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4" r:id="rId2"/>
    <p:sldId id="510" r:id="rId3"/>
    <p:sldId id="528" r:id="rId4"/>
    <p:sldId id="514" r:id="rId5"/>
    <p:sldId id="515" r:id="rId6"/>
    <p:sldId id="520" r:id="rId7"/>
    <p:sldId id="518" r:id="rId8"/>
    <p:sldId id="524" r:id="rId9"/>
    <p:sldId id="522" r:id="rId10"/>
    <p:sldId id="529" r:id="rId11"/>
    <p:sldId id="523" r:id="rId12"/>
    <p:sldId id="521" r:id="rId1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ek Agarwal" initials="VA" lastIdx="3" clrIdx="0">
    <p:extLst>
      <p:ext uri="{19B8F6BF-5375-455C-9EA6-DF929625EA0E}">
        <p15:presenceInfo xmlns:p15="http://schemas.microsoft.com/office/powerpoint/2012/main" userId="S::vivek.agarwal@inl.gov::e0b572a3-9539-45e1-b6a0-e7d78d1dc090" providerId="AD"/>
      </p:ext>
    </p:extLst>
  </p:cmAuthor>
  <p:cmAuthor id="2" name="Jodi L Vollmer" initials="jlv" lastIdx="1" clrIdx="1">
    <p:extLst>
      <p:ext uri="{19B8F6BF-5375-455C-9EA6-DF929625EA0E}">
        <p15:presenceInfo xmlns:p15="http://schemas.microsoft.com/office/powerpoint/2012/main" userId="Jodi L Vollm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2"/>
    <a:srgbClr val="005976"/>
    <a:srgbClr val="74BF44"/>
    <a:srgbClr val="0297D5"/>
    <a:srgbClr val="015976"/>
    <a:srgbClr val="6C8F9B"/>
    <a:srgbClr val="006F34"/>
    <a:srgbClr val="6699FF"/>
    <a:srgbClr val="BCCD6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01" autoAdjust="0"/>
  </p:normalViewPr>
  <p:slideViewPr>
    <p:cSldViewPr snapToGrid="0" snapToObjects="1">
      <p:cViewPr varScale="1">
        <p:scale>
          <a:sx n="61" d="100"/>
          <a:sy n="61" d="100"/>
        </p:scale>
        <p:origin x="765" y="45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-125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28B78B9A-9950-C240-8B4B-281DE923BB27}" type="datetimeFigureOut">
              <a:rPr lang="en-US"/>
              <a:pPr>
                <a:defRPr/>
              </a:pPr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947664F-91CD-3143-ACC0-998B3B1F8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1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800823-314D-8B4C-864F-F40E6CF1162D}" type="datetimeFigureOut">
              <a:rPr lang="en-US"/>
              <a:pPr>
                <a:defRPr/>
              </a:pPr>
              <a:t>6/17/2022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FCB62295-2C89-6C4E-9821-57B440BBFB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97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95850"/>
            <a:ext cx="121920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5734" y="1662525"/>
            <a:ext cx="5117653" cy="207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3079750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901178" y="2133600"/>
            <a:ext cx="5986021" cy="1600200"/>
          </a:xfrm>
          <a:prstGeom prst="rect">
            <a:avLst/>
          </a:prstGeom>
        </p:spPr>
        <p:txBody>
          <a:bodyPr/>
          <a:lstStyle>
            <a:lvl1pPr marL="0" indent="0" algn="r">
              <a:spcAft>
                <a:spcPts val="600"/>
              </a:spcAft>
              <a:buNone/>
              <a:defRPr sz="28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8229600" y="4038600"/>
            <a:ext cx="3657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150714"/>
            <a:ext cx="11277600" cy="68579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597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5FB9-150B-8B43-BBDA-E4A396731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0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4432" y="-228600"/>
            <a:ext cx="4649968" cy="6857986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E993F-0259-9844-9811-D18DB18E41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2" y="2446274"/>
            <a:ext cx="7183081" cy="23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2590800"/>
            <a:ext cx="4116138" cy="1645695"/>
          </a:xfrm>
          <a:prstGeom prst="rect">
            <a:avLst/>
          </a:prstGeom>
        </p:spPr>
      </p:pic>
      <p:pic>
        <p:nvPicPr>
          <p:cNvPr id="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488950"/>
            <a:ext cx="46910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78CDE-5BAF-4A4D-A032-0BFD74B385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41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738" y="3811631"/>
            <a:ext cx="7248525" cy="664325"/>
          </a:xfrm>
          <a:prstGeom prst="rect">
            <a:avLst/>
          </a:prstGeom>
        </p:spPr>
      </p:pic>
      <p:pic>
        <p:nvPicPr>
          <p:cNvPr id="2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09860" y="903890"/>
            <a:ext cx="6351588" cy="25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610100" y="4608513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sz="2800" i="1" dirty="0">
                <a:solidFill>
                  <a:srgbClr val="005976"/>
                </a:solidFill>
                <a:latin typeface="Helvetica" charset="0"/>
                <a:ea typeface="Helvetica" charset="0"/>
                <a:cs typeface="Helvetica" charset="0"/>
              </a:rPr>
              <a:t>http://lwrs.inl.gov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113" y="0"/>
            <a:ext cx="2851151" cy="174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08000" y="1905000"/>
            <a:ext cx="11277600" cy="3962400"/>
          </a:xfrm>
          <a:prstGeom prst="rect">
            <a:avLst/>
          </a:prstGeom>
        </p:spPr>
        <p:txBody>
          <a:bodyPr rtlCol="0">
            <a:normAutofit/>
          </a:bodyPr>
          <a:lstStyle>
            <a:lvl1pPr indent="-182880">
              <a:lnSpc>
                <a:spcPct val="100000"/>
              </a:lnSpc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1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67302"/>
            <a:ext cx="10515600" cy="95300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059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1679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63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indent="-182880">
              <a:lnSpc>
                <a:spcPct val="100000"/>
              </a:lnSpc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AD39-1750-3342-8CA4-A45556007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E9F74C-8704-CD46-8461-8BA773AE59A1}" type="datetimeFigureOut">
              <a:rPr lang="en-US"/>
              <a:pPr>
                <a:defRPr/>
              </a:pPr>
              <a:t>6/17/2022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0B02-2ECD-9B44-9640-8386821118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E1DA-8DF7-FF44-A92B-B9359153D1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3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021" y="577769"/>
            <a:ext cx="8261431" cy="91898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025352"/>
            <a:ext cx="12192000" cy="11343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74BF4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850" y="2638425"/>
            <a:ext cx="27432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86125" y="2644775"/>
            <a:ext cx="27432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46813" y="2638425"/>
            <a:ext cx="27432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09088" y="2641600"/>
            <a:ext cx="27432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pic>
        <p:nvPicPr>
          <p:cNvPr id="8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13700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3014663"/>
            <a:ext cx="20272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438" y="2930525"/>
            <a:ext cx="2139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0" y="3014663"/>
            <a:ext cx="12112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1811000" y="6477000"/>
            <a:ext cx="9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E9C48-8F57-E742-8DC6-3BE36B6F9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3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9" y="2442606"/>
            <a:ext cx="4474365" cy="16432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200" y="-1327963"/>
            <a:ext cx="5486400" cy="793355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95EF-69B7-3545-8109-E177475F0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5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24" y="2446274"/>
            <a:ext cx="6516695" cy="163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-152400"/>
            <a:ext cx="5492750" cy="6552201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B586-7639-A643-8503-F9ED63DE7C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4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E5DC5-FB39-0146-BD30-735AAEA116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9643" y="436747"/>
            <a:ext cx="2444750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995613" y="633413"/>
            <a:ext cx="8636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905000"/>
            <a:ext cx="11277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800000">
            <a:off x="-7812" y="5463251"/>
            <a:ext cx="12199811" cy="139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2" r:id="rId4"/>
    <p:sldLayoutId id="2147483677" r:id="rId5"/>
    <p:sldLayoutId id="2147483673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05976"/>
          </a:solidFill>
          <a:latin typeface="Arial Black" charset="0"/>
          <a:ea typeface="Arial Black" charset="0"/>
          <a:cs typeface="Arial Black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9pPr>
    </p:titleStyle>
    <p:bodyStyle>
      <a:lvl1pPr marL="228600" indent="-319088" algn="l" rtl="0" eaLnBrk="1" fontAlgn="base" hangingPunct="1">
        <a:lnSpc>
          <a:spcPts val="1800"/>
        </a:lnSpc>
        <a:spcBef>
          <a:spcPts val="600"/>
        </a:spcBef>
        <a:spcAft>
          <a:spcPct val="0"/>
        </a:spcAft>
        <a:buClr>
          <a:srgbClr val="6C8F9B"/>
        </a:buClr>
        <a:buSzPct val="125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319088" algn="l" rtl="0" eaLnBrk="1" fontAlgn="base" hangingPunct="1">
        <a:lnSpc>
          <a:spcPts val="1800"/>
        </a:lnSpc>
        <a:spcBef>
          <a:spcPts val="600"/>
        </a:spcBef>
        <a:spcAft>
          <a:spcPct val="0"/>
        </a:spcAft>
        <a:buClr>
          <a:srgbClr val="6C8F9B"/>
        </a:buClr>
        <a:buSzPct val="75000"/>
        <a:buFont typeface="Courier New" charset="0"/>
        <a:buChar char="o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319088" algn="l" rtl="0" eaLnBrk="1" fontAlgn="base" hangingPunct="1">
        <a:lnSpc>
          <a:spcPts val="1800"/>
        </a:lnSpc>
        <a:spcBef>
          <a:spcPts val="600"/>
        </a:spcBef>
        <a:spcAft>
          <a:spcPct val="0"/>
        </a:spcAft>
        <a:buClr>
          <a:srgbClr val="6C8F9B"/>
        </a:buClr>
        <a:buFont typeface="Arial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7A1E04C8-3E13-4D72-A3CB-532176B6DAAB}"/>
              </a:ext>
            </a:extLst>
          </p:cNvPr>
          <p:cNvSpPr txBox="1">
            <a:spLocks/>
          </p:cNvSpPr>
          <p:nvPr/>
        </p:nvSpPr>
        <p:spPr bwMode="auto">
          <a:xfrm>
            <a:off x="4603263" y="776824"/>
            <a:ext cx="7169050" cy="100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>
                <a:solidFill>
                  <a:srgbClr val="005976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9pPr>
          </a:lstStyle>
          <a:p>
            <a:pPr marL="0" marR="0" algn="r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 Testing of Person Passable Openings to Evaluate Accepted Risk</a:t>
            </a:r>
            <a:endParaRPr lang="en-US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F98AACF-5697-49B1-8100-1309FCAB07CE}"/>
              </a:ext>
            </a:extLst>
          </p:cNvPr>
          <p:cNvSpPr txBox="1">
            <a:spLocks/>
          </p:cNvSpPr>
          <p:nvPr/>
        </p:nvSpPr>
        <p:spPr bwMode="auto">
          <a:xfrm>
            <a:off x="8046283" y="3627802"/>
            <a:ext cx="3726030" cy="42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239316" algn="l" rtl="0" eaLnBrk="1" fontAlgn="base" hangingPunct="1">
              <a:lnSpc>
                <a:spcPts val="1350"/>
              </a:lnSpc>
              <a:spcBef>
                <a:spcPts val="450"/>
              </a:spcBef>
              <a:spcAft>
                <a:spcPct val="0"/>
              </a:spcAft>
              <a:buClr>
                <a:srgbClr val="6C8F9B"/>
              </a:buClr>
              <a:buSzPct val="75000"/>
              <a:buFont typeface="Courier New" charset="0"/>
              <a:buChar char="o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239316" algn="l" rtl="0" eaLnBrk="1" fontAlgn="base" hangingPunct="1">
              <a:lnSpc>
                <a:spcPts val="1350"/>
              </a:lnSpc>
              <a:spcBef>
                <a:spcPts val="450"/>
              </a:spcBef>
              <a:spcAft>
                <a:spcPct val="0"/>
              </a:spcAft>
              <a:buClr>
                <a:srgbClr val="6C8F9B"/>
              </a:buClr>
              <a:buFont typeface="Arial" charset="0"/>
              <a:buChar char="•"/>
              <a:defRPr sz="10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June 2022</a:t>
            </a:r>
          </a:p>
        </p:txBody>
      </p:sp>
      <p:sp>
        <p:nvSpPr>
          <p:cNvPr id="7" name="Subtitle 7">
            <a:extLst>
              <a:ext uri="{FF2B5EF4-FFF2-40B4-BE49-F238E27FC236}">
                <a16:creationId xmlns:a16="http://schemas.microsoft.com/office/drawing/2014/main" id="{FE586108-405F-4B9A-B011-4EFF1F80A738}"/>
              </a:ext>
            </a:extLst>
          </p:cNvPr>
          <p:cNvSpPr txBox="1">
            <a:spLocks/>
          </p:cNvSpPr>
          <p:nvPr/>
        </p:nvSpPr>
        <p:spPr bwMode="auto">
          <a:xfrm>
            <a:off x="5477022" y="2237776"/>
            <a:ext cx="6295291" cy="107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rgbClr val="6C8F9B"/>
              </a:buClr>
              <a:buSzPct val="125000"/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>
                <a:srgbClr val="6C8F9B"/>
              </a:buClr>
              <a:buSzPct val="75000"/>
              <a:buFont typeface="Courier New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>
                <a:srgbClr val="6C8F9B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Arial" charset="0"/>
                <a:cs typeface="Arial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W. Gary Rivera, PhD</a:t>
            </a:r>
          </a:p>
          <a:p>
            <a:r>
              <a:rPr lang="en-US" sz="2000" dirty="0"/>
              <a:t>Emily Sandt</a:t>
            </a:r>
          </a:p>
          <a:p>
            <a:r>
              <a:rPr lang="en-US" sz="2000" dirty="0"/>
              <a:t>Sandia National Laboratories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7AC-F2B8-4196-99BA-E842D1B781FE}"/>
              </a:ext>
            </a:extLst>
          </p:cNvPr>
          <p:cNvSpPr txBox="1"/>
          <p:nvPr/>
        </p:nvSpPr>
        <p:spPr>
          <a:xfrm>
            <a:off x="9928603" y="4530008"/>
            <a:ext cx="18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SAND2022-8138C</a:t>
            </a:r>
          </a:p>
        </p:txBody>
      </p:sp>
    </p:spTree>
    <p:extLst>
      <p:ext uri="{BB962C8B-B14F-4D97-AF65-F5344CB8AC3E}">
        <p14:creationId xmlns:p14="http://schemas.microsoft.com/office/powerpoint/2010/main" val="171931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B8EFE7-76B5-484D-BC98-DF2FF9CA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595" y="632619"/>
            <a:ext cx="8989962" cy="563562"/>
          </a:xfrm>
        </p:spPr>
        <p:txBody>
          <a:bodyPr/>
          <a:lstStyle/>
          <a:p>
            <a:r>
              <a:rPr lang="en-US" dirty="0"/>
              <a:t>Transferring the Accepted Risk to Other Obstacles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16D220-DA06-4D85-B9C7-F13641FFCCA9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1169" y="1100317"/>
            <a:ext cx="4006680" cy="273827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8B9A0-ED00-46B3-8736-710D5BA037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Square Openings</a:t>
            </a:r>
          </a:p>
          <a:p>
            <a:pPr lvl="1"/>
            <a:r>
              <a:rPr lang="en-US" sz="2000" dirty="0"/>
              <a:t>Equivalent risk equates to a square opening of 123% of the accepted risk rectangular opening</a:t>
            </a:r>
          </a:p>
          <a:p>
            <a:r>
              <a:rPr lang="en-US" sz="2400" dirty="0"/>
              <a:t>Short (36 in) Pipe Openings</a:t>
            </a:r>
          </a:p>
          <a:p>
            <a:pPr lvl="1"/>
            <a:r>
              <a:rPr lang="en-US" sz="2000" dirty="0"/>
              <a:t>Equivalent Risk equates to a 36” long circular opening that is 145% of the accepted risk rectangular opening.</a:t>
            </a:r>
          </a:p>
          <a:p>
            <a:pPr lvl="1"/>
            <a:r>
              <a:rPr lang="en-US" sz="2000" dirty="0"/>
              <a:t>The circular opening results in cross sectional area that cannot be utilized by the actual or virtual participant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38AB54-7B63-42B8-9389-3A45AAD48B53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1171" y="3939236"/>
            <a:ext cx="4006679" cy="275746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846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B8EFE7-76B5-484D-BC98-DF2FF9CA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595" y="632619"/>
            <a:ext cx="8989962" cy="563562"/>
          </a:xfrm>
        </p:spPr>
        <p:txBody>
          <a:bodyPr/>
          <a:lstStyle/>
          <a:p>
            <a:r>
              <a:rPr lang="en-US" dirty="0"/>
              <a:t>Transferring the Accepted Risk to Other Obstacles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A3935E-2037-4740-8BAC-BA0CDC27ED0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70" y="1978634"/>
            <a:ext cx="4701975" cy="3330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5CA00D-E2B2-4850-A7E6-6959F2415BF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32" y="3855025"/>
            <a:ext cx="3682716" cy="26227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F1EF1F-59DF-416F-9314-7912FB678FE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62" y="1136821"/>
            <a:ext cx="3688586" cy="2622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E3EEF3-B304-444F-ABED-1D95110FE8AA}"/>
              </a:ext>
            </a:extLst>
          </p:cNvPr>
          <p:cNvSpPr txBox="1">
            <a:spLocks/>
          </p:cNvSpPr>
          <p:nvPr/>
        </p:nvSpPr>
        <p:spPr bwMode="auto">
          <a:xfrm>
            <a:off x="487756" y="2559719"/>
            <a:ext cx="2529702" cy="239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18288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5976"/>
              </a:buClr>
              <a:buSzPct val="125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319088" algn="l" rtl="0" eaLnBrk="1" fontAlgn="base" hangingPunct="1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>
                <a:srgbClr val="005976"/>
              </a:buClr>
              <a:buSzPct val="75000"/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319088" algn="l" rtl="0" eaLnBrk="1" fontAlgn="base" hangingPunct="1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>
                <a:srgbClr val="005976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Straight Pipe</a:t>
            </a:r>
          </a:p>
          <a:p>
            <a:pPr lvl="1"/>
            <a:r>
              <a:rPr lang="en-US" sz="2200" dirty="0"/>
              <a:t>153% area</a:t>
            </a:r>
          </a:p>
          <a:p>
            <a:r>
              <a:rPr lang="en-US" sz="2400" dirty="0"/>
              <a:t>“L” Shape Pipe</a:t>
            </a:r>
          </a:p>
          <a:p>
            <a:pPr lvl="1"/>
            <a:r>
              <a:rPr lang="en-US" sz="2200" dirty="0"/>
              <a:t>168% area</a:t>
            </a:r>
          </a:p>
          <a:p>
            <a:r>
              <a:rPr lang="en-US" sz="2200" dirty="0"/>
              <a:t>“S” Shape Pipe</a:t>
            </a:r>
          </a:p>
          <a:p>
            <a:pPr lvl="1"/>
            <a:r>
              <a:rPr lang="en-US" sz="2000" dirty="0"/>
              <a:t>209% area</a:t>
            </a:r>
          </a:p>
        </p:txBody>
      </p:sp>
    </p:spTree>
    <p:extLst>
      <p:ext uri="{BB962C8B-B14F-4D97-AF65-F5344CB8AC3E}">
        <p14:creationId xmlns:p14="http://schemas.microsoft.com/office/powerpoint/2010/main" val="111907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2E7D7A-71E1-4FAE-9FFC-63D912120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457" y="1445342"/>
            <a:ext cx="6371303" cy="4731621"/>
          </a:xfrm>
        </p:spPr>
        <p:txBody>
          <a:bodyPr/>
          <a:lstStyle/>
          <a:p>
            <a:r>
              <a:rPr lang="en-US" dirty="0"/>
              <a:t>Almost any single area or dimension is insufficient to describe the overall ability of an adversary to pass through an opening</a:t>
            </a:r>
          </a:p>
          <a:p>
            <a:pPr lvl="1"/>
            <a:r>
              <a:rPr lang="en-US" dirty="0"/>
              <a:t>2D vs 3D vs Cross sectional aspect ratio matters</a:t>
            </a:r>
          </a:p>
          <a:p>
            <a:r>
              <a:rPr lang="en-US" dirty="0"/>
              <a:t>Of the actual test subjects (male and female), 36% were able to pass the accepted rectangular minimum cross sectional area.</a:t>
            </a:r>
          </a:p>
          <a:p>
            <a:r>
              <a:rPr lang="en-US" dirty="0"/>
              <a:t>The smallest area passed was 80% of the accepted minimum area (one participant)</a:t>
            </a:r>
          </a:p>
          <a:p>
            <a:r>
              <a:rPr lang="en-US" dirty="0"/>
              <a:t>No single body dimension dictates the ability to traverse or limit traversal of an opening.</a:t>
            </a:r>
          </a:p>
          <a:p>
            <a:pPr lvl="1"/>
            <a:r>
              <a:rPr lang="en-US" dirty="0"/>
              <a:t>Shoulder width</a:t>
            </a:r>
          </a:p>
          <a:p>
            <a:pPr lvl="1"/>
            <a:r>
              <a:rPr lang="en-US" dirty="0"/>
              <a:t>Hip width</a:t>
            </a:r>
          </a:p>
          <a:p>
            <a:pPr lvl="1"/>
            <a:r>
              <a:rPr lang="en-US" dirty="0"/>
              <a:t>Head width</a:t>
            </a:r>
          </a:p>
          <a:p>
            <a:pPr lvl="1"/>
            <a:r>
              <a:rPr lang="en-US" dirty="0"/>
              <a:t>Chest depth.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B7B9C7-AAF3-48A8-8FE9-A62E6A29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9C1193-98EF-4204-8D17-B9E1203577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4634" y="1545225"/>
            <a:ext cx="5165605" cy="35269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4D65E1-3823-4036-975C-D5C3C9910F63}"/>
              </a:ext>
            </a:extLst>
          </p:cNvPr>
          <p:cNvSpPr txBox="1"/>
          <p:nvPr/>
        </p:nvSpPr>
        <p:spPr>
          <a:xfrm>
            <a:off x="6814634" y="514513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Thumbs up:  Some people will volunteer for just about anything and enjoy it.</a:t>
            </a:r>
          </a:p>
        </p:txBody>
      </p:sp>
    </p:spTree>
    <p:extLst>
      <p:ext uri="{BB962C8B-B14F-4D97-AF65-F5344CB8AC3E}">
        <p14:creationId xmlns:p14="http://schemas.microsoft.com/office/powerpoint/2010/main" val="346598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AA0C9-41D5-4461-B823-C043EB093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36851"/>
            <a:ext cx="5692877" cy="3670787"/>
          </a:xfrm>
        </p:spPr>
        <p:txBody>
          <a:bodyPr/>
          <a:lstStyle/>
          <a:p>
            <a:pPr marL="45720" indent="0">
              <a:buNone/>
            </a:pPr>
            <a:r>
              <a:rPr lang="en-US" sz="2000" b="1" u="sng" dirty="0"/>
              <a:t>A simple question:</a:t>
            </a:r>
          </a:p>
          <a:p>
            <a:pPr marL="319088"/>
            <a:r>
              <a:rPr lang="en-US" dirty="0"/>
              <a:t>How small of an opening can someone crawl through?</a:t>
            </a:r>
          </a:p>
          <a:p>
            <a:pPr marL="319088"/>
            <a:r>
              <a:rPr lang="en-US" dirty="0"/>
              <a:t>How small of an opening needs to be protected?</a:t>
            </a:r>
          </a:p>
          <a:p>
            <a:pPr marL="0" indent="0">
              <a:buNone/>
            </a:pPr>
            <a:r>
              <a:rPr lang="en-US" sz="2000" b="1" u="sng" dirty="0"/>
              <a:t>A complicated answer:</a:t>
            </a:r>
          </a:p>
          <a:p>
            <a:r>
              <a:rPr lang="en-US" dirty="0"/>
              <a:t>What size of person?</a:t>
            </a:r>
          </a:p>
          <a:p>
            <a:pPr lvl="1"/>
            <a:r>
              <a:rPr lang="en-US" dirty="0"/>
              <a:t>Is there a person’s critical dimension that dictates passage ability?</a:t>
            </a:r>
          </a:p>
          <a:p>
            <a:r>
              <a:rPr lang="en-US" dirty="0"/>
              <a:t>What shape of opening?</a:t>
            </a:r>
          </a:p>
          <a:p>
            <a:r>
              <a:rPr lang="en-US" dirty="0"/>
              <a:t>What length of opening?</a:t>
            </a:r>
          </a:p>
          <a:p>
            <a:r>
              <a:rPr lang="en-US" dirty="0"/>
              <a:t>What is the surface condition of the opening?</a:t>
            </a:r>
          </a:p>
          <a:p>
            <a:r>
              <a:rPr lang="en-US" dirty="0"/>
              <a:t>How long does it take?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1B824D-5DFE-46C4-8C29-04823BF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Unattended Openings Project Charter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91581-5FD7-40AB-A4E9-9285B30DF894}"/>
              </a:ext>
            </a:extLst>
          </p:cNvPr>
          <p:cNvSpPr/>
          <p:nvPr/>
        </p:nvSpPr>
        <p:spPr>
          <a:xfrm>
            <a:off x="836256" y="5025052"/>
            <a:ext cx="10519488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primary impact of this effort is to define the scenarios in which an adversary could successfully pass through a potentially complex opening, as well as define the scenarios in which a defined adversary would not be expected to successfully traverse a complex opening.  This scientifically based data would then be used for Risk-Informed decision making.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6DB91A-844A-42E1-B2F9-41FB55918048}"/>
              </a:ext>
            </a:extLst>
          </p:cNvPr>
          <p:cNvSpPr txBox="1">
            <a:spLocks/>
          </p:cNvSpPr>
          <p:nvPr/>
        </p:nvSpPr>
        <p:spPr bwMode="auto">
          <a:xfrm>
            <a:off x="234528" y="1336851"/>
            <a:ext cx="5522136" cy="31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18288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5976"/>
              </a:buClr>
              <a:buSzPct val="125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319088" algn="l" rtl="0" eaLnBrk="1" fontAlgn="base" hangingPunct="1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>
                <a:srgbClr val="005976"/>
              </a:buClr>
              <a:buSzPct val="75000"/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319088" algn="l" rtl="0" eaLnBrk="1" fontAlgn="base" hangingPunct="1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>
                <a:srgbClr val="005976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000" b="1" dirty="0"/>
              <a:t>History</a:t>
            </a:r>
            <a:endParaRPr lang="en-US" b="1" dirty="0"/>
          </a:p>
          <a:p>
            <a:r>
              <a:rPr lang="en-US" dirty="0"/>
              <a:t>The current guidelines for determining the minimum passible opening size are based on historical work of the SNL Access Delay department that are in need of update and clarification.  </a:t>
            </a:r>
          </a:p>
          <a:p>
            <a:pPr marL="45720" indent="0">
              <a:buNone/>
            </a:pPr>
            <a:r>
              <a:rPr lang="en-US" sz="2000" b="1" dirty="0"/>
              <a:t>Objective</a:t>
            </a:r>
            <a:endParaRPr lang="en-US" b="1" dirty="0"/>
          </a:p>
          <a:p>
            <a:r>
              <a:rPr lang="en-US" dirty="0"/>
              <a:t>Inform decision makers to the risk associated with current and future unattended openings as associated with the current accepted risk.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270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BAA5B9-F47E-4197-B702-7C7069BFF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603" y="1547642"/>
            <a:ext cx="5503985" cy="2466156"/>
          </a:xfrm>
        </p:spPr>
        <p:txBody>
          <a:bodyPr/>
          <a:lstStyle/>
          <a:p>
            <a:pPr marL="45720" indent="0">
              <a:buNone/>
            </a:pPr>
            <a:r>
              <a:rPr lang="en-US" b="1" dirty="0">
                <a:solidFill>
                  <a:srgbClr val="002060"/>
                </a:solidFill>
              </a:rPr>
              <a:t>(NM) Study participants needed </a:t>
            </a:r>
          </a:p>
          <a:p>
            <a:pPr marL="515938" indent="0">
              <a:buNone/>
            </a:pPr>
            <a:r>
              <a:rPr lang="en-US" dirty="0">
                <a:solidFill>
                  <a:srgbClr val="002060"/>
                </a:solidFill>
              </a:rPr>
              <a:t>Access Delay Dept. 6626 needs volunteers for a study involving physical movement through tight spaces that will take place indoors within a controlled environment. The time commitment is two-three sessions of roughly two hours each.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37186-6576-4534-B754-31BAAF491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796" y="3843024"/>
            <a:ext cx="5181600" cy="2156440"/>
          </a:xfrm>
        </p:spPr>
        <p:txBody>
          <a:bodyPr/>
          <a:lstStyle/>
          <a:p>
            <a:r>
              <a:rPr lang="en-US" dirty="0"/>
              <a:t>2D testing:  44 Participants</a:t>
            </a:r>
          </a:p>
          <a:p>
            <a:r>
              <a:rPr lang="en-US" dirty="0"/>
              <a:t>Tactical Testing:  4 Participants</a:t>
            </a:r>
          </a:p>
          <a:p>
            <a:r>
              <a:rPr lang="en-US" dirty="0"/>
              <a:t>3D testing:  36 participants</a:t>
            </a:r>
          </a:p>
          <a:p>
            <a:r>
              <a:rPr lang="en-US" dirty="0"/>
              <a:t>3D “Slippery” testing:  33 participants</a:t>
            </a:r>
          </a:p>
          <a:p>
            <a:r>
              <a:rPr lang="en-US" dirty="0"/>
              <a:t>Subjects ages range from late teens to ~60s</a:t>
            </a:r>
          </a:p>
          <a:p>
            <a:r>
              <a:rPr lang="en-US" dirty="0"/>
              <a:t>BMIs range from 19.26 to 34.04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716FBD-5A82-44C0-A680-286A4D52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Participants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1F7E93-0027-4D4E-A003-3DF3BE713EED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198108"/>
            <a:ext cx="5949520" cy="4461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3995BD-9D63-4870-967A-427BCBAFE012}"/>
              </a:ext>
            </a:extLst>
          </p:cNvPr>
          <p:cNvSpPr txBox="1"/>
          <p:nvPr/>
        </p:nvSpPr>
        <p:spPr>
          <a:xfrm>
            <a:off x="6096000" y="5662393"/>
            <a:ext cx="603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12 Primary body attributes measured or calculated, then compared to ANSUR2 military database</a:t>
            </a:r>
          </a:p>
        </p:txBody>
      </p:sp>
    </p:spTree>
    <p:extLst>
      <p:ext uri="{BB962C8B-B14F-4D97-AF65-F5344CB8AC3E}">
        <p14:creationId xmlns:p14="http://schemas.microsoft.com/office/powerpoint/2010/main" val="361109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1B1B7A-406E-4501-8E0F-7C34CA525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531" y="1661233"/>
            <a:ext cx="4151490" cy="3294279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Rectangular frame – 4” depth</a:t>
            </a:r>
          </a:p>
          <a:p>
            <a:pPr marL="398463" lvl="1"/>
            <a:r>
              <a:rPr lang="en-US" dirty="0"/>
              <a:t>Horizontal opening 36” by Y”</a:t>
            </a:r>
          </a:p>
          <a:p>
            <a:pPr marL="398463" lvl="1"/>
            <a:r>
              <a:rPr lang="en-US" dirty="0"/>
              <a:t>Vertical opening X” by 52”</a:t>
            </a:r>
          </a:p>
          <a:p>
            <a:pPr marL="398463" lvl="1"/>
            <a:r>
              <a:rPr lang="en-US" dirty="0"/>
              <a:t>Square opening Y” by Y”</a:t>
            </a:r>
          </a:p>
          <a:p>
            <a:pPr marL="398463" lvl="1"/>
            <a:r>
              <a:rPr lang="en-US" dirty="0"/>
              <a:t>rectangular opening X” by Y”</a:t>
            </a:r>
          </a:p>
          <a:p>
            <a:pPr marL="45720" indent="0">
              <a:buNone/>
            </a:pPr>
            <a:r>
              <a:rPr lang="en-US" dirty="0"/>
              <a:t>Circular frame – 4” depth</a:t>
            </a:r>
          </a:p>
          <a:p>
            <a:pPr marL="398463" lvl="1"/>
            <a:r>
              <a:rPr lang="en-US" dirty="0"/>
              <a:t>Circular openings 24”, 18”, 15”, 11”, 10”</a:t>
            </a:r>
          </a:p>
          <a:p>
            <a:pPr marL="45720" indent="0">
              <a:buNone/>
            </a:pPr>
            <a:r>
              <a:rPr lang="en-US" dirty="0"/>
              <a:t>Circular short pipe section – 36” depth</a:t>
            </a:r>
          </a:p>
          <a:p>
            <a:pPr marL="398463" lvl="1"/>
            <a:r>
              <a:rPr lang="en-US" dirty="0"/>
              <a:t>Pipe sections 24”, 18”, 15”, 11”, 10”</a:t>
            </a:r>
          </a:p>
          <a:p>
            <a:pPr marL="398463" lvl="1"/>
            <a:r>
              <a:rPr lang="en-US" dirty="0"/>
              <a:t>Retesting sections 14”, 13”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3E524A-1C3C-4D06-9B15-C345EB26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08E8B-9F37-4051-B119-14F592820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442" y="385947"/>
            <a:ext cx="2223432" cy="2965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F949DB-7695-4E20-981E-D2A336A9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541812" y="755496"/>
            <a:ext cx="2965746" cy="22243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EE69B8-18FE-4F7F-9E42-488E643C3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635" y="384778"/>
            <a:ext cx="2224309" cy="2966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292525-AC78-4AB1-81DB-AC98732A60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552928" y="4057694"/>
            <a:ext cx="2994268" cy="17956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BFFB0E-83FC-42CC-BE01-E329707354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2529" y="3455331"/>
            <a:ext cx="2224310" cy="30349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FBB35-F1DE-499D-B8E2-30C7B81CCA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0609" y="3458378"/>
            <a:ext cx="2698617" cy="29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6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4AAE43-CD4C-46DB-A7BF-30B340C4A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139" y="1479040"/>
            <a:ext cx="3648484" cy="4351338"/>
          </a:xfrm>
        </p:spPr>
        <p:txBody>
          <a:bodyPr/>
          <a:lstStyle/>
          <a:p>
            <a:r>
              <a:rPr lang="en-US" dirty="0"/>
              <a:t>Reconfigurable pipe sections</a:t>
            </a:r>
          </a:p>
          <a:p>
            <a:pPr lvl="1"/>
            <a:r>
              <a:rPr lang="en-US" dirty="0"/>
              <a:t>24”, 18”, 15”, 14”</a:t>
            </a:r>
          </a:p>
          <a:p>
            <a:pPr lvl="1"/>
            <a:r>
              <a:rPr lang="en-US" dirty="0"/>
              <a:t>2 each 10’ straight sections</a:t>
            </a:r>
          </a:p>
          <a:p>
            <a:pPr lvl="1"/>
            <a:r>
              <a:rPr lang="en-US" dirty="0"/>
              <a:t>2 each 90 degree elbow sections</a:t>
            </a:r>
          </a:p>
          <a:p>
            <a:pPr lvl="1"/>
            <a:r>
              <a:rPr lang="en-US" dirty="0"/>
              <a:t>Bottom half steel</a:t>
            </a:r>
          </a:p>
          <a:p>
            <a:pPr lvl="1"/>
            <a:r>
              <a:rPr lang="en-US" dirty="0"/>
              <a:t>Top half PVC</a:t>
            </a:r>
          </a:p>
          <a:p>
            <a:r>
              <a:rPr lang="en-US" dirty="0"/>
              <a:t>Safety</a:t>
            </a:r>
          </a:p>
          <a:p>
            <a:pPr lvl="1"/>
            <a:r>
              <a:rPr lang="en-US" dirty="0"/>
              <a:t>2” diameter holes drilled in tops for air and light</a:t>
            </a:r>
          </a:p>
          <a:p>
            <a:pPr lvl="1"/>
            <a:r>
              <a:rPr lang="en-US" dirty="0"/>
              <a:t>Top half wood and PVC structure for quick removal</a:t>
            </a:r>
          </a:p>
          <a:p>
            <a:pPr lvl="1"/>
            <a:r>
              <a:rPr lang="en-US" dirty="0"/>
              <a:t>Top halves secured with quick release straps</a:t>
            </a:r>
          </a:p>
          <a:p>
            <a:pPr lvl="1"/>
            <a:r>
              <a:rPr lang="en-US" dirty="0"/>
              <a:t>Safety observers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B501BB-CB22-4081-8D91-8EF3F307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Dry Testing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6D2AD8-706D-482C-A960-85C9D38F2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463" y="3910841"/>
            <a:ext cx="1799551" cy="2399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C25BC8-4C79-4B3C-8A2C-14D0DD2FA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394" y="3891514"/>
            <a:ext cx="3185542" cy="23891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1852CA-E4D4-44E3-9863-57A47EFA93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99" y="3891513"/>
            <a:ext cx="3199201" cy="2399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F41460-AB65-41CC-99AE-7C0C4FD2A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1089" y="1090095"/>
            <a:ext cx="6410911" cy="268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3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95BD67-3897-4FD3-924A-91F69A9CD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012" y="1437686"/>
            <a:ext cx="5621593" cy="4351338"/>
          </a:xfrm>
        </p:spPr>
        <p:txBody>
          <a:bodyPr/>
          <a:lstStyle/>
          <a:p>
            <a:r>
              <a:rPr lang="en-US" dirty="0"/>
              <a:t>Objective:  Decrease the coefficient of friction to determine traversal rate</a:t>
            </a:r>
          </a:p>
          <a:p>
            <a:r>
              <a:rPr lang="en-US" dirty="0"/>
              <a:t>Commercial dish soap “painted” onto the lower steel half of pipe section.</a:t>
            </a:r>
          </a:p>
          <a:p>
            <a:r>
              <a:rPr lang="en-US" dirty="0"/>
              <a:t>20’ straight sections only</a:t>
            </a:r>
          </a:p>
          <a:p>
            <a:r>
              <a:rPr lang="en-US" dirty="0"/>
              <a:t>Each participant given a Tyvek coverall and PPE.</a:t>
            </a:r>
          </a:p>
          <a:p>
            <a:r>
              <a:rPr lang="en-US" dirty="0"/>
              <a:t>Significantly more difficult than dry testing.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D13579-6C54-45BB-8BE3-CB8C1600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“Slippery” Tests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82918E-7B30-46A6-8E9F-45F5FC87F8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27"/>
          <a:stretch/>
        </p:blipFill>
        <p:spPr>
          <a:xfrm>
            <a:off x="6701555" y="206592"/>
            <a:ext cx="5490445" cy="3363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65126A-7D0B-46EB-8E24-6D63EBA155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68" y="3753464"/>
            <a:ext cx="3441290" cy="2580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96EE1-B2D4-4C41-B9E1-2CAF534C2A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414" y="3737368"/>
            <a:ext cx="3441290" cy="25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7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2A3B35-1BA8-473E-9852-F632ABB41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796" y="1243061"/>
            <a:ext cx="5181600" cy="4923327"/>
          </a:xfrm>
        </p:spPr>
        <p:txBody>
          <a:bodyPr/>
          <a:lstStyle/>
          <a:p>
            <a:r>
              <a:rPr lang="en-US" dirty="0"/>
              <a:t>Overall Testing</a:t>
            </a:r>
          </a:p>
          <a:p>
            <a:pPr lvl="1"/>
            <a:r>
              <a:rPr lang="en-US" dirty="0"/>
              <a:t>Passage success/failure at a nearly minimum size opening was dependent on participant’s willingness to put themselves in discomfort.</a:t>
            </a:r>
          </a:p>
          <a:p>
            <a:pPr lvl="1"/>
            <a:r>
              <a:rPr lang="en-US" dirty="0"/>
              <a:t>Each participant related that passage through their minimum openings resulted in bruising and soreness.</a:t>
            </a:r>
          </a:p>
          <a:p>
            <a:pPr lvl="1"/>
            <a:r>
              <a:rPr lang="en-US" dirty="0"/>
              <a:t>Many participants suggested that claustrophobia was a greater reaction to being in an enclosed pipe section than they had expected.</a:t>
            </a:r>
          </a:p>
          <a:p>
            <a:pPr lvl="1"/>
            <a:r>
              <a:rPr lang="en-US" dirty="0"/>
              <a:t>Body measurements and feature dimensions varied widely, and were not necessarily consistent between test subjects.</a:t>
            </a:r>
          </a:p>
          <a:p>
            <a:pPr lvl="2"/>
            <a:r>
              <a:rPr lang="en-US" dirty="0"/>
              <a:t>Everyone had a different combination of body measurements</a:t>
            </a:r>
          </a:p>
          <a:p>
            <a:pPr lvl="2"/>
            <a:r>
              <a:rPr lang="en-US" dirty="0"/>
              <a:t>Many people were able to out perform some of their critical body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2D7A8-5F7D-447B-9586-5DA1EBF5B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0138" y="1243061"/>
            <a:ext cx="6127171" cy="4988133"/>
          </a:xfrm>
        </p:spPr>
        <p:txBody>
          <a:bodyPr/>
          <a:lstStyle/>
          <a:p>
            <a:r>
              <a:rPr lang="en-US" dirty="0"/>
              <a:t>2D Testing</a:t>
            </a:r>
          </a:p>
          <a:p>
            <a:pPr lvl="1"/>
            <a:r>
              <a:rPr lang="en-US" dirty="0"/>
              <a:t>Hip width, shoulder width, chest depth, and head width were the primary “critical” dimensions.</a:t>
            </a:r>
          </a:p>
          <a:p>
            <a:pPr lvl="1"/>
            <a:r>
              <a:rPr lang="en-US" dirty="0"/>
              <a:t>Head width was a limiting dimension.</a:t>
            </a:r>
          </a:p>
          <a:p>
            <a:pPr lvl="1"/>
            <a:r>
              <a:rPr lang="en-US" dirty="0"/>
              <a:t>Breathing techniques were important to minimize chest depth dimension.</a:t>
            </a:r>
          </a:p>
          <a:p>
            <a:pPr lvl="1"/>
            <a:r>
              <a:rPr lang="en-US" dirty="0"/>
              <a:t>Rectangular aspect ratio openings produced the minimum passable openings in area.</a:t>
            </a:r>
          </a:p>
          <a:p>
            <a:pPr lvl="1"/>
            <a:r>
              <a:rPr lang="en-US" dirty="0"/>
              <a:t>Square and circular cross sections resulted in “free” area that was not usable by the participant.</a:t>
            </a:r>
          </a:p>
          <a:p>
            <a:r>
              <a:rPr lang="en-US" dirty="0"/>
              <a:t>3D Testing</a:t>
            </a:r>
          </a:p>
          <a:p>
            <a:pPr lvl="1"/>
            <a:r>
              <a:rPr lang="en-US" dirty="0"/>
              <a:t>Leg length and body flexibility were limiting dimension in “L” and “S” turning sections.</a:t>
            </a:r>
          </a:p>
          <a:p>
            <a:pPr lvl="1"/>
            <a:r>
              <a:rPr lang="en-US" dirty="0"/>
              <a:t>Most participants indicated extreme exhaustion after passing through their smallest successful pipe section (20’-26’)</a:t>
            </a:r>
          </a:p>
          <a:p>
            <a:pPr lvl="1"/>
            <a:r>
              <a:rPr lang="en-US" dirty="0"/>
              <a:t>Very few participants could match their performance in the slippery tube, in either successful passage or traversal rate in the dry pipe sections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950143-FAE3-486A-9185-86C33D21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Observations</a:t>
            </a:r>
          </a:p>
        </p:txBody>
      </p:sp>
    </p:spTree>
    <p:extLst>
      <p:ext uri="{BB962C8B-B14F-4D97-AF65-F5344CB8AC3E}">
        <p14:creationId xmlns:p14="http://schemas.microsoft.com/office/powerpoint/2010/main" val="384061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89F07-E056-4639-8107-C14BBC084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935" y="1582276"/>
            <a:ext cx="11012129" cy="4351338"/>
          </a:xfrm>
        </p:spPr>
        <p:txBody>
          <a:bodyPr/>
          <a:lstStyle/>
          <a:p>
            <a:r>
              <a:rPr lang="en-US" sz="2400" dirty="0"/>
              <a:t>Objective:  </a:t>
            </a:r>
          </a:p>
          <a:p>
            <a:pPr lvl="1"/>
            <a:r>
              <a:rPr lang="en-US" sz="2000" dirty="0"/>
              <a:t>Develop a technique to transfer the accepted risk associated with a generic rectangular 2D opening to other aspect ratios and lengths.  </a:t>
            </a:r>
          </a:p>
          <a:p>
            <a:r>
              <a:rPr lang="en-US" sz="2400" dirty="0"/>
              <a:t>Physical Testing project constraints only allowed for a limited number of volunteer participants.</a:t>
            </a:r>
          </a:p>
          <a:p>
            <a:pPr lvl="1" indent="-228600"/>
            <a:r>
              <a:rPr lang="en-US" sz="2000" dirty="0"/>
              <a:t>A virtual population of 10,000 individuals was created to expand the database of participants.</a:t>
            </a:r>
          </a:p>
          <a:p>
            <a:pPr lvl="1" indent="-228600"/>
            <a:r>
              <a:rPr lang="en-US" sz="2000" dirty="0"/>
              <a:t>The virtual population was created using a Monte Carlo sampling based on actual test participant measurements.</a:t>
            </a:r>
          </a:p>
          <a:p>
            <a:pPr lvl="1" indent="-228600"/>
            <a:r>
              <a:rPr lang="en-US" sz="2000" dirty="0"/>
              <a:t>A statistical model of to determine the percentage of the virtual population would successfully pass an obstacle shape and size.</a:t>
            </a:r>
          </a:p>
          <a:p>
            <a:pPr lvl="1" indent="-228600"/>
            <a:r>
              <a:rPr lang="en-US" sz="2000" dirty="0"/>
              <a:t>Using the 10,000 virtual population, an analysis to yield predictions of minimum area passed was created for the various obstacle attributes.</a:t>
            </a:r>
          </a:p>
          <a:p>
            <a:pPr lvl="1" indent="-228600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E0A210-1675-499B-94C9-F43CCC9B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First-of-a-Kind Risk-Informed Analysis</a:t>
            </a:r>
          </a:p>
        </p:txBody>
      </p:sp>
    </p:spTree>
    <p:extLst>
      <p:ext uri="{BB962C8B-B14F-4D97-AF65-F5344CB8AC3E}">
        <p14:creationId xmlns:p14="http://schemas.microsoft.com/office/powerpoint/2010/main" val="228630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644B12-8FF0-42DF-9630-057C63A3B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040" y="1560683"/>
            <a:ext cx="5611760" cy="4616280"/>
          </a:xfrm>
        </p:spPr>
        <p:txBody>
          <a:bodyPr/>
          <a:lstStyle/>
          <a:p>
            <a:r>
              <a:rPr lang="en-US" dirty="0"/>
              <a:t>The vertical dash line at 100% of the accepted opening dimension is plotted against the modeled successful passage rates for the rectangular opening.</a:t>
            </a:r>
          </a:p>
          <a:p>
            <a:r>
              <a:rPr lang="en-US" dirty="0"/>
              <a:t>The percentage of males able to traverse the 100% accepted risk area was determined to be 28.5%</a:t>
            </a:r>
          </a:p>
          <a:p>
            <a:r>
              <a:rPr lang="en-US" dirty="0"/>
              <a:t>The percentage of females able to traverse the 100% accepted risk area was found to be 45.9%</a:t>
            </a:r>
          </a:p>
          <a:p>
            <a:r>
              <a:rPr lang="en-US" dirty="0"/>
              <a:t>Using the more conservative female success rate of 45.9%, the area at which the equivalent passage risk is achieved for other aspect ratio and length obstacles is calculated.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EC93F-0173-427A-9F10-041C937F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Risk Associated with the Accepted Opening Dimension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4A232B-8ABC-41DA-8A23-5CE4C0EDD7B7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2202" y="1560683"/>
            <a:ext cx="5516196" cy="376590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5304E8-6892-460E-A676-6D6B29F59DA9}"/>
              </a:ext>
            </a:extLst>
          </p:cNvPr>
          <p:cNvSpPr txBox="1"/>
          <p:nvPr/>
        </p:nvSpPr>
        <p:spPr>
          <a:xfrm>
            <a:off x="6172201" y="5410033"/>
            <a:ext cx="5611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 of Successful Passage for Rectangular Shaped Areas of 4 in. Depth by Gender for Artificial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4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C81D933-9B78-1D4A-8C12-3202BB69687E}" vid="{A7D555CF-1B06-214F-940B-C97E637295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8870</TotalTime>
  <Words>1181</Words>
  <Application>Microsoft Office PowerPoint</Application>
  <PresentationFormat>Widescreen</PresentationFormat>
  <Paragraphs>121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Courier New</vt:lpstr>
      <vt:lpstr>Helvetica</vt:lpstr>
      <vt:lpstr>Office Theme</vt:lpstr>
      <vt:lpstr>PowerPoint Presentation</vt:lpstr>
      <vt:lpstr>The Unattended Openings Project Charter</vt:lpstr>
      <vt:lpstr>Volunteer Participants</vt:lpstr>
      <vt:lpstr>2D Testing</vt:lpstr>
      <vt:lpstr>3D Dry Testing</vt:lpstr>
      <vt:lpstr>3D “Slippery” Tests</vt:lpstr>
      <vt:lpstr>Testing Observations</vt:lpstr>
      <vt:lpstr>First-of-a-Kind Risk-Informed Analysis</vt:lpstr>
      <vt:lpstr>Determining the Risk Associated with the Accepted Opening Dimension</vt:lpstr>
      <vt:lpstr>Transferring the Accepted Risk to Other Obstacles</vt:lpstr>
      <vt:lpstr>Transferring the Accepted Risk to Other Obstacles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McCrory, F. Mitch</dc:creator>
  <cp:lastModifiedBy>Rivera, W. Gary</cp:lastModifiedBy>
  <cp:revision>195</cp:revision>
  <dcterms:created xsi:type="dcterms:W3CDTF">2019-11-22T15:20:31Z</dcterms:created>
  <dcterms:modified xsi:type="dcterms:W3CDTF">2022-06-17T15:10:30Z</dcterms:modified>
</cp:coreProperties>
</file>