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8"/>
  </p:notesMasterIdLst>
  <p:sldIdLst>
    <p:sldId id="256" r:id="rId5"/>
    <p:sldId id="323" r:id="rId6"/>
    <p:sldId id="259" r:id="rId7"/>
    <p:sldId id="326" r:id="rId8"/>
    <p:sldId id="331" r:id="rId9"/>
    <p:sldId id="330" r:id="rId10"/>
    <p:sldId id="332" r:id="rId11"/>
    <p:sldId id="327" r:id="rId12"/>
    <p:sldId id="325" r:id="rId13"/>
    <p:sldId id="329" r:id="rId14"/>
    <p:sldId id="333" r:id="rId15"/>
    <p:sldId id="33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5756"/>
  </p:normalViewPr>
  <p:slideViewPr>
    <p:cSldViewPr snapToGrid="0" snapToObjects="1">
      <p:cViewPr varScale="1">
        <p:scale>
          <a:sx n="145" d="100"/>
          <a:sy n="145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9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choose 1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33637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C2E8C-A26E-3542-BC2A-84F220DCE1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529CA-6C0C-5C40-BE85-053259A7F8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CA78E-3913-FA4A-B830-A953C2531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164B7E2-0EF6-D644-96E4-5875537DF4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E9F140-4CCA-2246-AD7D-29595F1376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12191999" cy="5340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50" indent="0"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D0F961E-6587-AA4F-8030-8F74AF0A2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99" y="3048000"/>
            <a:ext cx="8128000" cy="2292350"/>
          </a:xfrm>
          <a:gradFill flip="none" rotWithShape="1">
            <a:gsLst>
              <a:gs pos="0">
                <a:srgbClr val="2DA9E1">
                  <a:alpha val="0"/>
                </a:srgbClr>
              </a:gs>
              <a:gs pos="100000">
                <a:srgbClr val="2DA9E1"/>
              </a:gs>
            </a:gsLst>
            <a:lin ang="10800000" scaled="1"/>
            <a:tileRect/>
          </a:gradFill>
        </p:spPr>
        <p:txBody>
          <a:bodyPr wrap="square" lIns="365760" tIns="822960" rIns="27432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7" name="Text Placeholder 46">
            <a:extLst>
              <a:ext uri="{FF2B5EF4-FFF2-40B4-BE49-F238E27FC236}">
                <a16:creationId xmlns:a16="http://schemas.microsoft.com/office/drawing/2014/main" id="{93547F53-414E-F841-8311-3B08772BB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97BC53-92B9-71C2-0B77-B3D842560A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EC6E01-1047-69A6-AC6C-8A75ABBD910D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32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60804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gital pixels and light background">
            <a:extLst>
              <a:ext uri="{FF2B5EF4-FFF2-40B4-BE49-F238E27FC236}">
                <a16:creationId xmlns:a16="http://schemas.microsoft.com/office/drawing/2014/main" id="{72E0AAF3-3DF0-69D8-B4E6-81D5C27CE58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/>
          <a:srcRect l="31327"/>
          <a:stretch/>
        </p:blipFill>
        <p:spPr>
          <a:xfrm>
            <a:off x="0" y="0"/>
            <a:ext cx="12191999" cy="53403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586-A458-0846-94DE-8D652D58F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Risk-Informed Physical Security Assessment for Nuclear Power Plants</a:t>
            </a:r>
          </a:p>
          <a:p>
            <a:pPr>
              <a:spcBef>
                <a:spcPts val="500"/>
              </a:spcBef>
            </a:pPr>
            <a:r>
              <a:rPr lang="en-US" sz="2400" b="0" dirty="0"/>
              <a:t>2022 PSAM 16 - Honolulu, HI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E8B6A-D9A9-0840-8732-D65E62F73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342" y="211667"/>
            <a:ext cx="3554725" cy="1538533"/>
          </a:xfrm>
        </p:spPr>
        <p:txBody>
          <a:bodyPr/>
          <a:lstStyle/>
          <a:p>
            <a:r>
              <a:rPr lang="en-US" sz="1400" b="0" dirty="0">
                <a:solidFill>
                  <a:schemeClr val="bg1"/>
                </a:solidFill>
              </a:rPr>
              <a:t>July 1, 2022</a:t>
            </a:r>
          </a:p>
          <a:p>
            <a:pPr>
              <a:spcBef>
                <a:spcPts val="2000"/>
              </a:spcBef>
            </a:pPr>
            <a:r>
              <a:rPr lang="en-US" dirty="0">
                <a:solidFill>
                  <a:schemeClr val="bg1"/>
                </a:solidFill>
              </a:rPr>
              <a:t>Vaibhav Yadav</a:t>
            </a:r>
          </a:p>
          <a:p>
            <a:pPr>
              <a:spcBef>
                <a:spcPts val="500"/>
              </a:spcBef>
            </a:pPr>
            <a:r>
              <a:rPr lang="en-US" b="0" dirty="0"/>
              <a:t>Senior Scientist</a:t>
            </a:r>
          </a:p>
          <a:p>
            <a:pPr>
              <a:spcBef>
                <a:spcPts val="500"/>
              </a:spcBef>
            </a:pPr>
            <a:r>
              <a:rPr lang="en-US" b="0" dirty="0">
                <a:solidFill>
                  <a:schemeClr val="bg1"/>
                </a:solidFill>
              </a:rPr>
              <a:t>Nuclear Safety and Regulatory Research Division</a:t>
            </a:r>
          </a:p>
        </p:txBody>
      </p:sp>
      <p:pic>
        <p:nvPicPr>
          <p:cNvPr id="1026" name="Picture 2" descr="Probabilistic Safety Assessment &amp; Management conference 2022 ...">
            <a:extLst>
              <a:ext uri="{FF2B5EF4-FFF2-40B4-BE49-F238E27FC236}">
                <a16:creationId xmlns:a16="http://schemas.microsoft.com/office/drawing/2014/main" id="{A26C52CE-FCB8-43F8-AB1E-8613A90F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 b="23626"/>
          <a:stretch/>
        </p:blipFill>
        <p:spPr bwMode="auto">
          <a:xfrm>
            <a:off x="9143999" y="0"/>
            <a:ext cx="3048000" cy="14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4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3391-9BE0-AA43-F784-E9535C54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Performance-based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B09C-A710-FAC0-12D1-958D72DA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08" y="1494691"/>
            <a:ext cx="5142777" cy="4591899"/>
          </a:xfrm>
        </p:spPr>
        <p:txBody>
          <a:bodyPr/>
          <a:lstStyle/>
          <a:p>
            <a:r>
              <a:rPr lang="en-US" dirty="0"/>
              <a:t>Risk of radiological sabotage decrease over time following the initiation of an attack due to</a:t>
            </a:r>
          </a:p>
          <a:p>
            <a:pPr lvl="1"/>
            <a:r>
              <a:rPr lang="en-US" dirty="0"/>
              <a:t>Operation action</a:t>
            </a:r>
          </a:p>
          <a:p>
            <a:pPr lvl="1"/>
            <a:r>
              <a:rPr lang="en-US" dirty="0"/>
              <a:t>Physical protection program activated</a:t>
            </a:r>
          </a:p>
          <a:p>
            <a:pPr lvl="1"/>
            <a:r>
              <a:rPr lang="en-US" dirty="0"/>
              <a:t>Adversary attrition and/or resource depletion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Line chart&#10;&#10;Description automatically generated">
            <a:extLst>
              <a:ext uri="{FF2B5EF4-FFF2-40B4-BE49-F238E27FC236}">
                <a16:creationId xmlns:a16="http://schemas.microsoft.com/office/drawing/2014/main" id="{E6F43DE7-B8F3-3EC1-FE3E-91E102E3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15" y="1253331"/>
            <a:ext cx="4389120" cy="4389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B09B2A-2428-28C8-694B-37E5889FE5E5}"/>
              </a:ext>
            </a:extLst>
          </p:cNvPr>
          <p:cNvSpPr/>
          <p:nvPr/>
        </p:nvSpPr>
        <p:spPr>
          <a:xfrm>
            <a:off x="-8709" y="6267618"/>
            <a:ext cx="84971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SECY-20-0070: Technical Evaluation of the Security Bounding Time Concept for Operating Nuclear Power Plants</a:t>
            </a:r>
          </a:p>
        </p:txBody>
      </p:sp>
    </p:spTree>
    <p:extLst>
      <p:ext uri="{BB962C8B-B14F-4D97-AF65-F5344CB8AC3E}">
        <p14:creationId xmlns:p14="http://schemas.microsoft.com/office/powerpoint/2010/main" val="33051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3391-9BE0-AA43-F784-E9535C54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Performance-based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B09C-A710-FAC0-12D1-958D72DA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01" y="1253331"/>
            <a:ext cx="11060000" cy="4833260"/>
          </a:xfrm>
        </p:spPr>
        <p:txBody>
          <a:bodyPr/>
          <a:lstStyle/>
          <a:p>
            <a:r>
              <a:rPr lang="en-US" dirty="0"/>
              <a:t>RAPT: Reasonable Assurance of Protection Time</a:t>
            </a:r>
          </a:p>
          <a:p>
            <a:pPr lvl="1"/>
            <a:r>
              <a:rPr lang="en-US" sz="2000" dirty="0"/>
              <a:t>A concept that considers the many existing layers of protection that would provide reasonable assurance that the licensee can independently defend against the DBT </a:t>
            </a:r>
          </a:p>
          <a:p>
            <a:pPr lvl="1"/>
            <a:r>
              <a:rPr lang="en-US" sz="2000" dirty="0"/>
              <a:t>Licensee can better focus on protecting more risk-significant target set elements</a:t>
            </a:r>
          </a:p>
          <a:p>
            <a:pPr lvl="1"/>
            <a:r>
              <a:rPr lang="en-US" sz="2000" dirty="0"/>
              <a:t>Ability to take credit for operator actions that could be performed after the RAPT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09B2A-2428-28C8-694B-37E5889FE5E5}"/>
              </a:ext>
            </a:extLst>
          </p:cNvPr>
          <p:cNvSpPr/>
          <p:nvPr/>
        </p:nvSpPr>
        <p:spPr>
          <a:xfrm>
            <a:off x="0" y="6611779"/>
            <a:ext cx="8497192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SECY-20-0070: Technical Evaluation of the Security Bounding Time Concept for Operating Nuclear Power Plants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6E82-A68B-0240-F181-7A4CEF2B3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t="18275" r="6875" b="9615"/>
          <a:stretch/>
        </p:blipFill>
        <p:spPr>
          <a:xfrm>
            <a:off x="1459524" y="2879919"/>
            <a:ext cx="7223760" cy="3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11AE-8254-2426-BDF8-8EB9F2FF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1538-CD25-D1D4-A1D2-511B1DEC9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efforts at INL are utilizing risk-informed security for</a:t>
            </a:r>
          </a:p>
          <a:p>
            <a:pPr lvl="1"/>
            <a:r>
              <a:rPr lang="en-US" dirty="0"/>
              <a:t>Optimizing security posture at current fleet</a:t>
            </a:r>
          </a:p>
          <a:p>
            <a:pPr lvl="1"/>
            <a:r>
              <a:rPr lang="en-US" dirty="0"/>
              <a:t>Crediting Flex in plant specific postures</a:t>
            </a:r>
          </a:p>
          <a:p>
            <a:pPr lvl="1"/>
            <a:r>
              <a:rPr lang="en-US" dirty="0"/>
              <a:t>Developing guidance with utilities</a:t>
            </a:r>
          </a:p>
          <a:p>
            <a:pPr lvl="1"/>
            <a:r>
              <a:rPr lang="en-US" dirty="0"/>
              <a:t>Designing security posture for AR</a:t>
            </a:r>
          </a:p>
          <a:p>
            <a:r>
              <a:rPr lang="en-US" dirty="0"/>
              <a:t>Need for stakeholders to develop consensus on adoption of SBT-RAPT</a:t>
            </a:r>
          </a:p>
        </p:txBody>
      </p:sp>
    </p:spTree>
    <p:extLst>
      <p:ext uri="{BB962C8B-B14F-4D97-AF65-F5344CB8AC3E}">
        <p14:creationId xmlns:p14="http://schemas.microsoft.com/office/powerpoint/2010/main" val="2961463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86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B8641E-0335-7A4C-ABF0-5ECCF85A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8151" y="4598990"/>
            <a:ext cx="4584825" cy="138988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DABF2-47B6-6A41-81E9-B6D66571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586FA4-7EBE-734B-9865-9C84B892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42" y="1303029"/>
            <a:ext cx="5771239" cy="4796565"/>
          </a:xfrm>
        </p:spPr>
        <p:txBody>
          <a:bodyPr/>
          <a:lstStyle/>
          <a:p>
            <a:r>
              <a:rPr lang="en-US" dirty="0"/>
              <a:t>Physical security at commercial NPPs is highly labor intensive</a:t>
            </a:r>
          </a:p>
          <a:p>
            <a:pPr lvl="1"/>
            <a:r>
              <a:rPr lang="en-US" dirty="0"/>
              <a:t>nearly 20% of the entire workforce at several NPPs </a:t>
            </a:r>
          </a:p>
          <a:p>
            <a:r>
              <a:rPr lang="en-US" dirty="0"/>
              <a:t>Current methods for physical security assessment are static and binary (success/fail)</a:t>
            </a:r>
          </a:p>
          <a:p>
            <a:r>
              <a:rPr lang="en-US" dirty="0"/>
              <a:t>Current regulations for physical security are prescriptive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AAF30-E7C7-7148-9E64-070E3349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506" y="4276249"/>
            <a:ext cx="4572000" cy="7056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07F9C7-960C-854B-BAAF-AA960D1B1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25" y="3848828"/>
            <a:ext cx="4572000" cy="31051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A7DC0-24DF-2647-AE73-3EAC4DEB6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122" y="5065572"/>
            <a:ext cx="4572000" cy="103402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A396B2-3399-6045-9A63-783DA9F4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2B732-8524-D743-AB26-DC687FEACC13}"/>
              </a:ext>
            </a:extLst>
          </p:cNvPr>
          <p:cNvSpPr txBox="1"/>
          <p:nvPr/>
        </p:nvSpPr>
        <p:spPr>
          <a:xfrm>
            <a:off x="436900" y="6521835"/>
            <a:ext cx="8332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US NRC, 10 CFR 73.55: Requirements for physical protection of licensed activities in nuclear power reactors against radiological sabotage</a:t>
            </a:r>
          </a:p>
        </p:txBody>
      </p:sp>
      <p:pic>
        <p:nvPicPr>
          <p:cNvPr id="11" name="Picture 8" descr="Image result for guard tower">
            <a:extLst>
              <a:ext uri="{FF2B5EF4-FFF2-40B4-BE49-F238E27FC236}">
                <a16:creationId xmlns:a16="http://schemas.microsoft.com/office/drawing/2014/main" id="{8CB1080C-29B2-C46A-F5C6-9DDB9E90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99" y="274204"/>
            <a:ext cx="2995104" cy="1995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nuclear plant response force">
            <a:extLst>
              <a:ext uri="{FF2B5EF4-FFF2-40B4-BE49-F238E27FC236}">
                <a16:creationId xmlns:a16="http://schemas.microsoft.com/office/drawing/2014/main" id="{2E3CE637-90DF-EBA5-B5D7-6E3FCEA2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8" y="1769697"/>
            <a:ext cx="2998683" cy="199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2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70D2-BA21-5347-339E-C3E90948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Risk-informed Physical Security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50DB7D-579B-E762-4505-3DA3B1E6485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anchor="ctr"/>
          <a:lstStyle/>
          <a:p>
            <a:pPr algn="ctr"/>
            <a:r>
              <a:rPr lang="en-US" dirty="0"/>
              <a:t>Current Security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1CF53-069D-3909-E122-D1144546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Risk-informed Security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74641A-ADE0-8934-E6EC-58ECDDF568DA}"/>
              </a:ext>
            </a:extLst>
          </p:cNvPr>
          <p:cNvSpPr/>
          <p:nvPr/>
        </p:nvSpPr>
        <p:spPr>
          <a:xfrm>
            <a:off x="1532466" y="2355850"/>
            <a:ext cx="4038600" cy="922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Binary 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0A0-91DD-FB3D-73D8-BABBEEDD78FF}"/>
              </a:ext>
            </a:extLst>
          </p:cNvPr>
          <p:cNvSpPr/>
          <p:nvPr/>
        </p:nvSpPr>
        <p:spPr>
          <a:xfrm>
            <a:off x="1532466" y="3552297"/>
            <a:ext cx="4038600" cy="9228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Labor Intensive Posture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B6139-E533-6EC1-0BC7-B59D3C05B9A6}"/>
              </a:ext>
            </a:extLst>
          </p:cNvPr>
          <p:cNvSpPr/>
          <p:nvPr/>
        </p:nvSpPr>
        <p:spPr>
          <a:xfrm>
            <a:off x="1532466" y="4807479"/>
            <a:ext cx="4038600" cy="9228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Prescriptive Regulation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A2518-C393-D4EF-7B41-2F267B7C5D69}"/>
              </a:ext>
            </a:extLst>
          </p:cNvPr>
          <p:cNvSpPr/>
          <p:nvPr/>
        </p:nvSpPr>
        <p:spPr>
          <a:xfrm>
            <a:off x="6620936" y="2355850"/>
            <a:ext cx="4038600" cy="922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Consequence-based Assessment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B855B-012D-0E32-7031-EAE770FBAD14}"/>
              </a:ext>
            </a:extLst>
          </p:cNvPr>
          <p:cNvSpPr/>
          <p:nvPr/>
        </p:nvSpPr>
        <p:spPr>
          <a:xfrm>
            <a:off x="6620936" y="3552297"/>
            <a:ext cx="4038600" cy="9228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Staff Reduction Evaluation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16BA6-1798-AD4E-F543-12DD16F7D411}"/>
              </a:ext>
            </a:extLst>
          </p:cNvPr>
          <p:cNvSpPr/>
          <p:nvPr/>
        </p:nvSpPr>
        <p:spPr>
          <a:xfrm>
            <a:off x="6620936" y="4807479"/>
            <a:ext cx="4038600" cy="9228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Risk-informed Performance-based Regulation</a:t>
            </a:r>
          </a:p>
        </p:txBody>
      </p:sp>
    </p:spTree>
    <p:extLst>
      <p:ext uri="{BB962C8B-B14F-4D97-AF65-F5344CB8AC3E}">
        <p14:creationId xmlns:p14="http://schemas.microsoft.com/office/powerpoint/2010/main" val="25368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898B-9AA4-3F4C-6DA9-F1ACC1D4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Security Assessment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313F37-D95E-9BC1-EE10-A37C2681C17B}"/>
              </a:ext>
            </a:extLst>
          </p:cNvPr>
          <p:cNvGrpSpPr/>
          <p:nvPr/>
        </p:nvGrpSpPr>
        <p:grpSpPr>
          <a:xfrm>
            <a:off x="0" y="1351636"/>
            <a:ext cx="10058400" cy="4524006"/>
            <a:chOff x="0" y="1364385"/>
            <a:chExt cx="10058400" cy="45240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C06DA1-7B2B-E026-62AE-4C41EBAF8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759" t="12038" r="45817" b="53576"/>
            <a:stretch/>
          </p:blipFill>
          <p:spPr bwMode="auto">
            <a:xfrm>
              <a:off x="0" y="1698254"/>
              <a:ext cx="10058400" cy="419013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D5405C-BE56-5109-CD38-D343A99E6990}"/>
                </a:ext>
              </a:extLst>
            </p:cNvPr>
            <p:cNvSpPr/>
            <p:nvPr/>
          </p:nvSpPr>
          <p:spPr>
            <a:xfrm>
              <a:off x="572588" y="1364385"/>
              <a:ext cx="8786948" cy="3338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Security Analysis Timeline: Current Approach</a:t>
              </a:r>
            </a:p>
          </p:txBody>
        </p:sp>
      </p:grpSp>
      <p:sp>
        <p:nvSpPr>
          <p:cNvPr id="3" name="5-Point Star 2">
            <a:extLst>
              <a:ext uri="{FF2B5EF4-FFF2-40B4-BE49-F238E27FC236}">
                <a16:creationId xmlns:a16="http://schemas.microsoft.com/office/drawing/2014/main" id="{82134C74-F4D7-CD99-F77D-0FB120727B74}"/>
              </a:ext>
            </a:extLst>
          </p:cNvPr>
          <p:cNvSpPr/>
          <p:nvPr/>
        </p:nvSpPr>
        <p:spPr>
          <a:xfrm>
            <a:off x="9067253" y="2971801"/>
            <a:ext cx="637318" cy="641838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C00000"/>
              </a:gs>
              <a:gs pos="100000">
                <a:srgbClr val="FF0000"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71F55-08E6-8320-A2A2-1DC27FB78D8B}"/>
              </a:ext>
            </a:extLst>
          </p:cNvPr>
          <p:cNvSpPr txBox="1"/>
          <p:nvPr/>
        </p:nvSpPr>
        <p:spPr>
          <a:xfrm>
            <a:off x="9704571" y="1956138"/>
            <a:ext cx="2320281" cy="2646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Limitations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connected to plant safety</a:t>
            </a:r>
          </a:p>
        </p:txBody>
      </p:sp>
    </p:spTree>
    <p:extLst>
      <p:ext uri="{BB962C8B-B14F-4D97-AF65-F5344CB8AC3E}">
        <p14:creationId xmlns:p14="http://schemas.microsoft.com/office/powerpoint/2010/main" val="1265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8F42-DDCB-5407-1258-0320C00E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Consequence-based Security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F1C660-A3AA-0962-3EC9-B474BECF3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6869"/>
            <a:ext cx="10972800" cy="38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898B-9AA4-3F4C-6DA9-F1ACC1D4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Consequence-based Security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789D64-460F-54AA-0274-FCD1EE49E63E}"/>
              </a:ext>
            </a:extLst>
          </p:cNvPr>
          <p:cNvGrpSpPr>
            <a:grpSpLocks noChangeAspect="1"/>
          </p:cNvGrpSpPr>
          <p:nvPr/>
        </p:nvGrpSpPr>
        <p:grpSpPr>
          <a:xfrm>
            <a:off x="485868" y="1157397"/>
            <a:ext cx="10972800" cy="4616931"/>
            <a:chOff x="938152" y="2612571"/>
            <a:chExt cx="9958450" cy="41901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5FD413-25A5-F79C-8BE5-9E41E2CB8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1" t="51826" r="37157" b="9824"/>
            <a:stretch/>
          </p:blipFill>
          <p:spPr bwMode="auto">
            <a:xfrm>
              <a:off x="938152" y="2612571"/>
              <a:ext cx="9958450" cy="39172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3A8ED1-8F04-AAA7-34A3-D510714FA598}"/>
                </a:ext>
              </a:extLst>
            </p:cNvPr>
            <p:cNvSpPr/>
            <p:nvPr/>
          </p:nvSpPr>
          <p:spPr>
            <a:xfrm>
              <a:off x="1149532" y="6468838"/>
              <a:ext cx="9747069" cy="333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Security Analysis Timeline: Consequence-based Assessment</a:t>
              </a:r>
            </a:p>
          </p:txBody>
        </p:sp>
      </p:grp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7A635955-FA80-FBE7-F2DD-0142BF3554E2}"/>
              </a:ext>
            </a:extLst>
          </p:cNvPr>
          <p:cNvSpPr/>
          <p:nvPr/>
        </p:nvSpPr>
        <p:spPr>
          <a:xfrm>
            <a:off x="8791949" y="2787162"/>
            <a:ext cx="637318" cy="641838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C00000"/>
              </a:gs>
              <a:gs pos="100000">
                <a:srgbClr val="FF0000"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93DA-E37D-C8AA-7405-6A4FD700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Consequence-based Security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B42C4CA-88DC-FF40-D232-8F70F814C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5400"/>
            <a:ext cx="10972800" cy="46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9B6-AA72-179F-0C00-E8203728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Risk-informed Consequence-based Security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57A8A-A876-CDF8-C4AA-6B8DA56F1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3"/>
          <a:stretch/>
        </p:blipFill>
        <p:spPr>
          <a:xfrm>
            <a:off x="3505200" y="1645317"/>
            <a:ext cx="4114800" cy="223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0873D-8F9F-EC3F-3E1D-FDAC77458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0"/>
          <a:stretch/>
        </p:blipFill>
        <p:spPr>
          <a:xfrm>
            <a:off x="3618299" y="4092480"/>
            <a:ext cx="4114800" cy="2360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4A37E-8847-994D-B0BB-F3FE68C94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17"/>
          <a:stretch/>
        </p:blipFill>
        <p:spPr>
          <a:xfrm>
            <a:off x="7828893" y="1559674"/>
            <a:ext cx="4114800" cy="2200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AF35F-50FB-D050-AAC1-06075A56B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59"/>
          <a:stretch/>
        </p:blipFill>
        <p:spPr>
          <a:xfrm>
            <a:off x="8077200" y="4170359"/>
            <a:ext cx="4114800" cy="2278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ADF2F-C812-A587-B180-C57C5ED6A2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6054" r="8343"/>
          <a:stretch/>
        </p:blipFill>
        <p:spPr bwMode="auto">
          <a:xfrm>
            <a:off x="105740" y="4139493"/>
            <a:ext cx="3840480" cy="2360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246F5C-8847-A3A3-2FEF-183DA563783E}"/>
              </a:ext>
            </a:extLst>
          </p:cNvPr>
          <p:cNvSpPr txBox="1"/>
          <p:nvPr/>
        </p:nvSpPr>
        <p:spPr>
          <a:xfrm>
            <a:off x="192740" y="1520180"/>
            <a:ext cx="320801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Goes beyond success/fail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quantitative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address subjectivity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F6A7-149F-5FF3-F300-4F8C3E8028E0}"/>
              </a:ext>
            </a:extLst>
          </p:cNvPr>
          <p:cNvSpPr txBox="1"/>
          <p:nvPr/>
        </p:nvSpPr>
        <p:spPr>
          <a:xfrm>
            <a:off x="4145223" y="1302405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Surviving Adversaries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31F41-E0F8-16A9-58BB-8C1CC0CDE322}"/>
              </a:ext>
            </a:extLst>
          </p:cNvPr>
          <p:cNvSpPr txBox="1"/>
          <p:nvPr/>
        </p:nvSpPr>
        <p:spPr>
          <a:xfrm>
            <a:off x="8468917" y="1234629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Remaining EDGs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778BD-CB18-CB0C-30DB-D11869DF57BC}"/>
              </a:ext>
            </a:extLst>
          </p:cNvPr>
          <p:cNvSpPr txBox="1"/>
          <p:nvPr/>
        </p:nvSpPr>
        <p:spPr>
          <a:xfrm>
            <a:off x="4571831" y="3801027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Responder Casualties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272CE-0450-F310-D3AF-8478FED3EFC7}"/>
              </a:ext>
            </a:extLst>
          </p:cNvPr>
          <p:cNvSpPr txBox="1"/>
          <p:nvPr/>
        </p:nvSpPr>
        <p:spPr>
          <a:xfrm>
            <a:off x="8786498" y="3838485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41446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7B19FC0-7483-7F0C-4A73-AA3FC71B6B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436" b="804"/>
          <a:stretch/>
        </p:blipFill>
        <p:spPr>
          <a:xfrm>
            <a:off x="888206" y="482601"/>
            <a:ext cx="10415587" cy="6206066"/>
          </a:xfrm>
        </p:spPr>
      </p:pic>
    </p:spTree>
    <p:extLst>
      <p:ext uri="{BB962C8B-B14F-4D97-AF65-F5344CB8AC3E}">
        <p14:creationId xmlns:p14="http://schemas.microsoft.com/office/powerpoint/2010/main" val="547191588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1picFull_wide" id="{F5386D3A-83FB-CC4E-AFAD-7E43DAEFF3CF}" vid="{58560B72-57DD-7048-B05D-CFEC9C0B09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57ED9-12C8-4384-BF08-D058FFF99A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BEF292-E06B-48BF-B280-E0C0DD016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BED95D-3526-478E-9706-384058488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INL 2020</Template>
  <TotalTime>21554</TotalTime>
  <Words>338</Words>
  <Application>Microsoft Macintosh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Myriad Pro Cond</vt:lpstr>
      <vt:lpstr>Times New Roman</vt:lpstr>
      <vt:lpstr>INL 2020</vt:lpstr>
      <vt:lpstr>PowerPoint Presentation</vt:lpstr>
      <vt:lpstr>Motivation</vt:lpstr>
      <vt:lpstr>Objectives of Risk-informed Physical Security</vt:lpstr>
      <vt:lpstr>Current Security Assessment</vt:lpstr>
      <vt:lpstr>Risk-informed Consequence-based Security</vt:lpstr>
      <vt:lpstr>Risk-informed Consequence-based Security</vt:lpstr>
      <vt:lpstr>Risk-informed Consequence-based Security</vt:lpstr>
      <vt:lpstr>Risk-informed Consequence-based Security</vt:lpstr>
      <vt:lpstr>PowerPoint Presentation</vt:lpstr>
      <vt:lpstr>Risk-informed Performance-based Regulation</vt:lpstr>
      <vt:lpstr>Risk-informed Performance-based Regulation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Vaibhav Yadav</dc:creator>
  <cp:keywords/>
  <dc:description/>
  <cp:lastModifiedBy>Vaibhav Yadav</cp:lastModifiedBy>
  <cp:revision>50</cp:revision>
  <dcterms:created xsi:type="dcterms:W3CDTF">2022-06-02T05:27:52Z</dcterms:created>
  <dcterms:modified xsi:type="dcterms:W3CDTF">2022-07-08T23:25:58Z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