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5" r:id="rId3"/>
    <p:sldId id="336" r:id="rId4"/>
    <p:sldId id="339" r:id="rId5"/>
    <p:sldId id="337" r:id="rId6"/>
    <p:sldId id="340" r:id="rId7"/>
    <p:sldId id="341" r:id="rId8"/>
    <p:sldId id="257" r:id="rId9"/>
    <p:sldId id="351" r:id="rId10"/>
    <p:sldId id="333" r:id="rId11"/>
    <p:sldId id="334" r:id="rId12"/>
    <p:sldId id="342" r:id="rId13"/>
    <p:sldId id="343" r:id="rId14"/>
    <p:sldId id="344" r:id="rId15"/>
    <p:sldId id="345" r:id="rId16"/>
    <p:sldId id="346" r:id="rId17"/>
    <p:sldId id="347" r:id="rId18"/>
    <p:sldId id="259" r:id="rId19"/>
    <p:sldId id="355" r:id="rId20"/>
    <p:sldId id="349" r:id="rId21"/>
    <p:sldId id="350" r:id="rId22"/>
    <p:sldId id="352" r:id="rId23"/>
    <p:sldId id="353" r:id="rId24"/>
    <p:sldId id="258" r:id="rId25"/>
    <p:sldId id="331" r:id="rId26"/>
    <p:sldId id="325" r:id="rId27"/>
    <p:sldId id="324" r:id="rId28"/>
    <p:sldId id="313" r:id="rId29"/>
    <p:sldId id="272" r:id="rId30"/>
    <p:sldId id="29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E3606C-240C-4F1E-ADAE-54DC69CC097C}" v="140" dt="2022-06-30T21:46:33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67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ddi, Pavan Kumar" userId="3a2da4df-2860-4da7-b09f-b73d0c80c42e" providerId="ADAL" clId="{F5E3606C-240C-4F1E-ADAE-54DC69CC097C}"/>
    <pc:docChg chg="undo custSel addSld delSld modSld">
      <pc:chgData name="Vaddi, Pavan Kumar" userId="3a2da4df-2860-4da7-b09f-b73d0c80c42e" providerId="ADAL" clId="{F5E3606C-240C-4F1E-ADAE-54DC69CC097C}" dt="2022-06-30T21:47:43.162" v="379" actId="20577"/>
      <pc:docMkLst>
        <pc:docMk/>
      </pc:docMkLst>
      <pc:sldChg chg="addSp modSp mod">
        <pc:chgData name="Vaddi, Pavan Kumar" userId="3a2da4df-2860-4da7-b09f-b73d0c80c42e" providerId="ADAL" clId="{F5E3606C-240C-4F1E-ADAE-54DC69CC097C}" dt="2022-06-30T21:46:45.964" v="309" actId="14100"/>
        <pc:sldMkLst>
          <pc:docMk/>
          <pc:sldMk cId="3169954513" sldId="259"/>
        </pc:sldMkLst>
        <pc:picChg chg="mod">
          <ac:chgData name="Vaddi, Pavan Kumar" userId="3a2da4df-2860-4da7-b09f-b73d0c80c42e" providerId="ADAL" clId="{F5E3606C-240C-4F1E-ADAE-54DC69CC097C}" dt="2022-06-30T21:46:40.655" v="308" actId="1076"/>
          <ac:picMkLst>
            <pc:docMk/>
            <pc:sldMk cId="3169954513" sldId="259"/>
            <ac:picMk id="4" creationId="{76D6A457-9866-448A-9646-EEEB7278DE52}"/>
          </ac:picMkLst>
        </pc:picChg>
        <pc:cxnChg chg="add mod">
          <ac:chgData name="Vaddi, Pavan Kumar" userId="3a2da4df-2860-4da7-b09f-b73d0c80c42e" providerId="ADAL" clId="{F5E3606C-240C-4F1E-ADAE-54DC69CC097C}" dt="2022-06-30T21:45:51.535" v="292" actId="14100"/>
          <ac:cxnSpMkLst>
            <pc:docMk/>
            <pc:sldMk cId="3169954513" sldId="259"/>
            <ac:cxnSpMk id="7" creationId="{2BC44199-A064-F40C-E00A-137DEC0ADA71}"/>
          </ac:cxnSpMkLst>
        </pc:cxnChg>
        <pc:cxnChg chg="add mod">
          <ac:chgData name="Vaddi, Pavan Kumar" userId="3a2da4df-2860-4da7-b09f-b73d0c80c42e" providerId="ADAL" clId="{F5E3606C-240C-4F1E-ADAE-54DC69CC097C}" dt="2022-06-30T21:46:07.951" v="297" actId="1076"/>
          <ac:cxnSpMkLst>
            <pc:docMk/>
            <pc:sldMk cId="3169954513" sldId="259"/>
            <ac:cxnSpMk id="29" creationId="{BE0C6777-6544-BBBD-3BCC-3FAEEC7D83B4}"/>
          </ac:cxnSpMkLst>
        </pc:cxnChg>
        <pc:cxnChg chg="add mod">
          <ac:chgData name="Vaddi, Pavan Kumar" userId="3a2da4df-2860-4da7-b09f-b73d0c80c42e" providerId="ADAL" clId="{F5E3606C-240C-4F1E-ADAE-54DC69CC097C}" dt="2022-06-30T21:46:16.396" v="300" actId="14100"/>
          <ac:cxnSpMkLst>
            <pc:docMk/>
            <pc:sldMk cId="3169954513" sldId="259"/>
            <ac:cxnSpMk id="32" creationId="{D34802E4-13FE-71C7-B718-6FF78B99EB89}"/>
          </ac:cxnSpMkLst>
        </pc:cxnChg>
        <pc:cxnChg chg="add mod">
          <ac:chgData name="Vaddi, Pavan Kumar" userId="3a2da4df-2860-4da7-b09f-b73d0c80c42e" providerId="ADAL" clId="{F5E3606C-240C-4F1E-ADAE-54DC69CC097C}" dt="2022-06-30T21:46:29.008" v="303" actId="14100"/>
          <ac:cxnSpMkLst>
            <pc:docMk/>
            <pc:sldMk cId="3169954513" sldId="259"/>
            <ac:cxnSpMk id="34" creationId="{C69EF0D2-E7FB-9541-61CF-39F7A1820B84}"/>
          </ac:cxnSpMkLst>
        </pc:cxnChg>
        <pc:cxnChg chg="add mod">
          <ac:chgData name="Vaddi, Pavan Kumar" userId="3a2da4df-2860-4da7-b09f-b73d0c80c42e" providerId="ADAL" clId="{F5E3606C-240C-4F1E-ADAE-54DC69CC097C}" dt="2022-06-30T21:46:45.964" v="309" actId="14100"/>
          <ac:cxnSpMkLst>
            <pc:docMk/>
            <pc:sldMk cId="3169954513" sldId="259"/>
            <ac:cxnSpMk id="36" creationId="{0A2449BF-78A5-9A9A-EAB7-196396A5CC88}"/>
          </ac:cxnSpMkLst>
        </pc:cxnChg>
      </pc:sldChg>
      <pc:sldChg chg="addSp modSp mod">
        <pc:chgData name="Vaddi, Pavan Kumar" userId="3a2da4df-2860-4da7-b09f-b73d0c80c42e" providerId="ADAL" clId="{F5E3606C-240C-4F1E-ADAE-54DC69CC097C}" dt="2022-06-30T21:40:55.874" v="277" actId="1076"/>
        <pc:sldMkLst>
          <pc:docMk/>
          <pc:sldMk cId="3869082172" sldId="333"/>
        </pc:sldMkLst>
        <pc:spChg chg="mod">
          <ac:chgData name="Vaddi, Pavan Kumar" userId="3a2da4df-2860-4da7-b09f-b73d0c80c42e" providerId="ADAL" clId="{F5E3606C-240C-4F1E-ADAE-54DC69CC097C}" dt="2022-06-30T21:39:35.448" v="260" actId="1076"/>
          <ac:spMkLst>
            <pc:docMk/>
            <pc:sldMk cId="3869082172" sldId="333"/>
            <ac:spMk id="16" creationId="{C5A5E523-ECAF-1B37-BD92-5271406953D6}"/>
          </ac:spMkLst>
        </pc:spChg>
        <pc:spChg chg="add mod">
          <ac:chgData name="Vaddi, Pavan Kumar" userId="3a2da4df-2860-4da7-b09f-b73d0c80c42e" providerId="ADAL" clId="{F5E3606C-240C-4F1E-ADAE-54DC69CC097C}" dt="2022-06-30T21:40:47.668" v="275" actId="1076"/>
          <ac:spMkLst>
            <pc:docMk/>
            <pc:sldMk cId="3869082172" sldId="333"/>
            <ac:spMk id="20" creationId="{A8BB2935-2FA0-4445-BDFA-B4530CC90B8B}"/>
          </ac:spMkLst>
        </pc:spChg>
        <pc:spChg chg="add mod">
          <ac:chgData name="Vaddi, Pavan Kumar" userId="3a2da4df-2860-4da7-b09f-b73d0c80c42e" providerId="ADAL" clId="{F5E3606C-240C-4F1E-ADAE-54DC69CC097C}" dt="2022-06-30T21:40:47.668" v="275" actId="1076"/>
          <ac:spMkLst>
            <pc:docMk/>
            <pc:sldMk cId="3869082172" sldId="333"/>
            <ac:spMk id="22" creationId="{3F78EE35-4AD2-A366-2BF5-5FF0568EE4A7}"/>
          </ac:spMkLst>
        </pc:spChg>
        <pc:spChg chg="add mod">
          <ac:chgData name="Vaddi, Pavan Kumar" userId="3a2da4df-2860-4da7-b09f-b73d0c80c42e" providerId="ADAL" clId="{F5E3606C-240C-4F1E-ADAE-54DC69CC097C}" dt="2022-06-30T21:40:55.874" v="277" actId="1076"/>
          <ac:spMkLst>
            <pc:docMk/>
            <pc:sldMk cId="3869082172" sldId="333"/>
            <ac:spMk id="25" creationId="{E04B286B-06F0-39C5-0EDF-B3EFC528DC74}"/>
          </ac:spMkLst>
        </pc:spChg>
        <pc:cxnChg chg="add mod">
          <ac:chgData name="Vaddi, Pavan Kumar" userId="3a2da4df-2860-4da7-b09f-b73d0c80c42e" providerId="ADAL" clId="{F5E3606C-240C-4F1E-ADAE-54DC69CC097C}" dt="2022-06-30T21:40:47.668" v="275" actId="1076"/>
          <ac:cxnSpMkLst>
            <pc:docMk/>
            <pc:sldMk cId="3869082172" sldId="333"/>
            <ac:cxnSpMk id="21" creationId="{2EBC7983-A7AE-E007-A591-8CC6C3D357D3}"/>
          </ac:cxnSpMkLst>
        </pc:cxnChg>
      </pc:sldChg>
      <pc:sldChg chg="addSp delSp modSp mod">
        <pc:chgData name="Vaddi, Pavan Kumar" userId="3a2da4df-2860-4da7-b09f-b73d0c80c42e" providerId="ADAL" clId="{F5E3606C-240C-4F1E-ADAE-54DC69CC097C}" dt="2022-06-30T21:38:36.849" v="258" actId="1076"/>
        <pc:sldMkLst>
          <pc:docMk/>
          <pc:sldMk cId="338553050" sldId="334"/>
        </pc:sldMkLst>
        <pc:spChg chg="add mod">
          <ac:chgData name="Vaddi, Pavan Kumar" userId="3a2da4df-2860-4da7-b09f-b73d0c80c42e" providerId="ADAL" clId="{F5E3606C-240C-4F1E-ADAE-54DC69CC097C}" dt="2022-06-30T21:38:36.849" v="258" actId="1076"/>
          <ac:spMkLst>
            <pc:docMk/>
            <pc:sldMk cId="338553050" sldId="334"/>
            <ac:spMk id="6" creationId="{2523C645-8FF5-A5F4-2563-402AB71262AA}"/>
          </ac:spMkLst>
        </pc:spChg>
        <pc:spChg chg="mod">
          <ac:chgData name="Vaddi, Pavan Kumar" userId="3a2da4df-2860-4da7-b09f-b73d0c80c42e" providerId="ADAL" clId="{F5E3606C-240C-4F1E-ADAE-54DC69CC097C}" dt="2022-06-30T21:38:30.162" v="256" actId="1076"/>
          <ac:spMkLst>
            <pc:docMk/>
            <pc:sldMk cId="338553050" sldId="334"/>
            <ac:spMk id="10" creationId="{D9481A05-8D33-2718-2AF1-DBCFC0D60E7C}"/>
          </ac:spMkLst>
        </pc:spChg>
        <pc:picChg chg="mod">
          <ac:chgData name="Vaddi, Pavan Kumar" userId="3a2da4df-2860-4da7-b09f-b73d0c80c42e" providerId="ADAL" clId="{F5E3606C-240C-4F1E-ADAE-54DC69CC097C}" dt="2022-06-30T21:38:33.401" v="257" actId="1076"/>
          <ac:picMkLst>
            <pc:docMk/>
            <pc:sldMk cId="338553050" sldId="334"/>
            <ac:picMk id="8" creationId="{CCD2262C-7E7D-87FA-3973-EAB1D598247D}"/>
          </ac:picMkLst>
        </pc:picChg>
        <pc:cxnChg chg="add del mod">
          <ac:chgData name="Vaddi, Pavan Kumar" userId="3a2da4df-2860-4da7-b09f-b73d0c80c42e" providerId="ADAL" clId="{F5E3606C-240C-4F1E-ADAE-54DC69CC097C}" dt="2022-06-30T21:33:57.047" v="22"/>
          <ac:cxnSpMkLst>
            <pc:docMk/>
            <pc:sldMk cId="338553050" sldId="334"/>
            <ac:cxnSpMk id="5" creationId="{9D6B1FC2-637A-B847-DF60-1CA287FA29CE}"/>
          </ac:cxnSpMkLst>
        </pc:cxnChg>
      </pc:sldChg>
      <pc:sldChg chg="del">
        <pc:chgData name="Vaddi, Pavan Kumar" userId="3a2da4df-2860-4da7-b09f-b73d0c80c42e" providerId="ADAL" clId="{F5E3606C-240C-4F1E-ADAE-54DC69CC097C}" dt="2022-06-30T21:43:27.660" v="278" actId="47"/>
        <pc:sldMkLst>
          <pc:docMk/>
          <pc:sldMk cId="973693372" sldId="338"/>
        </pc:sldMkLst>
      </pc:sldChg>
      <pc:sldChg chg="addSp modSp mod">
        <pc:chgData name="Vaddi, Pavan Kumar" userId="3a2da4df-2860-4da7-b09f-b73d0c80c42e" providerId="ADAL" clId="{F5E3606C-240C-4F1E-ADAE-54DC69CC097C}" dt="2022-06-30T21:29:38.364" v="20" actId="1076"/>
        <pc:sldMkLst>
          <pc:docMk/>
          <pc:sldMk cId="1150472627" sldId="339"/>
        </pc:sldMkLst>
        <pc:spChg chg="add mod">
          <ac:chgData name="Vaddi, Pavan Kumar" userId="3a2da4df-2860-4da7-b09f-b73d0c80c42e" providerId="ADAL" clId="{F5E3606C-240C-4F1E-ADAE-54DC69CC097C}" dt="2022-06-30T21:29:38.364" v="20" actId="1076"/>
          <ac:spMkLst>
            <pc:docMk/>
            <pc:sldMk cId="1150472627" sldId="339"/>
            <ac:spMk id="10" creationId="{3C4ACC76-1DF1-CCCE-DB1A-3D223ABCF891}"/>
          </ac:spMkLst>
        </pc:spChg>
        <pc:cxnChg chg="add mod">
          <ac:chgData name="Vaddi, Pavan Kumar" userId="3a2da4df-2860-4da7-b09f-b73d0c80c42e" providerId="ADAL" clId="{F5E3606C-240C-4F1E-ADAE-54DC69CC097C}" dt="2022-06-30T21:29:10.396" v="2" actId="14100"/>
          <ac:cxnSpMkLst>
            <pc:docMk/>
            <pc:sldMk cId="1150472627" sldId="339"/>
            <ac:cxnSpMk id="18" creationId="{4E677195-8CAC-6584-408B-705F76D0FA68}"/>
          </ac:cxnSpMkLst>
        </pc:cxnChg>
      </pc:sldChg>
      <pc:sldChg chg="modSp mod">
        <pc:chgData name="Vaddi, Pavan Kumar" userId="3a2da4df-2860-4da7-b09f-b73d0c80c42e" providerId="ADAL" clId="{F5E3606C-240C-4F1E-ADAE-54DC69CC097C}" dt="2022-06-30T21:47:43.162" v="379" actId="20577"/>
        <pc:sldMkLst>
          <pc:docMk/>
          <pc:sldMk cId="2961466925" sldId="355"/>
        </pc:sldMkLst>
        <pc:spChg chg="mod">
          <ac:chgData name="Vaddi, Pavan Kumar" userId="3a2da4df-2860-4da7-b09f-b73d0c80c42e" providerId="ADAL" clId="{F5E3606C-240C-4F1E-ADAE-54DC69CC097C}" dt="2022-06-30T21:47:43.162" v="379" actId="20577"/>
          <ac:spMkLst>
            <pc:docMk/>
            <pc:sldMk cId="2961466925" sldId="355"/>
            <ac:spMk id="2" creationId="{B7D60A05-28CD-9745-0D07-83FC918BA517}"/>
          </ac:spMkLst>
        </pc:spChg>
      </pc:sldChg>
      <pc:sldChg chg="modSp new del mod">
        <pc:chgData name="Vaddi, Pavan Kumar" userId="3a2da4df-2860-4da7-b09f-b73d0c80c42e" providerId="ADAL" clId="{F5E3606C-240C-4F1E-ADAE-54DC69CC097C}" dt="2022-06-30T21:44:43.220" v="288" actId="47"/>
        <pc:sldMkLst>
          <pc:docMk/>
          <pc:sldMk cId="597643538" sldId="356"/>
        </pc:sldMkLst>
        <pc:spChg chg="mod">
          <ac:chgData name="Vaddi, Pavan Kumar" userId="3a2da4df-2860-4da7-b09f-b73d0c80c42e" providerId="ADAL" clId="{F5E3606C-240C-4F1E-ADAE-54DC69CC097C}" dt="2022-06-30T21:44:40.359" v="287" actId="20577"/>
          <ac:spMkLst>
            <pc:docMk/>
            <pc:sldMk cId="597643538" sldId="356"/>
            <ac:spMk id="2" creationId="{F18B2E3D-6784-49E5-5742-0C6814312434}"/>
          </ac:spMkLst>
        </pc:spChg>
      </pc:sldChg>
      <pc:sldChg chg="delSp modSp add del mod">
        <pc:chgData name="Vaddi, Pavan Kumar" userId="3a2da4df-2860-4da7-b09f-b73d0c80c42e" providerId="ADAL" clId="{F5E3606C-240C-4F1E-ADAE-54DC69CC097C}" dt="2022-06-30T21:39:00.876" v="259" actId="47"/>
        <pc:sldMkLst>
          <pc:docMk/>
          <pc:sldMk cId="1127862311" sldId="356"/>
        </pc:sldMkLst>
        <pc:spChg chg="del mod">
          <ac:chgData name="Vaddi, Pavan Kumar" userId="3a2da4df-2860-4da7-b09f-b73d0c80c42e" providerId="ADAL" clId="{F5E3606C-240C-4F1E-ADAE-54DC69CC097C}" dt="2022-06-30T21:38:11.334" v="252" actId="21"/>
          <ac:spMkLst>
            <pc:docMk/>
            <pc:sldMk cId="1127862311" sldId="356"/>
            <ac:spMk id="10" creationId="{D9481A05-8D33-2718-2AF1-DBCFC0D60E7C}"/>
          </ac:spMkLst>
        </pc:spChg>
        <pc:picChg chg="del">
          <ac:chgData name="Vaddi, Pavan Kumar" userId="3a2da4df-2860-4da7-b09f-b73d0c80c42e" providerId="ADAL" clId="{F5E3606C-240C-4F1E-ADAE-54DC69CC097C}" dt="2022-06-30T21:38:07.689" v="251" actId="478"/>
          <ac:picMkLst>
            <pc:docMk/>
            <pc:sldMk cId="1127862311" sldId="356"/>
            <ac:picMk id="8" creationId="{CCD2262C-7E7D-87FA-3973-EAB1D59824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ABDD-D3C0-6304-4A30-F175378B1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0B7BF-FF92-7A71-79E7-E7EAC02B4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3DF85-A3A4-C5D6-83C7-2C2193C9A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480EA-6066-2ED3-17AC-8A717FF5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67BA9-3141-3FAC-F73C-66841F5E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3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4016-C177-B1B1-235C-A7249D28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36ACD-93E9-81E5-6FEC-B1B6885AF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65619-6B99-9FE8-CEC0-E47B7EB8D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99E70-BB41-03FA-E409-8BDDACD6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5DB6E-6BA4-9CD2-EEF1-8C6E25E1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45000-A125-5D79-19EA-436180457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A6D1C-4D56-377A-F34E-514AF32BA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29570-EDC2-DE82-6AF8-4B9DFCFBA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E9E07-FFDD-7E86-9026-A6B363C5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9F677-A2C1-97BA-706D-EF7C1CA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2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5815E-E224-7077-C5C7-7FD8F666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52B29-82B2-31B7-4198-041561A90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C52D1-0BB7-C64A-D71A-FE20B374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3CC22-42AF-9D18-A8C1-A7ADFE51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9DFF6-6425-6499-E071-F6726611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40DB2-A469-2F27-0F70-EF0BF2D7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E0392-22FD-EA63-654A-4330DB38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6BB37-036E-6A81-6954-38A0BD81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9FBC1-FBD9-0CF0-7B4A-2A851A8B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C8F3C-ACEC-8E95-0AF4-9BDA1653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9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D6C01-00E3-8E72-9444-B013F3D6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8175E-F641-7B44-48C3-EC10F0EC6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14DA5-78DD-686F-9841-BACEBD188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083BF-36B0-8442-55F5-724D4C26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D8D86-B373-6FD7-5FDE-46A578D6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47C97-385E-BD8E-0B60-FAAEDDBA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4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BAFE6-0EB6-2EB5-FCDB-215D5E994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7AAC0-6FD7-F3CC-0D1D-9FE00C116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3E1B-5571-4978-3587-70E414967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7DAF1-959D-0319-663F-8F285BF0F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9ADFF-2BED-F151-1095-92412C460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A781F-22CF-3A13-1802-5A9FC608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1339A-0300-BF63-A66E-5C6E91AB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0F20D-4CF1-90F3-69F6-AE5A0562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3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30297-2320-C243-F693-9942F677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36023-E6FB-733D-E185-508C4EDA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BD80B-EE0F-1693-3042-2FBBE529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F5163-66CA-6832-0794-15F14D9C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5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F605C-E686-6761-BCA4-C16DA1C8C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011FF-147B-A3B5-10DD-29553722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2FD9E-758F-184A-AE32-071311398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116D-9F6C-7CC4-DC40-FAFC07B42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D6DE3-6F7C-2E0F-F1D6-28864FD01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18844-D3E4-9F44-29E8-665F0FB53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F7E01-9201-08E5-AFC6-0A9D3154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24578-3098-307B-39CB-3E2A8B8F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807CA-1773-340A-BF3A-0DABD80C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06A0-9B41-1845-9BAE-35C3C4C76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804FFD-D7A3-4250-0DF4-0CF545B89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DAC0CF-B5F1-7372-E9BF-55A512892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5C65B-E566-0455-5C5A-DF22EBEA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B7BE3-2989-90C6-59E7-25E2B167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C33CE-A9D5-4512-C2D0-BCEDC36D6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7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1F8AE-F577-8F7E-85E1-05771507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44552-A36D-95F9-283E-EDBE47F2D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5E9F6-8FA2-2E35-6F25-21A072DD6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F34C-F4D6-473D-BE91-30A2D29D708C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2A36D-1C99-566F-643A-CBBC2961A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B01-5D25-085F-FD13-61798DC12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B3B28-8EC2-4E7E-AE54-A3F3A153FED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EC8BF2-D93B-ECEC-7358-C740790454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67342"/>
          <a:stretch/>
        </p:blipFill>
        <p:spPr>
          <a:xfrm>
            <a:off x="106729" y="6171582"/>
            <a:ext cx="2521625" cy="64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8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12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7.png"/><Relationship Id="rId5" Type="http://schemas.openxmlformats.org/officeDocument/2006/relationships/image" Target="../media/image70.png"/><Relationship Id="rId10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82.png"/><Relationship Id="rId4" Type="http://schemas.openxmlformats.org/officeDocument/2006/relationships/image" Target="../media/image7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16.emf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7.png"/><Relationship Id="rId10" Type="http://schemas.openxmlformats.org/officeDocument/2006/relationships/image" Target="../media/image17.emf"/><Relationship Id="rId4" Type="http://schemas.openxmlformats.org/officeDocument/2006/relationships/image" Target="../media/image26.png"/><Relationship Id="rId9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120.png"/><Relationship Id="rId3" Type="http://schemas.openxmlformats.org/officeDocument/2006/relationships/image" Target="../media/image210.png"/><Relationship Id="rId7" Type="http://schemas.openxmlformats.org/officeDocument/2006/relationships/image" Target="../media/image60.png"/><Relationship Id="rId12" Type="http://schemas.openxmlformats.org/officeDocument/2006/relationships/image" Target="../media/image110.png"/><Relationship Id="rId2" Type="http://schemas.openxmlformats.org/officeDocument/2006/relationships/image" Target="../media/image19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100.png"/><Relationship Id="rId5" Type="http://schemas.openxmlformats.org/officeDocument/2006/relationships/image" Target="../media/image44.png"/><Relationship Id="rId15" Type="http://schemas.openxmlformats.org/officeDocument/2006/relationships/image" Target="../media/image140.png"/><Relationship Id="rId10" Type="http://schemas.openxmlformats.org/officeDocument/2006/relationships/image" Target="../media/image91.png"/><Relationship Id="rId4" Type="http://schemas.openxmlformats.org/officeDocument/2006/relationships/image" Target="../media/image38.png"/><Relationship Id="rId9" Type="http://schemas.openxmlformats.org/officeDocument/2006/relationships/image" Target="../media/image81.png"/><Relationship Id="rId14" Type="http://schemas.openxmlformats.org/officeDocument/2006/relationships/image" Target="../media/image1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2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2310-CA96-9965-9117-055BA48FA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Dynamic Probabilistic Risk Assessment for Cyber Security Risk Analysis in Nuclear Reactors.</a:t>
            </a:r>
            <a:endParaRPr lang="en-US" sz="36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998AA00-1BC3-31E0-5A26-2A00868AE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68963"/>
            <a:ext cx="9192535" cy="1453371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Pavan Kumar Vaddi, Yunfei Zhao, and Carol Smidts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Department of Mechanical and Aerospace Engineering, The Ohio State University</a:t>
            </a:r>
            <a:r>
              <a:rPr lang="en-US" sz="2000" dirty="0"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30, 2022.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06C1357-008F-8BD5-4076-B70C31D6C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531" y="5622361"/>
            <a:ext cx="4525528" cy="12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8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36CD503D-F44E-6C75-DAF4-C01BB28E5BD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704809" y="2526247"/>
            <a:ext cx="1208522" cy="301402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5A5E523-ECAF-1B37-BD92-5271406953D6}"/>
                  </a:ext>
                </a:extLst>
              </p:cNvPr>
              <p:cNvSpPr txBox="1"/>
              <p:nvPr/>
            </p:nvSpPr>
            <p:spPr>
              <a:xfrm>
                <a:off x="3422064" y="4403111"/>
                <a:ext cx="13799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5A5E523-ECAF-1B37-BD92-527140695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4" y="4403111"/>
                <a:ext cx="1379993" cy="276999"/>
              </a:xfrm>
              <a:prstGeom prst="rect">
                <a:avLst/>
              </a:prstGeom>
              <a:blipFill>
                <a:blip r:embed="rId2"/>
                <a:stretch>
                  <a:fillRect l="-2203" r="-881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A9F9B6-D88E-1FF0-948C-49A244F8258C}"/>
                  </a:ext>
                </a:extLst>
              </p:cNvPr>
              <p:cNvSpPr txBox="1"/>
              <p:nvPr/>
            </p:nvSpPr>
            <p:spPr>
              <a:xfrm>
                <a:off x="5736842" y="3428999"/>
                <a:ext cx="2181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A9F9B6-D88E-1FF0-948C-49A244F82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842" y="3428999"/>
                <a:ext cx="218137" cy="276999"/>
              </a:xfrm>
              <a:prstGeom prst="rect">
                <a:avLst/>
              </a:prstGeom>
              <a:blipFill>
                <a:blip r:embed="rId3"/>
                <a:stretch>
                  <a:fillRect l="-38889" t="-2174" r="-1944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BD41E3-DF4C-E2FB-5008-3A1BD5205B46}"/>
                  </a:ext>
                </a:extLst>
              </p:cNvPr>
              <p:cNvSpPr txBox="1"/>
              <p:nvPr/>
            </p:nvSpPr>
            <p:spPr>
              <a:xfrm>
                <a:off x="6504972" y="3529294"/>
                <a:ext cx="1426481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BD41E3-DF4C-E2FB-5008-3A1BD5205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972" y="3529294"/>
                <a:ext cx="1426481" cy="277064"/>
              </a:xfrm>
              <a:prstGeom prst="rect">
                <a:avLst/>
              </a:prstGeom>
              <a:blipFill>
                <a:blip r:embed="rId4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E6DBB4-8BBD-9040-2F7D-549C82237598}"/>
                  </a:ext>
                </a:extLst>
              </p:cNvPr>
              <p:cNvSpPr txBox="1"/>
              <p:nvPr/>
            </p:nvSpPr>
            <p:spPr>
              <a:xfrm>
                <a:off x="7555371" y="2389515"/>
                <a:ext cx="228332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E6DBB4-8BBD-9040-2F7D-549C82237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1" y="2389515"/>
                <a:ext cx="228332" cy="299313"/>
              </a:xfrm>
              <a:prstGeom prst="rect">
                <a:avLst/>
              </a:prstGeom>
              <a:blipFill>
                <a:blip r:embed="rId5"/>
                <a:stretch>
                  <a:fillRect l="-36842" r="-15789" b="-26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A5DEEDFF-2DF9-517C-4FB5-08399DB662C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455469" y="2264645"/>
            <a:ext cx="1524969" cy="803740"/>
          </a:xfrm>
          <a:prstGeom prst="curved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1F241BC-0E26-0565-B683-8AD876DEF41C}"/>
                  </a:ext>
                </a:extLst>
              </p:cNvPr>
              <p:cNvSpPr txBox="1"/>
              <p:nvPr/>
            </p:nvSpPr>
            <p:spPr>
              <a:xfrm>
                <a:off x="7984757" y="3605280"/>
                <a:ext cx="1766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1F241BC-0E26-0565-B683-8AD876DEF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757" y="3605280"/>
                <a:ext cx="1766125" cy="369332"/>
              </a:xfrm>
              <a:prstGeom prst="rect">
                <a:avLst/>
              </a:prstGeom>
              <a:blipFill>
                <a:blip r:embed="rId6"/>
                <a:stretch>
                  <a:fillRect t="-8197" r="-862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B3E981-CB3A-C489-39F9-3470097A5B45}"/>
                  </a:ext>
                </a:extLst>
              </p:cNvPr>
              <p:cNvSpPr txBox="1"/>
              <p:nvPr/>
            </p:nvSpPr>
            <p:spPr>
              <a:xfrm>
                <a:off x="7783703" y="3193188"/>
                <a:ext cx="1328954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B3E981-CB3A-C489-39F9-3470097A5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703" y="3193188"/>
                <a:ext cx="1328954" cy="277064"/>
              </a:xfrm>
              <a:prstGeom prst="rect">
                <a:avLst/>
              </a:prstGeom>
              <a:blipFill>
                <a:blip r:embed="rId7"/>
                <a:stretch>
                  <a:fillRect l="-459" t="-222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88317A39-0811-7984-B563-15E8253A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12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 - Trajectories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277074-A480-25AD-4D43-13A388761B59}"/>
                  </a:ext>
                </a:extLst>
              </p:cNvPr>
              <p:cNvSpPr txBox="1"/>
              <p:nvPr/>
            </p:nvSpPr>
            <p:spPr>
              <a:xfrm>
                <a:off x="908090" y="1390856"/>
                <a:ext cx="2794161" cy="619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277074-A480-25AD-4D43-13A388761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90" y="1390856"/>
                <a:ext cx="2794161" cy="6190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4B70D8A-DDCE-E1D2-9533-AE7F41E2FD9D}"/>
              </a:ext>
            </a:extLst>
          </p:cNvPr>
          <p:cNvCxnSpPr>
            <a:cxnSpLocks/>
          </p:cNvCxnSpPr>
          <p:nvPr/>
        </p:nvCxnSpPr>
        <p:spPr>
          <a:xfrm>
            <a:off x="4065294" y="5468927"/>
            <a:ext cx="60629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C13E1BA-23C7-C233-62C1-6095465188A2}"/>
              </a:ext>
            </a:extLst>
          </p:cNvPr>
          <p:cNvSpPr txBox="1"/>
          <p:nvPr/>
        </p:nvSpPr>
        <p:spPr>
          <a:xfrm>
            <a:off x="10285544" y="52842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B52E5A0-B2E2-F54A-4C40-891153C998A4}"/>
                  </a:ext>
                </a:extLst>
              </p:cNvPr>
              <p:cNvSpPr txBox="1"/>
              <p:nvPr/>
            </p:nvSpPr>
            <p:spPr>
              <a:xfrm>
                <a:off x="414456" y="2130282"/>
                <a:ext cx="490786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Assume that the solution to the above equation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 =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PMingLiU" panose="02020500000000000000" pitchFamily="18" charset="-12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Trajectory is dependent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which in turn depends on physics (component failures), and the actions of the defender and the attacker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B52E5A0-B2E2-F54A-4C40-891153C99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56" y="2130282"/>
                <a:ext cx="4907862" cy="1754326"/>
              </a:xfrm>
              <a:prstGeom prst="rect">
                <a:avLst/>
              </a:prstGeom>
              <a:blipFill>
                <a:blip r:embed="rId9"/>
                <a:stretch>
                  <a:fillRect l="-870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7B2898D-CE0E-26B0-D465-E11F25C7C20E}"/>
              </a:ext>
            </a:extLst>
          </p:cNvPr>
          <p:cNvSpPr txBox="1"/>
          <p:nvPr/>
        </p:nvSpPr>
        <p:spPr>
          <a:xfrm>
            <a:off x="8663852" y="1653957"/>
            <a:ext cx="247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 in state space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29B453-3655-B029-C755-0D6D45376D73}"/>
              </a:ext>
            </a:extLst>
          </p:cNvPr>
          <p:cNvSpPr txBox="1"/>
          <p:nvPr/>
        </p:nvSpPr>
        <p:spPr>
          <a:xfrm>
            <a:off x="2844638" y="6264430"/>
            <a:ext cx="609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J.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Devooght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C. Smidts, “Probabilistic Reactor Dynamics—I: The Theory of Continuous Event Trees,” </a:t>
            </a:r>
            <a:r>
              <a:rPr lang="en-GB" sz="9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9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Sci. Eng.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111, no. 3, pp. 229–240, Jul. 1992,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10.13182/NSE92-A23937.</a:t>
            </a:r>
            <a:endParaRPr lang="en-US" sz="9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8BB2935-2FA0-4445-BDFA-B4530CC90B8B}"/>
                  </a:ext>
                </a:extLst>
              </p:cNvPr>
              <p:cNvSpPr txBox="1"/>
              <p:nvPr/>
            </p:nvSpPr>
            <p:spPr>
              <a:xfrm>
                <a:off x="4318091" y="5016002"/>
                <a:ext cx="1439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8BB2935-2FA0-4445-BDFA-B4530CC90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91" y="5016002"/>
                <a:ext cx="1439304" cy="276999"/>
              </a:xfrm>
              <a:prstGeom prst="rect">
                <a:avLst/>
              </a:prstGeom>
              <a:blipFill>
                <a:blip r:embed="rId10"/>
                <a:stretch>
                  <a:fillRect l="-2119" t="-4444" r="-1271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2EBC7983-A7AE-E007-A591-8CC6C3D357D3}"/>
              </a:ext>
            </a:extLst>
          </p:cNvPr>
          <p:cNvCxnSpPr>
            <a:cxnSpLocks/>
            <a:stCxn id="20" idx="0"/>
            <a:endCxn id="22" idx="1"/>
          </p:cNvCxnSpPr>
          <p:nvPr/>
        </p:nvCxnSpPr>
        <p:spPr>
          <a:xfrm rot="5400000" flipH="1" flipV="1">
            <a:off x="6916009" y="2359708"/>
            <a:ext cx="778028" cy="453456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78EE35-4AD2-A366-2BF5-5FF0568EE4A7}"/>
                  </a:ext>
                </a:extLst>
              </p:cNvPr>
              <p:cNvSpPr txBox="1"/>
              <p:nvPr/>
            </p:nvSpPr>
            <p:spPr>
              <a:xfrm>
                <a:off x="9572303" y="4099442"/>
                <a:ext cx="1426481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78EE35-4AD2-A366-2BF5-5FF0568EE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303" y="4099442"/>
                <a:ext cx="1426481" cy="277064"/>
              </a:xfrm>
              <a:prstGeom prst="rect">
                <a:avLst/>
              </a:prstGeom>
              <a:blipFill>
                <a:blip r:embed="rId11"/>
                <a:stretch>
                  <a:fillRect t="-2174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4B286B-06F0-39C5-0EDF-B3EFC528DC74}"/>
                  </a:ext>
                </a:extLst>
              </p:cNvPr>
              <p:cNvSpPr txBox="1"/>
              <p:nvPr/>
            </p:nvSpPr>
            <p:spPr>
              <a:xfrm>
                <a:off x="7195954" y="4042169"/>
                <a:ext cx="2181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4B286B-06F0-39C5-0EDF-B3EFC528D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954" y="4042169"/>
                <a:ext cx="218137" cy="276999"/>
              </a:xfrm>
              <a:prstGeom prst="rect">
                <a:avLst/>
              </a:prstGeom>
              <a:blipFill>
                <a:blip r:embed="rId12"/>
                <a:stretch>
                  <a:fillRect l="-38889" t="-2174" r="-1944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082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DF32F7-BDB6-AEE4-AA0B-D5D5E16D5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365" y="283586"/>
            <a:ext cx="10515600" cy="78224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D2262C-7E7D-87FA-3973-EAB1D5982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233" y="3638085"/>
            <a:ext cx="8807472" cy="6582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481A05-8D33-2718-2AF1-DBCFC0D60E7C}"/>
                  </a:ext>
                </a:extLst>
              </p:cNvPr>
              <p:cNvSpPr txBox="1"/>
              <p:nvPr/>
            </p:nvSpPr>
            <p:spPr>
              <a:xfrm>
                <a:off x="680945" y="1176408"/>
                <a:ext cx="10367569" cy="20435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=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he conditional probability that there is a transition out of the substate (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when the system is in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=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he conditional probability that the </a:t>
                </a:r>
                <a:r>
                  <a:rPr lang="en-GB" sz="18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component state transitions from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GB" sz="18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in the interval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explicitly due to random component failures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when the physical state vector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the defender and attacker take </a:t>
                </a:r>
                <a:r>
                  <a:rPr lang="en-GB" sz="18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no new actions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=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he conditional probability that the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component state transitions from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in the interval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when the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defender and attacker take new actions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respectively at the physical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481A05-8D33-2718-2AF1-DBCFC0D60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45" y="1176408"/>
                <a:ext cx="10367569" cy="2043508"/>
              </a:xfrm>
              <a:prstGeom prst="rect">
                <a:avLst/>
              </a:prstGeom>
              <a:blipFill>
                <a:blip r:embed="rId3"/>
                <a:stretch>
                  <a:fillRect l="-412" t="-1791" b="-3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23C645-8FF5-A5F4-2563-402AB71262AA}"/>
                  </a:ext>
                </a:extLst>
              </p:cNvPr>
              <p:cNvSpPr txBox="1"/>
              <p:nvPr/>
            </p:nvSpPr>
            <p:spPr>
              <a:xfrm>
                <a:off x="680944" y="4508583"/>
                <a:ext cx="10367569" cy="773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The probability that the system evolves along the trajectory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without leaving the substate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d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𝑖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,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𝑑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,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subSup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sub>
                          <m:sup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acc>
                              <m:accPr>
                                <m:chr m:val="̅"/>
                                <m:ctrlPr>
                                  <a:rPr lang="en-GB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)]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𝑑𝑠</m:t>
                            </m:r>
                          </m:e>
                        </m:nary>
                      </m:sup>
                    </m:sSup>
                  </m:oMath>
                </a14:m>
                <a:endParaRPr lang="en-US" i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23C645-8FF5-A5F4-2563-402AB7126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44" y="4508583"/>
                <a:ext cx="10367569" cy="773481"/>
              </a:xfrm>
              <a:prstGeom prst="rect">
                <a:avLst/>
              </a:prstGeom>
              <a:blipFill>
                <a:blip r:embed="rId4"/>
                <a:stretch>
                  <a:fillRect l="-412" t="-4762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5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D1D6F6C-753E-5954-442F-5267BE54C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53" y="124298"/>
            <a:ext cx="10515600" cy="83925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CBD6546-C378-EB7F-EB90-168D81445560}"/>
              </a:ext>
            </a:extLst>
          </p:cNvPr>
          <p:cNvSpPr/>
          <p:nvPr/>
        </p:nvSpPr>
        <p:spPr>
          <a:xfrm>
            <a:off x="1502645" y="1914454"/>
            <a:ext cx="8299491" cy="340133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C29A52A-8A16-712A-7598-FE36A5720F1C}"/>
              </a:ext>
            </a:extLst>
          </p:cNvPr>
          <p:cNvSpPr/>
          <p:nvPr/>
        </p:nvSpPr>
        <p:spPr>
          <a:xfrm>
            <a:off x="6528932" y="2562650"/>
            <a:ext cx="2026823" cy="145022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214F790-920E-A371-D728-A7CCFC6F4C57}"/>
                  </a:ext>
                </a:extLst>
              </p:cNvPr>
              <p:cNvSpPr txBox="1"/>
              <p:nvPr/>
            </p:nvSpPr>
            <p:spPr>
              <a:xfrm>
                <a:off x="5237902" y="1474378"/>
                <a:ext cx="9808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smtClean="0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214F790-920E-A371-D728-A7CCFC6F4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02" y="1474378"/>
                <a:ext cx="98089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4C37B3-C267-D9B0-D8B5-6FE142F5197B}"/>
                  </a:ext>
                </a:extLst>
              </p:cNvPr>
              <p:cNvSpPr txBox="1"/>
              <p:nvPr/>
            </p:nvSpPr>
            <p:spPr>
              <a:xfrm>
                <a:off x="7118638" y="3059668"/>
                <a:ext cx="9808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𝕏</m:t>
                          </m:r>
                        </m:e>
                        <m:sub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4C37B3-C267-D9B0-D8B5-6FE142F51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638" y="3059668"/>
                <a:ext cx="9808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394A96-18D8-E2C4-3C24-6F721E93DBBD}"/>
                  </a:ext>
                </a:extLst>
              </p:cNvPr>
              <p:cNvSpPr txBox="1"/>
              <p:nvPr/>
            </p:nvSpPr>
            <p:spPr>
              <a:xfrm>
                <a:off x="3992011" y="3002397"/>
                <a:ext cx="9808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𝕏</m:t>
                          </m:r>
                        </m:e>
                        <m:sub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8394A96-18D8-E2C4-3C24-6F721E93D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011" y="3002397"/>
                <a:ext cx="9808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F463D0-4848-367A-3253-4B34E90CB98D}"/>
                  </a:ext>
                </a:extLst>
              </p:cNvPr>
              <p:cNvSpPr txBox="1"/>
              <p:nvPr/>
            </p:nvSpPr>
            <p:spPr>
              <a:xfrm>
                <a:off x="4295841" y="5469178"/>
                <a:ext cx="447541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𝕏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Unsafe region in state space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𝕏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Safe region in state space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F463D0-4848-367A-3253-4B34E90CB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841" y="5469178"/>
                <a:ext cx="4475410" cy="646331"/>
              </a:xfrm>
              <a:prstGeom prst="rect">
                <a:avLst/>
              </a:prstGeom>
              <a:blipFill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471CB82-C8A3-7855-8F79-5E52F05E6718}"/>
                  </a:ext>
                </a:extLst>
              </p:cNvPr>
              <p:cNvSpPr txBox="1"/>
              <p:nvPr/>
            </p:nvSpPr>
            <p:spPr>
              <a:xfrm>
                <a:off x="770250" y="1080468"/>
                <a:ext cx="91192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GB" sz="1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GB" sz="1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= the probability density of the overall system state</a:t>
                </a:r>
                <a14:m>
                  <m:oMath xmlns:m="http://schemas.openxmlformats.org/officeDocument/2006/math">
                    <m:r>
                      <a:rPr lang="en-GB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471CB82-C8A3-7855-8F79-5E52F05E6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50" y="1080468"/>
                <a:ext cx="9119247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298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677DDAA-79AB-4EE0-3D35-DD1D7EF60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934" y="2369091"/>
            <a:ext cx="8381353" cy="2942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469A92-9AFC-DE86-D6E8-AC66E72E3ED7}"/>
                  </a:ext>
                </a:extLst>
              </p:cNvPr>
              <p:cNvSpPr txBox="1"/>
              <p:nvPr/>
            </p:nvSpPr>
            <p:spPr>
              <a:xfrm>
                <a:off x="543107" y="1525339"/>
                <a:ext cx="989386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he conditional probability density that the system is in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given the initial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PMingLiU" panose="02020500000000000000" pitchFamily="18" charset="-12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denoted by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|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PMingLiU" panose="02020500000000000000" pitchFamily="18" charset="-12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469A92-9AFC-DE86-D6E8-AC66E72E3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07" y="1525339"/>
                <a:ext cx="9893866" cy="646331"/>
              </a:xfrm>
              <a:prstGeom prst="rect">
                <a:avLst/>
              </a:prstGeom>
              <a:blipFill>
                <a:blip r:embed="rId3"/>
                <a:stretch>
                  <a:fillRect l="-370" t="-471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>
            <a:extLst>
              <a:ext uri="{FF2B5EF4-FFF2-40B4-BE49-F238E27FC236}">
                <a16:creationId xmlns:a16="http://schemas.microsoft.com/office/drawing/2014/main" id="{7900FC0B-83A0-6C96-6460-00B7C8A5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52" y="365125"/>
            <a:ext cx="10515600" cy="96279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1A82D53-8CD5-5BC5-40C2-56D42E5AB9F8}"/>
                  </a:ext>
                </a:extLst>
              </p:cNvPr>
              <p:cNvSpPr txBox="1"/>
              <p:nvPr/>
            </p:nvSpPr>
            <p:spPr>
              <a:xfrm>
                <a:off x="543107" y="3341637"/>
                <a:ext cx="9940460" cy="1054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If the overall system state is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PMingLiU" panose="02020500000000000000" pitchFamily="18" charset="-12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initially, then the probability density that the system reaches the physical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while remaining in the substate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until time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given by the product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)]×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subSu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)]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𝑑𝑠</m:t>
                            </m:r>
                          </m:e>
                        </m:nary>
                      </m:sup>
                    </m:sSup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1A82D53-8CD5-5BC5-40C2-56D42E5AB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07" y="3341637"/>
                <a:ext cx="9940460" cy="1054006"/>
              </a:xfrm>
              <a:prstGeom prst="rect">
                <a:avLst/>
              </a:prstGeom>
              <a:blipFill>
                <a:blip r:embed="rId4"/>
                <a:stretch>
                  <a:fillRect l="-368" t="-2890" r="-1042" b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13D13FAB-D5E5-4508-C3AB-5EF3D3A608E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234812" y="3492891"/>
            <a:ext cx="1208522" cy="301402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16B384E-1351-C5F1-F01F-80F3D9451B74}"/>
                  </a:ext>
                </a:extLst>
              </p:cNvPr>
              <p:cNvSpPr txBox="1"/>
              <p:nvPr/>
            </p:nvSpPr>
            <p:spPr>
              <a:xfrm>
                <a:off x="4642063" y="5644935"/>
                <a:ext cx="1178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16B384E-1351-C5F1-F01F-80F3D9451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063" y="5644935"/>
                <a:ext cx="1178271" cy="276999"/>
              </a:xfrm>
              <a:prstGeom prst="rect">
                <a:avLst/>
              </a:prstGeom>
              <a:blipFill>
                <a:blip r:embed="rId5"/>
                <a:stretch>
                  <a:fillRect l="-2577" r="-103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541DFA-2A43-FEDB-D5C5-945DB3EE2542}"/>
                  </a:ext>
                </a:extLst>
              </p:cNvPr>
              <p:cNvSpPr txBox="1"/>
              <p:nvPr/>
            </p:nvSpPr>
            <p:spPr>
              <a:xfrm>
                <a:off x="8450257" y="4257111"/>
                <a:ext cx="1010277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541DFA-2A43-FEDB-D5C5-945DB3EE2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257" y="4257111"/>
                <a:ext cx="1010277" cy="277064"/>
              </a:xfrm>
              <a:prstGeom prst="rect">
                <a:avLst/>
              </a:prstGeom>
              <a:blipFill>
                <a:blip r:embed="rId6"/>
                <a:stretch>
                  <a:fillRect l="-1807" r="-301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8D86FD9-3C35-7848-0796-357FC0830C88}"/>
              </a:ext>
            </a:extLst>
          </p:cNvPr>
          <p:cNvCxnSpPr>
            <a:cxnSpLocks/>
          </p:cNvCxnSpPr>
          <p:nvPr/>
        </p:nvCxnSpPr>
        <p:spPr>
          <a:xfrm>
            <a:off x="4688484" y="6097767"/>
            <a:ext cx="60629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0B36C76-FE81-C896-4899-80BDB7D4A1D3}"/>
              </a:ext>
            </a:extLst>
          </p:cNvPr>
          <p:cNvSpPr txBox="1"/>
          <p:nvPr/>
        </p:nvSpPr>
        <p:spPr>
          <a:xfrm>
            <a:off x="10751480" y="591011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0FABAC-EFDD-2AE0-E7DD-66BC72210417}"/>
              </a:ext>
            </a:extLst>
          </p:cNvPr>
          <p:cNvSpPr txBox="1"/>
          <p:nvPr/>
        </p:nvSpPr>
        <p:spPr>
          <a:xfrm>
            <a:off x="2844638" y="6264430"/>
            <a:ext cx="609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J.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Devooght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C. Smidts, “Probabilistic Reactor Dynamics—I: The Theory of Continuous Event Trees,” </a:t>
            </a:r>
            <a:r>
              <a:rPr lang="en-GB" sz="9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9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Sci. Eng.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111, no. 3, pp. 229–240, Jul. 1992,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10.13182/NSE92-A23937.</a:t>
            </a:r>
            <a:endParaRPr lang="en-US" sz="9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152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F0814E0-22C1-3B9F-BD4F-E38850DC9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6" y="1678928"/>
            <a:ext cx="9180498" cy="402135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5FCAFB-1425-B227-038D-8FB2FCF2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51" y="487038"/>
            <a:ext cx="10515600" cy="95154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</p:spTree>
    <p:extLst>
      <p:ext uri="{BB962C8B-B14F-4D97-AF65-F5344CB8AC3E}">
        <p14:creationId xmlns:p14="http://schemas.microsoft.com/office/powerpoint/2010/main" val="123087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C70730-6B2A-874F-1FFB-FEC563D006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174" y="2627312"/>
                <a:ext cx="10757790" cy="8439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This represents the probability density that the system is initially in the state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0)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and reaches the physical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while remaining in the substate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until time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along the trajectory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C70730-6B2A-874F-1FFB-FEC563D006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174" y="2627312"/>
                <a:ext cx="10757790" cy="843913"/>
              </a:xfrm>
              <a:blipFill>
                <a:blip r:embed="rId2"/>
                <a:stretch>
                  <a:fillRect l="-510" t="-7246" r="-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528A7A-23D3-4F4C-D9EC-1E1D6A3C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103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799D1-6849-413C-226A-E1C52DD84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39" y="1755614"/>
            <a:ext cx="8384191" cy="550770"/>
          </a:xfrm>
          <a:prstGeom prst="rect">
            <a:avLst/>
          </a:prstGeom>
        </p:spPr>
      </p:pic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99B53EE5-406E-E576-2F7F-F3B8CA19E3BB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99973" y="2889401"/>
            <a:ext cx="1208522" cy="301402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D59DEA-3538-0D9A-1098-7177A143ACB1}"/>
                  </a:ext>
                </a:extLst>
              </p:cNvPr>
              <p:cNvSpPr txBox="1"/>
              <p:nvPr/>
            </p:nvSpPr>
            <p:spPr>
              <a:xfrm>
                <a:off x="4007224" y="5041445"/>
                <a:ext cx="10215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D59DEA-3538-0D9A-1098-7177A143A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224" y="5041445"/>
                <a:ext cx="1021562" cy="276999"/>
              </a:xfrm>
              <a:prstGeom prst="rect">
                <a:avLst/>
              </a:prstGeom>
              <a:blipFill>
                <a:blip r:embed="rId4"/>
                <a:stretch>
                  <a:fillRect l="-2976" r="-5357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/>
              <p:nvPr/>
            </p:nvSpPr>
            <p:spPr>
              <a:xfrm>
                <a:off x="5632006" y="3792153"/>
                <a:ext cx="260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006" y="3792153"/>
                <a:ext cx="260712" cy="276999"/>
              </a:xfrm>
              <a:prstGeom prst="rect">
                <a:avLst/>
              </a:prstGeom>
              <a:blipFill>
                <a:blip r:embed="rId5"/>
                <a:stretch>
                  <a:fillRect l="-23256" r="-6977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/>
              <p:nvPr/>
            </p:nvSpPr>
            <p:spPr>
              <a:xfrm>
                <a:off x="7838714" y="3653621"/>
                <a:ext cx="1000659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714" y="3653621"/>
                <a:ext cx="1000659" cy="277064"/>
              </a:xfrm>
              <a:prstGeom prst="rect">
                <a:avLst/>
              </a:prstGeom>
              <a:blipFill>
                <a:blip r:embed="rId6"/>
                <a:stretch>
                  <a:fillRect l="-1829" r="-3049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5B14A9A-F782-6A33-E396-DAF2DCF66285}"/>
              </a:ext>
            </a:extLst>
          </p:cNvPr>
          <p:cNvCxnSpPr>
            <a:cxnSpLocks/>
          </p:cNvCxnSpPr>
          <p:nvPr/>
        </p:nvCxnSpPr>
        <p:spPr>
          <a:xfrm>
            <a:off x="3960458" y="5832081"/>
            <a:ext cx="60629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BAF2E-AAC6-DD0C-E296-8935A1C06957}"/>
              </a:ext>
            </a:extLst>
          </p:cNvPr>
          <p:cNvSpPr txBox="1"/>
          <p:nvPr/>
        </p:nvSpPr>
        <p:spPr>
          <a:xfrm>
            <a:off x="10180708" y="5647415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104255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8528A7A-23D3-4F4C-D9EC-1E1D6A3C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9" y="126370"/>
            <a:ext cx="10515600" cy="102103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99B53EE5-406E-E576-2F7F-F3B8CA19E3BB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491419" y="2876566"/>
            <a:ext cx="1253384" cy="400608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/>
              <p:nvPr/>
            </p:nvSpPr>
            <p:spPr>
              <a:xfrm>
                <a:off x="4575439" y="4404739"/>
                <a:ext cx="260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39" y="4404739"/>
                <a:ext cx="260712" cy="276999"/>
              </a:xfrm>
              <a:prstGeom prst="rect">
                <a:avLst/>
              </a:prstGeom>
              <a:blipFill>
                <a:blip r:embed="rId2"/>
                <a:stretch>
                  <a:fillRect l="-23810" r="-952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/>
              <p:nvPr/>
            </p:nvSpPr>
            <p:spPr>
              <a:xfrm>
                <a:off x="8120313" y="4160925"/>
                <a:ext cx="1000659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313" y="4160925"/>
                <a:ext cx="1000659" cy="277064"/>
              </a:xfrm>
              <a:prstGeom prst="rect">
                <a:avLst/>
              </a:prstGeom>
              <a:blipFill>
                <a:blip r:embed="rId3"/>
                <a:stretch>
                  <a:fillRect l="-1829" r="-3659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5B14A9A-F782-6A33-E396-DAF2DCF66285}"/>
              </a:ext>
            </a:extLst>
          </p:cNvPr>
          <p:cNvCxnSpPr>
            <a:cxnSpLocks/>
          </p:cNvCxnSpPr>
          <p:nvPr/>
        </p:nvCxnSpPr>
        <p:spPr>
          <a:xfrm>
            <a:off x="3456449" y="6115389"/>
            <a:ext cx="60629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BAF2E-AAC6-DD0C-E296-8935A1C06957}"/>
              </a:ext>
            </a:extLst>
          </p:cNvPr>
          <p:cNvSpPr txBox="1"/>
          <p:nvPr/>
        </p:nvSpPr>
        <p:spPr>
          <a:xfrm>
            <a:off x="9647498" y="593072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5679B8-502F-ED3C-D3AD-58EACA5119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2930" y="1117264"/>
            <a:ext cx="8943565" cy="746883"/>
          </a:xfrm>
          <a:prstGeom prst="rect">
            <a:avLst/>
          </a:prstGeom>
        </p:spPr>
      </p:pic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AA50FA2-9653-9667-C81F-367926A1ACB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775817" y="4857954"/>
            <a:ext cx="1524969" cy="803740"/>
          </a:xfrm>
          <a:prstGeom prst="curved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41B3E2-44C7-DA33-2054-C83D7743898C}"/>
                  </a:ext>
                </a:extLst>
              </p:cNvPr>
              <p:cNvSpPr txBox="1"/>
              <p:nvPr/>
            </p:nvSpPr>
            <p:spPr>
              <a:xfrm>
                <a:off x="5258353" y="5245165"/>
                <a:ext cx="279948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41B3E2-44C7-DA33-2054-C83D77438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353" y="5245165"/>
                <a:ext cx="279948" cy="299313"/>
              </a:xfrm>
              <a:prstGeom prst="rect">
                <a:avLst/>
              </a:prstGeom>
              <a:blipFill>
                <a:blip r:embed="rId5"/>
                <a:stretch>
                  <a:fillRect l="-21739" r="-13043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3B2A4E-F1DF-EAF7-8D34-0B63FAE25D40}"/>
              </a:ext>
            </a:extLst>
          </p:cNvPr>
          <p:cNvCxnSpPr>
            <a:cxnSpLocks/>
          </p:cNvCxnSpPr>
          <p:nvPr/>
        </p:nvCxnSpPr>
        <p:spPr>
          <a:xfrm flipH="1">
            <a:off x="5878755" y="4476273"/>
            <a:ext cx="19107" cy="16391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ACA69EB-EB90-EBD1-6D12-CB6CF22001AA}"/>
                  </a:ext>
                </a:extLst>
              </p:cNvPr>
              <p:cNvSpPr txBox="1"/>
              <p:nvPr/>
            </p:nvSpPr>
            <p:spPr>
              <a:xfrm>
                <a:off x="5731229" y="6145988"/>
                <a:ext cx="41788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ACA69EB-EB90-EBD1-6D12-CB6CF2200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229" y="6145988"/>
                <a:ext cx="41788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4CB8F-9062-3CEF-F919-F38B1791E60D}"/>
                  </a:ext>
                </a:extLst>
              </p:cNvPr>
              <p:cNvSpPr txBox="1"/>
              <p:nvPr/>
            </p:nvSpPr>
            <p:spPr>
              <a:xfrm>
                <a:off x="5827628" y="4018675"/>
                <a:ext cx="13206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4CB8F-9062-3CEF-F919-F38B1791E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628" y="4018675"/>
                <a:ext cx="1320638" cy="369332"/>
              </a:xfrm>
              <a:prstGeom prst="rect">
                <a:avLst/>
              </a:prstGeom>
              <a:blipFill>
                <a:blip r:embed="rId7"/>
                <a:stretch>
                  <a:fillRect l="-4147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F898D6-1B47-B23C-091F-07D95E8F29C4}"/>
                  </a:ext>
                </a:extLst>
              </p:cNvPr>
              <p:cNvSpPr txBox="1"/>
              <p:nvPr/>
            </p:nvSpPr>
            <p:spPr>
              <a:xfrm>
                <a:off x="5669812" y="4480749"/>
                <a:ext cx="143129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begChr m:val="|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F898D6-1B47-B23C-091F-07D95E8F2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812" y="4480749"/>
                <a:ext cx="1431296" cy="369332"/>
              </a:xfrm>
              <a:prstGeom prst="rect">
                <a:avLst/>
              </a:prstGeom>
              <a:blipFill>
                <a:blip r:embed="rId8"/>
                <a:stretch>
                  <a:fillRect t="-119672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C4EA75-9CA0-3B0A-AE84-4CA30170F9A8}"/>
                  </a:ext>
                </a:extLst>
              </p:cNvPr>
              <p:cNvSpPr txBox="1"/>
              <p:nvPr/>
            </p:nvSpPr>
            <p:spPr>
              <a:xfrm>
                <a:off x="4558116" y="4002089"/>
                <a:ext cx="13206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C4EA75-9CA0-3B0A-AE84-4CA30170F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116" y="4002089"/>
                <a:ext cx="1320638" cy="369332"/>
              </a:xfrm>
              <a:prstGeom prst="rect">
                <a:avLst/>
              </a:prstGeom>
              <a:blipFill>
                <a:blip r:embed="rId9"/>
                <a:stretch>
                  <a:fillRect l="-4167" t="-11667" r="-46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3083D7-F1C2-2A7C-DC22-22BC61DF9832}"/>
                  </a:ext>
                </a:extLst>
              </p:cNvPr>
              <p:cNvSpPr txBox="1"/>
              <p:nvPr/>
            </p:nvSpPr>
            <p:spPr>
              <a:xfrm>
                <a:off x="408665" y="2086142"/>
                <a:ext cx="11374670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system is in state </a:t>
                </a:r>
                <a14:m>
                  <m:oMath xmlns:m="http://schemas.openxmlformats.org/officeDocument/2006/math">
                    <m:r>
                      <a:rPr lang="en-GB" sz="1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at some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intermediate time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component state transitions from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due to a random event and not due to attacker and defender actions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after that the system evolves along the trajectory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while remaining in the state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from time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Eventually reaches the physical system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3083D7-F1C2-2A7C-DC22-22BC61DF9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65" y="2086142"/>
                <a:ext cx="11374670" cy="1477328"/>
              </a:xfrm>
              <a:prstGeom prst="rect">
                <a:avLst/>
              </a:prstGeom>
              <a:blipFill>
                <a:blip r:embed="rId10"/>
                <a:stretch>
                  <a:fillRect l="-322" t="-2058" r="-482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182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8528A7A-23D3-4F4C-D9EC-1E1D6A3C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6" y="141895"/>
            <a:ext cx="10515600" cy="76606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99B53EE5-406E-E576-2F7F-F3B8CA19E3BB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491419" y="2876566"/>
            <a:ext cx="1253384" cy="400608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/>
              <p:nvPr/>
            </p:nvSpPr>
            <p:spPr>
              <a:xfrm>
                <a:off x="4575439" y="4404739"/>
                <a:ext cx="260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D0DE54-DC31-852A-F210-84F1717B8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39" y="4404739"/>
                <a:ext cx="260712" cy="276999"/>
              </a:xfrm>
              <a:prstGeom prst="rect">
                <a:avLst/>
              </a:prstGeom>
              <a:blipFill>
                <a:blip r:embed="rId2"/>
                <a:stretch>
                  <a:fillRect l="-23810" r="-952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/>
              <p:nvPr/>
            </p:nvSpPr>
            <p:spPr>
              <a:xfrm>
                <a:off x="8120313" y="4160925"/>
                <a:ext cx="1000659" cy="277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br>
                  <a:rPr lang="en-US" b="0" dirty="0">
                    <a:ea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AA8F95-AC8B-95D9-0797-328FC26AB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313" y="4160925"/>
                <a:ext cx="1000659" cy="277064"/>
              </a:xfrm>
              <a:prstGeom prst="rect">
                <a:avLst/>
              </a:prstGeom>
              <a:blipFill>
                <a:blip r:embed="rId3"/>
                <a:stretch>
                  <a:fillRect l="-1829" r="-3659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5B14A9A-F782-6A33-E396-DAF2DCF66285}"/>
              </a:ext>
            </a:extLst>
          </p:cNvPr>
          <p:cNvCxnSpPr>
            <a:cxnSpLocks/>
          </p:cNvCxnSpPr>
          <p:nvPr/>
        </p:nvCxnSpPr>
        <p:spPr>
          <a:xfrm>
            <a:off x="3456449" y="6115389"/>
            <a:ext cx="606299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CBAF2E-AAC6-DD0C-E296-8935A1C06957}"/>
              </a:ext>
            </a:extLst>
          </p:cNvPr>
          <p:cNvSpPr txBox="1"/>
          <p:nvPr/>
        </p:nvSpPr>
        <p:spPr>
          <a:xfrm>
            <a:off x="9647498" y="593072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AA50FA2-9653-9667-C81F-367926A1ACB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775817" y="4857954"/>
            <a:ext cx="1524969" cy="803740"/>
          </a:xfrm>
          <a:prstGeom prst="curved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41B3E2-44C7-DA33-2054-C83D7743898C}"/>
                  </a:ext>
                </a:extLst>
              </p:cNvPr>
              <p:cNvSpPr txBox="1"/>
              <p:nvPr/>
            </p:nvSpPr>
            <p:spPr>
              <a:xfrm>
                <a:off x="5258353" y="5245165"/>
                <a:ext cx="279948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41B3E2-44C7-DA33-2054-C83D77438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353" y="5245165"/>
                <a:ext cx="279948" cy="299313"/>
              </a:xfrm>
              <a:prstGeom prst="rect">
                <a:avLst/>
              </a:prstGeom>
              <a:blipFill>
                <a:blip r:embed="rId4"/>
                <a:stretch>
                  <a:fillRect l="-21739" r="-13043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3B2A4E-F1DF-EAF7-8D34-0B63FAE25D40}"/>
              </a:ext>
            </a:extLst>
          </p:cNvPr>
          <p:cNvCxnSpPr>
            <a:cxnSpLocks/>
          </p:cNvCxnSpPr>
          <p:nvPr/>
        </p:nvCxnSpPr>
        <p:spPr>
          <a:xfrm flipH="1">
            <a:off x="5878755" y="4476273"/>
            <a:ext cx="19107" cy="16391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ACA69EB-EB90-EBD1-6D12-CB6CF22001AA}"/>
                  </a:ext>
                </a:extLst>
              </p:cNvPr>
              <p:cNvSpPr txBox="1"/>
              <p:nvPr/>
            </p:nvSpPr>
            <p:spPr>
              <a:xfrm>
                <a:off x="5731229" y="6145988"/>
                <a:ext cx="41788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ACA69EB-EB90-EBD1-6D12-CB6CF2200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229" y="6145988"/>
                <a:ext cx="41788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4CB8F-9062-3CEF-F919-F38B1791E60D}"/>
                  </a:ext>
                </a:extLst>
              </p:cNvPr>
              <p:cNvSpPr txBox="1"/>
              <p:nvPr/>
            </p:nvSpPr>
            <p:spPr>
              <a:xfrm>
                <a:off x="5878755" y="4004631"/>
                <a:ext cx="13206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4CB8F-9062-3CEF-F919-F38B1791E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755" y="4004631"/>
                <a:ext cx="1320638" cy="369332"/>
              </a:xfrm>
              <a:prstGeom prst="rect">
                <a:avLst/>
              </a:prstGeom>
              <a:blipFill>
                <a:blip r:embed="rId6"/>
                <a:stretch>
                  <a:fillRect l="-3687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F898D6-1B47-B23C-091F-07D95E8F29C4}"/>
                  </a:ext>
                </a:extLst>
              </p:cNvPr>
              <p:cNvSpPr txBox="1"/>
              <p:nvPr/>
            </p:nvSpPr>
            <p:spPr>
              <a:xfrm>
                <a:off x="5746531" y="4599141"/>
                <a:ext cx="2310076" cy="6819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smtClean="0"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en-GB" sz="180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80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,</m:t>
                          </m:r>
                        </m:e>
                        <m:sup>
                          <m:r>
                            <a:rPr lang="en-GB" sz="180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80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|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begChr m:val="|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F898D6-1B47-B23C-091F-07D95E8F2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531" y="4599141"/>
                <a:ext cx="2310076" cy="681982"/>
              </a:xfrm>
              <a:prstGeom prst="rect">
                <a:avLst/>
              </a:prstGeom>
              <a:blipFill>
                <a:blip r:embed="rId7"/>
                <a:stretch>
                  <a:fillRect t="-51786" b="-136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C4EA75-9CA0-3B0A-AE84-4CA30170F9A8}"/>
                  </a:ext>
                </a:extLst>
              </p:cNvPr>
              <p:cNvSpPr txBox="1"/>
              <p:nvPr/>
            </p:nvSpPr>
            <p:spPr>
              <a:xfrm>
                <a:off x="4349097" y="4084518"/>
                <a:ext cx="157466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,′ 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GB" sz="18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C4EA75-9CA0-3B0A-AE84-4CA30170F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097" y="4084518"/>
                <a:ext cx="1574667" cy="369332"/>
              </a:xfrm>
              <a:prstGeom prst="rect">
                <a:avLst/>
              </a:prstGeom>
              <a:blipFill>
                <a:blip r:embed="rId8"/>
                <a:stretch>
                  <a:fillRect l="-3089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3083D7-F1C2-2A7C-DC22-22BC61DF9832}"/>
                  </a:ext>
                </a:extLst>
              </p:cNvPr>
              <p:cNvSpPr txBox="1"/>
              <p:nvPr/>
            </p:nvSpPr>
            <p:spPr>
              <a:xfrm>
                <a:off x="325376" y="2196993"/>
                <a:ext cx="1137467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system is in state </a:t>
                </a:r>
                <a14:m>
                  <m:oMath xmlns:m="http://schemas.openxmlformats.org/officeDocument/2006/math">
                    <m:r>
                      <a:rPr lang="en-GB" sz="18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at some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intermediate time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defender and the attacker take new actions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as a result of which the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component state transitions from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GB" sz="1800" dirty="0">
                  <a:effectLst/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after that the system evolves along the trajectory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while remaining in the state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from time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Eventually reaches the physical system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3083D7-F1C2-2A7C-DC22-22BC61DF9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76" y="2196993"/>
                <a:ext cx="11374670" cy="1200329"/>
              </a:xfrm>
              <a:prstGeom prst="rect">
                <a:avLst/>
              </a:prstGeom>
              <a:blipFill>
                <a:blip r:embed="rId9"/>
                <a:stretch>
                  <a:fillRect l="-32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6211E9E-7576-0B17-2C8B-1A42BEC2123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97697" y="952322"/>
            <a:ext cx="7176412" cy="111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94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D6A457-9866-448A-9646-EEEB7278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76" y="854854"/>
            <a:ext cx="8493644" cy="39252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AFAE078-6DF6-4C31-B41B-64539A4EC0A4}"/>
              </a:ext>
            </a:extLst>
          </p:cNvPr>
          <p:cNvSpPr txBox="1"/>
          <p:nvPr/>
        </p:nvSpPr>
        <p:spPr>
          <a:xfrm>
            <a:off x="9514258" y="1815612"/>
            <a:ext cx="119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1EA0FE-0E26-4C56-B231-63576AE79C56}"/>
              </a:ext>
            </a:extLst>
          </p:cNvPr>
          <p:cNvSpPr txBox="1"/>
          <p:nvPr/>
        </p:nvSpPr>
        <p:spPr>
          <a:xfrm>
            <a:off x="9806439" y="2492190"/>
            <a:ext cx="1311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Trajectory 2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CA18CF-9A93-4518-BEF0-EC74AF6DE589}"/>
              </a:ext>
            </a:extLst>
          </p:cNvPr>
          <p:cNvCxnSpPr>
            <a:cxnSpLocks/>
          </p:cNvCxnSpPr>
          <p:nvPr/>
        </p:nvCxnSpPr>
        <p:spPr>
          <a:xfrm>
            <a:off x="1200194" y="2957156"/>
            <a:ext cx="80956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0B121F-425A-49E5-84E7-B669D3B1B7CC}"/>
              </a:ext>
            </a:extLst>
          </p:cNvPr>
          <p:cNvSpPr txBox="1"/>
          <p:nvPr/>
        </p:nvSpPr>
        <p:spPr>
          <a:xfrm>
            <a:off x="412461" y="2587824"/>
            <a:ext cx="1597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Initiating event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68C63B-F27D-44CB-81F0-42B614F92F94}"/>
                  </a:ext>
                </a:extLst>
              </p:cNvPr>
              <p:cNvSpPr txBox="1"/>
              <p:nvPr/>
            </p:nvSpPr>
            <p:spPr>
              <a:xfrm>
                <a:off x="3754121" y="4279486"/>
                <a:ext cx="449097" cy="371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368C63B-F27D-44CB-81F0-42B614F92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121" y="4279486"/>
                <a:ext cx="449097" cy="371961"/>
              </a:xfrm>
              <a:prstGeom prst="rect">
                <a:avLst/>
              </a:prstGeom>
              <a:blipFill>
                <a:blip r:embed="rId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B8A0D78-5EC5-4494-8759-B74D60FF9112}"/>
                  </a:ext>
                </a:extLst>
              </p:cNvPr>
              <p:cNvSpPr txBox="1"/>
              <p:nvPr/>
            </p:nvSpPr>
            <p:spPr>
              <a:xfrm>
                <a:off x="5455759" y="4279485"/>
                <a:ext cx="449097" cy="3724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B8A0D78-5EC5-4494-8759-B74D60FF9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759" y="4279485"/>
                <a:ext cx="449097" cy="372474"/>
              </a:xfrm>
              <a:prstGeom prst="rect">
                <a:avLst/>
              </a:prstGeom>
              <a:blipFill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4E7B96-EE3F-4163-9937-ADD7E554850E}"/>
                  </a:ext>
                </a:extLst>
              </p:cNvPr>
              <p:cNvSpPr txBox="1"/>
              <p:nvPr/>
            </p:nvSpPr>
            <p:spPr>
              <a:xfrm>
                <a:off x="6935252" y="4229903"/>
                <a:ext cx="449097" cy="373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4E7B96-EE3F-4163-9937-ADD7E5548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252" y="4229903"/>
                <a:ext cx="449097" cy="373885"/>
              </a:xfrm>
              <a:prstGeom prst="rect">
                <a:avLst/>
              </a:prstGeom>
              <a:blipFill>
                <a:blip r:embed="rId5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A913C4-BC0C-43E0-96B9-FA1C80C1D071}"/>
                  </a:ext>
                </a:extLst>
              </p:cNvPr>
              <p:cNvSpPr txBox="1"/>
              <p:nvPr/>
            </p:nvSpPr>
            <p:spPr>
              <a:xfrm>
                <a:off x="7495346" y="4228941"/>
                <a:ext cx="449097" cy="371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A913C4-BC0C-43E0-96B9-FA1C80C1D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346" y="4228941"/>
                <a:ext cx="449097" cy="371705"/>
              </a:xfrm>
              <a:prstGeom prst="rect">
                <a:avLst/>
              </a:prstGeom>
              <a:blipFill>
                <a:blip r:embed="rId6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4B6C55-4B69-4F59-8224-EEB269767F13}"/>
                  </a:ext>
                </a:extLst>
              </p:cNvPr>
              <p:cNvSpPr txBox="1"/>
              <p:nvPr/>
            </p:nvSpPr>
            <p:spPr>
              <a:xfrm>
                <a:off x="2863575" y="4226761"/>
                <a:ext cx="504619" cy="372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4B6C55-4B69-4F59-8224-EEB269767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575" y="4226761"/>
                <a:ext cx="504619" cy="372538"/>
              </a:xfrm>
              <a:prstGeom prst="rect">
                <a:avLst/>
              </a:prstGeom>
              <a:blipFill>
                <a:blip r:embed="rId7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B67C4C-6F89-499A-9FDB-7668814AF429}"/>
                  </a:ext>
                </a:extLst>
              </p:cNvPr>
              <p:cNvSpPr txBox="1"/>
              <p:nvPr/>
            </p:nvSpPr>
            <p:spPr>
              <a:xfrm>
                <a:off x="4323643" y="4226761"/>
                <a:ext cx="504619" cy="373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B67C4C-6F89-499A-9FDB-7668814AF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643" y="4226761"/>
                <a:ext cx="504619" cy="373051"/>
              </a:xfrm>
              <a:prstGeom prst="rect">
                <a:avLst/>
              </a:prstGeom>
              <a:blipFill>
                <a:blip r:embed="rId8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E956194-21F8-4B17-9840-7DC79BED7D0B}"/>
                  </a:ext>
                </a:extLst>
              </p:cNvPr>
              <p:cNvSpPr txBox="1"/>
              <p:nvPr/>
            </p:nvSpPr>
            <p:spPr>
              <a:xfrm>
                <a:off x="6347416" y="4226071"/>
                <a:ext cx="504619" cy="374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E956194-21F8-4B17-9840-7DC79BED7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416" y="4226071"/>
                <a:ext cx="504619" cy="374461"/>
              </a:xfrm>
              <a:prstGeom prst="rect">
                <a:avLst/>
              </a:prstGeom>
              <a:blipFill>
                <a:blip r:embed="rId9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CCA9FA-B05B-461E-9414-74F597C3EA91}"/>
                  </a:ext>
                </a:extLst>
              </p:cNvPr>
              <p:cNvSpPr txBox="1"/>
              <p:nvPr/>
            </p:nvSpPr>
            <p:spPr>
              <a:xfrm>
                <a:off x="2859895" y="2786049"/>
                <a:ext cx="504619" cy="372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CCA9FA-B05B-461E-9414-74F597C3E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895" y="2786049"/>
                <a:ext cx="504619" cy="372538"/>
              </a:xfrm>
              <a:prstGeom prst="rect">
                <a:avLst/>
              </a:prstGeom>
              <a:blipFill>
                <a:blip r:embed="rId10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5BD39D-C336-47AA-80B6-F094AE2CCEFA}"/>
                  </a:ext>
                </a:extLst>
              </p:cNvPr>
              <p:cNvSpPr txBox="1"/>
              <p:nvPr/>
            </p:nvSpPr>
            <p:spPr>
              <a:xfrm>
                <a:off x="4323643" y="2215286"/>
                <a:ext cx="504619" cy="373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5BD39D-C336-47AA-80B6-F094AE2CC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643" y="2215286"/>
                <a:ext cx="504619" cy="373051"/>
              </a:xfrm>
              <a:prstGeom prst="rect">
                <a:avLst/>
              </a:prstGeom>
              <a:blipFill>
                <a:blip r:embed="rId11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756488-B1BF-4F00-A524-FDAF4788B7C8}"/>
                  </a:ext>
                </a:extLst>
              </p:cNvPr>
              <p:cNvSpPr txBox="1"/>
              <p:nvPr/>
            </p:nvSpPr>
            <p:spPr>
              <a:xfrm>
                <a:off x="6333384" y="2817492"/>
                <a:ext cx="504619" cy="374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756488-B1BF-4F00-A524-FDAF4788B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384" y="2817492"/>
                <a:ext cx="504619" cy="374461"/>
              </a:xfrm>
              <a:prstGeom prst="rect">
                <a:avLst/>
              </a:prstGeom>
              <a:blipFill>
                <a:blip r:embed="rId12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01222A-058A-4E13-AEA4-AEF6DB541A1C}"/>
                  </a:ext>
                </a:extLst>
              </p:cNvPr>
              <p:cNvSpPr txBox="1"/>
              <p:nvPr/>
            </p:nvSpPr>
            <p:spPr>
              <a:xfrm>
                <a:off x="3693791" y="1092396"/>
                <a:ext cx="504619" cy="371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501222A-058A-4E13-AEA4-AEF6DB541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791" y="1092396"/>
                <a:ext cx="504619" cy="371961"/>
              </a:xfrm>
              <a:prstGeom prst="rect">
                <a:avLst/>
              </a:prstGeom>
              <a:blipFill>
                <a:blip r:embed="rId1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3EFB28-71B1-4942-A516-B958D17F0BB0}"/>
                  </a:ext>
                </a:extLst>
              </p:cNvPr>
              <p:cNvSpPr txBox="1"/>
              <p:nvPr/>
            </p:nvSpPr>
            <p:spPr>
              <a:xfrm>
                <a:off x="5432977" y="1092395"/>
                <a:ext cx="504619" cy="372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3EFB28-71B1-4942-A516-B958D17F0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977" y="1092395"/>
                <a:ext cx="504619" cy="372474"/>
              </a:xfrm>
              <a:prstGeom prst="rect">
                <a:avLst/>
              </a:prstGeom>
              <a:blipFill>
                <a:blip r:embed="rId1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98D347-725A-47BC-9F90-0938A8594DEC}"/>
                  </a:ext>
                </a:extLst>
              </p:cNvPr>
              <p:cNvSpPr txBox="1"/>
              <p:nvPr/>
            </p:nvSpPr>
            <p:spPr>
              <a:xfrm>
                <a:off x="6905086" y="490607"/>
                <a:ext cx="504619" cy="37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98D347-725A-47BC-9F90-0938A8594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086" y="490607"/>
                <a:ext cx="504619" cy="373885"/>
              </a:xfrm>
              <a:prstGeom prst="rect">
                <a:avLst/>
              </a:prstGeom>
              <a:blipFill>
                <a:blip r:embed="rId15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AD64B58-ABF8-4576-BE66-858D83EE9A83}"/>
                  </a:ext>
                </a:extLst>
              </p:cNvPr>
              <p:cNvSpPr txBox="1"/>
              <p:nvPr/>
            </p:nvSpPr>
            <p:spPr>
              <a:xfrm>
                <a:off x="7603826" y="1626393"/>
                <a:ext cx="504619" cy="37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AD64B58-ABF8-4576-BE66-858D83EE9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826" y="1626393"/>
                <a:ext cx="504619" cy="371705"/>
              </a:xfrm>
              <a:prstGeom prst="rect">
                <a:avLst/>
              </a:prstGeom>
              <a:blipFill>
                <a:blip r:embed="rId16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D60F75C-E09B-4763-8912-C2070972E946}"/>
              </a:ext>
            </a:extLst>
          </p:cNvPr>
          <p:cNvCxnSpPr>
            <a:cxnSpLocks/>
          </p:cNvCxnSpPr>
          <p:nvPr/>
        </p:nvCxnSpPr>
        <p:spPr>
          <a:xfrm flipV="1">
            <a:off x="1679275" y="4123426"/>
            <a:ext cx="8493644" cy="1026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40C8B94-83E5-4A82-9901-64DB90E8F51C}"/>
              </a:ext>
            </a:extLst>
          </p:cNvPr>
          <p:cNvSpPr txBox="1"/>
          <p:nvPr/>
        </p:nvSpPr>
        <p:spPr>
          <a:xfrm>
            <a:off x="10277432" y="391015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11826AC-1EDE-CCD0-AF46-1B5A4C398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6" y="141895"/>
            <a:ext cx="10515600" cy="76606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FF3F8-2A48-0CED-6FED-4829F16327ED}"/>
              </a:ext>
            </a:extLst>
          </p:cNvPr>
          <p:cNvSpPr txBox="1"/>
          <p:nvPr/>
        </p:nvSpPr>
        <p:spPr>
          <a:xfrm>
            <a:off x="2844638" y="6264430"/>
            <a:ext cx="609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J.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Devooght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C. Smidts, “Probabilistic Reactor Dynamics—I: The Theory of Continuous Event Trees,” </a:t>
            </a:r>
            <a:r>
              <a:rPr lang="en-GB" sz="9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9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Sci. Eng.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111, no. 3, pp. 229–240, Jul. 1992, </a:t>
            </a:r>
            <a:r>
              <a:rPr lang="en-GB" sz="9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9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10.13182/NSE92-A23937.</a:t>
            </a:r>
            <a:endParaRPr lang="en-US" sz="9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C44199-A064-F40C-E00A-137DEC0ADA71}"/>
              </a:ext>
            </a:extLst>
          </p:cNvPr>
          <p:cNvCxnSpPr>
            <a:cxnSpLocks/>
          </p:cNvCxnSpPr>
          <p:nvPr/>
        </p:nvCxnSpPr>
        <p:spPr>
          <a:xfrm flipV="1">
            <a:off x="3937162" y="949345"/>
            <a:ext cx="1518597" cy="55912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E0C6777-6544-BBBD-3BCC-3FAEEC7D83B4}"/>
              </a:ext>
            </a:extLst>
          </p:cNvPr>
          <p:cNvCxnSpPr>
            <a:cxnSpLocks/>
          </p:cNvCxnSpPr>
          <p:nvPr/>
        </p:nvCxnSpPr>
        <p:spPr>
          <a:xfrm>
            <a:off x="5680307" y="1508469"/>
            <a:ext cx="131627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34802E4-13FE-71C7-B718-6FF78B99EB89}"/>
              </a:ext>
            </a:extLst>
          </p:cNvPr>
          <p:cNvCxnSpPr>
            <a:cxnSpLocks/>
          </p:cNvCxnSpPr>
          <p:nvPr/>
        </p:nvCxnSpPr>
        <p:spPr>
          <a:xfrm flipV="1">
            <a:off x="7175278" y="524928"/>
            <a:ext cx="1764388" cy="41695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9EF0D2-E7FB-9541-61CF-39F7A1820B84}"/>
              </a:ext>
            </a:extLst>
          </p:cNvPr>
          <p:cNvCxnSpPr>
            <a:cxnSpLocks/>
          </p:cNvCxnSpPr>
          <p:nvPr/>
        </p:nvCxnSpPr>
        <p:spPr>
          <a:xfrm flipV="1">
            <a:off x="4577403" y="2401811"/>
            <a:ext cx="855574" cy="26213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A2449BF-78A5-9A9A-EAB7-196396A5CC88}"/>
              </a:ext>
            </a:extLst>
          </p:cNvPr>
          <p:cNvCxnSpPr>
            <a:cxnSpLocks/>
          </p:cNvCxnSpPr>
          <p:nvPr/>
        </p:nvCxnSpPr>
        <p:spPr>
          <a:xfrm>
            <a:off x="3112204" y="3262619"/>
            <a:ext cx="641917" cy="18433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954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7A5B75C-686C-41A7-B7E4-02621D153CDB}"/>
              </a:ext>
            </a:extLst>
          </p:cNvPr>
          <p:cNvCxnSpPr>
            <a:cxnSpLocks/>
          </p:cNvCxnSpPr>
          <p:nvPr/>
        </p:nvCxnSpPr>
        <p:spPr>
          <a:xfrm>
            <a:off x="2475287" y="2620892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3C403D-C986-43BD-AE67-D5A323CD47E7}"/>
              </a:ext>
            </a:extLst>
          </p:cNvPr>
          <p:cNvCxnSpPr>
            <a:cxnSpLocks/>
          </p:cNvCxnSpPr>
          <p:nvPr/>
        </p:nvCxnSpPr>
        <p:spPr>
          <a:xfrm>
            <a:off x="3500346" y="1852097"/>
            <a:ext cx="0" cy="7687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79AFCDC-E743-4689-9491-163FCD073E59}"/>
              </a:ext>
            </a:extLst>
          </p:cNvPr>
          <p:cNvCxnSpPr>
            <a:cxnSpLocks/>
          </p:cNvCxnSpPr>
          <p:nvPr/>
        </p:nvCxnSpPr>
        <p:spPr>
          <a:xfrm flipV="1">
            <a:off x="3500346" y="2620892"/>
            <a:ext cx="0" cy="64066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8D4AAF-7537-4FEC-8FA0-277121211E5A}"/>
              </a:ext>
            </a:extLst>
          </p:cNvPr>
          <p:cNvCxnSpPr>
            <a:cxnSpLocks/>
          </p:cNvCxnSpPr>
          <p:nvPr/>
        </p:nvCxnSpPr>
        <p:spPr>
          <a:xfrm>
            <a:off x="3500346" y="1852097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05A310-83FC-46FF-BC9E-07EEF676D2DB}"/>
              </a:ext>
            </a:extLst>
          </p:cNvPr>
          <p:cNvCxnSpPr>
            <a:cxnSpLocks/>
          </p:cNvCxnSpPr>
          <p:nvPr/>
        </p:nvCxnSpPr>
        <p:spPr>
          <a:xfrm>
            <a:off x="3500346" y="3261554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06D4B5-328B-481A-8E63-0F716ECF3DB7}"/>
              </a:ext>
            </a:extLst>
          </p:cNvPr>
          <p:cNvCxnSpPr>
            <a:cxnSpLocks/>
          </p:cNvCxnSpPr>
          <p:nvPr/>
        </p:nvCxnSpPr>
        <p:spPr>
          <a:xfrm>
            <a:off x="3500346" y="2441313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3F83C0A-7B46-4832-BA62-170888686BFA}"/>
              </a:ext>
            </a:extLst>
          </p:cNvPr>
          <p:cNvCxnSpPr>
            <a:cxnSpLocks/>
          </p:cNvCxnSpPr>
          <p:nvPr/>
        </p:nvCxnSpPr>
        <p:spPr>
          <a:xfrm>
            <a:off x="3500346" y="2872303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72ACF0-0A0A-4A63-B795-49F33441D272}"/>
              </a:ext>
            </a:extLst>
          </p:cNvPr>
          <p:cNvCxnSpPr>
            <a:cxnSpLocks/>
          </p:cNvCxnSpPr>
          <p:nvPr/>
        </p:nvCxnSpPr>
        <p:spPr>
          <a:xfrm>
            <a:off x="4525405" y="1520117"/>
            <a:ext cx="0" cy="33198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FC32872-94C8-4F45-9F8E-B2690BE20AE6}"/>
              </a:ext>
            </a:extLst>
          </p:cNvPr>
          <p:cNvCxnSpPr>
            <a:cxnSpLocks/>
          </p:cNvCxnSpPr>
          <p:nvPr/>
        </p:nvCxnSpPr>
        <p:spPr>
          <a:xfrm>
            <a:off x="4525405" y="1515264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ACBE46-29B6-46A4-825B-66BF4E2DCE5C}"/>
              </a:ext>
            </a:extLst>
          </p:cNvPr>
          <p:cNvCxnSpPr>
            <a:cxnSpLocks/>
          </p:cNvCxnSpPr>
          <p:nvPr/>
        </p:nvCxnSpPr>
        <p:spPr>
          <a:xfrm>
            <a:off x="4525405" y="2207373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F66E6B-0EB3-4CD8-9624-12461A2F802E}"/>
              </a:ext>
            </a:extLst>
          </p:cNvPr>
          <p:cNvCxnSpPr>
            <a:cxnSpLocks/>
          </p:cNvCxnSpPr>
          <p:nvPr/>
        </p:nvCxnSpPr>
        <p:spPr>
          <a:xfrm>
            <a:off x="4525405" y="1852097"/>
            <a:ext cx="0" cy="35527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E6CEF8-F1C2-4BC9-87D7-7AC5002E060B}"/>
              </a:ext>
            </a:extLst>
          </p:cNvPr>
          <p:cNvCxnSpPr>
            <a:cxnSpLocks/>
          </p:cNvCxnSpPr>
          <p:nvPr/>
        </p:nvCxnSpPr>
        <p:spPr>
          <a:xfrm>
            <a:off x="4525405" y="1852097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F65F20-6A73-482B-BE26-0C1535CCA4DE}"/>
              </a:ext>
            </a:extLst>
          </p:cNvPr>
          <p:cNvCxnSpPr>
            <a:cxnSpLocks/>
          </p:cNvCxnSpPr>
          <p:nvPr/>
        </p:nvCxnSpPr>
        <p:spPr>
          <a:xfrm>
            <a:off x="4525405" y="2628658"/>
            <a:ext cx="0" cy="24364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E7CFE6F-4208-4CF3-BBA9-79871B8A2ADD}"/>
              </a:ext>
            </a:extLst>
          </p:cNvPr>
          <p:cNvCxnSpPr>
            <a:cxnSpLocks/>
          </p:cNvCxnSpPr>
          <p:nvPr/>
        </p:nvCxnSpPr>
        <p:spPr>
          <a:xfrm>
            <a:off x="4525405" y="2628658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0C1863-6060-44F0-9174-8E2BD25C623A}"/>
              </a:ext>
            </a:extLst>
          </p:cNvPr>
          <p:cNvCxnSpPr>
            <a:cxnSpLocks/>
          </p:cNvCxnSpPr>
          <p:nvPr/>
        </p:nvCxnSpPr>
        <p:spPr>
          <a:xfrm>
            <a:off x="4525405" y="3122743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0E2D0D-B8B9-4928-89D6-3B793DA7A6D5}"/>
              </a:ext>
            </a:extLst>
          </p:cNvPr>
          <p:cNvCxnSpPr>
            <a:cxnSpLocks/>
          </p:cNvCxnSpPr>
          <p:nvPr/>
        </p:nvCxnSpPr>
        <p:spPr>
          <a:xfrm>
            <a:off x="4525405" y="2767467"/>
            <a:ext cx="0" cy="35527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A97A0E8-6841-457B-BD74-117348DD25FC}"/>
              </a:ext>
            </a:extLst>
          </p:cNvPr>
          <p:cNvCxnSpPr>
            <a:cxnSpLocks/>
          </p:cNvCxnSpPr>
          <p:nvPr/>
        </p:nvCxnSpPr>
        <p:spPr>
          <a:xfrm>
            <a:off x="4525405" y="2872303"/>
            <a:ext cx="10250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16F814A-F75A-48C8-B6EB-963CC9AEE5A6}"/>
              </a:ext>
            </a:extLst>
          </p:cNvPr>
          <p:cNvCxnSpPr>
            <a:cxnSpLocks/>
          </p:cNvCxnSpPr>
          <p:nvPr/>
        </p:nvCxnSpPr>
        <p:spPr>
          <a:xfrm flipV="1">
            <a:off x="2475287" y="3839996"/>
            <a:ext cx="4047433" cy="39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F9383A3-74D9-4482-B9B9-093E1B1B132B}"/>
              </a:ext>
            </a:extLst>
          </p:cNvPr>
          <p:cNvSpPr txBox="1"/>
          <p:nvPr/>
        </p:nvSpPr>
        <p:spPr>
          <a:xfrm>
            <a:off x="6641537" y="3622655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3A363FA-6F4E-4B60-9B10-8187C50B5651}"/>
              </a:ext>
            </a:extLst>
          </p:cNvPr>
          <p:cNvCxnSpPr>
            <a:cxnSpLocks/>
          </p:cNvCxnSpPr>
          <p:nvPr/>
        </p:nvCxnSpPr>
        <p:spPr>
          <a:xfrm>
            <a:off x="3500346" y="3535292"/>
            <a:ext cx="0" cy="54165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6BA9FCC-BCB0-44D1-864E-8BF9B223218F}"/>
              </a:ext>
            </a:extLst>
          </p:cNvPr>
          <p:cNvCxnSpPr>
            <a:cxnSpLocks/>
          </p:cNvCxnSpPr>
          <p:nvPr/>
        </p:nvCxnSpPr>
        <p:spPr>
          <a:xfrm>
            <a:off x="4525405" y="3535292"/>
            <a:ext cx="0" cy="54165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65CE10-3435-4D97-ADF1-30742A385FA6}"/>
              </a:ext>
            </a:extLst>
          </p:cNvPr>
          <p:cNvCxnSpPr>
            <a:cxnSpLocks/>
          </p:cNvCxnSpPr>
          <p:nvPr/>
        </p:nvCxnSpPr>
        <p:spPr>
          <a:xfrm>
            <a:off x="5550464" y="3535292"/>
            <a:ext cx="0" cy="54165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552C4B7-DAF1-4907-880C-E8D87E69EC7E}"/>
                  </a:ext>
                </a:extLst>
              </p:cNvPr>
              <p:cNvSpPr txBox="1"/>
              <p:nvPr/>
            </p:nvSpPr>
            <p:spPr>
              <a:xfrm>
                <a:off x="2696607" y="3807321"/>
                <a:ext cx="4724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552C4B7-DAF1-4907-880C-E8D87E69E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607" y="3807321"/>
                <a:ext cx="47243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F6E0957-411B-42FC-9026-FF7B54A8A7A5}"/>
                  </a:ext>
                </a:extLst>
              </p:cNvPr>
              <p:cNvSpPr txBox="1"/>
              <p:nvPr/>
            </p:nvSpPr>
            <p:spPr>
              <a:xfrm>
                <a:off x="3767244" y="3839996"/>
                <a:ext cx="4724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F6E0957-411B-42FC-9026-FF7B54A8A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244" y="3839996"/>
                <a:ext cx="47243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044D4AE-0C28-4DC0-B3DC-2A49B8B74707}"/>
                  </a:ext>
                </a:extLst>
              </p:cNvPr>
              <p:cNvSpPr txBox="1"/>
              <p:nvPr/>
            </p:nvSpPr>
            <p:spPr>
              <a:xfrm>
                <a:off x="4882201" y="3839996"/>
                <a:ext cx="4724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044D4AE-0C28-4DC0-B3DC-2A49B8B747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201" y="3839996"/>
                <a:ext cx="4724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7D60A05-28CD-9745-0D07-83FC918BA517}"/>
              </a:ext>
            </a:extLst>
          </p:cNvPr>
          <p:cNvSpPr txBox="1"/>
          <p:nvPr/>
        </p:nvSpPr>
        <p:spPr>
          <a:xfrm>
            <a:off x="737342" y="4612092"/>
            <a:ext cx="10109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discretize the timeline and explore all possible* transitions at every time-step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 converts into a discrete Dynamic Event Tree.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FBCEF80E-3E4A-C9BE-0F68-A5427C37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6" y="141895"/>
            <a:ext cx="10515600" cy="76606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CETs and DDETs</a:t>
            </a:r>
          </a:p>
        </p:txBody>
      </p:sp>
    </p:spTree>
    <p:extLst>
      <p:ext uri="{BB962C8B-B14F-4D97-AF65-F5344CB8AC3E}">
        <p14:creationId xmlns:p14="http://schemas.microsoft.com/office/powerpoint/2010/main" val="296146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7A50-81CA-B23E-D039-9E4A5078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068" y="1435403"/>
            <a:ext cx="10643732" cy="39927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PRA: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“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can go wrong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/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identifying the </a:t>
            </a: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initiating events </a:t>
            </a: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and the possible sequences of events that can result in undesirable consequences.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Establish “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what are the consequences if something went wrong</a:t>
            </a:r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” </a:t>
            </a:r>
          </a:p>
          <a:p>
            <a:pPr lvl="1"/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identifying and evaluating the above-mentioned potentially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risky</a:t>
            </a: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consequences when the initiating events occur and evolve.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Q</a:t>
            </a:r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uantify “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how likely it is for something to go wrong</a:t>
            </a:r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” </a:t>
            </a:r>
          </a:p>
          <a:p>
            <a:pPr lvl="1"/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computing the likelihood of occurrence of the above-mentioned initiating events and the probabilities that those initiating events evolve into said dangerous scenarios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9D35DF-EB8C-81D5-00BF-4B3597C6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542"/>
            <a:ext cx="10515600" cy="9278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12EFD-B4C4-256C-A395-DF516C4F9D42}"/>
              </a:ext>
            </a:extLst>
          </p:cNvPr>
          <p:cNvSpPr txBox="1"/>
          <p:nvPr/>
        </p:nvSpPr>
        <p:spPr>
          <a:xfrm>
            <a:off x="2871332" y="5956163"/>
            <a:ext cx="89462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A. </a:t>
            </a:r>
            <a:r>
              <a:rPr lang="en-GB" sz="1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Mosleh</a:t>
            </a: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“PRA: A PERSPECTIVE ON STRENGTHS, CURRENT LIMITATIONS, AND POSSIBLE IMPROVEMENTS,” </a:t>
            </a:r>
            <a:r>
              <a:rPr lang="en-GB" sz="10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10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Eng. Technol.</a:t>
            </a: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46, no. 1, pp. 1–10, Feb. 2014, </a:t>
            </a:r>
            <a:r>
              <a:rPr lang="en-GB" sz="1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10.5516/NET.03.2014.700.</a:t>
            </a:r>
            <a:endParaRPr lang="en-US" sz="1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R. J. Breeding, T. J. Leahy, and J. Young, “Probabilistic risk assessment course documentation. Volume 1: PRA fundamentals,” Energy, Inc., Seattle, WA (USA), NUREG/CR-4350/1; SAND-85-1495/1, Aug. 1985. </a:t>
            </a:r>
            <a:r>
              <a:rPr lang="en-GB" sz="1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1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10.2172/6277413.</a:t>
            </a:r>
            <a:endParaRPr lang="en-US" sz="1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88799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3F238BFE-9842-0E6A-FDEA-ADC5C4028C50}"/>
              </a:ext>
            </a:extLst>
          </p:cNvPr>
          <p:cNvSpPr txBox="1"/>
          <p:nvPr/>
        </p:nvSpPr>
        <p:spPr>
          <a:xfrm>
            <a:off x="8715853" y="1445412"/>
            <a:ext cx="210576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Defender / 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17DEBC-5D1B-C8D8-57E0-AC8F1F8BC535}"/>
              </a:ext>
            </a:extLst>
          </p:cNvPr>
          <p:cNvSpPr txBox="1"/>
          <p:nvPr/>
        </p:nvSpPr>
        <p:spPr>
          <a:xfrm>
            <a:off x="1098415" y="1440598"/>
            <a:ext cx="97975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Attacker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C88597B-69F5-BA4D-23AC-9BC9915E772A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2078170" y="1625264"/>
            <a:ext cx="6637683" cy="481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13DA740-7567-6BFE-B7D1-100EF60ED837}"/>
              </a:ext>
            </a:extLst>
          </p:cNvPr>
          <p:cNvSpPr txBox="1"/>
          <p:nvPr/>
        </p:nvSpPr>
        <p:spPr>
          <a:xfrm>
            <a:off x="2735443" y="1697600"/>
            <a:ext cx="498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“interaction” between the attacker and the defender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7625B08-90DB-6C4C-0ADC-6F831DCC7D47}"/>
              </a:ext>
            </a:extLst>
          </p:cNvPr>
          <p:cNvSpPr txBox="1">
            <a:spLocks/>
          </p:cNvSpPr>
          <p:nvPr/>
        </p:nvSpPr>
        <p:spPr>
          <a:xfrm>
            <a:off x="255779" y="155454"/>
            <a:ext cx="10515600" cy="834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7E2667-7487-7952-A207-D596C4C5364B}"/>
              </a:ext>
            </a:extLst>
          </p:cNvPr>
          <p:cNvSpPr txBox="1"/>
          <p:nvPr/>
        </p:nvSpPr>
        <p:spPr>
          <a:xfrm>
            <a:off x="3560989" y="2410871"/>
            <a:ext cx="333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Modeled using Stochastic Games.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826DACC-58A4-1140-37B6-A14F62367910}"/>
              </a:ext>
            </a:extLst>
          </p:cNvPr>
          <p:cNvCxnSpPr>
            <a:cxnSpLocks/>
            <a:stCxn id="36" idx="2"/>
            <a:endCxn id="10" idx="0"/>
          </p:cNvCxnSpPr>
          <p:nvPr/>
        </p:nvCxnSpPr>
        <p:spPr>
          <a:xfrm flipH="1">
            <a:off x="5229074" y="2066932"/>
            <a:ext cx="1" cy="34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82D9AD-093F-9AE2-AF75-0E182F5F2559}"/>
                  </a:ext>
                </a:extLst>
              </p:cNvPr>
              <p:cNvSpPr txBox="1"/>
              <p:nvPr/>
            </p:nvSpPr>
            <p:spPr>
              <a:xfrm>
                <a:off x="974098" y="3177424"/>
                <a:ext cx="9742437" cy="2394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Two players: attacker and defender.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 {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},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p>
                          </m:sSup>
                          <m:r>
                            <a:rPr lang="en-GB" sz="1800" b="0" i="1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sup>
                          </m:sSup>
                          <m:r>
                            <a:rPr lang="en-GB" sz="1800" b="0" i="1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 , 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p>
                          </m:sSup>
                          <m:r>
                            <a:rPr lang="en-GB" sz="1800" b="0" i="1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GB" sz="1800" b="0" i="1">
                                  <a:effectLst/>
                                  <a:latin typeface="Cambria Math" panose="02040503050406030204" pitchFamily="18" charset="0"/>
                                  <a:ea typeface="PMingLiU" panose="02020500000000000000" pitchFamily="18" charset="-12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sup>
                          </m:sSup>
                          <m:r>
                            <a:rPr lang="en-GB" sz="1800" b="0" i="1">
                              <a:effectLst/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GB" sz="1800" b="0" i="1">
                          <a:effectLst/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GB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𝕏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𝕀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set of system states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GB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={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…}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defender’s action space and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={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…}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attacker’s action space.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800" b="1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𝒅</m:t>
                        </m:r>
                      </m:sup>
                    </m:sSup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800" b="1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𝒂</m:t>
                        </m:r>
                      </m:sup>
                    </m:sSup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are the action policies of the defender and the attacker</a:t>
                </a:r>
                <a:r>
                  <a:rPr lang="en-GB" sz="18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𝑃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: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𝑆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×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𝐷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×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𝐴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×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𝑆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→[0, 1]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state transition probability mapping.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800" b="1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𝒅</m:t>
                        </m:r>
                      </m:sup>
                    </m:sSup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reward function of the defender.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800" b="1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𝒂</m:t>
                        </m:r>
                      </m:sup>
                    </m:sSup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attacker’s reward function.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82D9AD-093F-9AE2-AF75-0E182F5F2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98" y="3177424"/>
                <a:ext cx="9742437" cy="2394310"/>
              </a:xfrm>
              <a:prstGeom prst="rect">
                <a:avLst/>
              </a:prstGeom>
              <a:blipFill>
                <a:blip r:embed="rId2"/>
                <a:stretch>
                  <a:fillRect l="-563" t="-1272" b="-1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051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21D41D-8D8B-33A1-6066-B701F4016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57" y="1914410"/>
            <a:ext cx="10888831" cy="302918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AA7FDD5-BF81-160B-D37B-C29B8EF794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857" y="318532"/>
            <a:ext cx="10515600" cy="89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BF023-776D-D42E-73C7-FB440E5F4692}"/>
              </a:ext>
            </a:extLst>
          </p:cNvPr>
          <p:cNvSpPr txBox="1"/>
          <p:nvPr/>
        </p:nvSpPr>
        <p:spPr>
          <a:xfrm>
            <a:off x="605716" y="1409458"/>
            <a:ext cx="4208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to calculate reward functions:</a:t>
            </a:r>
          </a:p>
        </p:txBody>
      </p:sp>
    </p:spTree>
    <p:extLst>
      <p:ext uri="{BB962C8B-B14F-4D97-AF65-F5344CB8AC3E}">
        <p14:creationId xmlns:p14="http://schemas.microsoft.com/office/powerpoint/2010/main" val="3119623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0F6BB5-620F-F35F-D7C9-46A909BD3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86" y="1182885"/>
            <a:ext cx="11157467" cy="359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30C73F-4FB7-78D0-E2CD-982E8B65E029}"/>
                  </a:ext>
                </a:extLst>
              </p:cNvPr>
              <p:cNvSpPr txBox="1"/>
              <p:nvPr/>
            </p:nvSpPr>
            <p:spPr>
              <a:xfrm>
                <a:off x="762238" y="1720345"/>
                <a:ext cx="10528215" cy="12297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just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sSub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𝑎𝑐𝑡𝑖𝑜𝑛</m:t>
                        </m:r>
                      </m:sub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1</m:t>
                        </m:r>
                      </m:sup>
                    </m:sSubSup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𝑥</m:t>
                        </m:r>
                      </m:e>
                    </m:acc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𝑖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𝑑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cost incurred by the defender for taking the action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𝑑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at the physical system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the component state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𝑖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time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𝑡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  <a:p>
                <a:pPr marL="342900" marR="0" lvl="0" indent="-342900" algn="just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sSub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𝑎𝑐𝑡𝑖𝑜𝑛</m:t>
                        </m:r>
                      </m:sub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2</m:t>
                        </m:r>
                      </m:sup>
                    </m:sSubSup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𝑥</m:t>
                        </m:r>
                      </m:e>
                    </m:acc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𝑖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𝑎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,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𝑡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)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cost incurred by the attacker for taking the action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𝑎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at the physical system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the component state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𝑖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time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</a:rPr>
                      <m:t>𝑡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30C73F-4FB7-78D0-E2CD-982E8B65E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1720345"/>
                <a:ext cx="10528215" cy="1229760"/>
              </a:xfrm>
              <a:prstGeom prst="rect">
                <a:avLst/>
              </a:prstGeom>
              <a:blipFill>
                <a:blip r:embed="rId3"/>
                <a:stretch>
                  <a:fillRect l="-347" t="-1485" r="-1969" b="-6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D300B305-896F-7515-DBA3-D83954C523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2309" y="347317"/>
            <a:ext cx="10515600" cy="657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64ADD0-7ABC-5B6B-B0EC-38042E4D8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3515" y="3275433"/>
            <a:ext cx="9398337" cy="702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100820-CDE7-6FE4-3DC9-ED56317A2710}"/>
                  </a:ext>
                </a:extLst>
              </p:cNvPr>
              <p:cNvSpPr txBox="1"/>
              <p:nvPr/>
            </p:nvSpPr>
            <p:spPr>
              <a:xfrm>
                <a:off x="762238" y="4113136"/>
                <a:ext cx="10701068" cy="1632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</a:t>
                </a:r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he expected immediate reward received by the player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when there is a transition out of the component state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due to the pair of actions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term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𝑡𝑟𝑎𝑛𝑠𝑖𝑡𝑖𝑜𝑛</m:t>
                        </m:r>
                      </m:sub>
                      <m:sup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𝛼</m:t>
                        </m:r>
                      </m:sup>
                    </m:sSubSup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 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is the immediate reward received by the player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when the component state transitions from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due to the pair of actions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probability of that transition.</a:t>
                </a:r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100820-CDE7-6FE4-3DC9-ED56317A2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4113136"/>
                <a:ext cx="10701068" cy="1632178"/>
              </a:xfrm>
              <a:prstGeom prst="rect">
                <a:avLst/>
              </a:prstGeom>
              <a:blipFill>
                <a:blip r:embed="rId5"/>
                <a:stretch>
                  <a:fillRect l="-513" t="-2247" r="-1140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934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E47F15-C9ED-3427-AE2F-396502656E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9821" y="3380333"/>
                <a:ext cx="10515600" cy="17200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Recursive equation to compute rewards from future states.</a:t>
                </a:r>
              </a:p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𝛼</m:t>
                        </m:r>
                      </m:sup>
                    </m:sSup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represents the reward received by the player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at some future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&lt;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&lt; 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𝑚𝑖𝑠𝑠𝑖𝑜𝑛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physical system state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component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when the defender takes action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and the attacker takes an action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</a:p>
              <a:p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term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represents the</a:t>
                </a:r>
                <a:r>
                  <a:rPr lang="en-GB" sz="12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conditional probability density of</a:t>
                </a:r>
                <a:r>
                  <a:rPr lang="en-GB" sz="12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arriving at the system state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given that the initial state is </a:t>
                </a:r>
                <a14:m>
                  <m:oMath xmlns:m="http://schemas.openxmlformats.org/officeDocument/2006/math"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).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E47F15-C9ED-3427-AE2F-396502656E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9821" y="3380333"/>
                <a:ext cx="10515600" cy="1720020"/>
              </a:xfrm>
              <a:blipFill>
                <a:blip r:embed="rId2"/>
                <a:stretch>
                  <a:fillRect l="-348" t="-5319" b="-2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A433CB78-C5C8-29C8-3D07-237A303C06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18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Event Trees – Extended to Cyber-Attacks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6D0617-4606-984B-0D84-50A2DBD64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455" y="1224529"/>
            <a:ext cx="10085129" cy="201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09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11C9A5-7655-E184-9DFE-0643D80557E9}"/>
              </a:ext>
            </a:extLst>
          </p:cNvPr>
          <p:cNvSpPr txBox="1"/>
          <p:nvPr/>
        </p:nvSpPr>
        <p:spPr>
          <a:xfrm>
            <a:off x="5210102" y="1802645"/>
            <a:ext cx="14991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Engine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D529AA-9686-C03F-2E69-5B475FB87207}"/>
              </a:ext>
            </a:extLst>
          </p:cNvPr>
          <p:cNvSpPr txBox="1"/>
          <p:nvPr/>
        </p:nvSpPr>
        <p:spPr>
          <a:xfrm>
            <a:off x="5210102" y="3935279"/>
            <a:ext cx="14382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model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38BDA6-6CB6-CAB8-17E6-B3625A5FA238}"/>
              </a:ext>
            </a:extLst>
          </p:cNvPr>
          <p:cNvSpPr txBox="1"/>
          <p:nvPr/>
        </p:nvSpPr>
        <p:spPr>
          <a:xfrm>
            <a:off x="5125811" y="5895887"/>
            <a:ext cx="15003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model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17A8D8-9CAA-E355-6CEC-9DDF8AD1684B}"/>
              </a:ext>
            </a:extLst>
          </p:cNvPr>
          <p:cNvSpPr txBox="1"/>
          <p:nvPr/>
        </p:nvSpPr>
        <p:spPr>
          <a:xfrm>
            <a:off x="6586191" y="4720108"/>
            <a:ext cx="176180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physical state and component state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7E5243-5AAE-6E4E-17E6-BA3F0FCE53A7}"/>
              </a:ext>
            </a:extLst>
          </p:cNvPr>
          <p:cNvSpPr txBox="1"/>
          <p:nvPr/>
        </p:nvSpPr>
        <p:spPr>
          <a:xfrm>
            <a:off x="2130827" y="3004240"/>
            <a:ext cx="1758677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Sampled attacker and operator 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Sampled component failures.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400EE6-3E05-7462-939C-67FFE86FF9F4}"/>
              </a:ext>
            </a:extLst>
          </p:cNvPr>
          <p:cNvSpPr txBox="1"/>
          <p:nvPr/>
        </p:nvSpPr>
        <p:spPr>
          <a:xfrm>
            <a:off x="4132312" y="2355212"/>
            <a:ext cx="1758677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attacker and defender actions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454B4CF-EDED-300F-06DE-1A76D51E33AC}"/>
              </a:ext>
            </a:extLst>
          </p:cNvPr>
          <p:cNvCxnSpPr>
            <a:cxnSpLocks/>
            <a:stCxn id="5" idx="1"/>
            <a:endCxn id="4" idx="2"/>
          </p:cNvCxnSpPr>
          <p:nvPr/>
        </p:nvCxnSpPr>
        <p:spPr>
          <a:xfrm rot="10800000" flipH="1">
            <a:off x="5210101" y="2171977"/>
            <a:ext cx="749597" cy="1947968"/>
          </a:xfrm>
          <a:prstGeom prst="bentConnector4">
            <a:avLst>
              <a:gd name="adj1" fmla="val -30496"/>
              <a:gd name="adj2" fmla="val 54740"/>
            </a:avLst>
          </a:prstGeom>
          <a:ln w="28575">
            <a:solidFill>
              <a:schemeClr val="accent2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2BC1BF3-320A-C650-04BA-5104886F7D1A}"/>
              </a:ext>
            </a:extLst>
          </p:cNvPr>
          <p:cNvCxnSpPr>
            <a:cxnSpLocks/>
            <a:stCxn id="6" idx="3"/>
            <a:endCxn id="4" idx="3"/>
          </p:cNvCxnSpPr>
          <p:nvPr/>
        </p:nvCxnSpPr>
        <p:spPr>
          <a:xfrm flipV="1">
            <a:off x="6626158" y="1987311"/>
            <a:ext cx="83137" cy="4093242"/>
          </a:xfrm>
          <a:prstGeom prst="bentConnector3">
            <a:avLst>
              <a:gd name="adj1" fmla="val 2024775"/>
            </a:avLst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F8DBAA3-35F7-447C-A508-65364B965F0A}"/>
              </a:ext>
            </a:extLst>
          </p:cNvPr>
          <p:cNvSpPr txBox="1"/>
          <p:nvPr/>
        </p:nvSpPr>
        <p:spPr>
          <a:xfrm>
            <a:off x="4753646" y="802303"/>
            <a:ext cx="2405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processing module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B243D6-74EA-3886-5EEE-46186F4E43FF}"/>
              </a:ext>
            </a:extLst>
          </p:cNvPr>
          <p:cNvCxnSpPr>
            <a:cxnSpLocks/>
            <a:stCxn id="4" idx="0"/>
            <a:endCxn id="12" idx="2"/>
          </p:cNvCxnSpPr>
          <p:nvPr/>
        </p:nvCxnSpPr>
        <p:spPr>
          <a:xfrm flipH="1" flipV="1">
            <a:off x="5956219" y="1171635"/>
            <a:ext cx="3480" cy="631010"/>
          </a:xfrm>
          <a:prstGeom prst="straightConnector1">
            <a:avLst/>
          </a:prstGeom>
          <a:ln w="19050"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1AB147C-B2B0-D059-A4A2-59DD20E75DA6}"/>
              </a:ext>
            </a:extLst>
          </p:cNvPr>
          <p:cNvSpPr txBox="1"/>
          <p:nvPr/>
        </p:nvSpPr>
        <p:spPr>
          <a:xfrm>
            <a:off x="5956219" y="1302474"/>
            <a:ext cx="18859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for analysis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2AF4E29-196B-8A33-8EB6-059BCC3F4F75}"/>
              </a:ext>
            </a:extLst>
          </p:cNvPr>
          <p:cNvCxnSpPr>
            <a:cxnSpLocks/>
            <a:stCxn id="4" idx="1"/>
            <a:endCxn id="6" idx="1"/>
          </p:cNvCxnSpPr>
          <p:nvPr/>
        </p:nvCxnSpPr>
        <p:spPr>
          <a:xfrm rot="10800000" flipV="1">
            <a:off x="5125812" y="1987311"/>
            <a:ext cx="84291" cy="4093242"/>
          </a:xfrm>
          <a:prstGeom prst="bentConnector3">
            <a:avLst>
              <a:gd name="adj1" fmla="val 1629125"/>
            </a:avLst>
          </a:prstGeom>
          <a:ln w="28575"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969B67-4912-6251-CACA-C8F3B88DC904}"/>
              </a:ext>
            </a:extLst>
          </p:cNvPr>
          <p:cNvCxnSpPr>
            <a:cxnSpLocks/>
          </p:cNvCxnSpPr>
          <p:nvPr/>
        </p:nvCxnSpPr>
        <p:spPr>
          <a:xfrm>
            <a:off x="6352494" y="2171977"/>
            <a:ext cx="0" cy="1763302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FA73C5C-9B39-9799-E9D9-8152A4C971A3}"/>
              </a:ext>
            </a:extLst>
          </p:cNvPr>
          <p:cNvSpPr txBox="1"/>
          <p:nvPr/>
        </p:nvSpPr>
        <p:spPr>
          <a:xfrm>
            <a:off x="291210" y="273738"/>
            <a:ext cx="4649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Simulation Architecture</a:t>
            </a:r>
          </a:p>
        </p:txBody>
      </p:sp>
    </p:spTree>
    <p:extLst>
      <p:ext uri="{BB962C8B-B14F-4D97-AF65-F5344CB8AC3E}">
        <p14:creationId xmlns:p14="http://schemas.microsoft.com/office/powerpoint/2010/main" val="2065620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0B0B76-8960-C1D3-4A1B-2624E965B0CB}"/>
              </a:ext>
            </a:extLst>
          </p:cNvPr>
          <p:cNvSpPr/>
          <p:nvPr/>
        </p:nvSpPr>
        <p:spPr>
          <a:xfrm>
            <a:off x="2198452" y="958835"/>
            <a:ext cx="8154806" cy="30004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391C31-3DD1-6EAE-2744-E87083253240}"/>
              </a:ext>
            </a:extLst>
          </p:cNvPr>
          <p:cNvSpPr txBox="1"/>
          <p:nvPr/>
        </p:nvSpPr>
        <p:spPr>
          <a:xfrm>
            <a:off x="5380437" y="957138"/>
            <a:ext cx="1207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Engine</a:t>
            </a: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663A76-ADAD-04BB-32C0-53A0035682B0}"/>
              </a:ext>
            </a:extLst>
          </p:cNvPr>
          <p:cNvSpPr txBox="1"/>
          <p:nvPr/>
        </p:nvSpPr>
        <p:spPr>
          <a:xfrm>
            <a:off x="7784328" y="1736658"/>
            <a:ext cx="21481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74B868-6101-0E3D-ED75-33A2FB3C00E3}"/>
              </a:ext>
            </a:extLst>
          </p:cNvPr>
          <p:cNvSpPr txBox="1"/>
          <p:nvPr/>
        </p:nvSpPr>
        <p:spPr>
          <a:xfrm>
            <a:off x="7868997" y="3320837"/>
            <a:ext cx="214814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Scheduler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43AA9-DE22-B274-5BF3-3BE7F7A3057F}"/>
              </a:ext>
            </a:extLst>
          </p:cNvPr>
          <p:cNvSpPr txBox="1"/>
          <p:nvPr/>
        </p:nvSpPr>
        <p:spPr>
          <a:xfrm>
            <a:off x="3789077" y="3320837"/>
            <a:ext cx="288880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module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2A3A36-764B-AE66-D4E0-59ECA29E4FF2}"/>
              </a:ext>
            </a:extLst>
          </p:cNvPr>
          <p:cNvSpPr txBox="1"/>
          <p:nvPr/>
        </p:nvSpPr>
        <p:spPr>
          <a:xfrm>
            <a:off x="2344133" y="1703890"/>
            <a:ext cx="255861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Failure Models of NPP Components</a:t>
            </a:r>
            <a:endParaRPr lang="en-US" sz="1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4C27E5-CAC0-0881-30D8-F0C3D46AD5E9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6366815" y="3609724"/>
            <a:ext cx="10522" cy="1634623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44BD6C2-1149-4CF4-79CE-A1995059619F}"/>
              </a:ext>
            </a:extLst>
          </p:cNvPr>
          <p:cNvSpPr txBox="1"/>
          <p:nvPr/>
        </p:nvSpPr>
        <p:spPr>
          <a:xfrm>
            <a:off x="6190802" y="4041360"/>
            <a:ext cx="161995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physical state and component state information.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C0E680F-DA03-25AD-1B84-65906B8484D0}"/>
              </a:ext>
            </a:extLst>
          </p:cNvPr>
          <p:cNvCxnSpPr>
            <a:cxnSpLocks/>
            <a:stCxn id="8" idx="1"/>
            <a:endCxn id="9" idx="2"/>
          </p:cNvCxnSpPr>
          <p:nvPr/>
        </p:nvCxnSpPr>
        <p:spPr>
          <a:xfrm rot="10800000">
            <a:off x="3623439" y="2227110"/>
            <a:ext cx="165639" cy="1247616"/>
          </a:xfrm>
          <a:prstGeom prst="bentConnector2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325127F-9B70-2525-22DB-8E7DF7C98812}"/>
              </a:ext>
            </a:extLst>
          </p:cNvPr>
          <p:cNvCxnSpPr>
            <a:cxnSpLocks/>
          </p:cNvCxnSpPr>
          <p:nvPr/>
        </p:nvCxnSpPr>
        <p:spPr>
          <a:xfrm flipH="1" flipV="1">
            <a:off x="4319917" y="3609724"/>
            <a:ext cx="10923" cy="164556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A118A45-E4B2-84C9-DD48-ECCD992E88CA}"/>
              </a:ext>
            </a:extLst>
          </p:cNvPr>
          <p:cNvSpPr txBox="1"/>
          <p:nvPr/>
        </p:nvSpPr>
        <p:spPr>
          <a:xfrm>
            <a:off x="2597229" y="4294298"/>
            <a:ext cx="175867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attacker and defender actions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0645A1-4928-F9F9-EA84-D12349381844}"/>
              </a:ext>
            </a:extLst>
          </p:cNvPr>
          <p:cNvSpPr txBox="1"/>
          <p:nvPr/>
        </p:nvSpPr>
        <p:spPr>
          <a:xfrm>
            <a:off x="5773646" y="5244347"/>
            <a:ext cx="120738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model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8BBBF7-66B1-5C6B-947F-2AA23A89E8F2}"/>
              </a:ext>
            </a:extLst>
          </p:cNvPr>
          <p:cNvSpPr txBox="1"/>
          <p:nvPr/>
        </p:nvSpPr>
        <p:spPr>
          <a:xfrm>
            <a:off x="3901124" y="5244347"/>
            <a:ext cx="116730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039E6A2-37D5-A9A8-CE89-E4DA55285981}"/>
              </a:ext>
            </a:extLst>
          </p:cNvPr>
          <p:cNvCxnSpPr>
            <a:cxnSpLocks/>
          </p:cNvCxnSpPr>
          <p:nvPr/>
        </p:nvCxnSpPr>
        <p:spPr>
          <a:xfrm>
            <a:off x="4762432" y="3643632"/>
            <a:ext cx="0" cy="160071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38E61E4-0632-969C-930A-9349B6E4A7E9}"/>
              </a:ext>
            </a:extLst>
          </p:cNvPr>
          <p:cNvCxnSpPr>
            <a:cxnSpLocks/>
          </p:cNvCxnSpPr>
          <p:nvPr/>
        </p:nvCxnSpPr>
        <p:spPr>
          <a:xfrm>
            <a:off x="4266730" y="2227110"/>
            <a:ext cx="0" cy="10937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2629A9E-E4C4-ADBB-A672-95B0CCA29CE0}"/>
              </a:ext>
            </a:extLst>
          </p:cNvPr>
          <p:cNvSpPr txBox="1"/>
          <p:nvPr/>
        </p:nvSpPr>
        <p:spPr>
          <a:xfrm>
            <a:off x="4339971" y="2397780"/>
            <a:ext cx="14770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failure rates and failure modes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0DF95BD5-EE33-9239-80FF-960C02CF09A3}"/>
              </a:ext>
            </a:extLst>
          </p:cNvPr>
          <p:cNvCxnSpPr>
            <a:cxnSpLocks/>
          </p:cNvCxnSpPr>
          <p:nvPr/>
        </p:nvCxnSpPr>
        <p:spPr>
          <a:xfrm flipV="1">
            <a:off x="6168405" y="1811285"/>
            <a:ext cx="1623142" cy="1497278"/>
          </a:xfrm>
          <a:prstGeom prst="bentConnector3">
            <a:avLst>
              <a:gd name="adj1" fmla="val 474"/>
            </a:avLst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7E71C985-716D-2512-EA82-96585032610F}"/>
              </a:ext>
            </a:extLst>
          </p:cNvPr>
          <p:cNvCxnSpPr>
            <a:cxnSpLocks/>
          </p:cNvCxnSpPr>
          <p:nvPr/>
        </p:nvCxnSpPr>
        <p:spPr>
          <a:xfrm flipV="1">
            <a:off x="5848648" y="1690224"/>
            <a:ext cx="2105017" cy="1611723"/>
          </a:xfrm>
          <a:prstGeom prst="bentConnector4">
            <a:avLst>
              <a:gd name="adj1" fmla="val 143"/>
              <a:gd name="adj2" fmla="val 119795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927776F-9DBE-14A6-882E-12631CA237EB}"/>
              </a:ext>
            </a:extLst>
          </p:cNvPr>
          <p:cNvSpPr txBox="1"/>
          <p:nvPr/>
        </p:nvSpPr>
        <p:spPr>
          <a:xfrm>
            <a:off x="6549229" y="2176242"/>
            <a:ext cx="1566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sampled transition time, sampled state transition, and sampled actions.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06296D3-6458-96F1-4C62-BA3553945DB0}"/>
              </a:ext>
            </a:extLst>
          </p:cNvPr>
          <p:cNvCxnSpPr>
            <a:cxnSpLocks/>
            <a:stCxn id="7" idx="2"/>
            <a:endCxn id="33" idx="3"/>
          </p:cNvCxnSpPr>
          <p:nvPr/>
        </p:nvCxnSpPr>
        <p:spPr>
          <a:xfrm rot="5400000">
            <a:off x="7077237" y="3532405"/>
            <a:ext cx="1769622" cy="1962040"/>
          </a:xfrm>
          <a:prstGeom prst="bentConnector2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BC34D7DD-827A-9342-19DB-70334CB704F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08146" y="1930365"/>
            <a:ext cx="1386823" cy="1418016"/>
          </a:xfrm>
          <a:prstGeom prst="bentConnector2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ABFC975-E174-E51B-CE72-F92046C44201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6677882" y="3474726"/>
            <a:ext cx="1191115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AC0C1B3-F919-8081-DFCC-43E14244E72E}"/>
              </a:ext>
            </a:extLst>
          </p:cNvPr>
          <p:cNvSpPr txBox="1"/>
          <p:nvPr/>
        </p:nvSpPr>
        <p:spPr>
          <a:xfrm>
            <a:off x="436658" y="194996"/>
            <a:ext cx="2229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Engine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3946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A9AC87D-4C21-450A-98FA-43F2A39B0EB8}"/>
              </a:ext>
            </a:extLst>
          </p:cNvPr>
          <p:cNvCxnSpPr>
            <a:cxnSpLocks/>
          </p:cNvCxnSpPr>
          <p:nvPr/>
        </p:nvCxnSpPr>
        <p:spPr>
          <a:xfrm>
            <a:off x="1867269" y="4484911"/>
            <a:ext cx="381740" cy="0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B946CB7-04C6-4E89-A690-513C3EF2482A}"/>
              </a:ext>
            </a:extLst>
          </p:cNvPr>
          <p:cNvSpPr txBox="1"/>
          <p:nvPr/>
        </p:nvSpPr>
        <p:spPr>
          <a:xfrm>
            <a:off x="2249009" y="4216361"/>
            <a:ext cx="2361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information from sensors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8724D7B-5A24-4BA2-BE70-72800C00C7CB}"/>
              </a:ext>
            </a:extLst>
          </p:cNvPr>
          <p:cNvCxnSpPr>
            <a:cxnSpLocks/>
          </p:cNvCxnSpPr>
          <p:nvPr/>
        </p:nvCxnSpPr>
        <p:spPr>
          <a:xfrm>
            <a:off x="1867269" y="4918279"/>
            <a:ext cx="38174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ABD1358-518C-4B57-A3B0-8A2A68BE618F}"/>
              </a:ext>
            </a:extLst>
          </p:cNvPr>
          <p:cNvSpPr txBox="1"/>
          <p:nvPr/>
        </p:nvSpPr>
        <p:spPr>
          <a:xfrm>
            <a:off x="2249009" y="4736060"/>
            <a:ext cx="251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commands to actuators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B74A2C-81D4-4B06-83F9-0240A3211EA6}"/>
              </a:ext>
            </a:extLst>
          </p:cNvPr>
          <p:cNvCxnSpPr>
            <a:cxnSpLocks/>
          </p:cNvCxnSpPr>
          <p:nvPr/>
        </p:nvCxnSpPr>
        <p:spPr>
          <a:xfrm>
            <a:off x="4909352" y="4351536"/>
            <a:ext cx="381740" cy="0"/>
          </a:xfrm>
          <a:prstGeom prst="straightConnector1">
            <a:avLst/>
          </a:prstGeom>
          <a:ln w="1905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720C5DD-205C-4860-9EF6-4EACE60E3EC5}"/>
              </a:ext>
            </a:extLst>
          </p:cNvPr>
          <p:cNvSpPr txBox="1"/>
          <p:nvPr/>
        </p:nvSpPr>
        <p:spPr>
          <a:xfrm>
            <a:off x="5234865" y="4159009"/>
            <a:ext cx="2417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information from sensors to auxiliary  operator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452F085-C111-4E7C-A98F-98783D13FD0D}"/>
              </a:ext>
            </a:extLst>
          </p:cNvPr>
          <p:cNvCxnSpPr>
            <a:cxnSpLocks/>
          </p:cNvCxnSpPr>
          <p:nvPr/>
        </p:nvCxnSpPr>
        <p:spPr>
          <a:xfrm>
            <a:off x="4909352" y="4918279"/>
            <a:ext cx="381740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B607C14-6CCC-4143-AC35-68F78EE68A41}"/>
              </a:ext>
            </a:extLst>
          </p:cNvPr>
          <p:cNvSpPr txBox="1"/>
          <p:nvPr/>
        </p:nvSpPr>
        <p:spPr>
          <a:xfrm>
            <a:off x="5291091" y="4673404"/>
            <a:ext cx="2518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commands from auxiliary operator to actuators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D84CA37-4901-4EE9-89AB-C6B8DB9CA764}"/>
              </a:ext>
            </a:extLst>
          </p:cNvPr>
          <p:cNvCxnSpPr>
            <a:cxnSpLocks/>
          </p:cNvCxnSpPr>
          <p:nvPr/>
        </p:nvCxnSpPr>
        <p:spPr>
          <a:xfrm>
            <a:off x="7969187" y="4351536"/>
            <a:ext cx="558132" cy="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78868D9-BF97-426C-8E2A-83311A097345}"/>
              </a:ext>
            </a:extLst>
          </p:cNvPr>
          <p:cNvSpPr txBox="1"/>
          <p:nvPr/>
        </p:nvSpPr>
        <p:spPr>
          <a:xfrm>
            <a:off x="8456298" y="4051287"/>
            <a:ext cx="24176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between control systems layer and data historians.</a:t>
            </a:r>
          </a:p>
        </p:txBody>
      </p:sp>
      <p:pic>
        <p:nvPicPr>
          <p:cNvPr id="26" name="Picture 25" descr="Timeline&#10;&#10;Description automatically generated with low confidence">
            <a:extLst>
              <a:ext uri="{FF2B5EF4-FFF2-40B4-BE49-F238E27FC236}">
                <a16:creationId xmlns:a16="http://schemas.microsoft.com/office/drawing/2014/main" id="{FE179FAF-90C8-4DE7-ACA7-4C6BC9A44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39" y="216745"/>
            <a:ext cx="8000211" cy="3923709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0B8C6F9-AE25-4FC1-B798-CE82DDB7CDED}"/>
              </a:ext>
            </a:extLst>
          </p:cNvPr>
          <p:cNvCxnSpPr>
            <a:cxnSpLocks/>
          </p:cNvCxnSpPr>
          <p:nvPr/>
        </p:nvCxnSpPr>
        <p:spPr>
          <a:xfrm>
            <a:off x="1867269" y="5308846"/>
            <a:ext cx="381740" cy="0"/>
          </a:xfrm>
          <a:prstGeom prst="straightConnector1">
            <a:avLst/>
          </a:prstGeom>
          <a:ln>
            <a:solidFill>
              <a:srgbClr val="962A6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EE587C8-33F3-4CD4-83EA-DBBA9529B4C4}"/>
              </a:ext>
            </a:extLst>
          </p:cNvPr>
          <p:cNvSpPr txBox="1"/>
          <p:nvPr/>
        </p:nvSpPr>
        <p:spPr>
          <a:xfrm>
            <a:off x="2254346" y="5141096"/>
            <a:ext cx="251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between HMI and data historians.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8DDCB0E-D3E5-452B-B4BD-68852A5EF6EE}"/>
              </a:ext>
            </a:extLst>
          </p:cNvPr>
          <p:cNvCxnSpPr>
            <a:cxnSpLocks/>
          </p:cNvCxnSpPr>
          <p:nvPr/>
        </p:nvCxnSpPr>
        <p:spPr>
          <a:xfrm>
            <a:off x="4882718" y="5386430"/>
            <a:ext cx="38174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9C1849D-4F34-4DB8-A401-08F92FAA5609}"/>
              </a:ext>
            </a:extLst>
          </p:cNvPr>
          <p:cNvSpPr txBox="1"/>
          <p:nvPr/>
        </p:nvSpPr>
        <p:spPr>
          <a:xfrm>
            <a:off x="5234865" y="5196624"/>
            <a:ext cx="251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between HMI and control systems layer.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6742CE-45C6-4567-9B9F-B56C66EEADE5}"/>
              </a:ext>
            </a:extLst>
          </p:cNvPr>
          <p:cNvCxnSpPr>
            <a:cxnSpLocks/>
          </p:cNvCxnSpPr>
          <p:nvPr/>
        </p:nvCxnSpPr>
        <p:spPr>
          <a:xfrm>
            <a:off x="8074558" y="4935014"/>
            <a:ext cx="38174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7AAF839-8368-41DB-B510-C0199E6E4901}"/>
              </a:ext>
            </a:extLst>
          </p:cNvPr>
          <p:cNvSpPr txBox="1"/>
          <p:nvPr/>
        </p:nvSpPr>
        <p:spPr>
          <a:xfrm>
            <a:off x="8456298" y="4688844"/>
            <a:ext cx="251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between HMI and operator in control room.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CBB8974-88CC-4E2E-9412-46E4D0881056}"/>
              </a:ext>
            </a:extLst>
          </p:cNvPr>
          <p:cNvCxnSpPr>
            <a:cxnSpLocks/>
          </p:cNvCxnSpPr>
          <p:nvPr/>
        </p:nvCxnSpPr>
        <p:spPr>
          <a:xfrm>
            <a:off x="1867269" y="5862429"/>
            <a:ext cx="381740" cy="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EF25F9C-5503-440E-98B3-B37A06A06DFD}"/>
              </a:ext>
            </a:extLst>
          </p:cNvPr>
          <p:cNvSpPr txBox="1"/>
          <p:nvPr/>
        </p:nvSpPr>
        <p:spPr>
          <a:xfrm>
            <a:off x="2249009" y="5710615"/>
            <a:ext cx="228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 data and sensor information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300E11-EFB9-4881-AC38-945AA17D5D83}"/>
              </a:ext>
            </a:extLst>
          </p:cNvPr>
          <p:cNvCxnSpPr>
            <a:cxnSpLocks/>
          </p:cNvCxnSpPr>
          <p:nvPr/>
        </p:nvCxnSpPr>
        <p:spPr>
          <a:xfrm>
            <a:off x="4882718" y="5962418"/>
            <a:ext cx="1003177" cy="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38F037A-C222-4D8A-9B24-F308031AF670}"/>
              </a:ext>
            </a:extLst>
          </p:cNvPr>
          <p:cNvSpPr txBox="1"/>
          <p:nvPr/>
        </p:nvSpPr>
        <p:spPr>
          <a:xfrm>
            <a:off x="5928088" y="5780101"/>
            <a:ext cx="2540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(All colors) Communication layer between two subsystems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B12A96-099D-56BB-B4F7-E5A398A41BC7}"/>
              </a:ext>
            </a:extLst>
          </p:cNvPr>
          <p:cNvSpPr txBox="1"/>
          <p:nvPr/>
        </p:nvSpPr>
        <p:spPr>
          <a:xfrm>
            <a:off x="348325" y="106972"/>
            <a:ext cx="1970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Model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927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F5AB-C8E6-4ED2-813D-456954F0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913" y="223705"/>
            <a:ext cx="10515600" cy="45076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Model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091720-A185-4EEC-B686-EEF053047666}"/>
              </a:ext>
            </a:extLst>
          </p:cNvPr>
          <p:cNvSpPr txBox="1"/>
          <p:nvPr/>
        </p:nvSpPr>
        <p:spPr>
          <a:xfrm>
            <a:off x="7263428" y="4162043"/>
            <a:ext cx="28328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Undetected Attacker Model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4D3695-226B-4C9E-8190-7AEB0A8980B0}"/>
              </a:ext>
            </a:extLst>
          </p:cNvPr>
          <p:cNvSpPr/>
          <p:nvPr/>
        </p:nvSpPr>
        <p:spPr>
          <a:xfrm>
            <a:off x="1693679" y="2220686"/>
            <a:ext cx="8522563" cy="2807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C28FB7E-0462-489E-B3BF-D6B22EFC1DEA}"/>
              </a:ext>
            </a:extLst>
          </p:cNvPr>
          <p:cNvCxnSpPr>
            <a:cxnSpLocks/>
            <a:stCxn id="17" idx="3"/>
            <a:endCxn id="29" idx="3"/>
          </p:cNvCxnSpPr>
          <p:nvPr/>
        </p:nvCxnSpPr>
        <p:spPr>
          <a:xfrm flipV="1">
            <a:off x="6547299" y="960907"/>
            <a:ext cx="211792" cy="4822157"/>
          </a:xfrm>
          <a:prstGeom prst="bentConnector3">
            <a:avLst>
              <a:gd name="adj1" fmla="val 1904664"/>
            </a:avLst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8A22D0F-049A-4C9A-B912-DEEFAD089042}"/>
              </a:ext>
            </a:extLst>
          </p:cNvPr>
          <p:cNvSpPr txBox="1"/>
          <p:nvPr/>
        </p:nvSpPr>
        <p:spPr>
          <a:xfrm>
            <a:off x="5034128" y="5598398"/>
            <a:ext cx="15131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Model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89399E-37E2-432F-9605-35CBB6C3F10A}"/>
              </a:ext>
            </a:extLst>
          </p:cNvPr>
          <p:cNvSpPr/>
          <p:nvPr/>
        </p:nvSpPr>
        <p:spPr>
          <a:xfrm>
            <a:off x="2058628" y="3164097"/>
            <a:ext cx="2839944" cy="164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00E3DE-76C7-4EE1-9780-B55B51D3D6BA}"/>
              </a:ext>
            </a:extLst>
          </p:cNvPr>
          <p:cNvSpPr txBox="1"/>
          <p:nvPr/>
        </p:nvSpPr>
        <p:spPr>
          <a:xfrm>
            <a:off x="2852566" y="370761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model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27E36D-9429-4B1B-9B96-BF3755BEC46D}"/>
              </a:ext>
            </a:extLst>
          </p:cNvPr>
          <p:cNvSpPr txBox="1"/>
          <p:nvPr/>
        </p:nvSpPr>
        <p:spPr>
          <a:xfrm>
            <a:off x="5288045" y="229531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Model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3795C4-46E6-465B-96C4-769F0F5694AD}"/>
              </a:ext>
            </a:extLst>
          </p:cNvPr>
          <p:cNvSpPr txBox="1"/>
          <p:nvPr/>
        </p:nvSpPr>
        <p:spPr>
          <a:xfrm>
            <a:off x="5259898" y="776241"/>
            <a:ext cx="14991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Engine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2EB533-A122-4FC4-9B92-D4F2E1EA53FC}"/>
              </a:ext>
            </a:extLst>
          </p:cNvPr>
          <p:cNvSpPr txBox="1"/>
          <p:nvPr/>
        </p:nvSpPr>
        <p:spPr>
          <a:xfrm>
            <a:off x="8100536" y="1004419"/>
            <a:ext cx="161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from system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5A5295-2D34-472B-A6D4-484DDF9C59EE}"/>
              </a:ext>
            </a:extLst>
          </p:cNvPr>
          <p:cNvCxnSpPr>
            <a:cxnSpLocks/>
          </p:cNvCxnSpPr>
          <p:nvPr/>
        </p:nvCxnSpPr>
        <p:spPr>
          <a:xfrm flipH="1">
            <a:off x="4944208" y="4162043"/>
            <a:ext cx="215754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F9B57F3-74A9-4A5B-B8EA-82BE247CADED}"/>
              </a:ext>
            </a:extLst>
          </p:cNvPr>
          <p:cNvSpPr txBox="1"/>
          <p:nvPr/>
        </p:nvSpPr>
        <p:spPr>
          <a:xfrm>
            <a:off x="5192721" y="3782686"/>
            <a:ext cx="16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Attack detected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E70B724-66BA-4DF7-BC67-D93D1E4A7CE8}"/>
              </a:ext>
            </a:extLst>
          </p:cNvPr>
          <p:cNvCxnSpPr>
            <a:cxnSpLocks/>
          </p:cNvCxnSpPr>
          <p:nvPr/>
        </p:nvCxnSpPr>
        <p:spPr>
          <a:xfrm>
            <a:off x="4923355" y="3528223"/>
            <a:ext cx="260166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8C2889F-6297-4B9C-9246-51AC608B3CE9}"/>
              </a:ext>
            </a:extLst>
          </p:cNvPr>
          <p:cNvSpPr txBox="1"/>
          <p:nvPr/>
        </p:nvSpPr>
        <p:spPr>
          <a:xfrm>
            <a:off x="5242457" y="3176467"/>
            <a:ext cx="1407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attack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37FBA2-9C33-41A0-9620-3EE9654AB705}"/>
              </a:ext>
            </a:extLst>
          </p:cNvPr>
          <p:cNvCxnSpPr>
            <a:cxnSpLocks/>
          </p:cNvCxnSpPr>
          <p:nvPr/>
        </p:nvCxnSpPr>
        <p:spPr>
          <a:xfrm flipH="1" flipV="1">
            <a:off x="5585722" y="1127998"/>
            <a:ext cx="1" cy="1075113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E75707C3-EACB-4F18-B60E-773C6C3C0A65}"/>
              </a:ext>
            </a:extLst>
          </p:cNvPr>
          <p:cNvSpPr txBox="1"/>
          <p:nvPr/>
        </p:nvSpPr>
        <p:spPr>
          <a:xfrm>
            <a:off x="3327340" y="1381720"/>
            <a:ext cx="2270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possible actions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13E0DA-A6F3-D00E-76E1-83973EA4E468}"/>
              </a:ext>
            </a:extLst>
          </p:cNvPr>
          <p:cNvSpPr txBox="1"/>
          <p:nvPr/>
        </p:nvSpPr>
        <p:spPr>
          <a:xfrm>
            <a:off x="7592404" y="3343557"/>
            <a:ext cx="18803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Model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2E8E51F-2B87-4C08-A090-696C8F7CBE84}"/>
              </a:ext>
            </a:extLst>
          </p:cNvPr>
          <p:cNvCxnSpPr>
            <a:cxnSpLocks/>
          </p:cNvCxnSpPr>
          <p:nvPr/>
        </p:nvCxnSpPr>
        <p:spPr>
          <a:xfrm>
            <a:off x="6323154" y="1163002"/>
            <a:ext cx="0" cy="1064903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EFAE1FB-5010-AC41-9CAB-48222E8F2F59}"/>
              </a:ext>
            </a:extLst>
          </p:cNvPr>
          <p:cNvSpPr/>
          <p:nvPr/>
        </p:nvSpPr>
        <p:spPr>
          <a:xfrm>
            <a:off x="7101754" y="3143190"/>
            <a:ext cx="3031618" cy="164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038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3F0D14-82FF-45BE-A578-42CCBFE567C0}"/>
              </a:ext>
            </a:extLst>
          </p:cNvPr>
          <p:cNvSpPr/>
          <p:nvPr/>
        </p:nvSpPr>
        <p:spPr>
          <a:xfrm>
            <a:off x="1837677" y="2601157"/>
            <a:ext cx="6951215" cy="12606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A53D1-40E4-4A0B-ABA5-4F1C983EF61F}"/>
              </a:ext>
            </a:extLst>
          </p:cNvPr>
          <p:cNvSpPr txBox="1"/>
          <p:nvPr/>
        </p:nvSpPr>
        <p:spPr>
          <a:xfrm>
            <a:off x="4834701" y="2667486"/>
            <a:ext cx="74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5AE90-F58D-44CB-9B50-B6A533F9DF43}"/>
              </a:ext>
            </a:extLst>
          </p:cNvPr>
          <p:cNvSpPr txBox="1"/>
          <p:nvPr/>
        </p:nvSpPr>
        <p:spPr>
          <a:xfrm>
            <a:off x="2118673" y="3244334"/>
            <a:ext cx="16796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Attacker Model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0F8CCB-4964-4379-9BDB-EE6B9D721B99}"/>
              </a:ext>
            </a:extLst>
          </p:cNvPr>
          <p:cNvSpPr txBox="1"/>
          <p:nvPr/>
        </p:nvSpPr>
        <p:spPr>
          <a:xfrm>
            <a:off x="6634024" y="3244334"/>
            <a:ext cx="17816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Defender Model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9C2E2C-52C6-453B-98E3-CEC1EB8B90A9}"/>
              </a:ext>
            </a:extLst>
          </p:cNvPr>
          <p:cNvSpPr txBox="1"/>
          <p:nvPr/>
        </p:nvSpPr>
        <p:spPr>
          <a:xfrm>
            <a:off x="4325349" y="3226862"/>
            <a:ext cx="17816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Spinoff  DPRA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AE139A-3AB2-430A-AEF4-9223C3176663}"/>
              </a:ext>
            </a:extLst>
          </p:cNvPr>
          <p:cNvSpPr/>
          <p:nvPr/>
        </p:nvSpPr>
        <p:spPr>
          <a:xfrm>
            <a:off x="1608337" y="1811045"/>
            <a:ext cx="7509030" cy="2263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D54404-F4BC-474B-AF65-B485ED5FB7AC}"/>
              </a:ext>
            </a:extLst>
          </p:cNvPr>
          <p:cNvSpPr txBox="1"/>
          <p:nvPr/>
        </p:nvSpPr>
        <p:spPr>
          <a:xfrm>
            <a:off x="4559245" y="1939317"/>
            <a:ext cx="150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model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D94BF82-D18B-4A53-83BD-CD83E94642F6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5362852" y="4074850"/>
            <a:ext cx="0" cy="92327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75F8C2-C1D7-4D9B-BAED-9CF2F3222241}"/>
              </a:ext>
            </a:extLst>
          </p:cNvPr>
          <p:cNvSpPr txBox="1"/>
          <p:nvPr/>
        </p:nvSpPr>
        <p:spPr>
          <a:xfrm>
            <a:off x="5495278" y="4500979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state information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DCE10B4-1F18-4336-8DCB-FD01D8F60A98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5362852" y="870012"/>
            <a:ext cx="0" cy="941033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1FF02D9-1DDA-4961-BF6F-4E72ABDBE926}"/>
              </a:ext>
            </a:extLst>
          </p:cNvPr>
          <p:cNvSpPr txBox="1"/>
          <p:nvPr/>
        </p:nvSpPr>
        <p:spPr>
          <a:xfrm>
            <a:off x="5362852" y="1058182"/>
            <a:ext cx="3435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possible attacker and defender actions.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93B94E-F40E-75D5-0B6E-A2B41A7ED2D3}"/>
              </a:ext>
            </a:extLst>
          </p:cNvPr>
          <p:cNvSpPr txBox="1"/>
          <p:nvPr/>
        </p:nvSpPr>
        <p:spPr>
          <a:xfrm>
            <a:off x="436658" y="194996"/>
            <a:ext cx="382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Model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585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0002-E6C9-4AEF-A180-9167A6E2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14" y="347653"/>
            <a:ext cx="10515600" cy="63081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1D4D-2C98-4C3C-8472-DD14BAAC4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77" y="1742564"/>
            <a:ext cx="10681194" cy="325902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We formalized the continuous event trees framework in the context of cyber-attacks.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PMingLiU" panose="02020500000000000000" pitchFamily="18" charset="-120"/>
              </a:rPr>
              <a:t>We presented Chapman-Kolmogorov based equations to quantify the probability density that the system is in a given state at any point of time.</a:t>
            </a:r>
          </a:p>
          <a:p>
            <a:r>
              <a:rPr lang="en-US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We proposed a simulation architecture to implement the extended CETs for cybersecurity risk analysis.</a:t>
            </a:r>
          </a:p>
          <a:p>
            <a:pPr marL="0" indent="0">
              <a:buNone/>
            </a:pPr>
            <a:endParaRPr lang="en-US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6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7A50-81CA-B23E-D039-9E4A5078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837" y="136551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Initiating events: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“any event that creates a disturbance in the plant that has the potential to lead to core damage, depending on the successful operation of the required mitigation systems in the plant.”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Component failures – mechanical or software.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Operator errors.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Cyber-attacks</a:t>
            </a:r>
            <a:r>
              <a:rPr lang="en-GB" sz="240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9D35DF-EB8C-81D5-00BF-4B3597C6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663"/>
            <a:ext cx="10515600" cy="9278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0333C-82A8-38EC-938E-9220F1E12870}"/>
              </a:ext>
            </a:extLst>
          </p:cNvPr>
          <p:cNvSpPr txBox="1"/>
          <p:nvPr/>
        </p:nvSpPr>
        <p:spPr>
          <a:xfrm>
            <a:off x="2877156" y="6160010"/>
            <a:ext cx="89462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International Atomic Energy Agency, “Defining initiating events for purposes of probabilistic safety assessment,” </a:t>
            </a:r>
            <a:r>
              <a:rPr lang="en-GB" sz="11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IAEA-TECDOC-719, International Atomic Energy Agency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1993.</a:t>
            </a:r>
            <a:endParaRPr lang="en-US" sz="11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09201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920C5-5281-45AA-EB12-3AFA4EF0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14" y="342900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43BC16-6832-5290-DE19-29E7B66FA6AF}"/>
              </a:ext>
            </a:extLst>
          </p:cNvPr>
          <p:cNvSpPr txBox="1"/>
          <p:nvPr/>
        </p:nvSpPr>
        <p:spPr>
          <a:xfrm>
            <a:off x="787724" y="1008597"/>
            <a:ext cx="97890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Angsana New" panose="020B0502040204020203" pitchFamily="18" charset="-34"/>
              </a:rPr>
              <a:t>Acknowledgements</a:t>
            </a:r>
            <a:endParaRPr lang="en-US" sz="2000" b="1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Angsana New" panose="020B0502040204020203" pitchFamily="18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This research is being performed using funding received from the DOE Office of Nuclear Energy's Nuclear Energy University Program</a:t>
            </a:r>
            <a:r>
              <a:rPr lang="en-US" sz="18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418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BA00-8962-9228-6198-9078B8D96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32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Cyber-Attack on 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C50E5-9256-FCEF-D37D-696FDC8D6A56}"/>
              </a:ext>
            </a:extLst>
          </p:cNvPr>
          <p:cNvSpPr txBox="1"/>
          <p:nvPr/>
        </p:nvSpPr>
        <p:spPr>
          <a:xfrm>
            <a:off x="4713304" y="5103249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ICS under attack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C121AC-3063-95AA-1F5E-D91369E657CD}"/>
              </a:ext>
            </a:extLst>
          </p:cNvPr>
          <p:cNvSpPr/>
          <p:nvPr/>
        </p:nvSpPr>
        <p:spPr>
          <a:xfrm>
            <a:off x="4368151" y="3170775"/>
            <a:ext cx="2719903" cy="240539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A4825-BE20-ED6A-6637-E66112E45DAB}"/>
              </a:ext>
            </a:extLst>
          </p:cNvPr>
          <p:cNvSpPr txBox="1"/>
          <p:nvPr/>
        </p:nvSpPr>
        <p:spPr>
          <a:xfrm>
            <a:off x="4713303" y="3344804"/>
            <a:ext cx="205056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Components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F999D-CFB1-233A-02DC-8331B704691B}"/>
              </a:ext>
            </a:extLst>
          </p:cNvPr>
          <p:cNvSpPr txBox="1"/>
          <p:nvPr/>
        </p:nvSpPr>
        <p:spPr>
          <a:xfrm>
            <a:off x="4648221" y="4350992"/>
            <a:ext cx="217476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Components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D095EE-5A10-4CE8-EAB2-EB0BDD3978E4}"/>
              </a:ext>
            </a:extLst>
          </p:cNvPr>
          <p:cNvCxnSpPr>
            <a:cxnSpLocks/>
          </p:cNvCxnSpPr>
          <p:nvPr/>
        </p:nvCxnSpPr>
        <p:spPr>
          <a:xfrm>
            <a:off x="5684421" y="3714136"/>
            <a:ext cx="0" cy="62326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4FF9DFC-EDBC-A453-CC11-A13085709FD7}"/>
              </a:ext>
            </a:extLst>
          </p:cNvPr>
          <p:cNvSpPr txBox="1"/>
          <p:nvPr/>
        </p:nvSpPr>
        <p:spPr>
          <a:xfrm>
            <a:off x="7368124" y="4347187"/>
            <a:ext cx="159191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World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A2612E-AC3D-CD4F-27A7-394303CB1349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6822984" y="4531853"/>
            <a:ext cx="545140" cy="38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F238BFE-9842-0E6A-FDEA-ADC5C4028C50}"/>
              </a:ext>
            </a:extLst>
          </p:cNvPr>
          <p:cNvSpPr txBox="1"/>
          <p:nvPr/>
        </p:nvSpPr>
        <p:spPr>
          <a:xfrm>
            <a:off x="9007063" y="2115196"/>
            <a:ext cx="210576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Defender / 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17DEBC-5D1B-C8D8-57E0-AC8F1F8BC535}"/>
              </a:ext>
            </a:extLst>
          </p:cNvPr>
          <p:cNvSpPr txBox="1"/>
          <p:nvPr/>
        </p:nvSpPr>
        <p:spPr>
          <a:xfrm>
            <a:off x="1389625" y="2110382"/>
            <a:ext cx="97975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Attacker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AF2D3B-B6F4-6547-F3F5-D848BED01CFB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>
          <a:xfrm>
            <a:off x="1879503" y="2479714"/>
            <a:ext cx="3859081" cy="8650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73D2DE6-CD30-CBD4-FF6F-622226CF2728}"/>
              </a:ext>
            </a:extLst>
          </p:cNvPr>
          <p:cNvCxnSpPr>
            <a:cxnSpLocks/>
            <a:stCxn id="15" idx="2"/>
            <a:endCxn id="6" idx="0"/>
          </p:cNvCxnSpPr>
          <p:nvPr/>
        </p:nvCxnSpPr>
        <p:spPr>
          <a:xfrm flipH="1">
            <a:off x="5738584" y="2484528"/>
            <a:ext cx="4321364" cy="8602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C88597B-69F5-BA4D-23AC-9BC9915E772A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2369380" y="2295048"/>
            <a:ext cx="6637683" cy="481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13DA740-7567-6BFE-B7D1-100EF60ED837}"/>
              </a:ext>
            </a:extLst>
          </p:cNvPr>
          <p:cNvSpPr txBox="1"/>
          <p:nvPr/>
        </p:nvSpPr>
        <p:spPr>
          <a:xfrm>
            <a:off x="3026654" y="1918920"/>
            <a:ext cx="498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“interaction” between the attacker and the defender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E677195-8CAC-6584-408B-705F76D0FA68}"/>
              </a:ext>
            </a:extLst>
          </p:cNvPr>
          <p:cNvCxnSpPr>
            <a:cxnSpLocks/>
            <a:stCxn id="15" idx="2"/>
            <a:endCxn id="7" idx="0"/>
          </p:cNvCxnSpPr>
          <p:nvPr/>
        </p:nvCxnSpPr>
        <p:spPr>
          <a:xfrm flipH="1">
            <a:off x="5735603" y="2484528"/>
            <a:ext cx="4324345" cy="18664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C4ACC76-1DF1-CCCE-DB1A-3D223ABCF891}"/>
              </a:ext>
            </a:extLst>
          </p:cNvPr>
          <p:cNvSpPr txBox="1"/>
          <p:nvPr/>
        </p:nvSpPr>
        <p:spPr>
          <a:xfrm>
            <a:off x="8253106" y="3274493"/>
            <a:ext cx="1806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Control</a:t>
            </a:r>
          </a:p>
        </p:txBody>
      </p:sp>
    </p:spTree>
    <p:extLst>
      <p:ext uri="{BB962C8B-B14F-4D97-AF65-F5344CB8AC3E}">
        <p14:creationId xmlns:p14="http://schemas.microsoft.com/office/powerpoint/2010/main" val="115047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7A50-81CA-B23E-D039-9E4A5078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783" y="1275501"/>
            <a:ext cx="10515600" cy="4592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Probabilistic Risk Assessment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 set of probabilistic risk assessment techniques that uses </a:t>
            </a:r>
            <a:r>
              <a:rPr lang="en-GB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deterministic physics based dynamic models of the system </a:t>
            </a:r>
            <a:r>
              <a:rPr lang="en-GB" sz="24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to study its evolution in the context of random events. </a:t>
            </a:r>
          </a:p>
          <a:p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Advantages of DPRA: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M</a:t>
            </a:r>
            <a:r>
              <a:rPr lang="en-GB" sz="2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odeling</a:t>
            </a:r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incorporating the changes in system properties as functions of physics and time. ex: failure rates.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M</a:t>
            </a:r>
            <a:r>
              <a:rPr lang="en-GB" sz="2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odeling</a:t>
            </a:r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the changes in the behaviour of human operators with respect to system states and time</a:t>
            </a:r>
            <a:r>
              <a:rPr lang="en-GB" sz="1800" dirty="0"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ea typeface="PMingLiU" panose="02020500000000000000" pitchFamily="18" charset="-120"/>
              </a:rPr>
              <a:t>C</a:t>
            </a:r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apturing the evolution of the system over time due to random events.*</a:t>
            </a:r>
            <a:endParaRPr lang="en-GB" sz="200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M</a:t>
            </a:r>
            <a:r>
              <a:rPr lang="en-GB" sz="20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odeling</a:t>
            </a:r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the </a:t>
            </a:r>
            <a:r>
              <a:rPr lang="en-GB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changes in the behaviour of attackers and defenders </a:t>
            </a:r>
            <a:r>
              <a:rPr lang="en-GB" sz="2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(operators) with respect to system states and time</a:t>
            </a:r>
            <a:r>
              <a:rPr lang="en-GB" sz="1800" dirty="0"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9D35DF-EB8C-81D5-00BF-4B3597C6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663"/>
            <a:ext cx="10515600" cy="9278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0333C-82A8-38EC-938E-9220F1E12870}"/>
              </a:ext>
            </a:extLst>
          </p:cNvPr>
          <p:cNvSpPr txBox="1"/>
          <p:nvPr/>
        </p:nvSpPr>
        <p:spPr>
          <a:xfrm>
            <a:off x="2830562" y="6125616"/>
            <a:ext cx="8946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J. </a:t>
            </a:r>
            <a:r>
              <a:rPr lang="en-GB" sz="11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Devooght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 and C. Smidts, “Probabilistic Reactor Dynamics—I: The Theory of Continuous Event Trees,” </a:t>
            </a:r>
            <a:r>
              <a:rPr lang="en-GB" sz="11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11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Sci. Eng.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111, no. 3, pp. 229–240, Jul. 1992, </a:t>
            </a:r>
            <a:r>
              <a:rPr lang="en-GB" sz="11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10.13182/NSE92-A23937.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T. Aldemir, “A survey of dynamic methodologies for probabilistic safety assessment of nuclear power plants,” </a:t>
            </a:r>
            <a:r>
              <a:rPr lang="en-GB" sz="11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Ann. </a:t>
            </a:r>
            <a:r>
              <a:rPr lang="en-GB" sz="1100" i="1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Nucl</a:t>
            </a:r>
            <a:r>
              <a:rPr lang="en-GB" sz="1100" i="1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. Energy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, vol. 52, pp. 113–124, Feb. 2013, </a:t>
            </a:r>
            <a:r>
              <a:rPr lang="en-GB" sz="1100" dirty="0" err="1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doi</a:t>
            </a:r>
            <a:r>
              <a:rPr lang="en-GB" sz="1100" dirty="0"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: 10.1016/j.anucene.2012.08.001.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17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arallelogram 24">
            <a:extLst>
              <a:ext uri="{FF2B5EF4-FFF2-40B4-BE49-F238E27FC236}">
                <a16:creationId xmlns:a16="http://schemas.microsoft.com/office/drawing/2014/main" id="{B9500363-6E68-4888-5947-FE6F90435651}"/>
              </a:ext>
            </a:extLst>
          </p:cNvPr>
          <p:cNvSpPr/>
          <p:nvPr/>
        </p:nvSpPr>
        <p:spPr>
          <a:xfrm>
            <a:off x="3727490" y="1821126"/>
            <a:ext cx="6482339" cy="4751438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8BA00-8962-9228-6198-9078B8D96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32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and Elements of Cyber-Attack on 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C50E5-9256-FCEF-D37D-696FDC8D6A56}"/>
              </a:ext>
            </a:extLst>
          </p:cNvPr>
          <p:cNvSpPr txBox="1"/>
          <p:nvPr/>
        </p:nvSpPr>
        <p:spPr>
          <a:xfrm>
            <a:off x="4812317" y="5770624"/>
            <a:ext cx="21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ICS under attack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C121AC-3063-95AA-1F5E-D91369E657CD}"/>
              </a:ext>
            </a:extLst>
          </p:cNvPr>
          <p:cNvSpPr/>
          <p:nvPr/>
        </p:nvSpPr>
        <p:spPr>
          <a:xfrm>
            <a:off x="4467164" y="3838150"/>
            <a:ext cx="2719903" cy="240539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A4825-BE20-ED6A-6637-E66112E45DAB}"/>
              </a:ext>
            </a:extLst>
          </p:cNvPr>
          <p:cNvSpPr txBox="1"/>
          <p:nvPr/>
        </p:nvSpPr>
        <p:spPr>
          <a:xfrm>
            <a:off x="4812316" y="4012179"/>
            <a:ext cx="202959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Digital Components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F999D-CFB1-233A-02DC-8331B704691B}"/>
              </a:ext>
            </a:extLst>
          </p:cNvPr>
          <p:cNvSpPr txBox="1"/>
          <p:nvPr/>
        </p:nvSpPr>
        <p:spPr>
          <a:xfrm>
            <a:off x="4747234" y="5018367"/>
            <a:ext cx="217476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Physical Components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D095EE-5A10-4CE8-EAB2-EB0BDD3978E4}"/>
              </a:ext>
            </a:extLst>
          </p:cNvPr>
          <p:cNvCxnSpPr>
            <a:cxnSpLocks/>
          </p:cNvCxnSpPr>
          <p:nvPr/>
        </p:nvCxnSpPr>
        <p:spPr>
          <a:xfrm>
            <a:off x="5783434" y="4381511"/>
            <a:ext cx="0" cy="62326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4FF9DFC-EDBC-A453-CC11-A13085709FD7}"/>
              </a:ext>
            </a:extLst>
          </p:cNvPr>
          <p:cNvSpPr txBox="1"/>
          <p:nvPr/>
        </p:nvSpPr>
        <p:spPr>
          <a:xfrm>
            <a:off x="7467137" y="5014562"/>
            <a:ext cx="155004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Physical World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A2612E-AC3D-CD4F-27A7-394303CB1349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6921997" y="5199228"/>
            <a:ext cx="545140" cy="38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F238BFE-9842-0E6A-FDEA-ADC5C4028C50}"/>
              </a:ext>
            </a:extLst>
          </p:cNvPr>
          <p:cNvSpPr txBox="1"/>
          <p:nvPr/>
        </p:nvSpPr>
        <p:spPr>
          <a:xfrm>
            <a:off x="6921997" y="2027833"/>
            <a:ext cx="210576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Defender / 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17DEBC-5D1B-C8D8-57E0-AC8F1F8BC535}"/>
              </a:ext>
            </a:extLst>
          </p:cNvPr>
          <p:cNvSpPr txBox="1"/>
          <p:nvPr/>
        </p:nvSpPr>
        <p:spPr>
          <a:xfrm>
            <a:off x="1169845" y="2027833"/>
            <a:ext cx="96039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Attacker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AF2D3B-B6F4-6547-F3F5-D848BED01CFB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>
          <a:xfrm>
            <a:off x="1650041" y="2397165"/>
            <a:ext cx="4177073" cy="16150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73D2DE6-CD30-CBD4-FF6F-622226CF2728}"/>
              </a:ext>
            </a:extLst>
          </p:cNvPr>
          <p:cNvCxnSpPr>
            <a:cxnSpLocks/>
            <a:stCxn id="15" idx="2"/>
            <a:endCxn id="6" idx="0"/>
          </p:cNvCxnSpPr>
          <p:nvPr/>
        </p:nvCxnSpPr>
        <p:spPr>
          <a:xfrm flipH="1">
            <a:off x="5827114" y="2397165"/>
            <a:ext cx="2147768" cy="161501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7E9DB7D-6E5E-F591-131C-65977F601BA0}"/>
              </a:ext>
            </a:extLst>
          </p:cNvPr>
          <p:cNvSpPr txBox="1"/>
          <p:nvPr/>
        </p:nvSpPr>
        <p:spPr>
          <a:xfrm>
            <a:off x="7916766" y="1513738"/>
            <a:ext cx="2659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DPRA techniques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F792C1F-E9D4-9DF8-E523-37BA48721C34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2130236" y="2212499"/>
            <a:ext cx="4791761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74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>
            <a:extLst>
              <a:ext uri="{FF2B5EF4-FFF2-40B4-BE49-F238E27FC236}">
                <a16:creationId xmlns:a16="http://schemas.microsoft.com/office/drawing/2014/main" id="{ABD5E65E-BE16-3984-6870-4A6B53F79135}"/>
              </a:ext>
            </a:extLst>
          </p:cNvPr>
          <p:cNvSpPr/>
          <p:nvPr/>
        </p:nvSpPr>
        <p:spPr>
          <a:xfrm rot="10800000">
            <a:off x="2241831" y="1698404"/>
            <a:ext cx="7886458" cy="4809639"/>
          </a:xfrm>
          <a:prstGeom prst="trapezoi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8BA00-8962-9228-6198-9078B8D96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32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DPRA and Elements of Cyber-Attack on 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C50E5-9256-FCEF-D37D-696FDC8D6A56}"/>
              </a:ext>
            </a:extLst>
          </p:cNvPr>
          <p:cNvSpPr txBox="1"/>
          <p:nvPr/>
        </p:nvSpPr>
        <p:spPr>
          <a:xfrm>
            <a:off x="4812317" y="5770624"/>
            <a:ext cx="21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ICS under attack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C121AC-3063-95AA-1F5E-D91369E657CD}"/>
              </a:ext>
            </a:extLst>
          </p:cNvPr>
          <p:cNvSpPr/>
          <p:nvPr/>
        </p:nvSpPr>
        <p:spPr>
          <a:xfrm>
            <a:off x="4467164" y="3838150"/>
            <a:ext cx="2719903" cy="240539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A4825-BE20-ED6A-6637-E66112E45DAB}"/>
              </a:ext>
            </a:extLst>
          </p:cNvPr>
          <p:cNvSpPr txBox="1"/>
          <p:nvPr/>
        </p:nvSpPr>
        <p:spPr>
          <a:xfrm>
            <a:off x="4812316" y="4012179"/>
            <a:ext cx="202959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Digital Components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F999D-CFB1-233A-02DC-8331B704691B}"/>
              </a:ext>
            </a:extLst>
          </p:cNvPr>
          <p:cNvSpPr txBox="1"/>
          <p:nvPr/>
        </p:nvSpPr>
        <p:spPr>
          <a:xfrm>
            <a:off x="4747234" y="5018367"/>
            <a:ext cx="217476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Physical Components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D095EE-5A10-4CE8-EAB2-EB0BDD3978E4}"/>
              </a:ext>
            </a:extLst>
          </p:cNvPr>
          <p:cNvCxnSpPr>
            <a:cxnSpLocks/>
          </p:cNvCxnSpPr>
          <p:nvPr/>
        </p:nvCxnSpPr>
        <p:spPr>
          <a:xfrm>
            <a:off x="5783434" y="4381511"/>
            <a:ext cx="0" cy="62326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4FF9DFC-EDBC-A453-CC11-A13085709FD7}"/>
              </a:ext>
            </a:extLst>
          </p:cNvPr>
          <p:cNvSpPr txBox="1"/>
          <p:nvPr/>
        </p:nvSpPr>
        <p:spPr>
          <a:xfrm>
            <a:off x="7467137" y="5014562"/>
            <a:ext cx="155004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Physical World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A2612E-AC3D-CD4F-27A7-394303CB1349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6921997" y="5199228"/>
            <a:ext cx="545140" cy="38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F238BFE-9842-0E6A-FDEA-ADC5C4028C50}"/>
              </a:ext>
            </a:extLst>
          </p:cNvPr>
          <p:cNvSpPr txBox="1"/>
          <p:nvPr/>
        </p:nvSpPr>
        <p:spPr>
          <a:xfrm>
            <a:off x="7677159" y="2039137"/>
            <a:ext cx="210576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Defender / Operator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17DEBC-5D1B-C8D8-57E0-AC8F1F8BC535}"/>
              </a:ext>
            </a:extLst>
          </p:cNvPr>
          <p:cNvSpPr txBox="1"/>
          <p:nvPr/>
        </p:nvSpPr>
        <p:spPr>
          <a:xfrm>
            <a:off x="2624086" y="2039137"/>
            <a:ext cx="96039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Attacker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AF2D3B-B6F4-6547-F3F5-D848BED01CFB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>
          <a:xfrm>
            <a:off x="3104282" y="2408469"/>
            <a:ext cx="2722832" cy="16037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73D2DE6-CD30-CBD4-FF6F-622226CF2728}"/>
              </a:ext>
            </a:extLst>
          </p:cNvPr>
          <p:cNvCxnSpPr>
            <a:cxnSpLocks/>
            <a:stCxn id="15" idx="2"/>
            <a:endCxn id="6" idx="0"/>
          </p:cNvCxnSpPr>
          <p:nvPr/>
        </p:nvCxnSpPr>
        <p:spPr>
          <a:xfrm flipH="1">
            <a:off x="5827114" y="2408469"/>
            <a:ext cx="2902930" cy="16037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7E9DB7D-6E5E-F591-131C-65977F601BA0}"/>
              </a:ext>
            </a:extLst>
          </p:cNvPr>
          <p:cNvSpPr txBox="1"/>
          <p:nvPr/>
        </p:nvSpPr>
        <p:spPr>
          <a:xfrm>
            <a:off x="4812316" y="1302913"/>
            <a:ext cx="2775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DPRA framework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F792C1F-E9D4-9DF8-E523-37BA48721C34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3584477" y="2223803"/>
            <a:ext cx="4092682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BB51AE6-6665-ACD8-B9CA-8FF04E165467}"/>
              </a:ext>
            </a:extLst>
          </p:cNvPr>
          <p:cNvSpPr txBox="1"/>
          <p:nvPr/>
        </p:nvSpPr>
        <p:spPr>
          <a:xfrm>
            <a:off x="4544868" y="1869335"/>
            <a:ext cx="2807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“interaction” between the attacker and the defender</a:t>
            </a:r>
          </a:p>
        </p:txBody>
      </p:sp>
    </p:spTree>
    <p:extLst>
      <p:ext uri="{BB962C8B-B14F-4D97-AF65-F5344CB8AC3E}">
        <p14:creationId xmlns:p14="http://schemas.microsoft.com/office/powerpoint/2010/main" val="416566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E4C9E-B5E9-015A-D719-C8E8E5FF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12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 – System Description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696AA-C26B-CAA6-3254-E96E5D809C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5732" y="1597851"/>
                <a:ext cx="10600536" cy="432625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- A vector representing the physical state of a nuclear power plant. </a:t>
                </a:r>
              </a:p>
              <a:p>
                <a:pPr lvl="1"/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Vector of physical variables such as pressure, flowrate, temperature etc. 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a point in continuous space with its boundaries determined by system physics.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sz="20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𝕏</m:t>
                    </m:r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⊂ 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represents the space of all possible physical state vectors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000" i="1">
                            <a:effectLst/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- The states of the components in the NPP are represented using a discrete vector. </a:t>
                </a:r>
                <a14:m>
                  <m:oMath xmlns:m="http://schemas.openxmlformats.org/officeDocument/2006/math">
                    <m:r>
                      <a:rPr lang="en-GB" sz="20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𝕀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represents the set of all possible component states.</a:t>
                </a:r>
              </a:p>
              <a:p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The couple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represents the latest pair of actions taken by the defender and the attacker respectively.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…}</m:t>
                    </m:r>
                  </m:oMath>
                </a14:m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defender’s action space.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={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…}</m:t>
                    </m:r>
                  </m:oMath>
                </a14:m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is the attacker’s action space. We assume that the defender and the attacker action spaces are discrete. </a:t>
                </a:r>
              </a:p>
              <a:p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At any time </a:t>
                </a:r>
                <a14:m>
                  <m:oMath xmlns:m="http://schemas.openxmlformats.org/officeDocument/2006/math">
                    <m:r>
                      <a:rPr lang="en-GB" sz="2000" i="1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, the overall system state of the NPP is represented using the tuple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GB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D0696AA-C26B-CAA6-3254-E96E5D809C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5732" y="1597851"/>
                <a:ext cx="10600536" cy="4326255"/>
              </a:xfrm>
              <a:blipFill>
                <a:blip r:embed="rId2"/>
                <a:stretch>
                  <a:fillRect l="-518" t="-1408" r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813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78B5C-BB5D-056E-538E-840681C161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6990" y="1336392"/>
                <a:ext cx="5609193" cy="444121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400" i="1" smtClean="0">
                        <a:effectLst/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- The states of the components in the NPP are represented using a discrete vector.</a:t>
                </a:r>
              </a:p>
              <a:p>
                <a:r>
                  <a:rPr lang="en-GB" sz="24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For exampl</a:t>
                </a:r>
                <a:r>
                  <a:rPr lang="en-GB" sz="24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e, we can use integers to represent discrete states of components.</a:t>
                </a:r>
              </a:p>
              <a:p>
                <a:pPr lvl="1"/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0</a:t>
                </a:r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– Normal, </a:t>
                </a:r>
                <a:r>
                  <a:rPr lang="en-GB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1 </a:t>
                </a:r>
                <a:r>
                  <a:rPr lang="en-GB" sz="2000" dirty="0">
                    <a:effectLst/>
                    <a:latin typeface="Times New Roman" panose="02020603050405020304" pitchFamily="18" charset="0"/>
                    <a:ea typeface="PMingLiU" panose="02020500000000000000" pitchFamily="18" charset="-120"/>
                  </a:rPr>
                  <a:t>- Failed, 2 – Compromised.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example system,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=[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𝜖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0,1,2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{0,1}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78B5C-BB5D-056E-538E-840681C161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6990" y="1336392"/>
                <a:ext cx="5609193" cy="4441217"/>
              </a:xfrm>
              <a:blipFill>
                <a:blip r:embed="rId2"/>
                <a:stretch>
                  <a:fillRect l="-1522" t="-1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95A659F3-F9E0-FEB8-3600-A1F161D8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64" y="301069"/>
            <a:ext cx="11353800" cy="89871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Continuous Event Trees – System Description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783F6E-7B71-7410-02FD-9C09617F3B4D}"/>
              </a:ext>
            </a:extLst>
          </p:cNvPr>
          <p:cNvSpPr txBox="1"/>
          <p:nvPr/>
        </p:nvSpPr>
        <p:spPr>
          <a:xfrm>
            <a:off x="8759603" y="2510232"/>
            <a:ext cx="14371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Controller 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A7B82D-4283-CDF9-7733-3E626C7B1A03}"/>
              </a:ext>
            </a:extLst>
          </p:cNvPr>
          <p:cNvSpPr txBox="1"/>
          <p:nvPr/>
        </p:nvSpPr>
        <p:spPr>
          <a:xfrm>
            <a:off x="10012777" y="3428999"/>
            <a:ext cx="143718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Mechanical Valve (3)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603F0B-7B98-1C30-7533-F8147D989151}"/>
              </a:ext>
            </a:extLst>
          </p:cNvPr>
          <p:cNvSpPr txBox="1"/>
          <p:nvPr/>
        </p:nvSpPr>
        <p:spPr>
          <a:xfrm>
            <a:off x="7432656" y="3429000"/>
            <a:ext cx="155409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Digital flow sensor (2)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B514ECC8-85C4-A9B3-B7DE-817BBAB08706}"/>
              </a:ext>
            </a:extLst>
          </p:cNvPr>
          <p:cNvCxnSpPr>
            <a:cxnSpLocks/>
            <a:stCxn id="7" idx="0"/>
            <a:endCxn id="5" idx="1"/>
          </p:cNvCxnSpPr>
          <p:nvPr/>
        </p:nvCxnSpPr>
        <p:spPr>
          <a:xfrm rot="5400000" flipH="1" flipV="1">
            <a:off x="8117601" y="2786998"/>
            <a:ext cx="734102" cy="54990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3CE9FD-0544-E891-DD14-38521282D8B5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flipH="1">
            <a:off x="8986746" y="3752165"/>
            <a:ext cx="1026031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67B95EA-E048-F4D5-446B-6BDE1D2FB6A1}"/>
              </a:ext>
            </a:extLst>
          </p:cNvPr>
          <p:cNvCxnSpPr>
            <a:cxnSpLocks/>
          </p:cNvCxnSpPr>
          <p:nvPr/>
        </p:nvCxnSpPr>
        <p:spPr>
          <a:xfrm flipH="1">
            <a:off x="6406625" y="3769521"/>
            <a:ext cx="1026031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468FBB94-4E78-C21D-AA10-E45B18503802}"/>
              </a:ext>
            </a:extLst>
          </p:cNvPr>
          <p:cNvCxnSpPr>
            <a:cxnSpLocks/>
            <a:stCxn id="5" idx="3"/>
            <a:endCxn id="6" idx="0"/>
          </p:cNvCxnSpPr>
          <p:nvPr/>
        </p:nvCxnSpPr>
        <p:spPr>
          <a:xfrm>
            <a:off x="10196791" y="2694898"/>
            <a:ext cx="534580" cy="73410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A4765A-91F9-21C1-83BC-889BC941725C}"/>
              </a:ext>
            </a:extLst>
          </p:cNvPr>
          <p:cNvCxnSpPr>
            <a:cxnSpLocks/>
          </p:cNvCxnSpPr>
          <p:nvPr/>
        </p:nvCxnSpPr>
        <p:spPr>
          <a:xfrm flipH="1">
            <a:off x="11449964" y="3752164"/>
            <a:ext cx="57119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36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2757</Words>
  <Application>Microsoft Office PowerPoint</Application>
  <PresentationFormat>Widescreen</PresentationFormat>
  <Paragraphs>253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Times New Roman</vt:lpstr>
      <vt:lpstr>Office Theme</vt:lpstr>
      <vt:lpstr>Dynamic Probabilistic Risk Assessment for Cyber Security Risk Analysis in Nuclear Reactors.</vt:lpstr>
      <vt:lpstr>Introduction</vt:lpstr>
      <vt:lpstr>Introduction</vt:lpstr>
      <vt:lpstr>Elements of Cyber-Attack on ICS</vt:lpstr>
      <vt:lpstr>Introduction</vt:lpstr>
      <vt:lpstr>DPRA and Elements of Cyber-Attack on ICS</vt:lpstr>
      <vt:lpstr>DPRA and Elements of Cyber-Attack on ICS</vt:lpstr>
      <vt:lpstr>Theory of Continuous Event Trees – System Description</vt:lpstr>
      <vt:lpstr>Theory of Continuous Event Trees – System Description</vt:lpstr>
      <vt:lpstr>Theory of Continuous Event Trees - Trajectories</vt:lpstr>
      <vt:lpstr>Theory of Continuous Event Trees</vt:lpstr>
      <vt:lpstr>Theory of Continuous Event Trees</vt:lpstr>
      <vt:lpstr>Theory of Continuous Event Trees</vt:lpstr>
      <vt:lpstr>Continuous Event Trees – Extended to Cyber-Attacks</vt:lpstr>
      <vt:lpstr>Continuous Event Trees – Extended to Cyber-Attacks</vt:lpstr>
      <vt:lpstr>Continuous Event Trees – Extended to Cyber-Attacks</vt:lpstr>
      <vt:lpstr>Continuous Event Trees – Extended to Cyber-Attacks</vt:lpstr>
      <vt:lpstr>Continuous Event Trees</vt:lpstr>
      <vt:lpstr>CETs and DDETs</vt:lpstr>
      <vt:lpstr>PowerPoint Presentation</vt:lpstr>
      <vt:lpstr>Continuous Event Trees – Extended to Cyber-Attacks</vt:lpstr>
      <vt:lpstr>Continuous Event Trees – Extended to Cyber-Attacks</vt:lpstr>
      <vt:lpstr>Continuous Event Trees – Extended to Cyber-Attacks</vt:lpstr>
      <vt:lpstr>PowerPoint Presentation</vt:lpstr>
      <vt:lpstr>PowerPoint Presentation</vt:lpstr>
      <vt:lpstr>PowerPoint Presentation</vt:lpstr>
      <vt:lpstr>Action Model</vt:lpstr>
      <vt:lpstr>PowerPoint Presentation</vt:lpstr>
      <vt:lpstr>Conclusions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Probabilistic Risk Assessment for Cyber Security Risk Analysis in Nuclear Reactors.</dc:title>
  <dc:creator>Vaddi, Pavan Kumar</dc:creator>
  <cp:lastModifiedBy>Vaddi, Pavan Kumar</cp:lastModifiedBy>
  <cp:revision>2</cp:revision>
  <dcterms:created xsi:type="dcterms:W3CDTF">2022-06-28T06:45:06Z</dcterms:created>
  <dcterms:modified xsi:type="dcterms:W3CDTF">2022-06-30T21:47:48Z</dcterms:modified>
</cp:coreProperties>
</file>