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72" r:id="rId3"/>
    <p:sldId id="294" r:id="rId4"/>
    <p:sldId id="303" r:id="rId5"/>
    <p:sldId id="276" r:id="rId6"/>
    <p:sldId id="282" r:id="rId7"/>
    <p:sldId id="280" r:id="rId8"/>
    <p:sldId id="278" r:id="rId9"/>
    <p:sldId id="279" r:id="rId10"/>
    <p:sldId id="300" r:id="rId11"/>
    <p:sldId id="301" r:id="rId12"/>
    <p:sldId id="305" r:id="rId13"/>
    <p:sldId id="302" r:id="rId14"/>
    <p:sldId id="284" r:id="rId15"/>
    <p:sldId id="285" r:id="rId16"/>
    <p:sldId id="287" r:id="rId17"/>
    <p:sldId id="292" r:id="rId18"/>
    <p:sldId id="293" r:id="rId19"/>
    <p:sldId id="291"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52AA74D-F20D-881F-69D9-0E45C5C3C28C}" name="梅本　瑞生" initials="梅本　瑞生" userId="S::2119410227@utac.u-tokyo.ac.jp::2cb9e5b5-95ca-4ff7-9d47-a726f1ec965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9183"/>
  </p:normalViewPr>
  <p:slideViewPr>
    <p:cSldViewPr snapToGrid="0" snapToObjects="1">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28E19D-68BF-1846-9B92-523DCE1771FF}" type="datetimeFigureOut">
              <a:rPr kumimoji="1" lang="ja-JP" altLang="en-US" smtClean="0"/>
              <a:t>2022/6/28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A0BF1C-FC20-7A40-88AF-A177589DED4C}" type="slidenum">
              <a:rPr kumimoji="1" lang="ja-JP" altLang="en-US" smtClean="0"/>
              <a:t>‹#›</a:t>
            </a:fld>
            <a:endParaRPr kumimoji="1" lang="ja-JP" altLang="en-US"/>
          </a:p>
        </p:txBody>
      </p:sp>
    </p:spTree>
    <p:extLst>
      <p:ext uri="{BB962C8B-B14F-4D97-AF65-F5344CB8AC3E}">
        <p14:creationId xmlns:p14="http://schemas.microsoft.com/office/powerpoint/2010/main" val="28748515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This is Mizuki Umemoto from the University of Tokyo. I'm in the second year of master's degree. Let me start my presentation. The presentation title is </a:t>
            </a:r>
            <a:r>
              <a:rPr kumimoji="1" lang="en" altLang="ja-JP" sz="1200" kern="1200" dirty="0">
                <a:solidFill>
                  <a:schemeClr val="tx1"/>
                </a:solidFill>
                <a:effectLst/>
                <a:latin typeface="+mn-lt"/>
                <a:ea typeface="+mn-ea"/>
                <a:cs typeface="+mn-cs"/>
              </a:rPr>
              <a:t>Modeling and simulation of in-hospital medical processes for training and the evaluation of BCP in the event of a disaster.</a:t>
            </a:r>
            <a:endParaRPr lang="en" altLang="ja-JP" dirty="0"/>
          </a:p>
        </p:txBody>
      </p:sp>
      <p:sp>
        <p:nvSpPr>
          <p:cNvPr id="4" name="スライド番号プレースホルダー 3"/>
          <p:cNvSpPr>
            <a:spLocks noGrp="1"/>
          </p:cNvSpPr>
          <p:nvPr>
            <p:ph type="sldNum" sz="quarter" idx="5"/>
          </p:nvPr>
        </p:nvSpPr>
        <p:spPr/>
        <p:txBody>
          <a:bodyPr/>
          <a:lstStyle/>
          <a:p>
            <a:fld id="{1AA0BF1C-FC20-7A40-88AF-A177589DED4C}" type="slidenum">
              <a:rPr kumimoji="1" lang="ja-JP" altLang="en-US" smtClean="0"/>
              <a:t>1</a:t>
            </a:fld>
            <a:endParaRPr kumimoji="1" lang="ja-JP" altLang="en-US"/>
          </a:p>
        </p:txBody>
      </p:sp>
    </p:spTree>
    <p:extLst>
      <p:ext uri="{BB962C8B-B14F-4D97-AF65-F5344CB8AC3E}">
        <p14:creationId xmlns:p14="http://schemas.microsoft.com/office/powerpoint/2010/main" val="2597927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With these models, Simulations for hospital disaster response were conducted under 3 scenarios. </a:t>
            </a:r>
          </a:p>
          <a:p>
            <a:r>
              <a:rPr lang="en" altLang="ja-JP" dirty="0">
                <a:effectLst/>
              </a:rPr>
              <a:t>First 1 is a basic scenario. </a:t>
            </a:r>
          </a:p>
          <a:p>
            <a:r>
              <a:rPr lang="en" altLang="ja-JP" dirty="0">
                <a:effectLst/>
              </a:rPr>
              <a:t>In severe scenario , </a:t>
            </a:r>
            <a:r>
              <a:rPr kumimoji="1" lang="en" altLang="ja-JP" sz="1200" kern="1200" dirty="0">
                <a:solidFill>
                  <a:schemeClr val="tx1"/>
                </a:solidFill>
                <a:effectLst/>
                <a:latin typeface="+mn-lt"/>
                <a:ea typeface="+mn-ea"/>
                <a:cs typeface="+mn-cs"/>
              </a:rPr>
              <a:t>Higher volume of patients arrive within a shorter period. </a:t>
            </a:r>
          </a:p>
          <a:p>
            <a:r>
              <a:rPr kumimoji="1" lang="en" altLang="ja-JP" sz="1200" kern="1200" dirty="0">
                <a:solidFill>
                  <a:schemeClr val="tx1"/>
                </a:solidFill>
                <a:effectLst/>
                <a:latin typeface="+mn-lt"/>
                <a:ea typeface="+mn-ea"/>
                <a:cs typeface="+mn-cs"/>
              </a:rPr>
              <a:t>In staff reallocating scenario , Resources such as doctors are reallocated among areas.</a:t>
            </a:r>
          </a:p>
          <a:p>
            <a:r>
              <a:rPr lang="en" altLang="ja-JP" dirty="0">
                <a:effectLst/>
              </a:rPr>
              <a:t>Simulations were for a 10-h period, with a time step of 10 s</a:t>
            </a:r>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10</a:t>
            </a:fld>
            <a:endParaRPr kumimoji="1" lang="ja-JP" altLang="en-US"/>
          </a:p>
        </p:txBody>
      </p:sp>
    </p:spTree>
    <p:extLst>
      <p:ext uri="{BB962C8B-B14F-4D97-AF65-F5344CB8AC3E}">
        <p14:creationId xmlns:p14="http://schemas.microsoft.com/office/powerpoint/2010/main" val="1184248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In these simulations, there are 80 patient. </a:t>
            </a:r>
            <a:r>
              <a:rPr kumimoji="1" lang="en" altLang="ja-JP" sz="1200" kern="1200" dirty="0">
                <a:solidFill>
                  <a:schemeClr val="tx1"/>
                </a:solidFill>
                <a:effectLst/>
                <a:latin typeface="+mn-lt"/>
                <a:ea typeface="+mn-ea"/>
                <a:cs typeface="+mn-cs"/>
              </a:rPr>
              <a:t>Each patient has different conditions and requires different treatment processes and resources. The arrival time is set following an exponential distribution</a:t>
            </a:r>
            <a:endParaRPr lang="en" altLang="ja-JP" dirty="0">
              <a:effectLst/>
            </a:endParaRP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11</a:t>
            </a:fld>
            <a:endParaRPr kumimoji="1" lang="ja-JP" altLang="en-US"/>
          </a:p>
        </p:txBody>
      </p:sp>
    </p:spTree>
    <p:extLst>
      <p:ext uri="{BB962C8B-B14F-4D97-AF65-F5344CB8AC3E}">
        <p14:creationId xmlns:p14="http://schemas.microsoft.com/office/powerpoint/2010/main" val="2695194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These 80 patients consist of 13 patients with a primary triage level of red(severely injured), 23 patients with a level of yellow(moderately injured), 11 patients with a level of green(slightly injured), and 3 patients with a level of black (deceased or unlikely to survive). Scenario 1, unlike scenario 0 or 2, was designed to consider a more severe case. In this scenario, patients visit the hospital within a shorter interval.  The arrival time of red patients follows an exponential distribution with </a:t>
            </a:r>
            <a:r>
              <a:rPr lang="el-GR" altLang="ja-JP" dirty="0">
                <a:effectLst/>
              </a:rPr>
              <a:t>λ = 0.005 </a:t>
            </a:r>
            <a:r>
              <a:rPr lang="en" altLang="ja-JP" dirty="0">
                <a:effectLst/>
              </a:rPr>
              <a:t>plus 180 (which is 180 time steps shorter than under Scenario 0), whereas that of the yellow patients follows an exponential distribution with </a:t>
            </a:r>
            <a:r>
              <a:rPr lang="el-GR" altLang="ja-JP" dirty="0">
                <a:effectLst/>
              </a:rPr>
              <a:t>λ = 0.005 </a:t>
            </a:r>
            <a:r>
              <a:rPr lang="en" altLang="ja-JP" dirty="0">
                <a:effectLst/>
              </a:rPr>
              <a:t>plus 90 (which is 90 time steps shorter than under Scenario 0)</a:t>
            </a:r>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12</a:t>
            </a:fld>
            <a:endParaRPr kumimoji="1" lang="ja-JP" altLang="en-US"/>
          </a:p>
        </p:txBody>
      </p:sp>
    </p:spTree>
    <p:extLst>
      <p:ext uri="{BB962C8B-B14F-4D97-AF65-F5344CB8AC3E}">
        <p14:creationId xmlns:p14="http://schemas.microsoft.com/office/powerpoint/2010/main" val="745871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These are resource scenario settings. In scenario 0 and 1, At first, six doctors, nurses, and transportation staff became available. They were assigned to each area at t = 0. In scenario 2, some staff members are reallocated from one room to another in order to reduce the shortage of human resources. In the triage room, two </a:t>
            </a:r>
            <a:r>
              <a:rPr kumimoji="1" lang="en-US" altLang="ja-JP" dirty="0">
                <a:effectLst/>
              </a:rPr>
              <a:t>doctor</a:t>
            </a:r>
            <a:r>
              <a:rPr kumimoji="1" lang="en-US" altLang="ja-JP" dirty="0"/>
              <a:t>s/nurses /transportation staff are reduced. In</a:t>
            </a:r>
            <a:r>
              <a:rPr lang="en" altLang="ja-JP" dirty="0">
                <a:effectLst/>
              </a:rPr>
              <a:t>  3 consultation rooms two of each staff is reduced. On the other hand, in the XP room, CT room, and for the treatment of the red, yellow, and green patients , one doctor, one nurse, and one transportation staff member are increased. In all scenarios, Because some doctors, nurses, and other staff members may have entered from outside the hospital after the disaster occurs, an additional doctor, nurse, and other staff member were added at t = 180 and 720. Other resources became available and were assigned according to the predetermined time.</a:t>
            </a:r>
          </a:p>
          <a:p>
            <a:endParaRPr lang="en" altLang="ja-JP" dirty="0">
              <a:effectLst/>
            </a:endParaRP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13</a:t>
            </a:fld>
            <a:endParaRPr kumimoji="1" lang="ja-JP" altLang="en-US"/>
          </a:p>
        </p:txBody>
      </p:sp>
    </p:spTree>
    <p:extLst>
      <p:ext uri="{BB962C8B-B14F-4D97-AF65-F5344CB8AC3E}">
        <p14:creationId xmlns:p14="http://schemas.microsoft.com/office/powerpoint/2010/main" val="337731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This is the result of the simulation. The length of stay of each red, yellow, and green patient under base scenario is shown. The blue bars indicate the total treatment time required for each patient, and the orange bars indicate the wait time.  As you can see, </a:t>
            </a:r>
            <a:r>
              <a:rPr kumimoji="1" lang="en" altLang="ja-JP" sz="1200" kern="1200" dirty="0">
                <a:solidFill>
                  <a:schemeClr val="tx1"/>
                </a:solidFill>
                <a:effectLst/>
                <a:latin typeface="+mn-lt"/>
                <a:ea typeface="+mn-ea"/>
                <a:cs typeface="+mn-cs"/>
              </a:rPr>
              <a:t>There were large amount of waiting time to be reduced. In addition, </a:t>
            </a:r>
            <a:r>
              <a:rPr lang="en" altLang="ja-JP" dirty="0"/>
              <a:t>Patients who arrive late are likely to have longer waiting times because there is already a shortage of resources, such as doctors, during each medical process. </a:t>
            </a: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14</a:t>
            </a:fld>
            <a:endParaRPr kumimoji="1" lang="ja-JP" altLang="en-US"/>
          </a:p>
        </p:txBody>
      </p:sp>
    </p:spTree>
    <p:extLst>
      <p:ext uri="{BB962C8B-B14F-4D97-AF65-F5344CB8AC3E}">
        <p14:creationId xmlns:p14="http://schemas.microsoft.com/office/powerpoint/2010/main" val="782400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This shows the number of patients in the XP room over time. The blue bars show the number of patients receiving XP at that time, whereas the orange bars represent the number of patients waiting to receive XP. In this simulation, </a:t>
            </a:r>
            <a:r>
              <a:rPr kumimoji="1" lang="en" altLang="ja-JP" sz="1200" kern="1200" dirty="0">
                <a:solidFill>
                  <a:schemeClr val="tx1"/>
                </a:solidFill>
                <a:effectLst/>
                <a:latin typeface="+mn-lt"/>
                <a:ea typeface="+mn-ea"/>
                <a:cs typeface="+mn-cs"/>
              </a:rPr>
              <a:t>Many patients had to wait in the XP room</a:t>
            </a:r>
            <a:r>
              <a:rPr lang="en" altLang="ja-JP" dirty="0"/>
              <a:t> because 59 of the 80 patients need an XP examination.</a:t>
            </a: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15</a:t>
            </a:fld>
            <a:endParaRPr kumimoji="1" lang="ja-JP" altLang="en-US"/>
          </a:p>
        </p:txBody>
      </p:sp>
    </p:spTree>
    <p:extLst>
      <p:ext uri="{BB962C8B-B14F-4D97-AF65-F5344CB8AC3E}">
        <p14:creationId xmlns:p14="http://schemas.microsoft.com/office/powerpoint/2010/main" val="4277550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This is the </a:t>
            </a:r>
            <a:r>
              <a:rPr kumimoji="1" lang="en" altLang="ja-JP" sz="1200" kern="1200" dirty="0">
                <a:solidFill>
                  <a:schemeClr val="tx1"/>
                </a:solidFill>
                <a:effectLst/>
                <a:latin typeface="+mn-lt"/>
                <a:ea typeface="+mn-ea"/>
                <a:cs typeface="+mn-cs"/>
              </a:rPr>
              <a:t>difference in the result of scenario 0 &amp; 1. </a:t>
            </a:r>
            <a:r>
              <a:rPr lang="en" altLang="ja-JP" dirty="0"/>
              <a:t>It was confirmed the simulation under scenario 1 resulted in a longer average LOS and more waiting patients. So we can say that </a:t>
            </a:r>
            <a:r>
              <a:rPr kumimoji="1" lang="en" altLang="ja-JP" sz="1200" kern="1200" dirty="0">
                <a:solidFill>
                  <a:schemeClr val="tx1"/>
                </a:solidFill>
                <a:effectLst/>
                <a:latin typeface="+mn-lt"/>
                <a:ea typeface="+mn-ea"/>
                <a:cs typeface="+mn-cs"/>
              </a:rPr>
              <a:t>Higher volume of patients within a short period caused a delay in response.</a:t>
            </a:r>
            <a:endParaRPr lang="en" altLang="ja-JP" dirty="0"/>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16</a:t>
            </a:fld>
            <a:endParaRPr kumimoji="1" lang="ja-JP" altLang="en-US"/>
          </a:p>
        </p:txBody>
      </p:sp>
    </p:spTree>
    <p:extLst>
      <p:ext uri="{BB962C8B-B14F-4D97-AF65-F5344CB8AC3E}">
        <p14:creationId xmlns:p14="http://schemas.microsoft.com/office/powerpoint/2010/main" val="2913109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This is the </a:t>
            </a:r>
            <a:r>
              <a:rPr kumimoji="1" lang="en" altLang="ja-JP" sz="1200" kern="1200" dirty="0">
                <a:solidFill>
                  <a:schemeClr val="tx1"/>
                </a:solidFill>
                <a:effectLst/>
                <a:latin typeface="+mn-lt"/>
                <a:ea typeface="+mn-ea"/>
                <a:cs typeface="+mn-cs"/>
              </a:rPr>
              <a:t>difference in the result of scenario 0 &amp; 2. </a:t>
            </a:r>
            <a:r>
              <a:rPr lang="en" altLang="ja-JP" dirty="0"/>
              <a:t>It was confirmed the simulation under scenario 2 resulted in decreased average LOS and the number of patients waiting in each area. So we can say that the staff reallocation was effective in disaster response.</a:t>
            </a: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17</a:t>
            </a:fld>
            <a:endParaRPr kumimoji="1" lang="ja-JP" altLang="en-US"/>
          </a:p>
        </p:txBody>
      </p:sp>
    </p:spTree>
    <p:extLst>
      <p:ext uri="{BB962C8B-B14F-4D97-AF65-F5344CB8AC3E}">
        <p14:creationId xmlns:p14="http://schemas.microsoft.com/office/powerpoint/2010/main" val="28334250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So this is the discussion of the results. </a:t>
            </a:r>
          </a:p>
          <a:p>
            <a:r>
              <a:rPr lang="en" altLang="ja-JP" dirty="0"/>
              <a:t>The </a:t>
            </a:r>
            <a:r>
              <a:rPr kumimoji="1" lang="en" altLang="ja-JP" sz="1200" kern="1200" dirty="0">
                <a:solidFill>
                  <a:schemeClr val="tx1"/>
                </a:solidFill>
                <a:effectLst/>
                <a:latin typeface="+mn-lt"/>
                <a:ea typeface="+mn-ea"/>
                <a:cs typeface="+mn-cs"/>
              </a:rPr>
              <a:t>response performance could be evaluated by the length of stay and number of patients in each room. moreover, the extent to which patients can be treated under severe patient scenarios and examined. Also, It was found that some process such as XP were bottlenecks and Staff reallocation can solve the bottleneck.</a:t>
            </a: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18</a:t>
            </a:fld>
            <a:endParaRPr kumimoji="1" lang="ja-JP" altLang="en-US"/>
          </a:p>
        </p:txBody>
      </p:sp>
    </p:spTree>
    <p:extLst>
      <p:ext uri="{BB962C8B-B14F-4D97-AF65-F5344CB8AC3E}">
        <p14:creationId xmlns:p14="http://schemas.microsoft.com/office/powerpoint/2010/main" val="34601885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200" kern="1200" dirty="0">
                <a:solidFill>
                  <a:schemeClr val="tx1"/>
                </a:solidFill>
                <a:effectLst/>
                <a:latin typeface="+mn-lt"/>
                <a:ea typeface="+mn-ea"/>
                <a:cs typeface="+mn-cs"/>
              </a:rPr>
              <a:t>As a conclusion, A simulation model for more realistic hospital response during a disaster was developed.  Simulations under several scenarios were conducted to evaluate the severity of the situation and the effectiveness of the resource reallocation. We will extend the model to include other activities and develop a human-in-the-loop simulation and training</a:t>
            </a:r>
            <a:endParaRPr lang="en"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19</a:t>
            </a:fld>
            <a:endParaRPr kumimoji="1" lang="ja-JP" altLang="en-US"/>
          </a:p>
        </p:txBody>
      </p:sp>
    </p:spTree>
    <p:extLst>
      <p:ext uri="{BB962C8B-B14F-4D97-AF65-F5344CB8AC3E}">
        <p14:creationId xmlns:p14="http://schemas.microsoft.com/office/powerpoint/2010/main" val="306796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Here is the table of contents. First I explain the background and objectives, which is to </a:t>
            </a:r>
            <a:r>
              <a:rPr kumimoji="1" lang="en" altLang="ja-JP" sz="1200" b="1" kern="1200" dirty="0">
                <a:solidFill>
                  <a:schemeClr val="tx1"/>
                </a:solidFill>
                <a:effectLst/>
                <a:latin typeface="+mn-lt"/>
                <a:ea typeface="+mn-ea"/>
                <a:cs typeface="+mn-cs"/>
              </a:rPr>
              <a:t>develop a highly realistic simulation model of the hospital disaster response </a:t>
            </a:r>
            <a:r>
              <a:rPr kumimoji="1" lang="en" altLang="ja-JP" sz="1200" kern="1200" dirty="0">
                <a:solidFill>
                  <a:schemeClr val="tx1"/>
                </a:solidFill>
                <a:effectLst/>
                <a:latin typeface="+mn-lt"/>
                <a:ea typeface="+mn-ea"/>
                <a:cs typeface="+mn-cs"/>
              </a:rPr>
              <a:t>Then I'll explain the way to model and simulate the hospital disaster response. Finally I'll talk about the discussion and conclusion</a:t>
            </a:r>
            <a:endParaRPr lang="en" altLang="ja-JP" dirty="0"/>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2</a:t>
            </a:fld>
            <a:endParaRPr kumimoji="1" lang="ja-JP" altLang="en-US"/>
          </a:p>
        </p:txBody>
      </p:sp>
    </p:spTree>
    <p:extLst>
      <p:ext uri="{BB962C8B-B14F-4D97-AF65-F5344CB8AC3E}">
        <p14:creationId xmlns:p14="http://schemas.microsoft.com/office/powerpoint/2010/main" val="2061682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sz="1200" kern="1200" dirty="0">
                <a:solidFill>
                  <a:schemeClr val="tx1"/>
                </a:solidFill>
                <a:effectLst/>
                <a:latin typeface="+mn-lt"/>
                <a:ea typeface="+mn-ea"/>
                <a:cs typeface="+mn-cs"/>
              </a:rPr>
              <a:t>First I start with the requirement of disaster base hospitals in Japan. Disaster base hospitals are the hospitals which are supposed to play a key role in the event of disaster. Disaster base hospitals must meet some requirements , such as to prepare a business continuity plan, which is a plan for companies to recover the business at a minimum as soon as possible. And also it is required to conduct </a:t>
            </a:r>
            <a:r>
              <a:rPr kumimoji="1" lang="en" altLang="ja-JP" sz="1200" kern="1200" dirty="0" err="1">
                <a:solidFill>
                  <a:schemeClr val="tx1"/>
                </a:solidFill>
                <a:effectLst/>
                <a:latin typeface="+mn-lt"/>
                <a:ea typeface="+mn-ea"/>
                <a:cs typeface="+mn-cs"/>
              </a:rPr>
              <a:t>trainngs</a:t>
            </a:r>
            <a:r>
              <a:rPr kumimoji="1" lang="en" altLang="ja-JP" sz="1200" kern="1200" dirty="0">
                <a:solidFill>
                  <a:schemeClr val="tx1"/>
                </a:solidFill>
                <a:effectLst/>
                <a:latin typeface="+mn-lt"/>
                <a:ea typeface="+mn-ea"/>
                <a:cs typeface="+mn-cs"/>
              </a:rPr>
              <a:t> based on CSCATTT which is the principle of the disaster medicine.</a:t>
            </a:r>
            <a:endParaRPr lang="en"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3</a:t>
            </a:fld>
            <a:endParaRPr kumimoji="1" lang="ja-JP" altLang="en-US"/>
          </a:p>
        </p:txBody>
      </p:sp>
    </p:spTree>
    <p:extLst>
      <p:ext uri="{BB962C8B-B14F-4D97-AF65-F5344CB8AC3E}">
        <p14:creationId xmlns:p14="http://schemas.microsoft.com/office/powerpoint/2010/main" val="1266584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sz="1200" kern="1200" dirty="0">
                <a:solidFill>
                  <a:schemeClr val="tx1"/>
                </a:solidFill>
                <a:effectLst/>
                <a:latin typeface="+mn-lt"/>
                <a:ea typeface="+mn-ea"/>
                <a:cs typeface="+mn-cs"/>
              </a:rPr>
              <a:t>Although currently there are some methods to meet these requirements, each of them has its limitations. To conduct Desktop or Live trainings, There are some tools such as EMERGO, however, Those tools has its limitations. For example, A great deal of effort to prepare them are required. also, </a:t>
            </a:r>
            <a:r>
              <a:rPr lang="en" altLang="ja-JP" dirty="0"/>
              <a:t>participation is limited owing to conflicts with normal hospital operations. Of course, it is difficult to quantitatively evaluate existing BCP., Furthermore, in order to evaluating BCP, the use of computer simulations that can reproduce a hospital response to a disaster is promising. However, few studies have considered various resources such as staff members and medical equipment. In addition, most studies did not consider the detailed processes such as medical examinations. Moreover, they have lacked a detailed patient model that describes not only the triage level but also other detailed information such as vital signs, specific names of injuries , and the necessary medical care processes. </a:t>
            </a:r>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4</a:t>
            </a:fld>
            <a:endParaRPr kumimoji="1" lang="ja-JP" altLang="en-US"/>
          </a:p>
        </p:txBody>
      </p:sp>
    </p:spTree>
    <p:extLst>
      <p:ext uri="{BB962C8B-B14F-4D97-AF65-F5344CB8AC3E}">
        <p14:creationId xmlns:p14="http://schemas.microsoft.com/office/powerpoint/2010/main" val="3535294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From such backgrounds, we aim to </a:t>
            </a:r>
            <a:r>
              <a:rPr kumimoji="1" lang="en" altLang="ja-JP" sz="1200" b="1" kern="1200" dirty="0">
                <a:solidFill>
                  <a:schemeClr val="tx1"/>
                </a:solidFill>
                <a:effectLst/>
                <a:latin typeface="+mn-lt"/>
                <a:ea typeface="+mn-ea"/>
                <a:cs typeface="+mn-cs"/>
              </a:rPr>
              <a:t>develop a highly realistic simulation model of the hospital disaster response</a:t>
            </a:r>
            <a:r>
              <a:rPr kumimoji="1" lang="en" altLang="ja-JP" sz="1200" kern="1200" dirty="0">
                <a:solidFill>
                  <a:schemeClr val="tx1"/>
                </a:solidFill>
                <a:effectLst/>
                <a:latin typeface="+mn-lt"/>
                <a:ea typeface="+mn-ea"/>
                <a:cs typeface="+mn-cs"/>
              </a:rPr>
              <a:t>,</a:t>
            </a:r>
            <a:r>
              <a:rPr kumimoji="1" lang="en" altLang="ja-JP" sz="1200" b="1" kern="1200" dirty="0">
                <a:solidFill>
                  <a:schemeClr val="tx1"/>
                </a:solidFill>
                <a:effectLst/>
                <a:latin typeface="+mn-lt"/>
                <a:ea typeface="+mn-ea"/>
                <a:cs typeface="+mn-cs"/>
              </a:rPr>
              <a:t> </a:t>
            </a:r>
            <a:r>
              <a:rPr lang="en" altLang="ja-JP" dirty="0"/>
              <a:t>which can be used to evaluate the response performance, to find bottlenecks in the BCP or to </a:t>
            </a:r>
            <a:r>
              <a:rPr lang="en" altLang="ja-JP" sz="1200" dirty="0"/>
              <a:t>Make trainings easier to conduct</a:t>
            </a:r>
            <a:r>
              <a:rPr lang="en-US" altLang="ja-JP" dirty="0"/>
              <a:t> </a:t>
            </a:r>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5</a:t>
            </a:fld>
            <a:endParaRPr kumimoji="1" lang="ja-JP" altLang="en-US"/>
          </a:p>
        </p:txBody>
      </p:sp>
    </p:spTree>
    <p:extLst>
      <p:ext uri="{BB962C8B-B14F-4D97-AF65-F5344CB8AC3E}">
        <p14:creationId xmlns:p14="http://schemas.microsoft.com/office/powerpoint/2010/main" val="2496403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This is the model overview. the model was developed through a document analysis, the observation of actual drills, and interviews with disaster response staff members working at a hospital. </a:t>
            </a:r>
            <a:r>
              <a:rPr kumimoji="1" lang="en" altLang="ja-JP" sz="1200" kern="1200" dirty="0">
                <a:solidFill>
                  <a:schemeClr val="tx1"/>
                </a:solidFill>
                <a:effectLst/>
                <a:latin typeface="+mn-lt"/>
                <a:ea typeface="+mn-ea"/>
                <a:cs typeface="+mn-cs"/>
              </a:rPr>
              <a:t>Patients scenario and resource scenario are inputted into the simulation. In the simulation, patients take each disaster medicine process with the resources. After finishing the simulation, Results of the disaster response are presented. In the folloing slides, I'll explain the each part of them.</a:t>
            </a:r>
            <a:endParaRPr lang="en" altLang="ja-JP" dirty="0">
              <a:effectLst/>
            </a:endParaRPr>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6</a:t>
            </a:fld>
            <a:endParaRPr kumimoji="1" lang="ja-JP" altLang="en-US"/>
          </a:p>
        </p:txBody>
      </p:sp>
    </p:spTree>
    <p:extLst>
      <p:ext uri="{BB962C8B-B14F-4D97-AF65-F5344CB8AC3E}">
        <p14:creationId xmlns:p14="http://schemas.microsoft.com/office/powerpoint/2010/main" val="3217436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A detailed patient model was created in XML format based on the patient data created for training purposes. </a:t>
            </a:r>
          </a:p>
          <a:p>
            <a:r>
              <a:rPr lang="en" altLang="ja-JP" dirty="0">
                <a:effectLst/>
              </a:rPr>
              <a:t>This patient model describes a variety of information For example, basic information such as the patient’s name and age/vital signs such as blood pressure and </a:t>
            </a:r>
            <a:r>
              <a:rPr kumimoji="1" lang="en" altLang="ja-JP" sz="1200" kern="1200" dirty="0">
                <a:solidFill>
                  <a:schemeClr val="tx1"/>
                </a:solidFill>
                <a:effectLst/>
                <a:latin typeface="+mn-lt"/>
                <a:ea typeface="+mn-ea"/>
                <a:cs typeface="+mn-cs"/>
              </a:rPr>
              <a:t>conscious level</a:t>
            </a:r>
            <a:r>
              <a:rPr lang="en" altLang="ja-JP" dirty="0">
                <a:effectLst/>
              </a:rPr>
              <a:t>/severity such as triage level and the injury name/details of the medical processes required for the patient. </a:t>
            </a:r>
          </a:p>
          <a:p>
            <a:r>
              <a:rPr lang="en" altLang="ja-JP" dirty="0">
                <a:effectLst/>
              </a:rPr>
              <a:t>The resources required for the medical process are classified into consumable and unconsumable. </a:t>
            </a:r>
          </a:p>
          <a:p>
            <a:r>
              <a:rPr lang="en" altLang="ja-JP" dirty="0">
                <a:effectLst/>
              </a:rPr>
              <a:t>Consumable resources such as gause and saline are consumed when used. </a:t>
            </a:r>
          </a:p>
          <a:p>
            <a:r>
              <a:rPr lang="en" altLang="ja-JP" dirty="0">
                <a:effectLst/>
              </a:rPr>
              <a:t>Unconsumable resources such as stretchers and hospital staff are occupied during use, after which they are released.</a:t>
            </a:r>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7</a:t>
            </a:fld>
            <a:endParaRPr kumimoji="1" lang="ja-JP" altLang="en-US"/>
          </a:p>
        </p:txBody>
      </p:sp>
    </p:spTree>
    <p:extLst>
      <p:ext uri="{BB962C8B-B14F-4D97-AF65-F5344CB8AC3E}">
        <p14:creationId xmlns:p14="http://schemas.microsoft.com/office/powerpoint/2010/main" val="1227873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Here is the Patients flow. </a:t>
            </a:r>
            <a:r>
              <a:rPr kumimoji="1" lang="en" altLang="ja-JP" sz="1200" kern="1200" dirty="0">
                <a:solidFill>
                  <a:schemeClr val="tx1"/>
                </a:solidFill>
                <a:effectLst/>
                <a:latin typeface="+mn-lt"/>
                <a:ea typeface="+mn-ea"/>
                <a:cs typeface="+mn-cs"/>
              </a:rPr>
              <a:t>The process from triage to discharge are modeled.</a:t>
            </a:r>
          </a:p>
          <a:p>
            <a:r>
              <a:rPr kumimoji="1" lang="en" altLang="ja-JP" sz="1200" kern="1200" dirty="0">
                <a:solidFill>
                  <a:schemeClr val="tx1"/>
                </a:solidFill>
                <a:effectLst/>
                <a:latin typeface="+mn-lt"/>
                <a:ea typeface="+mn-ea"/>
                <a:cs typeface="+mn-cs"/>
              </a:rPr>
              <a:t> </a:t>
            </a:r>
            <a:r>
              <a:rPr lang="en" altLang="ja-JP" dirty="0">
                <a:effectLst/>
              </a:rPr>
              <a:t>Patients arriving at a hospital are triaged at a triage post. </a:t>
            </a:r>
          </a:p>
          <a:p>
            <a:r>
              <a:rPr lang="en" altLang="ja-JP" dirty="0">
                <a:effectLst/>
              </a:rPr>
              <a:t>The patients are then taken to the appropriate consultation area according to their triage level. </a:t>
            </a:r>
          </a:p>
          <a:p>
            <a:r>
              <a:rPr lang="en" altLang="ja-JP" dirty="0">
                <a:effectLst/>
              </a:rPr>
              <a:t>If a patient requires an examination such as X-ray photography (XP) or computed tomography (CT), a request for the examination is sent to the examination room. </a:t>
            </a:r>
          </a:p>
          <a:p>
            <a:r>
              <a:rPr lang="en" altLang="ja-JP" dirty="0">
                <a:effectLst/>
              </a:rPr>
              <a:t>The order of examination is determined based on the patient’s physical condition and the number of resources available in the room. </a:t>
            </a:r>
          </a:p>
          <a:p>
            <a:r>
              <a:rPr lang="en" altLang="ja-JP" dirty="0">
                <a:effectLst/>
              </a:rPr>
              <a:t>Patients approved for these requests are transported to the proper examination rooms to undergo XP or CT. </a:t>
            </a:r>
          </a:p>
          <a:p>
            <a:r>
              <a:rPr lang="en" altLang="ja-JP" dirty="0">
                <a:effectLst/>
              </a:rPr>
              <a:t>If a patient requires blood testing, the specimen is sent to the laboratory for examination. </a:t>
            </a:r>
          </a:p>
          <a:p>
            <a:r>
              <a:rPr lang="en" altLang="ja-JP" dirty="0">
                <a:effectLst/>
              </a:rPr>
              <a:t>After these examinations, the patient receives necessary treatment. If a patient requires surgery or hospitalization, the patient is transferred to the waiting room for those processes. At the same time, a request for surgery or hospitalization is sent to the command post of the medicine, where the surgery or hospitalization order is determined considering the patient’s medical condition and the number of available operating rooms and beds. </a:t>
            </a:r>
          </a:p>
          <a:p>
            <a:r>
              <a:rPr lang="en" altLang="ja-JP" dirty="0">
                <a:effectLst/>
              </a:rPr>
              <a:t>Patients approved for these requests are operated on or hospitalized. Patients who have undergone surgery go directly to the waiting room for hospitalization. </a:t>
            </a:r>
          </a:p>
          <a:p>
            <a:r>
              <a:rPr lang="en" altLang="ja-JP" dirty="0">
                <a:effectLst/>
              </a:rPr>
              <a:t>Patients who do not require surgery or hospitalization are discharged</a:t>
            </a:r>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8</a:t>
            </a:fld>
            <a:endParaRPr kumimoji="1" lang="ja-JP" altLang="en-US"/>
          </a:p>
        </p:txBody>
      </p:sp>
    </p:spTree>
    <p:extLst>
      <p:ext uri="{BB962C8B-B14F-4D97-AF65-F5344CB8AC3E}">
        <p14:creationId xmlns:p14="http://schemas.microsoft.com/office/powerpoint/2010/main" val="2688762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effectLst/>
              </a:rPr>
              <a:t>each medical process is described in an input–process–output format. Each process is initiated with patients , sufficient resources, room availability and approval (for XP, CT, surgery, or hospitalization). Once a medical process is initiated, consumed resources are consumed, and non-consumable resources are occupied. The process ends after the time required for the process described in the patient model. The patient is transferred to the next area, and the non-recoverable resources become unoccupied.</a:t>
            </a:r>
          </a:p>
          <a:p>
            <a:endParaRPr kumimoji="1" lang="ja-JP" altLang="en-US"/>
          </a:p>
        </p:txBody>
      </p:sp>
      <p:sp>
        <p:nvSpPr>
          <p:cNvPr id="4" name="スライド番号プレースホルダー 3"/>
          <p:cNvSpPr>
            <a:spLocks noGrp="1"/>
          </p:cNvSpPr>
          <p:nvPr>
            <p:ph type="sldNum" sz="quarter" idx="5"/>
          </p:nvPr>
        </p:nvSpPr>
        <p:spPr/>
        <p:txBody>
          <a:bodyPr/>
          <a:lstStyle/>
          <a:p>
            <a:fld id="{9101A771-6BA1-4A49-96B2-6047F8A7A5A1}" type="slidenum">
              <a:rPr kumimoji="1" lang="ja-JP" altLang="en-US" smtClean="0"/>
              <a:t>9</a:t>
            </a:fld>
            <a:endParaRPr kumimoji="1" lang="ja-JP" altLang="en-US"/>
          </a:p>
        </p:txBody>
      </p:sp>
    </p:spTree>
    <p:extLst>
      <p:ext uri="{BB962C8B-B14F-4D97-AF65-F5344CB8AC3E}">
        <p14:creationId xmlns:p14="http://schemas.microsoft.com/office/powerpoint/2010/main" val="641380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3FEFD-2F44-14A6-60A7-A072EB5F794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894EC74-9F18-79E2-D238-298D9EF885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8E8332B-DDB2-2078-4906-A019983A12FB}"/>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5" name="フッター プレースホルダー 4">
            <a:extLst>
              <a:ext uri="{FF2B5EF4-FFF2-40B4-BE49-F238E27FC236}">
                <a16:creationId xmlns:a16="http://schemas.microsoft.com/office/drawing/2014/main" id="{21310707-A330-F5A7-6363-8F6E486FD3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C0B80C-DB02-FE8D-82D1-C754DF60D0EC}"/>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1430670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26F215-1FD3-18E5-7253-CDCF565C333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14FDBEF-1069-8ADE-8172-4F79C2E58C8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A4F607-8B81-AB61-5F36-3AC67AA73E6A}"/>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5" name="フッター プレースホルダー 4">
            <a:extLst>
              <a:ext uri="{FF2B5EF4-FFF2-40B4-BE49-F238E27FC236}">
                <a16:creationId xmlns:a16="http://schemas.microsoft.com/office/drawing/2014/main" id="{1A333482-365E-A5F1-AA8D-37DA14A839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740415-1152-43D8-BF87-A110BE07E03C}"/>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527848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22B71E-27DD-A2B6-0D16-0FED6B84DEF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8DCB0CD-BE63-EEEF-7E4F-3A3851E0256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8E66E0-B35A-23EB-3A0E-BDE1C468B790}"/>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5" name="フッター プレースホルダー 4">
            <a:extLst>
              <a:ext uri="{FF2B5EF4-FFF2-40B4-BE49-F238E27FC236}">
                <a16:creationId xmlns:a16="http://schemas.microsoft.com/office/drawing/2014/main" id="{4676BE2A-F3F6-6502-9FEE-8AB32874E7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20E913-22CD-1FB9-1E07-B980F132374E}"/>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43532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A5F35A-1F4A-56E8-3672-9ACCA3ECB12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4378D2-0960-03D5-FEA0-5671B0A0843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839DDD-A3D6-58A9-5CC7-7EBEDE829B4B}"/>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5" name="フッター プレースホルダー 4">
            <a:extLst>
              <a:ext uri="{FF2B5EF4-FFF2-40B4-BE49-F238E27FC236}">
                <a16:creationId xmlns:a16="http://schemas.microsoft.com/office/drawing/2014/main" id="{61EA0F47-748F-9B10-5DEB-D284F20124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F8C561-1B7F-EDB6-1533-359E346151C5}"/>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1571765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B6316C-04E4-BDF1-D23C-AD7CCA252B6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6D0E5F-1851-7BB1-3011-75F916A1C9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4E50B7C-7366-F7B5-FC58-EA604DBB7F39}"/>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5" name="フッター プレースホルダー 4">
            <a:extLst>
              <a:ext uri="{FF2B5EF4-FFF2-40B4-BE49-F238E27FC236}">
                <a16:creationId xmlns:a16="http://schemas.microsoft.com/office/drawing/2014/main" id="{E65D6D29-E087-6119-2981-EEEE1E580B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5C12C0-48EA-DB8B-C8AF-25A8E1AC0C77}"/>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836205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7BC4FB-FC47-D4B4-F99E-E300789CCB2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72FE46D-528F-8A46-31AC-BF304FCFFAC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80F9F28-36D8-C034-315B-6811B508B14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EE460C2-B711-6636-D9FE-D2BC67359E1A}"/>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6" name="フッター プレースホルダー 5">
            <a:extLst>
              <a:ext uri="{FF2B5EF4-FFF2-40B4-BE49-F238E27FC236}">
                <a16:creationId xmlns:a16="http://schemas.microsoft.com/office/drawing/2014/main" id="{8A95A0EC-BBBD-CFB8-199F-6A2C3B0197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D0B269-8D2F-58EE-F60A-EBB01B2BF8A4}"/>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2489817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215E44-398F-32E7-68AA-6AFBA6F528D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7C525A6-D075-09FE-76D6-FC1D59FEBC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EE13234-513F-CAC9-632F-A52D18D737A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FAB4F2B-BD07-235E-E493-512AECB244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8CEC90C-B5DC-2A5F-A72E-DDCDA626CB1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0287E3C-F999-34BA-F191-ABF8CEE8D8E6}"/>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8" name="フッター プレースホルダー 7">
            <a:extLst>
              <a:ext uri="{FF2B5EF4-FFF2-40B4-BE49-F238E27FC236}">
                <a16:creationId xmlns:a16="http://schemas.microsoft.com/office/drawing/2014/main" id="{12CD301F-851D-F565-94B6-E5FE485D0AC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848DBB-24A9-4281-1323-A1339A73DB77}"/>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214722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3E220-D563-B115-75D9-9F5A5FBD0A3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C124738-E958-40E1-6A71-4C3C6470632D}"/>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4" name="フッター プレースホルダー 3">
            <a:extLst>
              <a:ext uri="{FF2B5EF4-FFF2-40B4-BE49-F238E27FC236}">
                <a16:creationId xmlns:a16="http://schemas.microsoft.com/office/drawing/2014/main" id="{3E7008F2-EA02-F006-6816-05E3B72CC10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D94BA28-B6CB-711B-9EA2-C7E86466C0BD}"/>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745096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39BB204-A06F-110D-A6DC-DC2398707A98}"/>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3" name="フッター プレースホルダー 2">
            <a:extLst>
              <a:ext uri="{FF2B5EF4-FFF2-40B4-BE49-F238E27FC236}">
                <a16:creationId xmlns:a16="http://schemas.microsoft.com/office/drawing/2014/main" id="{80E7F047-E98C-ACC9-91AA-3745E979D3D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5B1F6E1-3A54-2491-0DA9-B7F5B6DD077C}"/>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04375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2C850-6232-DC5F-3A8B-7C1981AAA8D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EC5C092-3C90-99FA-2E1A-F3F4E2FFAC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F2E143E-690F-54B1-66B9-AFE71C896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3937139-6416-E90C-15E3-63B1BD06E6BC}"/>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6" name="フッター プレースホルダー 5">
            <a:extLst>
              <a:ext uri="{FF2B5EF4-FFF2-40B4-BE49-F238E27FC236}">
                <a16:creationId xmlns:a16="http://schemas.microsoft.com/office/drawing/2014/main" id="{DE118AE2-4275-E12F-F6C5-A7EE4E821B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BC7BBE-36FF-C4B8-C99E-F4A132141FB6}"/>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9003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06B1BD-2CA7-1C54-6309-CC6C24D31E7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5F09C5C-8FDA-3A05-E219-026DF0448F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04997AB-B49E-5C7C-CDCB-49AE2359A5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4892976-8A41-D56D-AF36-9AAF66A0781B}"/>
              </a:ext>
            </a:extLst>
          </p:cNvPr>
          <p:cNvSpPr>
            <a:spLocks noGrp="1"/>
          </p:cNvSpPr>
          <p:nvPr>
            <p:ph type="dt" sz="half" idx="10"/>
          </p:nvPr>
        </p:nvSpPr>
        <p:spPr/>
        <p:txBody>
          <a:bodyPr/>
          <a:lstStyle/>
          <a:p>
            <a:fld id="{3C16C02D-75E8-CF42-BA0A-308B417E91E0}" type="datetimeFigureOut">
              <a:rPr kumimoji="1" lang="ja-JP" altLang="en-US" smtClean="0"/>
              <a:t>2022/6/28</a:t>
            </a:fld>
            <a:endParaRPr kumimoji="1" lang="ja-JP" altLang="en-US"/>
          </a:p>
        </p:txBody>
      </p:sp>
      <p:sp>
        <p:nvSpPr>
          <p:cNvPr id="6" name="フッター プレースホルダー 5">
            <a:extLst>
              <a:ext uri="{FF2B5EF4-FFF2-40B4-BE49-F238E27FC236}">
                <a16:creationId xmlns:a16="http://schemas.microsoft.com/office/drawing/2014/main" id="{4AC80DCD-5D05-5535-4494-C6D0B6228B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4F3C54-44B6-F3BC-2A0C-69A13D1679CF}"/>
              </a:ext>
            </a:extLst>
          </p:cNvPr>
          <p:cNvSpPr>
            <a:spLocks noGrp="1"/>
          </p:cNvSpPr>
          <p:nvPr>
            <p:ph type="sldNum" sz="quarter" idx="12"/>
          </p:nvPr>
        </p:nvSpPr>
        <p:spPr/>
        <p:txBody>
          <a:body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05738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04C6CD7-AA07-2BA3-077B-6CFFC9F77E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06531CD-17FD-A3CF-9EC1-A3B62F3F3F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794DF8-B3E7-EF9C-2368-4527506E69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6C02D-75E8-CF42-BA0A-308B417E91E0}" type="datetimeFigureOut">
              <a:rPr kumimoji="1" lang="ja-JP" altLang="en-US" smtClean="0"/>
              <a:t>2022/6/28</a:t>
            </a:fld>
            <a:endParaRPr kumimoji="1" lang="ja-JP" altLang="en-US"/>
          </a:p>
        </p:txBody>
      </p:sp>
      <p:sp>
        <p:nvSpPr>
          <p:cNvPr id="5" name="フッター プレースホルダー 4">
            <a:extLst>
              <a:ext uri="{FF2B5EF4-FFF2-40B4-BE49-F238E27FC236}">
                <a16:creationId xmlns:a16="http://schemas.microsoft.com/office/drawing/2014/main" id="{44E2A002-9C50-53DA-02CB-9C291B4B3B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6EE3A3C-CECA-71C8-3A2F-CAA5C397A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A943B-63B7-8A4E-85AA-DA6DBAAE6A71}" type="slidenum">
              <a:rPr kumimoji="1" lang="ja-JP" altLang="en-US" smtClean="0"/>
              <a:t>‹#›</a:t>
            </a:fld>
            <a:endParaRPr kumimoji="1" lang="ja-JP" altLang="en-US"/>
          </a:p>
        </p:txBody>
      </p:sp>
    </p:spTree>
    <p:extLst>
      <p:ext uri="{BB962C8B-B14F-4D97-AF65-F5344CB8AC3E}">
        <p14:creationId xmlns:p14="http://schemas.microsoft.com/office/powerpoint/2010/main" val="3376660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BB0FE-76B5-59BB-9296-2378C6E26155}"/>
              </a:ext>
            </a:extLst>
          </p:cNvPr>
          <p:cNvSpPr>
            <a:spLocks noGrp="1"/>
          </p:cNvSpPr>
          <p:nvPr>
            <p:ph type="ctrTitle"/>
          </p:nvPr>
        </p:nvSpPr>
        <p:spPr>
          <a:xfrm>
            <a:off x="571005" y="868362"/>
            <a:ext cx="11049989" cy="2387600"/>
          </a:xfrm>
        </p:spPr>
        <p:txBody>
          <a:bodyPr>
            <a:noAutofit/>
          </a:bodyPr>
          <a:lstStyle/>
          <a:p>
            <a:r>
              <a:rPr lang="en" altLang="ja-JP" sz="4400" dirty="0"/>
              <a:t>Modeling and simulation of in-hospital medical processes for training and the evaluation of BCP in the event of a disaster</a:t>
            </a:r>
            <a:endParaRPr kumimoji="1" lang="ja-JP" altLang="en-US" sz="4400"/>
          </a:p>
        </p:txBody>
      </p:sp>
      <p:sp>
        <p:nvSpPr>
          <p:cNvPr id="3" name="字幕 2">
            <a:extLst>
              <a:ext uri="{FF2B5EF4-FFF2-40B4-BE49-F238E27FC236}">
                <a16:creationId xmlns:a16="http://schemas.microsoft.com/office/drawing/2014/main" id="{BA3A0CD1-2251-A5AB-9A88-45E0E665F289}"/>
              </a:ext>
            </a:extLst>
          </p:cNvPr>
          <p:cNvSpPr>
            <a:spLocks noGrp="1"/>
          </p:cNvSpPr>
          <p:nvPr>
            <p:ph type="subTitle" idx="1"/>
          </p:nvPr>
        </p:nvSpPr>
        <p:spPr>
          <a:xfrm>
            <a:off x="1290451" y="3602039"/>
            <a:ext cx="9611097" cy="1655762"/>
          </a:xfrm>
        </p:spPr>
        <p:txBody>
          <a:bodyPr>
            <a:normAutofit/>
          </a:bodyPr>
          <a:lstStyle/>
          <a:p>
            <a:r>
              <a:rPr lang="en" altLang="ja-JP" sz="2000" dirty="0"/>
              <a:t>Mizuki Umemoto</a:t>
            </a:r>
            <a:r>
              <a:rPr lang="en" altLang="ja-JP" sz="2000" baseline="30000" dirty="0"/>
              <a:t>a</a:t>
            </a:r>
            <a:r>
              <a:rPr lang="en" altLang="ja-JP" sz="2000" dirty="0"/>
              <a:t>, Shunsuke Kadono</a:t>
            </a:r>
            <a:r>
              <a:rPr lang="en" altLang="ja-JP" sz="2000" baseline="30000" dirty="0"/>
              <a:t>a</a:t>
            </a:r>
            <a:r>
              <a:rPr lang="en" altLang="ja-JP" sz="2000" dirty="0"/>
              <a:t>, Daichi Mitsuhashi</a:t>
            </a:r>
            <a:r>
              <a:rPr lang="en" altLang="ja-JP" sz="2000" baseline="30000" dirty="0"/>
              <a:t>a</a:t>
            </a:r>
            <a:r>
              <a:rPr lang="en" altLang="ja-JP" sz="2000" dirty="0"/>
              <a:t>, Taro Kanno</a:t>
            </a:r>
            <a:r>
              <a:rPr lang="en" altLang="ja-JP" sz="2000" baseline="30000" dirty="0"/>
              <a:t>a</a:t>
            </a:r>
            <a:r>
              <a:rPr lang="en" altLang="ja-JP" sz="2000" dirty="0"/>
              <a:t>, Kazumi Kajiyama</a:t>
            </a:r>
            <a:r>
              <a:rPr lang="en" altLang="ja-JP" sz="2000" baseline="30000" dirty="0"/>
              <a:t>b</a:t>
            </a:r>
            <a:r>
              <a:rPr lang="en" altLang="ja-JP" sz="2000" dirty="0"/>
              <a:t>, Sachika Sharikura</a:t>
            </a:r>
            <a:r>
              <a:rPr lang="en" altLang="ja-JP" sz="2000" baseline="30000" dirty="0"/>
              <a:t>c</a:t>
            </a:r>
            <a:r>
              <a:rPr lang="en" altLang="ja-JP" sz="2000" dirty="0"/>
              <a:t>, Ryoko Ikari</a:t>
            </a:r>
            <a:r>
              <a:rPr lang="en" altLang="ja-JP" sz="2000" baseline="30000" dirty="0"/>
              <a:t>b</a:t>
            </a:r>
            <a:r>
              <a:rPr lang="en" altLang="ja-JP" sz="2000" dirty="0"/>
              <a:t>, Masashi Yoneyama</a:t>
            </a:r>
            <a:r>
              <a:rPr lang="en" altLang="ja-JP" sz="2000" baseline="30000" dirty="0"/>
              <a:t>c</a:t>
            </a:r>
          </a:p>
          <a:p>
            <a:endParaRPr kumimoji="1" lang="ja-JP" altLang="en-US"/>
          </a:p>
        </p:txBody>
      </p:sp>
      <p:sp>
        <p:nvSpPr>
          <p:cNvPr id="5" name="テキスト ボックス 4">
            <a:extLst>
              <a:ext uri="{FF2B5EF4-FFF2-40B4-BE49-F238E27FC236}">
                <a16:creationId xmlns:a16="http://schemas.microsoft.com/office/drawing/2014/main" id="{892771D3-D0F6-5200-485F-945043BD83E2}"/>
              </a:ext>
            </a:extLst>
          </p:cNvPr>
          <p:cNvSpPr txBox="1"/>
          <p:nvPr/>
        </p:nvSpPr>
        <p:spPr>
          <a:xfrm>
            <a:off x="1427511" y="4260643"/>
            <a:ext cx="9336976" cy="338554"/>
          </a:xfrm>
          <a:prstGeom prst="rect">
            <a:avLst/>
          </a:prstGeom>
          <a:noFill/>
        </p:spPr>
        <p:txBody>
          <a:bodyPr wrap="square">
            <a:spAutoFit/>
          </a:bodyPr>
          <a:lstStyle/>
          <a:p>
            <a:pPr algn="ctr"/>
            <a:r>
              <a:rPr lang="en" altLang="ja-JP" sz="1600" dirty="0">
                <a:effectLst/>
              </a:rPr>
              <a:t>a) The University of Tokyo </a:t>
            </a:r>
            <a:r>
              <a:rPr lang="en" altLang="ja-JP" sz="1600" dirty="0"/>
              <a:t> </a:t>
            </a:r>
            <a:r>
              <a:rPr lang="en" altLang="ja-JP" sz="1600" dirty="0">
                <a:effectLst/>
              </a:rPr>
              <a:t>b) Kitasato University Hospital </a:t>
            </a:r>
            <a:r>
              <a:rPr lang="en" altLang="ja-JP" sz="1600" dirty="0"/>
              <a:t> </a:t>
            </a:r>
            <a:r>
              <a:rPr lang="en" altLang="ja-JP" sz="1600" dirty="0">
                <a:effectLst/>
              </a:rPr>
              <a:t>c) Showa University Hospital</a:t>
            </a:r>
          </a:p>
        </p:txBody>
      </p:sp>
      <p:sp>
        <p:nvSpPr>
          <p:cNvPr id="4" name="テキスト ボックス 3">
            <a:extLst>
              <a:ext uri="{FF2B5EF4-FFF2-40B4-BE49-F238E27FC236}">
                <a16:creationId xmlns:a16="http://schemas.microsoft.com/office/drawing/2014/main" id="{20C16B6E-52C2-1A92-777C-03FDA59A1966}"/>
              </a:ext>
            </a:extLst>
          </p:cNvPr>
          <p:cNvSpPr txBox="1"/>
          <p:nvPr/>
        </p:nvSpPr>
        <p:spPr>
          <a:xfrm>
            <a:off x="2548393" y="5438899"/>
            <a:ext cx="7095212" cy="646331"/>
          </a:xfrm>
          <a:prstGeom prst="rect">
            <a:avLst/>
          </a:prstGeom>
          <a:noFill/>
        </p:spPr>
        <p:txBody>
          <a:bodyPr wrap="none" rtlCol="0">
            <a:spAutoFit/>
          </a:bodyPr>
          <a:lstStyle/>
          <a:p>
            <a:r>
              <a:rPr lang="en" altLang="ja-JP" dirty="0"/>
              <a:t>The Probabilistic Safety Assessment &amp; Management conference</a:t>
            </a:r>
            <a:r>
              <a:rPr lang="en-US" altLang="ja-JP" dirty="0"/>
              <a:t> </a:t>
            </a:r>
          </a:p>
          <a:p>
            <a:pPr algn="ctr"/>
            <a:r>
              <a:rPr lang="en-US" altLang="ja-JP" dirty="0"/>
              <a:t>June 28</a:t>
            </a:r>
            <a:endParaRPr lang="en" altLang="ja-JP" dirty="0"/>
          </a:p>
        </p:txBody>
      </p:sp>
    </p:spTree>
    <p:extLst>
      <p:ext uri="{BB962C8B-B14F-4D97-AF65-F5344CB8AC3E}">
        <p14:creationId xmlns:p14="http://schemas.microsoft.com/office/powerpoint/2010/main" val="3514630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Scenario Settings</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10</a:t>
            </a:fld>
            <a:endParaRPr kumimoji="1" lang="ja-JP" altLang="en-US"/>
          </a:p>
        </p:txBody>
      </p:sp>
      <p:graphicFrame>
        <p:nvGraphicFramePr>
          <p:cNvPr id="6" name="表 6">
            <a:extLst>
              <a:ext uri="{FF2B5EF4-FFF2-40B4-BE49-F238E27FC236}">
                <a16:creationId xmlns:a16="http://schemas.microsoft.com/office/drawing/2014/main" id="{68B5F7B1-345B-0499-6C4E-F70B5EB79830}"/>
              </a:ext>
            </a:extLst>
          </p:cNvPr>
          <p:cNvGraphicFramePr>
            <a:graphicFrameLocks noGrp="1"/>
          </p:cNvGraphicFramePr>
          <p:nvPr>
            <p:extLst>
              <p:ext uri="{D42A27DB-BD31-4B8C-83A1-F6EECF244321}">
                <p14:modId xmlns:p14="http://schemas.microsoft.com/office/powerpoint/2010/main" val="1960134970"/>
              </p:ext>
            </p:extLst>
          </p:nvPr>
        </p:nvGraphicFramePr>
        <p:xfrm>
          <a:off x="1490969" y="2454870"/>
          <a:ext cx="8155462" cy="3357574"/>
        </p:xfrm>
        <a:graphic>
          <a:graphicData uri="http://schemas.openxmlformats.org/drawingml/2006/table">
            <a:tbl>
              <a:tblPr bandRow="1">
                <a:tableStyleId>{5C22544A-7EE6-4342-B048-85BDC9FD1C3A}</a:tableStyleId>
              </a:tblPr>
              <a:tblGrid>
                <a:gridCol w="1408671">
                  <a:extLst>
                    <a:ext uri="{9D8B030D-6E8A-4147-A177-3AD203B41FA5}">
                      <a16:colId xmlns:a16="http://schemas.microsoft.com/office/drawing/2014/main" val="2178723394"/>
                    </a:ext>
                  </a:extLst>
                </a:gridCol>
                <a:gridCol w="1837725">
                  <a:extLst>
                    <a:ext uri="{9D8B030D-6E8A-4147-A177-3AD203B41FA5}">
                      <a16:colId xmlns:a16="http://schemas.microsoft.com/office/drawing/2014/main" val="3170385381"/>
                    </a:ext>
                  </a:extLst>
                </a:gridCol>
                <a:gridCol w="2454533">
                  <a:extLst>
                    <a:ext uri="{9D8B030D-6E8A-4147-A177-3AD203B41FA5}">
                      <a16:colId xmlns:a16="http://schemas.microsoft.com/office/drawing/2014/main" val="1391675777"/>
                    </a:ext>
                  </a:extLst>
                </a:gridCol>
                <a:gridCol w="2454533">
                  <a:extLst>
                    <a:ext uri="{9D8B030D-6E8A-4147-A177-3AD203B41FA5}">
                      <a16:colId xmlns:a16="http://schemas.microsoft.com/office/drawing/2014/main" val="1912443568"/>
                    </a:ext>
                  </a:extLst>
                </a:gridCol>
              </a:tblGrid>
              <a:tr h="627128">
                <a:tc rowSpan="2" gridSpan="2">
                  <a:txBody>
                    <a:bodyPr/>
                    <a:lstStyle/>
                    <a:p>
                      <a:pPr algn="ctr"/>
                      <a:endParaRPr kumimoji="1" lang="en-US" altLang="ja-JP" dirty="0"/>
                    </a:p>
                  </a:txBody>
                  <a:tcPr anchor="ctr"/>
                </a:tc>
                <a:tc rowSpan="2" hMerge="1">
                  <a:txBody>
                    <a:bodyPr/>
                    <a:lstStyle/>
                    <a:p>
                      <a:pPr algn="ctr"/>
                      <a:endParaRPr kumimoji="1" lang="en-US" altLang="ja-JP" dirty="0"/>
                    </a:p>
                  </a:txBody>
                  <a:tcPr anchor="ctr"/>
                </a:tc>
                <a:tc gridSpan="2">
                  <a:txBody>
                    <a:bodyPr/>
                    <a:lstStyle/>
                    <a:p>
                      <a:pPr algn="ctr"/>
                      <a:r>
                        <a:rPr kumimoji="1" lang="en-US" altLang="ja-JP" dirty="0"/>
                        <a:t>Patients scenario</a:t>
                      </a:r>
                      <a:endParaRPr kumimoji="1" lang="ja-JP" altLang="en-US"/>
                    </a:p>
                  </a:txBody>
                  <a:tcPr anchor="ctr"/>
                </a:tc>
                <a:tc hMerge="1">
                  <a:txBody>
                    <a:bodyPr/>
                    <a:lstStyle/>
                    <a:p>
                      <a:pPr algn="ctr"/>
                      <a:endParaRPr kumimoji="1" lang="ja-JP" altLang="en-US"/>
                    </a:p>
                  </a:txBody>
                  <a:tcPr anchor="ctr"/>
                </a:tc>
                <a:extLst>
                  <a:ext uri="{0D108BD9-81ED-4DB2-BD59-A6C34878D82A}">
                    <a16:rowId xmlns:a16="http://schemas.microsoft.com/office/drawing/2014/main" val="2114346873"/>
                  </a:ext>
                </a:extLst>
              </a:tr>
              <a:tr h="212140">
                <a:tc gridSpan="2" vMerge="1">
                  <a:txBody>
                    <a:bodyPr/>
                    <a:lstStyle/>
                    <a:p>
                      <a:endParaRPr kumimoji="1" lang="ja-JP" altLang="en-US"/>
                    </a:p>
                  </a:txBody>
                  <a:tcPr/>
                </a:tc>
                <a:tc hMerge="1" vMerge="1">
                  <a:txBody>
                    <a:bodyPr/>
                    <a:lstStyle/>
                    <a:p>
                      <a:pPr algn="ctr"/>
                      <a:r>
                        <a:rPr kumimoji="1" lang="en-US" altLang="ja-JP" dirty="0"/>
                        <a:t>Resource </a:t>
                      </a:r>
                    </a:p>
                    <a:p>
                      <a:pPr algn="ctr"/>
                      <a:r>
                        <a:rPr kumimoji="1" lang="en-US" altLang="ja-JP" dirty="0"/>
                        <a:t>scenario </a:t>
                      </a:r>
                    </a:p>
                  </a:txBody>
                  <a:tcPr anchor="ctr"/>
                </a:tc>
                <a:tc>
                  <a:txBody>
                    <a:bodyPr/>
                    <a:lstStyle/>
                    <a:p>
                      <a:pPr algn="ctr"/>
                      <a:r>
                        <a:rPr kumimoji="1" lang="en-US" altLang="ja-JP" dirty="0"/>
                        <a:t>Normal</a:t>
                      </a:r>
                      <a:endParaRPr kumimoji="1" lang="ja-JP" altLang="en-US"/>
                    </a:p>
                  </a:txBody>
                  <a:tcPr anchor="ctr"/>
                </a:tc>
                <a:tc>
                  <a:txBody>
                    <a:bodyPr/>
                    <a:lstStyle/>
                    <a:p>
                      <a:pPr algn="ctr"/>
                      <a:r>
                        <a:rPr lang="en" altLang="ja-JP" dirty="0"/>
                        <a:t>Higher volume within a shorter period </a:t>
                      </a:r>
                      <a:endParaRPr kumimoji="1" lang="ja-JP" altLang="en-US"/>
                    </a:p>
                  </a:txBody>
                  <a:tcPr anchor="ctr"/>
                </a:tc>
                <a:extLst>
                  <a:ext uri="{0D108BD9-81ED-4DB2-BD59-A6C34878D82A}">
                    <a16:rowId xmlns:a16="http://schemas.microsoft.com/office/drawing/2014/main" val="2470544432"/>
                  </a:ext>
                </a:extLst>
              </a:tr>
              <a:tr h="1045183">
                <a:tc rowSpan="2">
                  <a:txBody>
                    <a:bodyPr/>
                    <a:lstStyle/>
                    <a:p>
                      <a:pPr algn="ctr"/>
                      <a:r>
                        <a:rPr kumimoji="1" lang="en-US" altLang="ja-JP" dirty="0"/>
                        <a:t>Resource </a:t>
                      </a:r>
                    </a:p>
                    <a:p>
                      <a:pPr algn="ctr"/>
                      <a:r>
                        <a:rPr kumimoji="1" lang="en-US" altLang="ja-JP" dirty="0"/>
                        <a:t>scenario </a:t>
                      </a:r>
                    </a:p>
                    <a:p>
                      <a:pPr algn="ctr"/>
                      <a:endParaRPr kumimoji="1" lang="ja-JP" altLang="en-US"/>
                    </a:p>
                  </a:txBody>
                  <a:tcPr anchor="ctr"/>
                </a:tc>
                <a:tc>
                  <a:txBody>
                    <a:bodyPr/>
                    <a:lstStyle/>
                    <a:p>
                      <a:pPr algn="ctr"/>
                      <a:r>
                        <a:rPr kumimoji="1" lang="en-US" altLang="ja-JP" dirty="0"/>
                        <a:t>Normal</a:t>
                      </a:r>
                      <a:endParaRPr kumimoji="1" lang="ja-JP" altLang="en-US"/>
                    </a:p>
                  </a:txBody>
                  <a:tcPr anchor="ctr"/>
                </a:tc>
                <a:tc>
                  <a:txBody>
                    <a:bodyPr/>
                    <a:lstStyle/>
                    <a:p>
                      <a:pPr algn="ctr"/>
                      <a:r>
                        <a:rPr kumimoji="1" lang="en-US" altLang="ja-JP" dirty="0"/>
                        <a:t>Base scenario</a:t>
                      </a:r>
                      <a:endParaRPr kumimoji="1" lang="ja-JP" altLang="en-US"/>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Severe Scenario</a:t>
                      </a:r>
                      <a:endParaRPr kumimoji="1" lang="ja-JP" altLang="en-US"/>
                    </a:p>
                  </a:txBody>
                  <a:tcPr anchor="ctr"/>
                </a:tc>
                <a:extLst>
                  <a:ext uri="{0D108BD9-81ED-4DB2-BD59-A6C34878D82A}">
                    <a16:rowId xmlns:a16="http://schemas.microsoft.com/office/drawing/2014/main" val="1671236590"/>
                  </a:ext>
                </a:extLst>
              </a:tr>
              <a:tr h="1045183">
                <a:tc vMerge="1">
                  <a:txBody>
                    <a:bodyPr/>
                    <a:lstStyle/>
                    <a:p>
                      <a:pPr algn="ctr"/>
                      <a:endParaRPr kumimoji="1" lang="ja-JP" altLang="en-US"/>
                    </a:p>
                  </a:txBody>
                  <a:tcPr anchor="ctr"/>
                </a:tc>
                <a:tc>
                  <a:txBody>
                    <a:bodyPr/>
                    <a:lstStyle/>
                    <a:p>
                      <a:pPr algn="ctr"/>
                      <a:r>
                        <a:rPr kumimoji="1" lang="en-US" altLang="ja-JP" dirty="0"/>
                        <a:t>Reallocated among areas</a:t>
                      </a:r>
                      <a:endParaRPr kumimoji="1" lang="ja-JP" altLang="en-US"/>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Staff reallocating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scenario</a:t>
                      </a:r>
                    </a:p>
                  </a:txBody>
                  <a:tcPr anchor="ctr"/>
                </a:tc>
                <a:tc>
                  <a:txBody>
                    <a:bodyPr/>
                    <a:lstStyle/>
                    <a:p>
                      <a:pPr algn="ctr"/>
                      <a:r>
                        <a:rPr kumimoji="1" lang="en-US" altLang="ja-JP" dirty="0"/>
                        <a:t>- </a:t>
                      </a:r>
                      <a:endParaRPr kumimoji="1" lang="ja-JP" altLang="en-US"/>
                    </a:p>
                  </a:txBody>
                  <a:tcPr anchor="ctr"/>
                </a:tc>
                <a:extLst>
                  <a:ext uri="{0D108BD9-81ED-4DB2-BD59-A6C34878D82A}">
                    <a16:rowId xmlns:a16="http://schemas.microsoft.com/office/drawing/2014/main" val="4107542392"/>
                  </a:ext>
                </a:extLst>
              </a:tr>
            </a:tbl>
          </a:graphicData>
        </a:graphic>
      </p:graphicFrame>
      <p:sp>
        <p:nvSpPr>
          <p:cNvPr id="14" name="コンテンツ プレースホルダー 30">
            <a:extLst>
              <a:ext uri="{FF2B5EF4-FFF2-40B4-BE49-F238E27FC236}">
                <a16:creationId xmlns:a16="http://schemas.microsoft.com/office/drawing/2014/main" id="{C8D0CA91-AFCA-3ECF-5B73-DB7070D84DC0}"/>
              </a:ext>
            </a:extLst>
          </p:cNvPr>
          <p:cNvSpPr>
            <a:spLocks noGrp="1"/>
          </p:cNvSpPr>
          <p:nvPr>
            <p:ph idx="1"/>
          </p:nvPr>
        </p:nvSpPr>
        <p:spPr>
          <a:xfrm>
            <a:off x="440328" y="1653714"/>
            <a:ext cx="11081112" cy="4351338"/>
          </a:xfrm>
        </p:spPr>
        <p:txBody>
          <a:bodyPr/>
          <a:lstStyle/>
          <a:p>
            <a:r>
              <a:rPr lang="en-US" altLang="ja-JP" dirty="0"/>
              <a:t>Simulations under 3 different scenario were conducted</a:t>
            </a:r>
          </a:p>
          <a:p>
            <a:pPr lvl="1"/>
            <a:endParaRPr lang="en-US" altLang="ja-JP" dirty="0"/>
          </a:p>
        </p:txBody>
      </p:sp>
    </p:spTree>
    <p:extLst>
      <p:ext uri="{BB962C8B-B14F-4D97-AF65-F5344CB8AC3E}">
        <p14:creationId xmlns:p14="http://schemas.microsoft.com/office/powerpoint/2010/main" val="3356605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Patients scenario </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11</a:t>
            </a:fld>
            <a:endParaRPr kumimoji="1" lang="ja-JP" altLang="en-US"/>
          </a:p>
        </p:txBody>
      </p:sp>
      <p:sp>
        <p:nvSpPr>
          <p:cNvPr id="10" name="コンテンツ プレースホルダー 30">
            <a:extLst>
              <a:ext uri="{FF2B5EF4-FFF2-40B4-BE49-F238E27FC236}">
                <a16:creationId xmlns:a16="http://schemas.microsoft.com/office/drawing/2014/main" id="{5C9829AB-4F5A-6F7F-9C2E-753CE35F3D6A}"/>
              </a:ext>
            </a:extLst>
          </p:cNvPr>
          <p:cNvSpPr>
            <a:spLocks noGrp="1"/>
          </p:cNvSpPr>
          <p:nvPr>
            <p:ph idx="1"/>
          </p:nvPr>
        </p:nvSpPr>
        <p:spPr>
          <a:xfrm>
            <a:off x="440328" y="1653714"/>
            <a:ext cx="11081112" cy="1478784"/>
          </a:xfrm>
        </p:spPr>
        <p:txBody>
          <a:bodyPr>
            <a:normAutofit fontScale="92500" lnSpcReduction="20000"/>
          </a:bodyPr>
          <a:lstStyle/>
          <a:p>
            <a:r>
              <a:rPr lang="en" altLang="ja-JP" dirty="0"/>
              <a:t>Each patient has different conditions and requires different treatment processes and resources</a:t>
            </a:r>
            <a:endParaRPr lang="en-US" altLang="ja-JP" dirty="0"/>
          </a:p>
          <a:p>
            <a:r>
              <a:rPr lang="en-US" altLang="ja-JP" dirty="0"/>
              <a:t>Arrival time is set according to an exponential distribution</a:t>
            </a:r>
          </a:p>
          <a:p>
            <a:pPr lvl="1"/>
            <a:r>
              <a:rPr lang="en" altLang="ja-JP" dirty="0"/>
              <a:t>One time step is 10 s</a:t>
            </a:r>
          </a:p>
          <a:p>
            <a:pPr lvl="1"/>
            <a:endParaRPr lang="en-US" altLang="ja-JP" dirty="0"/>
          </a:p>
        </p:txBody>
      </p:sp>
      <p:sp>
        <p:nvSpPr>
          <p:cNvPr id="6" name="テキスト ボックス 5">
            <a:extLst>
              <a:ext uri="{FF2B5EF4-FFF2-40B4-BE49-F238E27FC236}">
                <a16:creationId xmlns:a16="http://schemas.microsoft.com/office/drawing/2014/main" id="{F9D0088B-2675-3FCF-2B18-0AD7A753340F}"/>
              </a:ext>
            </a:extLst>
          </p:cNvPr>
          <p:cNvSpPr txBox="1"/>
          <p:nvPr/>
        </p:nvSpPr>
        <p:spPr>
          <a:xfrm>
            <a:off x="2349470" y="3693000"/>
            <a:ext cx="5985934" cy="830997"/>
          </a:xfrm>
          <a:prstGeom prst="rect">
            <a:avLst/>
          </a:prstGeom>
          <a:noFill/>
        </p:spPr>
        <p:txBody>
          <a:bodyPr wrap="none" rtlCol="0">
            <a:spAutoFit/>
          </a:bodyPr>
          <a:lstStyle/>
          <a:p>
            <a:pPr algn="ctr"/>
            <a:r>
              <a:rPr lang="en-US" altLang="ja-JP" sz="2800" dirty="0"/>
              <a:t>f(arrival time step = t) = </a:t>
            </a:r>
            <a:r>
              <a:rPr kumimoji="1" lang="el-GR" altLang="ja-JP" sz="2800" dirty="0"/>
              <a:t>λ</a:t>
            </a:r>
            <a:r>
              <a:rPr kumimoji="1" lang="en" altLang="ja-JP" sz="2800" dirty="0"/>
              <a:t>e</a:t>
            </a:r>
            <a:r>
              <a:rPr kumimoji="1" lang="en-US" altLang="ja-JP" sz="2800" baseline="30000" dirty="0"/>
              <a:t>-</a:t>
            </a:r>
            <a:r>
              <a:rPr kumimoji="1" lang="en-US" altLang="ja-JP" sz="2800" baseline="30000" dirty="0" err="1"/>
              <a:t>λt</a:t>
            </a:r>
            <a:r>
              <a:rPr kumimoji="1" lang="en-US" altLang="ja-JP" sz="2800" baseline="30000" dirty="0"/>
              <a:t> </a:t>
            </a:r>
            <a:r>
              <a:rPr kumimoji="1" lang="en-US" altLang="ja-JP" sz="2800" dirty="0"/>
              <a:t>+ C</a:t>
            </a:r>
          </a:p>
          <a:p>
            <a:pPr algn="ctr"/>
            <a:r>
              <a:rPr lang="en-US" altLang="ja-JP" sz="2000" dirty="0"/>
              <a:t>* Constant C depends on patient triage level</a:t>
            </a:r>
            <a:endParaRPr kumimoji="1" lang="ja-JP" altLang="en-US" sz="2000"/>
          </a:p>
        </p:txBody>
      </p:sp>
    </p:spTree>
    <p:extLst>
      <p:ext uri="{BB962C8B-B14F-4D97-AF65-F5344CB8AC3E}">
        <p14:creationId xmlns:p14="http://schemas.microsoft.com/office/powerpoint/2010/main" val="43933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Patients scenario </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12</a:t>
            </a:fld>
            <a:endParaRPr kumimoji="1" lang="ja-JP" altLang="en-US"/>
          </a:p>
        </p:txBody>
      </p:sp>
      <p:graphicFrame>
        <p:nvGraphicFramePr>
          <p:cNvPr id="4" name="表 4">
            <a:extLst>
              <a:ext uri="{FF2B5EF4-FFF2-40B4-BE49-F238E27FC236}">
                <a16:creationId xmlns:a16="http://schemas.microsoft.com/office/drawing/2014/main" id="{056EB267-3E15-0D00-5D0A-6E0BDDD45B27}"/>
              </a:ext>
            </a:extLst>
          </p:cNvPr>
          <p:cNvGraphicFramePr>
            <a:graphicFrameLocks noGrp="1"/>
          </p:cNvGraphicFramePr>
          <p:nvPr>
            <p:extLst>
              <p:ext uri="{D42A27DB-BD31-4B8C-83A1-F6EECF244321}">
                <p14:modId xmlns:p14="http://schemas.microsoft.com/office/powerpoint/2010/main" val="3425678921"/>
              </p:ext>
            </p:extLst>
          </p:nvPr>
        </p:nvGraphicFramePr>
        <p:xfrm>
          <a:off x="861261" y="1982500"/>
          <a:ext cx="9662011" cy="3474720"/>
        </p:xfrm>
        <a:graphic>
          <a:graphicData uri="http://schemas.openxmlformats.org/drawingml/2006/table">
            <a:tbl>
              <a:tblPr firstRow="1" bandRow="1">
                <a:tableStyleId>{5C22544A-7EE6-4342-B048-85BDC9FD1C3A}</a:tableStyleId>
              </a:tblPr>
              <a:tblGrid>
                <a:gridCol w="2214298">
                  <a:extLst>
                    <a:ext uri="{9D8B030D-6E8A-4147-A177-3AD203B41FA5}">
                      <a16:colId xmlns:a16="http://schemas.microsoft.com/office/drawing/2014/main" val="2459937400"/>
                    </a:ext>
                  </a:extLst>
                </a:gridCol>
                <a:gridCol w="1907809">
                  <a:extLst>
                    <a:ext uri="{9D8B030D-6E8A-4147-A177-3AD203B41FA5}">
                      <a16:colId xmlns:a16="http://schemas.microsoft.com/office/drawing/2014/main" val="3746544953"/>
                    </a:ext>
                  </a:extLst>
                </a:gridCol>
                <a:gridCol w="3182070">
                  <a:extLst>
                    <a:ext uri="{9D8B030D-6E8A-4147-A177-3AD203B41FA5}">
                      <a16:colId xmlns:a16="http://schemas.microsoft.com/office/drawing/2014/main" val="2582576303"/>
                    </a:ext>
                  </a:extLst>
                </a:gridCol>
                <a:gridCol w="2357834">
                  <a:extLst>
                    <a:ext uri="{9D8B030D-6E8A-4147-A177-3AD203B41FA5}">
                      <a16:colId xmlns:a16="http://schemas.microsoft.com/office/drawing/2014/main" val="3481636480"/>
                    </a:ext>
                  </a:extLst>
                </a:gridCol>
              </a:tblGrid>
              <a:tr h="370840">
                <a:tc>
                  <a:txBody>
                    <a:bodyPr/>
                    <a:lstStyle/>
                    <a:p>
                      <a:pPr algn="l"/>
                      <a:r>
                        <a:rPr kumimoji="1" lang="en-US" altLang="ja-JP" dirty="0"/>
                        <a:t>Triage level</a:t>
                      </a:r>
                      <a:endParaRPr kumimoji="1" lang="ja-JP" altLang="en-US"/>
                    </a:p>
                  </a:txBody>
                  <a:tcPr anchor="ctr"/>
                </a:tc>
                <a:tc>
                  <a:txBody>
                    <a:bodyPr/>
                    <a:lstStyle/>
                    <a:p>
                      <a:pPr algn="l"/>
                      <a:r>
                        <a:rPr kumimoji="1" lang="en-US" altLang="ja-JP" dirty="0"/>
                        <a:t>Number of patients</a:t>
                      </a:r>
                      <a:endParaRPr kumimoji="1" lang="ja-JP" altLang="en-US"/>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Parameters (Base scenario and Staff reallocating scenario)</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Parameters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(Severe scenario)</a:t>
                      </a:r>
                    </a:p>
                  </a:txBody>
                  <a:tcPr anchor="ctr"/>
                </a:tc>
                <a:extLst>
                  <a:ext uri="{0D108BD9-81ED-4DB2-BD59-A6C34878D82A}">
                    <a16:rowId xmlns:a16="http://schemas.microsoft.com/office/drawing/2014/main" val="1832437935"/>
                  </a:ext>
                </a:extLst>
              </a:tr>
              <a:tr h="446400">
                <a:tc>
                  <a:txBody>
                    <a:bodyPr/>
                    <a:lstStyle/>
                    <a:p>
                      <a:r>
                        <a:rPr kumimoji="1" lang="en-US" altLang="ja-JP" dirty="0"/>
                        <a:t>Red</a:t>
                      </a:r>
                    </a:p>
                    <a:p>
                      <a:r>
                        <a:rPr kumimoji="1" lang="en-US" altLang="ja-JP" dirty="0"/>
                        <a:t>(severe)</a:t>
                      </a:r>
                      <a:endParaRPr kumimoji="1" lang="ja-JP" altLang="en-US"/>
                    </a:p>
                  </a:txBody>
                  <a:tcPr/>
                </a:tc>
                <a:tc>
                  <a:txBody>
                    <a:bodyPr/>
                    <a:lstStyle/>
                    <a:p>
                      <a:r>
                        <a:rPr kumimoji="1" lang="en-US" altLang="ja-JP" dirty="0"/>
                        <a:t>13</a:t>
                      </a:r>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360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a:t>
                      </a:r>
                      <a:r>
                        <a:rPr kumimoji="1" lang="en" altLang="ja-JP" sz="1800" kern="1200" dirty="0">
                          <a:solidFill>
                            <a:srgbClr val="FF0000"/>
                          </a:solidFill>
                          <a:effectLst/>
                          <a:latin typeface="+mn-lt"/>
                          <a:ea typeface="+mn-ea"/>
                          <a:cs typeface="+mn-cs"/>
                        </a:rPr>
                        <a:t>180</a:t>
                      </a:r>
                    </a:p>
                  </a:txBody>
                  <a:tcPr/>
                </a:tc>
                <a:extLst>
                  <a:ext uri="{0D108BD9-81ED-4DB2-BD59-A6C34878D82A}">
                    <a16:rowId xmlns:a16="http://schemas.microsoft.com/office/drawing/2014/main" val="2500017391"/>
                  </a:ext>
                </a:extLst>
              </a:tr>
              <a:tr h="446400">
                <a:tc>
                  <a:txBody>
                    <a:bodyPr/>
                    <a:lstStyle/>
                    <a:p>
                      <a:r>
                        <a:rPr kumimoji="1" lang="en-US" altLang="ja-JP" dirty="0"/>
                        <a:t>Yellow</a:t>
                      </a:r>
                    </a:p>
                    <a:p>
                      <a:r>
                        <a:rPr kumimoji="1" lang="en-US" altLang="ja-JP" dirty="0"/>
                        <a:t>(moderate)</a:t>
                      </a:r>
                      <a:endParaRPr kumimoji="1" lang="ja-JP" altLang="en-US"/>
                    </a:p>
                  </a:txBody>
                  <a:tcPr/>
                </a:tc>
                <a:tc>
                  <a:txBody>
                    <a:bodyPr/>
                    <a:lstStyle/>
                    <a:p>
                      <a:r>
                        <a:rPr kumimoji="1" lang="en-US" altLang="ja-JP" dirty="0"/>
                        <a:t>23</a:t>
                      </a:r>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180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a:t>
                      </a:r>
                      <a:r>
                        <a:rPr kumimoji="1" lang="en" altLang="ja-JP" sz="1800" kern="1200" dirty="0">
                          <a:solidFill>
                            <a:srgbClr val="FF0000"/>
                          </a:solidFill>
                          <a:effectLst/>
                          <a:latin typeface="+mn-lt"/>
                          <a:ea typeface="+mn-ea"/>
                          <a:cs typeface="+mn-cs"/>
                        </a:rPr>
                        <a:t>90</a:t>
                      </a:r>
                    </a:p>
                  </a:txBody>
                  <a:tcPr/>
                </a:tc>
                <a:extLst>
                  <a:ext uri="{0D108BD9-81ED-4DB2-BD59-A6C34878D82A}">
                    <a16:rowId xmlns:a16="http://schemas.microsoft.com/office/drawing/2014/main" val="395982884"/>
                  </a:ext>
                </a:extLst>
              </a:tr>
              <a:tr h="446400">
                <a:tc>
                  <a:txBody>
                    <a:bodyPr/>
                    <a:lstStyle/>
                    <a:p>
                      <a:r>
                        <a:rPr kumimoji="1" lang="en-US" altLang="ja-JP" dirty="0"/>
                        <a:t>Green</a:t>
                      </a:r>
                    </a:p>
                    <a:p>
                      <a:r>
                        <a:rPr kumimoji="1" lang="en-US" altLang="ja-JP" dirty="0"/>
                        <a:t>(minor)</a:t>
                      </a:r>
                      <a:endParaRPr kumimoji="1" lang="ja-JP" altLang="en-US"/>
                    </a:p>
                  </a:txBody>
                  <a:tcPr/>
                </a:tc>
                <a:tc>
                  <a:txBody>
                    <a:bodyPr/>
                    <a:lstStyle/>
                    <a:p>
                      <a:r>
                        <a:rPr kumimoji="1" lang="en-US" altLang="ja-JP" dirty="0"/>
                        <a:t>41</a:t>
                      </a:r>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0</a:t>
                      </a:r>
                    </a:p>
                  </a:txBody>
                  <a:tcPr/>
                </a:tc>
                <a:extLst>
                  <a:ext uri="{0D108BD9-81ED-4DB2-BD59-A6C34878D82A}">
                    <a16:rowId xmlns:a16="http://schemas.microsoft.com/office/drawing/2014/main" val="162765947"/>
                  </a:ext>
                </a:extLst>
              </a:tr>
              <a:tr h="446400">
                <a:tc>
                  <a:txBody>
                    <a:bodyPr/>
                    <a:lstStyle/>
                    <a:p>
                      <a:r>
                        <a:rPr kumimoji="1" lang="en-US" altLang="ja-JP" dirty="0"/>
                        <a:t>Black</a:t>
                      </a:r>
                    </a:p>
                    <a:p>
                      <a:r>
                        <a:rPr kumimoji="1" lang="en-US" altLang="ja-JP" dirty="0"/>
                        <a:t>(dead)</a:t>
                      </a:r>
                      <a:endParaRPr kumimoji="1" lang="ja-JP" altLang="en-US"/>
                    </a:p>
                  </a:txBody>
                  <a:tcPr/>
                </a:tc>
                <a:tc>
                  <a:txBody>
                    <a:bodyPr/>
                    <a:lstStyle/>
                    <a:p>
                      <a:r>
                        <a:rPr kumimoji="1" lang="en-US" altLang="ja-JP" dirty="0"/>
                        <a:t>3</a:t>
                      </a:r>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180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λ</a:t>
                      </a:r>
                      <a:r>
                        <a:rPr kumimoji="1" lang="en-US" altLang="ja-JP" sz="1800" kern="1200" dirty="0">
                          <a:solidFill>
                            <a:schemeClr val="dk1"/>
                          </a:solidFill>
                          <a:effectLst/>
                          <a:latin typeface="+mn-lt"/>
                          <a:ea typeface="+mn-ea"/>
                          <a:cs typeface="+mn-cs"/>
                        </a:rPr>
                        <a:t>: </a:t>
                      </a:r>
                      <a:r>
                        <a:rPr kumimoji="1" lang="el-GR" altLang="ja-JP" sz="1800" kern="1200" dirty="0">
                          <a:solidFill>
                            <a:schemeClr val="dk1"/>
                          </a:solidFill>
                          <a:effectLst/>
                          <a:latin typeface="+mn-lt"/>
                          <a:ea typeface="+mn-ea"/>
                          <a:cs typeface="+mn-cs"/>
                        </a:rPr>
                        <a:t>0.005 </a:t>
                      </a:r>
                      <a:r>
                        <a:rPr kumimoji="1" lang="en" altLang="ja-JP"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dk1"/>
                          </a:solidFill>
                          <a:effectLst/>
                          <a:latin typeface="+mn-lt"/>
                          <a:ea typeface="+mn-ea"/>
                          <a:cs typeface="+mn-cs"/>
                        </a:rPr>
                        <a:t>Ｃ</a:t>
                      </a:r>
                      <a:r>
                        <a:rPr kumimoji="1" lang="en" altLang="ja-JP" sz="1800" kern="1200" dirty="0">
                          <a:solidFill>
                            <a:schemeClr val="dk1"/>
                          </a:solidFill>
                          <a:effectLst/>
                          <a:latin typeface="+mn-lt"/>
                          <a:ea typeface="+mn-ea"/>
                          <a:cs typeface="+mn-cs"/>
                        </a:rPr>
                        <a:t>: 180</a:t>
                      </a:r>
                    </a:p>
                  </a:txBody>
                  <a:tcPr/>
                </a:tc>
                <a:extLst>
                  <a:ext uri="{0D108BD9-81ED-4DB2-BD59-A6C34878D82A}">
                    <a16:rowId xmlns:a16="http://schemas.microsoft.com/office/drawing/2014/main" val="4002984910"/>
                  </a:ext>
                </a:extLst>
              </a:tr>
            </a:tbl>
          </a:graphicData>
        </a:graphic>
      </p:graphicFrame>
      <p:sp>
        <p:nvSpPr>
          <p:cNvPr id="12" name="テキスト ボックス 11">
            <a:extLst>
              <a:ext uri="{FF2B5EF4-FFF2-40B4-BE49-F238E27FC236}">
                <a16:creationId xmlns:a16="http://schemas.microsoft.com/office/drawing/2014/main" id="{B50E3E27-A0C8-B960-1368-EBF6043D5637}"/>
              </a:ext>
            </a:extLst>
          </p:cNvPr>
          <p:cNvSpPr txBox="1"/>
          <p:nvPr/>
        </p:nvSpPr>
        <p:spPr>
          <a:xfrm>
            <a:off x="4231218" y="5618326"/>
            <a:ext cx="6098058" cy="461665"/>
          </a:xfrm>
          <a:prstGeom prst="rect">
            <a:avLst/>
          </a:prstGeom>
          <a:noFill/>
        </p:spPr>
        <p:txBody>
          <a:bodyPr wrap="square">
            <a:spAutoFit/>
          </a:bodyPr>
          <a:lstStyle/>
          <a:p>
            <a:pPr algn="r"/>
            <a:r>
              <a:rPr lang="en-US" altLang="ja-JP" sz="2400" dirty="0"/>
              <a:t>* f(arrival time step = t) = </a:t>
            </a:r>
            <a:r>
              <a:rPr kumimoji="1" lang="el-GR" altLang="ja-JP" sz="2400" dirty="0"/>
              <a:t>λ</a:t>
            </a:r>
            <a:r>
              <a:rPr kumimoji="1" lang="en" altLang="ja-JP" sz="2400" dirty="0"/>
              <a:t>e</a:t>
            </a:r>
            <a:r>
              <a:rPr kumimoji="1" lang="en-US" altLang="ja-JP" sz="2400" baseline="30000" dirty="0"/>
              <a:t>-</a:t>
            </a:r>
            <a:r>
              <a:rPr kumimoji="1" lang="en-US" altLang="ja-JP" sz="2400" baseline="30000" dirty="0" err="1"/>
              <a:t>λt</a:t>
            </a:r>
            <a:r>
              <a:rPr kumimoji="1" lang="en-US" altLang="ja-JP" sz="2400" baseline="30000" dirty="0"/>
              <a:t> </a:t>
            </a:r>
            <a:r>
              <a:rPr kumimoji="1" lang="en-US" altLang="ja-JP" sz="2400" dirty="0"/>
              <a:t>+ C</a:t>
            </a:r>
          </a:p>
        </p:txBody>
      </p:sp>
    </p:spTree>
    <p:extLst>
      <p:ext uri="{BB962C8B-B14F-4D97-AF65-F5344CB8AC3E}">
        <p14:creationId xmlns:p14="http://schemas.microsoft.com/office/powerpoint/2010/main" val="2161164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Resource</a:t>
            </a:r>
            <a:r>
              <a:rPr lang="en-US" altLang="ja-JP" sz="3600" dirty="0">
                <a:solidFill>
                  <a:srgbClr val="FF0000"/>
                </a:solidFill>
              </a:rPr>
              <a:t> </a:t>
            </a:r>
            <a:r>
              <a:rPr lang="en-US" altLang="ja-JP" sz="3600" dirty="0"/>
              <a:t>scenario</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13</a:t>
            </a:fld>
            <a:endParaRPr kumimoji="1" lang="ja-JP" altLang="en-US"/>
          </a:p>
        </p:txBody>
      </p:sp>
      <p:graphicFrame>
        <p:nvGraphicFramePr>
          <p:cNvPr id="9" name="表 6">
            <a:extLst>
              <a:ext uri="{FF2B5EF4-FFF2-40B4-BE49-F238E27FC236}">
                <a16:creationId xmlns:a16="http://schemas.microsoft.com/office/drawing/2014/main" id="{D5577568-75BC-A1CD-BC29-AD543FE98348}"/>
              </a:ext>
            </a:extLst>
          </p:cNvPr>
          <p:cNvGraphicFramePr>
            <a:graphicFrameLocks noGrp="1"/>
          </p:cNvGraphicFramePr>
          <p:nvPr>
            <p:extLst>
              <p:ext uri="{D42A27DB-BD31-4B8C-83A1-F6EECF244321}">
                <p14:modId xmlns:p14="http://schemas.microsoft.com/office/powerpoint/2010/main" val="3323862062"/>
              </p:ext>
            </p:extLst>
          </p:nvPr>
        </p:nvGraphicFramePr>
        <p:xfrm>
          <a:off x="893924" y="2069859"/>
          <a:ext cx="9918238" cy="3787934"/>
        </p:xfrm>
        <a:graphic>
          <a:graphicData uri="http://schemas.openxmlformats.org/drawingml/2006/table">
            <a:tbl>
              <a:tblPr firstRow="1" bandRow="1">
                <a:tableStyleId>{5C22544A-7EE6-4342-B048-85BDC9FD1C3A}</a:tableStyleId>
              </a:tblPr>
              <a:tblGrid>
                <a:gridCol w="2923665">
                  <a:extLst>
                    <a:ext uri="{9D8B030D-6E8A-4147-A177-3AD203B41FA5}">
                      <a16:colId xmlns:a16="http://schemas.microsoft.com/office/drawing/2014/main" val="1383393788"/>
                    </a:ext>
                  </a:extLst>
                </a:gridCol>
                <a:gridCol w="3484110">
                  <a:extLst>
                    <a:ext uri="{9D8B030D-6E8A-4147-A177-3AD203B41FA5}">
                      <a16:colId xmlns:a16="http://schemas.microsoft.com/office/drawing/2014/main" val="2809175238"/>
                    </a:ext>
                  </a:extLst>
                </a:gridCol>
                <a:gridCol w="3510463">
                  <a:extLst>
                    <a:ext uri="{9D8B030D-6E8A-4147-A177-3AD203B41FA5}">
                      <a16:colId xmlns:a16="http://schemas.microsoft.com/office/drawing/2014/main" val="2971741825"/>
                    </a:ext>
                  </a:extLst>
                </a:gridCol>
              </a:tblGrid>
              <a:tr h="1305726">
                <a:tc>
                  <a:txBody>
                    <a:bodyPr/>
                    <a:lstStyle/>
                    <a:p>
                      <a:pPr algn="l"/>
                      <a:r>
                        <a:rPr kumimoji="1" lang="en-US" altLang="ja-JP" dirty="0"/>
                        <a:t>Room</a:t>
                      </a:r>
                      <a:endParaRPr kumimoji="1" lang="ja-JP" altLang="en-US"/>
                    </a:p>
                  </a:txBody>
                  <a:tcPr anchor="ctr"/>
                </a:tc>
                <a:tc>
                  <a:txBody>
                    <a:bodyPr/>
                    <a:lstStyle/>
                    <a:p>
                      <a:pPr algn="l"/>
                      <a:r>
                        <a:rPr kumimoji="1" lang="en-US" altLang="ja-JP" dirty="0"/>
                        <a:t>Number of doctors/nurses /transportation staff </a:t>
                      </a:r>
                    </a:p>
                    <a:p>
                      <a:pPr algn="l"/>
                      <a:r>
                        <a:rPr kumimoji="1" lang="en-US" altLang="ja-JP" dirty="0"/>
                        <a:t>(Base scenario and severe scenario)</a:t>
                      </a:r>
                      <a:endParaRPr kumimoji="1" lang="ja-JP" altLang="en-US"/>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Number of doctors/nurses /transportation staff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(Staff reallocating scenario )</a:t>
                      </a:r>
                      <a:endParaRPr kumimoji="1" lang="ja-JP" altLang="en-US"/>
                    </a:p>
                  </a:txBody>
                  <a:tcPr anchor="ctr"/>
                </a:tc>
                <a:extLst>
                  <a:ext uri="{0D108BD9-81ED-4DB2-BD59-A6C34878D82A}">
                    <a16:rowId xmlns:a16="http://schemas.microsoft.com/office/drawing/2014/main" val="3085619499"/>
                  </a:ext>
                </a:extLst>
              </a:tr>
              <a:tr h="620552">
                <a:tc>
                  <a:txBody>
                    <a:bodyPr/>
                    <a:lstStyle/>
                    <a:p>
                      <a:pPr algn="l"/>
                      <a:r>
                        <a:rPr kumimoji="1" lang="en-US" altLang="ja-JP" dirty="0"/>
                        <a:t>Triage room</a:t>
                      </a:r>
                      <a:endParaRPr kumimoji="1" lang="ja-JP" altLang="en-US"/>
                    </a:p>
                  </a:txBody>
                  <a:tcPr anchor="ctr"/>
                </a:tc>
                <a:tc>
                  <a:txBody>
                    <a:bodyPr/>
                    <a:lstStyle/>
                    <a:p>
                      <a:pPr algn="l"/>
                      <a:r>
                        <a:rPr kumimoji="1" lang="en-US" altLang="ja-JP" dirty="0"/>
                        <a:t>6/6/6</a:t>
                      </a:r>
                      <a:endParaRPr kumimoji="1" lang="ja-JP" altLang="en-US"/>
                    </a:p>
                  </a:txBody>
                  <a:tcPr anchor="ctr"/>
                </a:tc>
                <a:tc>
                  <a:txBody>
                    <a:bodyPr/>
                    <a:lstStyle/>
                    <a:p>
                      <a:pPr algn="l"/>
                      <a:r>
                        <a:rPr kumimoji="1" lang="en-US" altLang="ja-JP" dirty="0"/>
                        <a:t>4/4/4</a:t>
                      </a:r>
                      <a:endParaRPr kumimoji="1" lang="ja-JP" altLang="en-US"/>
                    </a:p>
                  </a:txBody>
                  <a:tcPr anchor="ctr"/>
                </a:tc>
                <a:extLst>
                  <a:ext uri="{0D108BD9-81ED-4DB2-BD59-A6C34878D82A}">
                    <a16:rowId xmlns:a16="http://schemas.microsoft.com/office/drawing/2014/main" val="734424221"/>
                  </a:ext>
                </a:extLst>
              </a:tr>
              <a:tr h="6205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800" kern="1200" dirty="0">
                          <a:solidFill>
                            <a:schemeClr val="dk1"/>
                          </a:solidFill>
                          <a:effectLst/>
                          <a:latin typeface="+mn-lt"/>
                          <a:ea typeface="+mn-ea"/>
                          <a:cs typeface="+mn-cs"/>
                        </a:rPr>
                        <a:t>3 consultation room</a:t>
                      </a:r>
                      <a:r>
                        <a:rPr kumimoji="1" lang="en-US" altLang="ja-JP" sz="1800" kern="1200" dirty="0">
                          <a:solidFill>
                            <a:schemeClr val="dk1"/>
                          </a:solidFill>
                          <a:effectLst/>
                          <a:latin typeface="+mn-lt"/>
                          <a:ea typeface="+mn-ea"/>
                          <a:cs typeface="+mn-cs"/>
                        </a:rPr>
                        <a:t>  </a:t>
                      </a:r>
                      <a:endParaRPr kumimoji="1" lang="en" altLang="ja-JP" sz="1800" kern="1200" dirty="0">
                        <a:solidFill>
                          <a:schemeClr val="dk1"/>
                        </a:solidFill>
                        <a:effectLst/>
                        <a:latin typeface="+mn-lt"/>
                        <a:ea typeface="+mn-ea"/>
                        <a:cs typeface="+mn-cs"/>
                      </a:endParaRPr>
                    </a:p>
                  </a:txBody>
                  <a:tcPr anchor="ctr"/>
                </a:tc>
                <a:tc>
                  <a:txBody>
                    <a:bodyPr/>
                    <a:lstStyle/>
                    <a:p>
                      <a:pPr algn="l"/>
                      <a:r>
                        <a:rPr kumimoji="1" lang="en-US" altLang="ja-JP" dirty="0"/>
                        <a:t>6/6/6</a:t>
                      </a:r>
                      <a:endParaRPr kumimoji="1" lang="ja-JP" altLang="en-US"/>
                    </a:p>
                  </a:txBody>
                  <a:tcPr anchor="ctr"/>
                </a:tc>
                <a:tc>
                  <a:txBody>
                    <a:bodyPr/>
                    <a:lstStyle/>
                    <a:p>
                      <a:pPr algn="l"/>
                      <a:r>
                        <a:rPr kumimoji="1" lang="en-US" altLang="ja-JP" dirty="0"/>
                        <a:t>5/5/5</a:t>
                      </a:r>
                      <a:endParaRPr kumimoji="1" lang="ja-JP" altLang="en-US"/>
                    </a:p>
                  </a:txBody>
                  <a:tcPr anchor="ctr"/>
                </a:tc>
                <a:extLst>
                  <a:ext uri="{0D108BD9-81ED-4DB2-BD59-A6C34878D82A}">
                    <a16:rowId xmlns:a16="http://schemas.microsoft.com/office/drawing/2014/main" val="833949846"/>
                  </a:ext>
                </a:extLst>
              </a:tr>
              <a:tr h="620552">
                <a:tc>
                  <a:txBody>
                    <a:bodyPr/>
                    <a:lstStyle/>
                    <a:p>
                      <a:pPr algn="l"/>
                      <a:r>
                        <a:rPr kumimoji="1" lang="en-US" altLang="ja-JP" dirty="0"/>
                        <a:t>2 examination room</a:t>
                      </a:r>
                    </a:p>
                  </a:txBody>
                  <a:tcPr anchor="ctr"/>
                </a:tc>
                <a:tc>
                  <a:txBody>
                    <a:bodyPr/>
                    <a:lstStyle/>
                    <a:p>
                      <a:pPr algn="l"/>
                      <a:r>
                        <a:rPr kumimoji="1" lang="en-US" altLang="ja-JP" dirty="0"/>
                        <a:t>6/6/6</a:t>
                      </a:r>
                      <a:endParaRPr kumimoji="1" lang="ja-JP" altLang="en-US"/>
                    </a:p>
                  </a:txBody>
                  <a:tcPr anchor="ctr"/>
                </a:tc>
                <a:tc>
                  <a:txBody>
                    <a:bodyPr/>
                    <a:lstStyle/>
                    <a:p>
                      <a:pPr algn="l"/>
                      <a:r>
                        <a:rPr kumimoji="1" lang="en-US" altLang="ja-JP" dirty="0"/>
                        <a:t>7/7/7</a:t>
                      </a:r>
                      <a:endParaRPr kumimoji="1" lang="ja-JP" altLang="en-US"/>
                    </a:p>
                  </a:txBody>
                  <a:tcPr anchor="ctr"/>
                </a:tc>
                <a:extLst>
                  <a:ext uri="{0D108BD9-81ED-4DB2-BD59-A6C34878D82A}">
                    <a16:rowId xmlns:a16="http://schemas.microsoft.com/office/drawing/2014/main" val="1299131953"/>
                  </a:ext>
                </a:extLst>
              </a:tr>
              <a:tr h="620552">
                <a:tc>
                  <a:txBody>
                    <a:bodyPr/>
                    <a:lstStyle/>
                    <a:p>
                      <a:pPr algn="l"/>
                      <a:r>
                        <a:rPr kumimoji="1" lang="en-US" altLang="ja-JP" dirty="0"/>
                        <a:t>3 treatment room</a:t>
                      </a:r>
                    </a:p>
                  </a:txBody>
                  <a:tcPr anchor="ctr"/>
                </a:tc>
                <a:tc>
                  <a:txBody>
                    <a:bodyPr/>
                    <a:lstStyle/>
                    <a:p>
                      <a:pPr algn="l"/>
                      <a:r>
                        <a:rPr kumimoji="1" lang="en-US" altLang="ja-JP" dirty="0"/>
                        <a:t>6/6/6</a:t>
                      </a:r>
                      <a:endParaRPr kumimoji="1" lang="ja-JP" altLang="en-US"/>
                    </a:p>
                  </a:txBody>
                  <a:tcPr anchor="ctr"/>
                </a:tc>
                <a:tc>
                  <a:txBody>
                    <a:bodyPr/>
                    <a:lstStyle/>
                    <a:p>
                      <a:pPr algn="l"/>
                      <a:r>
                        <a:rPr kumimoji="1" lang="en-US" altLang="ja-JP" dirty="0"/>
                        <a:t>7/7/7</a:t>
                      </a:r>
                      <a:endParaRPr kumimoji="1" lang="ja-JP" altLang="en-US"/>
                    </a:p>
                  </a:txBody>
                  <a:tcPr anchor="ctr"/>
                </a:tc>
                <a:extLst>
                  <a:ext uri="{0D108BD9-81ED-4DB2-BD59-A6C34878D82A}">
                    <a16:rowId xmlns:a16="http://schemas.microsoft.com/office/drawing/2014/main" val="675908816"/>
                  </a:ext>
                </a:extLst>
              </a:tr>
            </a:tbl>
          </a:graphicData>
        </a:graphic>
      </p:graphicFrame>
    </p:spTree>
    <p:extLst>
      <p:ext uri="{BB962C8B-B14F-4D97-AF65-F5344CB8AC3E}">
        <p14:creationId xmlns:p14="http://schemas.microsoft.com/office/powerpoint/2010/main" val="3494261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1081112" cy="4351338"/>
          </a:xfrm>
        </p:spPr>
        <p:txBody>
          <a:bodyPr/>
          <a:lstStyle/>
          <a:p>
            <a:pPr marL="0" indent="0">
              <a:buNone/>
            </a:pPr>
            <a:r>
              <a:rPr lang="en-US" altLang="ja-JP" dirty="0"/>
              <a:t>There were large amount of waiting time to be reduced </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1348824"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Results : Base scenario  - Length of stay of each patient</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14</a:t>
            </a:fld>
            <a:endParaRPr kumimoji="1" lang="ja-JP" altLang="en-US"/>
          </a:p>
        </p:txBody>
      </p:sp>
      <p:sp>
        <p:nvSpPr>
          <p:cNvPr id="10" name="テキスト ボックス 9">
            <a:extLst>
              <a:ext uri="{FF2B5EF4-FFF2-40B4-BE49-F238E27FC236}">
                <a16:creationId xmlns:a16="http://schemas.microsoft.com/office/drawing/2014/main" id="{C9F703CD-EA03-71E1-2577-FC689115F5D3}"/>
              </a:ext>
            </a:extLst>
          </p:cNvPr>
          <p:cNvSpPr txBox="1"/>
          <p:nvPr/>
        </p:nvSpPr>
        <p:spPr>
          <a:xfrm>
            <a:off x="1122185" y="5565597"/>
            <a:ext cx="2547492" cy="369332"/>
          </a:xfrm>
          <a:prstGeom prst="rect">
            <a:avLst/>
          </a:prstGeom>
          <a:noFill/>
        </p:spPr>
        <p:txBody>
          <a:bodyPr wrap="none" rtlCol="0">
            <a:spAutoFit/>
          </a:bodyPr>
          <a:lstStyle/>
          <a:p>
            <a:r>
              <a:rPr lang="en-US" altLang="ja-JP" dirty="0"/>
              <a:t>Green(minor) patients</a:t>
            </a:r>
            <a:endParaRPr kumimoji="1" lang="ja-JP" altLang="en-US"/>
          </a:p>
        </p:txBody>
      </p:sp>
      <p:sp>
        <p:nvSpPr>
          <p:cNvPr id="15" name="テキスト ボックス 14">
            <a:extLst>
              <a:ext uri="{FF2B5EF4-FFF2-40B4-BE49-F238E27FC236}">
                <a16:creationId xmlns:a16="http://schemas.microsoft.com/office/drawing/2014/main" id="{B79F535C-1902-43DD-ACB7-32476541AFEA}"/>
              </a:ext>
            </a:extLst>
          </p:cNvPr>
          <p:cNvSpPr txBox="1"/>
          <p:nvPr/>
        </p:nvSpPr>
        <p:spPr>
          <a:xfrm>
            <a:off x="4587413" y="5583027"/>
            <a:ext cx="3017173" cy="369332"/>
          </a:xfrm>
          <a:prstGeom prst="rect">
            <a:avLst/>
          </a:prstGeom>
          <a:noFill/>
        </p:spPr>
        <p:txBody>
          <a:bodyPr wrap="none" rtlCol="0">
            <a:spAutoFit/>
          </a:bodyPr>
          <a:lstStyle/>
          <a:p>
            <a:r>
              <a:rPr lang="en-US" altLang="ja-JP" dirty="0"/>
              <a:t>Yellow(moderate) patients</a:t>
            </a:r>
            <a:endParaRPr kumimoji="1" lang="ja-JP" altLang="en-US"/>
          </a:p>
        </p:txBody>
      </p:sp>
      <p:sp>
        <p:nvSpPr>
          <p:cNvPr id="16" name="テキスト ボックス 15">
            <a:extLst>
              <a:ext uri="{FF2B5EF4-FFF2-40B4-BE49-F238E27FC236}">
                <a16:creationId xmlns:a16="http://schemas.microsoft.com/office/drawing/2014/main" id="{C0A0EBFC-6051-6B9E-8087-DAAD1C1FFD49}"/>
              </a:ext>
            </a:extLst>
          </p:cNvPr>
          <p:cNvSpPr txBox="1"/>
          <p:nvPr/>
        </p:nvSpPr>
        <p:spPr>
          <a:xfrm>
            <a:off x="8777383" y="5587554"/>
            <a:ext cx="2409634" cy="369332"/>
          </a:xfrm>
          <a:prstGeom prst="rect">
            <a:avLst/>
          </a:prstGeom>
          <a:noFill/>
        </p:spPr>
        <p:txBody>
          <a:bodyPr wrap="none" rtlCol="0">
            <a:spAutoFit/>
          </a:bodyPr>
          <a:lstStyle/>
          <a:p>
            <a:r>
              <a:rPr lang="en-US" altLang="ja-JP" dirty="0"/>
              <a:t>Red(severe) patients</a:t>
            </a:r>
            <a:endParaRPr kumimoji="1" lang="ja-JP" altLang="en-US"/>
          </a:p>
        </p:txBody>
      </p:sp>
      <p:pic>
        <p:nvPicPr>
          <p:cNvPr id="4" name="図 3">
            <a:extLst>
              <a:ext uri="{FF2B5EF4-FFF2-40B4-BE49-F238E27FC236}">
                <a16:creationId xmlns:a16="http://schemas.microsoft.com/office/drawing/2014/main" id="{FD97C191-35CA-9E8C-B57F-B516DCD5D7D0}"/>
              </a:ext>
            </a:extLst>
          </p:cNvPr>
          <p:cNvPicPr>
            <a:picLocks noChangeAspect="1"/>
          </p:cNvPicPr>
          <p:nvPr/>
        </p:nvPicPr>
        <p:blipFill>
          <a:blip r:embed="rId3"/>
          <a:stretch>
            <a:fillRect/>
          </a:stretch>
        </p:blipFill>
        <p:spPr>
          <a:xfrm>
            <a:off x="7917694" y="3114632"/>
            <a:ext cx="3685479" cy="2342588"/>
          </a:xfrm>
          <a:prstGeom prst="rect">
            <a:avLst/>
          </a:prstGeom>
        </p:spPr>
      </p:pic>
      <p:pic>
        <p:nvPicPr>
          <p:cNvPr id="6" name="図 5">
            <a:extLst>
              <a:ext uri="{FF2B5EF4-FFF2-40B4-BE49-F238E27FC236}">
                <a16:creationId xmlns:a16="http://schemas.microsoft.com/office/drawing/2014/main" id="{676A8D10-6AB1-3FF0-16C7-4E148BFDE843}"/>
              </a:ext>
            </a:extLst>
          </p:cNvPr>
          <p:cNvPicPr>
            <a:picLocks noChangeAspect="1"/>
          </p:cNvPicPr>
          <p:nvPr/>
        </p:nvPicPr>
        <p:blipFill>
          <a:blip r:embed="rId4"/>
          <a:stretch>
            <a:fillRect/>
          </a:stretch>
        </p:blipFill>
        <p:spPr>
          <a:xfrm>
            <a:off x="4159597" y="3144156"/>
            <a:ext cx="3685480" cy="2342588"/>
          </a:xfrm>
          <a:prstGeom prst="rect">
            <a:avLst/>
          </a:prstGeom>
        </p:spPr>
      </p:pic>
      <p:pic>
        <p:nvPicPr>
          <p:cNvPr id="8" name="図 7">
            <a:extLst>
              <a:ext uri="{FF2B5EF4-FFF2-40B4-BE49-F238E27FC236}">
                <a16:creationId xmlns:a16="http://schemas.microsoft.com/office/drawing/2014/main" id="{5EB225BF-38DE-757B-8F7C-D920A2EF0EC6}"/>
              </a:ext>
            </a:extLst>
          </p:cNvPr>
          <p:cNvPicPr>
            <a:picLocks noChangeAspect="1"/>
          </p:cNvPicPr>
          <p:nvPr/>
        </p:nvPicPr>
        <p:blipFill>
          <a:blip r:embed="rId5"/>
          <a:stretch>
            <a:fillRect/>
          </a:stretch>
        </p:blipFill>
        <p:spPr>
          <a:xfrm>
            <a:off x="402848" y="3152886"/>
            <a:ext cx="3684132" cy="2342588"/>
          </a:xfrm>
          <a:prstGeom prst="rect">
            <a:avLst/>
          </a:prstGeom>
        </p:spPr>
      </p:pic>
      <p:sp>
        <p:nvSpPr>
          <p:cNvPr id="12" name="正方形/長方形 11">
            <a:extLst>
              <a:ext uri="{FF2B5EF4-FFF2-40B4-BE49-F238E27FC236}">
                <a16:creationId xmlns:a16="http://schemas.microsoft.com/office/drawing/2014/main" id="{A70F5019-CE83-E823-6C56-B7720AECD1D2}"/>
              </a:ext>
            </a:extLst>
          </p:cNvPr>
          <p:cNvSpPr/>
          <p:nvPr/>
        </p:nvSpPr>
        <p:spPr>
          <a:xfrm>
            <a:off x="575604" y="2451622"/>
            <a:ext cx="242888" cy="2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B8CDCFF0-7CDD-3C39-4A4C-F1F1FAB76318}"/>
              </a:ext>
            </a:extLst>
          </p:cNvPr>
          <p:cNvSpPr/>
          <p:nvPr/>
        </p:nvSpPr>
        <p:spPr>
          <a:xfrm>
            <a:off x="575604" y="2772483"/>
            <a:ext cx="242888" cy="247189"/>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FEABF50E-FA83-9E42-550A-C724434FDA80}"/>
              </a:ext>
            </a:extLst>
          </p:cNvPr>
          <p:cNvSpPr txBox="1"/>
          <p:nvPr/>
        </p:nvSpPr>
        <p:spPr>
          <a:xfrm>
            <a:off x="867949" y="2404418"/>
            <a:ext cx="1830950" cy="369332"/>
          </a:xfrm>
          <a:prstGeom prst="rect">
            <a:avLst/>
          </a:prstGeom>
          <a:noFill/>
        </p:spPr>
        <p:txBody>
          <a:bodyPr wrap="none" rtlCol="0">
            <a:spAutoFit/>
          </a:bodyPr>
          <a:lstStyle/>
          <a:p>
            <a:r>
              <a:rPr kumimoji="1" lang="en-US" altLang="ja-JP" dirty="0"/>
              <a:t>Treatment time</a:t>
            </a:r>
            <a:endParaRPr kumimoji="1" lang="ja-JP" altLang="en-US"/>
          </a:p>
        </p:txBody>
      </p:sp>
      <p:sp>
        <p:nvSpPr>
          <p:cNvPr id="24" name="テキスト ボックス 23">
            <a:extLst>
              <a:ext uri="{FF2B5EF4-FFF2-40B4-BE49-F238E27FC236}">
                <a16:creationId xmlns:a16="http://schemas.microsoft.com/office/drawing/2014/main" id="{2D66375A-08CE-1D4C-72ED-76E022DC0937}"/>
              </a:ext>
            </a:extLst>
          </p:cNvPr>
          <p:cNvSpPr txBox="1"/>
          <p:nvPr/>
        </p:nvSpPr>
        <p:spPr>
          <a:xfrm>
            <a:off x="867949" y="2711411"/>
            <a:ext cx="1527982" cy="369332"/>
          </a:xfrm>
          <a:prstGeom prst="rect">
            <a:avLst/>
          </a:prstGeom>
          <a:noFill/>
        </p:spPr>
        <p:txBody>
          <a:bodyPr wrap="none" rtlCol="0">
            <a:spAutoFit/>
          </a:bodyPr>
          <a:lstStyle/>
          <a:p>
            <a:r>
              <a:rPr lang="en-US" altLang="ja-JP" dirty="0"/>
              <a:t>Waiting</a:t>
            </a:r>
            <a:r>
              <a:rPr kumimoji="1" lang="en-US" altLang="ja-JP" dirty="0"/>
              <a:t> time</a:t>
            </a:r>
            <a:endParaRPr kumimoji="1" lang="ja-JP" altLang="en-US"/>
          </a:p>
        </p:txBody>
      </p:sp>
    </p:spTree>
    <p:extLst>
      <p:ext uri="{BB962C8B-B14F-4D97-AF65-F5344CB8AC3E}">
        <p14:creationId xmlns:p14="http://schemas.microsoft.com/office/powerpoint/2010/main" val="591790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1081112" cy="4351338"/>
          </a:xfrm>
        </p:spPr>
        <p:txBody>
          <a:bodyPr/>
          <a:lstStyle/>
          <a:p>
            <a:pPr marL="0" indent="0">
              <a:buNone/>
            </a:pPr>
            <a:r>
              <a:rPr lang="en-US" altLang="ja-JP" dirty="0"/>
              <a:t>Many patients had to wait in the XP room</a:t>
            </a:r>
          </a:p>
          <a:p>
            <a:pPr lvl="1"/>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1348824"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Results : Base scenario - </a:t>
            </a:r>
            <a:r>
              <a:rPr lang="en" altLang="ja-JP" sz="3600" dirty="0"/>
              <a:t>Number of patients in XP room</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15</a:t>
            </a:fld>
            <a:endParaRPr kumimoji="1" lang="ja-JP" altLang="en-US"/>
          </a:p>
        </p:txBody>
      </p:sp>
      <p:pic>
        <p:nvPicPr>
          <p:cNvPr id="5" name="図 4" descr="グラフ&#10;&#10;自動的に生成された説明">
            <a:extLst>
              <a:ext uri="{FF2B5EF4-FFF2-40B4-BE49-F238E27FC236}">
                <a16:creationId xmlns:a16="http://schemas.microsoft.com/office/drawing/2014/main" id="{4BBD7CF4-AC55-6037-96F1-6F4E28E817E7}"/>
              </a:ext>
            </a:extLst>
          </p:cNvPr>
          <p:cNvPicPr>
            <a:picLocks noChangeAspect="1"/>
          </p:cNvPicPr>
          <p:nvPr/>
        </p:nvPicPr>
        <p:blipFill>
          <a:blip r:embed="rId3"/>
          <a:stretch>
            <a:fillRect/>
          </a:stretch>
        </p:blipFill>
        <p:spPr>
          <a:xfrm>
            <a:off x="2746633" y="2501776"/>
            <a:ext cx="5828030" cy="3503276"/>
          </a:xfrm>
          <a:prstGeom prst="rect">
            <a:avLst/>
          </a:prstGeom>
        </p:spPr>
      </p:pic>
    </p:spTree>
    <p:extLst>
      <p:ext uri="{BB962C8B-B14F-4D97-AF65-F5344CB8AC3E}">
        <p14:creationId xmlns:p14="http://schemas.microsoft.com/office/powerpoint/2010/main" val="2087346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0788504" cy="4351338"/>
          </a:xfrm>
        </p:spPr>
        <p:txBody>
          <a:bodyPr/>
          <a:lstStyle/>
          <a:p>
            <a:pPr marL="0" indent="0">
              <a:buNone/>
            </a:pPr>
            <a:r>
              <a:rPr lang="en" altLang="ja-JP" dirty="0"/>
              <a:t>Higher volume of patients within a shorter period caused a delay in response </a:t>
            </a:r>
          </a:p>
          <a:p>
            <a:pPr marL="0" indent="0">
              <a:buNone/>
            </a:pP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7" y="778009"/>
            <a:ext cx="11385895"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Results : Difference in base scenario and severe scenario </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16</a:t>
            </a:fld>
            <a:endParaRPr kumimoji="1" lang="ja-JP" altLang="en-US"/>
          </a:p>
        </p:txBody>
      </p:sp>
      <p:graphicFrame>
        <p:nvGraphicFramePr>
          <p:cNvPr id="4" name="表 4">
            <a:extLst>
              <a:ext uri="{FF2B5EF4-FFF2-40B4-BE49-F238E27FC236}">
                <a16:creationId xmlns:a16="http://schemas.microsoft.com/office/drawing/2014/main" id="{9B7CFFAF-3045-3AB3-D4C5-DEC30FB4A139}"/>
              </a:ext>
            </a:extLst>
          </p:cNvPr>
          <p:cNvGraphicFramePr>
            <a:graphicFrameLocks noGrp="1"/>
          </p:cNvGraphicFramePr>
          <p:nvPr>
            <p:extLst>
              <p:ext uri="{D42A27DB-BD31-4B8C-83A1-F6EECF244321}">
                <p14:modId xmlns:p14="http://schemas.microsoft.com/office/powerpoint/2010/main" val="2800462724"/>
              </p:ext>
            </p:extLst>
          </p:nvPr>
        </p:nvGraphicFramePr>
        <p:xfrm>
          <a:off x="605148" y="3592887"/>
          <a:ext cx="4535389" cy="2494280"/>
        </p:xfrm>
        <a:graphic>
          <a:graphicData uri="http://schemas.openxmlformats.org/drawingml/2006/table">
            <a:tbl>
              <a:tblPr firstRow="1" bandRow="1">
                <a:tableStyleId>{5C22544A-7EE6-4342-B048-85BDC9FD1C3A}</a:tableStyleId>
              </a:tblPr>
              <a:tblGrid>
                <a:gridCol w="1151627">
                  <a:extLst>
                    <a:ext uri="{9D8B030D-6E8A-4147-A177-3AD203B41FA5}">
                      <a16:colId xmlns:a16="http://schemas.microsoft.com/office/drawing/2014/main" val="771442749"/>
                    </a:ext>
                  </a:extLst>
                </a:gridCol>
                <a:gridCol w="1672015">
                  <a:extLst>
                    <a:ext uri="{9D8B030D-6E8A-4147-A177-3AD203B41FA5}">
                      <a16:colId xmlns:a16="http://schemas.microsoft.com/office/drawing/2014/main" val="2162844474"/>
                    </a:ext>
                  </a:extLst>
                </a:gridCol>
                <a:gridCol w="1711747">
                  <a:extLst>
                    <a:ext uri="{9D8B030D-6E8A-4147-A177-3AD203B41FA5}">
                      <a16:colId xmlns:a16="http://schemas.microsoft.com/office/drawing/2014/main" val="1570979326"/>
                    </a:ext>
                  </a:extLst>
                </a:gridCol>
              </a:tblGrid>
              <a:tr h="370840">
                <a:tc>
                  <a:txBody>
                    <a:bodyPr/>
                    <a:lstStyle/>
                    <a:p>
                      <a:r>
                        <a:rPr kumimoji="1" lang="en-US" altLang="ja-JP" dirty="0"/>
                        <a:t>Patients</a:t>
                      </a:r>
                      <a:endParaRPr kumimoji="1" lang="ja-JP" altLang="en-US"/>
                    </a:p>
                  </a:txBody>
                  <a:tcPr/>
                </a:tc>
                <a:tc>
                  <a:txBody>
                    <a:bodyPr/>
                    <a:lstStyle/>
                    <a:p>
                      <a:r>
                        <a:rPr kumimoji="1" lang="en-US" altLang="ja-JP" dirty="0"/>
                        <a:t>Base scenario</a:t>
                      </a:r>
                      <a:endParaRPr kumimoji="1" lang="ja-JP" altLang="en-US"/>
                    </a:p>
                  </a:txBody>
                  <a:tcPr/>
                </a:tc>
                <a:tc>
                  <a:txBody>
                    <a:bodyPr/>
                    <a:lstStyle/>
                    <a:p>
                      <a:r>
                        <a:rPr kumimoji="1" lang="en-US" altLang="ja-JP" dirty="0"/>
                        <a:t>Severe</a:t>
                      </a:r>
                    </a:p>
                    <a:p>
                      <a:r>
                        <a:rPr kumimoji="1" lang="en-US" altLang="ja-JP" dirty="0"/>
                        <a:t>scenario</a:t>
                      </a:r>
                      <a:endParaRPr kumimoji="1" lang="ja-JP" altLang="en-US"/>
                    </a:p>
                  </a:txBody>
                  <a:tcPr/>
                </a:tc>
                <a:extLst>
                  <a:ext uri="{0D108BD9-81ED-4DB2-BD59-A6C34878D82A}">
                    <a16:rowId xmlns:a16="http://schemas.microsoft.com/office/drawing/2014/main" val="3720017885"/>
                  </a:ext>
                </a:extLst>
              </a:tr>
              <a:tr h="370840">
                <a:tc>
                  <a:txBody>
                    <a:bodyPr/>
                    <a:lstStyle/>
                    <a:p>
                      <a:r>
                        <a:rPr kumimoji="1" lang="en-US" altLang="ja-JP" dirty="0"/>
                        <a:t>All</a:t>
                      </a:r>
                      <a:endParaRPr kumimoji="1" lang="ja-JP" altLang="en-US"/>
                    </a:p>
                  </a:txBody>
                  <a:tcPr/>
                </a:tc>
                <a:tc>
                  <a:txBody>
                    <a:bodyPr/>
                    <a:lstStyle/>
                    <a:p>
                      <a:r>
                        <a:rPr kumimoji="1" lang="en-US" altLang="ja-JP" dirty="0"/>
                        <a:t>989</a:t>
                      </a:r>
                      <a:endParaRPr kumimoji="1" lang="ja-JP" altLang="en-US"/>
                    </a:p>
                  </a:txBody>
                  <a:tcPr/>
                </a:tc>
                <a:tc>
                  <a:txBody>
                    <a:bodyPr/>
                    <a:lstStyle/>
                    <a:p>
                      <a:r>
                        <a:rPr kumimoji="1" lang="en-US" altLang="ja-JP" dirty="0"/>
                        <a:t>1018</a:t>
                      </a:r>
                      <a:endParaRPr kumimoji="1" lang="ja-JP" altLang="en-US"/>
                    </a:p>
                  </a:txBody>
                  <a:tcPr/>
                </a:tc>
                <a:extLst>
                  <a:ext uri="{0D108BD9-81ED-4DB2-BD59-A6C34878D82A}">
                    <a16:rowId xmlns:a16="http://schemas.microsoft.com/office/drawing/2014/main" val="4121190069"/>
                  </a:ext>
                </a:extLst>
              </a:tr>
              <a:tr h="370840">
                <a:tc>
                  <a:txBody>
                    <a:bodyPr/>
                    <a:lstStyle/>
                    <a:p>
                      <a:r>
                        <a:rPr kumimoji="1" lang="en-US" altLang="ja-JP" dirty="0"/>
                        <a:t>Red</a:t>
                      </a:r>
                      <a:endParaRPr kumimoji="1" lang="ja-JP" altLang="en-US"/>
                    </a:p>
                  </a:txBody>
                  <a:tcPr/>
                </a:tc>
                <a:tc>
                  <a:txBody>
                    <a:bodyPr/>
                    <a:lstStyle/>
                    <a:p>
                      <a:r>
                        <a:rPr kumimoji="1" lang="en-US" altLang="ja-JP" dirty="0"/>
                        <a:t>1103</a:t>
                      </a:r>
                      <a:endParaRPr kumimoji="1" lang="ja-JP" altLang="en-US"/>
                    </a:p>
                  </a:txBody>
                  <a:tcPr/>
                </a:tc>
                <a:tc>
                  <a:txBody>
                    <a:bodyPr/>
                    <a:lstStyle/>
                    <a:p>
                      <a:r>
                        <a:rPr kumimoji="1" lang="en-US" altLang="ja-JP" dirty="0"/>
                        <a:t>1162</a:t>
                      </a:r>
                      <a:endParaRPr kumimoji="1" lang="ja-JP" altLang="en-US"/>
                    </a:p>
                  </a:txBody>
                  <a:tcPr/>
                </a:tc>
                <a:extLst>
                  <a:ext uri="{0D108BD9-81ED-4DB2-BD59-A6C34878D82A}">
                    <a16:rowId xmlns:a16="http://schemas.microsoft.com/office/drawing/2014/main" val="3251364197"/>
                  </a:ext>
                </a:extLst>
              </a:tr>
              <a:tr h="370840">
                <a:tc>
                  <a:txBody>
                    <a:bodyPr/>
                    <a:lstStyle/>
                    <a:p>
                      <a:r>
                        <a:rPr kumimoji="1" lang="en-US" altLang="ja-JP" dirty="0"/>
                        <a:t>Yellow</a:t>
                      </a:r>
                      <a:endParaRPr kumimoji="1" lang="ja-JP" altLang="en-US"/>
                    </a:p>
                  </a:txBody>
                  <a:tcPr/>
                </a:tc>
                <a:tc>
                  <a:txBody>
                    <a:bodyPr/>
                    <a:lstStyle/>
                    <a:p>
                      <a:r>
                        <a:rPr kumimoji="1" lang="en-US" altLang="ja-JP" dirty="0"/>
                        <a:t>1139</a:t>
                      </a:r>
                      <a:endParaRPr kumimoji="1" lang="ja-JP" altLang="en-US"/>
                    </a:p>
                  </a:txBody>
                  <a:tcPr/>
                </a:tc>
                <a:tc>
                  <a:txBody>
                    <a:bodyPr/>
                    <a:lstStyle/>
                    <a:p>
                      <a:r>
                        <a:rPr kumimoji="1" lang="en-US" altLang="ja-JP" dirty="0"/>
                        <a:t>1162</a:t>
                      </a:r>
                      <a:endParaRPr kumimoji="1" lang="ja-JP" altLang="en-US"/>
                    </a:p>
                  </a:txBody>
                  <a:tcPr/>
                </a:tc>
                <a:extLst>
                  <a:ext uri="{0D108BD9-81ED-4DB2-BD59-A6C34878D82A}">
                    <a16:rowId xmlns:a16="http://schemas.microsoft.com/office/drawing/2014/main" val="2221514987"/>
                  </a:ext>
                </a:extLst>
              </a:tr>
              <a:tr h="370840">
                <a:tc>
                  <a:txBody>
                    <a:bodyPr/>
                    <a:lstStyle/>
                    <a:p>
                      <a:r>
                        <a:rPr kumimoji="1" lang="en-US" altLang="ja-JP" dirty="0"/>
                        <a:t>Green</a:t>
                      </a:r>
                      <a:endParaRPr kumimoji="1" lang="ja-JP" altLang="en-US"/>
                    </a:p>
                  </a:txBody>
                  <a:tcPr/>
                </a:tc>
                <a:tc>
                  <a:txBody>
                    <a:bodyPr/>
                    <a:lstStyle/>
                    <a:p>
                      <a:r>
                        <a:rPr kumimoji="1" lang="en-US" altLang="ja-JP" dirty="0"/>
                        <a:t>939</a:t>
                      </a:r>
                      <a:endParaRPr kumimoji="1" lang="ja-JP" altLang="en-US"/>
                    </a:p>
                  </a:txBody>
                  <a:tcPr/>
                </a:tc>
                <a:tc>
                  <a:txBody>
                    <a:bodyPr/>
                    <a:lstStyle/>
                    <a:p>
                      <a:r>
                        <a:rPr kumimoji="1" lang="en-US" altLang="ja-JP" dirty="0"/>
                        <a:t>964</a:t>
                      </a:r>
                      <a:endParaRPr kumimoji="1" lang="ja-JP" altLang="en-US"/>
                    </a:p>
                  </a:txBody>
                  <a:tcPr/>
                </a:tc>
                <a:extLst>
                  <a:ext uri="{0D108BD9-81ED-4DB2-BD59-A6C34878D82A}">
                    <a16:rowId xmlns:a16="http://schemas.microsoft.com/office/drawing/2014/main" val="630833976"/>
                  </a:ext>
                </a:extLst>
              </a:tr>
              <a:tr h="370840">
                <a:tc>
                  <a:txBody>
                    <a:bodyPr/>
                    <a:lstStyle/>
                    <a:p>
                      <a:r>
                        <a:rPr kumimoji="1" lang="en-US" altLang="ja-JP" dirty="0"/>
                        <a:t>Black</a:t>
                      </a:r>
                      <a:endParaRPr kumimoji="1" lang="ja-JP" altLang="en-US"/>
                    </a:p>
                  </a:txBody>
                  <a:tcPr/>
                </a:tc>
                <a:tc>
                  <a:txBody>
                    <a:bodyPr/>
                    <a:lstStyle/>
                    <a:p>
                      <a:r>
                        <a:rPr kumimoji="1" lang="en-US" altLang="ja-JP" dirty="0"/>
                        <a:t>28</a:t>
                      </a:r>
                      <a:endParaRPr kumimoji="1" lang="ja-JP" altLang="en-US"/>
                    </a:p>
                  </a:txBody>
                  <a:tcPr/>
                </a:tc>
                <a:tc>
                  <a:txBody>
                    <a:bodyPr/>
                    <a:lstStyle/>
                    <a:p>
                      <a:r>
                        <a:rPr kumimoji="1" lang="en-US" altLang="ja-JP" dirty="0"/>
                        <a:t>29</a:t>
                      </a:r>
                      <a:endParaRPr kumimoji="1" lang="ja-JP" altLang="en-US"/>
                    </a:p>
                  </a:txBody>
                  <a:tcPr/>
                </a:tc>
                <a:extLst>
                  <a:ext uri="{0D108BD9-81ED-4DB2-BD59-A6C34878D82A}">
                    <a16:rowId xmlns:a16="http://schemas.microsoft.com/office/drawing/2014/main" val="3687406425"/>
                  </a:ext>
                </a:extLst>
              </a:tr>
            </a:tbl>
          </a:graphicData>
        </a:graphic>
      </p:graphicFrame>
      <p:sp>
        <p:nvSpPr>
          <p:cNvPr id="8" name="テキスト ボックス 7">
            <a:extLst>
              <a:ext uri="{FF2B5EF4-FFF2-40B4-BE49-F238E27FC236}">
                <a16:creationId xmlns:a16="http://schemas.microsoft.com/office/drawing/2014/main" id="{99CEDEB5-9351-FB55-5B28-EC5476402F46}"/>
              </a:ext>
            </a:extLst>
          </p:cNvPr>
          <p:cNvSpPr txBox="1"/>
          <p:nvPr/>
        </p:nvSpPr>
        <p:spPr>
          <a:xfrm>
            <a:off x="328123" y="3181382"/>
            <a:ext cx="5089438" cy="369332"/>
          </a:xfrm>
          <a:prstGeom prst="rect">
            <a:avLst/>
          </a:prstGeom>
          <a:noFill/>
        </p:spPr>
        <p:txBody>
          <a:bodyPr wrap="square" rtlCol="0">
            <a:spAutoFit/>
          </a:bodyPr>
          <a:lstStyle/>
          <a:p>
            <a:pPr algn="ctr"/>
            <a:r>
              <a:rPr lang="en-US" altLang="ja-JP" dirty="0"/>
              <a:t>A</a:t>
            </a:r>
            <a:r>
              <a:rPr kumimoji="1" lang="en-US" altLang="ja-JP" dirty="0"/>
              <a:t>verage length of stay </a:t>
            </a:r>
          </a:p>
        </p:txBody>
      </p:sp>
      <p:sp>
        <p:nvSpPr>
          <p:cNvPr id="9" name="テキスト ボックス 8">
            <a:extLst>
              <a:ext uri="{FF2B5EF4-FFF2-40B4-BE49-F238E27FC236}">
                <a16:creationId xmlns:a16="http://schemas.microsoft.com/office/drawing/2014/main" id="{26457617-278D-2442-C504-4A0DCCBA24B8}"/>
              </a:ext>
            </a:extLst>
          </p:cNvPr>
          <p:cNvSpPr txBox="1"/>
          <p:nvPr/>
        </p:nvSpPr>
        <p:spPr>
          <a:xfrm>
            <a:off x="6000848" y="5924073"/>
            <a:ext cx="4367671" cy="646331"/>
          </a:xfrm>
          <a:prstGeom prst="rect">
            <a:avLst/>
          </a:prstGeom>
          <a:noFill/>
        </p:spPr>
        <p:txBody>
          <a:bodyPr wrap="none" rtlCol="0">
            <a:spAutoFit/>
          </a:bodyPr>
          <a:lstStyle/>
          <a:p>
            <a:pPr algn="ctr"/>
            <a:r>
              <a:rPr lang="en" altLang="ja-JP" dirty="0"/>
              <a:t>The number of patients in the XP room</a:t>
            </a:r>
            <a:endParaRPr lang="ja-JP" altLang="en-US"/>
          </a:p>
          <a:p>
            <a:endParaRPr kumimoji="1" lang="ja-JP" altLang="en-US"/>
          </a:p>
        </p:txBody>
      </p:sp>
      <p:pic>
        <p:nvPicPr>
          <p:cNvPr id="6" name="図 5">
            <a:extLst>
              <a:ext uri="{FF2B5EF4-FFF2-40B4-BE49-F238E27FC236}">
                <a16:creationId xmlns:a16="http://schemas.microsoft.com/office/drawing/2014/main" id="{914F5FC8-4008-7655-28DA-A2199E70E307}"/>
              </a:ext>
            </a:extLst>
          </p:cNvPr>
          <p:cNvPicPr>
            <a:picLocks noChangeAspect="1"/>
          </p:cNvPicPr>
          <p:nvPr/>
        </p:nvPicPr>
        <p:blipFill>
          <a:blip r:embed="rId3"/>
          <a:stretch>
            <a:fillRect/>
          </a:stretch>
        </p:blipFill>
        <p:spPr>
          <a:xfrm>
            <a:off x="5694880" y="2699265"/>
            <a:ext cx="4859008" cy="3067419"/>
          </a:xfrm>
          <a:prstGeom prst="rect">
            <a:avLst/>
          </a:prstGeom>
        </p:spPr>
      </p:pic>
    </p:spTree>
    <p:extLst>
      <p:ext uri="{BB962C8B-B14F-4D97-AF65-F5344CB8AC3E}">
        <p14:creationId xmlns:p14="http://schemas.microsoft.com/office/powerpoint/2010/main" val="3209463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939173" cy="369332"/>
          </a:xfrm>
          <a:prstGeom prst="rect">
            <a:avLst/>
          </a:prstGeom>
          <a:noFill/>
        </p:spPr>
        <p:txBody>
          <a:bodyPr wrap="none" rtlCol="0">
            <a:spAutoFit/>
          </a:bodyPr>
          <a:lstStyle/>
          <a:p>
            <a:r>
              <a:rPr lang="en-US" altLang="ja-JP" dirty="0"/>
              <a:t>Simulation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0788504" cy="4351338"/>
          </a:xfrm>
        </p:spPr>
        <p:txBody>
          <a:bodyPr/>
          <a:lstStyle/>
          <a:p>
            <a:pPr marL="0" indent="0">
              <a:buNone/>
            </a:pPr>
            <a:r>
              <a:rPr lang="en" altLang="ja-JP" dirty="0"/>
              <a:t>Staff reallocation increased response efficiency</a:t>
            </a:r>
          </a:p>
          <a:p>
            <a:pPr marL="0" indent="0">
              <a:buNone/>
            </a:pP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3257" y="761152"/>
            <a:ext cx="12182443"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t>Results : Difference in base scenario and staff reallocating scenario  </a:t>
            </a:r>
            <a:endParaRPr lang="ja-JP" altLang="en-US" sz="32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17</a:t>
            </a:fld>
            <a:endParaRPr kumimoji="1" lang="ja-JP" altLang="en-US"/>
          </a:p>
        </p:txBody>
      </p:sp>
      <p:graphicFrame>
        <p:nvGraphicFramePr>
          <p:cNvPr id="4" name="表 4">
            <a:extLst>
              <a:ext uri="{FF2B5EF4-FFF2-40B4-BE49-F238E27FC236}">
                <a16:creationId xmlns:a16="http://schemas.microsoft.com/office/drawing/2014/main" id="{9B7CFFAF-3045-3AB3-D4C5-DEC30FB4A139}"/>
              </a:ext>
            </a:extLst>
          </p:cNvPr>
          <p:cNvGraphicFramePr>
            <a:graphicFrameLocks noGrp="1"/>
          </p:cNvGraphicFramePr>
          <p:nvPr>
            <p:extLst>
              <p:ext uri="{D42A27DB-BD31-4B8C-83A1-F6EECF244321}">
                <p14:modId xmlns:p14="http://schemas.microsoft.com/office/powerpoint/2010/main" val="3397937855"/>
              </p:ext>
            </p:extLst>
          </p:nvPr>
        </p:nvGraphicFramePr>
        <p:xfrm>
          <a:off x="731540" y="3232180"/>
          <a:ext cx="4960727" cy="2768600"/>
        </p:xfrm>
        <a:graphic>
          <a:graphicData uri="http://schemas.openxmlformats.org/drawingml/2006/table">
            <a:tbl>
              <a:tblPr firstRow="1" bandRow="1">
                <a:tableStyleId>{5C22544A-7EE6-4342-B048-85BDC9FD1C3A}</a:tableStyleId>
              </a:tblPr>
              <a:tblGrid>
                <a:gridCol w="1193399">
                  <a:extLst>
                    <a:ext uri="{9D8B030D-6E8A-4147-A177-3AD203B41FA5}">
                      <a16:colId xmlns:a16="http://schemas.microsoft.com/office/drawing/2014/main" val="771442749"/>
                    </a:ext>
                  </a:extLst>
                </a:gridCol>
                <a:gridCol w="1883664">
                  <a:extLst>
                    <a:ext uri="{9D8B030D-6E8A-4147-A177-3AD203B41FA5}">
                      <a16:colId xmlns:a16="http://schemas.microsoft.com/office/drawing/2014/main" val="2162844474"/>
                    </a:ext>
                  </a:extLst>
                </a:gridCol>
                <a:gridCol w="1883664">
                  <a:extLst>
                    <a:ext uri="{9D8B030D-6E8A-4147-A177-3AD203B41FA5}">
                      <a16:colId xmlns:a16="http://schemas.microsoft.com/office/drawing/2014/main" val="1570979326"/>
                    </a:ext>
                  </a:extLst>
                </a:gridCol>
              </a:tblGrid>
              <a:tr h="370840">
                <a:tc>
                  <a:txBody>
                    <a:bodyPr/>
                    <a:lstStyle/>
                    <a:p>
                      <a:pPr algn="l"/>
                      <a:r>
                        <a:rPr kumimoji="1" lang="en-US" altLang="ja-JP" dirty="0"/>
                        <a:t>Patients</a:t>
                      </a:r>
                      <a:endParaRPr kumimoji="1" lang="ja-JP" altLang="en-US"/>
                    </a:p>
                  </a:txBody>
                  <a:tcPr anchor="ctr"/>
                </a:tc>
                <a:tc>
                  <a:txBody>
                    <a:bodyPr/>
                    <a:lstStyle/>
                    <a:p>
                      <a:pPr algn="l"/>
                      <a:r>
                        <a:rPr kumimoji="1" lang="en-US" altLang="ja-JP" dirty="0"/>
                        <a:t>Base scenario</a:t>
                      </a:r>
                      <a:endParaRPr kumimoji="1" lang="ja-JP" altLang="en-US"/>
                    </a:p>
                  </a:txBody>
                  <a:tcPr anchor="ctr"/>
                </a:tc>
                <a:tc>
                  <a:txBody>
                    <a:bodyPr/>
                    <a:lstStyle/>
                    <a:p>
                      <a:pPr algn="l"/>
                      <a:r>
                        <a:rPr kumimoji="1" lang="en-US" altLang="ja-JP" dirty="0"/>
                        <a:t>Staff reallocation scenario</a:t>
                      </a:r>
                      <a:endParaRPr kumimoji="1" lang="ja-JP" altLang="en-US"/>
                    </a:p>
                  </a:txBody>
                  <a:tcPr anchor="ctr"/>
                </a:tc>
                <a:extLst>
                  <a:ext uri="{0D108BD9-81ED-4DB2-BD59-A6C34878D82A}">
                    <a16:rowId xmlns:a16="http://schemas.microsoft.com/office/drawing/2014/main" val="3720017885"/>
                  </a:ext>
                </a:extLst>
              </a:tr>
              <a:tr h="370840">
                <a:tc>
                  <a:txBody>
                    <a:bodyPr/>
                    <a:lstStyle/>
                    <a:p>
                      <a:r>
                        <a:rPr kumimoji="1" lang="en-US" altLang="ja-JP" dirty="0"/>
                        <a:t>All</a:t>
                      </a:r>
                      <a:endParaRPr kumimoji="1" lang="ja-JP" altLang="en-US"/>
                    </a:p>
                  </a:txBody>
                  <a:tcPr/>
                </a:tc>
                <a:tc>
                  <a:txBody>
                    <a:bodyPr/>
                    <a:lstStyle/>
                    <a:p>
                      <a:r>
                        <a:rPr kumimoji="1" lang="en-US" altLang="ja-JP" dirty="0"/>
                        <a:t>989</a:t>
                      </a:r>
                      <a:endParaRPr kumimoji="1" lang="ja-JP" altLang="en-US"/>
                    </a:p>
                  </a:txBody>
                  <a:tcPr/>
                </a:tc>
                <a:tc>
                  <a:txBody>
                    <a:bodyPr/>
                    <a:lstStyle/>
                    <a:p>
                      <a:r>
                        <a:rPr kumimoji="1" lang="en-US" altLang="ja-JP" dirty="0"/>
                        <a:t>965</a:t>
                      </a:r>
                      <a:endParaRPr kumimoji="1" lang="ja-JP" altLang="en-US"/>
                    </a:p>
                  </a:txBody>
                  <a:tcPr/>
                </a:tc>
                <a:extLst>
                  <a:ext uri="{0D108BD9-81ED-4DB2-BD59-A6C34878D82A}">
                    <a16:rowId xmlns:a16="http://schemas.microsoft.com/office/drawing/2014/main" val="4121190069"/>
                  </a:ext>
                </a:extLst>
              </a:tr>
              <a:tr h="370840">
                <a:tc>
                  <a:txBody>
                    <a:bodyPr/>
                    <a:lstStyle/>
                    <a:p>
                      <a:r>
                        <a:rPr kumimoji="1" lang="en-US" altLang="ja-JP" dirty="0"/>
                        <a:t>Red</a:t>
                      </a:r>
                      <a:endParaRPr kumimoji="1" lang="ja-JP" altLang="en-US"/>
                    </a:p>
                  </a:txBody>
                  <a:tcPr/>
                </a:tc>
                <a:tc>
                  <a:txBody>
                    <a:bodyPr/>
                    <a:lstStyle/>
                    <a:p>
                      <a:r>
                        <a:rPr kumimoji="1" lang="en-US" altLang="ja-JP" dirty="0"/>
                        <a:t>1103</a:t>
                      </a:r>
                      <a:endParaRPr kumimoji="1" lang="ja-JP" altLang="en-US"/>
                    </a:p>
                  </a:txBody>
                  <a:tcPr/>
                </a:tc>
                <a:tc>
                  <a:txBody>
                    <a:bodyPr/>
                    <a:lstStyle/>
                    <a:p>
                      <a:r>
                        <a:rPr kumimoji="1" lang="en-US" altLang="ja-JP" dirty="0"/>
                        <a:t>1054</a:t>
                      </a:r>
                      <a:endParaRPr kumimoji="1" lang="ja-JP" altLang="en-US"/>
                    </a:p>
                  </a:txBody>
                  <a:tcPr/>
                </a:tc>
                <a:extLst>
                  <a:ext uri="{0D108BD9-81ED-4DB2-BD59-A6C34878D82A}">
                    <a16:rowId xmlns:a16="http://schemas.microsoft.com/office/drawing/2014/main" val="3251364197"/>
                  </a:ext>
                </a:extLst>
              </a:tr>
              <a:tr h="370840">
                <a:tc>
                  <a:txBody>
                    <a:bodyPr/>
                    <a:lstStyle/>
                    <a:p>
                      <a:r>
                        <a:rPr kumimoji="1" lang="en-US" altLang="ja-JP" dirty="0"/>
                        <a:t>Yellow</a:t>
                      </a:r>
                      <a:endParaRPr kumimoji="1" lang="ja-JP" altLang="en-US"/>
                    </a:p>
                  </a:txBody>
                  <a:tcPr/>
                </a:tc>
                <a:tc>
                  <a:txBody>
                    <a:bodyPr/>
                    <a:lstStyle/>
                    <a:p>
                      <a:r>
                        <a:rPr kumimoji="1" lang="en-US" altLang="ja-JP" dirty="0"/>
                        <a:t>1139</a:t>
                      </a:r>
                      <a:endParaRPr kumimoji="1" lang="ja-JP" altLang="en-US"/>
                    </a:p>
                  </a:txBody>
                  <a:tcPr/>
                </a:tc>
                <a:tc>
                  <a:txBody>
                    <a:bodyPr/>
                    <a:lstStyle/>
                    <a:p>
                      <a:r>
                        <a:rPr kumimoji="1" lang="en-US" altLang="ja-JP" dirty="0"/>
                        <a:t>1070</a:t>
                      </a:r>
                      <a:endParaRPr kumimoji="1" lang="ja-JP" altLang="en-US"/>
                    </a:p>
                  </a:txBody>
                  <a:tcPr/>
                </a:tc>
                <a:extLst>
                  <a:ext uri="{0D108BD9-81ED-4DB2-BD59-A6C34878D82A}">
                    <a16:rowId xmlns:a16="http://schemas.microsoft.com/office/drawing/2014/main" val="2221514987"/>
                  </a:ext>
                </a:extLst>
              </a:tr>
              <a:tr h="370840">
                <a:tc>
                  <a:txBody>
                    <a:bodyPr/>
                    <a:lstStyle/>
                    <a:p>
                      <a:r>
                        <a:rPr kumimoji="1" lang="en-US" altLang="ja-JP" dirty="0"/>
                        <a:t>Green</a:t>
                      </a:r>
                      <a:endParaRPr kumimoji="1" lang="ja-JP" altLang="en-US"/>
                    </a:p>
                  </a:txBody>
                  <a:tcPr/>
                </a:tc>
                <a:tc>
                  <a:txBody>
                    <a:bodyPr/>
                    <a:lstStyle/>
                    <a:p>
                      <a:r>
                        <a:rPr kumimoji="1" lang="en-US" altLang="ja-JP" dirty="0"/>
                        <a:t>939</a:t>
                      </a:r>
                      <a:endParaRPr kumimoji="1" lang="ja-JP" altLang="en-US"/>
                    </a:p>
                  </a:txBody>
                  <a:tcPr/>
                </a:tc>
                <a:tc>
                  <a:txBody>
                    <a:bodyPr/>
                    <a:lstStyle/>
                    <a:p>
                      <a:r>
                        <a:rPr kumimoji="1" lang="en-US" altLang="ja-JP" dirty="0"/>
                        <a:t>947</a:t>
                      </a:r>
                      <a:endParaRPr kumimoji="1" lang="ja-JP" altLang="en-US"/>
                    </a:p>
                  </a:txBody>
                  <a:tcPr/>
                </a:tc>
                <a:extLst>
                  <a:ext uri="{0D108BD9-81ED-4DB2-BD59-A6C34878D82A}">
                    <a16:rowId xmlns:a16="http://schemas.microsoft.com/office/drawing/2014/main" val="630833976"/>
                  </a:ext>
                </a:extLst>
              </a:tr>
              <a:tr h="370840">
                <a:tc>
                  <a:txBody>
                    <a:bodyPr/>
                    <a:lstStyle/>
                    <a:p>
                      <a:r>
                        <a:rPr kumimoji="1" lang="en-US" altLang="ja-JP" dirty="0"/>
                        <a:t>Black</a:t>
                      </a:r>
                      <a:endParaRPr kumimoji="1" lang="ja-JP" altLang="en-US"/>
                    </a:p>
                  </a:txBody>
                  <a:tcPr/>
                </a:tc>
                <a:tc>
                  <a:txBody>
                    <a:bodyPr/>
                    <a:lstStyle/>
                    <a:p>
                      <a:r>
                        <a:rPr kumimoji="1" lang="en-US" altLang="ja-JP" dirty="0"/>
                        <a:t>28</a:t>
                      </a:r>
                      <a:endParaRPr kumimoji="1" lang="ja-JP" altLang="en-US"/>
                    </a:p>
                  </a:txBody>
                  <a:tcPr/>
                </a:tc>
                <a:tc>
                  <a:txBody>
                    <a:bodyPr/>
                    <a:lstStyle/>
                    <a:p>
                      <a:r>
                        <a:rPr kumimoji="1" lang="en-US" altLang="ja-JP" dirty="0"/>
                        <a:t>29</a:t>
                      </a:r>
                      <a:endParaRPr kumimoji="1" lang="ja-JP" altLang="en-US"/>
                    </a:p>
                  </a:txBody>
                  <a:tcPr/>
                </a:tc>
                <a:extLst>
                  <a:ext uri="{0D108BD9-81ED-4DB2-BD59-A6C34878D82A}">
                    <a16:rowId xmlns:a16="http://schemas.microsoft.com/office/drawing/2014/main" val="3687406425"/>
                  </a:ext>
                </a:extLst>
              </a:tr>
            </a:tbl>
          </a:graphicData>
        </a:graphic>
      </p:graphicFrame>
      <p:sp>
        <p:nvSpPr>
          <p:cNvPr id="8" name="テキスト ボックス 7">
            <a:extLst>
              <a:ext uri="{FF2B5EF4-FFF2-40B4-BE49-F238E27FC236}">
                <a16:creationId xmlns:a16="http://schemas.microsoft.com/office/drawing/2014/main" id="{99CEDEB5-9351-FB55-5B28-EC5476402F46}"/>
              </a:ext>
            </a:extLst>
          </p:cNvPr>
          <p:cNvSpPr txBox="1"/>
          <p:nvPr/>
        </p:nvSpPr>
        <p:spPr>
          <a:xfrm>
            <a:off x="602829" y="2729901"/>
            <a:ext cx="5089438" cy="369332"/>
          </a:xfrm>
          <a:prstGeom prst="rect">
            <a:avLst/>
          </a:prstGeom>
          <a:noFill/>
        </p:spPr>
        <p:txBody>
          <a:bodyPr wrap="square" rtlCol="0">
            <a:spAutoFit/>
          </a:bodyPr>
          <a:lstStyle/>
          <a:p>
            <a:pPr algn="ctr"/>
            <a:r>
              <a:rPr kumimoji="1" lang="en-US" altLang="ja-JP" dirty="0"/>
              <a:t>Average length of stay </a:t>
            </a:r>
          </a:p>
        </p:txBody>
      </p:sp>
      <p:sp>
        <p:nvSpPr>
          <p:cNvPr id="9" name="テキスト ボックス 8">
            <a:extLst>
              <a:ext uri="{FF2B5EF4-FFF2-40B4-BE49-F238E27FC236}">
                <a16:creationId xmlns:a16="http://schemas.microsoft.com/office/drawing/2014/main" id="{26457617-278D-2442-C504-4A0DCCBA24B8}"/>
              </a:ext>
            </a:extLst>
          </p:cNvPr>
          <p:cNvSpPr txBox="1"/>
          <p:nvPr/>
        </p:nvSpPr>
        <p:spPr>
          <a:xfrm>
            <a:off x="6869209" y="5892581"/>
            <a:ext cx="3482043" cy="646331"/>
          </a:xfrm>
          <a:prstGeom prst="rect">
            <a:avLst/>
          </a:prstGeom>
          <a:noFill/>
        </p:spPr>
        <p:txBody>
          <a:bodyPr wrap="none" rtlCol="0">
            <a:spAutoFit/>
          </a:bodyPr>
          <a:lstStyle/>
          <a:p>
            <a:pPr algn="ctr"/>
            <a:r>
              <a:rPr lang="en-US" altLang="ja-JP" dirty="0"/>
              <a:t>N</a:t>
            </a:r>
            <a:r>
              <a:rPr lang="en" altLang="ja-JP" dirty="0"/>
              <a:t>umber of patients in XP room</a:t>
            </a:r>
          </a:p>
          <a:p>
            <a:pPr algn="ctr"/>
            <a:r>
              <a:rPr kumimoji="1" lang="en" altLang="ja-JP" dirty="0"/>
              <a:t> </a:t>
            </a:r>
            <a:endParaRPr kumimoji="1" lang="ja-JP" altLang="en-US"/>
          </a:p>
        </p:txBody>
      </p:sp>
      <p:pic>
        <p:nvPicPr>
          <p:cNvPr id="6" name="図 5">
            <a:extLst>
              <a:ext uri="{FF2B5EF4-FFF2-40B4-BE49-F238E27FC236}">
                <a16:creationId xmlns:a16="http://schemas.microsoft.com/office/drawing/2014/main" id="{2F115DF6-6A67-C19B-B160-10355B9375C0}"/>
              </a:ext>
            </a:extLst>
          </p:cNvPr>
          <p:cNvPicPr>
            <a:picLocks noChangeAspect="1"/>
          </p:cNvPicPr>
          <p:nvPr/>
        </p:nvPicPr>
        <p:blipFill>
          <a:blip r:embed="rId3"/>
          <a:stretch>
            <a:fillRect/>
          </a:stretch>
        </p:blipFill>
        <p:spPr>
          <a:xfrm>
            <a:off x="6096000" y="2594714"/>
            <a:ext cx="5361473" cy="3253636"/>
          </a:xfrm>
          <a:prstGeom prst="rect">
            <a:avLst/>
          </a:prstGeom>
        </p:spPr>
      </p:pic>
    </p:spTree>
    <p:extLst>
      <p:ext uri="{BB962C8B-B14F-4D97-AF65-F5344CB8AC3E}">
        <p14:creationId xmlns:p14="http://schemas.microsoft.com/office/powerpoint/2010/main" val="2779208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3013967" cy="369332"/>
          </a:xfrm>
          <a:prstGeom prst="rect">
            <a:avLst/>
          </a:prstGeom>
          <a:noFill/>
        </p:spPr>
        <p:txBody>
          <a:bodyPr wrap="none" rtlCol="0">
            <a:spAutoFit/>
          </a:bodyPr>
          <a:lstStyle/>
          <a:p>
            <a:r>
              <a:rPr lang="en-US" altLang="ja-JP" dirty="0"/>
              <a:t>Discussion and conclusion</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5097819" y="4935957"/>
            <a:ext cx="6149340" cy="1953008"/>
          </a:xfrm>
        </p:spPr>
        <p:txBody>
          <a:bodyPr>
            <a:normAutofit/>
          </a:bodyPr>
          <a:lstStyle/>
          <a:p>
            <a:r>
              <a:rPr lang="en" altLang="ja-JP" sz="2400" dirty="0"/>
              <a:t>Some processes such as XP were found to be bottlenecks</a:t>
            </a:r>
          </a:p>
          <a:p>
            <a:r>
              <a:rPr lang="en" altLang="ja-JP" sz="2400" dirty="0"/>
              <a:t>Staff reallocation can solve the bottlenecks</a:t>
            </a:r>
          </a:p>
          <a:p>
            <a:pPr marL="514350" indent="-514350">
              <a:buFont typeface="+mj-lt"/>
              <a:buAutoNum type="arabicPeriod"/>
            </a:pPr>
            <a:endParaRPr lang="en" altLang="ja-JP" dirty="0"/>
          </a:p>
          <a:p>
            <a:pPr marL="0" indent="0">
              <a:buNone/>
            </a:pP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Discussion</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18</a:t>
            </a:fld>
            <a:endParaRPr kumimoji="1" lang="ja-JP" altLang="en-US"/>
          </a:p>
        </p:txBody>
      </p:sp>
      <p:sp>
        <p:nvSpPr>
          <p:cNvPr id="8" name="コンテンツ プレースホルダー 30">
            <a:extLst>
              <a:ext uri="{FF2B5EF4-FFF2-40B4-BE49-F238E27FC236}">
                <a16:creationId xmlns:a16="http://schemas.microsoft.com/office/drawing/2014/main" id="{DFA7079E-04D3-9F96-55AF-41256CA4CDBE}"/>
              </a:ext>
            </a:extLst>
          </p:cNvPr>
          <p:cNvSpPr txBox="1">
            <a:spLocks/>
          </p:cNvSpPr>
          <p:nvPr/>
        </p:nvSpPr>
        <p:spPr>
          <a:xfrm>
            <a:off x="555686" y="2558382"/>
            <a:ext cx="3923446" cy="8706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2400" dirty="0"/>
              <a:t>Evaluate the response performance </a:t>
            </a:r>
          </a:p>
          <a:p>
            <a:endParaRPr lang="en" altLang="ja-JP" dirty="0"/>
          </a:p>
          <a:p>
            <a:pPr marL="0" indent="0">
              <a:buFont typeface="Arial" panose="020B0604020202020204" pitchFamily="34" charset="0"/>
              <a:buNone/>
            </a:pPr>
            <a:endParaRPr lang="ja-JP" altLang="en-US"/>
          </a:p>
        </p:txBody>
      </p:sp>
      <p:sp>
        <p:nvSpPr>
          <p:cNvPr id="13" name="コンテンツ プレースホルダー 30">
            <a:extLst>
              <a:ext uri="{FF2B5EF4-FFF2-40B4-BE49-F238E27FC236}">
                <a16:creationId xmlns:a16="http://schemas.microsoft.com/office/drawing/2014/main" id="{F4D6986B-7F40-13AE-62E9-D55F1821A5D0}"/>
              </a:ext>
            </a:extLst>
          </p:cNvPr>
          <p:cNvSpPr txBox="1">
            <a:spLocks/>
          </p:cNvSpPr>
          <p:nvPr/>
        </p:nvSpPr>
        <p:spPr>
          <a:xfrm>
            <a:off x="555691" y="4935957"/>
            <a:ext cx="3923441" cy="8706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2400" dirty="0"/>
              <a:t>Find bottlenecks in the existing BCP</a:t>
            </a:r>
          </a:p>
        </p:txBody>
      </p:sp>
      <p:sp>
        <p:nvSpPr>
          <p:cNvPr id="14" name="コンテンツ プレースホルダー 30">
            <a:extLst>
              <a:ext uri="{FF2B5EF4-FFF2-40B4-BE49-F238E27FC236}">
                <a16:creationId xmlns:a16="http://schemas.microsoft.com/office/drawing/2014/main" id="{F7A7F237-AC38-4078-1CC7-0606E0368689}"/>
              </a:ext>
            </a:extLst>
          </p:cNvPr>
          <p:cNvSpPr txBox="1">
            <a:spLocks/>
          </p:cNvSpPr>
          <p:nvPr/>
        </p:nvSpPr>
        <p:spPr>
          <a:xfrm>
            <a:off x="5097819" y="2555225"/>
            <a:ext cx="6360749" cy="224240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2400" dirty="0"/>
              <a:t>The response performance could be evaluated by the length of stay and number of patients in each room</a:t>
            </a:r>
          </a:p>
          <a:p>
            <a:r>
              <a:rPr lang="en" altLang="ja-JP" sz="2400" dirty="0"/>
              <a:t>Severe patient scenarios were identified </a:t>
            </a:r>
          </a:p>
          <a:p>
            <a:r>
              <a:rPr lang="en" altLang="ja-JP" sz="2400" dirty="0"/>
              <a:t>The extent to which patients can be treated was identified in each scenario</a:t>
            </a:r>
            <a:endParaRPr lang="ja-JP" altLang="en-US" sz="2400" dirty="0"/>
          </a:p>
        </p:txBody>
      </p:sp>
      <p:sp>
        <p:nvSpPr>
          <p:cNvPr id="9" name="テキスト ボックス 8">
            <a:extLst>
              <a:ext uri="{FF2B5EF4-FFF2-40B4-BE49-F238E27FC236}">
                <a16:creationId xmlns:a16="http://schemas.microsoft.com/office/drawing/2014/main" id="{3040C295-4B63-5E6C-3D95-17791A7EFAB3}"/>
              </a:ext>
            </a:extLst>
          </p:cNvPr>
          <p:cNvSpPr txBox="1"/>
          <p:nvPr/>
        </p:nvSpPr>
        <p:spPr>
          <a:xfrm>
            <a:off x="1645215" y="1814605"/>
            <a:ext cx="1744388" cy="523220"/>
          </a:xfrm>
          <a:prstGeom prst="rect">
            <a:avLst/>
          </a:prstGeom>
          <a:noFill/>
        </p:spPr>
        <p:txBody>
          <a:bodyPr wrap="none" rtlCol="0">
            <a:spAutoFit/>
          </a:bodyPr>
          <a:lstStyle/>
          <a:p>
            <a:r>
              <a:rPr kumimoji="1" lang="en-US" altLang="ja-JP" sz="2800" dirty="0"/>
              <a:t>Objective</a:t>
            </a:r>
            <a:endParaRPr kumimoji="1" lang="ja-JP" altLang="en-US" sz="2800"/>
          </a:p>
        </p:txBody>
      </p:sp>
      <p:sp>
        <p:nvSpPr>
          <p:cNvPr id="16" name="テキスト ボックス 15">
            <a:extLst>
              <a:ext uri="{FF2B5EF4-FFF2-40B4-BE49-F238E27FC236}">
                <a16:creationId xmlns:a16="http://schemas.microsoft.com/office/drawing/2014/main" id="{76E7DB32-C032-558E-9233-E602EA424087}"/>
              </a:ext>
            </a:extLst>
          </p:cNvPr>
          <p:cNvSpPr txBox="1"/>
          <p:nvPr/>
        </p:nvSpPr>
        <p:spPr>
          <a:xfrm>
            <a:off x="7300296" y="1819186"/>
            <a:ext cx="1596912" cy="523220"/>
          </a:xfrm>
          <a:prstGeom prst="rect">
            <a:avLst/>
          </a:prstGeom>
          <a:noFill/>
        </p:spPr>
        <p:txBody>
          <a:bodyPr wrap="none" rtlCol="0">
            <a:spAutoFit/>
          </a:bodyPr>
          <a:lstStyle/>
          <a:p>
            <a:r>
              <a:rPr lang="en-US" altLang="ja-JP" sz="2800" dirty="0"/>
              <a:t>Findings</a:t>
            </a:r>
            <a:endParaRPr kumimoji="1" lang="ja-JP" altLang="en-US" sz="2800"/>
          </a:p>
        </p:txBody>
      </p:sp>
      <p:cxnSp>
        <p:nvCxnSpPr>
          <p:cNvPr id="17" name="直線コネクタ 16">
            <a:extLst>
              <a:ext uri="{FF2B5EF4-FFF2-40B4-BE49-F238E27FC236}">
                <a16:creationId xmlns:a16="http://schemas.microsoft.com/office/drawing/2014/main" id="{4CB9AC8B-6914-578E-62B7-4DDDF33929B7}"/>
              </a:ext>
            </a:extLst>
          </p:cNvPr>
          <p:cNvCxnSpPr/>
          <p:nvPr/>
        </p:nvCxnSpPr>
        <p:spPr>
          <a:xfrm flipV="1">
            <a:off x="454363" y="2395897"/>
            <a:ext cx="10527323" cy="4630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347FD391-9A20-E245-3039-F2907072D912}"/>
              </a:ext>
            </a:extLst>
          </p:cNvPr>
          <p:cNvCxnSpPr>
            <a:cxnSpLocks/>
          </p:cNvCxnSpPr>
          <p:nvPr/>
        </p:nvCxnSpPr>
        <p:spPr>
          <a:xfrm flipV="1">
            <a:off x="4737814" y="1671638"/>
            <a:ext cx="0" cy="468471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7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3013967" cy="369332"/>
          </a:xfrm>
          <a:prstGeom prst="rect">
            <a:avLst/>
          </a:prstGeom>
          <a:noFill/>
        </p:spPr>
        <p:txBody>
          <a:bodyPr wrap="none" rtlCol="0">
            <a:spAutoFit/>
          </a:bodyPr>
          <a:lstStyle/>
          <a:p>
            <a:r>
              <a:rPr lang="en-US" altLang="ja-JP" dirty="0"/>
              <a:t>Discussion and conclusion</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1078572" cy="4351338"/>
          </a:xfrm>
        </p:spPr>
        <p:txBody>
          <a:bodyPr/>
          <a:lstStyle/>
          <a:p>
            <a:r>
              <a:rPr lang="en" altLang="ja-JP" dirty="0"/>
              <a:t>A simulation model for more realistic hospital response during a disaster was developed</a:t>
            </a:r>
          </a:p>
          <a:p>
            <a:r>
              <a:rPr lang="en" altLang="ja-JP" dirty="0"/>
              <a:t>Simulations under several scenarios were conducted to assess the severity of the situation and the effectiveness of resource reallocation</a:t>
            </a:r>
          </a:p>
          <a:p>
            <a:r>
              <a:rPr lang="en" altLang="ja-JP" dirty="0"/>
              <a:t>We will extend the model to include other functions and develop a human-in-the-loop simulation for the training purposes</a:t>
            </a:r>
          </a:p>
          <a:p>
            <a:endParaRPr lang="en" altLang="ja-JP" dirty="0"/>
          </a:p>
          <a:p>
            <a:pPr marL="0" indent="0">
              <a:buNone/>
            </a:pP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Conclusion</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19</a:t>
            </a:fld>
            <a:endParaRPr kumimoji="1" lang="ja-JP" altLang="en-US"/>
          </a:p>
        </p:txBody>
      </p:sp>
    </p:spTree>
    <p:extLst>
      <p:ext uri="{BB962C8B-B14F-4D97-AF65-F5344CB8AC3E}">
        <p14:creationId xmlns:p14="http://schemas.microsoft.com/office/powerpoint/2010/main" val="302209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Table of contents</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2</a:t>
            </a:fld>
            <a:endParaRPr kumimoji="1" lang="ja-JP" altLang="en-US"/>
          </a:p>
        </p:txBody>
      </p:sp>
      <p:sp>
        <p:nvSpPr>
          <p:cNvPr id="6" name="コンテンツ プレースホルダー 5">
            <a:extLst>
              <a:ext uri="{FF2B5EF4-FFF2-40B4-BE49-F238E27FC236}">
                <a16:creationId xmlns:a16="http://schemas.microsoft.com/office/drawing/2014/main" id="{A2BE5B0A-8C6E-1820-4D08-FB6E96D75EC1}"/>
              </a:ext>
            </a:extLst>
          </p:cNvPr>
          <p:cNvSpPr>
            <a:spLocks noGrp="1"/>
          </p:cNvSpPr>
          <p:nvPr>
            <p:ph idx="1"/>
          </p:nvPr>
        </p:nvSpPr>
        <p:spPr/>
        <p:txBody>
          <a:bodyPr/>
          <a:lstStyle/>
          <a:p>
            <a:r>
              <a:rPr lang="en-US" altLang="ja-JP" dirty="0"/>
              <a:t>Background and objectives</a:t>
            </a:r>
          </a:p>
          <a:p>
            <a:r>
              <a:rPr lang="en-US" altLang="ja-JP" dirty="0"/>
              <a:t>Modeling of the hospital disaster response</a:t>
            </a:r>
          </a:p>
          <a:p>
            <a:r>
              <a:rPr lang="en-US" altLang="ja-JP" dirty="0"/>
              <a:t>Simulation of the hospital disaster response</a:t>
            </a:r>
          </a:p>
          <a:p>
            <a:r>
              <a:rPr lang="en-US" altLang="ja-JP" dirty="0"/>
              <a:t>Discussion and conclusion</a:t>
            </a:r>
            <a:endParaRPr lang="ja-JP" altLang="en-US"/>
          </a:p>
          <a:p>
            <a:pPr marL="0" indent="0">
              <a:buNone/>
            </a:pPr>
            <a:r>
              <a:rPr lang="en-US" altLang="ja-JP" dirty="0"/>
              <a:t> </a:t>
            </a:r>
            <a:endParaRPr lang="ja-JP" altLang="en-US"/>
          </a:p>
          <a:p>
            <a:pPr marL="0" indent="0">
              <a:buNone/>
            </a:pPr>
            <a:endParaRPr lang="ja-JP" altLang="en-US"/>
          </a:p>
        </p:txBody>
      </p:sp>
    </p:spTree>
    <p:extLst>
      <p:ext uri="{BB962C8B-B14F-4D97-AF65-F5344CB8AC3E}">
        <p14:creationId xmlns:p14="http://schemas.microsoft.com/office/powerpoint/2010/main" val="786540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2941831" cy="369332"/>
          </a:xfrm>
          <a:prstGeom prst="rect">
            <a:avLst/>
          </a:prstGeom>
          <a:noFill/>
        </p:spPr>
        <p:txBody>
          <a:bodyPr wrap="none" rtlCol="0">
            <a:spAutoFit/>
          </a:bodyPr>
          <a:lstStyle/>
          <a:p>
            <a:r>
              <a:rPr lang="en-US" altLang="ja-JP" dirty="0"/>
              <a:t>Background and objective</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1081112" cy="4351338"/>
          </a:xfrm>
        </p:spPr>
        <p:txBody>
          <a:bodyPr/>
          <a:lstStyle/>
          <a:p>
            <a:r>
              <a:rPr lang="en-US" altLang="ja-JP" dirty="0"/>
              <a:t>Disaster base hospitals </a:t>
            </a:r>
            <a:r>
              <a:rPr lang="en-GB" altLang="ja-JP" dirty="0"/>
              <a:t>play a key role in the event of disasters</a:t>
            </a:r>
          </a:p>
          <a:p>
            <a:r>
              <a:rPr lang="en" altLang="ja-JP" dirty="0"/>
              <a:t>Disaster base hospitals must meet some requirements</a:t>
            </a:r>
          </a:p>
          <a:p>
            <a:pPr lvl="1"/>
            <a:r>
              <a:rPr lang="en-GB" altLang="ja-JP" dirty="0"/>
              <a:t>Prepare a business continuity plan(BCP)</a:t>
            </a:r>
          </a:p>
          <a:p>
            <a:pPr lvl="1"/>
            <a:r>
              <a:rPr lang="en-US" altLang="ja-JP" dirty="0"/>
              <a:t>Conduct trainings based on CSCATTT</a:t>
            </a:r>
          </a:p>
          <a:p>
            <a:pPr lvl="2"/>
            <a:r>
              <a:rPr lang="en-US" altLang="ja-JP" dirty="0"/>
              <a:t>Command and control/Safety/Communication/Assessment/</a:t>
            </a:r>
            <a:br>
              <a:rPr lang="en-US" altLang="ja-JP" dirty="0"/>
            </a:br>
            <a:r>
              <a:rPr lang="en-US" altLang="ja-JP" dirty="0"/>
              <a:t>Triage/Treatment/Transportation</a:t>
            </a:r>
          </a:p>
          <a:p>
            <a:pPr marL="457200" lvl="1" indent="0">
              <a:buNone/>
            </a:pPr>
            <a:endParaRPr lang="en" altLang="ja-JP" dirty="0"/>
          </a:p>
          <a:p>
            <a:pPr marL="457200" lvl="1" indent="0">
              <a:buNone/>
            </a:pPr>
            <a:endParaRPr lang="en-US" altLang="ja-JP" dirty="0"/>
          </a:p>
          <a:p>
            <a:pPr marL="0" indent="0">
              <a:buNone/>
            </a:pP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Requirements for disaster base hospitals</a:t>
            </a:r>
            <a:r>
              <a:rPr lang="en-US" altLang="ja-JP" sz="3600" baseline="30000" dirty="0"/>
              <a:t>[1] </a:t>
            </a:r>
            <a:endParaRPr lang="ja-JP" altLang="en-US" sz="3600" baseline="300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3</a:t>
            </a:fld>
            <a:endParaRPr kumimoji="1" lang="ja-JP" altLang="en-US"/>
          </a:p>
        </p:txBody>
      </p:sp>
      <p:sp>
        <p:nvSpPr>
          <p:cNvPr id="6" name="テキスト ボックス 5">
            <a:extLst>
              <a:ext uri="{FF2B5EF4-FFF2-40B4-BE49-F238E27FC236}">
                <a16:creationId xmlns:a16="http://schemas.microsoft.com/office/drawing/2014/main" id="{E04DEFBA-239D-BF47-47E9-FA72494F32BF}"/>
              </a:ext>
            </a:extLst>
          </p:cNvPr>
          <p:cNvSpPr txBox="1"/>
          <p:nvPr/>
        </p:nvSpPr>
        <p:spPr>
          <a:xfrm>
            <a:off x="440328" y="6321365"/>
            <a:ext cx="4759636" cy="400110"/>
          </a:xfrm>
          <a:prstGeom prst="rect">
            <a:avLst/>
          </a:prstGeom>
          <a:noFill/>
        </p:spPr>
        <p:txBody>
          <a:bodyPr wrap="none" rtlCol="0">
            <a:spAutoFit/>
          </a:bodyPr>
          <a:lstStyle/>
          <a:p>
            <a:r>
              <a:rPr lang="en-GB" altLang="ja-JP" sz="1000" dirty="0"/>
              <a:t>[1] Ministry of Health, Labour and Welfare, “Partial Revision of Requirements </a:t>
            </a:r>
          </a:p>
          <a:p>
            <a:r>
              <a:rPr lang="en-GB" altLang="ja-JP" sz="1000" dirty="0"/>
              <a:t>for Designation as a Disaster Base Hospital,” 2020, available:</a:t>
            </a:r>
            <a:r>
              <a:rPr lang="ja-JP" altLang="ja-JP" sz="1000"/>
              <a:t> </a:t>
            </a:r>
            <a:endParaRPr kumimoji="1" lang="ja-JP" altLang="en-US" sz="1000"/>
          </a:p>
        </p:txBody>
      </p:sp>
    </p:spTree>
    <p:extLst>
      <p:ext uri="{BB962C8B-B14F-4D97-AF65-F5344CB8AC3E}">
        <p14:creationId xmlns:p14="http://schemas.microsoft.com/office/powerpoint/2010/main" val="286363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2941831" cy="369332"/>
          </a:xfrm>
          <a:prstGeom prst="rect">
            <a:avLst/>
          </a:prstGeom>
          <a:noFill/>
        </p:spPr>
        <p:txBody>
          <a:bodyPr wrap="none" rtlCol="0">
            <a:spAutoFit/>
          </a:bodyPr>
          <a:lstStyle/>
          <a:p>
            <a:r>
              <a:rPr lang="en-US" altLang="ja-JP" dirty="0"/>
              <a:t>Background and objective</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3257" y="813716"/>
            <a:ext cx="11249165"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t>Current methods to meet the requirements and their limitations</a:t>
            </a:r>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C367D16E-76D9-608C-EAD8-08867DA125EE}"/>
              </a:ext>
            </a:extLst>
          </p:cNvPr>
          <p:cNvGraphicFramePr>
            <a:graphicFrameLocks noGrp="1"/>
          </p:cNvGraphicFramePr>
          <p:nvPr>
            <p:extLst>
              <p:ext uri="{D42A27DB-BD31-4B8C-83A1-F6EECF244321}">
                <p14:modId xmlns:p14="http://schemas.microsoft.com/office/powerpoint/2010/main" val="929956896"/>
              </p:ext>
            </p:extLst>
          </p:nvPr>
        </p:nvGraphicFramePr>
        <p:xfrm>
          <a:off x="518168" y="2279478"/>
          <a:ext cx="10284958" cy="3027576"/>
        </p:xfrm>
        <a:graphic>
          <a:graphicData uri="http://schemas.openxmlformats.org/drawingml/2006/table">
            <a:tbl>
              <a:tblPr firstRow="1" bandRow="1">
                <a:tableStyleId>{5C22544A-7EE6-4342-B048-85BDC9FD1C3A}</a:tableStyleId>
              </a:tblPr>
              <a:tblGrid>
                <a:gridCol w="2113821">
                  <a:extLst>
                    <a:ext uri="{9D8B030D-6E8A-4147-A177-3AD203B41FA5}">
                      <a16:colId xmlns:a16="http://schemas.microsoft.com/office/drawing/2014/main" val="10536800"/>
                    </a:ext>
                  </a:extLst>
                </a:gridCol>
                <a:gridCol w="3079797">
                  <a:extLst>
                    <a:ext uri="{9D8B030D-6E8A-4147-A177-3AD203B41FA5}">
                      <a16:colId xmlns:a16="http://schemas.microsoft.com/office/drawing/2014/main" val="4028566418"/>
                    </a:ext>
                  </a:extLst>
                </a:gridCol>
                <a:gridCol w="5091340">
                  <a:extLst>
                    <a:ext uri="{9D8B030D-6E8A-4147-A177-3AD203B41FA5}">
                      <a16:colId xmlns:a16="http://schemas.microsoft.com/office/drawing/2014/main" val="1931262297"/>
                    </a:ext>
                  </a:extLst>
                </a:gridCol>
              </a:tblGrid>
              <a:tr h="445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a:t>Requirements</a:t>
                      </a:r>
                      <a:endParaRPr lang="ja-JP" altLang="en-US" sz="18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a:t>Current methods</a:t>
                      </a:r>
                      <a:endParaRPr lang="ja-JP" altLang="en-US" sz="1800"/>
                    </a:p>
                  </a:txBody>
                  <a:tcPr anchor="ctr"/>
                </a:tc>
                <a:tc>
                  <a:txBody>
                    <a:bodyPr/>
                    <a:lstStyle/>
                    <a:p>
                      <a:pPr algn="l"/>
                      <a:r>
                        <a:rPr kumimoji="1" lang="en-US" altLang="ja-JP" dirty="0"/>
                        <a:t>Limitations</a:t>
                      </a:r>
                      <a:endParaRPr kumimoji="1" lang="ja-JP" altLang="en-US"/>
                    </a:p>
                  </a:txBody>
                  <a:tcPr anchor="ctr"/>
                </a:tc>
                <a:extLst>
                  <a:ext uri="{0D108BD9-81ED-4DB2-BD59-A6C34878D82A}">
                    <a16:rowId xmlns:a16="http://schemas.microsoft.com/office/drawing/2014/main" val="403285944"/>
                  </a:ext>
                </a:extLst>
              </a:tr>
              <a:tr h="12911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aseline="0" dirty="0">
                          <a:effectLst/>
                        </a:rPr>
                        <a:t>Conduct trainings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800" kern="1200" dirty="0">
                          <a:solidFill>
                            <a:schemeClr val="dk1"/>
                          </a:solidFill>
                          <a:effectLst/>
                          <a:latin typeface="+mn-lt"/>
                          <a:ea typeface="+mn-ea"/>
                          <a:cs typeface="+mn-cs"/>
                        </a:rPr>
                        <a:t>Desktop or live drills </a:t>
                      </a:r>
                      <a:r>
                        <a:rPr kumimoji="1" lang="en-US" altLang="ja-JP" sz="1800" kern="1200" baseline="30000" dirty="0">
                          <a:solidFill>
                            <a:schemeClr val="dk1"/>
                          </a:solidFill>
                          <a:effectLst/>
                          <a:latin typeface="+mn-lt"/>
                          <a:ea typeface="+mn-ea"/>
                          <a:cs typeface="+mn-cs"/>
                        </a:rPr>
                        <a:t>[2]</a:t>
                      </a:r>
                      <a:endParaRPr lang="en-US" altLang="ja-JP" baseline="30000" dirty="0">
                        <a:effectLst/>
                      </a:endParaRPr>
                    </a:p>
                  </a:txBody>
                  <a:tcPr anchor="ctr"/>
                </a:tc>
                <a:tc>
                  <a:txBody>
                    <a:bodyPr/>
                    <a:lstStyle/>
                    <a:p>
                      <a:pPr marL="285750" indent="-285750">
                        <a:buFont typeface="Arial" panose="020B0604020202020204" pitchFamily="34" charset="0"/>
                        <a:buChar char="•"/>
                      </a:pPr>
                      <a:r>
                        <a:rPr kumimoji="1" lang="en" altLang="ja-JP" sz="1800" b="0" kern="1200" dirty="0">
                          <a:solidFill>
                            <a:schemeClr val="dk1"/>
                          </a:solidFill>
                          <a:effectLst/>
                          <a:latin typeface="+mn-lt"/>
                          <a:ea typeface="+mn-ea"/>
                          <a:cs typeface="+mn-cs"/>
                        </a:rPr>
                        <a:t>A great deal of effort to prepare them</a:t>
                      </a:r>
                    </a:p>
                    <a:p>
                      <a:pPr marL="285750" indent="-285750">
                        <a:buFont typeface="Arial" panose="020B0604020202020204" pitchFamily="34" charset="0"/>
                        <a:buChar char="•"/>
                      </a:pPr>
                      <a:r>
                        <a:rPr kumimoji="1" lang="en" altLang="ja-JP" sz="1800" b="0" kern="1200" dirty="0">
                          <a:solidFill>
                            <a:schemeClr val="dk1"/>
                          </a:solidFill>
                          <a:effectLst/>
                          <a:latin typeface="+mn-lt"/>
                          <a:ea typeface="+mn-ea"/>
                          <a:cs typeface="+mn-cs"/>
                        </a:rPr>
                        <a:t>Limited participation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 altLang="ja-JP" sz="1800" b="0" kern="1200" dirty="0">
                          <a:solidFill>
                            <a:schemeClr val="dk1"/>
                          </a:solidFill>
                          <a:effectLst/>
                          <a:latin typeface="+mn-lt"/>
                          <a:ea typeface="+mn-ea"/>
                          <a:cs typeface="+mn-cs"/>
                        </a:rPr>
                        <a:t>Difficulty in evaluating the result quantitatively</a:t>
                      </a:r>
                    </a:p>
                  </a:txBody>
                  <a:tcPr anchor="ctr"/>
                </a:tc>
                <a:extLst>
                  <a:ext uri="{0D108BD9-81ED-4DB2-BD59-A6C34878D82A}">
                    <a16:rowId xmlns:a16="http://schemas.microsoft.com/office/drawing/2014/main" val="4020642037"/>
                  </a:ext>
                </a:extLst>
              </a:tr>
              <a:tr h="1291108">
                <a:tc>
                  <a:txBody>
                    <a:bodyPr/>
                    <a:lstStyle/>
                    <a:p>
                      <a:r>
                        <a:rPr kumimoji="1" lang="en-US" altLang="ja-JP" sz="1800" kern="1200" baseline="0" dirty="0">
                          <a:solidFill>
                            <a:schemeClr val="dk1"/>
                          </a:solidFill>
                          <a:effectLst/>
                          <a:latin typeface="+mn-lt"/>
                          <a:ea typeface="+mn-ea"/>
                          <a:cs typeface="+mn-cs"/>
                        </a:rPr>
                        <a:t>Evaluating BCP</a:t>
                      </a:r>
                    </a:p>
                  </a:txBody>
                  <a:tcPr anchor="ctr"/>
                </a:tc>
                <a:tc>
                  <a:txBody>
                    <a:bodyPr/>
                    <a:lstStyle/>
                    <a:p>
                      <a:r>
                        <a:rPr kumimoji="1" lang="en" altLang="ja-JP" sz="1800" kern="1200" dirty="0">
                          <a:solidFill>
                            <a:schemeClr val="dk1"/>
                          </a:solidFill>
                          <a:effectLst/>
                          <a:latin typeface="+mn-lt"/>
                          <a:ea typeface="+mn-ea"/>
                          <a:cs typeface="+mn-cs"/>
                        </a:rPr>
                        <a:t>Computer simulations</a:t>
                      </a:r>
                      <a:r>
                        <a:rPr kumimoji="1" lang="en" altLang="ja-JP" sz="1800" kern="1200" baseline="0" dirty="0">
                          <a:solidFill>
                            <a:schemeClr val="dk1"/>
                          </a:solidFill>
                          <a:effectLst/>
                          <a:latin typeface="+mn-lt"/>
                          <a:ea typeface="+mn-ea"/>
                          <a:cs typeface="+mn-cs"/>
                        </a:rPr>
                        <a:t> </a:t>
                      </a:r>
                      <a:r>
                        <a:rPr kumimoji="1" lang="en-US" altLang="ja-JP" sz="1800" kern="1200" baseline="30000" dirty="0">
                          <a:solidFill>
                            <a:schemeClr val="dk1"/>
                          </a:solidFill>
                          <a:effectLst/>
                          <a:latin typeface="+mn-lt"/>
                          <a:ea typeface="+mn-ea"/>
                          <a:cs typeface="+mn-cs"/>
                        </a:rPr>
                        <a:t>[3][4]</a:t>
                      </a:r>
                    </a:p>
                  </a:txBody>
                  <a:tcPr anchor="ctr"/>
                </a:tc>
                <a:tc>
                  <a:txBody>
                    <a:bodyPr/>
                    <a:lstStyle/>
                    <a:p>
                      <a:pPr marL="285750" indent="-285750">
                        <a:buFont typeface="Arial" panose="020B0604020202020204" pitchFamily="34" charset="0"/>
                        <a:buChar char="•"/>
                      </a:pPr>
                      <a:r>
                        <a:rPr kumimoji="1" lang="en" altLang="ja-JP" sz="1800" b="0" kern="1200" dirty="0">
                          <a:solidFill>
                            <a:schemeClr val="dk1"/>
                          </a:solidFill>
                          <a:effectLst/>
                          <a:latin typeface="+mn-lt"/>
                          <a:ea typeface="+mn-ea"/>
                          <a:cs typeface="+mn-cs"/>
                        </a:rPr>
                        <a:t>Low variety of resources and processes considered</a:t>
                      </a:r>
                    </a:p>
                    <a:p>
                      <a:pPr marL="285750" indent="-285750">
                        <a:buFont typeface="Arial" panose="020B0604020202020204" pitchFamily="34" charset="0"/>
                        <a:buChar char="•"/>
                      </a:pPr>
                      <a:r>
                        <a:rPr kumimoji="1" lang="en" altLang="ja-JP" sz="1800" b="0" kern="1200" dirty="0">
                          <a:solidFill>
                            <a:schemeClr val="dk1"/>
                          </a:solidFill>
                          <a:effectLst/>
                          <a:latin typeface="+mn-lt"/>
                          <a:ea typeface="+mn-ea"/>
                          <a:cs typeface="+mn-cs"/>
                        </a:rPr>
                        <a:t>Simple patient model</a:t>
                      </a:r>
                    </a:p>
                  </a:txBody>
                  <a:tcPr anchor="ctr"/>
                </a:tc>
                <a:extLst>
                  <a:ext uri="{0D108BD9-81ED-4DB2-BD59-A6C34878D82A}">
                    <a16:rowId xmlns:a16="http://schemas.microsoft.com/office/drawing/2014/main" val="2118445244"/>
                  </a:ext>
                </a:extLst>
              </a:tr>
            </a:tbl>
          </a:graphicData>
        </a:graphic>
      </p:graphicFrame>
      <p:sp>
        <p:nvSpPr>
          <p:cNvPr id="15" name="テキスト ボックス 14">
            <a:extLst>
              <a:ext uri="{FF2B5EF4-FFF2-40B4-BE49-F238E27FC236}">
                <a16:creationId xmlns:a16="http://schemas.microsoft.com/office/drawing/2014/main" id="{78C32F59-9757-9D04-A9A5-E6C869D3747D}"/>
              </a:ext>
            </a:extLst>
          </p:cNvPr>
          <p:cNvSpPr txBox="1"/>
          <p:nvPr/>
        </p:nvSpPr>
        <p:spPr>
          <a:xfrm>
            <a:off x="440328" y="5711342"/>
            <a:ext cx="9294497" cy="938719"/>
          </a:xfrm>
          <a:prstGeom prst="rect">
            <a:avLst/>
          </a:prstGeom>
          <a:noFill/>
        </p:spPr>
        <p:txBody>
          <a:bodyPr wrap="square">
            <a:spAutoFit/>
          </a:bodyPr>
          <a:lstStyle/>
          <a:p>
            <a:r>
              <a:rPr lang="en-US" altLang="ja-JP" sz="1100" dirty="0"/>
              <a:t>[2] </a:t>
            </a:r>
            <a:r>
              <a:rPr lang="en-GB" altLang="ja-JP" sz="1100" kern="100" dirty="0">
                <a:ea typeface="ＭＳ 明朝" panose="02020609040205080304" pitchFamily="49" charset="-128"/>
                <a:cs typeface="Times New Roman" panose="02020603050405020304" pitchFamily="18" charset="0"/>
              </a:rPr>
              <a:t>https://meccso.jp/emergo/about-</a:t>
            </a:r>
            <a:r>
              <a:rPr lang="en-GB" altLang="ja-JP" sz="1100" kern="100" dirty="0" err="1">
                <a:ea typeface="ＭＳ 明朝" panose="02020609040205080304" pitchFamily="49" charset="-128"/>
                <a:cs typeface="Times New Roman" panose="02020603050405020304" pitchFamily="18" charset="0"/>
              </a:rPr>
              <a:t>emergo.html</a:t>
            </a:r>
            <a:r>
              <a:rPr lang="ja-JP" altLang="ja-JP" sz="1100"/>
              <a:t> </a:t>
            </a:r>
            <a:endParaRPr lang="en-US" altLang="ja-JP" sz="1100" dirty="0"/>
          </a:p>
          <a:p>
            <a:pPr marL="180340" indent="-180340"/>
            <a:r>
              <a:rPr lang="en-US" altLang="ja-JP" sz="1100" dirty="0"/>
              <a:t>[3] </a:t>
            </a:r>
            <a:r>
              <a:rPr lang="en-US" altLang="ja-JP" sz="1100" kern="100" dirty="0">
                <a:ea typeface="ＭＳ 明朝" panose="02020609040205080304" pitchFamily="49" charset="-128"/>
                <a:cs typeface="Times New Roman" panose="02020603050405020304" pitchFamily="18" charset="0"/>
              </a:rPr>
              <a:t>Franc JM, Ingrassia PL, Verde M, et al., A Simple Graphical Method for Quantification of Disaster Management Surge Capacity </a:t>
            </a:r>
          </a:p>
          <a:p>
            <a:pPr marL="180340" indent="-180340"/>
            <a:r>
              <a:rPr lang="en-US" altLang="ja-JP" sz="1100" kern="100" dirty="0">
                <a:ea typeface="ＭＳ 明朝" panose="02020609040205080304" pitchFamily="49" charset="-128"/>
                <a:cs typeface="Times New Roman" panose="02020603050405020304" pitchFamily="18" charset="0"/>
              </a:rPr>
              <a:t>      Using Computer Simulation and Process-control Tools,  Prehosp Disaster Med. 30(1):9-15 (2014)</a:t>
            </a:r>
            <a:endParaRPr lang="ja-JP" altLang="ja-JP" sz="1100" kern="100">
              <a:ea typeface="ＭＳ 明朝" panose="02020609040205080304" pitchFamily="49" charset="-128"/>
              <a:cs typeface="Times New Roman" panose="02020603050405020304" pitchFamily="18" charset="0"/>
            </a:endParaRPr>
          </a:p>
          <a:p>
            <a:pPr marL="180340" indent="-180340"/>
            <a:r>
              <a:rPr lang="en-GB" altLang="ja-JP" sz="1100" kern="100" dirty="0">
                <a:ea typeface="ＭＳ 明朝" panose="02020609040205080304" pitchFamily="49" charset="-128"/>
                <a:cs typeface="Times New Roman" panose="02020603050405020304" pitchFamily="18" charset="0"/>
              </a:rPr>
              <a:t>[4] A. Basaglia, E. Spacone, J.W. van de Lindt, T.D. Kirsch, A Discrete-Event Simulation model of hospital patient flow following </a:t>
            </a:r>
          </a:p>
          <a:p>
            <a:pPr marL="180340" indent="-180340"/>
            <a:r>
              <a:rPr lang="en-GB" altLang="ja-JP" sz="1100" kern="100" dirty="0">
                <a:ea typeface="ＭＳ 明朝" panose="02020609040205080304" pitchFamily="49" charset="-128"/>
                <a:cs typeface="Times New Roman" panose="02020603050405020304" pitchFamily="18" charset="0"/>
              </a:rPr>
              <a:t>      major earthquakes, International Journal of Disaster Risk Reduction, 71 (2022)</a:t>
            </a:r>
            <a:endParaRPr lang="ja-JP" altLang="ja-JP" sz="1100" kern="100">
              <a:ea typeface="ＭＳ 明朝"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678146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2941831" cy="369332"/>
          </a:xfrm>
          <a:prstGeom prst="rect">
            <a:avLst/>
          </a:prstGeom>
          <a:noFill/>
        </p:spPr>
        <p:txBody>
          <a:bodyPr wrap="none" rtlCol="0">
            <a:spAutoFit/>
          </a:bodyPr>
          <a:lstStyle/>
          <a:p>
            <a:r>
              <a:rPr lang="en-US" altLang="ja-JP" dirty="0"/>
              <a:t>Background and objective</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Objectives of this research </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5</a:t>
            </a:fld>
            <a:endParaRPr kumimoji="1" lang="ja-JP" altLang="en-US"/>
          </a:p>
        </p:txBody>
      </p:sp>
      <p:sp>
        <p:nvSpPr>
          <p:cNvPr id="4" name="テキスト ボックス 3">
            <a:extLst>
              <a:ext uri="{FF2B5EF4-FFF2-40B4-BE49-F238E27FC236}">
                <a16:creationId xmlns:a16="http://schemas.microsoft.com/office/drawing/2014/main" id="{C101F462-EDE4-0056-C47A-78065437A893}"/>
              </a:ext>
            </a:extLst>
          </p:cNvPr>
          <p:cNvSpPr txBox="1"/>
          <p:nvPr/>
        </p:nvSpPr>
        <p:spPr>
          <a:xfrm>
            <a:off x="1620663" y="2194859"/>
            <a:ext cx="8055251" cy="954107"/>
          </a:xfrm>
          <a:prstGeom prst="rect">
            <a:avLst/>
          </a:prstGeom>
          <a:noFill/>
        </p:spPr>
        <p:txBody>
          <a:bodyPr wrap="square" rtlCol="0">
            <a:spAutoFit/>
          </a:bodyPr>
          <a:lstStyle/>
          <a:p>
            <a:pPr algn="ctr"/>
            <a:r>
              <a:rPr lang="en" altLang="ja-JP" sz="2800" b="1" dirty="0"/>
              <a:t>Develop a highly realistic simulation model</a:t>
            </a:r>
          </a:p>
          <a:p>
            <a:pPr algn="ctr"/>
            <a:r>
              <a:rPr lang="en" altLang="ja-JP" sz="2800" b="1" dirty="0"/>
              <a:t>of the hospital disaster response</a:t>
            </a:r>
            <a:endParaRPr kumimoji="1" lang="ja-JP" altLang="en-US"/>
          </a:p>
        </p:txBody>
      </p:sp>
      <p:sp>
        <p:nvSpPr>
          <p:cNvPr id="5" name="テキスト ボックス 4">
            <a:extLst>
              <a:ext uri="{FF2B5EF4-FFF2-40B4-BE49-F238E27FC236}">
                <a16:creationId xmlns:a16="http://schemas.microsoft.com/office/drawing/2014/main" id="{9B8D8148-9493-4228-07CA-C2D9881B147F}"/>
              </a:ext>
            </a:extLst>
          </p:cNvPr>
          <p:cNvSpPr txBox="1"/>
          <p:nvPr/>
        </p:nvSpPr>
        <p:spPr>
          <a:xfrm>
            <a:off x="2432065" y="4461192"/>
            <a:ext cx="6543779" cy="1384995"/>
          </a:xfrm>
          <a:prstGeom prst="rect">
            <a:avLst/>
          </a:prstGeom>
          <a:noFill/>
        </p:spPr>
        <p:txBody>
          <a:bodyPr wrap="none" rtlCol="0">
            <a:spAutoFit/>
          </a:bodyPr>
          <a:lstStyle/>
          <a:p>
            <a:pPr marL="342900" indent="-342900">
              <a:buFont typeface="+mj-lt"/>
              <a:buAutoNum type="arabicPeriod"/>
            </a:pPr>
            <a:r>
              <a:rPr lang="en" altLang="ja-JP" sz="2800" dirty="0"/>
              <a:t>Evaluate the response performance </a:t>
            </a:r>
          </a:p>
          <a:p>
            <a:pPr marL="342900" indent="-342900">
              <a:buFont typeface="+mj-lt"/>
              <a:buAutoNum type="arabicPeriod"/>
            </a:pPr>
            <a:r>
              <a:rPr lang="en" altLang="ja-JP" sz="2800" dirty="0"/>
              <a:t>Find bottlenecks in the existing BCP</a:t>
            </a:r>
          </a:p>
          <a:p>
            <a:pPr marL="342900" indent="-342900">
              <a:buFont typeface="+mj-lt"/>
              <a:buAutoNum type="arabicPeriod"/>
            </a:pPr>
            <a:r>
              <a:rPr lang="en" altLang="ja-JP" sz="2800" dirty="0"/>
              <a:t>Make trainings easier to conduct</a:t>
            </a:r>
            <a:r>
              <a:rPr lang="en-US" altLang="ja-JP" dirty="0"/>
              <a:t> </a:t>
            </a:r>
            <a:endParaRPr kumimoji="1" lang="ja-JP" altLang="en-US"/>
          </a:p>
        </p:txBody>
      </p:sp>
      <p:sp>
        <p:nvSpPr>
          <p:cNvPr id="6" name="下矢印 5">
            <a:extLst>
              <a:ext uri="{FF2B5EF4-FFF2-40B4-BE49-F238E27FC236}">
                <a16:creationId xmlns:a16="http://schemas.microsoft.com/office/drawing/2014/main" id="{95E5B71E-2E1A-EAF6-D7FB-E476B4574B6C}"/>
              </a:ext>
            </a:extLst>
          </p:cNvPr>
          <p:cNvSpPr/>
          <p:nvPr/>
        </p:nvSpPr>
        <p:spPr>
          <a:xfrm>
            <a:off x="5244063" y="3457078"/>
            <a:ext cx="808449" cy="6960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490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790094" cy="369332"/>
          </a:xfrm>
          <a:prstGeom prst="rect">
            <a:avLst/>
          </a:prstGeom>
          <a:noFill/>
        </p:spPr>
        <p:txBody>
          <a:bodyPr wrap="none" rtlCol="0">
            <a:spAutoFit/>
          </a:bodyPr>
          <a:lstStyle/>
          <a:p>
            <a:r>
              <a:rPr lang="en-US" altLang="ja-JP" dirty="0"/>
              <a:t>Modeling of the hospital disaster response </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Overview</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6</a:t>
            </a:fld>
            <a:endParaRPr kumimoji="1" lang="ja-JP" altLang="en-US"/>
          </a:p>
        </p:txBody>
      </p:sp>
      <p:sp>
        <p:nvSpPr>
          <p:cNvPr id="8" name="テキスト ボックス 7">
            <a:extLst>
              <a:ext uri="{FF2B5EF4-FFF2-40B4-BE49-F238E27FC236}">
                <a16:creationId xmlns:a16="http://schemas.microsoft.com/office/drawing/2014/main" id="{ECD71F06-8132-4D55-D58E-328C6C8EC585}"/>
              </a:ext>
            </a:extLst>
          </p:cNvPr>
          <p:cNvSpPr txBox="1"/>
          <p:nvPr/>
        </p:nvSpPr>
        <p:spPr>
          <a:xfrm>
            <a:off x="851433" y="2802326"/>
            <a:ext cx="2000611" cy="707886"/>
          </a:xfrm>
          <a:prstGeom prst="rect">
            <a:avLst/>
          </a:prstGeom>
          <a:noFill/>
          <a:ln>
            <a:solidFill>
              <a:schemeClr val="tx1"/>
            </a:solidFill>
          </a:ln>
        </p:spPr>
        <p:txBody>
          <a:bodyPr wrap="square" rtlCol="0">
            <a:spAutoFit/>
          </a:bodyPr>
          <a:lstStyle/>
          <a:p>
            <a:pPr algn="ctr"/>
            <a:r>
              <a:rPr lang="en-US" altLang="ja-JP" sz="2000" dirty="0"/>
              <a:t>Patients  scenario</a:t>
            </a:r>
          </a:p>
        </p:txBody>
      </p:sp>
      <p:sp>
        <p:nvSpPr>
          <p:cNvPr id="32" name="テキスト ボックス 31">
            <a:extLst>
              <a:ext uri="{FF2B5EF4-FFF2-40B4-BE49-F238E27FC236}">
                <a16:creationId xmlns:a16="http://schemas.microsoft.com/office/drawing/2014/main" id="{158F008E-448F-065B-8491-37D7568D01C6}"/>
              </a:ext>
            </a:extLst>
          </p:cNvPr>
          <p:cNvSpPr txBox="1"/>
          <p:nvPr/>
        </p:nvSpPr>
        <p:spPr>
          <a:xfrm>
            <a:off x="747822" y="3514448"/>
            <a:ext cx="2782526" cy="861774"/>
          </a:xfrm>
          <a:prstGeom prst="rect">
            <a:avLst/>
          </a:prstGeom>
          <a:noFill/>
        </p:spPr>
        <p:txBody>
          <a:bodyPr wrap="square" rtlCol="0">
            <a:spAutoFit/>
          </a:bodyPr>
          <a:lstStyle/>
          <a:p>
            <a:pPr lvl="0"/>
            <a:r>
              <a:rPr lang="ja-JP" altLang="en-US" sz="1600">
                <a:solidFill>
                  <a:prstClr val="black"/>
                </a:solidFill>
              </a:rPr>
              <a:t>・</a:t>
            </a:r>
            <a:r>
              <a:rPr lang="en-US" altLang="ja-JP" sz="1600" dirty="0">
                <a:solidFill>
                  <a:prstClr val="black"/>
                </a:solidFill>
              </a:rPr>
              <a:t>Detailed patients</a:t>
            </a:r>
          </a:p>
          <a:p>
            <a:pPr lvl="0"/>
            <a:r>
              <a:rPr lang="ja-JP" altLang="en-US" sz="1600">
                <a:solidFill>
                  <a:prstClr val="black"/>
                </a:solidFill>
              </a:rPr>
              <a:t>　</a:t>
            </a:r>
            <a:r>
              <a:rPr lang="en-US" altLang="ja-JP" sz="1600" dirty="0">
                <a:solidFill>
                  <a:prstClr val="black"/>
                </a:solidFill>
              </a:rPr>
              <a:t>information</a:t>
            </a:r>
            <a:endParaRPr kumimoji="1" lang="en-US" altLang="ja-JP" b="1" dirty="0"/>
          </a:p>
          <a:p>
            <a:r>
              <a:rPr kumimoji="1" lang="ja-JP" altLang="en-US"/>
              <a:t>・</a:t>
            </a:r>
            <a:r>
              <a:rPr lang="en-US" altLang="ja-JP" sz="1600" dirty="0"/>
              <a:t>Patients a</a:t>
            </a:r>
            <a:r>
              <a:rPr kumimoji="1" lang="en-US" altLang="ja-JP" sz="1600" dirty="0"/>
              <a:t>rrival </a:t>
            </a:r>
            <a:r>
              <a:rPr lang="en-US" altLang="ja-JP" sz="1600" dirty="0"/>
              <a:t>time</a:t>
            </a:r>
            <a:endParaRPr kumimoji="1" lang="en-US" altLang="ja-JP" sz="1600" dirty="0"/>
          </a:p>
        </p:txBody>
      </p:sp>
      <p:sp>
        <p:nvSpPr>
          <p:cNvPr id="34" name="テキスト ボックス 33">
            <a:extLst>
              <a:ext uri="{FF2B5EF4-FFF2-40B4-BE49-F238E27FC236}">
                <a16:creationId xmlns:a16="http://schemas.microsoft.com/office/drawing/2014/main" id="{5D154D7E-4F4A-AE7A-1D83-128C449ECD6A}"/>
              </a:ext>
            </a:extLst>
          </p:cNvPr>
          <p:cNvSpPr txBox="1"/>
          <p:nvPr/>
        </p:nvSpPr>
        <p:spPr>
          <a:xfrm>
            <a:off x="851433" y="4561565"/>
            <a:ext cx="2000611" cy="707886"/>
          </a:xfrm>
          <a:prstGeom prst="rect">
            <a:avLst/>
          </a:prstGeom>
          <a:noFill/>
          <a:ln>
            <a:solidFill>
              <a:schemeClr val="tx1"/>
            </a:solidFill>
          </a:ln>
        </p:spPr>
        <p:txBody>
          <a:bodyPr wrap="square" rtlCol="0">
            <a:spAutoFit/>
          </a:bodyPr>
          <a:lstStyle/>
          <a:p>
            <a:pPr algn="ctr"/>
            <a:r>
              <a:rPr lang="en-US" altLang="ja-JP" sz="2000" dirty="0"/>
              <a:t>Resource scenario</a:t>
            </a:r>
          </a:p>
        </p:txBody>
      </p:sp>
      <p:sp>
        <p:nvSpPr>
          <p:cNvPr id="37" name="テキスト ボックス 36">
            <a:extLst>
              <a:ext uri="{FF2B5EF4-FFF2-40B4-BE49-F238E27FC236}">
                <a16:creationId xmlns:a16="http://schemas.microsoft.com/office/drawing/2014/main" id="{EDC030F5-4A29-D32C-5E39-491988732C47}"/>
              </a:ext>
            </a:extLst>
          </p:cNvPr>
          <p:cNvSpPr txBox="1"/>
          <p:nvPr/>
        </p:nvSpPr>
        <p:spPr>
          <a:xfrm>
            <a:off x="747822" y="5286531"/>
            <a:ext cx="2424180" cy="830997"/>
          </a:xfrm>
          <a:prstGeom prst="rect">
            <a:avLst/>
          </a:prstGeom>
          <a:noFill/>
        </p:spPr>
        <p:txBody>
          <a:bodyPr wrap="square" rtlCol="0">
            <a:spAutoFit/>
          </a:bodyPr>
          <a:lstStyle/>
          <a:p>
            <a:r>
              <a:rPr kumimoji="1" lang="ja-JP" altLang="en-US" sz="1600"/>
              <a:t>・</a:t>
            </a:r>
            <a:r>
              <a:rPr kumimoji="1" lang="en-US" altLang="ja-JP" sz="1600" dirty="0"/>
              <a:t>S</a:t>
            </a:r>
            <a:r>
              <a:rPr lang="en-US" altLang="ja-JP" sz="1600" dirty="0"/>
              <a:t>taff a</a:t>
            </a:r>
            <a:r>
              <a:rPr kumimoji="1" lang="en-US" altLang="ja-JP" sz="1600" dirty="0"/>
              <a:t>rrival scenario</a:t>
            </a:r>
          </a:p>
          <a:p>
            <a:r>
              <a:rPr lang="ja-JP" altLang="en-US" sz="1600"/>
              <a:t>・</a:t>
            </a:r>
            <a:r>
              <a:rPr lang="en-US" altLang="ja-JP" sz="1600" dirty="0"/>
              <a:t>Medical resources </a:t>
            </a:r>
            <a:br>
              <a:rPr lang="en-US" altLang="ja-JP" sz="1600" dirty="0"/>
            </a:br>
            <a:r>
              <a:rPr lang="ja-JP" altLang="en-US" sz="1600"/>
              <a:t>　</a:t>
            </a:r>
            <a:r>
              <a:rPr lang="en-US" altLang="ja-JP" sz="1600" dirty="0"/>
              <a:t>supply scenario</a:t>
            </a:r>
            <a:endParaRPr kumimoji="1" lang="en-US" altLang="ja-JP" sz="1600" dirty="0"/>
          </a:p>
        </p:txBody>
      </p:sp>
      <p:sp>
        <p:nvSpPr>
          <p:cNvPr id="43" name="テキスト ボックス 42">
            <a:extLst>
              <a:ext uri="{FF2B5EF4-FFF2-40B4-BE49-F238E27FC236}">
                <a16:creationId xmlns:a16="http://schemas.microsoft.com/office/drawing/2014/main" id="{81269382-430E-93D9-DDF3-348F749D5D6C}"/>
              </a:ext>
            </a:extLst>
          </p:cNvPr>
          <p:cNvSpPr txBox="1"/>
          <p:nvPr/>
        </p:nvSpPr>
        <p:spPr>
          <a:xfrm>
            <a:off x="4699347" y="3605239"/>
            <a:ext cx="2071100" cy="1015663"/>
          </a:xfrm>
          <a:prstGeom prst="rect">
            <a:avLst/>
          </a:prstGeom>
          <a:noFill/>
          <a:ln>
            <a:solidFill>
              <a:schemeClr val="tx1"/>
            </a:solidFill>
          </a:ln>
        </p:spPr>
        <p:txBody>
          <a:bodyPr wrap="square" rtlCol="0">
            <a:spAutoFit/>
          </a:bodyPr>
          <a:lstStyle/>
          <a:p>
            <a:pPr algn="ctr">
              <a:spcBef>
                <a:spcPts val="300"/>
              </a:spcBef>
            </a:pPr>
            <a:r>
              <a:rPr lang="en-US" altLang="ja-JP" sz="2000" dirty="0"/>
              <a:t>Disaster </a:t>
            </a:r>
          </a:p>
          <a:p>
            <a:pPr algn="ctr"/>
            <a:r>
              <a:rPr lang="en-US" altLang="ja-JP" sz="2000" dirty="0"/>
              <a:t>medicine</a:t>
            </a:r>
          </a:p>
          <a:p>
            <a:pPr algn="ctr">
              <a:spcAft>
                <a:spcPts val="1200"/>
              </a:spcAft>
            </a:pPr>
            <a:r>
              <a:rPr lang="en-US" altLang="ja-JP" sz="2000" dirty="0"/>
              <a:t>processes</a:t>
            </a:r>
          </a:p>
        </p:txBody>
      </p:sp>
      <p:sp>
        <p:nvSpPr>
          <p:cNvPr id="46" name="テキスト ボックス 45">
            <a:extLst>
              <a:ext uri="{FF2B5EF4-FFF2-40B4-BE49-F238E27FC236}">
                <a16:creationId xmlns:a16="http://schemas.microsoft.com/office/drawing/2014/main" id="{9FD0215A-1FF0-A360-5EB5-C325D9356DA1}"/>
              </a:ext>
            </a:extLst>
          </p:cNvPr>
          <p:cNvSpPr txBox="1"/>
          <p:nvPr/>
        </p:nvSpPr>
        <p:spPr>
          <a:xfrm>
            <a:off x="4860840" y="4630424"/>
            <a:ext cx="1738413" cy="830997"/>
          </a:xfrm>
          <a:prstGeom prst="rect">
            <a:avLst/>
          </a:prstGeom>
          <a:noFill/>
        </p:spPr>
        <p:txBody>
          <a:bodyPr wrap="square" rtlCol="0">
            <a:spAutoFit/>
          </a:bodyPr>
          <a:lstStyle/>
          <a:p>
            <a:r>
              <a:rPr kumimoji="1" lang="ja-JP" altLang="en-US" sz="1600"/>
              <a:t>・</a:t>
            </a:r>
            <a:r>
              <a:rPr kumimoji="1" lang="en-US" altLang="ja-JP" sz="1600" dirty="0"/>
              <a:t>Triage</a:t>
            </a:r>
          </a:p>
          <a:p>
            <a:r>
              <a:rPr lang="ja-JP" altLang="en-US" sz="1600"/>
              <a:t>・</a:t>
            </a:r>
            <a:r>
              <a:rPr lang="en-US" altLang="ja-JP" sz="1600" dirty="0"/>
              <a:t>Treatment</a:t>
            </a:r>
          </a:p>
          <a:p>
            <a:r>
              <a:rPr lang="ja-JP" altLang="en-US" sz="1600"/>
              <a:t>・</a:t>
            </a:r>
            <a:r>
              <a:rPr lang="en-US" altLang="ja-JP" sz="1600" dirty="0"/>
              <a:t>Examinations</a:t>
            </a:r>
          </a:p>
        </p:txBody>
      </p:sp>
      <p:sp>
        <p:nvSpPr>
          <p:cNvPr id="48" name="右矢印 47">
            <a:extLst>
              <a:ext uri="{FF2B5EF4-FFF2-40B4-BE49-F238E27FC236}">
                <a16:creationId xmlns:a16="http://schemas.microsoft.com/office/drawing/2014/main" id="{723087E6-5EF6-9FC9-7C16-FC019D892541}"/>
              </a:ext>
            </a:extLst>
          </p:cNvPr>
          <p:cNvSpPr/>
          <p:nvPr/>
        </p:nvSpPr>
        <p:spPr>
          <a:xfrm>
            <a:off x="3695374" y="3680048"/>
            <a:ext cx="757803" cy="8327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a:extLst>
              <a:ext uri="{FF2B5EF4-FFF2-40B4-BE49-F238E27FC236}">
                <a16:creationId xmlns:a16="http://schemas.microsoft.com/office/drawing/2014/main" id="{1FC3C8A4-2964-8919-1DD9-012D0F63B827}"/>
              </a:ext>
            </a:extLst>
          </p:cNvPr>
          <p:cNvSpPr/>
          <p:nvPr/>
        </p:nvSpPr>
        <p:spPr>
          <a:xfrm>
            <a:off x="7283475" y="3645766"/>
            <a:ext cx="757803" cy="8327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5416D3B5-0B44-8E47-BA47-0241C8039BF0}"/>
              </a:ext>
            </a:extLst>
          </p:cNvPr>
          <p:cNvSpPr txBox="1"/>
          <p:nvPr/>
        </p:nvSpPr>
        <p:spPr>
          <a:xfrm>
            <a:off x="8454150" y="3605239"/>
            <a:ext cx="2071100" cy="1015663"/>
          </a:xfrm>
          <a:prstGeom prst="rect">
            <a:avLst/>
          </a:prstGeom>
          <a:noFill/>
          <a:ln>
            <a:solidFill>
              <a:schemeClr val="tx1"/>
            </a:solidFill>
          </a:ln>
        </p:spPr>
        <p:txBody>
          <a:bodyPr wrap="square" rtlCol="0">
            <a:spAutoFit/>
          </a:bodyPr>
          <a:lstStyle/>
          <a:p>
            <a:pPr algn="ctr"/>
            <a:r>
              <a:rPr lang="en-US" altLang="ja-JP" sz="2000" dirty="0"/>
              <a:t>Results of</a:t>
            </a:r>
          </a:p>
          <a:p>
            <a:pPr algn="ctr"/>
            <a:r>
              <a:rPr lang="en-US" altLang="ja-JP" sz="2000" dirty="0"/>
              <a:t>disaster</a:t>
            </a:r>
          </a:p>
          <a:p>
            <a:pPr algn="ctr"/>
            <a:r>
              <a:rPr lang="en-US" altLang="ja-JP" sz="2000" dirty="0"/>
              <a:t>response</a:t>
            </a:r>
          </a:p>
        </p:txBody>
      </p:sp>
      <p:sp>
        <p:nvSpPr>
          <p:cNvPr id="24" name="テキスト ボックス 23">
            <a:extLst>
              <a:ext uri="{FF2B5EF4-FFF2-40B4-BE49-F238E27FC236}">
                <a16:creationId xmlns:a16="http://schemas.microsoft.com/office/drawing/2014/main" id="{8E2ACAEC-CF75-1CB0-A6AE-0DF8711A13AF}"/>
              </a:ext>
            </a:extLst>
          </p:cNvPr>
          <p:cNvSpPr txBox="1"/>
          <p:nvPr/>
        </p:nvSpPr>
        <p:spPr>
          <a:xfrm>
            <a:off x="8610600" y="4626223"/>
            <a:ext cx="2307848" cy="830997"/>
          </a:xfrm>
          <a:prstGeom prst="rect">
            <a:avLst/>
          </a:prstGeom>
          <a:noFill/>
        </p:spPr>
        <p:txBody>
          <a:bodyPr wrap="square" rtlCol="0">
            <a:spAutoFit/>
          </a:bodyPr>
          <a:lstStyle/>
          <a:p>
            <a:r>
              <a:rPr kumimoji="1" lang="ja-JP" altLang="en-US" sz="1600"/>
              <a:t>・</a:t>
            </a:r>
            <a:r>
              <a:rPr kumimoji="1" lang="en-US" altLang="ja-JP" sz="1600" dirty="0"/>
              <a:t>Length of stay </a:t>
            </a:r>
          </a:p>
          <a:p>
            <a:r>
              <a:rPr kumimoji="1" lang="ja-JP" altLang="en-US" sz="1600"/>
              <a:t>・</a:t>
            </a:r>
            <a:r>
              <a:rPr lang="en-US" altLang="ja-JP" sz="1600" dirty="0"/>
              <a:t>Number of patients</a:t>
            </a:r>
            <a:br>
              <a:rPr lang="en-US" altLang="ja-JP" sz="1600" dirty="0"/>
            </a:br>
            <a:r>
              <a:rPr lang="ja-JP" altLang="en-US" sz="1600"/>
              <a:t>　</a:t>
            </a:r>
            <a:r>
              <a:rPr lang="en-US" altLang="ja-JP" sz="1600" dirty="0"/>
              <a:t>in each room</a:t>
            </a:r>
            <a:endParaRPr kumimoji="1" lang="en-US" altLang="ja-JP" sz="1600" dirty="0"/>
          </a:p>
        </p:txBody>
      </p:sp>
      <p:sp>
        <p:nvSpPr>
          <p:cNvPr id="4" name="テキスト ボックス 3">
            <a:extLst>
              <a:ext uri="{FF2B5EF4-FFF2-40B4-BE49-F238E27FC236}">
                <a16:creationId xmlns:a16="http://schemas.microsoft.com/office/drawing/2014/main" id="{246C6114-53ED-1BA2-2D60-378CB9BFF991}"/>
              </a:ext>
            </a:extLst>
          </p:cNvPr>
          <p:cNvSpPr txBox="1"/>
          <p:nvPr/>
        </p:nvSpPr>
        <p:spPr>
          <a:xfrm>
            <a:off x="1245184" y="1908594"/>
            <a:ext cx="1289135" cy="523220"/>
          </a:xfrm>
          <a:prstGeom prst="rect">
            <a:avLst/>
          </a:prstGeom>
          <a:noFill/>
        </p:spPr>
        <p:txBody>
          <a:bodyPr wrap="none" rtlCol="0">
            <a:spAutoFit/>
          </a:bodyPr>
          <a:lstStyle/>
          <a:p>
            <a:r>
              <a:rPr lang="en-US" altLang="ja-JP" sz="2800" b="1" dirty="0"/>
              <a:t>I</a:t>
            </a:r>
            <a:r>
              <a:rPr kumimoji="1" lang="en-US" altLang="ja-JP" sz="2800" b="1" dirty="0"/>
              <a:t>nputs</a:t>
            </a:r>
            <a:endParaRPr kumimoji="1" lang="ja-JP" altLang="en-US" sz="2800" b="1"/>
          </a:p>
        </p:txBody>
      </p:sp>
      <p:sp>
        <p:nvSpPr>
          <p:cNvPr id="26" name="テキスト ボックス 25">
            <a:extLst>
              <a:ext uri="{FF2B5EF4-FFF2-40B4-BE49-F238E27FC236}">
                <a16:creationId xmlns:a16="http://schemas.microsoft.com/office/drawing/2014/main" id="{93F98754-DBAF-F9A2-17C9-49B503D5A752}"/>
              </a:ext>
            </a:extLst>
          </p:cNvPr>
          <p:cNvSpPr txBox="1"/>
          <p:nvPr/>
        </p:nvSpPr>
        <p:spPr>
          <a:xfrm>
            <a:off x="4662978" y="1920426"/>
            <a:ext cx="2058577" cy="523220"/>
          </a:xfrm>
          <a:prstGeom prst="rect">
            <a:avLst/>
          </a:prstGeom>
          <a:noFill/>
        </p:spPr>
        <p:txBody>
          <a:bodyPr wrap="none" rtlCol="0">
            <a:spAutoFit/>
          </a:bodyPr>
          <a:lstStyle/>
          <a:p>
            <a:r>
              <a:rPr kumimoji="1" lang="en-US" altLang="ja-JP" sz="2800" b="1" dirty="0"/>
              <a:t>Simulation</a:t>
            </a:r>
            <a:endParaRPr kumimoji="1" lang="ja-JP" altLang="en-US" sz="2800" b="1"/>
          </a:p>
        </p:txBody>
      </p:sp>
      <p:sp>
        <p:nvSpPr>
          <p:cNvPr id="27" name="テキスト ボックス 26">
            <a:extLst>
              <a:ext uri="{FF2B5EF4-FFF2-40B4-BE49-F238E27FC236}">
                <a16:creationId xmlns:a16="http://schemas.microsoft.com/office/drawing/2014/main" id="{B809C07C-DD79-3783-B2AB-F32BF2A1B641}"/>
              </a:ext>
            </a:extLst>
          </p:cNvPr>
          <p:cNvSpPr txBox="1"/>
          <p:nvPr/>
        </p:nvSpPr>
        <p:spPr>
          <a:xfrm>
            <a:off x="8697656" y="1908594"/>
            <a:ext cx="1584088" cy="523220"/>
          </a:xfrm>
          <a:prstGeom prst="rect">
            <a:avLst/>
          </a:prstGeom>
          <a:noFill/>
        </p:spPr>
        <p:txBody>
          <a:bodyPr wrap="none" rtlCol="0">
            <a:spAutoFit/>
          </a:bodyPr>
          <a:lstStyle/>
          <a:p>
            <a:r>
              <a:rPr lang="en-US" altLang="ja-JP" sz="2800" b="1" dirty="0"/>
              <a:t>Outputs</a:t>
            </a:r>
            <a:endParaRPr kumimoji="1" lang="ja-JP" altLang="en-US" sz="2800" b="1"/>
          </a:p>
        </p:txBody>
      </p:sp>
    </p:spTree>
    <p:extLst>
      <p:ext uri="{BB962C8B-B14F-4D97-AF65-F5344CB8AC3E}">
        <p14:creationId xmlns:p14="http://schemas.microsoft.com/office/powerpoint/2010/main" val="2895298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790094" cy="369332"/>
          </a:xfrm>
          <a:prstGeom prst="rect">
            <a:avLst/>
          </a:prstGeom>
          <a:noFill/>
        </p:spPr>
        <p:txBody>
          <a:bodyPr wrap="none" rtlCol="0">
            <a:spAutoFit/>
          </a:bodyPr>
          <a:lstStyle/>
          <a:p>
            <a:r>
              <a:rPr lang="en-US" altLang="ja-JP" dirty="0"/>
              <a:t>Modeling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0913472" cy="4351338"/>
          </a:xfrm>
        </p:spPr>
        <p:txBody>
          <a:bodyPr/>
          <a:lstStyle/>
          <a:p>
            <a:pPr marL="0" indent="0">
              <a:buNone/>
            </a:pPr>
            <a:r>
              <a:rPr lang="en-US" altLang="ja-JP" dirty="0"/>
              <a:t>Patient model is created in XML format </a:t>
            </a:r>
            <a:r>
              <a:rPr lang="en" altLang="ja-JP" dirty="0"/>
              <a:t>based on the patient data created for training purposes</a:t>
            </a:r>
          </a:p>
          <a:p>
            <a:pPr marL="0" indent="0">
              <a:buNone/>
            </a:pP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Patients model</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7</a:t>
            </a:fld>
            <a:endParaRPr kumimoji="1" lang="ja-JP" altLang="en-US"/>
          </a:p>
        </p:txBody>
      </p:sp>
      <p:graphicFrame>
        <p:nvGraphicFramePr>
          <p:cNvPr id="8" name="表 5">
            <a:extLst>
              <a:ext uri="{FF2B5EF4-FFF2-40B4-BE49-F238E27FC236}">
                <a16:creationId xmlns:a16="http://schemas.microsoft.com/office/drawing/2014/main" id="{7C8DC4A9-1BBE-18DC-1DCA-67EDD4C815FC}"/>
              </a:ext>
            </a:extLst>
          </p:cNvPr>
          <p:cNvGraphicFramePr>
            <a:graphicFrameLocks noGrp="1"/>
          </p:cNvGraphicFramePr>
          <p:nvPr>
            <p:extLst>
              <p:ext uri="{D42A27DB-BD31-4B8C-83A1-F6EECF244321}">
                <p14:modId xmlns:p14="http://schemas.microsoft.com/office/powerpoint/2010/main" val="1334544881"/>
              </p:ext>
            </p:extLst>
          </p:nvPr>
        </p:nvGraphicFramePr>
        <p:xfrm>
          <a:off x="477967" y="3241372"/>
          <a:ext cx="10477962" cy="2214000"/>
        </p:xfrm>
        <a:graphic>
          <a:graphicData uri="http://schemas.openxmlformats.org/drawingml/2006/table">
            <a:tbl>
              <a:tblPr firstRow="1" bandRow="1">
                <a:tableStyleId>{5C22544A-7EE6-4342-B048-85BDC9FD1C3A}</a:tableStyleId>
              </a:tblPr>
              <a:tblGrid>
                <a:gridCol w="2803081">
                  <a:extLst>
                    <a:ext uri="{9D8B030D-6E8A-4147-A177-3AD203B41FA5}">
                      <a16:colId xmlns:a16="http://schemas.microsoft.com/office/drawing/2014/main" val="4239115076"/>
                    </a:ext>
                  </a:extLst>
                </a:gridCol>
                <a:gridCol w="7674881">
                  <a:extLst>
                    <a:ext uri="{9D8B030D-6E8A-4147-A177-3AD203B41FA5}">
                      <a16:colId xmlns:a16="http://schemas.microsoft.com/office/drawing/2014/main" val="3461680495"/>
                    </a:ext>
                  </a:extLst>
                </a:gridCol>
              </a:tblGrid>
              <a:tr h="442800">
                <a:tc>
                  <a:txBody>
                    <a:bodyPr/>
                    <a:lstStyle/>
                    <a:p>
                      <a:r>
                        <a:rPr kumimoji="1" lang="en-US" altLang="ja-JP" dirty="0"/>
                        <a:t>Categories</a:t>
                      </a:r>
                      <a:endParaRPr kumimoji="1" lang="ja-JP" altLang="en-US"/>
                    </a:p>
                  </a:txBody>
                  <a:tcPr anchor="ctr"/>
                </a:tc>
                <a:tc>
                  <a:txBody>
                    <a:bodyPr/>
                    <a:lstStyle/>
                    <a:p>
                      <a:r>
                        <a:rPr kumimoji="1" lang="en-US" altLang="ja-JP" dirty="0"/>
                        <a:t>Examples</a:t>
                      </a:r>
                      <a:endParaRPr kumimoji="1" lang="ja-JP" altLang="en-US"/>
                    </a:p>
                  </a:txBody>
                  <a:tcPr anchor="ctr"/>
                </a:tc>
                <a:extLst>
                  <a:ext uri="{0D108BD9-81ED-4DB2-BD59-A6C34878D82A}">
                    <a16:rowId xmlns:a16="http://schemas.microsoft.com/office/drawing/2014/main" val="4150202333"/>
                  </a:ext>
                </a:extLst>
              </a:tr>
              <a:tr h="442800">
                <a:tc>
                  <a:txBody>
                    <a:bodyPr/>
                    <a:lstStyle/>
                    <a:p>
                      <a:r>
                        <a:rPr kumimoji="1" lang="en-US" altLang="ja-JP" dirty="0"/>
                        <a:t>Basic information</a:t>
                      </a:r>
                      <a:endParaRPr kumimoji="1" lang="ja-JP" altLang="en-US"/>
                    </a:p>
                  </a:txBody>
                  <a:tcPr anchor="ctr"/>
                </a:tc>
                <a:tc>
                  <a:txBody>
                    <a:bodyPr/>
                    <a:lstStyle/>
                    <a:p>
                      <a:r>
                        <a:rPr kumimoji="1" lang="en-US" altLang="ja-JP" dirty="0"/>
                        <a:t>ID/Name/Age/Sex</a:t>
                      </a:r>
                      <a:endParaRPr kumimoji="1" lang="ja-JP" altLang="en-US"/>
                    </a:p>
                  </a:txBody>
                  <a:tcPr anchor="ctr"/>
                </a:tc>
                <a:extLst>
                  <a:ext uri="{0D108BD9-81ED-4DB2-BD59-A6C34878D82A}">
                    <a16:rowId xmlns:a16="http://schemas.microsoft.com/office/drawing/2014/main" val="305084286"/>
                  </a:ext>
                </a:extLst>
              </a:tr>
              <a:tr h="442800">
                <a:tc>
                  <a:txBody>
                    <a:bodyPr/>
                    <a:lstStyle/>
                    <a:p>
                      <a:r>
                        <a:rPr kumimoji="1" lang="en-US" altLang="ja-JP" dirty="0"/>
                        <a:t>Vital Signs</a:t>
                      </a:r>
                      <a:endParaRPr kumimoji="1" lang="ja-JP" altLang="en-US"/>
                    </a:p>
                  </a:txBody>
                  <a:tcPr anchor="ctr"/>
                </a:tc>
                <a:tc>
                  <a:txBody>
                    <a:bodyPr/>
                    <a:lstStyle/>
                    <a:p>
                      <a:r>
                        <a:rPr kumimoji="1" lang="en-US" altLang="ja-JP" sz="1800" kern="1200" dirty="0">
                          <a:solidFill>
                            <a:schemeClr val="dk1"/>
                          </a:solidFill>
                          <a:effectLst/>
                          <a:latin typeface="+mn-lt"/>
                          <a:ea typeface="+mn-ea"/>
                          <a:cs typeface="+mn-cs"/>
                        </a:rPr>
                        <a:t>Conscious level/Blood pressure/Pulse</a:t>
                      </a:r>
                      <a:endParaRPr kumimoji="1" lang="ja-JP" altLang="en-US"/>
                    </a:p>
                  </a:txBody>
                  <a:tcPr anchor="ctr"/>
                </a:tc>
                <a:extLst>
                  <a:ext uri="{0D108BD9-81ED-4DB2-BD59-A6C34878D82A}">
                    <a16:rowId xmlns:a16="http://schemas.microsoft.com/office/drawing/2014/main" val="280622336"/>
                  </a:ext>
                </a:extLst>
              </a:tr>
              <a:tr h="442800">
                <a:tc>
                  <a:txBody>
                    <a:bodyPr/>
                    <a:lstStyle/>
                    <a:p>
                      <a:r>
                        <a:rPr kumimoji="1" lang="en-US" altLang="ja-JP" dirty="0"/>
                        <a:t>Severity of the patient</a:t>
                      </a:r>
                      <a:endParaRPr kumimoji="1" lang="ja-JP" altLang="en-US"/>
                    </a:p>
                  </a:txBody>
                  <a:tcPr anchor="ctr"/>
                </a:tc>
                <a:tc>
                  <a:txBody>
                    <a:bodyPr/>
                    <a:lstStyle/>
                    <a:p>
                      <a:r>
                        <a:rPr kumimoji="1" lang="en-US" altLang="ja-JP" sz="1800" kern="1200" dirty="0">
                          <a:solidFill>
                            <a:schemeClr val="dk1"/>
                          </a:solidFill>
                          <a:effectLst/>
                          <a:latin typeface="+mn-lt"/>
                          <a:ea typeface="+mn-ea"/>
                          <a:cs typeface="+mn-cs"/>
                        </a:rPr>
                        <a:t>Triage level/Injury name</a:t>
                      </a:r>
                      <a:endParaRPr kumimoji="1" lang="ja-JP" altLang="en-US"/>
                    </a:p>
                  </a:txBody>
                  <a:tcPr anchor="ctr"/>
                </a:tc>
                <a:extLst>
                  <a:ext uri="{0D108BD9-81ED-4DB2-BD59-A6C34878D82A}">
                    <a16:rowId xmlns:a16="http://schemas.microsoft.com/office/drawing/2014/main" val="4268859882"/>
                  </a:ext>
                </a:extLst>
              </a:tr>
              <a:tr h="442800">
                <a:tc>
                  <a:txBody>
                    <a:bodyPr/>
                    <a:lstStyle/>
                    <a:p>
                      <a:r>
                        <a:rPr kumimoji="1" lang="en-US" altLang="ja-JP" dirty="0"/>
                        <a:t>Processes required</a:t>
                      </a:r>
                      <a:endParaRPr kumimoji="1" lang="ja-JP" altLang="en-US"/>
                    </a:p>
                  </a:txBody>
                  <a:tcPr anchor="ctr"/>
                </a:tc>
                <a:tc>
                  <a:txBody>
                    <a:bodyPr/>
                    <a:lstStyle/>
                    <a:p>
                      <a:r>
                        <a:rPr kumimoji="1" lang="en-US" altLang="ja-JP" b="1" u="sng" dirty="0"/>
                        <a:t>Resources</a:t>
                      </a:r>
                      <a:r>
                        <a:rPr kumimoji="1" lang="en-US" altLang="ja-JP" dirty="0"/>
                        <a:t> and time required</a:t>
                      </a:r>
                      <a:endParaRPr kumimoji="1" lang="ja-JP" altLang="en-US"/>
                    </a:p>
                  </a:txBody>
                  <a:tcPr anchor="ctr"/>
                </a:tc>
                <a:extLst>
                  <a:ext uri="{0D108BD9-81ED-4DB2-BD59-A6C34878D82A}">
                    <a16:rowId xmlns:a16="http://schemas.microsoft.com/office/drawing/2014/main" val="3352182474"/>
                  </a:ext>
                </a:extLst>
              </a:tr>
            </a:tbl>
          </a:graphicData>
        </a:graphic>
      </p:graphicFrame>
      <p:sp>
        <p:nvSpPr>
          <p:cNvPr id="9" name="左中かっこ 8">
            <a:extLst>
              <a:ext uri="{FF2B5EF4-FFF2-40B4-BE49-F238E27FC236}">
                <a16:creationId xmlns:a16="http://schemas.microsoft.com/office/drawing/2014/main" id="{9BD18322-9D8F-9783-6CE0-0DD9FFBD94D5}"/>
              </a:ext>
            </a:extLst>
          </p:cNvPr>
          <p:cNvSpPr/>
          <p:nvPr/>
        </p:nvSpPr>
        <p:spPr>
          <a:xfrm>
            <a:off x="3934302" y="5696129"/>
            <a:ext cx="187437" cy="64633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25FC1391-B6D9-5730-8F79-7D4850E2BB21}"/>
              </a:ext>
            </a:extLst>
          </p:cNvPr>
          <p:cNvSpPr txBox="1"/>
          <p:nvPr/>
        </p:nvSpPr>
        <p:spPr>
          <a:xfrm>
            <a:off x="4121739" y="5691558"/>
            <a:ext cx="5402441" cy="646331"/>
          </a:xfrm>
          <a:prstGeom prst="rect">
            <a:avLst/>
          </a:prstGeom>
          <a:noFill/>
        </p:spPr>
        <p:txBody>
          <a:bodyPr wrap="none" rtlCol="0">
            <a:spAutoFit/>
          </a:bodyPr>
          <a:lstStyle/>
          <a:p>
            <a:pPr marL="285750" indent="-285750">
              <a:buFont typeface="Arial" panose="020B0604020202020204" pitchFamily="34" charset="0"/>
              <a:buChar char="•"/>
            </a:pPr>
            <a:r>
              <a:rPr lang="en-US" altLang="ja-JP" dirty="0"/>
              <a:t>Consumable</a:t>
            </a:r>
            <a:r>
              <a:rPr kumimoji="1" lang="en-US" altLang="ja-JP" dirty="0"/>
              <a:t> resour</a:t>
            </a:r>
            <a:r>
              <a:rPr lang="en-US" altLang="ja-JP" dirty="0"/>
              <a:t>ces </a:t>
            </a:r>
            <a:r>
              <a:rPr kumimoji="1" lang="en-US" altLang="ja-JP" dirty="0"/>
              <a:t>(</a:t>
            </a:r>
            <a:r>
              <a:rPr lang="en-US" altLang="ja-JP" dirty="0"/>
              <a:t>ex : gauze/s</a:t>
            </a:r>
            <a:r>
              <a:rPr lang="en" altLang="ja-JP" dirty="0"/>
              <a:t>aline</a:t>
            </a:r>
            <a:r>
              <a:rPr kumimoji="1" lang="en-US" altLang="ja-JP" dirty="0"/>
              <a:t>)</a:t>
            </a:r>
          </a:p>
          <a:p>
            <a:pPr marL="285750" indent="-285750">
              <a:buFont typeface="Arial" panose="020B0604020202020204" pitchFamily="34" charset="0"/>
              <a:buChar char="•"/>
            </a:pPr>
            <a:r>
              <a:rPr lang="en-US" altLang="ja-JP" dirty="0"/>
              <a:t>Unconsumable resources(ex : </a:t>
            </a:r>
            <a:r>
              <a:rPr lang="en" altLang="ja-JP" dirty="0"/>
              <a:t>stretcher</a:t>
            </a:r>
            <a:r>
              <a:rPr lang="en-US" altLang="ja-JP" dirty="0"/>
              <a:t>/staff)</a:t>
            </a:r>
          </a:p>
        </p:txBody>
      </p:sp>
      <p:sp>
        <p:nvSpPr>
          <p:cNvPr id="12" name="右カーブ矢印 11">
            <a:extLst>
              <a:ext uri="{FF2B5EF4-FFF2-40B4-BE49-F238E27FC236}">
                <a16:creationId xmlns:a16="http://schemas.microsoft.com/office/drawing/2014/main" id="{0613F6E7-A8CF-B659-C76B-6423E4A410C4}"/>
              </a:ext>
            </a:extLst>
          </p:cNvPr>
          <p:cNvSpPr/>
          <p:nvPr/>
        </p:nvSpPr>
        <p:spPr>
          <a:xfrm>
            <a:off x="3381520" y="5421032"/>
            <a:ext cx="427367" cy="646331"/>
          </a:xfrm>
          <a:prstGeom prst="curvedRightArrow">
            <a:avLst>
              <a:gd name="adj1" fmla="val 3365"/>
              <a:gd name="adj2" fmla="val 16193"/>
              <a:gd name="adj3" fmla="val 3028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81609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790094" cy="369332"/>
          </a:xfrm>
          <a:prstGeom prst="rect">
            <a:avLst/>
          </a:prstGeom>
          <a:noFill/>
        </p:spPr>
        <p:txBody>
          <a:bodyPr wrap="none" rtlCol="0">
            <a:spAutoFit/>
          </a:bodyPr>
          <a:lstStyle/>
          <a:p>
            <a:r>
              <a:rPr lang="en-US" altLang="ja-JP" dirty="0"/>
              <a:t>Modeling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1081112" cy="4351338"/>
          </a:xfrm>
        </p:spPr>
        <p:txBody>
          <a:bodyPr/>
          <a:lstStyle/>
          <a:p>
            <a:pPr marL="0" indent="0">
              <a:buNone/>
            </a:pPr>
            <a:r>
              <a:rPr lang="en-US" altLang="ja-JP" dirty="0"/>
              <a:t>The processes from triage to discharge are modeled</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Patients flow</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8</a:t>
            </a:fld>
            <a:endParaRPr kumimoji="1" lang="ja-JP" altLang="en-US"/>
          </a:p>
        </p:txBody>
      </p:sp>
      <p:pic>
        <p:nvPicPr>
          <p:cNvPr id="5" name="図 4" descr="ダイアグラム&#10;&#10;自動的に生成された説明">
            <a:extLst>
              <a:ext uri="{FF2B5EF4-FFF2-40B4-BE49-F238E27FC236}">
                <a16:creationId xmlns:a16="http://schemas.microsoft.com/office/drawing/2014/main" id="{3FB27FAE-80B8-EA3B-E48F-585F11445F3C}"/>
              </a:ext>
            </a:extLst>
          </p:cNvPr>
          <p:cNvPicPr>
            <a:picLocks noChangeAspect="1"/>
          </p:cNvPicPr>
          <p:nvPr/>
        </p:nvPicPr>
        <p:blipFill>
          <a:blip r:embed="rId3"/>
          <a:stretch>
            <a:fillRect/>
          </a:stretch>
        </p:blipFill>
        <p:spPr>
          <a:xfrm>
            <a:off x="312328" y="2454870"/>
            <a:ext cx="11447670" cy="3002350"/>
          </a:xfrm>
          <a:prstGeom prst="rect">
            <a:avLst/>
          </a:prstGeom>
        </p:spPr>
      </p:pic>
    </p:spTree>
    <p:extLst>
      <p:ext uri="{BB962C8B-B14F-4D97-AF65-F5344CB8AC3E}">
        <p14:creationId xmlns:p14="http://schemas.microsoft.com/office/powerpoint/2010/main" val="111497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タイトル 1">
            <a:extLst>
              <a:ext uri="{FF2B5EF4-FFF2-40B4-BE49-F238E27FC236}">
                <a16:creationId xmlns:a16="http://schemas.microsoft.com/office/drawing/2014/main" id="{8061707B-069A-4243-8A24-FDB2FF6A45B4}"/>
              </a:ext>
            </a:extLst>
          </p:cNvPr>
          <p:cNvSpPr txBox="1">
            <a:spLocks/>
          </p:cNvSpPr>
          <p:nvPr/>
        </p:nvSpPr>
        <p:spPr>
          <a:xfrm>
            <a:off x="403257"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a:p>
        </p:txBody>
      </p:sp>
      <p:cxnSp>
        <p:nvCxnSpPr>
          <p:cNvPr id="25" name="直線コネクタ 24">
            <a:extLst>
              <a:ext uri="{FF2B5EF4-FFF2-40B4-BE49-F238E27FC236}">
                <a16:creationId xmlns:a16="http://schemas.microsoft.com/office/drawing/2014/main" id="{8BFA9E6D-01C8-1144-8FC4-36CDDC34B3FC}"/>
              </a:ext>
            </a:extLst>
          </p:cNvPr>
          <p:cNvCxnSpPr/>
          <p:nvPr/>
        </p:nvCxnSpPr>
        <p:spPr>
          <a:xfrm flipV="1">
            <a:off x="428606" y="1400780"/>
            <a:ext cx="10527323" cy="46308"/>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50F16B0-A611-F063-D266-62F309043204}"/>
              </a:ext>
            </a:extLst>
          </p:cNvPr>
          <p:cNvSpPr txBox="1"/>
          <p:nvPr/>
        </p:nvSpPr>
        <p:spPr>
          <a:xfrm>
            <a:off x="403257" y="330213"/>
            <a:ext cx="4790094" cy="369332"/>
          </a:xfrm>
          <a:prstGeom prst="rect">
            <a:avLst/>
          </a:prstGeom>
          <a:noFill/>
        </p:spPr>
        <p:txBody>
          <a:bodyPr wrap="none" rtlCol="0">
            <a:spAutoFit/>
          </a:bodyPr>
          <a:lstStyle/>
          <a:p>
            <a:r>
              <a:rPr lang="en-US" altLang="ja-JP" dirty="0"/>
              <a:t>Modeling of the hospital disaster response </a:t>
            </a:r>
            <a:endParaRPr lang="ja-JP" altLang="en-US"/>
          </a:p>
        </p:txBody>
      </p:sp>
      <p:sp>
        <p:nvSpPr>
          <p:cNvPr id="31" name="コンテンツ プレースホルダー 30">
            <a:extLst>
              <a:ext uri="{FF2B5EF4-FFF2-40B4-BE49-F238E27FC236}">
                <a16:creationId xmlns:a16="http://schemas.microsoft.com/office/drawing/2014/main" id="{CCAD10E1-3CFE-49FF-BE98-E883FC82CD4E}"/>
              </a:ext>
            </a:extLst>
          </p:cNvPr>
          <p:cNvSpPr>
            <a:spLocks noGrp="1"/>
          </p:cNvSpPr>
          <p:nvPr>
            <p:ph idx="1"/>
          </p:nvPr>
        </p:nvSpPr>
        <p:spPr>
          <a:xfrm>
            <a:off x="440328" y="1653714"/>
            <a:ext cx="11081112" cy="4351338"/>
          </a:xfrm>
        </p:spPr>
        <p:txBody>
          <a:bodyPr/>
          <a:lstStyle/>
          <a:p>
            <a:pPr marL="0" indent="0">
              <a:buNone/>
            </a:pPr>
            <a:r>
              <a:rPr lang="en" altLang="ja-JP" dirty="0"/>
              <a:t>Each process is described in an input–process–output format</a:t>
            </a:r>
            <a:endParaRPr lang="ja-JP" altLang="en-US"/>
          </a:p>
        </p:txBody>
      </p:sp>
      <p:sp>
        <p:nvSpPr>
          <p:cNvPr id="11" name="タイトル 1">
            <a:extLst>
              <a:ext uri="{FF2B5EF4-FFF2-40B4-BE49-F238E27FC236}">
                <a16:creationId xmlns:a16="http://schemas.microsoft.com/office/drawing/2014/main" id="{BF7A1083-7B2C-B0B3-4B5E-AB6E1B2EB1A8}"/>
              </a:ext>
            </a:extLst>
          </p:cNvPr>
          <p:cNvSpPr txBox="1">
            <a:spLocks/>
          </p:cNvSpPr>
          <p:nvPr/>
        </p:nvSpPr>
        <p:spPr>
          <a:xfrm>
            <a:off x="402848" y="778009"/>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t>Detailed medical processes </a:t>
            </a:r>
            <a:endParaRPr lang="ja-JP" altLang="en-US" sz="3600"/>
          </a:p>
        </p:txBody>
      </p:sp>
      <p:sp>
        <p:nvSpPr>
          <p:cNvPr id="3" name="スライド番号プレースホルダー 2">
            <a:extLst>
              <a:ext uri="{FF2B5EF4-FFF2-40B4-BE49-F238E27FC236}">
                <a16:creationId xmlns:a16="http://schemas.microsoft.com/office/drawing/2014/main" id="{2A67BE40-7E49-BB51-CDAC-783E861D2758}"/>
              </a:ext>
            </a:extLst>
          </p:cNvPr>
          <p:cNvSpPr>
            <a:spLocks noGrp="1"/>
          </p:cNvSpPr>
          <p:nvPr>
            <p:ph type="sldNum" sz="quarter" idx="12"/>
          </p:nvPr>
        </p:nvSpPr>
        <p:spPr/>
        <p:txBody>
          <a:bodyPr/>
          <a:lstStyle/>
          <a:p>
            <a:fld id="{5493D7E6-7E34-F74E-893E-6974FCEC093E}" type="slidenum">
              <a:rPr kumimoji="1" lang="ja-JP" altLang="en-US" smtClean="0"/>
              <a:t>9</a:t>
            </a:fld>
            <a:endParaRPr kumimoji="1" lang="ja-JP" altLang="en-US"/>
          </a:p>
        </p:txBody>
      </p:sp>
      <p:pic>
        <p:nvPicPr>
          <p:cNvPr id="5" name="図 4" descr="ダイアグラム&#10;&#10;自動的に生成された説明">
            <a:extLst>
              <a:ext uri="{FF2B5EF4-FFF2-40B4-BE49-F238E27FC236}">
                <a16:creationId xmlns:a16="http://schemas.microsoft.com/office/drawing/2014/main" id="{111385AF-B078-BB47-B952-5BE8D1EE5D5E}"/>
              </a:ext>
            </a:extLst>
          </p:cNvPr>
          <p:cNvPicPr>
            <a:picLocks noChangeAspect="1"/>
          </p:cNvPicPr>
          <p:nvPr/>
        </p:nvPicPr>
        <p:blipFill>
          <a:blip r:embed="rId3"/>
          <a:stretch>
            <a:fillRect/>
          </a:stretch>
        </p:blipFill>
        <p:spPr>
          <a:xfrm>
            <a:off x="1510565" y="2310198"/>
            <a:ext cx="8300166" cy="4265674"/>
          </a:xfrm>
          <a:prstGeom prst="rect">
            <a:avLst/>
          </a:prstGeom>
        </p:spPr>
      </p:pic>
    </p:spTree>
    <p:extLst>
      <p:ext uri="{BB962C8B-B14F-4D97-AF65-F5344CB8AC3E}">
        <p14:creationId xmlns:p14="http://schemas.microsoft.com/office/powerpoint/2010/main" val="35637360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9710</TotalTime>
  <Words>2900</Words>
  <Application>Microsoft Macintosh PowerPoint</Application>
  <PresentationFormat>ワイド画面</PresentationFormat>
  <Paragraphs>317</Paragraphs>
  <Slides>19</Slides>
  <Notes>19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游ゴシック</vt:lpstr>
      <vt:lpstr>游ゴシック Light</vt:lpstr>
      <vt:lpstr>Arial</vt:lpstr>
      <vt:lpstr>Office テーマ</vt:lpstr>
      <vt:lpstr>Modeling and simulation of in-hospital medical processes for training and the evaluation of BCP in the event of a disaster</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梅本　瑞生</dc:creator>
  <cp:lastModifiedBy>梅本　瑞生</cp:lastModifiedBy>
  <cp:revision>72</cp:revision>
  <dcterms:created xsi:type="dcterms:W3CDTF">2022-06-01T02:58:12Z</dcterms:created>
  <dcterms:modified xsi:type="dcterms:W3CDTF">2022-06-27T23:55:54Z</dcterms:modified>
</cp:coreProperties>
</file>