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9" r:id="rId1"/>
  </p:sldMasterIdLst>
  <p:notesMasterIdLst>
    <p:notesMasterId r:id="rId28"/>
  </p:notesMasterIdLst>
  <p:handoutMasterIdLst>
    <p:handoutMasterId r:id="rId29"/>
  </p:handoutMasterIdLst>
  <p:sldIdLst>
    <p:sldId id="329" r:id="rId2"/>
    <p:sldId id="584" r:id="rId3"/>
    <p:sldId id="671" r:id="rId4"/>
    <p:sldId id="673" r:id="rId5"/>
    <p:sldId id="672" r:id="rId6"/>
    <p:sldId id="681" r:id="rId7"/>
    <p:sldId id="680" r:id="rId8"/>
    <p:sldId id="685" r:id="rId9"/>
    <p:sldId id="677" r:id="rId10"/>
    <p:sldId id="691" r:id="rId11"/>
    <p:sldId id="692" r:id="rId12"/>
    <p:sldId id="678" r:id="rId13"/>
    <p:sldId id="693" r:id="rId14"/>
    <p:sldId id="694" r:id="rId15"/>
    <p:sldId id="695" r:id="rId16"/>
    <p:sldId id="684" r:id="rId17"/>
    <p:sldId id="687" r:id="rId18"/>
    <p:sldId id="686" r:id="rId19"/>
    <p:sldId id="696" r:id="rId20"/>
    <p:sldId id="697" r:id="rId21"/>
    <p:sldId id="690" r:id="rId22"/>
    <p:sldId id="689" r:id="rId23"/>
    <p:sldId id="676" r:id="rId24"/>
    <p:sldId id="682" r:id="rId25"/>
    <p:sldId id="674" r:id="rId26"/>
    <p:sldId id="331" r:id="rId27"/>
  </p:sldIdLst>
  <p:sldSz cx="9144000" cy="6858000" type="screen4x3"/>
  <p:notesSz cx="6858000" cy="9117013"/>
  <p:defaultTextStyle>
    <a:defPPr>
      <a:defRPr lang="en-US"/>
    </a:defPPr>
    <a:lvl1pPr algn="l" rtl="0" eaLnBrk="0" fontAlgn="base" hangingPunct="0">
      <a:spcBef>
        <a:spcPct val="20000"/>
      </a:spcBef>
      <a:spcAft>
        <a:spcPct val="0"/>
      </a:spcAft>
      <a:buSzPct val="80000"/>
      <a:buFont typeface="Symbol" panose="05050102010706020507" pitchFamily="18" charset="2"/>
      <a:buChar char="®"/>
      <a:defRPr sz="2000" kern="1200">
        <a:solidFill>
          <a:schemeClr val="tx1"/>
        </a:solidFill>
        <a:latin typeface="Arial" panose="020B0604020202020204" pitchFamily="34" charset="0"/>
        <a:ea typeface="+mn-ea"/>
        <a:cs typeface="+mn-cs"/>
      </a:defRPr>
    </a:lvl1pPr>
    <a:lvl2pPr marL="457200" algn="l" rtl="0" eaLnBrk="0" fontAlgn="base" hangingPunct="0">
      <a:spcBef>
        <a:spcPct val="20000"/>
      </a:spcBef>
      <a:spcAft>
        <a:spcPct val="0"/>
      </a:spcAft>
      <a:buSzPct val="80000"/>
      <a:buFont typeface="Symbol" panose="05050102010706020507" pitchFamily="18" charset="2"/>
      <a:buChar char="®"/>
      <a:defRPr sz="2000" kern="1200">
        <a:solidFill>
          <a:schemeClr val="tx1"/>
        </a:solidFill>
        <a:latin typeface="Arial" panose="020B0604020202020204" pitchFamily="34" charset="0"/>
        <a:ea typeface="+mn-ea"/>
        <a:cs typeface="+mn-cs"/>
      </a:defRPr>
    </a:lvl2pPr>
    <a:lvl3pPr marL="914400" algn="l" rtl="0" eaLnBrk="0" fontAlgn="base" hangingPunct="0">
      <a:spcBef>
        <a:spcPct val="20000"/>
      </a:spcBef>
      <a:spcAft>
        <a:spcPct val="0"/>
      </a:spcAft>
      <a:buSzPct val="80000"/>
      <a:buFont typeface="Symbol" panose="05050102010706020507" pitchFamily="18" charset="2"/>
      <a:buChar char="®"/>
      <a:defRPr sz="2000" kern="1200">
        <a:solidFill>
          <a:schemeClr val="tx1"/>
        </a:solidFill>
        <a:latin typeface="Arial" panose="020B0604020202020204" pitchFamily="34" charset="0"/>
        <a:ea typeface="+mn-ea"/>
        <a:cs typeface="+mn-cs"/>
      </a:defRPr>
    </a:lvl3pPr>
    <a:lvl4pPr marL="1371600" algn="l" rtl="0" eaLnBrk="0" fontAlgn="base" hangingPunct="0">
      <a:spcBef>
        <a:spcPct val="20000"/>
      </a:spcBef>
      <a:spcAft>
        <a:spcPct val="0"/>
      </a:spcAft>
      <a:buSzPct val="80000"/>
      <a:buFont typeface="Symbol" panose="05050102010706020507" pitchFamily="18" charset="2"/>
      <a:buChar char="®"/>
      <a:defRPr sz="2000" kern="1200">
        <a:solidFill>
          <a:schemeClr val="tx1"/>
        </a:solidFill>
        <a:latin typeface="Arial" panose="020B0604020202020204" pitchFamily="34" charset="0"/>
        <a:ea typeface="+mn-ea"/>
        <a:cs typeface="+mn-cs"/>
      </a:defRPr>
    </a:lvl4pPr>
    <a:lvl5pPr marL="1828800" algn="l" rtl="0" eaLnBrk="0" fontAlgn="base" hangingPunct="0">
      <a:spcBef>
        <a:spcPct val="20000"/>
      </a:spcBef>
      <a:spcAft>
        <a:spcPct val="0"/>
      </a:spcAft>
      <a:buSzPct val="80000"/>
      <a:buFont typeface="Symbol" panose="05050102010706020507" pitchFamily="18" charset="2"/>
      <a:buChar char="®"/>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44">
          <p15:clr>
            <a:srgbClr val="A4A3A4"/>
          </p15:clr>
        </p15:guide>
        <p15:guide id="2" pos="4992">
          <p15:clr>
            <a:srgbClr val="A4A3A4"/>
          </p15:clr>
        </p15:guide>
      </p15:sldGuideLst>
    </p:ext>
    <p:ext uri="{2D200454-40CA-4A62-9FC3-DE9A4176ACB9}">
      <p15:notesGuideLst xmlns:p15="http://schemas.microsoft.com/office/powerpoint/2012/main">
        <p15:guide id="1" orient="horz" pos="2141">
          <p15:clr>
            <a:srgbClr val="A4A3A4"/>
          </p15:clr>
        </p15:guide>
        <p15:guide id="2" pos="28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5528F8"/>
    <a:srgbClr val="613C9C"/>
    <a:srgbClr val="009900"/>
    <a:srgbClr val="FF00FF"/>
    <a:srgbClr val="FFFF00"/>
    <a:srgbClr val="0346ED"/>
    <a:srgbClr val="AB011D"/>
    <a:srgbClr val="FFFF66"/>
    <a:srgbClr val="9C3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4" autoAdjust="0"/>
    <p:restoredTop sz="94660"/>
  </p:normalViewPr>
  <p:slideViewPr>
    <p:cSldViewPr>
      <p:cViewPr>
        <p:scale>
          <a:sx n="66" d="100"/>
          <a:sy n="66" d="100"/>
        </p:scale>
        <p:origin x="2244" y="792"/>
      </p:cViewPr>
      <p:guideLst>
        <p:guide orient="horz" pos="144"/>
        <p:guide pos="499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88" y="-58"/>
      </p:cViewPr>
      <p:guideLst>
        <p:guide orient="horz" pos="2141"/>
        <p:guide pos="286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3388" cy="454026"/>
          </a:xfrm>
          <a:prstGeom prst="rect">
            <a:avLst/>
          </a:prstGeom>
          <a:noFill/>
          <a:ln w="9525">
            <a:noFill/>
            <a:miter lim="800000"/>
            <a:headEnd/>
            <a:tailEnd/>
          </a:ln>
          <a:effectLst/>
        </p:spPr>
        <p:txBody>
          <a:bodyPr vert="horz" wrap="square" lIns="19155" tIns="0" rIns="19155" bIns="0" numCol="1" anchor="t" anchorCtr="0" compatLnSpc="1">
            <a:prstTxWarp prst="textNoShape">
              <a:avLst/>
            </a:prstTxWarp>
          </a:bodyPr>
          <a:lstStyle>
            <a:lvl1pPr defTabSz="917575">
              <a:spcBef>
                <a:spcPct val="0"/>
              </a:spcBef>
              <a:buSzTx/>
              <a:buFontTx/>
              <a:buNone/>
              <a:defRPr sz="1000" i="1" smtClean="0">
                <a:latin typeface="Times New Roman" pitchFamily="18" charset="0"/>
              </a:defRPr>
            </a:lvl1pPr>
          </a:lstStyle>
          <a:p>
            <a:pPr>
              <a:defRPr/>
            </a:pPr>
            <a:endParaRPr lang="en-US" altLang="en-US"/>
          </a:p>
        </p:txBody>
      </p:sp>
      <p:sp>
        <p:nvSpPr>
          <p:cNvPr id="3075" name="Rectangle 3"/>
          <p:cNvSpPr>
            <a:spLocks noGrp="1" noChangeArrowheads="1"/>
          </p:cNvSpPr>
          <p:nvPr>
            <p:ph type="dt" sz="quarter" idx="1"/>
          </p:nvPr>
        </p:nvSpPr>
        <p:spPr bwMode="auto">
          <a:xfrm>
            <a:off x="3884613" y="-1588"/>
            <a:ext cx="2973387" cy="454026"/>
          </a:xfrm>
          <a:prstGeom prst="rect">
            <a:avLst/>
          </a:prstGeom>
          <a:noFill/>
          <a:ln w="9525">
            <a:noFill/>
            <a:miter lim="800000"/>
            <a:headEnd/>
            <a:tailEnd/>
          </a:ln>
          <a:effectLst/>
        </p:spPr>
        <p:txBody>
          <a:bodyPr vert="horz" wrap="square" lIns="19155" tIns="0" rIns="19155" bIns="0" numCol="1" anchor="t" anchorCtr="0" compatLnSpc="1">
            <a:prstTxWarp prst="textNoShape">
              <a:avLst/>
            </a:prstTxWarp>
          </a:bodyPr>
          <a:lstStyle>
            <a:lvl1pPr algn="r" defTabSz="917575">
              <a:spcBef>
                <a:spcPct val="0"/>
              </a:spcBef>
              <a:buSzTx/>
              <a:buFontTx/>
              <a:buNone/>
              <a:defRPr sz="1000" i="1" smtClean="0">
                <a:latin typeface="Times New Roman" pitchFamily="18" charset="0"/>
              </a:defRPr>
            </a:lvl1pPr>
          </a:lstStyle>
          <a:p>
            <a:pPr>
              <a:defRPr/>
            </a:pPr>
            <a:endParaRPr lang="en-US" altLang="en-US"/>
          </a:p>
        </p:txBody>
      </p:sp>
      <p:sp>
        <p:nvSpPr>
          <p:cNvPr id="3076" name="Rectangle 4"/>
          <p:cNvSpPr>
            <a:spLocks noGrp="1" noChangeArrowheads="1"/>
          </p:cNvSpPr>
          <p:nvPr>
            <p:ph type="ftr" sz="quarter" idx="2"/>
          </p:nvPr>
        </p:nvSpPr>
        <p:spPr bwMode="auto">
          <a:xfrm>
            <a:off x="0" y="8664575"/>
            <a:ext cx="2973388" cy="454025"/>
          </a:xfrm>
          <a:prstGeom prst="rect">
            <a:avLst/>
          </a:prstGeom>
          <a:noFill/>
          <a:ln w="9525">
            <a:noFill/>
            <a:miter lim="800000"/>
            <a:headEnd/>
            <a:tailEnd/>
          </a:ln>
          <a:effectLst/>
        </p:spPr>
        <p:txBody>
          <a:bodyPr vert="horz" wrap="square" lIns="19155" tIns="0" rIns="19155" bIns="0" numCol="1" anchor="b" anchorCtr="0" compatLnSpc="1">
            <a:prstTxWarp prst="textNoShape">
              <a:avLst/>
            </a:prstTxWarp>
          </a:bodyPr>
          <a:lstStyle>
            <a:lvl1pPr defTabSz="917575">
              <a:spcBef>
                <a:spcPct val="0"/>
              </a:spcBef>
              <a:buSzTx/>
              <a:buFontTx/>
              <a:buNone/>
              <a:defRPr sz="1000" i="1" smtClean="0">
                <a:latin typeface="Times New Roman" pitchFamily="18" charset="0"/>
              </a:defRPr>
            </a:lvl1pPr>
          </a:lstStyle>
          <a:p>
            <a:pPr>
              <a:defRPr/>
            </a:pPr>
            <a:r>
              <a:rPr lang="en-US" altLang="en-US"/>
              <a:t>The technical data in this document is controlled under the U.S. Export Regulations; release to foreign persons may require an export authorization</a:t>
            </a:r>
          </a:p>
        </p:txBody>
      </p:sp>
      <p:sp>
        <p:nvSpPr>
          <p:cNvPr id="3077" name="Rectangle 5"/>
          <p:cNvSpPr>
            <a:spLocks noGrp="1" noChangeArrowheads="1"/>
          </p:cNvSpPr>
          <p:nvPr>
            <p:ph type="sldNum" sz="quarter" idx="3"/>
          </p:nvPr>
        </p:nvSpPr>
        <p:spPr bwMode="auto">
          <a:xfrm>
            <a:off x="3884613" y="8664575"/>
            <a:ext cx="2973387" cy="454025"/>
          </a:xfrm>
          <a:prstGeom prst="rect">
            <a:avLst/>
          </a:prstGeom>
          <a:noFill/>
          <a:ln w="9525">
            <a:noFill/>
            <a:miter lim="800000"/>
            <a:headEnd/>
            <a:tailEnd/>
          </a:ln>
          <a:effectLst/>
        </p:spPr>
        <p:txBody>
          <a:bodyPr vert="horz" wrap="square" lIns="19155" tIns="0" rIns="19155" bIns="0" numCol="1" anchor="b" anchorCtr="0" compatLnSpc="1">
            <a:prstTxWarp prst="textNoShape">
              <a:avLst/>
            </a:prstTxWarp>
          </a:bodyPr>
          <a:lstStyle>
            <a:lvl1pPr algn="r" defTabSz="917575">
              <a:spcBef>
                <a:spcPct val="0"/>
              </a:spcBef>
              <a:buSzTx/>
              <a:buFontTx/>
              <a:buNone/>
              <a:defRPr sz="1000" i="1">
                <a:latin typeface="Times New Roman" panose="02020603050405020304" pitchFamily="18" charset="0"/>
              </a:defRPr>
            </a:lvl1pPr>
          </a:lstStyle>
          <a:p>
            <a:fld id="{5139B1D0-AF69-4608-9A64-83CFECB90EA9}" type="slidenum">
              <a:rPr lang="en-US" altLang="en-US"/>
              <a:pPr/>
              <a:t>‹#›</a:t>
            </a:fld>
            <a:endParaRPr lang="en-US" altLang="en-US"/>
          </a:p>
        </p:txBody>
      </p:sp>
    </p:spTree>
    <p:extLst>
      <p:ext uri="{BB962C8B-B14F-4D97-AF65-F5344CB8AC3E}">
        <p14:creationId xmlns:p14="http://schemas.microsoft.com/office/powerpoint/2010/main" val="23739146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3388" cy="454026"/>
          </a:xfrm>
          <a:prstGeom prst="rect">
            <a:avLst/>
          </a:prstGeom>
          <a:noFill/>
          <a:ln w="9525">
            <a:noFill/>
            <a:miter lim="800000"/>
            <a:headEnd/>
            <a:tailEnd/>
          </a:ln>
          <a:effectLst/>
        </p:spPr>
        <p:txBody>
          <a:bodyPr vert="horz" wrap="square" lIns="19155" tIns="0" rIns="19155" bIns="0" numCol="1" anchor="t" anchorCtr="0" compatLnSpc="1">
            <a:prstTxWarp prst="textNoShape">
              <a:avLst/>
            </a:prstTxWarp>
          </a:bodyPr>
          <a:lstStyle>
            <a:lvl1pPr defTabSz="917575">
              <a:spcBef>
                <a:spcPct val="0"/>
              </a:spcBef>
              <a:buSzTx/>
              <a:buFontTx/>
              <a:buNone/>
              <a:defRPr sz="1000" i="1" smtClean="0">
                <a:latin typeface="Times New Roman" pitchFamily="18" charset="0"/>
              </a:defRPr>
            </a:lvl1pPr>
          </a:lstStyle>
          <a:p>
            <a:pPr>
              <a:defRPr/>
            </a:pPr>
            <a:endParaRPr lang="en-US" altLang="en-US"/>
          </a:p>
        </p:txBody>
      </p:sp>
      <p:sp>
        <p:nvSpPr>
          <p:cNvPr id="2051" name="Rectangle 3"/>
          <p:cNvSpPr>
            <a:spLocks noGrp="1" noChangeArrowheads="1"/>
          </p:cNvSpPr>
          <p:nvPr>
            <p:ph type="dt" idx="1"/>
          </p:nvPr>
        </p:nvSpPr>
        <p:spPr bwMode="auto">
          <a:xfrm>
            <a:off x="3884613" y="-1588"/>
            <a:ext cx="2973387" cy="454026"/>
          </a:xfrm>
          <a:prstGeom prst="rect">
            <a:avLst/>
          </a:prstGeom>
          <a:noFill/>
          <a:ln w="9525">
            <a:noFill/>
            <a:miter lim="800000"/>
            <a:headEnd/>
            <a:tailEnd/>
          </a:ln>
          <a:effectLst/>
        </p:spPr>
        <p:txBody>
          <a:bodyPr vert="horz" wrap="square" lIns="19155" tIns="0" rIns="19155" bIns="0" numCol="1" anchor="t" anchorCtr="0" compatLnSpc="1">
            <a:prstTxWarp prst="textNoShape">
              <a:avLst/>
            </a:prstTxWarp>
          </a:bodyPr>
          <a:lstStyle>
            <a:lvl1pPr algn="r" defTabSz="917575">
              <a:spcBef>
                <a:spcPct val="0"/>
              </a:spcBef>
              <a:buSzTx/>
              <a:buFontTx/>
              <a:buNone/>
              <a:defRPr sz="1000" i="1" smtClean="0">
                <a:latin typeface="Times New Roman" pitchFamily="18" charset="0"/>
              </a:defRPr>
            </a:lvl1pPr>
          </a:lstStyle>
          <a:p>
            <a:pPr>
              <a:defRPr/>
            </a:pPr>
            <a:endParaRPr lang="en-US" altLang="en-US"/>
          </a:p>
        </p:txBody>
      </p:sp>
      <p:sp>
        <p:nvSpPr>
          <p:cNvPr id="2052" name="Rectangle 4"/>
          <p:cNvSpPr>
            <a:spLocks noGrp="1" noChangeArrowheads="1"/>
          </p:cNvSpPr>
          <p:nvPr>
            <p:ph type="ftr" sz="quarter" idx="4"/>
          </p:nvPr>
        </p:nvSpPr>
        <p:spPr bwMode="auto">
          <a:xfrm>
            <a:off x="0" y="8664575"/>
            <a:ext cx="2973388" cy="454025"/>
          </a:xfrm>
          <a:prstGeom prst="rect">
            <a:avLst/>
          </a:prstGeom>
          <a:noFill/>
          <a:ln w="9525">
            <a:noFill/>
            <a:miter lim="800000"/>
            <a:headEnd/>
            <a:tailEnd/>
          </a:ln>
          <a:effectLst/>
        </p:spPr>
        <p:txBody>
          <a:bodyPr vert="horz" wrap="square" lIns="19155" tIns="0" rIns="19155" bIns="0" numCol="1" anchor="b" anchorCtr="0" compatLnSpc="1">
            <a:prstTxWarp prst="textNoShape">
              <a:avLst/>
            </a:prstTxWarp>
          </a:bodyPr>
          <a:lstStyle>
            <a:lvl1pPr defTabSz="917575">
              <a:spcBef>
                <a:spcPct val="0"/>
              </a:spcBef>
              <a:buSzTx/>
              <a:buFontTx/>
              <a:buNone/>
              <a:defRPr sz="1000" i="1" smtClean="0">
                <a:latin typeface="Times New Roman" pitchFamily="18" charset="0"/>
              </a:defRPr>
            </a:lvl1pPr>
          </a:lstStyle>
          <a:p>
            <a:pPr>
              <a:defRPr/>
            </a:pPr>
            <a:r>
              <a:rPr lang="en-US" altLang="en-US"/>
              <a:t>The technical data in this document is controlled under the U.S. Export Regulations; release to foreign persons may require an export authorization</a:t>
            </a:r>
          </a:p>
        </p:txBody>
      </p:sp>
      <p:sp>
        <p:nvSpPr>
          <p:cNvPr id="2053" name="Rectangle 5"/>
          <p:cNvSpPr>
            <a:spLocks noGrp="1" noChangeArrowheads="1"/>
          </p:cNvSpPr>
          <p:nvPr>
            <p:ph type="sldNum" sz="quarter" idx="5"/>
          </p:nvPr>
        </p:nvSpPr>
        <p:spPr bwMode="auto">
          <a:xfrm>
            <a:off x="3884613" y="8664575"/>
            <a:ext cx="2973387" cy="454025"/>
          </a:xfrm>
          <a:prstGeom prst="rect">
            <a:avLst/>
          </a:prstGeom>
          <a:noFill/>
          <a:ln w="9525">
            <a:noFill/>
            <a:miter lim="800000"/>
            <a:headEnd/>
            <a:tailEnd/>
          </a:ln>
          <a:effectLst/>
        </p:spPr>
        <p:txBody>
          <a:bodyPr vert="horz" wrap="square" lIns="19155" tIns="0" rIns="19155" bIns="0" numCol="1" anchor="b" anchorCtr="0" compatLnSpc="1">
            <a:prstTxWarp prst="textNoShape">
              <a:avLst/>
            </a:prstTxWarp>
          </a:bodyPr>
          <a:lstStyle>
            <a:lvl1pPr algn="r" defTabSz="917575">
              <a:spcBef>
                <a:spcPct val="0"/>
              </a:spcBef>
              <a:buSzTx/>
              <a:buFontTx/>
              <a:buNone/>
              <a:defRPr sz="1000" i="1">
                <a:latin typeface="Times New Roman" panose="02020603050405020304" pitchFamily="18" charset="0"/>
              </a:defRPr>
            </a:lvl1pPr>
          </a:lstStyle>
          <a:p>
            <a:fld id="{13597447-1E6D-4877-92D2-9A1FEB4A2166}" type="slidenum">
              <a:rPr lang="en-US" altLang="en-US"/>
              <a:pPr/>
              <a:t>‹#›</a:t>
            </a:fld>
            <a:endParaRPr lang="en-US" altLang="en-US"/>
          </a:p>
        </p:txBody>
      </p:sp>
      <p:sp>
        <p:nvSpPr>
          <p:cNvPr id="2054" name="Rectangle 6"/>
          <p:cNvSpPr>
            <a:spLocks noGrp="1" noChangeArrowheads="1"/>
          </p:cNvSpPr>
          <p:nvPr>
            <p:ph type="body" sz="quarter" idx="3"/>
          </p:nvPr>
        </p:nvSpPr>
        <p:spPr bwMode="auto">
          <a:xfrm>
            <a:off x="914400" y="4330700"/>
            <a:ext cx="5029200" cy="4100513"/>
          </a:xfrm>
          <a:prstGeom prst="rect">
            <a:avLst/>
          </a:prstGeom>
          <a:noFill/>
          <a:ln w="9525">
            <a:noFill/>
            <a:miter lim="800000"/>
            <a:headEnd/>
            <a:tailEnd/>
          </a:ln>
          <a:effectLst/>
        </p:spPr>
        <p:txBody>
          <a:bodyPr vert="horz" wrap="square" lIns="92579" tIns="46291" rIns="92579" bIns="4629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07" name="Rectangle 7"/>
          <p:cNvSpPr>
            <a:spLocks noGrp="1" noRot="1" noChangeAspect="1" noChangeArrowheads="1" noTextEdit="1"/>
          </p:cNvSpPr>
          <p:nvPr>
            <p:ph type="sldImg" idx="2"/>
          </p:nvPr>
        </p:nvSpPr>
        <p:spPr bwMode="auto">
          <a:xfrm>
            <a:off x="1163638" y="692150"/>
            <a:ext cx="4533900" cy="3400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8936264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ltLang="en-US"/>
              <a:t>The technical data in this document is controlled under the U.S. Export Regulations; release to foreign persons may require an export authorization</a:t>
            </a:r>
          </a:p>
        </p:txBody>
      </p:sp>
      <p:sp>
        <p:nvSpPr>
          <p:cNvPr id="5" name="Slide Number Placeholder 4"/>
          <p:cNvSpPr>
            <a:spLocks noGrp="1"/>
          </p:cNvSpPr>
          <p:nvPr>
            <p:ph type="sldNum" sz="quarter" idx="11"/>
          </p:nvPr>
        </p:nvSpPr>
        <p:spPr/>
        <p:txBody>
          <a:bodyPr/>
          <a:lstStyle/>
          <a:p>
            <a:fld id="{13597447-1E6D-4877-92D2-9A1FEB4A2166}" type="slidenum">
              <a:rPr lang="en-US" altLang="en-US" smtClean="0"/>
              <a:pPr/>
              <a:t>1</a:t>
            </a:fld>
            <a:endParaRPr lang="en-US" altLang="en-US"/>
          </a:p>
        </p:txBody>
      </p:sp>
    </p:spTree>
    <p:extLst>
      <p:ext uri="{BB962C8B-B14F-4D97-AF65-F5344CB8AC3E}">
        <p14:creationId xmlns:p14="http://schemas.microsoft.com/office/powerpoint/2010/main" val="368197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ltLang="en-US"/>
              <a:t>The technical data in this document is controlled under the U.S. Export Regulations; release to foreign persons may require an export authorization</a:t>
            </a:r>
          </a:p>
        </p:txBody>
      </p:sp>
      <p:sp>
        <p:nvSpPr>
          <p:cNvPr id="5" name="Slide Number Placeholder 4"/>
          <p:cNvSpPr>
            <a:spLocks noGrp="1"/>
          </p:cNvSpPr>
          <p:nvPr>
            <p:ph type="sldNum" sz="quarter" idx="11"/>
          </p:nvPr>
        </p:nvSpPr>
        <p:spPr/>
        <p:txBody>
          <a:bodyPr/>
          <a:lstStyle/>
          <a:p>
            <a:fld id="{13597447-1E6D-4877-92D2-9A1FEB4A2166}" type="slidenum">
              <a:rPr lang="en-US" altLang="en-US" smtClean="0"/>
              <a:pPr/>
              <a:t>2</a:t>
            </a:fld>
            <a:endParaRPr lang="en-US" altLang="en-US"/>
          </a:p>
        </p:txBody>
      </p:sp>
    </p:spTree>
    <p:extLst>
      <p:ext uri="{BB962C8B-B14F-4D97-AF65-F5344CB8AC3E}">
        <p14:creationId xmlns:p14="http://schemas.microsoft.com/office/powerpoint/2010/main" val="37277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ltLang="en-US"/>
              <a:t>The technical data in this document is controlled under the U.S. Export Regulations; release to foreign persons may require an export authorization</a:t>
            </a:r>
          </a:p>
        </p:txBody>
      </p:sp>
      <p:sp>
        <p:nvSpPr>
          <p:cNvPr id="5" name="Slide Number Placeholder 4"/>
          <p:cNvSpPr>
            <a:spLocks noGrp="1"/>
          </p:cNvSpPr>
          <p:nvPr>
            <p:ph type="sldNum" sz="quarter" idx="11"/>
          </p:nvPr>
        </p:nvSpPr>
        <p:spPr/>
        <p:txBody>
          <a:bodyPr/>
          <a:lstStyle/>
          <a:p>
            <a:fld id="{13597447-1E6D-4877-92D2-9A1FEB4A2166}" type="slidenum">
              <a:rPr lang="en-US" altLang="en-US" smtClean="0"/>
              <a:pPr/>
              <a:t>3</a:t>
            </a:fld>
            <a:endParaRPr lang="en-US" altLang="en-US"/>
          </a:p>
        </p:txBody>
      </p:sp>
    </p:spTree>
    <p:extLst>
      <p:ext uri="{BB962C8B-B14F-4D97-AF65-F5344CB8AC3E}">
        <p14:creationId xmlns:p14="http://schemas.microsoft.com/office/powerpoint/2010/main" val="319897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 name="Text Placeholder 4"/>
          <p:cNvSpPr>
            <a:spLocks noGrp="1"/>
          </p:cNvSpPr>
          <p:nvPr>
            <p:ph type="body" sz="quarter" idx="3" hasCustomPrompt="1"/>
          </p:nvPr>
        </p:nvSpPr>
        <p:spPr>
          <a:xfrm>
            <a:off x="912341" y="3221701"/>
            <a:ext cx="7513104" cy="500484"/>
          </a:xfrm>
          <a:prstGeom prst="rect">
            <a:avLst/>
          </a:prstGeom>
        </p:spPr>
        <p:txBody>
          <a:bodyPr anchor="t">
            <a:noAutofit/>
          </a:bodyPr>
          <a:lstStyle>
            <a:lvl1pPr marL="0" indent="0">
              <a:buNone/>
              <a:defRPr sz="2800" b="1" baseline="0">
                <a:solidFill>
                  <a:schemeClr val="tx1"/>
                </a:solidFill>
                <a:latin typeface="+mj-lt"/>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3" name="Text Placeholder 20"/>
          <p:cNvSpPr>
            <a:spLocks noGrp="1"/>
          </p:cNvSpPr>
          <p:nvPr>
            <p:ph type="body" sz="quarter" idx="19" hasCustomPrompt="1"/>
          </p:nvPr>
        </p:nvSpPr>
        <p:spPr>
          <a:xfrm>
            <a:off x="912341" y="3722185"/>
            <a:ext cx="7498993" cy="1235772"/>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2200" baseline="0">
                <a:solidFill>
                  <a:schemeClr val="tx1"/>
                </a:solidFill>
                <a:latin typeface="+mj-lt"/>
                <a:cs typeface="Arial"/>
              </a:defRPr>
            </a:lvl1pPr>
          </a:lstStyle>
          <a:p>
            <a:pPr lvl="0"/>
            <a:r>
              <a:rPr lang="en-US" dirty="0"/>
              <a:t>Click to Add a Presentation Subtitle</a:t>
            </a:r>
          </a:p>
        </p:txBody>
      </p:sp>
      <p:sp>
        <p:nvSpPr>
          <p:cNvPr id="11" name="Text Placeholder 10"/>
          <p:cNvSpPr>
            <a:spLocks noGrp="1"/>
          </p:cNvSpPr>
          <p:nvPr>
            <p:ph type="body" sz="quarter" idx="22" hasCustomPrompt="1"/>
          </p:nvPr>
        </p:nvSpPr>
        <p:spPr>
          <a:xfrm>
            <a:off x="909983" y="5649583"/>
            <a:ext cx="7424737" cy="779462"/>
          </a:xfrm>
          <a:prstGeom prst="rect">
            <a:avLst/>
          </a:prstGeom>
        </p:spPr>
        <p:txBody>
          <a:bodyPr vert="horz" anchor="b">
            <a:noAutofit/>
          </a:bodyPr>
          <a:lstStyle>
            <a:lvl1pPr marL="0" indent="0">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sp>
        <p:nvSpPr>
          <p:cNvPr id="13" name="Text Placeholder 12"/>
          <p:cNvSpPr>
            <a:spLocks noGrp="1"/>
          </p:cNvSpPr>
          <p:nvPr>
            <p:ph type="body" sz="quarter" idx="23" hasCustomPrompt="1"/>
          </p:nvPr>
        </p:nvSpPr>
        <p:spPr>
          <a:xfrm>
            <a:off x="909983" y="6459398"/>
            <a:ext cx="7424737" cy="398602"/>
          </a:xfrm>
          <a:prstGeom prst="rect">
            <a:avLst/>
          </a:prstGeom>
        </p:spPr>
        <p:txBody>
          <a:bodyPr vert="horz">
            <a:noAutofit/>
          </a:bodyPr>
          <a:lstStyle>
            <a:lvl1pPr marL="0" indent="0">
              <a:buNone/>
              <a:defRPr sz="900" baseline="0">
                <a:solidFill>
                  <a:schemeClr val="bg1">
                    <a:lumMod val="50000"/>
                  </a:schemeClr>
                </a:solidFill>
                <a:latin typeface="+mn-lt"/>
                <a:cs typeface="Arial"/>
              </a:defRPr>
            </a:lvl1pPr>
            <a:lvl2pPr marL="457200" indent="0">
              <a:buNone/>
              <a:defRPr sz="900">
                <a:latin typeface="Arial Narrow"/>
                <a:cs typeface="Arial Narrow"/>
              </a:defRPr>
            </a:lvl2pPr>
            <a:lvl3pPr marL="914400" indent="0">
              <a:buNone/>
              <a:defRPr sz="900">
                <a:latin typeface="Arial Narrow"/>
                <a:cs typeface="Arial Narrow"/>
              </a:defRPr>
            </a:lvl3pPr>
            <a:lvl4pPr marL="1371600" indent="0">
              <a:buNone/>
              <a:defRPr sz="900">
                <a:latin typeface="Arial Narrow"/>
                <a:cs typeface="Arial Narrow"/>
              </a:defRPr>
            </a:lvl4pPr>
            <a:lvl5pPr marL="1828800" indent="0">
              <a:buNone/>
              <a:defRPr sz="900">
                <a:latin typeface="Arial Narrow"/>
                <a:cs typeface="Arial Narrow"/>
              </a:defRPr>
            </a:lvl5pPr>
          </a:lstStyle>
          <a:p>
            <a:pPr lvl="0"/>
            <a:r>
              <a:rPr lang="en-US" dirty="0"/>
              <a:t>Proprietary information or required markings can go here.</a:t>
            </a:r>
          </a:p>
        </p:txBody>
      </p:sp>
      <p:sp>
        <p:nvSpPr>
          <p:cNvPr id="16" name="Text Placeholder 4"/>
          <p:cNvSpPr>
            <a:spLocks noGrp="1"/>
          </p:cNvSpPr>
          <p:nvPr>
            <p:ph type="body" sz="quarter" idx="17" hasCustomPrompt="1"/>
          </p:nvPr>
        </p:nvSpPr>
        <p:spPr>
          <a:xfrm>
            <a:off x="909983" y="2885929"/>
            <a:ext cx="7515462" cy="335773"/>
          </a:xfrm>
          <a:prstGeom prst="rect">
            <a:avLst/>
          </a:prstGeom>
        </p:spPr>
        <p:txBody>
          <a:bodyPr anchor="t">
            <a:noAutofit/>
          </a:bodyPr>
          <a:lstStyle>
            <a:lvl1pPr marL="0" indent="0" algn="l">
              <a:buNone/>
              <a:tabLst/>
              <a:defRPr sz="1600" baseline="0">
                <a:solidFill>
                  <a:schemeClr val="accent1"/>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5661" y="1958895"/>
            <a:ext cx="3337319" cy="927033"/>
          </a:xfrm>
          <a:prstGeom prst="rect">
            <a:avLst/>
          </a:prstGeom>
        </p:spPr>
      </p:pic>
    </p:spTree>
    <p:extLst>
      <p:ext uri="{BB962C8B-B14F-4D97-AF65-F5344CB8AC3E}">
        <p14:creationId xmlns:p14="http://schemas.microsoft.com/office/powerpoint/2010/main" val="279664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7" hasCustomPrompt="1"/>
          </p:nvPr>
        </p:nvSpPr>
        <p:spPr>
          <a:xfrm>
            <a:off x="457200"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3" name="Content Placeholder 14"/>
          <p:cNvSpPr>
            <a:spLocks noGrp="1"/>
          </p:cNvSpPr>
          <p:nvPr>
            <p:ph sz="quarter" idx="21"/>
          </p:nvPr>
        </p:nvSpPr>
        <p:spPr>
          <a:xfrm>
            <a:off x="457200" y="2174875"/>
            <a:ext cx="4038600" cy="39512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4"/>
          <p:cNvSpPr>
            <a:spLocks noGrp="1"/>
          </p:cNvSpPr>
          <p:nvPr>
            <p:ph sz="quarter" idx="22"/>
          </p:nvPr>
        </p:nvSpPr>
        <p:spPr>
          <a:xfrm>
            <a:off x="4648200" y="2174875"/>
            <a:ext cx="4038600" cy="39512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10"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Box 15"/>
          <p:cNvSpPr txBox="1"/>
          <p:nvPr userDrawn="1"/>
        </p:nvSpPr>
        <p:spPr>
          <a:xfrm>
            <a:off x="7700212" y="6448776"/>
            <a:ext cx="1359944" cy="400153"/>
          </a:xfrm>
          <a:prstGeom prst="rect">
            <a:avLst/>
          </a:prstGeom>
          <a:noFill/>
        </p:spPr>
        <p:txBody>
          <a:bodyPr wrap="square" rtlCol="0" anchor="ctr">
            <a:noAutofit/>
          </a:bodyPr>
          <a:lstStyle/>
          <a:p>
            <a:pPr algn="r">
              <a:buFontTx/>
              <a:buNone/>
            </a:pPr>
            <a:r>
              <a:rPr lang="en-US" sz="1200" b="1" kern="0" spc="70" dirty="0">
                <a:solidFill>
                  <a:schemeClr val="accent1"/>
                </a:solidFill>
              </a:rPr>
              <a:t>jpl.nasa.gov</a:t>
            </a:r>
          </a:p>
        </p:txBody>
      </p:sp>
      <p:sp>
        <p:nvSpPr>
          <p:cNvPr id="3" name="Date Placeholder 2"/>
          <p:cNvSpPr>
            <a:spLocks noGrp="1"/>
          </p:cNvSpPr>
          <p:nvPr>
            <p:ph type="dt" sz="half" idx="23"/>
          </p:nvPr>
        </p:nvSpPr>
        <p:spPr/>
        <p:txBody>
          <a:bodyPr/>
          <a:lstStyle>
            <a:lvl1pPr>
              <a:buFontTx/>
              <a:buNone/>
              <a:defRPr/>
            </a:lvl1pPr>
          </a:lstStyle>
          <a:p>
            <a:r>
              <a:rPr lang="en-US" dirty="0"/>
              <a:t>6 Aug 2020</a:t>
            </a:r>
          </a:p>
        </p:txBody>
      </p:sp>
      <p:sp>
        <p:nvSpPr>
          <p:cNvPr id="4" name="Footer Placeholder 3"/>
          <p:cNvSpPr>
            <a:spLocks noGrp="1"/>
          </p:cNvSpPr>
          <p:nvPr>
            <p:ph type="ftr" sz="quarter" idx="24"/>
          </p:nvPr>
        </p:nvSpPr>
        <p:spPr/>
        <p:txBody>
          <a:bodyPr/>
          <a:lstStyle>
            <a:lvl1pPr>
              <a:buFontTx/>
              <a:buNone/>
              <a:defRPr/>
            </a:lvl1pPr>
          </a:lstStyle>
          <a:p>
            <a:r>
              <a:rPr lang="en-US"/>
              <a:t>© 2019 California Institute of Technology. Government sponsorship acknowledged. </a:t>
            </a:r>
            <a:endParaRPr lang="en-US" dirty="0"/>
          </a:p>
        </p:txBody>
      </p:sp>
      <p:sp>
        <p:nvSpPr>
          <p:cNvPr id="5" name="Slide Number Placeholder 4"/>
          <p:cNvSpPr>
            <a:spLocks noGrp="1"/>
          </p:cNvSpPr>
          <p:nvPr>
            <p:ph type="sldNum" sz="quarter" idx="25"/>
          </p:nvPr>
        </p:nvSpPr>
        <p:spPr/>
        <p:txBody>
          <a:bodyPr/>
          <a:lstStyle>
            <a:lvl1pPr>
              <a:buFontTx/>
              <a:buNone/>
              <a:defRPr/>
            </a:lvl1pPr>
          </a:lstStyle>
          <a:p>
            <a:endParaRPr lang="en-US" dirty="0"/>
          </a:p>
        </p:txBody>
      </p:sp>
    </p:spTree>
    <p:extLst>
      <p:ext uri="{BB962C8B-B14F-4D97-AF65-F5344CB8AC3E}">
        <p14:creationId xmlns:p14="http://schemas.microsoft.com/office/powerpoint/2010/main" val="64276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7" hasCustomPrompt="1"/>
          </p:nvPr>
        </p:nvSpPr>
        <p:spPr>
          <a:xfrm>
            <a:off x="457200"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5"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17" name="Content Placeholder 2"/>
          <p:cNvSpPr>
            <a:spLocks noGrp="1"/>
          </p:cNvSpPr>
          <p:nvPr>
            <p:ph idx="1"/>
          </p:nvPr>
        </p:nvSpPr>
        <p:spPr>
          <a:xfrm>
            <a:off x="3575050" y="1596524"/>
            <a:ext cx="5111750" cy="4405898"/>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
          <p:cNvSpPr>
            <a:spLocks noGrp="1"/>
          </p:cNvSpPr>
          <p:nvPr>
            <p:ph type="body" sz="half" idx="2"/>
          </p:nvPr>
        </p:nvSpPr>
        <p:spPr>
          <a:xfrm>
            <a:off x="457200" y="2758573"/>
            <a:ext cx="3008313" cy="3243849"/>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9" name="Text Placeholder 2"/>
          <p:cNvSpPr>
            <a:spLocks noGrp="1"/>
          </p:cNvSpPr>
          <p:nvPr>
            <p:ph type="body" idx="18" hasCustomPrompt="1"/>
          </p:nvPr>
        </p:nvSpPr>
        <p:spPr>
          <a:xfrm>
            <a:off x="457200" y="1596524"/>
            <a:ext cx="3008313" cy="1162049"/>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2" name="TextBox 11"/>
          <p:cNvSpPr txBox="1"/>
          <p:nvPr userDrawn="1"/>
        </p:nvSpPr>
        <p:spPr>
          <a:xfrm>
            <a:off x="7700212" y="6448776"/>
            <a:ext cx="1359944" cy="400153"/>
          </a:xfrm>
          <a:prstGeom prst="rect">
            <a:avLst/>
          </a:prstGeom>
          <a:noFill/>
        </p:spPr>
        <p:txBody>
          <a:bodyPr wrap="square" rtlCol="0" anchor="ctr">
            <a:noAutofit/>
          </a:bodyPr>
          <a:lstStyle/>
          <a:p>
            <a:pPr algn="r">
              <a:buFontTx/>
              <a:buNone/>
            </a:pPr>
            <a:r>
              <a:rPr lang="en-US" sz="1200" b="1" kern="0" spc="70" dirty="0">
                <a:solidFill>
                  <a:schemeClr val="accent1"/>
                </a:solidFill>
              </a:rPr>
              <a:t>jpl.nasa.gov</a:t>
            </a:r>
          </a:p>
        </p:txBody>
      </p:sp>
      <p:sp>
        <p:nvSpPr>
          <p:cNvPr id="3" name="Date Placeholder 2"/>
          <p:cNvSpPr>
            <a:spLocks noGrp="1"/>
          </p:cNvSpPr>
          <p:nvPr>
            <p:ph type="dt" sz="half" idx="19"/>
          </p:nvPr>
        </p:nvSpPr>
        <p:spPr/>
        <p:txBody>
          <a:bodyPr/>
          <a:lstStyle>
            <a:lvl1pPr>
              <a:buFontTx/>
              <a:buNone/>
              <a:defRPr/>
            </a:lvl1pPr>
          </a:lstStyle>
          <a:p>
            <a:r>
              <a:rPr lang="en-US" dirty="0"/>
              <a:t>6 Aug 2020</a:t>
            </a:r>
          </a:p>
        </p:txBody>
      </p:sp>
      <p:sp>
        <p:nvSpPr>
          <p:cNvPr id="4" name="Footer Placeholder 3"/>
          <p:cNvSpPr>
            <a:spLocks noGrp="1"/>
          </p:cNvSpPr>
          <p:nvPr>
            <p:ph type="ftr" sz="quarter" idx="20"/>
          </p:nvPr>
        </p:nvSpPr>
        <p:spPr/>
        <p:txBody>
          <a:bodyPr/>
          <a:lstStyle>
            <a:lvl1pPr>
              <a:buFontTx/>
              <a:buNone/>
              <a:defRPr/>
            </a:lvl1pPr>
          </a:lstStyle>
          <a:p>
            <a:r>
              <a:rPr lang="en-US"/>
              <a:t>© 2019 California Institute of Technology. Government sponsorship acknowledged. </a:t>
            </a:r>
            <a:endParaRPr lang="en-US" dirty="0"/>
          </a:p>
        </p:txBody>
      </p:sp>
      <p:sp>
        <p:nvSpPr>
          <p:cNvPr id="5" name="Slide Number Placeholder 4"/>
          <p:cNvSpPr>
            <a:spLocks noGrp="1"/>
          </p:cNvSpPr>
          <p:nvPr>
            <p:ph type="sldNum" sz="quarter" idx="21"/>
          </p:nvPr>
        </p:nvSpPr>
        <p:spPr/>
        <p:txBody>
          <a:bodyPr/>
          <a:lstStyle>
            <a:lvl1pPr>
              <a:buFontTx/>
              <a:buNone/>
              <a:defRPr/>
            </a:lvl1pPr>
          </a:lstStyle>
          <a:p>
            <a:endParaRPr lang="en-US" dirty="0"/>
          </a:p>
        </p:txBody>
      </p:sp>
    </p:spTree>
    <p:extLst>
      <p:ext uri="{BB962C8B-B14F-4D97-AF65-F5344CB8AC3E}">
        <p14:creationId xmlns:p14="http://schemas.microsoft.com/office/powerpoint/2010/main" val="268721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4"/>
          <p:cNvSpPr>
            <a:spLocks noGrp="1"/>
          </p:cNvSpPr>
          <p:nvPr>
            <p:ph type="body" sz="quarter" idx="17" hasCustomPrompt="1"/>
          </p:nvPr>
        </p:nvSpPr>
        <p:spPr>
          <a:xfrm>
            <a:off x="457200"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5"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12" name="Picture Placeholder 2"/>
          <p:cNvSpPr>
            <a:spLocks noGrp="1"/>
          </p:cNvSpPr>
          <p:nvPr>
            <p:ph type="pic" idx="1"/>
          </p:nvPr>
        </p:nvSpPr>
        <p:spPr>
          <a:xfrm>
            <a:off x="1792288" y="1590842"/>
            <a:ext cx="5486400" cy="3383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p:cNvSpPr>
            <a:spLocks noGrp="1"/>
          </p:cNvSpPr>
          <p:nvPr>
            <p:ph type="body" sz="half" idx="2"/>
          </p:nvPr>
        </p:nvSpPr>
        <p:spPr>
          <a:xfrm>
            <a:off x="1792288" y="5614565"/>
            <a:ext cx="5486400" cy="521540"/>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2"/>
          <p:cNvSpPr>
            <a:spLocks noGrp="1"/>
          </p:cNvSpPr>
          <p:nvPr>
            <p:ph type="body" idx="18" hasCustomPrompt="1"/>
          </p:nvPr>
        </p:nvSpPr>
        <p:spPr>
          <a:xfrm>
            <a:off x="1792288" y="4974802"/>
            <a:ext cx="5486400" cy="63107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700212" y="6448776"/>
            <a:ext cx="1359944" cy="400153"/>
          </a:xfrm>
          <a:prstGeom prst="rect">
            <a:avLst/>
          </a:prstGeom>
          <a:noFill/>
        </p:spPr>
        <p:txBody>
          <a:bodyPr wrap="square" rtlCol="0" anchor="ctr">
            <a:noAutofit/>
          </a:bodyPr>
          <a:lstStyle/>
          <a:p>
            <a:pPr algn="r">
              <a:buFontTx/>
              <a:buNone/>
            </a:pPr>
            <a:r>
              <a:rPr lang="en-US" sz="1200" b="1" kern="0" spc="70" dirty="0">
                <a:solidFill>
                  <a:schemeClr val="accent1"/>
                </a:solidFill>
              </a:rPr>
              <a:t>jpl.nasa.gov</a:t>
            </a:r>
          </a:p>
        </p:txBody>
      </p:sp>
      <p:sp>
        <p:nvSpPr>
          <p:cNvPr id="3" name="Date Placeholder 2"/>
          <p:cNvSpPr>
            <a:spLocks noGrp="1"/>
          </p:cNvSpPr>
          <p:nvPr>
            <p:ph type="dt" sz="half" idx="19"/>
          </p:nvPr>
        </p:nvSpPr>
        <p:spPr/>
        <p:txBody>
          <a:bodyPr/>
          <a:lstStyle>
            <a:lvl1pPr>
              <a:buFontTx/>
              <a:buNone/>
              <a:defRPr/>
            </a:lvl1pPr>
          </a:lstStyle>
          <a:p>
            <a:r>
              <a:rPr lang="en-US" dirty="0"/>
              <a:t>6 Aug 2020</a:t>
            </a:r>
          </a:p>
        </p:txBody>
      </p:sp>
      <p:sp>
        <p:nvSpPr>
          <p:cNvPr id="4" name="Footer Placeholder 3"/>
          <p:cNvSpPr>
            <a:spLocks noGrp="1"/>
          </p:cNvSpPr>
          <p:nvPr>
            <p:ph type="ftr" sz="quarter" idx="20"/>
          </p:nvPr>
        </p:nvSpPr>
        <p:spPr/>
        <p:txBody>
          <a:bodyPr/>
          <a:lstStyle>
            <a:lvl1pPr>
              <a:buFontTx/>
              <a:buNone/>
              <a:defRPr/>
            </a:lvl1pPr>
          </a:lstStyle>
          <a:p>
            <a:r>
              <a:rPr lang="en-US"/>
              <a:t>© 2019 California Institute of Technology. Government sponsorship acknowledged. </a:t>
            </a:r>
            <a:endParaRPr lang="en-US" dirty="0"/>
          </a:p>
        </p:txBody>
      </p:sp>
      <p:sp>
        <p:nvSpPr>
          <p:cNvPr id="5" name="Slide Number Placeholder 4"/>
          <p:cNvSpPr>
            <a:spLocks noGrp="1"/>
          </p:cNvSpPr>
          <p:nvPr>
            <p:ph type="sldNum" sz="quarter" idx="21"/>
          </p:nvPr>
        </p:nvSpPr>
        <p:spPr/>
        <p:txBody>
          <a:bodyPr/>
          <a:lstStyle>
            <a:lvl1pPr>
              <a:buFontTx/>
              <a:buNone/>
              <a:defRPr/>
            </a:lvl1pPr>
          </a:lstStyle>
          <a:p>
            <a:endParaRPr lang="en-US" dirty="0"/>
          </a:p>
        </p:txBody>
      </p:sp>
    </p:spTree>
    <p:extLst>
      <p:ext uri="{BB962C8B-B14F-4D97-AF65-F5344CB8AC3E}">
        <p14:creationId xmlns:p14="http://schemas.microsoft.com/office/powerpoint/2010/main" val="31248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6" name="Text Placeholder 4"/>
          <p:cNvSpPr>
            <a:spLocks noGrp="1"/>
          </p:cNvSpPr>
          <p:nvPr>
            <p:ph type="body" sz="quarter" idx="17" hasCustomPrompt="1"/>
          </p:nvPr>
        </p:nvSpPr>
        <p:spPr>
          <a:xfrm>
            <a:off x="457200" y="149734"/>
            <a:ext cx="8229601" cy="251482"/>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7" name="Rectangle 6"/>
          <p:cNvSpPr/>
          <p:nvPr userDrawn="1"/>
        </p:nvSpPr>
        <p:spPr>
          <a:xfrm>
            <a:off x="0" y="1419226"/>
            <a:ext cx="9144000" cy="50291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4" name="Title 3"/>
          <p:cNvSpPr>
            <a:spLocks noGrp="1"/>
          </p:cNvSpPr>
          <p:nvPr>
            <p:ph type="title"/>
          </p:nvPr>
        </p:nvSpPr>
        <p:spPr/>
        <p:txBody>
          <a:bodyPr/>
          <a:lstStyle/>
          <a:p>
            <a:r>
              <a:rPr lang="en-US"/>
              <a:t>Click to edit Master title style</a:t>
            </a:r>
          </a:p>
        </p:txBody>
      </p:sp>
      <p:sp>
        <p:nvSpPr>
          <p:cNvPr id="13" name="TextBox 12"/>
          <p:cNvSpPr txBox="1"/>
          <p:nvPr userDrawn="1"/>
        </p:nvSpPr>
        <p:spPr>
          <a:xfrm>
            <a:off x="7700212" y="6448776"/>
            <a:ext cx="1359944" cy="400153"/>
          </a:xfrm>
          <a:prstGeom prst="rect">
            <a:avLst/>
          </a:prstGeom>
          <a:noFill/>
        </p:spPr>
        <p:txBody>
          <a:bodyPr wrap="square" rtlCol="0" anchor="ctr">
            <a:noAutofit/>
          </a:bodyPr>
          <a:lstStyle/>
          <a:p>
            <a:pPr algn="r"/>
            <a:r>
              <a:rPr lang="en-US" sz="1200" b="1" kern="0" spc="70" dirty="0">
                <a:solidFill>
                  <a:schemeClr val="accent1"/>
                </a:solidFill>
              </a:rPr>
              <a:t>jpl.nasa.gov</a:t>
            </a:r>
          </a:p>
        </p:txBody>
      </p:sp>
      <p:sp>
        <p:nvSpPr>
          <p:cNvPr id="2" name="Date Placeholder 1"/>
          <p:cNvSpPr>
            <a:spLocks noGrp="1"/>
          </p:cNvSpPr>
          <p:nvPr>
            <p:ph type="dt" sz="half" idx="18"/>
          </p:nvPr>
        </p:nvSpPr>
        <p:spPr/>
        <p:txBody>
          <a:bodyPr/>
          <a:lstStyle/>
          <a:p>
            <a:r>
              <a:rPr lang="en-US"/>
              <a:t>25 October 2019</a:t>
            </a:r>
            <a:endParaRPr lang="en-US" dirty="0"/>
          </a:p>
        </p:txBody>
      </p:sp>
      <p:sp>
        <p:nvSpPr>
          <p:cNvPr id="5" name="Footer Placeholder 4"/>
          <p:cNvSpPr>
            <a:spLocks noGrp="1"/>
          </p:cNvSpPr>
          <p:nvPr>
            <p:ph type="ftr" sz="quarter" idx="19"/>
          </p:nvPr>
        </p:nvSpPr>
        <p:spPr/>
        <p:txBody>
          <a:bodyPr/>
          <a:lstStyle/>
          <a:p>
            <a:r>
              <a:rPr lang="en-US"/>
              <a:t>© 2019 California Institute of Technology. Government sponsorship acknowledged. </a:t>
            </a:r>
            <a:endParaRPr lang="en-US" dirty="0"/>
          </a:p>
        </p:txBody>
      </p:sp>
      <p:sp>
        <p:nvSpPr>
          <p:cNvPr id="8" name="Slide Number Placeholder 7"/>
          <p:cNvSpPr>
            <a:spLocks noGrp="1"/>
          </p:cNvSpPr>
          <p:nvPr>
            <p:ph type="sldNum" sz="quarter" idx="20"/>
          </p:nvPr>
        </p:nvSpPr>
        <p:spPr/>
        <p:txBody>
          <a:bodyPr/>
          <a:lstStyle/>
          <a:p>
            <a:endParaRPr lang="en-US" dirty="0"/>
          </a:p>
        </p:txBody>
      </p:sp>
    </p:spTree>
    <p:extLst>
      <p:ext uri="{BB962C8B-B14F-4D97-AF65-F5344CB8AC3E}">
        <p14:creationId xmlns:p14="http://schemas.microsoft.com/office/powerpoint/2010/main" val="269056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Light Strip">
    <p:spTree>
      <p:nvGrpSpPr>
        <p:cNvPr id="1" name=""/>
        <p:cNvGrpSpPr/>
        <p:nvPr/>
      </p:nvGrpSpPr>
      <p:grpSpPr>
        <a:xfrm>
          <a:off x="0" y="0"/>
          <a:ext cx="0" cy="0"/>
          <a:chOff x="0" y="0"/>
          <a:chExt cx="0" cy="0"/>
        </a:xfrm>
      </p:grpSpPr>
      <p:sp>
        <p:nvSpPr>
          <p:cNvPr id="6" name="Rectangle 5"/>
          <p:cNvSpPr/>
          <p:nvPr userDrawn="1"/>
        </p:nvSpPr>
        <p:spPr>
          <a:xfrm>
            <a:off x="0" y="1419226"/>
            <a:ext cx="9144000" cy="50291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p:cNvSpPr>
            <a:spLocks noGrp="1"/>
          </p:cNvSpPr>
          <p:nvPr>
            <p:ph type="body" sz="quarter" idx="17" hasCustomPrompt="1"/>
          </p:nvPr>
        </p:nvSpPr>
        <p:spPr>
          <a:xfrm>
            <a:off x="457200" y="149734"/>
            <a:ext cx="8229601" cy="251482"/>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3" name="Title 2"/>
          <p:cNvSpPr>
            <a:spLocks noGrp="1"/>
          </p:cNvSpPr>
          <p:nvPr>
            <p:ph type="title"/>
          </p:nvPr>
        </p:nvSpPr>
        <p:spPr/>
        <p:txBody>
          <a:bodyPr/>
          <a:lstStyle/>
          <a:p>
            <a:r>
              <a:rPr lang="en-US"/>
              <a:t>Click to edit Master title style</a:t>
            </a:r>
          </a:p>
        </p:txBody>
      </p:sp>
      <p:sp>
        <p:nvSpPr>
          <p:cNvPr id="10" name="TextBox 9"/>
          <p:cNvSpPr txBox="1"/>
          <p:nvPr userDrawn="1"/>
        </p:nvSpPr>
        <p:spPr>
          <a:xfrm>
            <a:off x="7700212" y="6448776"/>
            <a:ext cx="1359944" cy="400153"/>
          </a:xfrm>
          <a:prstGeom prst="rect">
            <a:avLst/>
          </a:prstGeom>
          <a:noFill/>
        </p:spPr>
        <p:txBody>
          <a:bodyPr wrap="square" rtlCol="0" anchor="ctr">
            <a:noAutofit/>
          </a:bodyPr>
          <a:lstStyle/>
          <a:p>
            <a:pPr algn="r"/>
            <a:r>
              <a:rPr lang="en-US" sz="1200" b="1" kern="0" spc="70" dirty="0">
                <a:solidFill>
                  <a:schemeClr val="accent1"/>
                </a:solidFill>
              </a:rPr>
              <a:t>jpl.nasa.gov</a:t>
            </a:r>
          </a:p>
        </p:txBody>
      </p:sp>
      <p:sp>
        <p:nvSpPr>
          <p:cNvPr id="2" name="Date Placeholder 1"/>
          <p:cNvSpPr>
            <a:spLocks noGrp="1"/>
          </p:cNvSpPr>
          <p:nvPr>
            <p:ph type="dt" sz="half" idx="18"/>
          </p:nvPr>
        </p:nvSpPr>
        <p:spPr/>
        <p:txBody>
          <a:bodyPr/>
          <a:lstStyle>
            <a:lvl1pPr>
              <a:defRPr/>
            </a:lvl1pPr>
          </a:lstStyle>
          <a:p>
            <a:r>
              <a:rPr lang="en-US" dirty="0"/>
              <a:t>6 Aug 2020</a:t>
            </a:r>
          </a:p>
        </p:txBody>
      </p:sp>
      <p:sp>
        <p:nvSpPr>
          <p:cNvPr id="4" name="Footer Placeholder 3"/>
          <p:cNvSpPr>
            <a:spLocks noGrp="1"/>
          </p:cNvSpPr>
          <p:nvPr>
            <p:ph type="ftr" sz="quarter" idx="19"/>
          </p:nvPr>
        </p:nvSpPr>
        <p:spPr/>
        <p:txBody>
          <a:bodyPr/>
          <a:lstStyle/>
          <a:p>
            <a:r>
              <a:rPr lang="en-US"/>
              <a:t>© 2019 California Institute of Technology. Government sponsorship acknowledged. </a:t>
            </a:r>
            <a:endParaRPr lang="en-US" dirty="0"/>
          </a:p>
        </p:txBody>
      </p:sp>
      <p:sp>
        <p:nvSpPr>
          <p:cNvPr id="5" name="Slide Number Placeholder 4"/>
          <p:cNvSpPr>
            <a:spLocks noGrp="1"/>
          </p:cNvSpPr>
          <p:nvPr>
            <p:ph type="sldNum" sz="quarter" idx="20"/>
          </p:nvPr>
        </p:nvSpPr>
        <p:spPr/>
        <p:txBody>
          <a:bodyPr/>
          <a:lstStyle/>
          <a:p>
            <a:endParaRPr lang="en-US" dirty="0"/>
          </a:p>
        </p:txBody>
      </p:sp>
    </p:spTree>
    <p:extLst>
      <p:ext uri="{BB962C8B-B14F-4D97-AF65-F5344CB8AC3E}">
        <p14:creationId xmlns:p14="http://schemas.microsoft.com/office/powerpoint/2010/main" val="2541772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9" name="TextBox 8"/>
          <p:cNvSpPr txBox="1"/>
          <p:nvPr userDrawn="1"/>
        </p:nvSpPr>
        <p:spPr>
          <a:xfrm>
            <a:off x="7700212" y="6448776"/>
            <a:ext cx="1359944" cy="400153"/>
          </a:xfrm>
          <a:prstGeom prst="rect">
            <a:avLst/>
          </a:prstGeom>
          <a:noFill/>
        </p:spPr>
        <p:txBody>
          <a:bodyPr wrap="square" rtlCol="0" anchor="ctr">
            <a:noAutofit/>
          </a:bodyPr>
          <a:lstStyle/>
          <a:p>
            <a:pPr algn="r"/>
            <a:r>
              <a:rPr lang="en-US" sz="1200" b="1" kern="0" spc="70" dirty="0">
                <a:solidFill>
                  <a:schemeClr val="accent1"/>
                </a:solidFill>
              </a:rPr>
              <a:t>jpl.nasa.gov</a:t>
            </a:r>
          </a:p>
        </p:txBody>
      </p:sp>
      <p:sp>
        <p:nvSpPr>
          <p:cNvPr id="3" name="Date Placeholder 2"/>
          <p:cNvSpPr>
            <a:spLocks noGrp="1"/>
          </p:cNvSpPr>
          <p:nvPr>
            <p:ph type="dt" sz="half" idx="10"/>
          </p:nvPr>
        </p:nvSpPr>
        <p:spPr/>
        <p:txBody>
          <a:bodyPr/>
          <a:lstStyle>
            <a:lvl1pPr>
              <a:defRPr/>
            </a:lvl1pPr>
          </a:lstStyle>
          <a:p>
            <a:r>
              <a:rPr lang="en-US" dirty="0"/>
              <a:t>6 Aug 2020</a:t>
            </a:r>
          </a:p>
        </p:txBody>
      </p:sp>
      <p:sp>
        <p:nvSpPr>
          <p:cNvPr id="4" name="Footer Placeholder 3"/>
          <p:cNvSpPr>
            <a:spLocks noGrp="1"/>
          </p:cNvSpPr>
          <p:nvPr>
            <p:ph type="ftr" sz="quarter" idx="11"/>
          </p:nvPr>
        </p:nvSpPr>
        <p:spPr/>
        <p:txBody>
          <a:bodyPr/>
          <a:lstStyle/>
          <a:p>
            <a:r>
              <a:rPr lang="en-US"/>
              <a:t>© 2019 California Institute of Technology. Government sponsorship acknowledged. </a:t>
            </a:r>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324110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2276323" y="3654169"/>
            <a:ext cx="4581678"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 y="3863419"/>
            <a:ext cx="9144000" cy="400153"/>
          </a:xfrm>
          <a:prstGeom prst="rect">
            <a:avLst/>
          </a:prstGeom>
          <a:noFill/>
        </p:spPr>
        <p:txBody>
          <a:bodyPr wrap="square" rtlCol="0" anchor="ctr">
            <a:noAutofit/>
          </a:bodyPr>
          <a:lstStyle/>
          <a:p>
            <a:pPr algn="ctr">
              <a:buFontTx/>
              <a:buNone/>
            </a:pPr>
            <a:r>
              <a:rPr lang="en-US" sz="2400" kern="0" spc="70" dirty="0">
                <a:solidFill>
                  <a:schemeClr val="accent1"/>
                </a:solidFill>
              </a:rPr>
              <a:t>jpl.nasa.gov</a:t>
            </a:r>
          </a:p>
        </p:txBody>
      </p:sp>
      <p:pic>
        <p:nvPicPr>
          <p:cNvPr id="5" name="Picture 4" descr="Tribrand_ColorBlack_rgb_16x3_16060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76323" y="2381479"/>
            <a:ext cx="4581678" cy="1272688"/>
          </a:xfrm>
          <a:prstGeom prst="rect">
            <a:avLst/>
          </a:prstGeom>
        </p:spPr>
      </p:pic>
    </p:spTree>
    <p:extLst>
      <p:ext uri="{BB962C8B-B14F-4D97-AF65-F5344CB8AC3E}">
        <p14:creationId xmlns:p14="http://schemas.microsoft.com/office/powerpoint/2010/main" val="5810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416140"/>
            <a:ext cx="7543800" cy="65066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2"/>
          </p:nvPr>
        </p:nvSpPr>
        <p:spPr>
          <a:ln/>
        </p:spPr>
        <p:txBody>
          <a:bodyPr/>
          <a:lstStyle>
            <a:lvl1pPr>
              <a:defRPr/>
            </a:lvl1pPr>
          </a:lstStyle>
          <a:p>
            <a:fld id="{5F7FF9AE-7976-4282-99EE-9644D352A2B8}" type="slidenum">
              <a:rPr lang="en-US" altLang="en-US"/>
              <a:pPr/>
              <a:t>‹#›</a:t>
            </a:fld>
            <a:endParaRPr lang="en-US" altLang="en-US"/>
          </a:p>
        </p:txBody>
      </p:sp>
      <p:sp>
        <p:nvSpPr>
          <p:cNvPr id="5" name="TextBox 4">
            <a:extLst>
              <a:ext uri="{FF2B5EF4-FFF2-40B4-BE49-F238E27FC236}">
                <a16:creationId xmlns:a16="http://schemas.microsoft.com/office/drawing/2014/main" id="{C3FC21A1-D1C8-4507-BACE-C5C271F5E6D7}"/>
              </a:ext>
            </a:extLst>
          </p:cNvPr>
          <p:cNvSpPr txBox="1"/>
          <p:nvPr userDrawn="1"/>
        </p:nvSpPr>
        <p:spPr>
          <a:xfrm>
            <a:off x="7852612" y="6448776"/>
            <a:ext cx="1359944" cy="400153"/>
          </a:xfrm>
          <a:prstGeom prst="rect">
            <a:avLst/>
          </a:prstGeom>
          <a:noFill/>
        </p:spPr>
        <p:txBody>
          <a:bodyPr wrap="square" rtlCol="0" anchor="ctr">
            <a:noAutofit/>
          </a:bodyPr>
          <a:lstStyle/>
          <a:p>
            <a:pPr algn="r">
              <a:buFontTx/>
              <a:buNone/>
            </a:pPr>
            <a:r>
              <a:rPr lang="en-US" sz="1200" b="1" kern="0" spc="70" dirty="0">
                <a:solidFill>
                  <a:schemeClr val="accent1"/>
                </a:solidFill>
              </a:rPr>
              <a:t>jpl.nasa.gov</a:t>
            </a:r>
          </a:p>
        </p:txBody>
      </p:sp>
      <p:sp>
        <p:nvSpPr>
          <p:cNvPr id="7" name="Date Placeholder 3">
            <a:extLst>
              <a:ext uri="{FF2B5EF4-FFF2-40B4-BE49-F238E27FC236}">
                <a16:creationId xmlns:a16="http://schemas.microsoft.com/office/drawing/2014/main" id="{ACAA6476-E2D6-4FBE-BCD5-D2A7691477AB}"/>
              </a:ext>
            </a:extLst>
          </p:cNvPr>
          <p:cNvSpPr>
            <a:spLocks noGrp="1"/>
          </p:cNvSpPr>
          <p:nvPr>
            <p:ph type="dt" sz="half" idx="20"/>
          </p:nvPr>
        </p:nvSpPr>
        <p:spPr>
          <a:xfrm>
            <a:off x="609600" y="6457847"/>
            <a:ext cx="1413986" cy="400153"/>
          </a:xfrm>
        </p:spPr>
        <p:txBody>
          <a:bodyPr/>
          <a:lstStyle>
            <a:lvl1pPr>
              <a:buFontTx/>
              <a:buNone/>
              <a:defRPr/>
            </a:lvl1pPr>
          </a:lstStyle>
          <a:p>
            <a:r>
              <a:rPr lang="en-US" dirty="0"/>
              <a:t>June 2022</a:t>
            </a:r>
          </a:p>
        </p:txBody>
      </p:sp>
      <p:sp>
        <p:nvSpPr>
          <p:cNvPr id="8" name="Footer Placeholder 4">
            <a:extLst>
              <a:ext uri="{FF2B5EF4-FFF2-40B4-BE49-F238E27FC236}">
                <a16:creationId xmlns:a16="http://schemas.microsoft.com/office/drawing/2014/main" id="{2698DBCD-0397-4744-9C01-618E08F44B6D}"/>
              </a:ext>
            </a:extLst>
          </p:cNvPr>
          <p:cNvSpPr>
            <a:spLocks noGrp="1"/>
          </p:cNvSpPr>
          <p:nvPr>
            <p:ph type="ftr" sz="quarter" idx="21"/>
          </p:nvPr>
        </p:nvSpPr>
        <p:spPr>
          <a:xfrm>
            <a:off x="2023586" y="6457847"/>
            <a:ext cx="5401628" cy="400153"/>
          </a:xfrm>
        </p:spPr>
        <p:txBody>
          <a:bodyPr/>
          <a:lstStyle>
            <a:lvl1pPr>
              <a:buFontTx/>
              <a:buNone/>
              <a:defRPr/>
            </a:lvl1pPr>
          </a:lstStyle>
          <a:p>
            <a:r>
              <a:rPr lang="en-US" dirty="0"/>
              <a:t>© 2022 California Institute of Technology. Government sponsorship acknowledged. </a:t>
            </a:r>
          </a:p>
        </p:txBody>
      </p:sp>
      <p:sp>
        <p:nvSpPr>
          <p:cNvPr id="9" name="Text Placeholder 4">
            <a:extLst>
              <a:ext uri="{FF2B5EF4-FFF2-40B4-BE49-F238E27FC236}">
                <a16:creationId xmlns:a16="http://schemas.microsoft.com/office/drawing/2014/main" id="{090FF1A9-0EA7-4B53-8332-22C74E76250E}"/>
              </a:ext>
            </a:extLst>
          </p:cNvPr>
          <p:cNvSpPr>
            <a:spLocks noGrp="1"/>
          </p:cNvSpPr>
          <p:nvPr>
            <p:ph type="body" sz="quarter" idx="17" hasCustomPrompt="1"/>
          </p:nvPr>
        </p:nvSpPr>
        <p:spPr>
          <a:xfrm>
            <a:off x="457200"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PSAM 16</a:t>
            </a:r>
          </a:p>
        </p:txBody>
      </p:sp>
    </p:spTree>
    <p:extLst>
      <p:ext uri="{BB962C8B-B14F-4D97-AF65-F5344CB8AC3E}">
        <p14:creationId xmlns:p14="http://schemas.microsoft.com/office/powerpoint/2010/main" val="329069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7" hasCustomPrompt="1"/>
          </p:nvPr>
        </p:nvSpPr>
        <p:spPr>
          <a:xfrm>
            <a:off x="457200"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1"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8" name="Content Placeholder 7"/>
          <p:cNvSpPr>
            <a:spLocks noGrp="1"/>
          </p:cNvSpPr>
          <p:nvPr>
            <p:ph sz="quarter" idx="19"/>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700212" y="6448776"/>
            <a:ext cx="1359944" cy="400153"/>
          </a:xfrm>
          <a:prstGeom prst="rect">
            <a:avLst/>
          </a:prstGeom>
          <a:noFill/>
        </p:spPr>
        <p:txBody>
          <a:bodyPr wrap="square" rtlCol="0" anchor="ctr">
            <a:noAutofit/>
          </a:bodyPr>
          <a:lstStyle/>
          <a:p>
            <a:pPr algn="r">
              <a:buFontTx/>
              <a:buNone/>
            </a:pPr>
            <a:r>
              <a:rPr lang="en-US" sz="1200" b="1" kern="0" spc="70" dirty="0">
                <a:solidFill>
                  <a:schemeClr val="accent1"/>
                </a:solidFill>
              </a:rPr>
              <a:t>jpl.nasa.gov</a:t>
            </a:r>
          </a:p>
        </p:txBody>
      </p:sp>
      <p:sp>
        <p:nvSpPr>
          <p:cNvPr id="4" name="Date Placeholder 3"/>
          <p:cNvSpPr>
            <a:spLocks noGrp="1"/>
          </p:cNvSpPr>
          <p:nvPr>
            <p:ph type="dt" sz="half" idx="20"/>
          </p:nvPr>
        </p:nvSpPr>
        <p:spPr/>
        <p:txBody>
          <a:bodyPr/>
          <a:lstStyle>
            <a:lvl1pPr>
              <a:buFontTx/>
              <a:buNone/>
              <a:defRPr/>
            </a:lvl1pPr>
          </a:lstStyle>
          <a:p>
            <a:r>
              <a:rPr lang="en-US" dirty="0"/>
              <a:t>6 Aug 2020</a:t>
            </a:r>
          </a:p>
        </p:txBody>
      </p:sp>
      <p:sp>
        <p:nvSpPr>
          <p:cNvPr id="5" name="Footer Placeholder 4"/>
          <p:cNvSpPr>
            <a:spLocks noGrp="1"/>
          </p:cNvSpPr>
          <p:nvPr>
            <p:ph type="ftr" sz="quarter" idx="21"/>
          </p:nvPr>
        </p:nvSpPr>
        <p:spPr/>
        <p:txBody>
          <a:bodyPr/>
          <a:lstStyle>
            <a:lvl1pPr>
              <a:buFontTx/>
              <a:buNone/>
              <a:defRPr/>
            </a:lvl1pPr>
          </a:lstStyle>
          <a:p>
            <a:r>
              <a:rPr lang="en-US"/>
              <a:t>© 2019 California Institute of Technology. Government sponsorship acknowledged. </a:t>
            </a:r>
            <a:endParaRPr lang="en-US" dirty="0"/>
          </a:p>
        </p:txBody>
      </p:sp>
      <p:sp>
        <p:nvSpPr>
          <p:cNvPr id="9" name="Slide Number Placeholder 8"/>
          <p:cNvSpPr>
            <a:spLocks noGrp="1"/>
          </p:cNvSpPr>
          <p:nvPr>
            <p:ph type="sldNum" sz="quarter" idx="22"/>
          </p:nvPr>
        </p:nvSpPr>
        <p:spPr/>
        <p:txBody>
          <a:bodyPr/>
          <a:lstStyle>
            <a:lvl1pPr>
              <a:buFontTx/>
              <a:buNone/>
              <a:defRPr/>
            </a:lvl1pPr>
          </a:lstStyle>
          <a:p>
            <a:endParaRPr lang="en-US" dirty="0"/>
          </a:p>
        </p:txBody>
      </p:sp>
    </p:spTree>
    <p:extLst>
      <p:ext uri="{BB962C8B-B14F-4D97-AF65-F5344CB8AC3E}">
        <p14:creationId xmlns:p14="http://schemas.microsoft.com/office/powerpoint/2010/main" val="377626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0" y="0"/>
            <a:ext cx="9144000" cy="4465835"/>
          </a:xfrm>
          <a:prstGeom prst="rect">
            <a:avLst/>
          </a:prstGeom>
        </p:spPr>
        <p:txBody>
          <a:bodyPr vert="horz" anchor="ctr"/>
          <a:lstStyle>
            <a:lvl1pPr marL="0" indent="0" algn="ctr">
              <a:buFontTx/>
              <a:buNone/>
              <a:defRPr sz="1600">
                <a:solidFill>
                  <a:srgbClr val="000000"/>
                </a:solidFill>
              </a:defRPr>
            </a:lvl1pPr>
          </a:lstStyle>
          <a:p>
            <a:r>
              <a:rPr lang="en-US" dirty="0"/>
              <a:t>Drag picture to placeholder or click icon to add</a:t>
            </a:r>
          </a:p>
        </p:txBody>
      </p:sp>
      <p:sp>
        <p:nvSpPr>
          <p:cNvPr id="3" name="Text Placeholder 4"/>
          <p:cNvSpPr>
            <a:spLocks noGrp="1"/>
          </p:cNvSpPr>
          <p:nvPr>
            <p:ph type="body" sz="quarter" idx="3" hasCustomPrompt="1"/>
          </p:nvPr>
        </p:nvSpPr>
        <p:spPr>
          <a:xfrm>
            <a:off x="369198" y="4814634"/>
            <a:ext cx="8436135" cy="430183"/>
          </a:xfrm>
          <a:prstGeom prst="rect">
            <a:avLst/>
          </a:prstGeom>
        </p:spPr>
        <p:txBody>
          <a:bodyPr anchor="t">
            <a:noAutofit/>
          </a:bodyPr>
          <a:lstStyle>
            <a:lvl1pPr marL="0" indent="0" algn="l">
              <a:buNone/>
              <a:defRPr sz="2800" b="1" baseline="0">
                <a:solidFill>
                  <a:srgbClr val="000000"/>
                </a:solidFill>
                <a:latin typeface="+mj-lt"/>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9" name="Text Placeholder 4"/>
          <p:cNvSpPr>
            <a:spLocks noGrp="1"/>
          </p:cNvSpPr>
          <p:nvPr>
            <p:ph type="body" sz="quarter" idx="17" hasCustomPrompt="1"/>
          </p:nvPr>
        </p:nvSpPr>
        <p:spPr>
          <a:xfrm>
            <a:off x="369198" y="4523999"/>
            <a:ext cx="8436135" cy="290635"/>
          </a:xfrm>
          <a:prstGeom prst="rect">
            <a:avLst/>
          </a:prstGeom>
        </p:spPr>
        <p:txBody>
          <a:bodyPr anchor="t">
            <a:noAutofit/>
          </a:bodyPr>
          <a:lstStyle>
            <a:lvl1pPr marL="0" indent="0" algn="l">
              <a:buNone/>
              <a:tabLst/>
              <a:defRPr sz="1600" baseline="0">
                <a:solidFill>
                  <a:schemeClr val="accent1"/>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Add a Theme, Project or Mission Name (optional)</a:t>
            </a:r>
          </a:p>
        </p:txBody>
      </p:sp>
      <p:sp>
        <p:nvSpPr>
          <p:cNvPr id="11" name="Text Placeholder 20"/>
          <p:cNvSpPr>
            <a:spLocks noGrp="1"/>
          </p:cNvSpPr>
          <p:nvPr>
            <p:ph type="body" sz="quarter" idx="18" hasCustomPrompt="1"/>
          </p:nvPr>
        </p:nvSpPr>
        <p:spPr>
          <a:xfrm>
            <a:off x="369199" y="5853545"/>
            <a:ext cx="4964801" cy="665791"/>
          </a:xfrm>
          <a:prstGeom prst="rect">
            <a:avLst/>
          </a:prstGeom>
        </p:spPr>
        <p:txBody>
          <a:bodyPr anchor="b">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mn-lt"/>
                <a:cs typeface="Arial"/>
              </a:defRPr>
            </a:lvl1pPr>
          </a:lstStyle>
          <a:p>
            <a:pPr lvl="0"/>
            <a:r>
              <a:rPr lang="en-US" dirty="0"/>
              <a:t>Presented by, Job Title, Date, etc.</a:t>
            </a:r>
          </a:p>
        </p:txBody>
      </p:sp>
      <p:sp>
        <p:nvSpPr>
          <p:cNvPr id="13" name="Text Placeholder 12"/>
          <p:cNvSpPr>
            <a:spLocks noGrp="1"/>
          </p:cNvSpPr>
          <p:nvPr>
            <p:ph type="body" sz="quarter" idx="23" hasCustomPrompt="1"/>
          </p:nvPr>
        </p:nvSpPr>
        <p:spPr>
          <a:xfrm>
            <a:off x="369199" y="6458523"/>
            <a:ext cx="4964802" cy="399477"/>
          </a:xfrm>
          <a:prstGeom prst="rect">
            <a:avLst/>
          </a:prstGeom>
        </p:spPr>
        <p:txBody>
          <a:bodyPr vert="horz">
            <a:noAutofit/>
          </a:bodyPr>
          <a:lstStyle>
            <a:lvl1pPr marL="0" indent="0">
              <a:buNone/>
              <a:defRPr sz="900" baseline="0">
                <a:solidFill>
                  <a:schemeClr val="bg1">
                    <a:lumMod val="50000"/>
                  </a:schemeClr>
                </a:solidFill>
                <a:latin typeface="+mn-lt"/>
                <a:cs typeface="Arial"/>
              </a:defRPr>
            </a:lvl1pPr>
            <a:lvl2pPr marL="457200" indent="0">
              <a:buNone/>
              <a:defRPr sz="900">
                <a:latin typeface="Arial Narrow"/>
                <a:cs typeface="Arial Narrow"/>
              </a:defRPr>
            </a:lvl2pPr>
            <a:lvl3pPr marL="914400" indent="0">
              <a:buNone/>
              <a:defRPr sz="900">
                <a:latin typeface="Arial Narrow"/>
                <a:cs typeface="Arial Narrow"/>
              </a:defRPr>
            </a:lvl3pPr>
            <a:lvl4pPr marL="1371600" indent="0">
              <a:buNone/>
              <a:defRPr sz="900">
                <a:latin typeface="Arial Narrow"/>
                <a:cs typeface="Arial Narrow"/>
              </a:defRPr>
            </a:lvl4pPr>
            <a:lvl5pPr marL="1828800" indent="0">
              <a:buNone/>
              <a:defRPr sz="900">
                <a:latin typeface="Arial Narrow"/>
                <a:cs typeface="Arial Narrow"/>
              </a:defRPr>
            </a:lvl5pPr>
          </a:lstStyle>
          <a:p>
            <a:pPr lvl="0"/>
            <a:r>
              <a:rPr lang="en-US" dirty="0"/>
              <a:t>Proprietary information or required markings can go here.</a:t>
            </a:r>
          </a:p>
        </p:txBody>
      </p:sp>
      <p:sp>
        <p:nvSpPr>
          <p:cNvPr id="8" name="Text Placeholder 20"/>
          <p:cNvSpPr>
            <a:spLocks noGrp="1"/>
          </p:cNvSpPr>
          <p:nvPr>
            <p:ph type="body" sz="quarter" idx="19" hasCustomPrompt="1"/>
          </p:nvPr>
        </p:nvSpPr>
        <p:spPr>
          <a:xfrm>
            <a:off x="369199" y="5244817"/>
            <a:ext cx="8436134" cy="470183"/>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2200" baseline="0">
                <a:solidFill>
                  <a:schemeClr val="tx1"/>
                </a:solidFill>
                <a:latin typeface="+mj-lt"/>
                <a:cs typeface="Arial"/>
              </a:defRPr>
            </a:lvl1pPr>
          </a:lstStyle>
          <a:p>
            <a:pPr lvl="0"/>
            <a:r>
              <a:rPr lang="en-US" dirty="0"/>
              <a:t>Click to Add a Presentation Subtitle</a:t>
            </a:r>
          </a:p>
        </p:txBody>
      </p:sp>
      <p:pic>
        <p:nvPicPr>
          <p:cNvPr id="10" name="Picture 9" descr="Tribrand_ColorBlack_rgb_16x3_16060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84760" y="5829027"/>
            <a:ext cx="3337319" cy="927033"/>
          </a:xfrm>
          <a:prstGeom prst="rect">
            <a:avLst/>
          </a:prstGeom>
        </p:spPr>
      </p:pic>
    </p:spTree>
    <p:extLst>
      <p:ext uri="{BB962C8B-B14F-4D97-AF65-F5344CB8AC3E}">
        <p14:creationId xmlns:p14="http://schemas.microsoft.com/office/powerpoint/2010/main" val="223270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Vert Imag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0" y="0"/>
            <a:ext cx="5576455" cy="6858000"/>
          </a:xfrm>
          <a:prstGeom prst="rect">
            <a:avLst/>
          </a:prstGeom>
        </p:spPr>
        <p:txBody>
          <a:bodyPr vert="horz" anchor="ctr"/>
          <a:lstStyle>
            <a:lvl1pPr marL="0" indent="0" algn="ctr">
              <a:buFontTx/>
              <a:buNone/>
              <a:defRPr sz="1600">
                <a:solidFill>
                  <a:srgbClr val="000000"/>
                </a:solidFill>
              </a:defRPr>
            </a:lvl1pPr>
          </a:lstStyle>
          <a:p>
            <a:r>
              <a:rPr lang="en-US"/>
              <a:t>Drag picture to placeholder or click icon to add</a:t>
            </a:r>
            <a:endParaRPr lang="en-US" dirty="0"/>
          </a:p>
        </p:txBody>
      </p:sp>
      <p:sp>
        <p:nvSpPr>
          <p:cNvPr id="3" name="Text Placeholder 4"/>
          <p:cNvSpPr>
            <a:spLocks noGrp="1"/>
          </p:cNvSpPr>
          <p:nvPr>
            <p:ph type="body" sz="quarter" idx="19" hasCustomPrompt="1"/>
          </p:nvPr>
        </p:nvSpPr>
        <p:spPr>
          <a:xfrm>
            <a:off x="5687786" y="1919101"/>
            <a:ext cx="3347357" cy="883015"/>
          </a:xfrm>
          <a:prstGeom prst="rect">
            <a:avLst/>
          </a:prstGeom>
        </p:spPr>
        <p:txBody>
          <a:bodyPr anchor="t">
            <a:noAutofit/>
          </a:bodyPr>
          <a:lstStyle>
            <a:lvl1pPr marL="0" indent="0" algn="ctr">
              <a:lnSpc>
                <a:spcPct val="100000"/>
              </a:lnSpc>
              <a:buNone/>
              <a:defRPr sz="2400" b="1" baseline="0">
                <a:solidFill>
                  <a:srgbClr val="000000"/>
                </a:solidFill>
                <a:latin typeface="+mj-lt"/>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4" name="Text Placeholder 20"/>
          <p:cNvSpPr>
            <a:spLocks noGrp="1"/>
          </p:cNvSpPr>
          <p:nvPr>
            <p:ph type="body" sz="quarter" idx="20" hasCustomPrompt="1"/>
          </p:nvPr>
        </p:nvSpPr>
        <p:spPr>
          <a:xfrm>
            <a:off x="5687785" y="2783302"/>
            <a:ext cx="3347357" cy="1000129"/>
          </a:xfrm>
          <a:prstGeom prst="rect">
            <a:avLst/>
          </a:prstGeom>
        </p:spPr>
        <p:txBody>
          <a:bodyP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mn-lt"/>
                <a:cs typeface="Arial"/>
              </a:defRPr>
            </a:lvl1pPr>
          </a:lstStyle>
          <a:p>
            <a:pPr lvl="0"/>
            <a:r>
              <a:rPr lang="en-US" dirty="0"/>
              <a:t>Presented by, Job Title, Date, etc.</a:t>
            </a:r>
          </a:p>
        </p:txBody>
      </p:sp>
      <p:sp>
        <p:nvSpPr>
          <p:cNvPr id="8" name="Text Placeholder 4"/>
          <p:cNvSpPr>
            <a:spLocks noGrp="1"/>
          </p:cNvSpPr>
          <p:nvPr>
            <p:ph type="body" sz="quarter" idx="17" hasCustomPrompt="1"/>
          </p:nvPr>
        </p:nvSpPr>
        <p:spPr>
          <a:xfrm>
            <a:off x="5687784" y="1015999"/>
            <a:ext cx="3347359" cy="856873"/>
          </a:xfrm>
          <a:prstGeom prst="rect">
            <a:avLst/>
          </a:prstGeom>
        </p:spPr>
        <p:txBody>
          <a:bodyPr anchor="b">
            <a:noAutofit/>
          </a:bodyPr>
          <a:lstStyle>
            <a:lvl1pPr marL="0" indent="0" algn="ctr">
              <a:buNone/>
              <a:tabLst/>
              <a:defRPr sz="1400" baseline="0">
                <a:solidFill>
                  <a:schemeClr val="accent1"/>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Add a Theme, Project or </a:t>
            </a:r>
            <a:br>
              <a:rPr lang="en-US" dirty="0"/>
            </a:br>
            <a:r>
              <a:rPr lang="en-US" dirty="0"/>
              <a:t>Mission Name (optional)</a:t>
            </a:r>
          </a:p>
        </p:txBody>
      </p:sp>
      <p:sp>
        <p:nvSpPr>
          <p:cNvPr id="11" name="Text Placeholder 12"/>
          <p:cNvSpPr>
            <a:spLocks noGrp="1"/>
          </p:cNvSpPr>
          <p:nvPr>
            <p:ph type="body" sz="quarter" idx="23" hasCustomPrompt="1"/>
          </p:nvPr>
        </p:nvSpPr>
        <p:spPr>
          <a:xfrm>
            <a:off x="5687786" y="6133629"/>
            <a:ext cx="3347357" cy="724371"/>
          </a:xfrm>
          <a:prstGeom prst="rect">
            <a:avLst/>
          </a:prstGeom>
        </p:spPr>
        <p:txBody>
          <a:bodyPr vert="horz" anchor="b">
            <a:noAutofit/>
          </a:bodyPr>
          <a:lstStyle>
            <a:lvl1pPr marL="0" indent="0" algn="ctr">
              <a:buNone/>
              <a:defRPr sz="900" baseline="0">
                <a:solidFill>
                  <a:schemeClr val="bg1">
                    <a:lumMod val="50000"/>
                  </a:schemeClr>
                </a:solidFill>
                <a:latin typeface="+mn-lt"/>
                <a:cs typeface="Arial"/>
              </a:defRPr>
            </a:lvl1pPr>
            <a:lvl2pPr marL="457200" indent="0">
              <a:buNone/>
              <a:defRPr sz="900">
                <a:latin typeface="Arial Narrow"/>
                <a:cs typeface="Arial Narrow"/>
              </a:defRPr>
            </a:lvl2pPr>
            <a:lvl3pPr marL="914400" indent="0">
              <a:buNone/>
              <a:defRPr sz="900">
                <a:latin typeface="Arial Narrow"/>
                <a:cs typeface="Arial Narrow"/>
              </a:defRPr>
            </a:lvl3pPr>
            <a:lvl4pPr marL="1371600" indent="0">
              <a:buNone/>
              <a:defRPr sz="900">
                <a:latin typeface="Arial Narrow"/>
                <a:cs typeface="Arial Narrow"/>
              </a:defRPr>
            </a:lvl4pPr>
            <a:lvl5pPr marL="1828800" indent="0">
              <a:buNone/>
              <a:defRPr sz="900">
                <a:latin typeface="Arial Narrow"/>
                <a:cs typeface="Arial Narrow"/>
              </a:defRPr>
            </a:lvl5pPr>
          </a:lstStyle>
          <a:p>
            <a:pPr lvl="0"/>
            <a:r>
              <a:rPr lang="en-US" dirty="0"/>
              <a:t>Proprietary information or required markings can go here.</a:t>
            </a:r>
          </a:p>
        </p:txBody>
      </p:sp>
      <p:pic>
        <p:nvPicPr>
          <p:cNvPr id="9" name="Picture 8" descr="Tribrand_ColorBlack_rgb_16x3_16060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84758" y="5365510"/>
            <a:ext cx="3337319" cy="927033"/>
          </a:xfrm>
          <a:prstGeom prst="rect">
            <a:avLst/>
          </a:prstGeom>
        </p:spPr>
      </p:pic>
    </p:spTree>
    <p:extLst>
      <p:ext uri="{BB962C8B-B14F-4D97-AF65-F5344CB8AC3E}">
        <p14:creationId xmlns:p14="http://schemas.microsoft.com/office/powerpoint/2010/main" val="17219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4"/>
          <p:cNvSpPr>
            <a:spLocks noGrp="1"/>
          </p:cNvSpPr>
          <p:nvPr>
            <p:ph type="body" sz="quarter" idx="17" hasCustomPrompt="1"/>
          </p:nvPr>
        </p:nvSpPr>
        <p:spPr>
          <a:xfrm>
            <a:off x="457200" y="149734"/>
            <a:ext cx="8229601" cy="251482"/>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ESREL2020 PSAM15</a:t>
            </a:r>
          </a:p>
        </p:txBody>
      </p:sp>
      <p:sp>
        <p:nvSpPr>
          <p:cNvPr id="10" name="Content Placeholder 9"/>
          <p:cNvSpPr>
            <a:spLocks noGrp="1"/>
          </p:cNvSpPr>
          <p:nvPr>
            <p:ph sz="quarter" idx="18"/>
          </p:nvPr>
        </p:nvSpPr>
        <p:spPr>
          <a:xfrm>
            <a:off x="457199" y="1600198"/>
            <a:ext cx="8229601" cy="4525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7700212" y="6448776"/>
            <a:ext cx="1359944" cy="400153"/>
          </a:xfrm>
          <a:prstGeom prst="rect">
            <a:avLst/>
          </a:prstGeom>
          <a:noFill/>
        </p:spPr>
        <p:txBody>
          <a:bodyPr wrap="square" rtlCol="0" anchor="ctr">
            <a:noAutofit/>
          </a:bodyPr>
          <a:lstStyle/>
          <a:p>
            <a:pPr algn="r">
              <a:buFontTx/>
              <a:buNone/>
            </a:pPr>
            <a:r>
              <a:rPr lang="en-US" sz="1200" b="1" kern="0" spc="70" dirty="0">
                <a:solidFill>
                  <a:schemeClr val="accent1"/>
                </a:solidFill>
              </a:rPr>
              <a:t>jpl.nasa.gov</a:t>
            </a:r>
          </a:p>
        </p:txBody>
      </p:sp>
      <p:sp>
        <p:nvSpPr>
          <p:cNvPr id="2" name="Date Placeholder 1"/>
          <p:cNvSpPr>
            <a:spLocks noGrp="1"/>
          </p:cNvSpPr>
          <p:nvPr>
            <p:ph type="dt" sz="half" idx="19"/>
          </p:nvPr>
        </p:nvSpPr>
        <p:spPr/>
        <p:txBody>
          <a:bodyPr/>
          <a:lstStyle>
            <a:lvl1pPr>
              <a:buFontTx/>
              <a:buNone/>
              <a:defRPr/>
            </a:lvl1pPr>
          </a:lstStyle>
          <a:p>
            <a:r>
              <a:rPr lang="en-US" dirty="0"/>
              <a:t>Nov 2020</a:t>
            </a:r>
          </a:p>
        </p:txBody>
      </p:sp>
      <p:sp>
        <p:nvSpPr>
          <p:cNvPr id="4" name="Footer Placeholder 3"/>
          <p:cNvSpPr>
            <a:spLocks noGrp="1"/>
          </p:cNvSpPr>
          <p:nvPr>
            <p:ph type="ftr" sz="quarter" idx="20"/>
          </p:nvPr>
        </p:nvSpPr>
        <p:spPr/>
        <p:txBody>
          <a:bodyPr/>
          <a:lstStyle>
            <a:lvl1pPr>
              <a:buFontTx/>
              <a:buNone/>
              <a:defRPr/>
            </a:lvl1pPr>
          </a:lstStyle>
          <a:p>
            <a:r>
              <a:rPr lang="en-US"/>
              <a:t>© 2019 California Institute of Technology. Government sponsorship acknowledged. </a:t>
            </a:r>
            <a:endParaRPr lang="en-US" dirty="0"/>
          </a:p>
        </p:txBody>
      </p:sp>
      <p:sp>
        <p:nvSpPr>
          <p:cNvPr id="5" name="Slide Number Placeholder 4"/>
          <p:cNvSpPr>
            <a:spLocks noGrp="1"/>
          </p:cNvSpPr>
          <p:nvPr>
            <p:ph type="sldNum" sz="quarter" idx="21"/>
          </p:nvPr>
        </p:nvSpPr>
        <p:spPr/>
        <p:txBody>
          <a:bodyPr/>
          <a:lstStyle>
            <a:lvl1pPr>
              <a:buFontTx/>
              <a:buNone/>
              <a:defRPr/>
            </a:lvl1pPr>
          </a:lstStyle>
          <a:p>
            <a:endParaRPr lang="en-US" dirty="0"/>
          </a:p>
        </p:txBody>
      </p:sp>
    </p:spTree>
    <p:extLst>
      <p:ext uri="{BB962C8B-B14F-4D97-AF65-F5344CB8AC3E}">
        <p14:creationId xmlns:p14="http://schemas.microsoft.com/office/powerpoint/2010/main" val="273239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6" name="Text Placeholder 4"/>
          <p:cNvSpPr>
            <a:spLocks noGrp="1"/>
          </p:cNvSpPr>
          <p:nvPr>
            <p:ph type="body" sz="quarter" idx="17" hasCustomPrompt="1"/>
          </p:nvPr>
        </p:nvSpPr>
        <p:spPr>
          <a:xfrm>
            <a:off x="457199"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ESREL2020 PSAM15</a:t>
            </a:r>
          </a:p>
        </p:txBody>
      </p:sp>
      <p:sp>
        <p:nvSpPr>
          <p:cNvPr id="8" name="TextBox 7"/>
          <p:cNvSpPr txBox="1"/>
          <p:nvPr userDrawn="1"/>
        </p:nvSpPr>
        <p:spPr>
          <a:xfrm>
            <a:off x="7700212" y="6448776"/>
            <a:ext cx="1359944" cy="400153"/>
          </a:xfrm>
          <a:prstGeom prst="rect">
            <a:avLst/>
          </a:prstGeom>
          <a:noFill/>
        </p:spPr>
        <p:txBody>
          <a:bodyPr wrap="square" rtlCol="0" anchor="ctr">
            <a:noAutofit/>
          </a:bodyPr>
          <a:lstStyle/>
          <a:p>
            <a:pPr algn="r"/>
            <a:r>
              <a:rPr lang="en-US" sz="1200" b="1" kern="0" spc="70" dirty="0">
                <a:solidFill>
                  <a:schemeClr val="accent1"/>
                </a:solidFill>
              </a:rPr>
              <a:t>jpl.nasa.gov</a:t>
            </a:r>
          </a:p>
        </p:txBody>
      </p:sp>
      <p:sp>
        <p:nvSpPr>
          <p:cNvPr id="7" name="Date Placeholder 6"/>
          <p:cNvSpPr>
            <a:spLocks noGrp="1"/>
          </p:cNvSpPr>
          <p:nvPr>
            <p:ph type="dt" sz="half" idx="18"/>
          </p:nvPr>
        </p:nvSpPr>
        <p:spPr/>
        <p:txBody>
          <a:bodyPr/>
          <a:lstStyle>
            <a:lvl1pPr>
              <a:defRPr/>
            </a:lvl1pPr>
          </a:lstStyle>
          <a:p>
            <a:r>
              <a:rPr lang="en-US" dirty="0"/>
              <a:t>Nov 2020</a:t>
            </a:r>
          </a:p>
        </p:txBody>
      </p:sp>
      <p:sp>
        <p:nvSpPr>
          <p:cNvPr id="9" name="Footer Placeholder 8"/>
          <p:cNvSpPr>
            <a:spLocks noGrp="1"/>
          </p:cNvSpPr>
          <p:nvPr>
            <p:ph type="ftr" sz="quarter" idx="19"/>
          </p:nvPr>
        </p:nvSpPr>
        <p:spPr/>
        <p:txBody>
          <a:bodyPr/>
          <a:lstStyle/>
          <a:p>
            <a:r>
              <a:rPr lang="en-US"/>
              <a:t>© 2019 California Institute of Technology. Government sponsorship acknowledged. </a:t>
            </a:r>
            <a:endParaRPr lang="en-US" dirty="0"/>
          </a:p>
        </p:txBody>
      </p:sp>
      <p:sp>
        <p:nvSpPr>
          <p:cNvPr id="10" name="Slide Number Placeholder 9"/>
          <p:cNvSpPr>
            <a:spLocks noGrp="1"/>
          </p:cNvSpPr>
          <p:nvPr>
            <p:ph type="sldNum" sz="quarter" idx="20"/>
          </p:nvPr>
        </p:nvSpPr>
        <p:spPr/>
        <p:txBody>
          <a:bodyPr/>
          <a:lstStyle/>
          <a:p>
            <a:endParaRPr lang="en-US" dirty="0"/>
          </a:p>
        </p:txBody>
      </p:sp>
    </p:spTree>
    <p:extLst>
      <p:ext uri="{BB962C8B-B14F-4D97-AF65-F5344CB8AC3E}">
        <p14:creationId xmlns:p14="http://schemas.microsoft.com/office/powerpoint/2010/main" val="304182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6" name="Text Placeholder 4"/>
          <p:cNvSpPr>
            <a:spLocks noGrp="1"/>
          </p:cNvSpPr>
          <p:nvPr>
            <p:ph type="body" sz="quarter" idx="17" hasCustomPrompt="1"/>
          </p:nvPr>
        </p:nvSpPr>
        <p:spPr>
          <a:xfrm>
            <a:off x="457200" y="149734"/>
            <a:ext cx="8229601" cy="251482"/>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9"/>
          <p:cNvSpPr>
            <a:spLocks noGrp="1"/>
          </p:cNvSpPr>
          <p:nvPr>
            <p:ph sz="quarter" idx="18"/>
          </p:nvPr>
        </p:nvSpPr>
        <p:spPr>
          <a:xfrm>
            <a:off x="457199" y="1600198"/>
            <a:ext cx="8229601" cy="4525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7700212" y="6448776"/>
            <a:ext cx="1359944" cy="400153"/>
          </a:xfrm>
          <a:prstGeom prst="rect">
            <a:avLst/>
          </a:prstGeom>
          <a:noFill/>
        </p:spPr>
        <p:txBody>
          <a:bodyPr wrap="square" rtlCol="0" anchor="ctr">
            <a:noAutofit/>
          </a:bodyPr>
          <a:lstStyle/>
          <a:p>
            <a:pPr algn="r">
              <a:buFontTx/>
              <a:buNone/>
            </a:pPr>
            <a:r>
              <a:rPr lang="en-US" sz="1200" b="1" kern="0" spc="70" dirty="0">
                <a:solidFill>
                  <a:schemeClr val="accent1"/>
                </a:solidFill>
              </a:rPr>
              <a:t>jpl.nasa.gov</a:t>
            </a:r>
          </a:p>
        </p:txBody>
      </p:sp>
      <p:sp>
        <p:nvSpPr>
          <p:cNvPr id="4" name="Date Placeholder 3"/>
          <p:cNvSpPr>
            <a:spLocks noGrp="1"/>
          </p:cNvSpPr>
          <p:nvPr>
            <p:ph type="dt" sz="half" idx="19"/>
          </p:nvPr>
        </p:nvSpPr>
        <p:spPr/>
        <p:txBody>
          <a:bodyPr/>
          <a:lstStyle>
            <a:lvl1pPr>
              <a:defRPr/>
            </a:lvl1pPr>
          </a:lstStyle>
          <a:p>
            <a:r>
              <a:rPr lang="en-US" dirty="0"/>
              <a:t>6 Aug 2020</a:t>
            </a:r>
          </a:p>
        </p:txBody>
      </p:sp>
      <p:sp>
        <p:nvSpPr>
          <p:cNvPr id="5" name="Footer Placeholder 4"/>
          <p:cNvSpPr>
            <a:spLocks noGrp="1"/>
          </p:cNvSpPr>
          <p:nvPr>
            <p:ph type="ftr" sz="quarter" idx="20"/>
          </p:nvPr>
        </p:nvSpPr>
        <p:spPr/>
        <p:txBody>
          <a:bodyPr/>
          <a:lstStyle/>
          <a:p>
            <a:r>
              <a:rPr lang="en-US"/>
              <a:t>© 2019 California Institute of Technology. Government sponsorship acknowledged. </a:t>
            </a:r>
            <a:endParaRPr lang="en-US" dirty="0"/>
          </a:p>
        </p:txBody>
      </p:sp>
      <p:sp>
        <p:nvSpPr>
          <p:cNvPr id="7" name="Slide Number Placeholder 6"/>
          <p:cNvSpPr>
            <a:spLocks noGrp="1"/>
          </p:cNvSpPr>
          <p:nvPr>
            <p:ph type="sldNum" sz="quarter" idx="21"/>
          </p:nvPr>
        </p:nvSpPr>
        <p:spPr/>
        <p:txBody>
          <a:bodyPr/>
          <a:lstStyle/>
          <a:p>
            <a:endParaRPr lang="en-US" dirty="0"/>
          </a:p>
        </p:txBody>
      </p:sp>
    </p:spTree>
    <p:extLst>
      <p:ext uri="{BB962C8B-B14F-4D97-AF65-F5344CB8AC3E}">
        <p14:creationId xmlns:p14="http://schemas.microsoft.com/office/powerpoint/2010/main" val="317262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6" name="Text Placeholder 4"/>
          <p:cNvSpPr>
            <a:spLocks noGrp="1"/>
          </p:cNvSpPr>
          <p:nvPr>
            <p:ph type="body" sz="quarter" idx="17" hasCustomPrompt="1"/>
          </p:nvPr>
        </p:nvSpPr>
        <p:spPr>
          <a:xfrm>
            <a:off x="457200"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7"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10" name="TextBox 9"/>
          <p:cNvSpPr txBox="1"/>
          <p:nvPr userDrawn="1"/>
        </p:nvSpPr>
        <p:spPr>
          <a:xfrm>
            <a:off x="7700212" y="6448776"/>
            <a:ext cx="1359944" cy="400153"/>
          </a:xfrm>
          <a:prstGeom prst="rect">
            <a:avLst/>
          </a:prstGeom>
          <a:noFill/>
        </p:spPr>
        <p:txBody>
          <a:bodyPr wrap="square" rtlCol="0" anchor="ctr">
            <a:noAutofit/>
          </a:bodyPr>
          <a:lstStyle/>
          <a:p>
            <a:pPr algn="r">
              <a:buFontTx/>
              <a:buNone/>
            </a:pPr>
            <a:r>
              <a:rPr lang="en-US" sz="1200" b="1" kern="0" spc="70" dirty="0">
                <a:solidFill>
                  <a:schemeClr val="accent1"/>
                </a:solidFill>
              </a:rPr>
              <a:t>jpl.nasa.gov</a:t>
            </a:r>
          </a:p>
        </p:txBody>
      </p:sp>
      <p:sp>
        <p:nvSpPr>
          <p:cNvPr id="4" name="Date Placeholder 3"/>
          <p:cNvSpPr>
            <a:spLocks noGrp="1"/>
          </p:cNvSpPr>
          <p:nvPr>
            <p:ph type="dt" sz="half" idx="18"/>
          </p:nvPr>
        </p:nvSpPr>
        <p:spPr/>
        <p:txBody>
          <a:bodyPr/>
          <a:lstStyle>
            <a:lvl1pPr>
              <a:defRPr/>
            </a:lvl1pPr>
          </a:lstStyle>
          <a:p>
            <a:r>
              <a:rPr lang="en-US" dirty="0"/>
              <a:t>6 Aug 2020</a:t>
            </a:r>
          </a:p>
        </p:txBody>
      </p:sp>
      <p:sp>
        <p:nvSpPr>
          <p:cNvPr id="5" name="Footer Placeholder 4"/>
          <p:cNvSpPr>
            <a:spLocks noGrp="1"/>
          </p:cNvSpPr>
          <p:nvPr>
            <p:ph type="ftr" sz="quarter" idx="19"/>
          </p:nvPr>
        </p:nvSpPr>
        <p:spPr/>
        <p:txBody>
          <a:bodyPr/>
          <a:lstStyle/>
          <a:p>
            <a:r>
              <a:rPr lang="en-US"/>
              <a:t>© 2019 California Institute of Technology. Government sponsorship acknowledged. </a:t>
            </a:r>
            <a:endParaRPr lang="en-US" dirty="0"/>
          </a:p>
        </p:txBody>
      </p:sp>
      <p:sp>
        <p:nvSpPr>
          <p:cNvPr id="9" name="Slide Number Placeholder 8"/>
          <p:cNvSpPr>
            <a:spLocks noGrp="1"/>
          </p:cNvSpPr>
          <p:nvPr>
            <p:ph type="sldNum" sz="quarter" idx="20"/>
          </p:nvPr>
        </p:nvSpPr>
        <p:spPr/>
        <p:txBody>
          <a:bodyPr/>
          <a:lstStyle/>
          <a:p>
            <a:endParaRPr lang="en-US" dirty="0"/>
          </a:p>
        </p:txBody>
      </p:sp>
    </p:spTree>
    <p:extLst>
      <p:ext uri="{BB962C8B-B14F-4D97-AF65-F5344CB8AC3E}">
        <p14:creationId xmlns:p14="http://schemas.microsoft.com/office/powerpoint/2010/main" val="177840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7" hasCustomPrompt="1"/>
          </p:nvPr>
        </p:nvSpPr>
        <p:spPr>
          <a:xfrm>
            <a:off x="457200"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1"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8" name="Content Placeholder 7"/>
          <p:cNvSpPr>
            <a:spLocks noGrp="1"/>
          </p:cNvSpPr>
          <p:nvPr>
            <p:ph sz="quarter" idx="19"/>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700212" y="6448776"/>
            <a:ext cx="1359944" cy="400153"/>
          </a:xfrm>
          <a:prstGeom prst="rect">
            <a:avLst/>
          </a:prstGeom>
          <a:noFill/>
        </p:spPr>
        <p:txBody>
          <a:bodyPr wrap="square" rtlCol="0" anchor="ctr">
            <a:noAutofit/>
          </a:bodyPr>
          <a:lstStyle/>
          <a:p>
            <a:pPr algn="r">
              <a:buNone/>
            </a:pPr>
            <a:r>
              <a:rPr lang="en-US" sz="1200" b="1" kern="0" spc="70" dirty="0">
                <a:solidFill>
                  <a:schemeClr val="accent1"/>
                </a:solidFill>
              </a:rPr>
              <a:t>jpl.nasa.gov</a:t>
            </a:r>
          </a:p>
        </p:txBody>
      </p:sp>
      <p:sp>
        <p:nvSpPr>
          <p:cNvPr id="4" name="Date Placeholder 3"/>
          <p:cNvSpPr>
            <a:spLocks noGrp="1"/>
          </p:cNvSpPr>
          <p:nvPr>
            <p:ph type="dt" sz="half" idx="20"/>
          </p:nvPr>
        </p:nvSpPr>
        <p:spPr/>
        <p:txBody>
          <a:bodyPr/>
          <a:lstStyle>
            <a:lvl1pPr>
              <a:buNone/>
              <a:defRPr/>
            </a:lvl1pPr>
          </a:lstStyle>
          <a:p>
            <a:r>
              <a:rPr lang="en-US" dirty="0"/>
              <a:t>6 Aug 2020</a:t>
            </a:r>
          </a:p>
        </p:txBody>
      </p:sp>
      <p:sp>
        <p:nvSpPr>
          <p:cNvPr id="5" name="Footer Placeholder 4"/>
          <p:cNvSpPr>
            <a:spLocks noGrp="1"/>
          </p:cNvSpPr>
          <p:nvPr>
            <p:ph type="ftr" sz="quarter" idx="21"/>
          </p:nvPr>
        </p:nvSpPr>
        <p:spPr/>
        <p:txBody>
          <a:bodyPr/>
          <a:lstStyle>
            <a:lvl1pPr>
              <a:buNone/>
              <a:defRPr/>
            </a:lvl1pPr>
          </a:lstStyle>
          <a:p>
            <a:r>
              <a:rPr lang="en-US"/>
              <a:t>© 2019 California Institute of Technology. Government sponsorship acknowledged. </a:t>
            </a:r>
            <a:endParaRPr lang="en-US" dirty="0"/>
          </a:p>
        </p:txBody>
      </p:sp>
      <p:sp>
        <p:nvSpPr>
          <p:cNvPr id="9" name="Slide Number Placeholder 8"/>
          <p:cNvSpPr>
            <a:spLocks noGrp="1"/>
          </p:cNvSpPr>
          <p:nvPr>
            <p:ph type="sldNum" sz="quarter" idx="22"/>
          </p:nvPr>
        </p:nvSpPr>
        <p:spPr/>
        <p:txBody>
          <a:bodyPr/>
          <a:lstStyle>
            <a:lvl1pPr>
              <a:buNone/>
              <a:defRPr/>
            </a:lvl1pPr>
          </a:lstStyle>
          <a:p>
            <a:endParaRPr lang="en-US" dirty="0"/>
          </a:p>
        </p:txBody>
      </p:sp>
    </p:spTree>
    <p:extLst>
      <p:ext uri="{BB962C8B-B14F-4D97-AF65-F5344CB8AC3E}">
        <p14:creationId xmlns:p14="http://schemas.microsoft.com/office/powerpoint/2010/main" val="255163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7" hasCustomPrompt="1"/>
          </p:nvPr>
        </p:nvSpPr>
        <p:spPr>
          <a:xfrm>
            <a:off x="457200" y="149733"/>
            <a:ext cx="8229601" cy="261959"/>
          </a:xfrm>
          <a:prstGeom prst="rect">
            <a:avLst/>
          </a:prstGeom>
        </p:spPr>
        <p:txBody>
          <a:bodyPr anchor="t">
            <a:noAutofit/>
          </a:bodyPr>
          <a:lstStyle>
            <a:lvl1pPr marL="0" indent="0" algn="l">
              <a:buNone/>
              <a:tabLst/>
              <a:defRPr sz="10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3" name="Content Placeholder 14"/>
          <p:cNvSpPr>
            <a:spLocks noGrp="1"/>
          </p:cNvSpPr>
          <p:nvPr>
            <p:ph sz="quarter" idx="21"/>
          </p:nvPr>
        </p:nvSpPr>
        <p:spPr>
          <a:xfrm>
            <a:off x="457200" y="1599449"/>
            <a:ext cx="4038600" cy="4526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4"/>
          <p:cNvSpPr>
            <a:spLocks noGrp="1"/>
          </p:cNvSpPr>
          <p:nvPr>
            <p:ph sz="quarter" idx="22"/>
          </p:nvPr>
        </p:nvSpPr>
        <p:spPr>
          <a:xfrm>
            <a:off x="4648200" y="1599449"/>
            <a:ext cx="4038600" cy="4526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6" hasCustomPrompt="1"/>
          </p:nvPr>
        </p:nvSpPr>
        <p:spPr>
          <a:xfrm>
            <a:off x="457199" y="890176"/>
            <a:ext cx="8229601" cy="426006"/>
          </a:xfrm>
          <a:prstGeom prst="rect">
            <a:avLst/>
          </a:prstGeom>
        </p:spPr>
        <p:txBody>
          <a:bodyPr vert="horz">
            <a:noAutofit/>
          </a:bodyPr>
          <a:lstStyle>
            <a:lvl1pPr marL="0" indent="0">
              <a:buFontTx/>
              <a:buNone/>
              <a:defRPr sz="2200" baseline="0">
                <a:solidFill>
                  <a:srgbClr val="000000"/>
                </a:solidFill>
                <a:latin typeface="+mj-lt"/>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add subtitle</a:t>
            </a:r>
          </a:p>
        </p:txBody>
      </p:sp>
      <p:sp>
        <p:nvSpPr>
          <p:cNvPr id="11" name="TextBox 10"/>
          <p:cNvSpPr txBox="1"/>
          <p:nvPr userDrawn="1"/>
        </p:nvSpPr>
        <p:spPr>
          <a:xfrm>
            <a:off x="7700212" y="6448776"/>
            <a:ext cx="1359944" cy="400153"/>
          </a:xfrm>
          <a:prstGeom prst="rect">
            <a:avLst/>
          </a:prstGeom>
          <a:noFill/>
        </p:spPr>
        <p:txBody>
          <a:bodyPr wrap="square" rtlCol="0" anchor="ctr">
            <a:noAutofit/>
          </a:bodyPr>
          <a:lstStyle/>
          <a:p>
            <a:pPr algn="r"/>
            <a:r>
              <a:rPr lang="en-US" sz="1200" b="1" kern="0" spc="70" dirty="0">
                <a:solidFill>
                  <a:schemeClr val="accent1"/>
                </a:solidFill>
              </a:rPr>
              <a:t>jpl.nasa.gov</a:t>
            </a:r>
          </a:p>
        </p:txBody>
      </p:sp>
      <p:sp>
        <p:nvSpPr>
          <p:cNvPr id="3" name="Date Placeholder 2"/>
          <p:cNvSpPr>
            <a:spLocks noGrp="1"/>
          </p:cNvSpPr>
          <p:nvPr>
            <p:ph type="dt" sz="half" idx="23"/>
          </p:nvPr>
        </p:nvSpPr>
        <p:spPr/>
        <p:txBody>
          <a:bodyPr/>
          <a:lstStyle>
            <a:lvl1pPr>
              <a:defRPr/>
            </a:lvl1pPr>
          </a:lstStyle>
          <a:p>
            <a:r>
              <a:rPr lang="en-US" dirty="0"/>
              <a:t>6 Aug 2020</a:t>
            </a:r>
          </a:p>
        </p:txBody>
      </p:sp>
      <p:sp>
        <p:nvSpPr>
          <p:cNvPr id="4" name="Footer Placeholder 3"/>
          <p:cNvSpPr>
            <a:spLocks noGrp="1"/>
          </p:cNvSpPr>
          <p:nvPr>
            <p:ph type="ftr" sz="quarter" idx="24"/>
          </p:nvPr>
        </p:nvSpPr>
        <p:spPr/>
        <p:txBody>
          <a:bodyPr/>
          <a:lstStyle/>
          <a:p>
            <a:r>
              <a:rPr lang="en-US"/>
              <a:t>© 2019 California Institute of Technology. Government sponsorship acknowledged. </a:t>
            </a:r>
            <a:endParaRPr lang="en-US" dirty="0"/>
          </a:p>
        </p:txBody>
      </p:sp>
      <p:sp>
        <p:nvSpPr>
          <p:cNvPr id="5" name="Slide Number Placeholder 4"/>
          <p:cNvSpPr>
            <a:spLocks noGrp="1"/>
          </p:cNvSpPr>
          <p:nvPr>
            <p:ph type="sldNum" sz="quarter" idx="25"/>
          </p:nvPr>
        </p:nvSpPr>
        <p:spPr/>
        <p:txBody>
          <a:bodyPr/>
          <a:lstStyle/>
          <a:p>
            <a:endParaRPr lang="en-US" dirty="0"/>
          </a:p>
        </p:txBody>
      </p:sp>
    </p:spTree>
    <p:extLst>
      <p:ext uri="{BB962C8B-B14F-4D97-AF65-F5344CB8AC3E}">
        <p14:creationId xmlns:p14="http://schemas.microsoft.com/office/powerpoint/2010/main" val="275399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457200" y="411693"/>
            <a:ext cx="8229600" cy="478483"/>
          </a:xfrm>
          <a:prstGeom prst="rect">
            <a:avLst/>
          </a:prstGeom>
        </p:spPr>
        <p:txBody>
          <a:bodyPr vert="horz" lIns="91440" tIns="45720" rIns="91440" bIns="45720" rtlCol="0" anchor="t">
            <a:noAutofit/>
          </a:bodyPr>
          <a:lstStyle/>
          <a:p>
            <a:r>
              <a:rPr lang="en-US" dirty="0"/>
              <a:t>Click to edit Master title style</a:t>
            </a:r>
          </a:p>
        </p:txBody>
      </p:sp>
      <p:sp>
        <p:nvSpPr>
          <p:cNvPr id="16" name="Text Placeholder 15"/>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2"/>
          </p:nvPr>
        </p:nvSpPr>
        <p:spPr>
          <a:xfrm>
            <a:off x="457200" y="6457847"/>
            <a:ext cx="1413986" cy="400153"/>
          </a:xfrm>
          <a:prstGeom prst="rect">
            <a:avLst/>
          </a:prstGeom>
        </p:spPr>
        <p:txBody>
          <a:bodyPr vert="horz" lIns="91440" tIns="45720" rIns="91440" bIns="45720" rtlCol="0" anchor="ctr">
            <a:noAutofit/>
          </a:bodyPr>
          <a:lstStyle>
            <a:lvl1pPr algn="l">
              <a:buFontTx/>
              <a:buNone/>
              <a:defRPr sz="900">
                <a:solidFill>
                  <a:schemeClr val="bg1">
                    <a:lumMod val="50000"/>
                  </a:schemeClr>
                </a:solidFill>
              </a:defRPr>
            </a:lvl1pPr>
          </a:lstStyle>
          <a:p>
            <a:r>
              <a:rPr lang="en-US" dirty="0"/>
              <a:t>June 2022</a:t>
            </a:r>
          </a:p>
        </p:txBody>
      </p:sp>
      <p:sp>
        <p:nvSpPr>
          <p:cNvPr id="12" name="Footer Placeholder 1"/>
          <p:cNvSpPr>
            <a:spLocks noGrp="1"/>
          </p:cNvSpPr>
          <p:nvPr>
            <p:ph type="ftr" sz="quarter" idx="3"/>
          </p:nvPr>
        </p:nvSpPr>
        <p:spPr>
          <a:xfrm>
            <a:off x="1871186" y="6457847"/>
            <a:ext cx="5401628" cy="400153"/>
          </a:xfrm>
          <a:prstGeom prst="rect">
            <a:avLst/>
          </a:prstGeom>
        </p:spPr>
        <p:txBody>
          <a:bodyPr vert="horz" lIns="91440" tIns="45720" rIns="91440" bIns="45720" rtlCol="0" anchor="ctr">
            <a:noAutofit/>
          </a:bodyPr>
          <a:lstStyle>
            <a:lvl1pPr algn="ctr">
              <a:buFontTx/>
              <a:buNone/>
              <a:defRPr sz="900">
                <a:solidFill>
                  <a:schemeClr val="bg1">
                    <a:lumMod val="50000"/>
                  </a:schemeClr>
                </a:solidFill>
              </a:defRPr>
            </a:lvl1pPr>
          </a:lstStyle>
          <a:p>
            <a:r>
              <a:rPr lang="en-US" dirty="0"/>
              <a:t>© 2022 California Institute of Technology. Government sponsorship acknowledged. </a:t>
            </a:r>
          </a:p>
        </p:txBody>
      </p:sp>
      <p:sp>
        <p:nvSpPr>
          <p:cNvPr id="13" name="Slide Number Placeholder 4"/>
          <p:cNvSpPr>
            <a:spLocks noGrp="1"/>
          </p:cNvSpPr>
          <p:nvPr>
            <p:ph type="sldNum" sz="quarter" idx="4"/>
          </p:nvPr>
        </p:nvSpPr>
        <p:spPr>
          <a:xfrm>
            <a:off x="7272814" y="6457847"/>
            <a:ext cx="643449" cy="400153"/>
          </a:xfrm>
          <a:prstGeom prst="rect">
            <a:avLst/>
          </a:prstGeom>
        </p:spPr>
        <p:txBody>
          <a:bodyPr vert="horz" lIns="91440" tIns="45720" rIns="91440" bIns="45720" rtlCol="0" anchor="ctr">
            <a:noAutofit/>
          </a:bodyPr>
          <a:lstStyle>
            <a:lvl1pPr algn="r">
              <a:buFontTx/>
              <a:buNone/>
              <a:defRPr sz="900">
                <a:solidFill>
                  <a:schemeClr val="bg1">
                    <a:lumMod val="50000"/>
                  </a:schemeClr>
                </a:solidFill>
              </a:defRPr>
            </a:lvl1pPr>
          </a:lstStyle>
          <a:p>
            <a:endParaRPr lang="en-US" dirty="0"/>
          </a:p>
        </p:txBody>
      </p:sp>
    </p:spTree>
    <p:extLst>
      <p:ext uri="{BB962C8B-B14F-4D97-AF65-F5344CB8AC3E}">
        <p14:creationId xmlns:p14="http://schemas.microsoft.com/office/powerpoint/2010/main" val="36828145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8" r:id="rId16"/>
    <p:sldLayoutId id="2147483710" r:id="rId17"/>
    <p:sldLayoutId id="2147483688" r:id="rId18"/>
  </p:sldLayoutIdLst>
  <p:hf hdr="0"/>
  <p:txStyles>
    <p:titleStyle>
      <a:lvl1pPr algn="l" defTabSz="914400" rtl="0" eaLnBrk="1" latinLnBrk="0" hangingPunct="1">
        <a:spcBef>
          <a:spcPct val="0"/>
        </a:spcBef>
        <a:buNone/>
        <a:defRPr sz="2800" b="1" kern="1200" cap="none" spc="0" baseline="0">
          <a:ln>
            <a:noFill/>
          </a:ln>
          <a:solidFill>
            <a:schemeClr val="tx1"/>
          </a:solidFill>
          <a:effectLst/>
          <a:latin typeface="+mj-lt"/>
          <a:ea typeface="+mj-ea"/>
          <a:cs typeface="+mj-cs"/>
        </a:defRPr>
      </a:lvl1pPr>
    </p:titleStyle>
    <p:bodyStyle>
      <a:lvl1pPr marL="230188" indent="-230188" algn="l" defTabSz="914400" rtl="0" eaLnBrk="1" latinLnBrk="0" hangingPunct="1">
        <a:spcBef>
          <a:spcPct val="20000"/>
        </a:spcBef>
        <a:buClr>
          <a:schemeClr val="bg1">
            <a:lumMod val="50000"/>
          </a:schemeClr>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bg1">
            <a:lumMod val="50000"/>
          </a:schemeClr>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bg1">
            <a:lumMod val="50000"/>
          </a:schemeClr>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bg1">
            <a:lumMod val="50000"/>
          </a:schemeClr>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bg1">
            <a:lumMod val="50000"/>
          </a:schemeClr>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bg1">
            <a:lumMod val="50000"/>
          </a:schemeClr>
        </a:buClr>
        <a:buFont typeface="Arial" pitchFamily="34" charset="0"/>
        <a:buChar char="•"/>
        <a:defRPr sz="1400" kern="1200" baseline="0">
          <a:solidFill>
            <a:schemeClr val="tx1"/>
          </a:solidFill>
          <a:latin typeface="+mn-lt"/>
          <a:ea typeface="+mn-ea"/>
          <a:cs typeface="+mn-cs"/>
        </a:defRPr>
      </a:lvl7pPr>
      <a:lvl8pPr marL="2103120" indent="-182880" algn="l" defTabSz="914400" rtl="0" eaLnBrk="1" latinLnBrk="0" hangingPunct="1">
        <a:spcBef>
          <a:spcPct val="20000"/>
        </a:spcBef>
        <a:buClr>
          <a:schemeClr val="bg1">
            <a:lumMod val="50000"/>
          </a:schemeClr>
        </a:buClr>
        <a:buFont typeface="Arial" pitchFamily="34" charset="0"/>
        <a:buChar char="•"/>
        <a:defRPr sz="1400" kern="1200" baseline="0">
          <a:solidFill>
            <a:schemeClr val="tx1"/>
          </a:solidFill>
          <a:latin typeface="+mn-lt"/>
          <a:ea typeface="+mn-ea"/>
          <a:cs typeface="+mn-cs"/>
        </a:defRPr>
      </a:lvl8pPr>
      <a:lvl9pPr marL="2286000" indent="-182880" algn="l" defTabSz="914400" rtl="0" eaLnBrk="1" latinLnBrk="0" hangingPunct="1">
        <a:spcBef>
          <a:spcPct val="20000"/>
        </a:spcBef>
        <a:buClr>
          <a:schemeClr val="bg1">
            <a:lumMod val="50000"/>
          </a:schemeClr>
        </a:buClr>
        <a:buFont typeface="Arial"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Photo-2015-03-12-085758 - D2015_0302_D370_CMSalt2.jpg"/>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40317" b="6483"/>
          <a:stretch/>
        </p:blipFill>
        <p:spPr/>
      </p:pic>
      <p:sp>
        <p:nvSpPr>
          <p:cNvPr id="2" name="Text Placeholder 1"/>
          <p:cNvSpPr>
            <a:spLocks noGrp="1"/>
          </p:cNvSpPr>
          <p:nvPr>
            <p:ph type="body" sz="quarter" idx="3"/>
          </p:nvPr>
        </p:nvSpPr>
        <p:spPr>
          <a:xfrm>
            <a:off x="360572" y="4762878"/>
            <a:ext cx="8554828" cy="430183"/>
          </a:xfrm>
        </p:spPr>
        <p:txBody>
          <a:bodyPr/>
          <a:lstStyle/>
          <a:p>
            <a:r>
              <a:rPr lang="en-US" sz="2000" dirty="0"/>
              <a:t>Reliability Modeling of Complex Components Using Simulation</a:t>
            </a:r>
            <a:endParaRPr lang="en-US" sz="2400" dirty="0"/>
          </a:p>
        </p:txBody>
      </p:sp>
      <p:sp>
        <p:nvSpPr>
          <p:cNvPr id="6" name="Text Placeholder 5"/>
          <p:cNvSpPr>
            <a:spLocks noGrp="1"/>
          </p:cNvSpPr>
          <p:nvPr>
            <p:ph type="body" sz="quarter" idx="18"/>
          </p:nvPr>
        </p:nvSpPr>
        <p:spPr>
          <a:xfrm>
            <a:off x="360572" y="5205913"/>
            <a:ext cx="8631028" cy="1804487"/>
          </a:xfrm>
        </p:spPr>
        <p:txBody>
          <a:bodyPr/>
          <a:lstStyle/>
          <a:p>
            <a:r>
              <a:rPr lang="en-US" sz="1400" dirty="0"/>
              <a:t>Todd Paulos, Ph.D. and Andrew Ho.</a:t>
            </a:r>
          </a:p>
          <a:p>
            <a:r>
              <a:rPr lang="en-US" sz="1400" dirty="0"/>
              <a:t>Jet Propulsion Laboratory, California Institute of Technology, USA</a:t>
            </a:r>
          </a:p>
          <a:p>
            <a:endParaRPr lang="en-US" sz="1400" dirty="0"/>
          </a:p>
          <a:p>
            <a:r>
              <a:rPr lang="en-US" sz="1400" dirty="0"/>
              <a:t>Curtis Smith, Ph.D.</a:t>
            </a:r>
          </a:p>
          <a:p>
            <a:r>
              <a:rPr lang="en-US" sz="1400" dirty="0"/>
              <a:t>Idaho National Laboratory, USA</a:t>
            </a:r>
          </a:p>
          <a:p>
            <a:endParaRPr lang="en-US" sz="1400" dirty="0"/>
          </a:p>
        </p:txBody>
      </p:sp>
      <p:sp>
        <p:nvSpPr>
          <p:cNvPr id="3" name="TextBox 2"/>
          <p:cNvSpPr txBox="1"/>
          <p:nvPr/>
        </p:nvSpPr>
        <p:spPr>
          <a:xfrm>
            <a:off x="1336842" y="-775368"/>
            <a:ext cx="914400" cy="914400"/>
          </a:xfrm>
          <a:prstGeom prst="rect">
            <a:avLst/>
          </a:prstGeom>
        </p:spPr>
        <p:txBody>
          <a:bodyPr vert="horz" wrap="non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 Placeholder 3">
            <a:extLst>
              <a:ext uri="{FF2B5EF4-FFF2-40B4-BE49-F238E27FC236}">
                <a16:creationId xmlns:a16="http://schemas.microsoft.com/office/drawing/2014/main" id="{D685F71A-0852-4BF8-95BC-072F1D3873BF}"/>
              </a:ext>
            </a:extLst>
          </p:cNvPr>
          <p:cNvSpPr>
            <a:spLocks noGrp="1"/>
          </p:cNvSpPr>
          <p:nvPr>
            <p:ph type="body" sz="quarter" idx="17"/>
          </p:nvPr>
        </p:nvSpPr>
        <p:spPr>
          <a:xfrm>
            <a:off x="369198" y="4523999"/>
            <a:ext cx="8436135" cy="290635"/>
          </a:xfrm>
        </p:spPr>
        <p:txBody>
          <a:bodyPr/>
          <a:lstStyle/>
          <a:p>
            <a:r>
              <a:rPr lang="en-US" dirty="0"/>
              <a:t>PSAM16 Paper TP76</a:t>
            </a:r>
          </a:p>
        </p:txBody>
      </p:sp>
    </p:spTree>
    <p:extLst>
      <p:ext uri="{BB962C8B-B14F-4D97-AF65-F5344CB8AC3E}">
        <p14:creationId xmlns:p14="http://schemas.microsoft.com/office/powerpoint/2010/main" val="213806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Monoprop</a:t>
            </a:r>
            <a:r>
              <a:rPr lang="en-US" dirty="0"/>
              <a:t> Thruster </a:t>
            </a:r>
            <a:r>
              <a:rPr lang="en-US"/>
              <a:t>Failure Data</a:t>
            </a:r>
            <a:endParaRPr lang="en-US" dirty="0"/>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4" name="Content Placeholder 3"/>
          <p:cNvSpPr>
            <a:spLocks noGrp="1"/>
          </p:cNvSpPr>
          <p:nvPr>
            <p:ph sz="quarter" idx="18"/>
          </p:nvPr>
        </p:nvSpPr>
        <p:spPr/>
        <p:txBody>
          <a:bodyPr/>
          <a:lstStyle/>
          <a:p>
            <a:pPr marL="0" indent="0">
              <a:buNone/>
            </a:pPr>
            <a:endParaRPr lang="en-US" dirty="0"/>
          </a:p>
          <a:p>
            <a:endParaRPr lang="en-US" dirty="0"/>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10</a:t>
            </a:r>
          </a:p>
        </p:txBody>
      </p:sp>
      <p:sp>
        <p:nvSpPr>
          <p:cNvPr id="6" name="TextBox 5">
            <a:extLst>
              <a:ext uri="{FF2B5EF4-FFF2-40B4-BE49-F238E27FC236}">
                <a16:creationId xmlns:a16="http://schemas.microsoft.com/office/drawing/2014/main" id="{A7556529-744B-404F-854D-3886F45E23A0}"/>
              </a:ext>
            </a:extLst>
          </p:cNvPr>
          <p:cNvSpPr txBox="1"/>
          <p:nvPr/>
        </p:nvSpPr>
        <p:spPr>
          <a:xfrm>
            <a:off x="127451" y="2791970"/>
            <a:ext cx="8889096" cy="3637919"/>
          </a:xfrm>
          <a:prstGeom prst="rect">
            <a:avLst/>
          </a:prstGeom>
        </p:spPr>
        <p:txBody>
          <a:bodyPr vert="horz" wrap="square" lIns="91440" tIns="45720" rIns="91440" bIns="45720" rtlCol="0">
            <a:spAutoFit/>
          </a:bodyPr>
          <a:lstStyle/>
          <a:p>
            <a:pPr marL="342900" indent="-342900">
              <a:buFont typeface="Wingdings" panose="05000000000000000000" pitchFamily="2" charset="2"/>
              <a:buChar char=""/>
            </a:pPr>
            <a:r>
              <a:rPr lang="en-US" sz="1800" dirty="0"/>
              <a:t>Consider failure modes caused by different and unique hardware subassemblies</a:t>
            </a:r>
          </a:p>
          <a:p>
            <a:pPr marL="342900" indent="-342900">
              <a:buFont typeface="Wingdings" panose="05000000000000000000" pitchFamily="2" charset="2"/>
              <a:buChar char=""/>
            </a:pPr>
            <a:r>
              <a:rPr lang="en-US" sz="1800" dirty="0"/>
              <a:t>Method 1:  Simple Data Analysis Method</a:t>
            </a:r>
          </a:p>
          <a:p>
            <a:pPr marL="800100" lvl="1" indent="-342900">
              <a:buFont typeface="Wingdings" panose="05000000000000000000" pitchFamily="2" charset="2"/>
              <a:buChar char=""/>
            </a:pPr>
            <a:r>
              <a:rPr lang="en-US" sz="1800" dirty="0"/>
              <a:t>Failure Modes are exponential</a:t>
            </a:r>
          </a:p>
          <a:p>
            <a:pPr marL="800100" lvl="1" indent="-342900">
              <a:buFont typeface="Wingdings" panose="05000000000000000000" pitchFamily="2" charset="2"/>
              <a:buChar char=""/>
            </a:pPr>
            <a:r>
              <a:rPr lang="en-US" sz="1800" dirty="0"/>
              <a:t>Each failure mode has a failure rate estimated as 2/200,000 </a:t>
            </a:r>
            <a:r>
              <a:rPr lang="en-US" sz="1800" dirty="0" err="1"/>
              <a:t>hrs</a:t>
            </a:r>
            <a:r>
              <a:rPr lang="en-US" sz="1800" dirty="0"/>
              <a:t> </a:t>
            </a:r>
            <a:r>
              <a:rPr lang="en-US" sz="1800" dirty="0">
                <a:highlight>
                  <a:srgbClr val="00FFFF"/>
                </a:highlight>
              </a:rPr>
              <a:t>(1E-5 /</a:t>
            </a:r>
            <a:r>
              <a:rPr lang="en-US" sz="1800" dirty="0" err="1">
                <a:highlight>
                  <a:srgbClr val="00FFFF"/>
                </a:highlight>
              </a:rPr>
              <a:t>hr</a:t>
            </a:r>
            <a:r>
              <a:rPr lang="en-US" sz="1800" dirty="0">
                <a:highlight>
                  <a:srgbClr val="00FFFF"/>
                </a:highlight>
              </a:rPr>
              <a:t>)</a:t>
            </a:r>
          </a:p>
          <a:p>
            <a:pPr marL="342900" indent="-342900">
              <a:buFont typeface="Wingdings" panose="05000000000000000000" pitchFamily="2" charset="2"/>
              <a:buChar char=""/>
            </a:pPr>
            <a:r>
              <a:rPr lang="en-US" sz="1800" dirty="0"/>
              <a:t>Alternative Data Analysis Method 1</a:t>
            </a:r>
          </a:p>
          <a:p>
            <a:pPr marL="800100" lvl="1" indent="-342900">
              <a:buFont typeface="Wingdings" panose="05000000000000000000" pitchFamily="2" charset="2"/>
              <a:buChar char=""/>
            </a:pPr>
            <a:r>
              <a:rPr lang="en-US" sz="1800" dirty="0"/>
              <a:t>Failure modes are treated as missing data</a:t>
            </a:r>
          </a:p>
          <a:p>
            <a:pPr marL="800100" lvl="1" indent="-342900">
              <a:buFont typeface="Wingdings" panose="05000000000000000000" pitchFamily="2" charset="2"/>
              <a:buChar char=""/>
            </a:pPr>
            <a:r>
              <a:rPr lang="en-US" sz="1800" dirty="0"/>
              <a:t>Each failure mode has a failure rate estimated as 2/100,000 </a:t>
            </a:r>
            <a:r>
              <a:rPr lang="en-US" sz="1800" dirty="0" err="1"/>
              <a:t>hrs</a:t>
            </a:r>
            <a:r>
              <a:rPr lang="en-US" sz="1800" dirty="0"/>
              <a:t> </a:t>
            </a:r>
            <a:r>
              <a:rPr lang="en-US" sz="1800" dirty="0">
                <a:highlight>
                  <a:srgbClr val="00FFFF"/>
                </a:highlight>
              </a:rPr>
              <a:t>(2E-5 /</a:t>
            </a:r>
            <a:r>
              <a:rPr lang="en-US" sz="1800" dirty="0" err="1">
                <a:highlight>
                  <a:srgbClr val="00FFFF"/>
                </a:highlight>
              </a:rPr>
              <a:t>hr</a:t>
            </a:r>
            <a:r>
              <a:rPr lang="en-US" sz="1800" dirty="0">
                <a:highlight>
                  <a:srgbClr val="00FFFF"/>
                </a:highlight>
              </a:rPr>
              <a:t>)</a:t>
            </a:r>
          </a:p>
          <a:p>
            <a:pPr marL="342900" indent="-342900">
              <a:buFont typeface="Wingdings" panose="05000000000000000000" pitchFamily="2" charset="2"/>
              <a:buChar char=""/>
            </a:pPr>
            <a:r>
              <a:rPr lang="en-US" sz="1800" dirty="0"/>
              <a:t>Alternative Data Analysis Method 2</a:t>
            </a:r>
          </a:p>
          <a:p>
            <a:pPr marL="800100" lvl="1" indent="-342900">
              <a:buFont typeface="Wingdings" panose="05000000000000000000" pitchFamily="2" charset="2"/>
              <a:buChar char=""/>
            </a:pPr>
            <a:r>
              <a:rPr lang="en-US" sz="1800" dirty="0"/>
              <a:t>Bayesian solution with missing data using </a:t>
            </a:r>
            <a:r>
              <a:rPr lang="en-US" sz="1800" dirty="0" err="1"/>
              <a:t>Jefferys</a:t>
            </a:r>
            <a:r>
              <a:rPr lang="en-US" sz="1800" dirty="0"/>
              <a:t>’ non-informative prior (ref:  HOPE)</a:t>
            </a:r>
          </a:p>
          <a:p>
            <a:pPr marL="800100" lvl="1" indent="-342900">
              <a:buFont typeface="Wingdings" panose="05000000000000000000" pitchFamily="2" charset="2"/>
              <a:buChar char=""/>
            </a:pPr>
            <a:r>
              <a:rPr lang="en-US" sz="1800" dirty="0"/>
              <a:t>Each failure mode has a failure rate estimated as 2.5/100,000 </a:t>
            </a:r>
            <a:r>
              <a:rPr lang="en-US" sz="1800" dirty="0" err="1"/>
              <a:t>hrs</a:t>
            </a:r>
            <a:r>
              <a:rPr lang="en-US" sz="1800" dirty="0"/>
              <a:t> </a:t>
            </a:r>
            <a:r>
              <a:rPr lang="en-US" sz="1800" dirty="0">
                <a:highlight>
                  <a:srgbClr val="00FFFF"/>
                </a:highlight>
              </a:rPr>
              <a:t>(2.5E-5 /</a:t>
            </a:r>
            <a:r>
              <a:rPr lang="en-US" sz="1800" dirty="0" err="1">
                <a:highlight>
                  <a:srgbClr val="00FFFF"/>
                </a:highlight>
              </a:rPr>
              <a:t>hr</a:t>
            </a:r>
            <a:r>
              <a:rPr lang="en-US" sz="1800" dirty="0">
                <a:highlight>
                  <a:srgbClr val="00FFFF"/>
                </a:highlight>
              </a:rPr>
              <a:t>)</a:t>
            </a:r>
          </a:p>
        </p:txBody>
      </p:sp>
      <p:graphicFrame>
        <p:nvGraphicFramePr>
          <p:cNvPr id="8" name="Table 7">
            <a:extLst>
              <a:ext uri="{FF2B5EF4-FFF2-40B4-BE49-F238E27FC236}">
                <a16:creationId xmlns:a16="http://schemas.microsoft.com/office/drawing/2014/main" id="{07156487-B6D4-4F41-A6E9-8BF638B85B6F}"/>
              </a:ext>
            </a:extLst>
          </p:cNvPr>
          <p:cNvGraphicFramePr>
            <a:graphicFrameLocks noGrp="1"/>
          </p:cNvGraphicFramePr>
          <p:nvPr>
            <p:extLst>
              <p:ext uri="{D42A27DB-BD31-4B8C-83A1-F6EECF244321}">
                <p14:modId xmlns:p14="http://schemas.microsoft.com/office/powerpoint/2010/main" val="3180995201"/>
              </p:ext>
            </p:extLst>
          </p:nvPr>
        </p:nvGraphicFramePr>
        <p:xfrm>
          <a:off x="3200400" y="1138800"/>
          <a:ext cx="3657600" cy="1419060"/>
        </p:xfrm>
        <a:graphic>
          <a:graphicData uri="http://schemas.openxmlformats.org/drawingml/2006/table">
            <a:tbl>
              <a:tblPr/>
              <a:tblGrid>
                <a:gridCol w="1769806">
                  <a:extLst>
                    <a:ext uri="{9D8B030D-6E8A-4147-A177-3AD203B41FA5}">
                      <a16:colId xmlns:a16="http://schemas.microsoft.com/office/drawing/2014/main" val="3395182806"/>
                    </a:ext>
                  </a:extLst>
                </a:gridCol>
                <a:gridCol w="1887794">
                  <a:extLst>
                    <a:ext uri="{9D8B030D-6E8A-4147-A177-3AD203B41FA5}">
                      <a16:colId xmlns:a16="http://schemas.microsoft.com/office/drawing/2014/main" val="1508400931"/>
                    </a:ext>
                  </a:extLst>
                </a:gridCol>
              </a:tblGrid>
              <a:tr h="283812">
                <a:tc>
                  <a:txBody>
                    <a:bodyPr/>
                    <a:lstStyle/>
                    <a:p>
                      <a:pPr marL="0" marR="0" algn="ctr">
                        <a:spcBef>
                          <a:spcPts val="0"/>
                        </a:spcBef>
                        <a:spcAft>
                          <a:spcPts val="0"/>
                        </a:spcAft>
                      </a:pPr>
                      <a:r>
                        <a:rPr lang="en-US" sz="1400" b="1" dirty="0">
                          <a:effectLst/>
                          <a:latin typeface="Times New Roman" panose="02020603050405020304" pitchFamily="18" charset="0"/>
                          <a:ea typeface="PMingLiU" panose="02020500000000000000" pitchFamily="18" charset="-120"/>
                        </a:rPr>
                        <a:t>Failure Mode</a:t>
                      </a:r>
                      <a:endParaRPr lang="en-US" sz="20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Times New Roman" panose="02020603050405020304" pitchFamily="18" charset="0"/>
                          <a:ea typeface="PMingLiU" panose="02020500000000000000" pitchFamily="18" charset="-120"/>
                        </a:rPr>
                        <a:t>Time to Failure (</a:t>
                      </a:r>
                      <a:r>
                        <a:rPr lang="en-US" sz="1400" b="1" dirty="0" err="1">
                          <a:effectLst/>
                          <a:latin typeface="Times New Roman" panose="02020603050405020304" pitchFamily="18" charset="0"/>
                          <a:ea typeface="PMingLiU" panose="02020500000000000000" pitchFamily="18" charset="-120"/>
                        </a:rPr>
                        <a:t>Hrs</a:t>
                      </a:r>
                      <a:r>
                        <a:rPr lang="en-US" sz="1400" b="1" dirty="0">
                          <a:effectLst/>
                          <a:latin typeface="Times New Roman" panose="02020603050405020304" pitchFamily="18" charset="0"/>
                          <a:ea typeface="PMingLiU" panose="02020500000000000000" pitchFamily="18" charset="-120"/>
                        </a:rPr>
                        <a:t>)</a:t>
                      </a:r>
                      <a:endParaRPr lang="en-US" sz="20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41544317"/>
                  </a:ext>
                </a:extLst>
              </a:tr>
              <a:tr h="283812">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Fail Open</a:t>
                      </a:r>
                      <a:endParaRPr lang="en-US" sz="20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45,000</a:t>
                      </a:r>
                      <a:endParaRPr lang="en-US" sz="20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1826281"/>
                  </a:ext>
                </a:extLst>
              </a:tr>
              <a:tr h="283812">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Fail Closed</a:t>
                      </a:r>
                      <a:endParaRPr lang="en-US" sz="20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45,000</a:t>
                      </a:r>
                      <a:endParaRPr lang="en-US" sz="20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10925648"/>
                  </a:ext>
                </a:extLst>
              </a:tr>
              <a:tr h="283812">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Fail Open</a:t>
                      </a:r>
                      <a:endParaRPr lang="en-US" sz="20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55,000</a:t>
                      </a:r>
                      <a:endParaRPr lang="en-US" sz="20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51236188"/>
                  </a:ext>
                </a:extLst>
              </a:tr>
              <a:tr h="283812">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Fail Closed</a:t>
                      </a:r>
                      <a:endParaRPr lang="en-US" sz="20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55,000</a:t>
                      </a:r>
                      <a:endParaRPr lang="en-US" sz="20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86714606"/>
                  </a:ext>
                </a:extLst>
              </a:tr>
            </a:tbl>
          </a:graphicData>
        </a:graphic>
      </p:graphicFrame>
    </p:spTree>
    <p:extLst>
      <p:ext uri="{BB962C8B-B14F-4D97-AF65-F5344CB8AC3E}">
        <p14:creationId xmlns:p14="http://schemas.microsoft.com/office/powerpoint/2010/main" val="10513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2676C1-F556-484C-A46B-559314DB9D20}"/>
              </a:ext>
            </a:extLst>
          </p:cNvPr>
          <p:cNvPicPr/>
          <p:nvPr/>
        </p:nvPicPr>
        <p:blipFill>
          <a:blip r:embed="rId2">
            <a:extLst>
              <a:ext uri="{28A0092B-C50C-407E-A947-70E740481C1C}">
                <a14:useLocalDpi xmlns:a14="http://schemas.microsoft.com/office/drawing/2010/main" val="0"/>
              </a:ext>
            </a:extLst>
          </a:blip>
          <a:stretch>
            <a:fillRect/>
          </a:stretch>
        </p:blipFill>
        <p:spPr>
          <a:xfrm>
            <a:off x="914400" y="1066800"/>
            <a:ext cx="7391400" cy="5516563"/>
          </a:xfrm>
          <a:prstGeom prst="rect">
            <a:avLst/>
          </a:prstGeom>
        </p:spPr>
      </p:pic>
      <p:sp>
        <p:nvSpPr>
          <p:cNvPr id="2" name="Title 1"/>
          <p:cNvSpPr>
            <a:spLocks noGrp="1"/>
          </p:cNvSpPr>
          <p:nvPr>
            <p:ph type="title"/>
          </p:nvPr>
        </p:nvSpPr>
        <p:spPr/>
        <p:txBody>
          <a:bodyPr/>
          <a:lstStyle/>
          <a:p>
            <a:r>
              <a:rPr lang="en-US" dirty="0"/>
              <a:t>Thruster Fault Tree Analysis</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11</a:t>
            </a:r>
          </a:p>
        </p:txBody>
      </p:sp>
    </p:spTree>
    <p:extLst>
      <p:ext uri="{BB962C8B-B14F-4D97-AF65-F5344CB8AC3E}">
        <p14:creationId xmlns:p14="http://schemas.microsoft.com/office/powerpoint/2010/main" val="175774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FTA Minimal Cut Sets</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12</a:t>
            </a:r>
          </a:p>
        </p:txBody>
      </p:sp>
      <p:graphicFrame>
        <p:nvGraphicFramePr>
          <p:cNvPr id="11" name="Table 10">
            <a:extLst>
              <a:ext uri="{FF2B5EF4-FFF2-40B4-BE49-F238E27FC236}">
                <a16:creationId xmlns:a16="http://schemas.microsoft.com/office/drawing/2014/main" id="{9241B47A-03E4-4BA6-973F-367EC612C91B}"/>
              </a:ext>
            </a:extLst>
          </p:cNvPr>
          <p:cNvGraphicFramePr>
            <a:graphicFrameLocks noGrp="1"/>
          </p:cNvGraphicFramePr>
          <p:nvPr>
            <p:extLst>
              <p:ext uri="{D42A27DB-BD31-4B8C-83A1-F6EECF244321}">
                <p14:modId xmlns:p14="http://schemas.microsoft.com/office/powerpoint/2010/main" val="4251617420"/>
              </p:ext>
            </p:extLst>
          </p:nvPr>
        </p:nvGraphicFramePr>
        <p:xfrm>
          <a:off x="1828800" y="3048000"/>
          <a:ext cx="5562600" cy="3276598"/>
        </p:xfrm>
        <a:graphic>
          <a:graphicData uri="http://schemas.openxmlformats.org/drawingml/2006/table">
            <a:tbl>
              <a:tblPr/>
              <a:tblGrid>
                <a:gridCol w="1418902">
                  <a:extLst>
                    <a:ext uri="{9D8B030D-6E8A-4147-A177-3AD203B41FA5}">
                      <a16:colId xmlns:a16="http://schemas.microsoft.com/office/drawing/2014/main" val="1945762745"/>
                    </a:ext>
                  </a:extLst>
                </a:gridCol>
                <a:gridCol w="2410879">
                  <a:extLst>
                    <a:ext uri="{9D8B030D-6E8A-4147-A177-3AD203B41FA5}">
                      <a16:colId xmlns:a16="http://schemas.microsoft.com/office/drawing/2014/main" val="3584578794"/>
                    </a:ext>
                  </a:extLst>
                </a:gridCol>
                <a:gridCol w="1732819">
                  <a:extLst>
                    <a:ext uri="{9D8B030D-6E8A-4147-A177-3AD203B41FA5}">
                      <a16:colId xmlns:a16="http://schemas.microsoft.com/office/drawing/2014/main" val="3464552712"/>
                    </a:ext>
                  </a:extLst>
                </a:gridCol>
              </a:tblGrid>
              <a:tr h="252046">
                <a:tc>
                  <a:txBody>
                    <a:bodyPr/>
                    <a:lstStyle/>
                    <a:p>
                      <a:pPr marL="0" marR="0" algn="l">
                        <a:spcBef>
                          <a:spcPts val="0"/>
                        </a:spcBef>
                        <a:spcAft>
                          <a:spcPts val="0"/>
                        </a:spcAft>
                      </a:pPr>
                      <a:r>
                        <a:rPr lang="en-US" sz="1400" b="1">
                          <a:effectLst/>
                          <a:latin typeface="Times New Roman" panose="02020603050405020304" pitchFamily="18" charset="0"/>
                          <a:ea typeface="PMingLiU" panose="02020500000000000000" pitchFamily="18" charset="-120"/>
                        </a:rPr>
                        <a:t>Minimal Cut Set</a:t>
                      </a:r>
                      <a:endParaRPr lang="en-US" sz="20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Times New Roman" panose="02020603050405020304" pitchFamily="18" charset="0"/>
                          <a:ea typeface="PMingLiU" panose="02020500000000000000" pitchFamily="18" charset="-120"/>
                        </a:rPr>
                        <a:t>Event Description</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a:effectLst/>
                          <a:latin typeface="Times New Roman" panose="02020603050405020304" pitchFamily="18" charset="0"/>
                          <a:ea typeface="PMingLiU" panose="02020500000000000000" pitchFamily="18" charset="-120"/>
                        </a:rPr>
                        <a:t>Boolean Designator</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711286"/>
                  </a:ext>
                </a:extLst>
              </a:tr>
              <a:tr h="504092">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1</a:t>
                      </a:r>
                      <a:endParaRPr lang="en-US" sz="20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S1 Fails Open</a:t>
                      </a:r>
                      <a:endParaRPr lang="en-US" sz="200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S2 Fails Open</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TH-S1-FO</a:t>
                      </a:r>
                      <a:endParaRPr lang="en-US" sz="20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TH-S2-FO</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35850"/>
                  </a:ext>
                </a:extLst>
              </a:tr>
              <a:tr h="504092">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2</a:t>
                      </a:r>
                      <a:endParaRPr lang="en-US" sz="20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S3 Fails Open</a:t>
                      </a:r>
                      <a:endParaRPr lang="en-US" sz="200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S4 Fails Open</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TH-S3-FO</a:t>
                      </a:r>
                      <a:endParaRPr lang="en-US" sz="20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TH-S4-FO</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401471"/>
                  </a:ext>
                </a:extLst>
              </a:tr>
              <a:tr h="504092">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3</a:t>
                      </a:r>
                      <a:endParaRPr lang="en-US" sz="20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S1 Fails Closed</a:t>
                      </a:r>
                      <a:endParaRPr lang="en-US" sz="200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S3 Fails Closed</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TH-S1-FC</a:t>
                      </a:r>
                      <a:endParaRPr lang="en-US" sz="20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TH-S3-FC</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170765"/>
                  </a:ext>
                </a:extLst>
              </a:tr>
              <a:tr h="504092">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4</a:t>
                      </a:r>
                      <a:endParaRPr lang="en-US" sz="20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S2 Fails Closed</a:t>
                      </a:r>
                      <a:endParaRPr lang="en-US" sz="200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S3 Fails Closed</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TH-S2-FC</a:t>
                      </a:r>
                      <a:endParaRPr lang="en-US" sz="20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TH-S3-FC</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15036"/>
                  </a:ext>
                </a:extLst>
              </a:tr>
              <a:tr h="504092">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5</a:t>
                      </a:r>
                      <a:endParaRPr lang="en-US" sz="20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S1 Fails Closed</a:t>
                      </a:r>
                      <a:endParaRPr lang="en-US" sz="200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S4 Fails Closed</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TH-S1-FC</a:t>
                      </a:r>
                      <a:endParaRPr lang="en-US" sz="20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TH-S4-FC</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154594"/>
                  </a:ext>
                </a:extLst>
              </a:tr>
              <a:tr h="504092">
                <a:tc>
                  <a:txBody>
                    <a:bodyPr/>
                    <a:lstStyle/>
                    <a:p>
                      <a:pPr marL="0" marR="0" algn="ctr">
                        <a:spcBef>
                          <a:spcPts val="0"/>
                        </a:spcBef>
                        <a:spcAft>
                          <a:spcPts val="0"/>
                        </a:spcAft>
                      </a:pPr>
                      <a:r>
                        <a:rPr lang="en-US" sz="1400">
                          <a:effectLst/>
                          <a:latin typeface="Times New Roman" panose="02020603050405020304" pitchFamily="18" charset="0"/>
                          <a:ea typeface="PMingLiU" panose="02020500000000000000" pitchFamily="18" charset="-120"/>
                        </a:rPr>
                        <a:t>6</a:t>
                      </a:r>
                      <a:endParaRPr lang="en-US" sz="20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S2 Fails Closed</a:t>
                      </a:r>
                      <a:endParaRPr lang="en-US" sz="200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a:effectLst/>
                          <a:latin typeface="Times New Roman" panose="02020603050405020304" pitchFamily="18" charset="0"/>
                          <a:ea typeface="PMingLiU" panose="02020500000000000000" pitchFamily="18" charset="-120"/>
                        </a:rPr>
                        <a:t>Thruster Valve S4 Fails Closed</a:t>
                      </a:r>
                      <a:endParaRPr lang="en-US" sz="20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TH-S2-FC</a:t>
                      </a:r>
                      <a:endParaRPr lang="en-US" sz="2000" dirty="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400" dirty="0">
                          <a:effectLst/>
                          <a:latin typeface="Times New Roman" panose="02020603050405020304" pitchFamily="18" charset="0"/>
                          <a:ea typeface="PMingLiU" panose="02020500000000000000" pitchFamily="18" charset="-120"/>
                        </a:rPr>
                        <a:t>TH-S4-FC</a:t>
                      </a:r>
                      <a:endParaRPr lang="en-US" sz="20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920246"/>
                  </a:ext>
                </a:extLst>
              </a:tr>
            </a:tbl>
          </a:graphicData>
        </a:graphic>
      </p:graphicFrame>
      <p:pic>
        <p:nvPicPr>
          <p:cNvPr id="12" name="Picture 11">
            <a:extLst>
              <a:ext uri="{FF2B5EF4-FFF2-40B4-BE49-F238E27FC236}">
                <a16:creationId xmlns:a16="http://schemas.microsoft.com/office/drawing/2014/main" id="{4072E2A4-D356-4453-A500-4A73526EE489}"/>
              </a:ext>
            </a:extLst>
          </p:cNvPr>
          <p:cNvPicPr/>
          <p:nvPr/>
        </p:nvPicPr>
        <p:blipFill>
          <a:blip r:embed="rId2"/>
          <a:stretch>
            <a:fillRect/>
          </a:stretch>
        </p:blipFill>
        <p:spPr>
          <a:xfrm>
            <a:off x="2180833" y="1323024"/>
            <a:ext cx="4829567" cy="1591727"/>
          </a:xfrm>
          <a:prstGeom prst="rect">
            <a:avLst/>
          </a:prstGeom>
        </p:spPr>
      </p:pic>
    </p:spTree>
    <p:extLst>
      <p:ext uri="{BB962C8B-B14F-4D97-AF65-F5344CB8AC3E}">
        <p14:creationId xmlns:p14="http://schemas.microsoft.com/office/powerpoint/2010/main" val="39239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Algorithm</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4" name="Content Placeholder 3"/>
          <p:cNvSpPr>
            <a:spLocks noGrp="1"/>
          </p:cNvSpPr>
          <p:nvPr>
            <p:ph sz="quarter" idx="18"/>
          </p:nvPr>
        </p:nvSpPr>
        <p:spPr/>
        <p:txBody>
          <a:bodyPr/>
          <a:lstStyle/>
          <a:p>
            <a:pPr marL="0" indent="0">
              <a:buNone/>
            </a:pPr>
            <a:endParaRPr lang="en-US" dirty="0"/>
          </a:p>
          <a:p>
            <a:endParaRPr lang="en-US" dirty="0"/>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13</a:t>
            </a:r>
          </a:p>
        </p:txBody>
      </p:sp>
      <p:sp>
        <p:nvSpPr>
          <p:cNvPr id="6" name="TextBox 5">
            <a:extLst>
              <a:ext uri="{FF2B5EF4-FFF2-40B4-BE49-F238E27FC236}">
                <a16:creationId xmlns:a16="http://schemas.microsoft.com/office/drawing/2014/main" id="{A7556529-744B-404F-854D-3886F45E23A0}"/>
              </a:ext>
            </a:extLst>
          </p:cNvPr>
          <p:cNvSpPr txBox="1"/>
          <p:nvPr/>
        </p:nvSpPr>
        <p:spPr>
          <a:xfrm>
            <a:off x="190499" y="1075955"/>
            <a:ext cx="8763000" cy="5632311"/>
          </a:xfrm>
          <a:prstGeom prst="rect">
            <a:avLst/>
          </a:prstGeom>
        </p:spPr>
        <p:txBody>
          <a:bodyPr vert="horz" wrap="square" lIns="91440" tIns="45720" rIns="91440" bIns="45720" rtlCol="0">
            <a:spAutoFit/>
          </a:bodyPr>
          <a:lstStyle/>
          <a:p>
            <a:pPr marL="342900" indent="-342900">
              <a:buFont typeface="Wingdings" panose="05000000000000000000" pitchFamily="2" charset="2"/>
              <a:buChar char="M"/>
            </a:pPr>
            <a:r>
              <a:rPr lang="en-US" sz="2400" dirty="0"/>
              <a:t>Step 1	Establish parameters</a:t>
            </a:r>
          </a:p>
          <a:p>
            <a:pPr marL="800100" lvl="1" indent="-342900">
              <a:buFont typeface="Wingdings" panose="05000000000000000000" pitchFamily="2" charset="2"/>
              <a:buChar char="M"/>
            </a:pPr>
            <a:r>
              <a:rPr lang="en-US" sz="2400" dirty="0"/>
              <a:t>Input mission time in hours</a:t>
            </a:r>
          </a:p>
          <a:p>
            <a:pPr marL="800100" lvl="1" indent="-342900">
              <a:buFont typeface="Wingdings" panose="05000000000000000000" pitchFamily="2" charset="2"/>
              <a:buChar char="M"/>
            </a:pPr>
            <a:r>
              <a:rPr lang="en-US" sz="2400" dirty="0"/>
              <a:t>Input the gamma distribution parameters for each component failure mode</a:t>
            </a:r>
          </a:p>
          <a:p>
            <a:pPr marL="800100" lvl="1" indent="-342900">
              <a:buFont typeface="Wingdings" panose="05000000000000000000" pitchFamily="2" charset="2"/>
              <a:buChar char="M"/>
            </a:pPr>
            <a:r>
              <a:rPr lang="en-US" sz="2400" dirty="0"/>
              <a:t>Input number of desired trials k</a:t>
            </a:r>
          </a:p>
          <a:p>
            <a:pPr marL="800100" lvl="1" indent="-342900">
              <a:buFont typeface="Wingdings" panose="05000000000000000000" pitchFamily="2" charset="2"/>
              <a:buChar char="M"/>
            </a:pPr>
            <a:r>
              <a:rPr lang="en-US" sz="2400" dirty="0"/>
              <a:t>Determine a random seed value (or use a common seed from trial to trial to narrow down the number of unknowns) </a:t>
            </a:r>
          </a:p>
          <a:p>
            <a:pPr marL="342900" indent="-342900">
              <a:buFont typeface="Wingdings" panose="05000000000000000000" pitchFamily="2" charset="2"/>
              <a:buChar char="M"/>
            </a:pPr>
            <a:r>
              <a:rPr lang="en-US" sz="2400" dirty="0"/>
              <a:t>Step 2	Establish failure criteria for the system.  For this simulation, the MCS were used to establish the failure criteria for the system.  Although the inspection is easy enough for simple examples, such as in this paper, more complex systems or configurations may require an alternative method to determine the success/failure criteria.</a:t>
            </a:r>
          </a:p>
        </p:txBody>
      </p:sp>
    </p:spTree>
    <p:extLst>
      <p:ext uri="{BB962C8B-B14F-4D97-AF65-F5344CB8AC3E}">
        <p14:creationId xmlns:p14="http://schemas.microsoft.com/office/powerpoint/2010/main" val="214942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Algorithm</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4" name="Content Placeholder 3"/>
          <p:cNvSpPr>
            <a:spLocks noGrp="1"/>
          </p:cNvSpPr>
          <p:nvPr>
            <p:ph sz="quarter" idx="18"/>
          </p:nvPr>
        </p:nvSpPr>
        <p:spPr/>
        <p:txBody>
          <a:bodyPr/>
          <a:lstStyle/>
          <a:p>
            <a:pPr marL="0" indent="0">
              <a:buNone/>
            </a:pPr>
            <a:endParaRPr lang="en-US" dirty="0"/>
          </a:p>
          <a:p>
            <a:endParaRPr lang="en-US" dirty="0"/>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14</a:t>
            </a:r>
          </a:p>
        </p:txBody>
      </p:sp>
      <p:sp>
        <p:nvSpPr>
          <p:cNvPr id="6" name="TextBox 5">
            <a:extLst>
              <a:ext uri="{FF2B5EF4-FFF2-40B4-BE49-F238E27FC236}">
                <a16:creationId xmlns:a16="http://schemas.microsoft.com/office/drawing/2014/main" id="{A7556529-744B-404F-854D-3886F45E23A0}"/>
              </a:ext>
            </a:extLst>
          </p:cNvPr>
          <p:cNvSpPr txBox="1"/>
          <p:nvPr/>
        </p:nvSpPr>
        <p:spPr>
          <a:xfrm>
            <a:off x="228600" y="1170325"/>
            <a:ext cx="8763000" cy="4893647"/>
          </a:xfrm>
          <a:prstGeom prst="rect">
            <a:avLst/>
          </a:prstGeom>
        </p:spPr>
        <p:txBody>
          <a:bodyPr vert="horz" wrap="square" lIns="91440" tIns="45720" rIns="91440" bIns="45720" rtlCol="0">
            <a:spAutoFit/>
          </a:bodyPr>
          <a:lstStyle/>
          <a:p>
            <a:pPr marL="342900" indent="-342900">
              <a:buFont typeface="Wingdings" panose="05000000000000000000" pitchFamily="2" charset="2"/>
              <a:buChar char="M"/>
            </a:pPr>
            <a:r>
              <a:rPr lang="en-US" sz="2400" dirty="0"/>
              <a:t>Step 3	Simulate component failure mode times by:</a:t>
            </a:r>
          </a:p>
          <a:p>
            <a:pPr marL="800100" lvl="1" indent="-342900">
              <a:buFont typeface="Wingdings" panose="05000000000000000000" pitchFamily="2" charset="2"/>
              <a:buChar char="M"/>
            </a:pPr>
            <a:r>
              <a:rPr lang="en-US" sz="2400" dirty="0"/>
              <a:t>Drawing random values given input distributions from Step 1</a:t>
            </a:r>
          </a:p>
          <a:p>
            <a:pPr marL="800100" lvl="1" indent="-342900">
              <a:buFont typeface="Wingdings" panose="05000000000000000000" pitchFamily="2" charset="2"/>
              <a:buChar char="M"/>
            </a:pPr>
            <a:r>
              <a:rPr lang="en-US" sz="2400" dirty="0">
                <a:highlight>
                  <a:srgbClr val="00FFFF"/>
                </a:highlight>
              </a:rPr>
              <a:t>Taking the reciprocal of failure rate to simulate the mean time to failure (MTTF) vector</a:t>
            </a:r>
          </a:p>
          <a:p>
            <a:pPr marL="800100" lvl="1" indent="-342900">
              <a:buFont typeface="Wingdings" panose="05000000000000000000" pitchFamily="2" charset="2"/>
              <a:buChar char="M"/>
            </a:pPr>
            <a:r>
              <a:rPr lang="en-US" sz="2400" dirty="0"/>
              <a:t>Determine the failure mode times (fail open and fail close) for each valve (S1, S2, S3, S4)</a:t>
            </a:r>
          </a:p>
          <a:p>
            <a:pPr marL="342900" indent="-342900">
              <a:buFont typeface="Wingdings" panose="05000000000000000000" pitchFamily="2" charset="2"/>
              <a:buChar char="M"/>
            </a:pPr>
            <a:r>
              <a:rPr lang="en-US" sz="2400" dirty="0"/>
              <a:t>Determine the failure mode for each valve, i.e., which component failure mode occurred first and at what time</a:t>
            </a:r>
          </a:p>
          <a:p>
            <a:pPr marL="342900" indent="-342900">
              <a:buFont typeface="Wingdings" panose="05000000000000000000" pitchFamily="2" charset="2"/>
              <a:buChar char="M"/>
            </a:pPr>
            <a:r>
              <a:rPr lang="en-US" sz="2400" dirty="0"/>
              <a:t>Does the simulated component time to failure survive mission time, i.e., is time to failure greater than mission time?</a:t>
            </a:r>
          </a:p>
        </p:txBody>
      </p:sp>
    </p:spTree>
    <p:extLst>
      <p:ext uri="{BB962C8B-B14F-4D97-AF65-F5344CB8AC3E}">
        <p14:creationId xmlns:p14="http://schemas.microsoft.com/office/powerpoint/2010/main" val="20114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Algorithm</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4" name="Content Placeholder 3"/>
          <p:cNvSpPr>
            <a:spLocks noGrp="1"/>
          </p:cNvSpPr>
          <p:nvPr>
            <p:ph sz="quarter" idx="18"/>
          </p:nvPr>
        </p:nvSpPr>
        <p:spPr/>
        <p:txBody>
          <a:bodyPr/>
          <a:lstStyle/>
          <a:p>
            <a:pPr marL="0" indent="0">
              <a:buNone/>
            </a:pPr>
            <a:endParaRPr lang="en-US" dirty="0"/>
          </a:p>
          <a:p>
            <a:endParaRPr lang="en-US" dirty="0"/>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15</a:t>
            </a:r>
          </a:p>
        </p:txBody>
      </p:sp>
      <p:sp>
        <p:nvSpPr>
          <p:cNvPr id="6" name="TextBox 5">
            <a:extLst>
              <a:ext uri="{FF2B5EF4-FFF2-40B4-BE49-F238E27FC236}">
                <a16:creationId xmlns:a16="http://schemas.microsoft.com/office/drawing/2014/main" id="{A7556529-744B-404F-854D-3886F45E23A0}"/>
              </a:ext>
            </a:extLst>
          </p:cNvPr>
          <p:cNvSpPr txBox="1"/>
          <p:nvPr/>
        </p:nvSpPr>
        <p:spPr>
          <a:xfrm>
            <a:off x="190498" y="1268514"/>
            <a:ext cx="8801101" cy="4598182"/>
          </a:xfrm>
          <a:prstGeom prst="rect">
            <a:avLst/>
          </a:prstGeom>
        </p:spPr>
        <p:txBody>
          <a:bodyPr vert="horz" wrap="square" lIns="91440" tIns="45720" rIns="91440" bIns="45720" rtlCol="0">
            <a:spAutoFit/>
          </a:bodyPr>
          <a:lstStyle/>
          <a:p>
            <a:pPr marL="342900" indent="-342900">
              <a:buFont typeface="Wingdings" panose="05000000000000000000" pitchFamily="2" charset="2"/>
              <a:buChar char="M"/>
            </a:pPr>
            <a:r>
              <a:rPr lang="en-US" sz="2400" dirty="0"/>
              <a:t>Step 4	Determine if a system failure occurred in the mission time</a:t>
            </a:r>
          </a:p>
          <a:p>
            <a:pPr marL="800100" lvl="1" indent="-342900">
              <a:buFont typeface="Wingdings" panose="05000000000000000000" pitchFamily="2" charset="2"/>
              <a:buChar char="M"/>
            </a:pPr>
            <a:r>
              <a:rPr lang="en-US" sz="2400" dirty="0"/>
              <a:t>Determine if any of the six system failures occurred during Step 3</a:t>
            </a:r>
          </a:p>
          <a:p>
            <a:pPr marL="800100" lvl="1" indent="-342900">
              <a:buFont typeface="Wingdings" panose="05000000000000000000" pitchFamily="2" charset="2"/>
              <a:buChar char="M"/>
            </a:pPr>
            <a:r>
              <a:rPr lang="en-US" sz="2400" dirty="0"/>
              <a:t>The system failure time taken is the 2</a:t>
            </a:r>
            <a:r>
              <a:rPr lang="en-US" sz="2400" baseline="30000" dirty="0"/>
              <a:t>nd</a:t>
            </a:r>
            <a:r>
              <a:rPr lang="en-US" sz="2400" dirty="0"/>
              <a:t> of the two failure modes. </a:t>
            </a:r>
          </a:p>
          <a:p>
            <a:pPr marL="800100" lvl="1" indent="-342900">
              <a:buFont typeface="Wingdings" panose="05000000000000000000" pitchFamily="2" charset="2"/>
              <a:buChar char="M"/>
            </a:pPr>
            <a:r>
              <a:rPr lang="en-US" sz="2400" dirty="0"/>
              <a:t>Record this MTTF and the specific system failure path</a:t>
            </a:r>
          </a:p>
          <a:p>
            <a:pPr marL="800100" lvl="1" indent="-342900">
              <a:buFont typeface="Wingdings" panose="05000000000000000000" pitchFamily="2" charset="2"/>
              <a:buChar char="M"/>
            </a:pPr>
            <a:r>
              <a:rPr lang="en-US" sz="2400" dirty="0"/>
              <a:t>If more than one system mode fails, take the earlier system failure time </a:t>
            </a:r>
          </a:p>
          <a:p>
            <a:pPr marL="342900" indent="-342900">
              <a:buFont typeface="Wingdings" panose="05000000000000000000" pitchFamily="2" charset="2"/>
              <a:buChar char="M"/>
            </a:pPr>
            <a:r>
              <a:rPr lang="en-US" sz="2400" dirty="0"/>
              <a:t>Step 5	Track success and failure statistics and report</a:t>
            </a:r>
          </a:p>
          <a:p>
            <a:pPr marL="342900" indent="-342900">
              <a:buFont typeface="Wingdings" panose="05000000000000000000" pitchFamily="2" charset="2"/>
              <a:buChar char="M"/>
            </a:pPr>
            <a:endParaRPr lang="en-US" sz="2400" dirty="0"/>
          </a:p>
        </p:txBody>
      </p:sp>
    </p:spTree>
    <p:extLst>
      <p:ext uri="{BB962C8B-B14F-4D97-AF65-F5344CB8AC3E}">
        <p14:creationId xmlns:p14="http://schemas.microsoft.com/office/powerpoint/2010/main" val="185261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Simulation Trial (No SOK Correlation)</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16</a:t>
            </a:r>
          </a:p>
        </p:txBody>
      </p:sp>
      <p:graphicFrame>
        <p:nvGraphicFramePr>
          <p:cNvPr id="11" name="Table 10">
            <a:extLst>
              <a:ext uri="{FF2B5EF4-FFF2-40B4-BE49-F238E27FC236}">
                <a16:creationId xmlns:a16="http://schemas.microsoft.com/office/drawing/2014/main" id="{42B1594F-3CEB-4D51-BB36-557DF852582E}"/>
              </a:ext>
            </a:extLst>
          </p:cNvPr>
          <p:cNvGraphicFramePr>
            <a:graphicFrameLocks noGrp="1"/>
          </p:cNvGraphicFramePr>
          <p:nvPr>
            <p:extLst>
              <p:ext uri="{D42A27DB-BD31-4B8C-83A1-F6EECF244321}">
                <p14:modId xmlns:p14="http://schemas.microsoft.com/office/powerpoint/2010/main" val="213521961"/>
              </p:ext>
            </p:extLst>
          </p:nvPr>
        </p:nvGraphicFramePr>
        <p:xfrm>
          <a:off x="609599" y="1562412"/>
          <a:ext cx="7742277" cy="1950720"/>
        </p:xfrm>
        <a:graphic>
          <a:graphicData uri="http://schemas.openxmlformats.org/drawingml/2006/table">
            <a:tbl>
              <a:tblPr/>
              <a:tblGrid>
                <a:gridCol w="1253009">
                  <a:extLst>
                    <a:ext uri="{9D8B030D-6E8A-4147-A177-3AD203B41FA5}">
                      <a16:colId xmlns:a16="http://schemas.microsoft.com/office/drawing/2014/main" val="2961846461"/>
                    </a:ext>
                  </a:extLst>
                </a:gridCol>
                <a:gridCol w="810719">
                  <a:extLst>
                    <a:ext uri="{9D8B030D-6E8A-4147-A177-3AD203B41FA5}">
                      <a16:colId xmlns:a16="http://schemas.microsoft.com/office/drawing/2014/main" val="953071072"/>
                    </a:ext>
                  </a:extLst>
                </a:gridCol>
                <a:gridCol w="811598">
                  <a:extLst>
                    <a:ext uri="{9D8B030D-6E8A-4147-A177-3AD203B41FA5}">
                      <a16:colId xmlns:a16="http://schemas.microsoft.com/office/drawing/2014/main" val="569130708"/>
                    </a:ext>
                  </a:extLst>
                </a:gridCol>
                <a:gridCol w="810719">
                  <a:extLst>
                    <a:ext uri="{9D8B030D-6E8A-4147-A177-3AD203B41FA5}">
                      <a16:colId xmlns:a16="http://schemas.microsoft.com/office/drawing/2014/main" val="3751217128"/>
                    </a:ext>
                  </a:extLst>
                </a:gridCol>
                <a:gridCol w="811598">
                  <a:extLst>
                    <a:ext uri="{9D8B030D-6E8A-4147-A177-3AD203B41FA5}">
                      <a16:colId xmlns:a16="http://schemas.microsoft.com/office/drawing/2014/main" val="1199120347"/>
                    </a:ext>
                  </a:extLst>
                </a:gridCol>
                <a:gridCol w="810719">
                  <a:extLst>
                    <a:ext uri="{9D8B030D-6E8A-4147-A177-3AD203B41FA5}">
                      <a16:colId xmlns:a16="http://schemas.microsoft.com/office/drawing/2014/main" val="3453604337"/>
                    </a:ext>
                  </a:extLst>
                </a:gridCol>
                <a:gridCol w="811598">
                  <a:extLst>
                    <a:ext uri="{9D8B030D-6E8A-4147-A177-3AD203B41FA5}">
                      <a16:colId xmlns:a16="http://schemas.microsoft.com/office/drawing/2014/main" val="1263361652"/>
                    </a:ext>
                  </a:extLst>
                </a:gridCol>
                <a:gridCol w="810719">
                  <a:extLst>
                    <a:ext uri="{9D8B030D-6E8A-4147-A177-3AD203B41FA5}">
                      <a16:colId xmlns:a16="http://schemas.microsoft.com/office/drawing/2014/main" val="2020199050"/>
                    </a:ext>
                  </a:extLst>
                </a:gridCol>
                <a:gridCol w="811598">
                  <a:extLst>
                    <a:ext uri="{9D8B030D-6E8A-4147-A177-3AD203B41FA5}">
                      <a16:colId xmlns:a16="http://schemas.microsoft.com/office/drawing/2014/main" val="597809838"/>
                    </a:ext>
                  </a:extLst>
                </a:gridCol>
              </a:tblGrid>
              <a:tr h="304800">
                <a:tc>
                  <a:txBody>
                    <a:bodyPr/>
                    <a:lstStyle/>
                    <a:p>
                      <a:pPr marL="0" marR="0" algn="l">
                        <a:spcBef>
                          <a:spcPts val="0"/>
                        </a:spcBef>
                        <a:spcAft>
                          <a:spcPts val="0"/>
                        </a:spcAft>
                      </a:pPr>
                      <a:r>
                        <a:rPr lang="en-US" sz="1600" b="1" dirty="0">
                          <a:effectLst/>
                          <a:latin typeface="Times New Roman" panose="02020603050405020304" pitchFamily="18" charset="0"/>
                          <a:ea typeface="PMingLiU" panose="02020500000000000000" pitchFamily="18" charset="-120"/>
                        </a:rPr>
                        <a:t>Comp FM</a:t>
                      </a:r>
                      <a:endParaRPr lang="en-US" sz="24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S1C</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S1O</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S2C</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S2O</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S3C</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S3O</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S4C</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S4O</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481745"/>
                  </a:ext>
                </a:extLst>
              </a:tr>
              <a:tr h="609600">
                <a:tc>
                  <a:txBody>
                    <a:bodyPr/>
                    <a:lstStyle/>
                    <a:p>
                      <a:pPr marL="0" marR="0" algn="l">
                        <a:spcBef>
                          <a:spcPts val="0"/>
                        </a:spcBef>
                        <a:spcAft>
                          <a:spcPts val="0"/>
                        </a:spcAft>
                      </a:pPr>
                      <a:r>
                        <a:rPr lang="en-US" sz="1600" dirty="0">
                          <a:effectLst/>
                          <a:latin typeface="Times New Roman" panose="02020603050405020304" pitchFamily="18" charset="0"/>
                          <a:ea typeface="PMingLiU" panose="02020500000000000000" pitchFamily="18" charset="-120"/>
                        </a:rPr>
                        <a:t>Sim Time to Failure</a:t>
                      </a:r>
                      <a:endParaRPr lang="en-US" sz="24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96,268</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23,501</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106,845</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25,894</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20,048</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139,391</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55,960</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89,436</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02795212"/>
                  </a:ext>
                </a:extLst>
              </a:tr>
              <a:tr h="609600">
                <a:tc>
                  <a:txBody>
                    <a:bodyPr/>
                    <a:lstStyle/>
                    <a:p>
                      <a:pPr marL="0" marR="0" algn="l">
                        <a:spcBef>
                          <a:spcPts val="0"/>
                        </a:spcBef>
                        <a:spcAft>
                          <a:spcPts val="0"/>
                        </a:spcAft>
                      </a:pPr>
                      <a:r>
                        <a:rPr lang="en-US" sz="1600">
                          <a:effectLst/>
                          <a:latin typeface="Times New Roman" panose="02020603050405020304" pitchFamily="18" charset="0"/>
                          <a:ea typeface="PMingLiU" panose="02020500000000000000" pitchFamily="18" charset="-120"/>
                        </a:rPr>
                        <a:t>Survives 3 Year Mission?</a:t>
                      </a:r>
                      <a:endParaRPr lang="en-US" sz="24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TRUE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FALSE</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TRUE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FALSE</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FALSE</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TRUE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TRUE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TRUE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14622"/>
                  </a:ext>
                </a:extLst>
              </a:tr>
              <a:tr h="304800">
                <a:tc>
                  <a:txBody>
                    <a:bodyPr/>
                    <a:lstStyle/>
                    <a:p>
                      <a:pPr marL="0" marR="0" algn="l">
                        <a:spcBef>
                          <a:spcPts val="0"/>
                        </a:spcBef>
                        <a:spcAft>
                          <a:spcPts val="0"/>
                        </a:spcAft>
                      </a:pPr>
                      <a:r>
                        <a:rPr lang="en-US" sz="1600" dirty="0">
                          <a:effectLst/>
                          <a:latin typeface="Times New Roman" panose="02020603050405020304" pitchFamily="18" charset="0"/>
                          <a:ea typeface="PMingLiU" panose="02020500000000000000" pitchFamily="18" charset="-120"/>
                        </a:rPr>
                        <a:t>1</a:t>
                      </a:r>
                      <a:r>
                        <a:rPr lang="en-US" sz="1600" baseline="30000" dirty="0">
                          <a:effectLst/>
                          <a:latin typeface="Times New Roman" panose="02020603050405020304" pitchFamily="18" charset="0"/>
                          <a:ea typeface="PMingLiU" panose="02020500000000000000" pitchFamily="18" charset="-120"/>
                        </a:rPr>
                        <a:t>st</a:t>
                      </a:r>
                      <a:r>
                        <a:rPr lang="en-US" sz="1600" dirty="0">
                          <a:effectLst/>
                          <a:latin typeface="Times New Roman" panose="02020603050405020304" pitchFamily="18" charset="0"/>
                          <a:ea typeface="PMingLiU" panose="02020500000000000000" pitchFamily="18" charset="-120"/>
                        </a:rPr>
                        <a:t> FM</a:t>
                      </a:r>
                      <a:endParaRPr lang="en-US" sz="24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FALSE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TRUE</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FALSE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TRUE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TRUE</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FALSE</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TRUE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FALSE</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49643"/>
                  </a:ext>
                </a:extLst>
              </a:tr>
            </a:tbl>
          </a:graphicData>
        </a:graphic>
      </p:graphicFrame>
      <p:graphicFrame>
        <p:nvGraphicFramePr>
          <p:cNvPr id="12" name="Table 11">
            <a:extLst>
              <a:ext uri="{FF2B5EF4-FFF2-40B4-BE49-F238E27FC236}">
                <a16:creationId xmlns:a16="http://schemas.microsoft.com/office/drawing/2014/main" id="{42BBEA2C-8951-40FA-9B65-B77E5338334E}"/>
              </a:ext>
            </a:extLst>
          </p:cNvPr>
          <p:cNvGraphicFramePr>
            <a:graphicFrameLocks noGrp="1"/>
          </p:cNvGraphicFramePr>
          <p:nvPr>
            <p:extLst>
              <p:ext uri="{D42A27DB-BD31-4B8C-83A1-F6EECF244321}">
                <p14:modId xmlns:p14="http://schemas.microsoft.com/office/powerpoint/2010/main" val="1930493749"/>
              </p:ext>
            </p:extLst>
          </p:nvPr>
        </p:nvGraphicFramePr>
        <p:xfrm>
          <a:off x="609599" y="4114800"/>
          <a:ext cx="7924801" cy="1950720"/>
        </p:xfrm>
        <a:graphic>
          <a:graphicData uri="http://schemas.openxmlformats.org/drawingml/2006/table">
            <a:tbl>
              <a:tblPr/>
              <a:tblGrid>
                <a:gridCol w="1444555">
                  <a:extLst>
                    <a:ext uri="{9D8B030D-6E8A-4147-A177-3AD203B41FA5}">
                      <a16:colId xmlns:a16="http://schemas.microsoft.com/office/drawing/2014/main" val="2400158518"/>
                    </a:ext>
                  </a:extLst>
                </a:gridCol>
                <a:gridCol w="1080041">
                  <a:extLst>
                    <a:ext uri="{9D8B030D-6E8A-4147-A177-3AD203B41FA5}">
                      <a16:colId xmlns:a16="http://schemas.microsoft.com/office/drawing/2014/main" val="3722635331"/>
                    </a:ext>
                  </a:extLst>
                </a:gridCol>
                <a:gridCol w="1080041">
                  <a:extLst>
                    <a:ext uri="{9D8B030D-6E8A-4147-A177-3AD203B41FA5}">
                      <a16:colId xmlns:a16="http://schemas.microsoft.com/office/drawing/2014/main" val="2019714064"/>
                    </a:ext>
                  </a:extLst>
                </a:gridCol>
                <a:gridCol w="1080041">
                  <a:extLst>
                    <a:ext uri="{9D8B030D-6E8A-4147-A177-3AD203B41FA5}">
                      <a16:colId xmlns:a16="http://schemas.microsoft.com/office/drawing/2014/main" val="727144038"/>
                    </a:ext>
                  </a:extLst>
                </a:gridCol>
                <a:gridCol w="1080041">
                  <a:extLst>
                    <a:ext uri="{9D8B030D-6E8A-4147-A177-3AD203B41FA5}">
                      <a16:colId xmlns:a16="http://schemas.microsoft.com/office/drawing/2014/main" val="720963008"/>
                    </a:ext>
                  </a:extLst>
                </a:gridCol>
                <a:gridCol w="1080041">
                  <a:extLst>
                    <a:ext uri="{9D8B030D-6E8A-4147-A177-3AD203B41FA5}">
                      <a16:colId xmlns:a16="http://schemas.microsoft.com/office/drawing/2014/main" val="3670419668"/>
                    </a:ext>
                  </a:extLst>
                </a:gridCol>
                <a:gridCol w="1080041">
                  <a:extLst>
                    <a:ext uri="{9D8B030D-6E8A-4147-A177-3AD203B41FA5}">
                      <a16:colId xmlns:a16="http://schemas.microsoft.com/office/drawing/2014/main" val="1068089715"/>
                    </a:ext>
                  </a:extLst>
                </a:gridCol>
              </a:tblGrid>
              <a:tr h="1097280">
                <a:tc>
                  <a:txBody>
                    <a:bodyPr/>
                    <a:lstStyle/>
                    <a:p>
                      <a:pPr marL="0" marR="0" algn="l">
                        <a:spcBef>
                          <a:spcPts val="0"/>
                        </a:spcBef>
                        <a:spcAft>
                          <a:spcPts val="0"/>
                        </a:spcAft>
                      </a:pPr>
                      <a:r>
                        <a:rPr lang="en-US" sz="1600" b="1" dirty="0">
                          <a:effectLst/>
                          <a:latin typeface="Times New Roman" panose="02020603050405020304" pitchFamily="18" charset="0"/>
                          <a:ea typeface="PMingLiU" panose="02020500000000000000" pitchFamily="18" charset="-120"/>
                        </a:rPr>
                        <a:t>System Failure MCS</a:t>
                      </a:r>
                      <a:endParaRPr lang="en-US" sz="2400" dirty="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1</a:t>
                      </a:r>
                      <a:endParaRPr lang="en-US" sz="2400" dirty="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TH-S1-FO</a:t>
                      </a:r>
                      <a:endParaRPr lang="en-US" sz="2400" dirty="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b="1" dirty="0">
                          <a:effectLst/>
                          <a:latin typeface="Times New Roman" panose="02020603050405020304" pitchFamily="18" charset="0"/>
                          <a:ea typeface="PMingLiU" panose="02020500000000000000" pitchFamily="18" charset="-120"/>
                        </a:rPr>
                        <a:t>TH-S2-FO</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2</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TH-S3-FO</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TH-S4-FO</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3</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TH-S1-FC</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TH-S3-FC</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4</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TH-S2-FC</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TH-S3-FC</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5</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TH-S1-FC</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TH-S4-FC</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PMingLiU" panose="02020500000000000000" pitchFamily="18" charset="-120"/>
                        </a:rPr>
                        <a:t>6</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TH-S2-FC</a:t>
                      </a:r>
                      <a:endParaRPr lang="en-US" sz="24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TH-S4-FC</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595853"/>
                  </a:ext>
                </a:extLst>
              </a:tr>
              <a:tr h="365760">
                <a:tc>
                  <a:txBody>
                    <a:bodyPr/>
                    <a:lstStyle/>
                    <a:p>
                      <a:pPr marL="0" marR="0" algn="l">
                        <a:spcBef>
                          <a:spcPts val="0"/>
                        </a:spcBef>
                        <a:spcAft>
                          <a:spcPts val="0"/>
                        </a:spcAft>
                      </a:pPr>
                      <a:r>
                        <a:rPr lang="en-US" sz="1600">
                          <a:effectLst/>
                          <a:latin typeface="Times New Roman" panose="02020603050405020304" pitchFamily="18" charset="0"/>
                          <a:ea typeface="PMingLiU" panose="02020500000000000000" pitchFamily="18" charset="-120"/>
                        </a:rPr>
                        <a:t>Sys Failure?</a:t>
                      </a:r>
                      <a:endParaRPr lang="en-US" sz="24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3350" algn="l"/>
                          <a:tab pos="307340" algn="ctr"/>
                        </a:tabLst>
                      </a:pPr>
                      <a:r>
                        <a:rPr lang="en-US" sz="1600" b="1" dirty="0">
                          <a:effectLst/>
                          <a:latin typeface="Times New Roman" panose="02020603050405020304" pitchFamily="18" charset="0"/>
                          <a:ea typeface="PMingLiU" panose="02020500000000000000" pitchFamily="18" charset="-120"/>
                        </a:rPr>
                        <a:t>		TRUE</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FALSE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FALSE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FALSE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FALSE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FALSE</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434213"/>
                  </a:ext>
                </a:extLst>
              </a:tr>
              <a:tr h="365760">
                <a:tc>
                  <a:txBody>
                    <a:bodyPr/>
                    <a:lstStyle/>
                    <a:p>
                      <a:pPr marL="0" marR="0" algn="l">
                        <a:spcBef>
                          <a:spcPts val="0"/>
                        </a:spcBef>
                        <a:spcAft>
                          <a:spcPts val="0"/>
                        </a:spcAft>
                      </a:pPr>
                      <a:r>
                        <a:rPr lang="en-US" sz="1600">
                          <a:effectLst/>
                          <a:latin typeface="Times New Roman" panose="02020603050405020304" pitchFamily="18" charset="0"/>
                          <a:ea typeface="PMingLiU" panose="02020500000000000000" pitchFamily="18" charset="-120"/>
                        </a:rPr>
                        <a:t>Sys Failure Time</a:t>
                      </a:r>
                      <a:endParaRPr lang="en-US" sz="24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25,894</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139,391</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96,268</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106,845</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a:effectLst/>
                          <a:latin typeface="Times New Roman" panose="02020603050405020304" pitchFamily="18" charset="0"/>
                          <a:ea typeface="PMingLiU" panose="02020500000000000000" pitchFamily="18" charset="-120"/>
                        </a:rPr>
                        <a:t>96,268</a:t>
                      </a:r>
                      <a:endParaRPr lang="en-US" sz="24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PMingLiU" panose="02020500000000000000" pitchFamily="18" charset="-120"/>
                        </a:rPr>
                        <a:t>106,845</a:t>
                      </a:r>
                      <a:endParaRPr lang="en-US" sz="24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985490"/>
                  </a:ext>
                </a:extLst>
              </a:tr>
            </a:tbl>
          </a:graphicData>
        </a:graphic>
      </p:graphicFrame>
    </p:spTree>
    <p:extLst>
      <p:ext uri="{BB962C8B-B14F-4D97-AF65-F5344CB8AC3E}">
        <p14:creationId xmlns:p14="http://schemas.microsoft.com/office/powerpoint/2010/main" val="243638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FTA Vs. Simulation Results Comparison</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17</a:t>
            </a:r>
          </a:p>
        </p:txBody>
      </p:sp>
      <p:graphicFrame>
        <p:nvGraphicFramePr>
          <p:cNvPr id="11" name="Table 10">
            <a:extLst>
              <a:ext uri="{FF2B5EF4-FFF2-40B4-BE49-F238E27FC236}">
                <a16:creationId xmlns:a16="http://schemas.microsoft.com/office/drawing/2014/main" id="{9EBFA382-4D4A-4D96-927D-563ADCB40E96}"/>
              </a:ext>
            </a:extLst>
          </p:cNvPr>
          <p:cNvGraphicFramePr>
            <a:graphicFrameLocks noGrp="1"/>
          </p:cNvGraphicFramePr>
          <p:nvPr>
            <p:extLst>
              <p:ext uri="{D42A27DB-BD31-4B8C-83A1-F6EECF244321}">
                <p14:modId xmlns:p14="http://schemas.microsoft.com/office/powerpoint/2010/main" val="309421422"/>
              </p:ext>
            </p:extLst>
          </p:nvPr>
        </p:nvGraphicFramePr>
        <p:xfrm>
          <a:off x="228599" y="1447800"/>
          <a:ext cx="8686801" cy="4781549"/>
        </p:xfrm>
        <a:graphic>
          <a:graphicData uri="http://schemas.openxmlformats.org/drawingml/2006/table">
            <a:tbl>
              <a:tblPr/>
              <a:tblGrid>
                <a:gridCol w="1441421">
                  <a:extLst>
                    <a:ext uri="{9D8B030D-6E8A-4147-A177-3AD203B41FA5}">
                      <a16:colId xmlns:a16="http://schemas.microsoft.com/office/drawing/2014/main" val="3889487872"/>
                    </a:ext>
                  </a:extLst>
                </a:gridCol>
                <a:gridCol w="1811345">
                  <a:extLst>
                    <a:ext uri="{9D8B030D-6E8A-4147-A177-3AD203B41FA5}">
                      <a16:colId xmlns:a16="http://schemas.microsoft.com/office/drawing/2014/main" val="2462680050"/>
                    </a:ext>
                  </a:extLst>
                </a:gridCol>
                <a:gridCol w="1811345">
                  <a:extLst>
                    <a:ext uri="{9D8B030D-6E8A-4147-A177-3AD203B41FA5}">
                      <a16:colId xmlns:a16="http://schemas.microsoft.com/office/drawing/2014/main" val="1978905811"/>
                    </a:ext>
                  </a:extLst>
                </a:gridCol>
                <a:gridCol w="1811345">
                  <a:extLst>
                    <a:ext uri="{9D8B030D-6E8A-4147-A177-3AD203B41FA5}">
                      <a16:colId xmlns:a16="http://schemas.microsoft.com/office/drawing/2014/main" val="1067492591"/>
                    </a:ext>
                  </a:extLst>
                </a:gridCol>
                <a:gridCol w="1811345">
                  <a:extLst>
                    <a:ext uri="{9D8B030D-6E8A-4147-A177-3AD203B41FA5}">
                      <a16:colId xmlns:a16="http://schemas.microsoft.com/office/drawing/2014/main" val="3620762428"/>
                    </a:ext>
                  </a:extLst>
                </a:gridCol>
              </a:tblGrid>
              <a:tr h="1809749">
                <a:tc>
                  <a:txBody>
                    <a:bodyPr/>
                    <a:lstStyle/>
                    <a:p>
                      <a:pPr marL="0" marR="0" algn="l">
                        <a:spcBef>
                          <a:spcPts val="0"/>
                        </a:spcBef>
                        <a:spcAft>
                          <a:spcPts val="0"/>
                        </a:spcAft>
                      </a:pPr>
                      <a:r>
                        <a:rPr lang="en-US" sz="2000" b="1">
                          <a:effectLst/>
                          <a:latin typeface="Times New Roman" panose="02020603050405020304" pitchFamily="18" charset="0"/>
                          <a:ea typeface="PMingLiU" panose="02020500000000000000" pitchFamily="18" charset="-120"/>
                        </a:rPr>
                        <a:t>Probability of Failure</a:t>
                      </a:r>
                      <a:endParaRPr lang="en-US" sz="32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FT or Sim</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Baseline </a:t>
                      </a:r>
                      <a:endParaRPr lang="en-US" sz="3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Failure Rate</a:t>
                      </a:r>
                      <a:endParaRPr lang="en-US" sz="3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(1x10</a:t>
                      </a:r>
                      <a:r>
                        <a:rPr lang="en-US" sz="2000" b="1" baseline="30000">
                          <a:effectLst/>
                          <a:latin typeface="Times New Roman" panose="02020603050405020304" pitchFamily="18" charset="0"/>
                          <a:ea typeface="PMingLiU" panose="02020500000000000000" pitchFamily="18" charset="-120"/>
                        </a:rPr>
                        <a:t>-5</a:t>
                      </a:r>
                      <a:r>
                        <a:rPr lang="en-US" sz="2000" b="1">
                          <a:effectLst/>
                          <a:latin typeface="Times New Roman" panose="02020603050405020304" pitchFamily="18" charset="0"/>
                          <a:ea typeface="PMingLiU" panose="02020500000000000000" pitchFamily="18" charset="-120"/>
                        </a:rPr>
                        <a:t> /Hr) or </a:t>
                      </a:r>
                      <a:endParaRPr lang="en-US" sz="3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Gamma(2, 200000)</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Alt Method 1</a:t>
                      </a:r>
                      <a:endParaRPr lang="en-US" sz="3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Failure Rate</a:t>
                      </a:r>
                      <a:endParaRPr lang="en-US" sz="3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(2x10</a:t>
                      </a:r>
                      <a:r>
                        <a:rPr lang="en-US" sz="2000" b="1" baseline="30000">
                          <a:effectLst/>
                          <a:latin typeface="Times New Roman" panose="02020603050405020304" pitchFamily="18" charset="0"/>
                          <a:ea typeface="PMingLiU" panose="02020500000000000000" pitchFamily="18" charset="-120"/>
                        </a:rPr>
                        <a:t>-5</a:t>
                      </a:r>
                      <a:r>
                        <a:rPr lang="en-US" sz="2000" b="1">
                          <a:effectLst/>
                          <a:latin typeface="Times New Roman" panose="02020603050405020304" pitchFamily="18" charset="0"/>
                          <a:ea typeface="PMingLiU" panose="02020500000000000000" pitchFamily="18" charset="-120"/>
                        </a:rPr>
                        <a:t> /Hr) or </a:t>
                      </a:r>
                      <a:endParaRPr lang="en-US" sz="3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Gamma(2, 100000)</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Alt Method 2</a:t>
                      </a:r>
                      <a:endParaRPr lang="en-US" sz="3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Failure Rate</a:t>
                      </a:r>
                      <a:endParaRPr lang="en-US" sz="3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(2.5x10</a:t>
                      </a:r>
                      <a:r>
                        <a:rPr lang="en-US" sz="2000" b="1" baseline="30000">
                          <a:effectLst/>
                          <a:latin typeface="Times New Roman" panose="02020603050405020304" pitchFamily="18" charset="0"/>
                          <a:ea typeface="PMingLiU" panose="02020500000000000000" pitchFamily="18" charset="-120"/>
                        </a:rPr>
                        <a:t>-5</a:t>
                      </a:r>
                      <a:r>
                        <a:rPr lang="en-US" sz="2000" b="1">
                          <a:effectLst/>
                          <a:latin typeface="Times New Roman" panose="02020603050405020304" pitchFamily="18" charset="0"/>
                          <a:ea typeface="PMingLiU" panose="02020500000000000000" pitchFamily="18" charset="-120"/>
                        </a:rPr>
                        <a:t> /Hr) or Gamma(2.5, 100000)</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896012"/>
                  </a:ext>
                </a:extLst>
              </a:tr>
              <a:tr h="361950">
                <a:tc rowSpan="2">
                  <a:txBody>
                    <a:bodyPr/>
                    <a:lstStyle/>
                    <a:p>
                      <a:pPr marL="0" marR="0" algn="l">
                        <a:spcBef>
                          <a:spcPts val="0"/>
                        </a:spcBef>
                        <a:spcAft>
                          <a:spcPts val="0"/>
                        </a:spcAft>
                      </a:pPr>
                      <a:r>
                        <a:rPr lang="en-US" sz="2000">
                          <a:effectLst/>
                          <a:latin typeface="Times New Roman" panose="02020603050405020304" pitchFamily="18" charset="0"/>
                          <a:ea typeface="PMingLiU" panose="02020500000000000000" pitchFamily="18" charset="-120"/>
                        </a:rPr>
                        <a:t>3-Year Mission</a:t>
                      </a:r>
                      <a:endParaRPr lang="en-US" sz="320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2000">
                          <a:effectLst/>
                          <a:latin typeface="Times New Roman" panose="02020603050405020304" pitchFamily="18" charset="0"/>
                          <a:ea typeface="PMingLiU" panose="02020500000000000000" pitchFamily="18" charset="-120"/>
                        </a:rPr>
                        <a:t>(26,281 hrs)</a:t>
                      </a:r>
                      <a:endParaRPr lang="en-US" sz="32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FT</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2.8x10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6.7x10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8.0x10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31363"/>
                  </a:ext>
                </a:extLst>
              </a:tr>
              <a:tr h="361950">
                <a:tc vMerge="1">
                  <a:txBody>
                    <a:bodyPr/>
                    <a:lstStyle/>
                    <a:p>
                      <a:endParaRPr lang="en-US"/>
                    </a:p>
                  </a:txBody>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Sim</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PMingLiU" panose="02020500000000000000" pitchFamily="18" charset="-120"/>
                        </a:rPr>
                        <a:t>7x10</a:t>
                      </a:r>
                      <a:r>
                        <a:rPr lang="en-US" sz="2000" b="1" baseline="30000">
                          <a:effectLst/>
                          <a:latin typeface="Times New Roman" panose="02020603050405020304" pitchFamily="18" charset="0"/>
                          <a:ea typeface="PMingLiU" panose="02020500000000000000" pitchFamily="18" charset="-120"/>
                        </a:rPr>
                        <a:t>-5 </a:t>
                      </a:r>
                      <a:r>
                        <a:rPr lang="en-US" sz="2000" b="1">
                          <a:effectLst/>
                          <a:latin typeface="Times New Roman" panose="02020603050405020304" pitchFamily="18" charset="0"/>
                          <a:ea typeface="PMingLiU" panose="02020500000000000000" pitchFamily="18" charset="-120"/>
                        </a:rPr>
                        <a:t>(100k trials)</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5.7x10</a:t>
                      </a:r>
                      <a:r>
                        <a:rPr lang="en-US" sz="2000" baseline="30000">
                          <a:effectLst/>
                          <a:latin typeface="Times New Roman" panose="02020603050405020304" pitchFamily="18" charset="0"/>
                          <a:ea typeface="PMingLiU" panose="02020500000000000000" pitchFamily="18" charset="-120"/>
                        </a:rPr>
                        <a:t>-2</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1.4x10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40019955"/>
                  </a:ext>
                </a:extLst>
              </a:tr>
              <a:tr h="361950">
                <a:tc rowSpan="2">
                  <a:txBody>
                    <a:bodyPr/>
                    <a:lstStyle/>
                    <a:p>
                      <a:pPr marL="0" marR="0" algn="l">
                        <a:spcBef>
                          <a:spcPts val="0"/>
                        </a:spcBef>
                        <a:spcAft>
                          <a:spcPts val="0"/>
                        </a:spcAft>
                      </a:pPr>
                      <a:r>
                        <a:rPr lang="en-US" sz="2000">
                          <a:effectLst/>
                          <a:latin typeface="Times New Roman" panose="02020603050405020304" pitchFamily="18" charset="0"/>
                          <a:ea typeface="PMingLiU" panose="02020500000000000000" pitchFamily="18" charset="-120"/>
                        </a:rPr>
                        <a:t>5-Year Mission</a:t>
                      </a:r>
                      <a:endParaRPr lang="en-US" sz="320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2000">
                          <a:effectLst/>
                          <a:latin typeface="Times New Roman" panose="02020603050405020304" pitchFamily="18" charset="0"/>
                          <a:ea typeface="PMingLiU" panose="02020500000000000000" pitchFamily="18" charset="-120"/>
                        </a:rPr>
                        <a:t>(43,801 hrs)</a:t>
                      </a:r>
                      <a:endParaRPr lang="en-US" sz="32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FT</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5.5x10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9.2x10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9.7x10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392473"/>
                  </a:ext>
                </a:extLst>
              </a:tr>
              <a:tr h="361950">
                <a:tc vMerge="1">
                  <a:txBody>
                    <a:bodyPr/>
                    <a:lstStyle/>
                    <a:p>
                      <a:endParaRPr lang="en-US"/>
                    </a:p>
                  </a:txBody>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Sim</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1.8x10</a:t>
                      </a:r>
                      <a:r>
                        <a:rPr lang="en-US" sz="2000" baseline="30000">
                          <a:effectLst/>
                          <a:latin typeface="Times New Roman" panose="02020603050405020304" pitchFamily="18" charset="0"/>
                          <a:ea typeface="PMingLiU" panose="02020500000000000000" pitchFamily="18" charset="-120"/>
                        </a:rPr>
                        <a:t>-2</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3.9x10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6.0x10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63297"/>
                  </a:ext>
                </a:extLst>
              </a:tr>
              <a:tr h="361950">
                <a:tc rowSpan="2">
                  <a:txBody>
                    <a:bodyPr/>
                    <a:lstStyle/>
                    <a:p>
                      <a:pPr marL="0" marR="0" algn="l">
                        <a:spcBef>
                          <a:spcPts val="0"/>
                        </a:spcBef>
                        <a:spcAft>
                          <a:spcPts val="0"/>
                        </a:spcAft>
                      </a:pPr>
                      <a:r>
                        <a:rPr lang="en-US" sz="2000">
                          <a:effectLst/>
                          <a:latin typeface="Times New Roman" panose="02020603050405020304" pitchFamily="18" charset="0"/>
                          <a:ea typeface="PMingLiU" panose="02020500000000000000" pitchFamily="18" charset="-120"/>
                        </a:rPr>
                        <a:t>10-Year Mission (87,603 hrs)</a:t>
                      </a:r>
                      <a:endParaRPr lang="en-US" sz="3200">
                        <a:effectLst/>
                        <a:latin typeface="Times New Roman" panose="02020603050405020304" pitchFamily="18" charset="0"/>
                        <a:ea typeface="PMingLiU" panose="02020500000000000000" pitchFamily="18" charset="-12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FT</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9.2x10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9.990x10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9.991x10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136372"/>
                  </a:ext>
                </a:extLst>
              </a:tr>
              <a:tr h="723900">
                <a:tc vMerge="1">
                  <a:txBody>
                    <a:bodyPr/>
                    <a:lstStyle/>
                    <a:p>
                      <a:endParaRPr lang="en-US"/>
                    </a:p>
                  </a:txBody>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Sim</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3.8x10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PMingLiU" panose="02020500000000000000" pitchFamily="18" charset="-120"/>
                        </a:rPr>
                        <a:t>8.5x10</a:t>
                      </a:r>
                      <a:r>
                        <a:rPr lang="en-US" sz="2000" baseline="30000">
                          <a:effectLst/>
                          <a:latin typeface="Times New Roman" panose="02020603050405020304" pitchFamily="18" charset="0"/>
                          <a:ea typeface="PMingLiU" panose="02020500000000000000" pitchFamily="18" charset="-120"/>
                        </a:rPr>
                        <a:t>-1</a:t>
                      </a:r>
                      <a:endParaRPr lang="en-US" sz="320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PMingLiU" panose="02020500000000000000" pitchFamily="18" charset="-120"/>
                        </a:rPr>
                        <a:t>9.5x10</a:t>
                      </a:r>
                      <a:r>
                        <a:rPr lang="en-US" sz="2000" baseline="30000" dirty="0">
                          <a:effectLst/>
                          <a:latin typeface="Times New Roman" panose="02020603050405020304" pitchFamily="18" charset="0"/>
                          <a:ea typeface="PMingLiU" panose="02020500000000000000" pitchFamily="18" charset="-120"/>
                        </a:rPr>
                        <a:t>-1</a:t>
                      </a:r>
                      <a:endParaRPr lang="en-US" sz="32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434771"/>
                  </a:ext>
                </a:extLst>
              </a:tr>
            </a:tbl>
          </a:graphicData>
        </a:graphic>
      </p:graphicFrame>
    </p:spTree>
    <p:extLst>
      <p:ext uri="{BB962C8B-B14F-4D97-AF65-F5344CB8AC3E}">
        <p14:creationId xmlns:p14="http://schemas.microsoft.com/office/powerpoint/2010/main" val="203672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of Results</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18</a:t>
            </a:r>
          </a:p>
        </p:txBody>
      </p:sp>
      <p:sp>
        <p:nvSpPr>
          <p:cNvPr id="12" name="TextBox 11">
            <a:extLst>
              <a:ext uri="{FF2B5EF4-FFF2-40B4-BE49-F238E27FC236}">
                <a16:creationId xmlns:a16="http://schemas.microsoft.com/office/drawing/2014/main" id="{B426DFA4-4147-4934-AF96-1A3808753E7E}"/>
              </a:ext>
            </a:extLst>
          </p:cNvPr>
          <p:cNvSpPr txBox="1"/>
          <p:nvPr/>
        </p:nvSpPr>
        <p:spPr>
          <a:xfrm>
            <a:off x="190499" y="1075955"/>
            <a:ext cx="8763000" cy="4893647"/>
          </a:xfrm>
          <a:prstGeom prst="rect">
            <a:avLst/>
          </a:prstGeom>
        </p:spPr>
        <p:txBody>
          <a:bodyPr vert="horz" wrap="square" lIns="91440" tIns="45720" rIns="91440" bIns="45720" rtlCol="0">
            <a:spAutoFit/>
          </a:bodyPr>
          <a:lstStyle/>
          <a:p>
            <a:pPr marL="342900" indent="-342900">
              <a:buFont typeface="Wingdings" panose="05000000000000000000" pitchFamily="2" charset="2"/>
              <a:buChar char="M"/>
            </a:pPr>
            <a:r>
              <a:rPr lang="en-US" sz="2400" dirty="0"/>
              <a:t>PRA community has been looking at simulation for some time, but no standard state-of-the-practice exists</a:t>
            </a:r>
          </a:p>
          <a:p>
            <a:pPr marL="342900" indent="-342900">
              <a:buFont typeface="Wingdings" panose="05000000000000000000" pitchFamily="2" charset="2"/>
              <a:buChar char="M"/>
            </a:pPr>
            <a:r>
              <a:rPr lang="en-US" sz="2400" dirty="0"/>
              <a:t>Simulations are very different models of the world than traditional models</a:t>
            </a:r>
          </a:p>
          <a:p>
            <a:pPr marL="800100" lvl="1" indent="-342900">
              <a:buFont typeface="Wingdings" panose="05000000000000000000" pitchFamily="2" charset="2"/>
              <a:buChar char="M"/>
            </a:pPr>
            <a:r>
              <a:rPr lang="en-US" sz="2400" dirty="0"/>
              <a:t>Model of life vs. probability of failure give different results</a:t>
            </a:r>
          </a:p>
          <a:p>
            <a:pPr marL="800100" lvl="1" indent="-342900">
              <a:buFont typeface="Wingdings" panose="05000000000000000000" pitchFamily="2" charset="2"/>
              <a:buChar char="M"/>
            </a:pPr>
            <a:r>
              <a:rPr lang="en-US" sz="2400" dirty="0"/>
              <a:t>Simulation trials can give very odd (e.g., unrealistic) life values</a:t>
            </a:r>
          </a:p>
          <a:p>
            <a:pPr marL="342900" indent="-342900">
              <a:buFont typeface="Wingdings" panose="05000000000000000000" pitchFamily="2" charset="2"/>
              <a:buChar char="M"/>
            </a:pPr>
            <a:r>
              <a:rPr lang="en-US" sz="2400" dirty="0"/>
              <a:t>Simulations seem better for large failure probability system based upon experience; small probabilities are difficult to compare (some industries have little </a:t>
            </a:r>
            <a:r>
              <a:rPr lang="en-US" sz="2400"/>
              <a:t>failure statistics)</a:t>
            </a:r>
            <a:endParaRPr lang="en-US" sz="2400" dirty="0"/>
          </a:p>
          <a:p>
            <a:pPr marL="342900" indent="-342900">
              <a:buFont typeface="Wingdings" panose="05000000000000000000" pitchFamily="2" charset="2"/>
              <a:buChar char="M"/>
            </a:pPr>
            <a:r>
              <a:rPr lang="en-US" sz="2400" dirty="0"/>
              <a:t>Difference between small vs. large statistics, but doesn’t appear to be the main driver</a:t>
            </a:r>
          </a:p>
        </p:txBody>
      </p:sp>
    </p:spTree>
    <p:extLst>
      <p:ext uri="{BB962C8B-B14F-4D97-AF65-F5344CB8AC3E}">
        <p14:creationId xmlns:p14="http://schemas.microsoft.com/office/powerpoint/2010/main" val="345831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Discussions Continued in the Paper</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4" name="Content Placeholder 3"/>
          <p:cNvSpPr>
            <a:spLocks noGrp="1"/>
          </p:cNvSpPr>
          <p:nvPr>
            <p:ph sz="quarter" idx="18"/>
          </p:nvPr>
        </p:nvSpPr>
        <p:spPr/>
        <p:txBody>
          <a:bodyPr/>
          <a:lstStyle/>
          <a:p>
            <a:pPr marL="0" indent="0">
              <a:buNone/>
            </a:pPr>
            <a:endParaRPr lang="en-US" dirty="0"/>
          </a:p>
          <a:p>
            <a:endParaRPr lang="en-US" dirty="0"/>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19</a:t>
            </a:r>
          </a:p>
        </p:txBody>
      </p:sp>
      <p:sp>
        <p:nvSpPr>
          <p:cNvPr id="6" name="TextBox 5">
            <a:extLst>
              <a:ext uri="{FF2B5EF4-FFF2-40B4-BE49-F238E27FC236}">
                <a16:creationId xmlns:a16="http://schemas.microsoft.com/office/drawing/2014/main" id="{A7556529-744B-404F-854D-3886F45E23A0}"/>
              </a:ext>
            </a:extLst>
          </p:cNvPr>
          <p:cNvSpPr txBox="1"/>
          <p:nvPr/>
        </p:nvSpPr>
        <p:spPr>
          <a:xfrm>
            <a:off x="190498" y="1268514"/>
            <a:ext cx="8801101" cy="5201424"/>
          </a:xfrm>
          <a:prstGeom prst="rect">
            <a:avLst/>
          </a:prstGeom>
        </p:spPr>
        <p:txBody>
          <a:bodyPr vert="horz" wrap="square" lIns="91440" tIns="45720" rIns="91440" bIns="45720" rtlCol="0">
            <a:spAutoFit/>
          </a:bodyPr>
          <a:lstStyle/>
          <a:p>
            <a:pPr marL="342900" indent="-342900">
              <a:buFont typeface="Wingdings" panose="05000000000000000000" pitchFamily="2" charset="2"/>
              <a:buChar char="M"/>
            </a:pPr>
            <a:r>
              <a:rPr lang="en-US" dirty="0"/>
              <a:t>Comparison of Simulation Routines (</a:t>
            </a:r>
            <a:r>
              <a:rPr lang="en-US" dirty="0" err="1"/>
              <a:t>Matlab</a:t>
            </a:r>
            <a:r>
              <a:rPr lang="en-US" dirty="0"/>
              <a:t> vs. Excel)</a:t>
            </a:r>
          </a:p>
          <a:p>
            <a:pPr marL="342900" indent="-342900">
              <a:buFont typeface="Wingdings" panose="05000000000000000000" pitchFamily="2" charset="2"/>
              <a:buChar char="M"/>
            </a:pPr>
            <a:r>
              <a:rPr lang="en-US" dirty="0"/>
              <a:t>Effects of using a diffuse gamma distribution</a:t>
            </a:r>
          </a:p>
          <a:p>
            <a:pPr marL="800100" lvl="1" indent="-342900">
              <a:buFont typeface="Wingdings" panose="05000000000000000000" pitchFamily="2" charset="2"/>
              <a:buChar char="M"/>
            </a:pPr>
            <a:r>
              <a:rPr lang="en-US" dirty="0"/>
              <a:t>1/distribution sample for time to failure</a:t>
            </a:r>
          </a:p>
          <a:p>
            <a:pPr marL="800100" lvl="1" indent="-342900">
              <a:buFont typeface="Wingdings" panose="05000000000000000000" pitchFamily="2" charset="2"/>
              <a:buChar char="M"/>
            </a:pPr>
            <a:r>
              <a:rPr lang="en-US" dirty="0"/>
              <a:t>Maximum life values</a:t>
            </a:r>
          </a:p>
          <a:p>
            <a:pPr marL="342900" indent="-342900">
              <a:buFont typeface="Wingdings" panose="05000000000000000000" pitchFamily="2" charset="2"/>
              <a:buChar char="M"/>
            </a:pPr>
            <a:r>
              <a:rPr lang="en-US" dirty="0"/>
              <a:t>Convergence of simulations</a:t>
            </a:r>
          </a:p>
          <a:p>
            <a:pPr marL="342900" indent="-342900">
              <a:buFont typeface="Wingdings" panose="05000000000000000000" pitchFamily="2" charset="2"/>
              <a:buChar char="M"/>
            </a:pPr>
            <a:r>
              <a:rPr lang="en-US" dirty="0"/>
              <a:t>State of Knowledge correlations</a:t>
            </a:r>
          </a:p>
          <a:p>
            <a:pPr marL="342900" indent="-342900">
              <a:buFont typeface="Wingdings" panose="05000000000000000000" pitchFamily="2" charset="2"/>
              <a:buChar char="M"/>
            </a:pPr>
            <a:r>
              <a:rPr lang="en-US" dirty="0"/>
              <a:t>Additional uses of simulation</a:t>
            </a:r>
          </a:p>
          <a:p>
            <a:pPr marL="800100" lvl="1" indent="-342900">
              <a:buFont typeface="Wingdings" panose="05000000000000000000" pitchFamily="2" charset="2"/>
              <a:buChar char="M"/>
            </a:pPr>
            <a:r>
              <a:rPr lang="en-US" dirty="0"/>
              <a:t>Maintenance</a:t>
            </a:r>
          </a:p>
          <a:p>
            <a:pPr marL="800100" lvl="1" indent="-342900">
              <a:buFont typeface="Wingdings" panose="05000000000000000000" pitchFamily="2" charset="2"/>
              <a:buChar char="M"/>
            </a:pPr>
            <a:r>
              <a:rPr lang="en-US" dirty="0"/>
              <a:t>Useful life or other life statistics</a:t>
            </a:r>
          </a:p>
          <a:p>
            <a:pPr marL="800100" lvl="1" indent="-342900">
              <a:buFont typeface="Wingdings" panose="05000000000000000000" pitchFamily="2" charset="2"/>
              <a:buChar char="M"/>
            </a:pPr>
            <a:r>
              <a:rPr lang="en-US" dirty="0"/>
              <a:t>Mission </a:t>
            </a:r>
            <a:r>
              <a:rPr lang="en-US"/>
              <a:t>operation decisions</a:t>
            </a:r>
            <a:endParaRPr lang="en-US" dirty="0"/>
          </a:p>
          <a:p>
            <a:pPr marL="342900" indent="-342900">
              <a:buFont typeface="Wingdings" panose="05000000000000000000" pitchFamily="2" charset="2"/>
              <a:buChar char="M"/>
            </a:pPr>
            <a:r>
              <a:rPr lang="en-US" dirty="0"/>
              <a:t>Further improvements</a:t>
            </a:r>
          </a:p>
          <a:p>
            <a:pPr marL="800100" lvl="1" indent="-342900">
              <a:buFont typeface="Wingdings" panose="05000000000000000000" pitchFamily="2" charset="2"/>
              <a:buChar char="M"/>
            </a:pPr>
            <a:r>
              <a:rPr lang="en-US" dirty="0"/>
              <a:t>More complex components</a:t>
            </a:r>
          </a:p>
          <a:p>
            <a:pPr marL="800100" lvl="1" indent="-342900">
              <a:buFont typeface="Wingdings" panose="05000000000000000000" pitchFamily="2" charset="2"/>
              <a:buChar char="M"/>
            </a:pPr>
            <a:r>
              <a:rPr lang="en-US" dirty="0"/>
              <a:t>Common cause failures</a:t>
            </a:r>
          </a:p>
          <a:p>
            <a:pPr marL="800100" lvl="1" indent="-342900">
              <a:buFont typeface="Wingdings" panose="05000000000000000000" pitchFamily="2" charset="2"/>
              <a:buChar char="M"/>
            </a:pPr>
            <a:r>
              <a:rPr lang="en-US" dirty="0"/>
              <a:t>Better modeling of life times</a:t>
            </a:r>
          </a:p>
        </p:txBody>
      </p:sp>
    </p:spTree>
    <p:extLst>
      <p:ext uri="{BB962C8B-B14F-4D97-AF65-F5344CB8AC3E}">
        <p14:creationId xmlns:p14="http://schemas.microsoft.com/office/powerpoint/2010/main" val="184204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Acknowledgement</a:t>
            </a:r>
            <a:endParaRPr lang="en-US" dirty="0"/>
          </a:p>
        </p:txBody>
      </p:sp>
      <p:sp>
        <p:nvSpPr>
          <p:cNvPr id="3" name="Content Placeholder 2"/>
          <p:cNvSpPr>
            <a:spLocks noGrp="1"/>
          </p:cNvSpPr>
          <p:nvPr>
            <p:ph idx="1"/>
          </p:nvPr>
        </p:nvSpPr>
        <p:spPr/>
        <p:txBody>
          <a:bodyPr/>
          <a:lstStyle/>
          <a:p>
            <a:pPr>
              <a:buClrTx/>
              <a:buFont typeface="Wingdings" panose="05000000000000000000" pitchFamily="2" charset="2"/>
              <a:buChar char="M"/>
            </a:pPr>
            <a:r>
              <a:rPr lang="en-US" dirty="0"/>
              <a:t>Thanks to Caltech/JPL, NASA, Lockheed Martin and Parker Hannifin for inspiration on this topic over the years</a:t>
            </a:r>
          </a:p>
          <a:p>
            <a:pPr>
              <a:buClrTx/>
              <a:buFont typeface="Wingdings" panose="05000000000000000000" pitchFamily="2" charset="2"/>
              <a:buChar char="M"/>
            </a:pPr>
            <a:endParaRPr lang="en-US" dirty="0"/>
          </a:p>
          <a:p>
            <a:pPr>
              <a:buClrTx/>
              <a:buFont typeface="Wingdings" panose="05000000000000000000" pitchFamily="2" charset="2"/>
              <a:buChar char="M"/>
            </a:pPr>
            <a:r>
              <a:rPr lang="en-US" dirty="0"/>
              <a:t>“Be quick, be quiet, and be on time” – Kelly Johnson</a:t>
            </a:r>
          </a:p>
          <a:p>
            <a:pPr>
              <a:buClrTx/>
              <a:buFont typeface="Wingdings" panose="05000000000000000000" pitchFamily="2" charset="2"/>
              <a:buChar char="M"/>
            </a:pPr>
            <a:endParaRPr lang="en-US" dirty="0"/>
          </a:p>
          <a:p>
            <a:pPr>
              <a:buClrTx/>
              <a:buFont typeface="Wingdings" panose="05000000000000000000" pitchFamily="2" charset="2"/>
              <a:buChar char="M"/>
            </a:pPr>
            <a:r>
              <a:rPr lang="en-US" dirty="0"/>
              <a:t>“I believe in the golden rule:  he who has the gold makes the rules” – Ben Rich</a:t>
            </a:r>
          </a:p>
          <a:p>
            <a:pPr>
              <a:buClrTx/>
              <a:buFont typeface="Wingdings" panose="05000000000000000000" pitchFamily="2" charset="2"/>
              <a:buChar char="M"/>
            </a:pPr>
            <a:endParaRPr lang="en-US" dirty="0"/>
          </a:p>
          <a:p>
            <a:pPr>
              <a:buClrTx/>
              <a:buFont typeface="Wingdings" panose="05000000000000000000" pitchFamily="2" charset="2"/>
              <a:buChar char="M"/>
            </a:pPr>
            <a:r>
              <a:rPr lang="en-US" dirty="0"/>
              <a:t>“Do not go where the path may lead, go instead where there is no path and leave a trail” – Emerson</a:t>
            </a:r>
          </a:p>
          <a:p>
            <a:pPr>
              <a:buClrTx/>
              <a:buFont typeface="Wingdings" panose="05000000000000000000" pitchFamily="2" charset="2"/>
              <a:buChar char="M"/>
            </a:pPr>
            <a:endParaRPr lang="en-US" dirty="0"/>
          </a:p>
        </p:txBody>
      </p:sp>
      <p:sp>
        <p:nvSpPr>
          <p:cNvPr id="4" name="Slide Number Placeholder 3"/>
          <p:cNvSpPr>
            <a:spLocks noGrp="1"/>
          </p:cNvSpPr>
          <p:nvPr>
            <p:ph type="sldNum" sz="quarter" idx="12"/>
          </p:nvPr>
        </p:nvSpPr>
        <p:spPr/>
        <p:txBody>
          <a:bodyPr/>
          <a:lstStyle/>
          <a:p>
            <a:fld id="{5F7FF9AE-7976-4282-99EE-9644D352A2B8}" type="slidenum">
              <a:rPr lang="en-US" altLang="en-US" smtClean="0"/>
              <a:pPr/>
              <a:t>2</a:t>
            </a:fld>
            <a:endParaRPr lang="en-US" altLang="en-US"/>
          </a:p>
        </p:txBody>
      </p:sp>
      <p:sp>
        <p:nvSpPr>
          <p:cNvPr id="8" name="Text Placeholder 7">
            <a:extLst>
              <a:ext uri="{FF2B5EF4-FFF2-40B4-BE49-F238E27FC236}">
                <a16:creationId xmlns:a16="http://schemas.microsoft.com/office/drawing/2014/main" id="{413DB1E1-F185-4E80-B676-7AEFEA552A46}"/>
              </a:ext>
            </a:extLst>
          </p:cNvPr>
          <p:cNvSpPr>
            <a:spLocks noGrp="1"/>
          </p:cNvSpPr>
          <p:nvPr>
            <p:ph type="body" sz="quarter" idx="17"/>
          </p:nvPr>
        </p:nvSpPr>
        <p:spPr/>
        <p:txBody>
          <a:bodyPr/>
          <a:lstStyle/>
          <a:p>
            <a:r>
              <a:rPr lang="en-US" dirty="0"/>
              <a:t>PSAM 16 Honolulu, HI June 26 - July 1, 2022</a:t>
            </a:r>
          </a:p>
          <a:p>
            <a:endParaRPr lang="en-US" dirty="0"/>
          </a:p>
        </p:txBody>
      </p:sp>
      <p:sp>
        <p:nvSpPr>
          <p:cNvPr id="6" name="Date Placeholder 3">
            <a:extLst>
              <a:ext uri="{FF2B5EF4-FFF2-40B4-BE49-F238E27FC236}">
                <a16:creationId xmlns:a16="http://schemas.microsoft.com/office/drawing/2014/main" id="{ACAA6476-E2D6-4FBE-BCD5-D2A7691477AB}"/>
              </a:ext>
            </a:extLst>
          </p:cNvPr>
          <p:cNvSpPr>
            <a:spLocks noGrp="1"/>
          </p:cNvSpPr>
          <p:nvPr>
            <p:ph type="dt" sz="half" idx="20"/>
          </p:nvPr>
        </p:nvSpPr>
        <p:spPr>
          <a:xfrm>
            <a:off x="609600" y="6457847"/>
            <a:ext cx="1413986" cy="400153"/>
          </a:xfrm>
        </p:spPr>
        <p:txBody>
          <a:bodyPr/>
          <a:lstStyle>
            <a:lvl1pPr>
              <a:buFontTx/>
              <a:buNone/>
              <a:defRPr/>
            </a:lvl1pPr>
          </a:lstStyle>
          <a:p>
            <a:r>
              <a:rPr lang="en-US" dirty="0"/>
              <a:t>June 2022</a:t>
            </a:r>
          </a:p>
        </p:txBody>
      </p:sp>
    </p:spTree>
    <p:extLst>
      <p:ext uri="{BB962C8B-B14F-4D97-AF65-F5344CB8AC3E}">
        <p14:creationId xmlns:p14="http://schemas.microsoft.com/office/powerpoint/2010/main" val="4089307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Reminders</a:t>
            </a:r>
            <a:endParaRPr lang="en-US" dirty="0"/>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pPr marL="0" marR="0" lvl="0" indent="0" algn="l" defTabSz="914400" rtl="0" eaLnBrk="0" fontAlgn="base" latinLnBrk="0" hangingPunct="0">
              <a:lnSpc>
                <a:spcPct val="100000"/>
              </a:lnSpc>
              <a:spcBef>
                <a:spcPct val="20000"/>
              </a:spcBef>
              <a:spcAft>
                <a:spcPct val="0"/>
              </a:spcAft>
              <a:buClrTx/>
              <a:buSzPct val="80000"/>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June 2022</a:t>
            </a:r>
          </a:p>
        </p:txBody>
      </p:sp>
      <p:sp>
        <p:nvSpPr>
          <p:cNvPr id="7" name="Slide Number Placeholder 6"/>
          <p:cNvSpPr>
            <a:spLocks noGrp="1"/>
          </p:cNvSpPr>
          <p:nvPr>
            <p:ph type="sldNum" sz="quarter" idx="21"/>
          </p:nvPr>
        </p:nvSpPr>
        <p:spPr/>
        <p:txBody>
          <a:bodyPr/>
          <a:lstStyle/>
          <a:p>
            <a:pPr marL="0" marR="0" lvl="0" indent="0" algn="r" defTabSz="914400" rtl="0" eaLnBrk="0" fontAlgn="base" latinLnBrk="0" hangingPunct="0">
              <a:lnSpc>
                <a:spcPct val="100000"/>
              </a:lnSpc>
              <a:spcBef>
                <a:spcPct val="20000"/>
              </a:spcBef>
              <a:spcAft>
                <a:spcPct val="0"/>
              </a:spcAft>
              <a:buClrTx/>
              <a:buSzPct val="80000"/>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20</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7556529-744B-404F-854D-3886F45E23A0}"/>
                  </a:ext>
                </a:extLst>
              </p:cNvPr>
              <p:cNvSpPr txBox="1"/>
              <p:nvPr/>
            </p:nvSpPr>
            <p:spPr>
              <a:xfrm>
                <a:off x="171449" y="890176"/>
                <a:ext cx="8801101" cy="3909725"/>
              </a:xfrm>
              <a:prstGeom prst="rect">
                <a:avLst/>
              </a:prstGeom>
            </p:spPr>
            <p:txBody>
              <a:bodyPr vert="horz" wrap="square" lIns="91440" tIns="45720" rIns="91440" bIns="45720" rtlCol="0">
                <a:spAutoFit/>
              </a:bodyPr>
              <a:lstStyle/>
              <a:p>
                <a:pPr lvl="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cs typeface="Arial" panose="020B0604020202020204" pitchFamily="34" charset="0"/>
                            </a:rPr>
                          </m:ctrlPr>
                        </m:sSubPr>
                        <m:e>
                          <m:r>
                            <a:rPr lang="en-US" i="1">
                              <a:latin typeface="Cambria Math" panose="02040503050406030204" pitchFamily="18" charset="0"/>
                              <a:ea typeface="Times New Roman" panose="02020603050405020304" pitchFamily="18" charset="0"/>
                              <a:cs typeface="Arial" panose="020B0604020202020204" pitchFamily="34" charset="0"/>
                            </a:rPr>
                            <m:t>𝑅</m:t>
                          </m:r>
                        </m:e>
                        <m:sub>
                          <m:r>
                            <a:rPr lang="en-US" i="1">
                              <a:latin typeface="Cambria Math" panose="02040503050406030204" pitchFamily="18" charset="0"/>
                              <a:ea typeface="Times New Roman" panose="02020603050405020304" pitchFamily="18" charset="0"/>
                              <a:cs typeface="Arial" panose="020B0604020202020204" pitchFamily="34" charset="0"/>
                            </a:rPr>
                            <m:t>𝑀𝑖𝑛</m:t>
                          </m:r>
                        </m:sub>
                      </m:sSub>
                      <m:d>
                        <m:dPr>
                          <m:ctrlPr>
                            <a:rPr lang="en-US"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i="1">
                                  <a:latin typeface="Cambria Math" panose="02040503050406030204" pitchFamily="18" charset="0"/>
                                  <a:ea typeface="Times New Roman" panose="02020603050405020304" pitchFamily="18" charset="0"/>
                                  <a:cs typeface="Arial" panose="020B0604020202020204" pitchFamily="34" charset="0"/>
                                </a:rPr>
                              </m:ctrlPr>
                            </m:sSubPr>
                            <m:e>
                              <m:r>
                                <a:rPr lang="en-US" i="1">
                                  <a:latin typeface="Cambria Math" panose="02040503050406030204" pitchFamily="18" charset="0"/>
                                  <a:ea typeface="Times New Roman" panose="02020603050405020304" pitchFamily="18" charset="0"/>
                                  <a:cs typeface="Arial" panose="020B0604020202020204" pitchFamily="34" charset="0"/>
                                </a:rPr>
                                <m:t>𝑋</m:t>
                              </m:r>
                            </m:e>
                            <m:sub>
                              <m:r>
                                <a:rPr lang="en-US" i="1">
                                  <a:latin typeface="Cambria Math" panose="02040503050406030204" pitchFamily="18" charset="0"/>
                                  <a:ea typeface="Times New Roman" panose="02020603050405020304" pitchFamily="18" charset="0"/>
                                  <a:cs typeface="Arial" panose="020B0604020202020204" pitchFamily="34" charset="0"/>
                                </a:rPr>
                                <m:t>1</m:t>
                              </m:r>
                            </m:sub>
                          </m:sSub>
                          <m:r>
                            <a:rPr lang="en-US" i="1">
                              <a:latin typeface="Cambria Math" panose="02040503050406030204" pitchFamily="18" charset="0"/>
                              <a:ea typeface="Times New Roman" panose="02020603050405020304" pitchFamily="18" charset="0"/>
                              <a:cs typeface="Arial" panose="020B0604020202020204" pitchFamily="34" charset="0"/>
                            </a:rPr>
                            <m:t>,</m:t>
                          </m:r>
                          <m:sSub>
                            <m:sSubPr>
                              <m:ctrlPr>
                                <a:rPr lang="en-US" i="1">
                                  <a:latin typeface="Cambria Math" panose="02040503050406030204" pitchFamily="18" charset="0"/>
                                  <a:ea typeface="Times New Roman" panose="02020603050405020304" pitchFamily="18" charset="0"/>
                                  <a:cs typeface="Arial" panose="020B0604020202020204" pitchFamily="34" charset="0"/>
                                </a:rPr>
                              </m:ctrlPr>
                            </m:sSubPr>
                            <m:e>
                              <m:r>
                                <a:rPr lang="en-US" i="1">
                                  <a:latin typeface="Cambria Math" panose="02040503050406030204" pitchFamily="18" charset="0"/>
                                  <a:ea typeface="Times New Roman" panose="02020603050405020304" pitchFamily="18" charset="0"/>
                                  <a:cs typeface="Arial" panose="020B0604020202020204" pitchFamily="34" charset="0"/>
                                </a:rPr>
                                <m:t>𝑋</m:t>
                              </m:r>
                            </m:e>
                            <m:sub>
                              <m:r>
                                <a:rPr lang="en-US" i="1">
                                  <a:latin typeface="Cambria Math" panose="02040503050406030204" pitchFamily="18" charset="0"/>
                                  <a:ea typeface="Times New Roman" panose="02020603050405020304" pitchFamily="18" charset="0"/>
                                  <a:cs typeface="Arial" panose="020B0604020202020204" pitchFamily="34" charset="0"/>
                                </a:rPr>
                                <m:t>2</m:t>
                              </m:r>
                            </m:sub>
                          </m:sSub>
                          <m:r>
                            <a:rPr lang="en-US" i="1">
                              <a:latin typeface="Cambria Math" panose="02040503050406030204" pitchFamily="18" charset="0"/>
                              <a:ea typeface="Times New Roman" panose="02020603050405020304" pitchFamily="18" charset="0"/>
                              <a:cs typeface="Arial" panose="020B0604020202020204" pitchFamily="34" charset="0"/>
                            </a:rPr>
                            <m:t>,⋯,</m:t>
                          </m:r>
                          <m:sSub>
                            <m:sSubPr>
                              <m:ctrlPr>
                                <a:rPr lang="en-US" i="1">
                                  <a:latin typeface="Cambria Math" panose="02040503050406030204" pitchFamily="18" charset="0"/>
                                  <a:ea typeface="Times New Roman" panose="02020603050405020304" pitchFamily="18" charset="0"/>
                                  <a:cs typeface="Arial" panose="020B0604020202020204" pitchFamily="34" charset="0"/>
                                </a:rPr>
                              </m:ctrlPr>
                            </m:sSubPr>
                            <m:e>
                              <m:r>
                                <a:rPr lang="en-US" i="1">
                                  <a:latin typeface="Cambria Math" panose="02040503050406030204" pitchFamily="18" charset="0"/>
                                  <a:ea typeface="Times New Roman" panose="02020603050405020304" pitchFamily="18" charset="0"/>
                                  <a:cs typeface="Arial" panose="020B0604020202020204" pitchFamily="34" charset="0"/>
                                </a:rPr>
                                <m:t>𝑋</m:t>
                              </m:r>
                            </m:e>
                            <m:sub>
                              <m:r>
                                <a:rPr lang="en-US" i="1">
                                  <a:latin typeface="Cambria Math" panose="02040503050406030204" pitchFamily="18" charset="0"/>
                                  <a:ea typeface="Times New Roman" panose="02020603050405020304" pitchFamily="18" charset="0"/>
                                  <a:cs typeface="Arial" panose="020B0604020202020204" pitchFamily="34" charset="0"/>
                                </a:rPr>
                                <m:t>𝑛</m:t>
                              </m:r>
                            </m:sub>
                          </m:sSub>
                        </m:e>
                      </m:d>
                      <m:r>
                        <a:rPr lang="en-US" i="1">
                          <a:latin typeface="Cambria Math" panose="02040503050406030204" pitchFamily="18" charset="0"/>
                          <a:ea typeface="Times New Roman" panose="02020603050405020304" pitchFamily="18" charset="0"/>
                          <a:cs typeface="Arial" panose="020B0604020202020204" pitchFamily="34" charset="0"/>
                        </a:rPr>
                        <m:t>= </m:t>
                      </m:r>
                      <m:sSup>
                        <m:sSupPr>
                          <m:ctrlPr>
                            <a:rPr lang="en-US" i="1">
                              <a:latin typeface="Cambria Math" panose="02040503050406030204" pitchFamily="18" charset="0"/>
                              <a:ea typeface="Times New Roman" panose="02020603050405020304" pitchFamily="18" charset="0"/>
                              <a:cs typeface="Arial" panose="020B0604020202020204" pitchFamily="34" charset="0"/>
                            </a:rPr>
                          </m:ctrlPr>
                        </m:sSupPr>
                        <m:e>
                          <m:r>
                            <a:rPr lang="en-US" i="1">
                              <a:latin typeface="Cambria Math" panose="02040503050406030204" pitchFamily="18" charset="0"/>
                              <a:ea typeface="Times New Roman" panose="02020603050405020304" pitchFamily="18" charset="0"/>
                              <a:cs typeface="Arial" panose="020B0604020202020204" pitchFamily="34" charset="0"/>
                            </a:rPr>
                            <m:t>𝑒</m:t>
                          </m:r>
                        </m:e>
                        <m:sup>
                          <m:r>
                            <a:rPr lang="en-US" i="1">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n-US" i="1">
                                  <a:latin typeface="Cambria Math" panose="02040503050406030204" pitchFamily="18" charset="0"/>
                                  <a:ea typeface="Times New Roman" panose="02020603050405020304" pitchFamily="18" charset="0"/>
                                  <a:cs typeface="Arial" panose="020B0604020202020204" pitchFamily="34" charset="0"/>
                                </a:rPr>
                              </m:ctrlPr>
                            </m:naryPr>
                            <m:sub>
                              <m:r>
                                <a:rPr lang="en-US" i="1">
                                  <a:latin typeface="Cambria Math" panose="02040503050406030204" pitchFamily="18" charset="0"/>
                                  <a:ea typeface="Times New Roman" panose="02020603050405020304" pitchFamily="18" charset="0"/>
                                  <a:cs typeface="Arial" panose="020B0604020202020204" pitchFamily="34" charset="0"/>
                                </a:rPr>
                                <m:t>𝑖</m:t>
                              </m:r>
                            </m:sub>
                            <m:sup>
                              <m:r>
                                <a:rPr lang="en-US" i="1">
                                  <a:latin typeface="Cambria Math" panose="02040503050406030204" pitchFamily="18" charset="0"/>
                                  <a:ea typeface="Times New Roman" panose="02020603050405020304" pitchFamily="18" charset="0"/>
                                  <a:cs typeface="Arial" panose="020B0604020202020204" pitchFamily="34" charset="0"/>
                                </a:rPr>
                                <m:t>𝑛</m:t>
                              </m:r>
                            </m:sup>
                            <m:e>
                              <m:sSub>
                                <m:sSubPr>
                                  <m:ctrlPr>
                                    <a:rPr lang="en-US" i="1">
                                      <a:latin typeface="Cambria Math" panose="02040503050406030204" pitchFamily="18" charset="0"/>
                                      <a:ea typeface="Times New Roman" panose="02020603050405020304" pitchFamily="18" charset="0"/>
                                      <a:cs typeface="Arial" panose="020B0604020202020204" pitchFamily="34" charset="0"/>
                                    </a:rPr>
                                  </m:ctrlPr>
                                </m:sSubPr>
                                <m:e>
                                  <m:r>
                                    <a:rPr lang="en-US" i="1">
                                      <a:latin typeface="Cambria Math" panose="02040503050406030204" pitchFamily="18" charset="0"/>
                                      <a:ea typeface="Times New Roman" panose="02020603050405020304" pitchFamily="18" charset="0"/>
                                      <a:cs typeface="Arial" panose="020B0604020202020204" pitchFamily="34" charset="0"/>
                                    </a:rPr>
                                    <m:t>𝜆</m:t>
                                  </m:r>
                                </m:e>
                                <m:sub>
                                  <m:r>
                                    <a:rPr lang="en-US" i="1">
                                      <a:latin typeface="Cambria Math" panose="02040503050406030204" pitchFamily="18" charset="0"/>
                                      <a:ea typeface="Times New Roman" panose="02020603050405020304" pitchFamily="18" charset="0"/>
                                      <a:cs typeface="Arial" panose="020B0604020202020204" pitchFamily="34" charset="0"/>
                                    </a:rPr>
                                    <m:t>𝑛</m:t>
                                  </m:r>
                                </m:sub>
                              </m:sSub>
                              <m:r>
                                <a:rPr lang="en-US" i="1">
                                  <a:latin typeface="Cambria Math" panose="02040503050406030204" pitchFamily="18" charset="0"/>
                                  <a:ea typeface="Times New Roman" panose="02020603050405020304" pitchFamily="18" charset="0"/>
                                  <a:cs typeface="Arial" panose="020B0604020202020204" pitchFamily="34" charset="0"/>
                                </a:rPr>
                                <m:t>)</m:t>
                              </m:r>
                            </m:e>
                          </m:nary>
                          <m:r>
                            <a:rPr lang="en-US" i="1">
                              <a:latin typeface="Cambria Math" panose="02040503050406030204" pitchFamily="18" charset="0"/>
                              <a:ea typeface="Times New Roman" panose="02020603050405020304" pitchFamily="18" charset="0"/>
                              <a:cs typeface="Arial" panose="020B0604020202020204" pitchFamily="34" charset="0"/>
                            </a:rPr>
                            <m:t>𝑡</m:t>
                          </m:r>
                          <m:r>
                            <a:rPr lang="en-US" i="1">
                              <a:latin typeface="Cambria Math" panose="02040503050406030204" pitchFamily="18" charset="0"/>
                              <a:ea typeface="Times New Roman" panose="02020603050405020304" pitchFamily="18" charset="0"/>
                              <a:cs typeface="Arial" panose="020B0604020202020204" pitchFamily="34" charset="0"/>
                            </a:rPr>
                            <m:t>]</m:t>
                          </m:r>
                        </m:sup>
                      </m:sSup>
                    </m:oMath>
                  </m:oMathPara>
                </a14:m>
                <a:endParaRPr lang="en-US" dirty="0">
                  <a:ea typeface="Times New Roman" panose="02020603050405020304" pitchFamily="18" charset="0"/>
                  <a:cs typeface="Arial" panose="020B0604020202020204" pitchFamily="34" charset="0"/>
                </a:endParaRPr>
              </a:p>
              <a:p>
                <a:pPr lvl="0" algn="ctr">
                  <a:buNone/>
                </a:pPr>
                <a:endParaRPr lang="en-US" i="1" dirty="0">
                  <a:latin typeface="Cambria Math" panose="02040503050406030204" pitchFamily="18" charset="0"/>
                  <a:ea typeface="Times New Roman" panose="02020603050405020304" pitchFamily="18" charset="0"/>
                  <a:cs typeface="Arial" panose="020B0604020202020204" pitchFamily="34" charset="0"/>
                </a:endParaRPr>
              </a:p>
              <a:p>
                <a:pPr lvl="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Arial" panose="020B0604020202020204" pitchFamily="34" charset="0"/>
                            </a:rPr>
                          </m:ctrlPr>
                        </m:sSubPr>
                        <m:e>
                          <m:r>
                            <a:rPr lang="en-US" b="0" i="1" smtClean="0">
                              <a:latin typeface="Cambria Math" panose="02040503050406030204" pitchFamily="18" charset="0"/>
                              <a:ea typeface="Times New Roman" panose="02020603050405020304" pitchFamily="18" charset="0"/>
                              <a:cs typeface="Arial" panose="020B0604020202020204" pitchFamily="34" charset="0"/>
                            </a:rPr>
                            <m:t>𝑃</m:t>
                          </m:r>
                          <m:r>
                            <a:rPr lang="en-US" b="0" i="1" baseline="-25000" smtClean="0">
                              <a:latin typeface="Cambria Math" panose="02040503050406030204" pitchFamily="18" charset="0"/>
                              <a:ea typeface="Times New Roman" panose="02020603050405020304" pitchFamily="18" charset="0"/>
                              <a:cs typeface="Arial" panose="020B0604020202020204" pitchFamily="34" charset="0"/>
                            </a:rPr>
                            <m:t>𝑓</m:t>
                          </m:r>
                          <m:r>
                            <a:rPr lang="en-US" b="0" i="1" baseline="-25000" smtClean="0">
                              <a:latin typeface="Cambria Math" panose="02040503050406030204" pitchFamily="18" charset="0"/>
                              <a:ea typeface="Times New Roman" panose="02020603050405020304" pitchFamily="18" charset="0"/>
                              <a:cs typeface="Arial" panose="020B0604020202020204" pitchFamily="34" charset="0"/>
                            </a:rPr>
                            <m:t> </m:t>
                          </m:r>
                          <m:r>
                            <m:rPr>
                              <m:nor/>
                            </m:rPr>
                            <a:rPr lang="en-US" sz="1800"/>
                            <m:t>≟</m:t>
                          </m:r>
                          <m:r>
                            <a:rPr lang="en-US" sz="1800" b="0" i="1" smtClean="0">
                              <a:latin typeface="Cambria Math" panose="02040503050406030204" pitchFamily="18" charset="0"/>
                            </a:rPr>
                            <m:t> </m:t>
                          </m:r>
                          <m:r>
                            <a:rPr lang="en-US" b="0" i="1" smtClean="0">
                              <a:latin typeface="Cambria Math" panose="02040503050406030204" pitchFamily="18" charset="0"/>
                              <a:ea typeface="Times New Roman" panose="02020603050405020304" pitchFamily="18" charset="0"/>
                              <a:cs typeface="Arial" panose="020B0604020202020204" pitchFamily="34" charset="0"/>
                            </a:rPr>
                            <m:t>1 − </m:t>
                          </m:r>
                          <m:r>
                            <a:rPr lang="en-US" i="1">
                              <a:latin typeface="Cambria Math" panose="02040503050406030204" pitchFamily="18" charset="0"/>
                              <a:ea typeface="Times New Roman" panose="02020603050405020304" pitchFamily="18" charset="0"/>
                              <a:cs typeface="Arial" panose="020B0604020202020204" pitchFamily="34" charset="0"/>
                            </a:rPr>
                            <m:t>𝑅</m:t>
                          </m:r>
                        </m:e>
                        <m:sub>
                          <m:r>
                            <a:rPr lang="en-US" i="1">
                              <a:latin typeface="Cambria Math" panose="02040503050406030204" pitchFamily="18" charset="0"/>
                              <a:ea typeface="Times New Roman" panose="02020603050405020304" pitchFamily="18" charset="0"/>
                              <a:cs typeface="Arial" panose="020B0604020202020204" pitchFamily="34" charset="0"/>
                            </a:rPr>
                            <m:t>𝑀𝑖𝑛</m:t>
                          </m:r>
                        </m:sub>
                      </m:sSub>
                    </m:oMath>
                  </m:oMathPara>
                </a14:m>
                <a:endParaRPr lang="en-US" dirty="0">
                  <a:ea typeface="Times New Roman" panose="02020603050405020304" pitchFamily="18" charset="0"/>
                </a:endParaRPr>
              </a:p>
              <a:p>
                <a:pPr lvl="0" algn="ctr">
                  <a:buNone/>
                </a:pPr>
                <a:endParaRPr lang="en-US" dirty="0">
                  <a:ea typeface="Times New Roman" panose="02020603050405020304" pitchFamily="18" charset="0"/>
                </a:endParaRPr>
              </a:p>
              <a:p>
                <a:pPr lvl="0" algn="ctr">
                  <a:buNone/>
                </a:pPr>
                <a:r>
                  <a:rPr lang="en-US" dirty="0">
                    <a:ea typeface="Times New Roman" panose="02020603050405020304" pitchFamily="18" charset="0"/>
                  </a:rPr>
                  <a:t>Sum of two exponential distributions is</a:t>
                </a:r>
              </a:p>
              <a:p>
                <a:pPr lvl="0" algn="ctr">
                  <a:buNone/>
                </a:pPr>
                <a:endParaRPr lang="en-US" dirty="0">
                  <a:ea typeface="Times New Roman" panose="02020603050405020304" pitchFamily="18" charset="0"/>
                </a:endParaRPr>
              </a:p>
              <a:p>
                <a:pPr lvl="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Times New Roman" panose="02020603050405020304" pitchFamily="18" charset="0"/>
                        </a:rPr>
                        <m:t>𝑓</m:t>
                      </m:r>
                      <m:d>
                        <m:dPr>
                          <m:ctrlPr>
                            <a:rPr lang="en-US" b="0" i="1" smtClean="0">
                              <a:latin typeface="Cambria Math" panose="02040503050406030204" pitchFamily="18" charset="0"/>
                              <a:ea typeface="Times New Roman" panose="02020603050405020304" pitchFamily="18" charset="0"/>
                            </a:rPr>
                          </m:ctrlPr>
                        </m:dPr>
                        <m:e>
                          <m:r>
                            <a:rPr lang="en-US" b="0" i="1" smtClean="0">
                              <a:latin typeface="Cambria Math" panose="02040503050406030204" pitchFamily="18" charset="0"/>
                              <a:ea typeface="Times New Roman" panose="02020603050405020304" pitchFamily="18" charset="0"/>
                            </a:rPr>
                            <m:t>𝑡</m:t>
                          </m:r>
                        </m:e>
                      </m:d>
                      <m:r>
                        <a:rPr lang="en-US" b="0" i="1" smtClean="0">
                          <a:latin typeface="Cambria Math" panose="02040503050406030204" pitchFamily="18" charset="0"/>
                          <a:ea typeface="Times New Roman" panose="02020603050405020304" pitchFamily="18" charset="0"/>
                        </a:rPr>
                        <m:t>= </m:t>
                      </m:r>
                      <m:r>
                        <a:rPr lang="en-US" b="0" i="1" smtClean="0">
                          <a:latin typeface="Cambria Math" panose="02040503050406030204" pitchFamily="18" charset="0"/>
                          <a:ea typeface="Times New Roman" panose="02020603050405020304" pitchFamily="18" charset="0"/>
                        </a:rPr>
                        <m:t>𝑥</m:t>
                      </m:r>
                      <m:r>
                        <a:rPr lang="en-US" b="0" i="1" smtClean="0">
                          <a:latin typeface="Cambria Math" panose="02040503050406030204" pitchFamily="18" charset="0"/>
                          <a:ea typeface="Times New Roman" panose="02020603050405020304" pitchFamily="18" charset="0"/>
                        </a:rPr>
                        <m:t>=</m:t>
                      </m:r>
                      <m:f>
                        <m:fPr>
                          <m:ctrlPr>
                            <a:rPr lang="en-US" b="0" i="1" smtClean="0">
                              <a:latin typeface="Cambria Math" panose="02040503050406030204" pitchFamily="18" charset="0"/>
                              <a:ea typeface="Times New Roman" panose="020206030504050203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1</m:t>
                              </m:r>
                            </m:sub>
                          </m:sSub>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1</m:t>
                                  </m:r>
                                </m:sub>
                              </m:sSub>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2</m:t>
                                  </m:r>
                                </m:sub>
                              </m:sSub>
                              <m:r>
                                <a:rPr lang="en-US" b="0" i="1" smtClean="0">
                                  <a:latin typeface="Cambria Math" panose="02040503050406030204" pitchFamily="18" charset="0"/>
                                </a:rPr>
                                <m:t>𝑡</m:t>
                              </m:r>
                            </m:sup>
                          </m:sSup>
                        </m:e>
                      </m:d>
                    </m:oMath>
                  </m:oMathPara>
                </a14:m>
                <a:endParaRPr lang="en-US" dirty="0">
                  <a:ea typeface="Times New Roman" panose="02020603050405020304" pitchFamily="18" charset="0"/>
                </a:endParaRPr>
              </a:p>
              <a:p>
                <a:pPr lvl="0" algn="ctr">
                  <a:buNone/>
                </a:pPr>
                <a:r>
                  <a:rPr lang="en-US" dirty="0">
                    <a:ea typeface="Times New Roman" panose="02020603050405020304" pitchFamily="18" charset="0"/>
                  </a:rPr>
                  <a:t> </a:t>
                </a:r>
              </a:p>
              <a:p>
                <a:pPr lvl="0" algn="ctr">
                  <a:buNone/>
                </a:pPr>
                <a:r>
                  <a:rPr lang="en-US">
                    <a:ea typeface="Times New Roman" panose="02020603050405020304" pitchFamily="18" charset="0"/>
                  </a:rPr>
                  <a:t>Gamma distributions </a:t>
                </a:r>
                <a:r>
                  <a:rPr lang="en-US" dirty="0">
                    <a:ea typeface="Times New Roman" panose="02020603050405020304" pitchFamily="18" charset="0"/>
                  </a:rPr>
                  <a:t>with small data sets have large uncertainty bounds can be large</a:t>
                </a:r>
              </a:p>
            </p:txBody>
          </p:sp>
        </mc:Choice>
        <mc:Fallback>
          <p:sp>
            <p:nvSpPr>
              <p:cNvPr id="6" name="TextBox 5">
                <a:extLst>
                  <a:ext uri="{FF2B5EF4-FFF2-40B4-BE49-F238E27FC236}">
                    <a16:creationId xmlns:a16="http://schemas.microsoft.com/office/drawing/2014/main" id="{A7556529-744B-404F-854D-3886F45E23A0}"/>
                  </a:ext>
                </a:extLst>
              </p:cNvPr>
              <p:cNvSpPr txBox="1">
                <a:spLocks noRot="1" noChangeAspect="1" noMove="1" noResize="1" noEditPoints="1" noAdjustHandles="1" noChangeArrowheads="1" noChangeShapeType="1" noTextEdit="1"/>
              </p:cNvSpPr>
              <p:nvPr/>
            </p:nvSpPr>
            <p:spPr>
              <a:xfrm>
                <a:off x="171449" y="890176"/>
                <a:ext cx="8801101" cy="3909725"/>
              </a:xfrm>
              <a:prstGeom prst="rect">
                <a:avLst/>
              </a:prstGeom>
              <a:blipFill>
                <a:blip r:embed="rId2"/>
                <a:stretch>
                  <a:fillRect l="-346" t="-8580" r="-1247" b="-202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A93C8E49-3052-4541-8DC5-C4828C7E2908}"/>
              </a:ext>
            </a:extLst>
          </p:cNvPr>
          <p:cNvPicPr>
            <a:picLocks noChangeAspect="1"/>
          </p:cNvPicPr>
          <p:nvPr/>
        </p:nvPicPr>
        <p:blipFill>
          <a:blip r:embed="rId3"/>
          <a:stretch>
            <a:fillRect/>
          </a:stretch>
        </p:blipFill>
        <p:spPr>
          <a:xfrm>
            <a:off x="3657600" y="4914664"/>
            <a:ext cx="2362200" cy="1548358"/>
          </a:xfrm>
          <a:prstGeom prst="rect">
            <a:avLst/>
          </a:prstGeom>
        </p:spPr>
      </p:pic>
    </p:spTree>
    <p:extLst>
      <p:ext uri="{BB962C8B-B14F-4D97-AF65-F5344CB8AC3E}">
        <p14:creationId xmlns:p14="http://schemas.microsoft.com/office/powerpoint/2010/main" val="948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22</a:t>
            </a:r>
          </a:p>
        </p:txBody>
      </p:sp>
    </p:spTree>
    <p:extLst>
      <p:ext uri="{BB962C8B-B14F-4D97-AF65-F5344CB8AC3E}">
        <p14:creationId xmlns:p14="http://schemas.microsoft.com/office/powerpoint/2010/main" val="2075150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23</a:t>
            </a:r>
          </a:p>
        </p:txBody>
      </p:sp>
    </p:spTree>
    <p:extLst>
      <p:ext uri="{BB962C8B-B14F-4D97-AF65-F5344CB8AC3E}">
        <p14:creationId xmlns:p14="http://schemas.microsoft.com/office/powerpoint/2010/main" val="355754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Censored vs. Missing Data</a:t>
            </a:r>
          </a:p>
        </p:txBody>
      </p:sp>
      <p:sp>
        <p:nvSpPr>
          <p:cNvPr id="3" name="Text Placeholder 2"/>
          <p:cNvSpPr>
            <a:spLocks noGrp="1"/>
          </p:cNvSpPr>
          <p:nvPr>
            <p:ph type="body" sz="quarter" idx="17"/>
          </p:nvPr>
        </p:nvSpPr>
        <p:spPr/>
        <p:txBody>
          <a:bodyPr/>
          <a:lstStyle/>
          <a:p>
            <a:r>
              <a:rPr lang="en-US" dirty="0"/>
              <a:t>PSAM 16 Honolulu, HI June 26 - July 1, 2022</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8"/>
              </p:nvPr>
            </p:nvSpPr>
            <p:spPr>
              <a:xfrm>
                <a:off x="457199" y="990600"/>
                <a:ext cx="8229601" cy="5867400"/>
              </a:xfrm>
            </p:spPr>
            <p:txBody>
              <a:bodyPr/>
              <a:lstStyle/>
              <a:p>
                <a:r>
                  <a:rPr lang="en-US" dirty="0"/>
                  <a:t>Likelihood is the product of the probability density functions given the observed data, so in general</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𝐿</m:t>
                      </m:r>
                      <m:d>
                        <m:dPr>
                          <m:ctrlPr>
                            <a:rPr lang="en-US" sz="2400" i="1">
                              <a:effectLst/>
                              <a:latin typeface="Cambria Math" panose="02040503050406030204" pitchFamily="18"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sz="2400" i="1">
                              <a:effectLst/>
                              <a:latin typeface="Cambria Math" panose="02040503050406030204" pitchFamily="18" charset="0"/>
                              <a:cs typeface="Times New Roman" panose="02020603050405020304" pitchFamily="18" charset="0"/>
                            </a:rPr>
                          </m:ctrlPr>
                        </m:naryPr>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𝑁</m:t>
                          </m:r>
                        </m:sup>
                        <m:e>
                          <m:sSub>
                            <m:sSubPr>
                              <m:ctrlPr>
                                <a:rPr lang="en-US" sz="2400" i="1">
                                  <a:effectLst/>
                                  <a:latin typeface="Cambria Math" panose="02040503050406030204" pitchFamily="18"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d>
                        <m:dPr>
                          <m:ctrlPr>
                            <a:rPr lang="en-US" sz="2400" i="1">
                              <a:effectLst/>
                              <a:latin typeface="Cambria Math" panose="02040503050406030204" pitchFamily="18" charset="0"/>
                              <a:cs typeface="Times New Roman" panose="02020603050405020304" pitchFamily="18" charset="0"/>
                            </a:rPr>
                          </m:ctrlPr>
                        </m:dPr>
                        <m:e>
                          <m:sSub>
                            <m:sSubPr>
                              <m:ctrlPr>
                                <a:rPr lang="en-US" sz="2400" i="1">
                                  <a:effectLst/>
                                  <a:latin typeface="Cambria Math" panose="02040503050406030204" pitchFamily="18"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n-US" sz="2400" i="1">
                              <a:effectLst/>
                              <a:latin typeface="Cambria Math" panose="02040503050406030204" pitchFamily="18" charset="0"/>
                              <a:cs typeface="Times New Roman" panose="02020603050405020304" pitchFamily="18" charset="0"/>
                            </a:rPr>
                          </m:ctrlPr>
                        </m:naryPr>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𝑁</m:t>
                          </m:r>
                        </m:sup>
                        <m:e>
                          <m:sSub>
                            <m:sSubPr>
                              <m:ctrlPr>
                                <a:rPr lang="en-US" sz="2400" i="1">
                                  <a:effectLst/>
                                  <a:latin typeface="Cambria Math" panose="02040503050406030204" pitchFamily="18"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effectLst/>
                                  <a:latin typeface="Cambria Math" panose="02040503050406030204" pitchFamily="18"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e>
                      </m:nary>
                    </m:oMath>
                  </m:oMathPara>
                </a14:m>
                <a:endParaRPr lang="en-US" dirty="0"/>
              </a:p>
              <a:p>
                <a:r>
                  <a:rPr lang="en-US" dirty="0"/>
                  <a:t>Likelihood of a failure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 </m:t>
                      </m:r>
                      <m:nary>
                        <m:naryPr>
                          <m:limLoc m:val="undOvr"/>
                          <m:ctrlPr>
                            <a:rPr lang="en-US" i="1">
                              <a:latin typeface="Cambria Math" panose="02040503050406030204" pitchFamily="18" charset="0"/>
                            </a:rPr>
                          </m:ctrlPr>
                        </m:naryPr>
                        <m:sub>
                          <m:r>
                            <a:rPr lang="en-US" i="1">
                              <a:latin typeface="Cambria Math" panose="02040503050406030204" pitchFamily="18" charset="0"/>
                            </a:rPr>
                            <m:t>−∞</m:t>
                          </m:r>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m:t>
                          </m:r>
                        </m:e>
                      </m:nary>
                    </m:oMath>
                  </m:oMathPara>
                </a14:m>
                <a:endParaRPr lang="en-US" dirty="0"/>
              </a:p>
              <a:p>
                <a:pPr marL="0" indent="0">
                  <a:buNone/>
                </a:pPr>
                <a:endParaRPr lang="en-US" dirty="0"/>
              </a:p>
              <a:p>
                <a:r>
                  <a:rPr lang="en-US" dirty="0"/>
                  <a:t>Survival, with right censored data</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 </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e>
                          </m:d>
                          <m:r>
                            <a:rPr lang="en-US" i="1">
                              <a:latin typeface="Cambria Math" panose="02040503050406030204" pitchFamily="18" charset="0"/>
                            </a:rPr>
                            <m:t>=1−</m:t>
                          </m:r>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m:t>
                          </m:r>
                        </m:e>
                      </m:nary>
                    </m:oMath>
                  </m:oMathPara>
                </a14:m>
                <a:endParaRPr lang="en-US" dirty="0"/>
              </a:p>
              <a:p>
                <a:r>
                  <a:rPr lang="en-US" dirty="0"/>
                  <a:t>Missing data ignores the likelihood term altogether</a:t>
                </a: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8"/>
              </p:nvPr>
            </p:nvSpPr>
            <p:spPr>
              <a:xfrm>
                <a:off x="457199" y="990600"/>
                <a:ext cx="8229601" cy="5867400"/>
              </a:xfrm>
              <a:blipFill>
                <a:blip r:embed="rId2"/>
                <a:stretch>
                  <a:fillRect l="-815" t="-624"/>
                </a:stretch>
              </a:blipFill>
            </p:spPr>
            <p:txBody>
              <a:bodyPr/>
              <a:lstStyle/>
              <a:p>
                <a:r>
                  <a:rPr lang="en-US">
                    <a:noFill/>
                  </a:rPr>
                  <a:t> </a:t>
                </a:r>
              </a:p>
            </p:txBody>
          </p:sp>
        </mc:Fallback>
      </mc:AlternateContent>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24</a:t>
            </a:r>
          </a:p>
        </p:txBody>
      </p:sp>
    </p:spTree>
    <p:extLst>
      <p:ext uri="{BB962C8B-B14F-4D97-AF65-F5344CB8AC3E}">
        <p14:creationId xmlns:p14="http://schemas.microsoft.com/office/powerpoint/2010/main" val="381586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Censored vs. Missing Data Example</a:t>
            </a:r>
          </a:p>
        </p:txBody>
      </p:sp>
      <p:sp>
        <p:nvSpPr>
          <p:cNvPr id="3" name="Text Placeholder 2"/>
          <p:cNvSpPr>
            <a:spLocks noGrp="1"/>
          </p:cNvSpPr>
          <p:nvPr>
            <p:ph type="body" sz="quarter" idx="17"/>
          </p:nvPr>
        </p:nvSpPr>
        <p:spPr/>
        <p:txBody>
          <a:bodyPr/>
          <a:lstStyle/>
          <a:p>
            <a:r>
              <a:rPr lang="en-US" dirty="0"/>
              <a:t>PSAM 16 Honolulu, HI June 26 - July 1, 2022</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8"/>
              </p:nvPr>
            </p:nvSpPr>
            <p:spPr>
              <a:xfrm>
                <a:off x="457199" y="990600"/>
                <a:ext cx="8229601" cy="5867400"/>
              </a:xfrm>
            </p:spPr>
            <p:txBody>
              <a:bodyPr/>
              <a:lstStyle/>
              <a:p>
                <a:r>
                  <a:rPr lang="en-US" dirty="0"/>
                  <a:t>Three failure modes:  A, B, and C</a:t>
                </a:r>
              </a:p>
              <a:p>
                <a:endParaRPr lang="en-US" dirty="0"/>
              </a:p>
              <a:p>
                <a:r>
                  <a:rPr lang="en-US" dirty="0"/>
                  <a:t>Failure mode A occurs, and B and C are still operational</a:t>
                </a:r>
              </a:p>
              <a:p>
                <a:endParaRPr lang="en-US" dirty="0"/>
              </a:p>
              <a:p>
                <a:r>
                  <a:rPr lang="en-US" dirty="0"/>
                  <a:t>Censored treatment of data</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𝜃</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𝐴</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𝐵</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𝐴</m:t>
                              </m:r>
                            </m:sub>
                          </m:sSub>
                        </m:e>
                      </m:d>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𝐴</m:t>
                              </m:r>
                            </m:sub>
                          </m:sSub>
                        </m:e>
                      </m:d>
                      <m:r>
                        <a:rPr lang="en-US" i="1">
                          <a:latin typeface="Cambria Math" panose="02040503050406030204" pitchFamily="18" charset="0"/>
                        </a:rPr>
                        <m:t>]</m:t>
                      </m:r>
                    </m:oMath>
                  </m:oMathPara>
                </a14:m>
                <a:endParaRPr lang="en-US" dirty="0"/>
              </a:p>
              <a:p>
                <a:pPr marL="0" indent="0">
                  <a:buNone/>
                </a:pPr>
                <a:endParaRPr lang="en-US" dirty="0"/>
              </a:p>
              <a:p>
                <a:r>
                  <a:rPr lang="en-US" dirty="0"/>
                  <a:t>Missing treatment of data</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𝜃</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𝐴</m:t>
                          </m:r>
                        </m:sub>
                      </m:sSub>
                      <m:r>
                        <a:rPr lang="en-US" i="1">
                          <a:latin typeface="Cambria Math" panose="02040503050406030204" pitchFamily="18" charset="0"/>
                        </a:rPr>
                        <m:t>)</m:t>
                      </m:r>
                    </m:oMath>
                  </m:oMathPara>
                </a14:m>
                <a:endParaRPr lang="en-US" dirty="0"/>
              </a:p>
              <a:p>
                <a:pPr marL="0" indent="0">
                  <a:buNone/>
                </a:pPr>
                <a:endParaRPr lang="en-US" dirty="0"/>
              </a:p>
              <a:p>
                <a:endParaRPr lang="en-US" dirty="0"/>
              </a:p>
              <a:p>
                <a:pPr marL="0" indent="0">
                  <a:buNone/>
                </a:pPr>
                <a:endParaRPr lang="en-US" sz="2400" dirty="0">
                  <a:ea typeface="Calibri" panose="020F0502020204030204" pitchFamily="34" charset="0"/>
                  <a:cs typeface="Times New Roman" panose="02020603050405020304" pitchFamily="18" charset="0"/>
                </a:endParaRP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8"/>
              </p:nvPr>
            </p:nvSpPr>
            <p:spPr>
              <a:xfrm>
                <a:off x="457199" y="990600"/>
                <a:ext cx="8229601" cy="5867400"/>
              </a:xfrm>
              <a:blipFill rotWithShape="0">
                <a:blip r:embed="rId2"/>
                <a:stretch>
                  <a:fillRect l="-815" t="-624"/>
                </a:stretch>
              </a:blipFill>
            </p:spPr>
            <p:txBody>
              <a:bodyPr/>
              <a:lstStyle/>
              <a:p>
                <a:r>
                  <a:rPr lang="en-US">
                    <a:noFill/>
                  </a:rPr>
                  <a:t> </a:t>
                </a:r>
              </a:p>
            </p:txBody>
          </p:sp>
        </mc:Fallback>
      </mc:AlternateContent>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solidFill>
                  <a:prstClr val="white">
                    <a:lumMod val="50000"/>
                  </a:prstClr>
                </a:solidFill>
              </a:rPr>
              <a:t>25</a:t>
            </a:r>
          </a:p>
        </p:txBody>
      </p:sp>
    </p:spTree>
    <p:extLst>
      <p:ext uri="{BB962C8B-B14F-4D97-AF65-F5344CB8AC3E}">
        <p14:creationId xmlns:p14="http://schemas.microsoft.com/office/powerpoint/2010/main" val="48102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OpenBUGS</a:t>
            </a:r>
            <a:r>
              <a:rPr lang="en-US" dirty="0"/>
              <a:t> Simulation with Censored Data</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26</a:t>
            </a:r>
          </a:p>
        </p:txBody>
      </p:sp>
      <p:pic>
        <p:nvPicPr>
          <p:cNvPr id="14" name="Picture 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2460043" cy="73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4115764" y="1295400"/>
            <a:ext cx="4609618" cy="4647426"/>
          </a:xfrm>
          <a:prstGeom prst="rect">
            <a:avLst/>
          </a:prstGeom>
          <a:ln>
            <a:solidFill>
              <a:schemeClr val="accent5">
                <a:lumMod val="50000"/>
              </a:schemeClr>
            </a:solidFill>
          </a:ln>
        </p:spPr>
        <p:txBody>
          <a:bodyPr wrap="square">
            <a:spAutoFit/>
          </a:bodyPr>
          <a:lstStyle/>
          <a:p>
            <a:pPr>
              <a:buNone/>
            </a:pPr>
            <a:r>
              <a:rPr lang="en-US" sz="800" dirty="0">
                <a:solidFill>
                  <a:schemeClr val="accent5">
                    <a:lumMod val="75000"/>
                  </a:schemeClr>
                </a:solidFill>
              </a:rPr>
              <a:t>model	{</a:t>
            </a:r>
          </a:p>
          <a:p>
            <a:pPr>
              <a:buNone/>
            </a:pPr>
            <a:r>
              <a:rPr lang="en-US" sz="800" dirty="0">
                <a:solidFill>
                  <a:schemeClr val="accent5">
                    <a:lumMod val="75000"/>
                  </a:schemeClr>
                </a:solidFill>
              </a:rPr>
              <a:t># Loop through the observed and censored times</a:t>
            </a:r>
          </a:p>
          <a:p>
            <a:pPr>
              <a:buNone/>
            </a:pPr>
            <a:r>
              <a:rPr lang="en-US" sz="800" dirty="0">
                <a:solidFill>
                  <a:schemeClr val="accent5">
                    <a:lumMod val="75000"/>
                  </a:schemeClr>
                </a:solidFill>
              </a:rPr>
              <a:t>for (</a:t>
            </a:r>
            <a:r>
              <a:rPr lang="en-US" sz="800" dirty="0" err="1">
                <a:solidFill>
                  <a:schemeClr val="accent5">
                    <a:lumMod val="75000"/>
                  </a:schemeClr>
                </a:solidFill>
              </a:rPr>
              <a:t>i</a:t>
            </a:r>
            <a:r>
              <a:rPr lang="en-US" sz="800" dirty="0">
                <a:solidFill>
                  <a:schemeClr val="accent5">
                    <a:lumMod val="75000"/>
                  </a:schemeClr>
                </a:solidFill>
              </a:rPr>
              <a:t> in 1:N)	{</a:t>
            </a:r>
          </a:p>
          <a:p>
            <a:pPr>
              <a:buNone/>
            </a:pPr>
            <a:r>
              <a:rPr lang="en-US" sz="800" dirty="0">
                <a:solidFill>
                  <a:schemeClr val="accent5">
                    <a:lumMod val="75000"/>
                  </a:schemeClr>
                </a:solidFill>
              </a:rPr>
              <a:t>T.A[</a:t>
            </a:r>
            <a:r>
              <a:rPr lang="en-US" sz="800" dirty="0" err="1">
                <a:solidFill>
                  <a:schemeClr val="accent5">
                    <a:lumMod val="75000"/>
                  </a:schemeClr>
                </a:solidFill>
              </a:rPr>
              <a:t>i</a:t>
            </a:r>
            <a:r>
              <a:rPr lang="en-US" sz="800" dirty="0">
                <a:solidFill>
                  <a:schemeClr val="accent5">
                    <a:lumMod val="75000"/>
                  </a:schemeClr>
                </a:solidFill>
              </a:rPr>
              <a:t>] ~ </a:t>
            </a:r>
            <a:r>
              <a:rPr lang="en-US" sz="800" dirty="0" err="1">
                <a:solidFill>
                  <a:schemeClr val="accent5">
                    <a:lumMod val="75000"/>
                  </a:schemeClr>
                </a:solidFill>
              </a:rPr>
              <a:t>dnorm</a:t>
            </a:r>
            <a:r>
              <a:rPr lang="en-US" sz="800" dirty="0">
                <a:solidFill>
                  <a:schemeClr val="accent5">
                    <a:lumMod val="75000"/>
                  </a:schemeClr>
                </a:solidFill>
              </a:rPr>
              <a:t>(</a:t>
            </a:r>
            <a:r>
              <a:rPr lang="en-US" sz="800" dirty="0" err="1">
                <a:solidFill>
                  <a:schemeClr val="accent5">
                    <a:lumMod val="75000"/>
                  </a:schemeClr>
                </a:solidFill>
              </a:rPr>
              <a:t>mu.A</a:t>
            </a:r>
            <a:r>
              <a:rPr lang="en-US" sz="800" dirty="0">
                <a:solidFill>
                  <a:schemeClr val="accent5">
                    <a:lumMod val="75000"/>
                  </a:schemeClr>
                </a:solidFill>
              </a:rPr>
              <a:t>, </a:t>
            </a:r>
            <a:r>
              <a:rPr lang="en-US" sz="800" dirty="0" err="1">
                <a:solidFill>
                  <a:schemeClr val="accent5">
                    <a:lumMod val="75000"/>
                  </a:schemeClr>
                </a:solidFill>
              </a:rPr>
              <a:t>tau.A</a:t>
            </a:r>
            <a:r>
              <a:rPr lang="en-US" sz="800" dirty="0">
                <a:solidFill>
                  <a:schemeClr val="accent5">
                    <a:lumMod val="75000"/>
                  </a:schemeClr>
                </a:solidFill>
              </a:rPr>
              <a:t>)C(</a:t>
            </a:r>
            <a:r>
              <a:rPr lang="en-US" sz="800" dirty="0" err="1">
                <a:solidFill>
                  <a:schemeClr val="accent5">
                    <a:lumMod val="75000"/>
                  </a:schemeClr>
                </a:solidFill>
              </a:rPr>
              <a:t>lowerA</a:t>
            </a:r>
            <a:r>
              <a:rPr lang="en-US" sz="800" dirty="0">
                <a:solidFill>
                  <a:schemeClr val="accent5">
                    <a:lumMod val="75000"/>
                  </a:schemeClr>
                </a:solidFill>
              </a:rPr>
              <a:t>[</a:t>
            </a:r>
            <a:r>
              <a:rPr lang="en-US" sz="800" dirty="0" err="1">
                <a:solidFill>
                  <a:schemeClr val="accent5">
                    <a:lumMod val="75000"/>
                  </a:schemeClr>
                </a:solidFill>
              </a:rPr>
              <a:t>i</a:t>
            </a:r>
            <a:r>
              <a:rPr lang="en-US" sz="800" dirty="0">
                <a:solidFill>
                  <a:schemeClr val="accent5">
                    <a:lumMod val="75000"/>
                  </a:schemeClr>
                </a:solidFill>
              </a:rPr>
              <a:t>], )</a:t>
            </a:r>
          </a:p>
          <a:p>
            <a:pPr>
              <a:buNone/>
            </a:pPr>
            <a:r>
              <a:rPr lang="en-US" sz="800" dirty="0">
                <a:solidFill>
                  <a:schemeClr val="accent5">
                    <a:lumMod val="75000"/>
                  </a:schemeClr>
                </a:solidFill>
              </a:rPr>
              <a:t>T.B[</a:t>
            </a:r>
            <a:r>
              <a:rPr lang="en-US" sz="800" dirty="0" err="1">
                <a:solidFill>
                  <a:schemeClr val="accent5">
                    <a:lumMod val="75000"/>
                  </a:schemeClr>
                </a:solidFill>
              </a:rPr>
              <a:t>i</a:t>
            </a:r>
            <a:r>
              <a:rPr lang="en-US" sz="800" dirty="0">
                <a:solidFill>
                  <a:schemeClr val="accent5">
                    <a:lumMod val="75000"/>
                  </a:schemeClr>
                </a:solidFill>
              </a:rPr>
              <a:t>] ~ </a:t>
            </a:r>
            <a:r>
              <a:rPr lang="en-US" sz="800" dirty="0" err="1">
                <a:solidFill>
                  <a:schemeClr val="accent5">
                    <a:lumMod val="75000"/>
                  </a:schemeClr>
                </a:solidFill>
              </a:rPr>
              <a:t>dnorm</a:t>
            </a:r>
            <a:r>
              <a:rPr lang="en-US" sz="800" dirty="0">
                <a:solidFill>
                  <a:schemeClr val="accent5">
                    <a:lumMod val="75000"/>
                  </a:schemeClr>
                </a:solidFill>
              </a:rPr>
              <a:t>(</a:t>
            </a:r>
            <a:r>
              <a:rPr lang="en-US" sz="800" dirty="0" err="1">
                <a:solidFill>
                  <a:schemeClr val="accent5">
                    <a:lumMod val="75000"/>
                  </a:schemeClr>
                </a:solidFill>
              </a:rPr>
              <a:t>mu.B</a:t>
            </a:r>
            <a:r>
              <a:rPr lang="en-US" sz="800" dirty="0">
                <a:solidFill>
                  <a:schemeClr val="accent5">
                    <a:lumMod val="75000"/>
                  </a:schemeClr>
                </a:solidFill>
              </a:rPr>
              <a:t>, </a:t>
            </a:r>
            <a:r>
              <a:rPr lang="en-US" sz="800" dirty="0" err="1">
                <a:solidFill>
                  <a:schemeClr val="accent5">
                    <a:lumMod val="75000"/>
                  </a:schemeClr>
                </a:solidFill>
              </a:rPr>
              <a:t>tau.B</a:t>
            </a:r>
            <a:r>
              <a:rPr lang="en-US" sz="800" dirty="0">
                <a:solidFill>
                  <a:schemeClr val="accent5">
                    <a:lumMod val="75000"/>
                  </a:schemeClr>
                </a:solidFill>
              </a:rPr>
              <a:t>)C(</a:t>
            </a:r>
            <a:r>
              <a:rPr lang="en-US" sz="800" dirty="0" err="1">
                <a:solidFill>
                  <a:schemeClr val="accent5">
                    <a:lumMod val="75000"/>
                  </a:schemeClr>
                </a:solidFill>
              </a:rPr>
              <a:t>lowerB</a:t>
            </a:r>
            <a:r>
              <a:rPr lang="en-US" sz="800" dirty="0">
                <a:solidFill>
                  <a:schemeClr val="accent5">
                    <a:lumMod val="75000"/>
                  </a:schemeClr>
                </a:solidFill>
              </a:rPr>
              <a:t>[</a:t>
            </a:r>
            <a:r>
              <a:rPr lang="en-US" sz="800" dirty="0" err="1">
                <a:solidFill>
                  <a:schemeClr val="accent5">
                    <a:lumMod val="75000"/>
                  </a:schemeClr>
                </a:solidFill>
              </a:rPr>
              <a:t>i</a:t>
            </a:r>
            <a:r>
              <a:rPr lang="en-US" sz="800" dirty="0">
                <a:solidFill>
                  <a:schemeClr val="accent5">
                    <a:lumMod val="75000"/>
                  </a:schemeClr>
                </a:solidFill>
              </a:rPr>
              <a:t>], )</a:t>
            </a:r>
          </a:p>
          <a:p>
            <a:pPr>
              <a:buNone/>
            </a:pPr>
            <a:r>
              <a:rPr lang="en-US" sz="800" dirty="0">
                <a:solidFill>
                  <a:schemeClr val="accent5">
                    <a:lumMod val="75000"/>
                  </a:schemeClr>
                </a:solidFill>
              </a:rPr>
              <a:t>T.C[</a:t>
            </a:r>
            <a:r>
              <a:rPr lang="en-US" sz="800" dirty="0" err="1">
                <a:solidFill>
                  <a:schemeClr val="accent5">
                    <a:lumMod val="75000"/>
                  </a:schemeClr>
                </a:solidFill>
              </a:rPr>
              <a:t>i</a:t>
            </a:r>
            <a:r>
              <a:rPr lang="en-US" sz="800" dirty="0">
                <a:solidFill>
                  <a:schemeClr val="accent5">
                    <a:lumMod val="75000"/>
                  </a:schemeClr>
                </a:solidFill>
              </a:rPr>
              <a:t>] ~ </a:t>
            </a:r>
            <a:r>
              <a:rPr lang="en-US" sz="800" dirty="0" err="1">
                <a:solidFill>
                  <a:schemeClr val="accent5">
                    <a:lumMod val="75000"/>
                  </a:schemeClr>
                </a:solidFill>
              </a:rPr>
              <a:t>dnorm</a:t>
            </a:r>
            <a:r>
              <a:rPr lang="en-US" sz="800" dirty="0">
                <a:solidFill>
                  <a:schemeClr val="accent5">
                    <a:lumMod val="75000"/>
                  </a:schemeClr>
                </a:solidFill>
              </a:rPr>
              <a:t>(</a:t>
            </a:r>
            <a:r>
              <a:rPr lang="en-US" sz="800" dirty="0" err="1">
                <a:solidFill>
                  <a:schemeClr val="accent5">
                    <a:lumMod val="75000"/>
                  </a:schemeClr>
                </a:solidFill>
              </a:rPr>
              <a:t>mu.C</a:t>
            </a:r>
            <a:r>
              <a:rPr lang="en-US" sz="800" dirty="0">
                <a:solidFill>
                  <a:schemeClr val="accent5">
                    <a:lumMod val="75000"/>
                  </a:schemeClr>
                </a:solidFill>
              </a:rPr>
              <a:t>, </a:t>
            </a:r>
            <a:r>
              <a:rPr lang="en-US" sz="800" dirty="0" err="1">
                <a:solidFill>
                  <a:schemeClr val="accent5">
                    <a:lumMod val="75000"/>
                  </a:schemeClr>
                </a:solidFill>
              </a:rPr>
              <a:t>tau.C</a:t>
            </a:r>
            <a:r>
              <a:rPr lang="en-US" sz="800" dirty="0">
                <a:solidFill>
                  <a:schemeClr val="accent5">
                    <a:lumMod val="75000"/>
                  </a:schemeClr>
                </a:solidFill>
              </a:rPr>
              <a:t>)C(</a:t>
            </a:r>
            <a:r>
              <a:rPr lang="en-US" sz="800" dirty="0" err="1">
                <a:solidFill>
                  <a:schemeClr val="accent5">
                    <a:lumMod val="75000"/>
                  </a:schemeClr>
                </a:solidFill>
              </a:rPr>
              <a:t>lowerC</a:t>
            </a:r>
            <a:r>
              <a:rPr lang="en-US" sz="800" dirty="0">
                <a:solidFill>
                  <a:schemeClr val="accent5">
                    <a:lumMod val="75000"/>
                  </a:schemeClr>
                </a:solidFill>
              </a:rPr>
              <a:t>[</a:t>
            </a:r>
            <a:r>
              <a:rPr lang="en-US" sz="800" dirty="0" err="1">
                <a:solidFill>
                  <a:schemeClr val="accent5">
                    <a:lumMod val="75000"/>
                  </a:schemeClr>
                </a:solidFill>
              </a:rPr>
              <a:t>i</a:t>
            </a:r>
            <a:r>
              <a:rPr lang="en-US" sz="800" dirty="0">
                <a:solidFill>
                  <a:schemeClr val="accent5">
                    <a:lumMod val="75000"/>
                  </a:schemeClr>
                </a:solidFill>
              </a:rPr>
              <a:t>], )</a:t>
            </a:r>
          </a:p>
          <a:p>
            <a:pPr>
              <a:buNone/>
            </a:pPr>
            <a:r>
              <a:rPr lang="en-US" sz="800" dirty="0">
                <a:solidFill>
                  <a:schemeClr val="accent5">
                    <a:lumMod val="75000"/>
                  </a:schemeClr>
                </a:solidFill>
              </a:rPr>
              <a:t>}</a:t>
            </a:r>
          </a:p>
          <a:p>
            <a:pPr>
              <a:buNone/>
            </a:pPr>
            <a:r>
              <a:rPr lang="en-US" sz="800" dirty="0">
                <a:solidFill>
                  <a:schemeClr val="accent5">
                    <a:lumMod val="75000"/>
                  </a:schemeClr>
                </a:solidFill>
              </a:rPr>
              <a:t># Replicate the posterior model for failure times</a:t>
            </a:r>
          </a:p>
          <a:p>
            <a:pPr>
              <a:buNone/>
            </a:pPr>
            <a:r>
              <a:rPr lang="en-US" sz="800" dirty="0">
                <a:solidFill>
                  <a:schemeClr val="accent5">
                    <a:lumMod val="75000"/>
                  </a:schemeClr>
                </a:solidFill>
              </a:rPr>
              <a:t>TA ~ </a:t>
            </a:r>
            <a:r>
              <a:rPr lang="en-US" sz="800" dirty="0" err="1">
                <a:solidFill>
                  <a:schemeClr val="accent5">
                    <a:lumMod val="75000"/>
                  </a:schemeClr>
                </a:solidFill>
              </a:rPr>
              <a:t>dnorm</a:t>
            </a:r>
            <a:r>
              <a:rPr lang="en-US" sz="800" dirty="0">
                <a:solidFill>
                  <a:schemeClr val="accent5">
                    <a:lumMod val="75000"/>
                  </a:schemeClr>
                </a:solidFill>
              </a:rPr>
              <a:t>(</a:t>
            </a:r>
            <a:r>
              <a:rPr lang="en-US" sz="800" dirty="0" err="1">
                <a:solidFill>
                  <a:schemeClr val="accent5">
                    <a:lumMod val="75000"/>
                  </a:schemeClr>
                </a:solidFill>
              </a:rPr>
              <a:t>mu.A</a:t>
            </a:r>
            <a:r>
              <a:rPr lang="en-US" sz="800" dirty="0">
                <a:solidFill>
                  <a:schemeClr val="accent5">
                    <a:lumMod val="75000"/>
                  </a:schemeClr>
                </a:solidFill>
              </a:rPr>
              <a:t>, </a:t>
            </a:r>
            <a:r>
              <a:rPr lang="en-US" sz="800" dirty="0" err="1">
                <a:solidFill>
                  <a:schemeClr val="accent5">
                    <a:lumMod val="75000"/>
                  </a:schemeClr>
                </a:solidFill>
              </a:rPr>
              <a:t>tau.A</a:t>
            </a:r>
            <a:r>
              <a:rPr lang="en-US" sz="800" dirty="0">
                <a:solidFill>
                  <a:schemeClr val="accent5">
                    <a:lumMod val="75000"/>
                  </a:schemeClr>
                </a:solidFill>
              </a:rPr>
              <a:t>)</a:t>
            </a:r>
          </a:p>
          <a:p>
            <a:pPr>
              <a:buNone/>
            </a:pPr>
            <a:r>
              <a:rPr lang="en-US" sz="800" dirty="0">
                <a:solidFill>
                  <a:schemeClr val="accent5">
                    <a:lumMod val="75000"/>
                  </a:schemeClr>
                </a:solidFill>
              </a:rPr>
              <a:t>TB ~ </a:t>
            </a:r>
            <a:r>
              <a:rPr lang="en-US" sz="800" dirty="0" err="1">
                <a:solidFill>
                  <a:schemeClr val="accent5">
                    <a:lumMod val="75000"/>
                  </a:schemeClr>
                </a:solidFill>
              </a:rPr>
              <a:t>dnorm</a:t>
            </a:r>
            <a:r>
              <a:rPr lang="en-US" sz="800" dirty="0">
                <a:solidFill>
                  <a:schemeClr val="accent5">
                    <a:lumMod val="75000"/>
                  </a:schemeClr>
                </a:solidFill>
              </a:rPr>
              <a:t>(</a:t>
            </a:r>
            <a:r>
              <a:rPr lang="en-US" sz="800" dirty="0" err="1">
                <a:solidFill>
                  <a:schemeClr val="accent5">
                    <a:lumMod val="75000"/>
                  </a:schemeClr>
                </a:solidFill>
              </a:rPr>
              <a:t>mu.B</a:t>
            </a:r>
            <a:r>
              <a:rPr lang="en-US" sz="800" dirty="0">
                <a:solidFill>
                  <a:schemeClr val="accent5">
                    <a:lumMod val="75000"/>
                  </a:schemeClr>
                </a:solidFill>
              </a:rPr>
              <a:t>, </a:t>
            </a:r>
            <a:r>
              <a:rPr lang="en-US" sz="800" dirty="0" err="1">
                <a:solidFill>
                  <a:schemeClr val="accent5">
                    <a:lumMod val="75000"/>
                  </a:schemeClr>
                </a:solidFill>
              </a:rPr>
              <a:t>tau.B</a:t>
            </a:r>
            <a:r>
              <a:rPr lang="en-US" sz="800" dirty="0">
                <a:solidFill>
                  <a:schemeClr val="accent5">
                    <a:lumMod val="75000"/>
                  </a:schemeClr>
                </a:solidFill>
              </a:rPr>
              <a:t>)</a:t>
            </a:r>
          </a:p>
          <a:p>
            <a:pPr>
              <a:buNone/>
            </a:pPr>
            <a:r>
              <a:rPr lang="en-US" sz="800" dirty="0">
                <a:solidFill>
                  <a:schemeClr val="accent5">
                    <a:lumMod val="75000"/>
                  </a:schemeClr>
                </a:solidFill>
              </a:rPr>
              <a:t>TC ~ </a:t>
            </a:r>
            <a:r>
              <a:rPr lang="en-US" sz="800" dirty="0" err="1">
                <a:solidFill>
                  <a:schemeClr val="accent5">
                    <a:lumMod val="75000"/>
                  </a:schemeClr>
                </a:solidFill>
              </a:rPr>
              <a:t>dnorm</a:t>
            </a:r>
            <a:r>
              <a:rPr lang="en-US" sz="800" dirty="0">
                <a:solidFill>
                  <a:schemeClr val="accent5">
                    <a:lumMod val="75000"/>
                  </a:schemeClr>
                </a:solidFill>
              </a:rPr>
              <a:t>(</a:t>
            </a:r>
            <a:r>
              <a:rPr lang="en-US" sz="800" dirty="0" err="1">
                <a:solidFill>
                  <a:schemeClr val="accent5">
                    <a:lumMod val="75000"/>
                  </a:schemeClr>
                </a:solidFill>
              </a:rPr>
              <a:t>mu.C</a:t>
            </a:r>
            <a:r>
              <a:rPr lang="en-US" sz="800" dirty="0">
                <a:solidFill>
                  <a:schemeClr val="accent5">
                    <a:lumMod val="75000"/>
                  </a:schemeClr>
                </a:solidFill>
              </a:rPr>
              <a:t>, </a:t>
            </a:r>
            <a:r>
              <a:rPr lang="en-US" sz="800" dirty="0" err="1">
                <a:solidFill>
                  <a:schemeClr val="accent5">
                    <a:lumMod val="75000"/>
                  </a:schemeClr>
                </a:solidFill>
              </a:rPr>
              <a:t>tau.C</a:t>
            </a:r>
            <a:r>
              <a:rPr lang="en-US" sz="800" dirty="0">
                <a:solidFill>
                  <a:schemeClr val="accent5">
                    <a:lumMod val="75000"/>
                  </a:schemeClr>
                </a:solidFill>
              </a:rPr>
              <a:t>)</a:t>
            </a:r>
          </a:p>
          <a:p>
            <a:pPr>
              <a:buNone/>
            </a:pPr>
            <a:r>
              <a:rPr lang="en-US" sz="800" dirty="0">
                <a:solidFill>
                  <a:schemeClr val="accent5">
                    <a:lumMod val="75000"/>
                  </a:schemeClr>
                </a:solidFill>
              </a:rPr>
              <a:t># Find the minimum times</a:t>
            </a:r>
          </a:p>
          <a:p>
            <a:pPr>
              <a:buNone/>
            </a:pPr>
            <a:r>
              <a:rPr lang="en-US" sz="800" dirty="0">
                <a:solidFill>
                  <a:schemeClr val="accent5">
                    <a:lumMod val="75000"/>
                  </a:schemeClr>
                </a:solidFill>
              </a:rPr>
              <a:t>AB &lt;- min(TA, TB)</a:t>
            </a:r>
          </a:p>
          <a:p>
            <a:pPr>
              <a:buNone/>
            </a:pPr>
            <a:r>
              <a:rPr lang="en-US" sz="800" dirty="0">
                <a:solidFill>
                  <a:schemeClr val="accent5">
                    <a:lumMod val="75000"/>
                  </a:schemeClr>
                </a:solidFill>
              </a:rPr>
              <a:t>T.TE &lt;- min(AB, TC)</a:t>
            </a:r>
          </a:p>
          <a:p>
            <a:pPr>
              <a:buNone/>
            </a:pPr>
            <a:r>
              <a:rPr lang="en-US" sz="800" dirty="0">
                <a:solidFill>
                  <a:schemeClr val="accent5">
                    <a:lumMod val="75000"/>
                  </a:schemeClr>
                </a:solidFill>
              </a:rPr>
              <a:t># diffuse priors</a:t>
            </a:r>
          </a:p>
          <a:p>
            <a:pPr>
              <a:buNone/>
            </a:pPr>
            <a:r>
              <a:rPr lang="en-US" sz="800" dirty="0" err="1">
                <a:solidFill>
                  <a:schemeClr val="accent5">
                    <a:lumMod val="75000"/>
                  </a:schemeClr>
                </a:solidFill>
              </a:rPr>
              <a:t>mu.A</a:t>
            </a:r>
            <a:r>
              <a:rPr lang="en-US" sz="800" dirty="0">
                <a:solidFill>
                  <a:schemeClr val="accent5">
                    <a:lumMod val="75000"/>
                  </a:schemeClr>
                </a:solidFill>
              </a:rPr>
              <a:t> ~ </a:t>
            </a:r>
            <a:r>
              <a:rPr lang="en-US" sz="800" dirty="0" err="1">
                <a:solidFill>
                  <a:schemeClr val="accent5">
                    <a:lumMod val="75000"/>
                  </a:schemeClr>
                </a:solidFill>
              </a:rPr>
              <a:t>dflat</a:t>
            </a:r>
            <a:r>
              <a:rPr lang="en-US" sz="800" dirty="0">
                <a:solidFill>
                  <a:schemeClr val="accent5">
                    <a:lumMod val="75000"/>
                  </a:schemeClr>
                </a:solidFill>
              </a:rPr>
              <a:t>()</a:t>
            </a:r>
          </a:p>
          <a:p>
            <a:pPr>
              <a:buNone/>
            </a:pPr>
            <a:r>
              <a:rPr lang="en-US" sz="800" dirty="0" err="1">
                <a:solidFill>
                  <a:schemeClr val="accent5">
                    <a:lumMod val="75000"/>
                  </a:schemeClr>
                </a:solidFill>
              </a:rPr>
              <a:t>mu.B</a:t>
            </a:r>
            <a:r>
              <a:rPr lang="en-US" sz="800" dirty="0">
                <a:solidFill>
                  <a:schemeClr val="accent5">
                    <a:lumMod val="75000"/>
                  </a:schemeClr>
                </a:solidFill>
              </a:rPr>
              <a:t> ~ </a:t>
            </a:r>
            <a:r>
              <a:rPr lang="en-US" sz="800" dirty="0" err="1">
                <a:solidFill>
                  <a:schemeClr val="accent5">
                    <a:lumMod val="75000"/>
                  </a:schemeClr>
                </a:solidFill>
              </a:rPr>
              <a:t>dflat</a:t>
            </a:r>
            <a:r>
              <a:rPr lang="en-US" sz="800" dirty="0">
                <a:solidFill>
                  <a:schemeClr val="accent5">
                    <a:lumMod val="75000"/>
                  </a:schemeClr>
                </a:solidFill>
              </a:rPr>
              <a:t>()</a:t>
            </a:r>
          </a:p>
          <a:p>
            <a:pPr>
              <a:buNone/>
            </a:pPr>
            <a:r>
              <a:rPr lang="en-US" sz="800" dirty="0" err="1">
                <a:solidFill>
                  <a:schemeClr val="accent5">
                    <a:lumMod val="75000"/>
                  </a:schemeClr>
                </a:solidFill>
              </a:rPr>
              <a:t>mu.C</a:t>
            </a:r>
            <a:r>
              <a:rPr lang="en-US" sz="800" dirty="0">
                <a:solidFill>
                  <a:schemeClr val="accent5">
                    <a:lumMod val="75000"/>
                  </a:schemeClr>
                </a:solidFill>
              </a:rPr>
              <a:t> ~ </a:t>
            </a:r>
            <a:r>
              <a:rPr lang="en-US" sz="800" dirty="0" err="1">
                <a:solidFill>
                  <a:schemeClr val="accent5">
                    <a:lumMod val="75000"/>
                  </a:schemeClr>
                </a:solidFill>
              </a:rPr>
              <a:t>dflat</a:t>
            </a:r>
            <a:r>
              <a:rPr lang="en-US" sz="800" dirty="0">
                <a:solidFill>
                  <a:schemeClr val="accent5">
                    <a:lumMod val="75000"/>
                  </a:schemeClr>
                </a:solidFill>
              </a:rPr>
              <a:t>()</a:t>
            </a:r>
          </a:p>
          <a:p>
            <a:pPr>
              <a:buNone/>
            </a:pPr>
            <a:r>
              <a:rPr lang="en-US" sz="800" dirty="0" err="1">
                <a:solidFill>
                  <a:schemeClr val="accent5">
                    <a:lumMod val="75000"/>
                  </a:schemeClr>
                </a:solidFill>
              </a:rPr>
              <a:t>tau.A</a:t>
            </a:r>
            <a:r>
              <a:rPr lang="en-US" sz="800" dirty="0">
                <a:solidFill>
                  <a:schemeClr val="accent5">
                    <a:lumMod val="75000"/>
                  </a:schemeClr>
                </a:solidFill>
              </a:rPr>
              <a:t> ~ </a:t>
            </a:r>
            <a:r>
              <a:rPr lang="en-US" sz="800" dirty="0" err="1">
                <a:solidFill>
                  <a:schemeClr val="accent5">
                    <a:lumMod val="75000"/>
                  </a:schemeClr>
                </a:solidFill>
              </a:rPr>
              <a:t>dunif</a:t>
            </a:r>
            <a:r>
              <a:rPr lang="en-US" sz="800" dirty="0">
                <a:solidFill>
                  <a:schemeClr val="accent5">
                    <a:lumMod val="75000"/>
                  </a:schemeClr>
                </a:solidFill>
              </a:rPr>
              <a:t>(0,100)</a:t>
            </a:r>
          </a:p>
          <a:p>
            <a:pPr>
              <a:buNone/>
            </a:pPr>
            <a:r>
              <a:rPr lang="en-US" sz="800" dirty="0" err="1">
                <a:solidFill>
                  <a:schemeClr val="accent5">
                    <a:lumMod val="75000"/>
                  </a:schemeClr>
                </a:solidFill>
              </a:rPr>
              <a:t>tau.B</a:t>
            </a:r>
            <a:r>
              <a:rPr lang="en-US" sz="800" dirty="0">
                <a:solidFill>
                  <a:schemeClr val="accent5">
                    <a:lumMod val="75000"/>
                  </a:schemeClr>
                </a:solidFill>
              </a:rPr>
              <a:t> ~ </a:t>
            </a:r>
            <a:r>
              <a:rPr lang="en-US" sz="800" dirty="0" err="1">
                <a:solidFill>
                  <a:schemeClr val="accent5">
                    <a:lumMod val="75000"/>
                  </a:schemeClr>
                </a:solidFill>
              </a:rPr>
              <a:t>dunif</a:t>
            </a:r>
            <a:r>
              <a:rPr lang="en-US" sz="800" dirty="0">
                <a:solidFill>
                  <a:schemeClr val="accent5">
                    <a:lumMod val="75000"/>
                  </a:schemeClr>
                </a:solidFill>
              </a:rPr>
              <a:t>(0,100)</a:t>
            </a:r>
          </a:p>
          <a:p>
            <a:pPr>
              <a:buNone/>
            </a:pPr>
            <a:r>
              <a:rPr lang="en-US" sz="800" dirty="0" err="1">
                <a:solidFill>
                  <a:schemeClr val="accent5">
                    <a:lumMod val="75000"/>
                  </a:schemeClr>
                </a:solidFill>
              </a:rPr>
              <a:t>tau.C</a:t>
            </a:r>
            <a:r>
              <a:rPr lang="en-US" sz="800" dirty="0">
                <a:solidFill>
                  <a:schemeClr val="accent5">
                    <a:lumMod val="75000"/>
                  </a:schemeClr>
                </a:solidFill>
              </a:rPr>
              <a:t> ~ </a:t>
            </a:r>
            <a:r>
              <a:rPr lang="en-US" sz="800" dirty="0" err="1">
                <a:solidFill>
                  <a:schemeClr val="accent5">
                    <a:lumMod val="75000"/>
                  </a:schemeClr>
                </a:solidFill>
              </a:rPr>
              <a:t>dunif</a:t>
            </a:r>
            <a:r>
              <a:rPr lang="en-US" sz="800" dirty="0">
                <a:solidFill>
                  <a:schemeClr val="accent5">
                    <a:lumMod val="75000"/>
                  </a:schemeClr>
                </a:solidFill>
              </a:rPr>
              <a:t>(0,100)</a:t>
            </a:r>
          </a:p>
          <a:p>
            <a:pPr>
              <a:buNone/>
            </a:pPr>
            <a:r>
              <a:rPr lang="en-US" sz="800" dirty="0">
                <a:solidFill>
                  <a:schemeClr val="accent5">
                    <a:lumMod val="75000"/>
                  </a:schemeClr>
                </a:solidFill>
              </a:rPr>
              <a:t>}</a:t>
            </a:r>
          </a:p>
          <a:p>
            <a:pPr>
              <a:buNone/>
            </a:pPr>
            <a:r>
              <a:rPr lang="en-US" sz="800" dirty="0">
                <a:solidFill>
                  <a:schemeClr val="accent5">
                    <a:lumMod val="75000"/>
                  </a:schemeClr>
                </a:solidFill>
              </a:rPr>
              <a:t>data</a:t>
            </a:r>
          </a:p>
          <a:p>
            <a:pPr>
              <a:buNone/>
            </a:pPr>
            <a:r>
              <a:rPr lang="en-US" sz="800" dirty="0">
                <a:solidFill>
                  <a:schemeClr val="accent5">
                    <a:lumMod val="75000"/>
                  </a:schemeClr>
                </a:solidFill>
              </a:rPr>
              <a:t>list(T.A=c(100,NA,NA,75,NA,NA,125,NA,NA), T.B=c(NA,75,NA,NA,100,NA,NA,200,NA), </a:t>
            </a:r>
          </a:p>
          <a:p>
            <a:pPr>
              <a:buNone/>
            </a:pPr>
            <a:r>
              <a:rPr lang="en-US" sz="800" dirty="0">
                <a:solidFill>
                  <a:schemeClr val="accent5">
                    <a:lumMod val="75000"/>
                  </a:schemeClr>
                </a:solidFill>
              </a:rPr>
              <a:t>T.C=c(NA,NA,125,NA,NA,150,NA,NA,150), </a:t>
            </a:r>
          </a:p>
          <a:p>
            <a:pPr>
              <a:buNone/>
            </a:pPr>
            <a:r>
              <a:rPr lang="en-US" sz="800" dirty="0" err="1">
                <a:solidFill>
                  <a:schemeClr val="accent5">
                    <a:lumMod val="75000"/>
                  </a:schemeClr>
                </a:solidFill>
              </a:rPr>
              <a:t>lowerA</a:t>
            </a:r>
            <a:r>
              <a:rPr lang="en-US" sz="800" dirty="0">
                <a:solidFill>
                  <a:schemeClr val="accent5">
                    <a:lumMod val="75000"/>
                  </a:schemeClr>
                </a:solidFill>
              </a:rPr>
              <a:t>=c(100,75,125,75,100,150,125,200,150), </a:t>
            </a:r>
            <a:r>
              <a:rPr lang="en-US" sz="800" dirty="0" err="1">
                <a:solidFill>
                  <a:schemeClr val="accent5">
                    <a:lumMod val="75000"/>
                  </a:schemeClr>
                </a:solidFill>
              </a:rPr>
              <a:t>lowerB</a:t>
            </a:r>
            <a:r>
              <a:rPr lang="en-US" sz="800" dirty="0">
                <a:solidFill>
                  <a:schemeClr val="accent5">
                    <a:lumMod val="75000"/>
                  </a:schemeClr>
                </a:solidFill>
              </a:rPr>
              <a:t>=c(100,75,125,75,100,150,125,200,150),  </a:t>
            </a:r>
          </a:p>
          <a:p>
            <a:pPr>
              <a:buNone/>
            </a:pPr>
            <a:r>
              <a:rPr lang="en-US" sz="800" dirty="0" err="1">
                <a:solidFill>
                  <a:schemeClr val="accent5">
                    <a:lumMod val="75000"/>
                  </a:schemeClr>
                </a:solidFill>
              </a:rPr>
              <a:t>lowerC</a:t>
            </a:r>
            <a:r>
              <a:rPr lang="en-US" sz="800" dirty="0">
                <a:solidFill>
                  <a:schemeClr val="accent5">
                    <a:lumMod val="75000"/>
                  </a:schemeClr>
                </a:solidFill>
              </a:rPr>
              <a:t>=c(100,75,125,75,100,150,125,200,150), N=9)</a:t>
            </a:r>
          </a:p>
          <a:p>
            <a:pPr>
              <a:buNone/>
            </a:pPr>
            <a:endParaRPr lang="en-US" sz="800" dirty="0">
              <a:solidFill>
                <a:schemeClr val="accent5">
                  <a:lumMod val="75000"/>
                </a:schemeClr>
              </a:solidFill>
            </a:endParaRPr>
          </a:p>
          <a:p>
            <a:pPr>
              <a:buNone/>
            </a:pPr>
            <a:r>
              <a:rPr lang="en-US" sz="800" dirty="0" err="1">
                <a:solidFill>
                  <a:schemeClr val="accent5">
                    <a:lumMod val="75000"/>
                  </a:schemeClr>
                </a:solidFill>
              </a:rPr>
              <a:t>inits</a:t>
            </a:r>
            <a:endParaRPr lang="en-US" sz="800" dirty="0">
              <a:solidFill>
                <a:schemeClr val="accent5">
                  <a:lumMod val="75000"/>
                </a:schemeClr>
              </a:solidFill>
            </a:endParaRPr>
          </a:p>
          <a:p>
            <a:pPr>
              <a:buNone/>
            </a:pPr>
            <a:r>
              <a:rPr lang="en-US" sz="800" dirty="0">
                <a:solidFill>
                  <a:schemeClr val="accent5">
                    <a:lumMod val="75000"/>
                  </a:schemeClr>
                </a:solidFill>
              </a:rPr>
              <a:t>	list(</a:t>
            </a:r>
            <a:r>
              <a:rPr lang="en-US" sz="800" dirty="0" err="1">
                <a:solidFill>
                  <a:schemeClr val="accent5">
                    <a:lumMod val="75000"/>
                  </a:schemeClr>
                </a:solidFill>
              </a:rPr>
              <a:t>mu.A</a:t>
            </a:r>
            <a:r>
              <a:rPr lang="en-US" sz="800" dirty="0">
                <a:solidFill>
                  <a:schemeClr val="accent5">
                    <a:lumMod val="75000"/>
                  </a:schemeClr>
                </a:solidFill>
              </a:rPr>
              <a:t>=367, </a:t>
            </a:r>
            <a:r>
              <a:rPr lang="en-US" sz="800" dirty="0" err="1">
                <a:solidFill>
                  <a:schemeClr val="accent5">
                    <a:lumMod val="75000"/>
                  </a:schemeClr>
                </a:solidFill>
              </a:rPr>
              <a:t>mu.B</a:t>
            </a:r>
            <a:r>
              <a:rPr lang="en-US" sz="800" dirty="0">
                <a:solidFill>
                  <a:schemeClr val="accent5">
                    <a:lumMod val="75000"/>
                  </a:schemeClr>
                </a:solidFill>
              </a:rPr>
              <a:t>=367, </a:t>
            </a:r>
            <a:r>
              <a:rPr lang="en-US" sz="800" dirty="0" err="1">
                <a:solidFill>
                  <a:schemeClr val="accent5">
                    <a:lumMod val="75000"/>
                  </a:schemeClr>
                </a:solidFill>
              </a:rPr>
              <a:t>mu.C</a:t>
            </a:r>
            <a:r>
              <a:rPr lang="en-US" sz="800" dirty="0">
                <a:solidFill>
                  <a:schemeClr val="accent5">
                    <a:lumMod val="75000"/>
                  </a:schemeClr>
                </a:solidFill>
              </a:rPr>
              <a:t>=367, </a:t>
            </a:r>
            <a:r>
              <a:rPr lang="en-US" sz="800" dirty="0" err="1">
                <a:solidFill>
                  <a:schemeClr val="accent5">
                    <a:lumMod val="75000"/>
                  </a:schemeClr>
                </a:solidFill>
              </a:rPr>
              <a:t>tau.A</a:t>
            </a:r>
            <a:r>
              <a:rPr lang="en-US" sz="800" dirty="0">
                <a:solidFill>
                  <a:schemeClr val="accent5">
                    <a:lumMod val="75000"/>
                  </a:schemeClr>
                </a:solidFill>
              </a:rPr>
              <a:t>=2, </a:t>
            </a:r>
            <a:r>
              <a:rPr lang="en-US" sz="800" dirty="0" err="1">
                <a:solidFill>
                  <a:schemeClr val="accent5">
                    <a:lumMod val="75000"/>
                  </a:schemeClr>
                </a:solidFill>
              </a:rPr>
              <a:t>tau.B</a:t>
            </a:r>
            <a:r>
              <a:rPr lang="en-US" sz="800" dirty="0">
                <a:solidFill>
                  <a:schemeClr val="accent5">
                    <a:lumMod val="75000"/>
                  </a:schemeClr>
                </a:solidFill>
              </a:rPr>
              <a:t>=2, </a:t>
            </a:r>
            <a:r>
              <a:rPr lang="en-US" sz="800" dirty="0" err="1">
                <a:solidFill>
                  <a:schemeClr val="accent5">
                    <a:lumMod val="75000"/>
                  </a:schemeClr>
                </a:solidFill>
              </a:rPr>
              <a:t>tau.C</a:t>
            </a:r>
            <a:r>
              <a:rPr lang="en-US" sz="800" dirty="0">
                <a:solidFill>
                  <a:schemeClr val="accent5">
                    <a:lumMod val="75000"/>
                  </a:schemeClr>
                </a:solidFill>
              </a:rPr>
              <a:t>=2)</a:t>
            </a:r>
          </a:p>
          <a:p>
            <a:pPr>
              <a:buNone/>
            </a:pPr>
            <a:r>
              <a:rPr lang="en-US" sz="800" dirty="0">
                <a:solidFill>
                  <a:schemeClr val="accent5">
                    <a:lumMod val="75000"/>
                  </a:schemeClr>
                </a:solidFill>
              </a:rPr>
              <a:t>	list(</a:t>
            </a:r>
            <a:r>
              <a:rPr lang="en-US" sz="800" dirty="0" err="1">
                <a:solidFill>
                  <a:schemeClr val="accent5">
                    <a:lumMod val="75000"/>
                  </a:schemeClr>
                </a:solidFill>
              </a:rPr>
              <a:t>mu.A</a:t>
            </a:r>
            <a:r>
              <a:rPr lang="en-US" sz="800" dirty="0">
                <a:solidFill>
                  <a:schemeClr val="accent5">
                    <a:lumMod val="75000"/>
                  </a:schemeClr>
                </a:solidFill>
              </a:rPr>
              <a:t>=300, </a:t>
            </a:r>
            <a:r>
              <a:rPr lang="en-US" sz="800" dirty="0" err="1">
                <a:solidFill>
                  <a:schemeClr val="accent5">
                    <a:lumMod val="75000"/>
                  </a:schemeClr>
                </a:solidFill>
              </a:rPr>
              <a:t>mu.B</a:t>
            </a:r>
            <a:r>
              <a:rPr lang="en-US" sz="800" dirty="0">
                <a:solidFill>
                  <a:schemeClr val="accent5">
                    <a:lumMod val="75000"/>
                  </a:schemeClr>
                </a:solidFill>
              </a:rPr>
              <a:t>=300, </a:t>
            </a:r>
            <a:r>
              <a:rPr lang="en-US" sz="800" dirty="0" err="1">
                <a:solidFill>
                  <a:schemeClr val="accent5">
                    <a:lumMod val="75000"/>
                  </a:schemeClr>
                </a:solidFill>
              </a:rPr>
              <a:t>mu.C</a:t>
            </a:r>
            <a:r>
              <a:rPr lang="en-US" sz="800" dirty="0">
                <a:solidFill>
                  <a:schemeClr val="accent5">
                    <a:lumMod val="75000"/>
                  </a:schemeClr>
                </a:solidFill>
              </a:rPr>
              <a:t>=300, </a:t>
            </a:r>
            <a:r>
              <a:rPr lang="en-US" sz="800" dirty="0" err="1">
                <a:solidFill>
                  <a:schemeClr val="accent5">
                    <a:lumMod val="75000"/>
                  </a:schemeClr>
                </a:solidFill>
              </a:rPr>
              <a:t>tau.A</a:t>
            </a:r>
            <a:r>
              <a:rPr lang="en-US" sz="800" dirty="0">
                <a:solidFill>
                  <a:schemeClr val="accent5">
                    <a:lumMod val="75000"/>
                  </a:schemeClr>
                </a:solidFill>
              </a:rPr>
              <a:t>=2, </a:t>
            </a:r>
            <a:r>
              <a:rPr lang="en-US" sz="800" dirty="0" err="1">
                <a:solidFill>
                  <a:schemeClr val="accent5">
                    <a:lumMod val="75000"/>
                  </a:schemeClr>
                </a:solidFill>
              </a:rPr>
              <a:t>tau.B</a:t>
            </a:r>
            <a:r>
              <a:rPr lang="en-US" sz="800" dirty="0">
                <a:solidFill>
                  <a:schemeClr val="accent5">
                    <a:lumMod val="75000"/>
                  </a:schemeClr>
                </a:solidFill>
              </a:rPr>
              <a:t>=2, </a:t>
            </a:r>
            <a:r>
              <a:rPr lang="en-US" sz="800" dirty="0" err="1">
                <a:solidFill>
                  <a:schemeClr val="accent5">
                    <a:lumMod val="75000"/>
                  </a:schemeClr>
                </a:solidFill>
              </a:rPr>
              <a:t>tau.C</a:t>
            </a:r>
            <a:r>
              <a:rPr lang="en-US" sz="800" dirty="0">
                <a:solidFill>
                  <a:schemeClr val="accent5">
                    <a:lumMod val="75000"/>
                  </a:schemeClr>
                </a:solidFill>
              </a:rPr>
              <a:t>=2)</a:t>
            </a:r>
          </a:p>
        </p:txBody>
      </p:sp>
      <p:sp>
        <p:nvSpPr>
          <p:cNvPr id="16" name="Right Arrow 15"/>
          <p:cNvSpPr/>
          <p:nvPr/>
        </p:nvSpPr>
        <p:spPr bwMode="auto">
          <a:xfrm>
            <a:off x="2803425" y="1585278"/>
            <a:ext cx="1197557" cy="152400"/>
          </a:xfrm>
          <a:prstGeom prst="right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17" name="Picture 16"/>
          <p:cNvPicPr>
            <a:picLocks noChangeAspect="1"/>
          </p:cNvPicPr>
          <p:nvPr/>
        </p:nvPicPr>
        <p:blipFill>
          <a:blip r:embed="rId3"/>
          <a:stretch>
            <a:fillRect/>
          </a:stretch>
        </p:blipFill>
        <p:spPr>
          <a:xfrm>
            <a:off x="-1602037" y="2253002"/>
            <a:ext cx="6402637" cy="2242356"/>
          </a:xfrm>
          <a:prstGeom prst="rect">
            <a:avLst/>
          </a:prstGeom>
        </p:spPr>
      </p:pic>
      <p:sp>
        <p:nvSpPr>
          <p:cNvPr id="18" name="Right Arrow 17"/>
          <p:cNvSpPr/>
          <p:nvPr/>
        </p:nvSpPr>
        <p:spPr bwMode="auto">
          <a:xfrm rot="10800000">
            <a:off x="3238440" y="3204973"/>
            <a:ext cx="740357" cy="169206"/>
          </a:xfrm>
          <a:prstGeom prst="right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19" name="Picture 18"/>
          <p:cNvPicPr>
            <a:picLocks noChangeAspect="1"/>
          </p:cNvPicPr>
          <p:nvPr/>
        </p:nvPicPr>
        <p:blipFill>
          <a:blip r:embed="rId4"/>
          <a:stretch>
            <a:fillRect/>
          </a:stretch>
        </p:blipFill>
        <p:spPr>
          <a:xfrm>
            <a:off x="-877311" y="4958974"/>
            <a:ext cx="5867400" cy="766922"/>
          </a:xfrm>
          <a:prstGeom prst="rect">
            <a:avLst/>
          </a:prstGeom>
        </p:spPr>
      </p:pic>
      <p:sp>
        <p:nvSpPr>
          <p:cNvPr id="20" name="TextBox 19"/>
          <p:cNvSpPr txBox="1"/>
          <p:nvPr/>
        </p:nvSpPr>
        <p:spPr>
          <a:xfrm>
            <a:off x="1676400" y="4473846"/>
            <a:ext cx="554960" cy="400110"/>
          </a:xfrm>
          <a:prstGeom prst="rect">
            <a:avLst/>
          </a:prstGeom>
          <a:noFill/>
        </p:spPr>
        <p:txBody>
          <a:bodyPr wrap="none" rtlCol="0">
            <a:spAutoFit/>
          </a:bodyPr>
          <a:lstStyle/>
          <a:p>
            <a:pPr>
              <a:buNone/>
            </a:pPr>
            <a:r>
              <a:rPr lang="en-US" dirty="0"/>
              <a:t>Vs.</a:t>
            </a:r>
          </a:p>
        </p:txBody>
      </p:sp>
      <p:sp>
        <p:nvSpPr>
          <p:cNvPr id="4" name="TextBox 3"/>
          <p:cNvSpPr txBox="1"/>
          <p:nvPr/>
        </p:nvSpPr>
        <p:spPr>
          <a:xfrm>
            <a:off x="5814735" y="2630799"/>
            <a:ext cx="2819399" cy="1976628"/>
          </a:xfrm>
          <a:prstGeom prst="rect">
            <a:avLst/>
          </a:prstGeom>
          <a:ln w="38100">
            <a:solidFill>
              <a:schemeClr val="accent1"/>
            </a:solidFill>
          </a:ln>
        </p:spPr>
        <p:txBody>
          <a:bodyPr vert="horz" wrap="square" lIns="91440" tIns="45720" rIns="91440" bIns="45720" rtlCol="0">
            <a:noAutofit/>
          </a:bodyPr>
          <a:lstStyle/>
          <a:p>
            <a:pPr>
              <a:buNone/>
            </a:pPr>
            <a:r>
              <a:rPr lang="en-US" dirty="0">
                <a:solidFill>
                  <a:srgbClr val="0070C0"/>
                </a:solidFill>
              </a:rPr>
              <a:t>New for this paper: Use of Python script to generate </a:t>
            </a:r>
            <a:r>
              <a:rPr lang="en-US" dirty="0" err="1">
                <a:solidFill>
                  <a:srgbClr val="0070C0"/>
                </a:solidFill>
              </a:rPr>
              <a:t>OpenBUGS</a:t>
            </a:r>
            <a:r>
              <a:rPr lang="en-US" dirty="0">
                <a:solidFill>
                  <a:srgbClr val="0070C0"/>
                </a:solidFill>
              </a:rPr>
              <a:t> code to reduce errors</a:t>
            </a:r>
          </a:p>
          <a:p>
            <a:pPr>
              <a:buNone/>
            </a:pPr>
            <a:r>
              <a:rPr lang="en-US" dirty="0">
                <a:solidFill>
                  <a:srgbClr val="0070C0"/>
                </a:solidFill>
              </a:rPr>
              <a:t>Missing and censored versions of the script</a:t>
            </a:r>
          </a:p>
        </p:txBody>
      </p:sp>
    </p:spTree>
    <p:extLst>
      <p:ext uri="{BB962C8B-B14F-4D97-AF65-F5344CB8AC3E}">
        <p14:creationId xmlns:p14="http://schemas.microsoft.com/office/powerpoint/2010/main" val="3750379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98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114C17-A4D5-44C3-A3F7-BAA93C9045C5}"/>
              </a:ext>
            </a:extLst>
          </p:cNvPr>
          <p:cNvSpPr>
            <a:spLocks noGrp="1"/>
          </p:cNvSpPr>
          <p:nvPr>
            <p:ph type="body" sz="quarter" idx="17"/>
          </p:nvPr>
        </p:nvSpPr>
        <p:spPr/>
        <p:txBody>
          <a:bodyPr/>
          <a:lstStyle/>
          <a:p>
            <a:r>
              <a:rPr lang="en-US" dirty="0"/>
              <a:t>PSAM 16 Honolulu, HI June 26 - July 1, 2022</a:t>
            </a:r>
          </a:p>
          <a:p>
            <a:endParaRPr lang="en-US" dirty="0"/>
          </a:p>
        </p:txBody>
      </p:sp>
      <p:sp>
        <p:nvSpPr>
          <p:cNvPr id="7" name="Content Placeholder 6">
            <a:extLst>
              <a:ext uri="{FF2B5EF4-FFF2-40B4-BE49-F238E27FC236}">
                <a16:creationId xmlns:a16="http://schemas.microsoft.com/office/drawing/2014/main" id="{12DD2D33-D20C-4723-8581-0341B1679C54}"/>
              </a:ext>
            </a:extLst>
          </p:cNvPr>
          <p:cNvSpPr>
            <a:spLocks noGrp="1"/>
          </p:cNvSpPr>
          <p:nvPr>
            <p:ph sz="quarter" idx="18"/>
          </p:nvPr>
        </p:nvSpPr>
        <p:spPr/>
        <p:txBody>
          <a:bodyPr/>
          <a:lstStyle/>
          <a:p>
            <a:pPr>
              <a:buClrTx/>
              <a:buFont typeface="Wingdings" panose="05000000000000000000" pitchFamily="2" charset="2"/>
              <a:buChar char="M"/>
            </a:pPr>
            <a:r>
              <a:rPr lang="en-US" dirty="0"/>
              <a:t>Review of previous papers </a:t>
            </a:r>
          </a:p>
          <a:p>
            <a:pPr lvl="1">
              <a:buClrTx/>
              <a:buFont typeface="Wingdings" panose="05000000000000000000" pitchFamily="2" charset="2"/>
              <a:buChar char="M"/>
            </a:pPr>
            <a:r>
              <a:rPr lang="en-US" dirty="0"/>
              <a:t>“</a:t>
            </a:r>
            <a:r>
              <a:rPr lang="en-US" sz="2200" dirty="0"/>
              <a:t>A Discussion of Failure Mode Modeling of Complex Components and Overall Component Reliability” presented at PSAM 13</a:t>
            </a:r>
          </a:p>
          <a:p>
            <a:pPr lvl="1">
              <a:buClrTx/>
              <a:buFont typeface="Wingdings" panose="05000000000000000000" pitchFamily="2" charset="2"/>
              <a:buChar char="M"/>
            </a:pPr>
            <a:r>
              <a:rPr lang="en-US" sz="2200" dirty="0"/>
              <a:t>“Continued Discussion of Failure Mode Modeling and Overall Component Reliability:  Are the Data Missing or Censored?” presented at ESREL 2020 / PSAM 15</a:t>
            </a:r>
            <a:endParaRPr lang="en-US" sz="2000" dirty="0"/>
          </a:p>
          <a:p>
            <a:pPr>
              <a:buClrTx/>
              <a:buFont typeface="Wingdings" panose="05000000000000000000" pitchFamily="2" charset="2"/>
              <a:buChar char="M"/>
            </a:pPr>
            <a:r>
              <a:rPr lang="en-US" sz="2400" dirty="0"/>
              <a:t>Basics of Failure Mode simulation</a:t>
            </a:r>
          </a:p>
          <a:p>
            <a:pPr>
              <a:buClrTx/>
              <a:buFont typeface="Wingdings" panose="05000000000000000000" pitchFamily="2" charset="2"/>
              <a:buChar char="M"/>
            </a:pPr>
            <a:r>
              <a:rPr lang="en-US" sz="2400" dirty="0"/>
              <a:t>FTA vs. Simulation Comparisons</a:t>
            </a:r>
            <a:endParaRPr lang="en-US" dirty="0"/>
          </a:p>
          <a:p>
            <a:pPr>
              <a:buClrTx/>
              <a:buFont typeface="Wingdings" panose="05000000000000000000" pitchFamily="2" charset="2"/>
              <a:buChar char="M"/>
            </a:pPr>
            <a:r>
              <a:rPr lang="en-US" dirty="0"/>
              <a:t>Results Discussion</a:t>
            </a:r>
          </a:p>
        </p:txBody>
      </p:sp>
      <p:sp>
        <p:nvSpPr>
          <p:cNvPr id="4" name="Date Placeholder 3">
            <a:extLst>
              <a:ext uri="{FF2B5EF4-FFF2-40B4-BE49-F238E27FC236}">
                <a16:creationId xmlns:a16="http://schemas.microsoft.com/office/drawing/2014/main" id="{32CD198B-F318-446F-9D2F-4BF8744A4B3F}"/>
              </a:ext>
            </a:extLst>
          </p:cNvPr>
          <p:cNvSpPr>
            <a:spLocks noGrp="1"/>
          </p:cNvSpPr>
          <p:nvPr>
            <p:ph type="dt" sz="half" idx="19"/>
          </p:nvPr>
        </p:nvSpPr>
        <p:spPr/>
        <p:txBody>
          <a:bodyPr/>
          <a:lstStyle/>
          <a:p>
            <a:r>
              <a:rPr lang="en-US" dirty="0"/>
              <a:t>June 2022</a:t>
            </a:r>
          </a:p>
        </p:txBody>
      </p:sp>
      <p:sp>
        <p:nvSpPr>
          <p:cNvPr id="3" name="Slide Number Placeholder 2">
            <a:extLst>
              <a:ext uri="{FF2B5EF4-FFF2-40B4-BE49-F238E27FC236}">
                <a16:creationId xmlns:a16="http://schemas.microsoft.com/office/drawing/2014/main" id="{D93969A8-AD55-40DA-84A3-DEAB75C9F81A}"/>
              </a:ext>
            </a:extLst>
          </p:cNvPr>
          <p:cNvSpPr>
            <a:spLocks noGrp="1"/>
          </p:cNvSpPr>
          <p:nvPr>
            <p:ph type="sldNum" sz="quarter" idx="21"/>
          </p:nvPr>
        </p:nvSpPr>
        <p:spPr/>
        <p:txBody>
          <a:bodyPr/>
          <a:lstStyle/>
          <a:p>
            <a:fld id="{EEF70505-2F91-4486-B9C5-392FAA18EF9D}" type="slidenum">
              <a:rPr lang="en-US" altLang="en-US" smtClean="0"/>
              <a:pPr/>
              <a:t>3</a:t>
            </a:fld>
            <a:endParaRPr lang="en-US" altLang="en-US"/>
          </a:p>
        </p:txBody>
      </p:sp>
      <p:sp>
        <p:nvSpPr>
          <p:cNvPr id="2" name="Title 1">
            <a:extLst>
              <a:ext uri="{FF2B5EF4-FFF2-40B4-BE49-F238E27FC236}">
                <a16:creationId xmlns:a16="http://schemas.microsoft.com/office/drawing/2014/main" id="{6442646F-0028-4D6F-9898-09AD1661B53D}"/>
              </a:ext>
            </a:extLst>
          </p:cNvPr>
          <p:cNvSpPr>
            <a:spLocks noGrp="1"/>
          </p:cNvSpPr>
          <p:nvPr>
            <p:ph type="title" idx="4294967295"/>
          </p:nvPr>
        </p:nvSpPr>
        <p:spPr>
          <a:xfrm>
            <a:off x="533400" y="401216"/>
            <a:ext cx="7772400" cy="479425"/>
          </a:xfrm>
        </p:spPr>
        <p:txBody>
          <a:bodyPr/>
          <a:lstStyle/>
          <a:p>
            <a:r>
              <a:rPr lang="en-US" dirty="0"/>
              <a:t>Topics</a:t>
            </a:r>
          </a:p>
        </p:txBody>
      </p:sp>
    </p:spTree>
    <p:extLst>
      <p:ext uri="{BB962C8B-B14F-4D97-AF65-F5344CB8AC3E}">
        <p14:creationId xmlns:p14="http://schemas.microsoft.com/office/powerpoint/2010/main" val="327102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Example:  Supercharger</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4</a:t>
            </a:r>
          </a:p>
        </p:txBody>
      </p:sp>
      <p:pic>
        <p:nvPicPr>
          <p:cNvPr id="8" name="Picture 7"/>
          <p:cNvPicPr>
            <a:picLocks noChangeAspect="1"/>
          </p:cNvPicPr>
          <p:nvPr/>
        </p:nvPicPr>
        <p:blipFill>
          <a:blip r:embed="rId2"/>
          <a:stretch>
            <a:fillRect/>
          </a:stretch>
        </p:blipFill>
        <p:spPr>
          <a:xfrm>
            <a:off x="1981200" y="1210688"/>
            <a:ext cx="5419048" cy="3438095"/>
          </a:xfrm>
          <a:prstGeom prst="rect">
            <a:avLst/>
          </a:prstGeom>
        </p:spPr>
      </p:pic>
      <p:sp>
        <p:nvSpPr>
          <p:cNvPr id="4" name="TextBox 3"/>
          <p:cNvSpPr txBox="1"/>
          <p:nvPr/>
        </p:nvSpPr>
        <p:spPr>
          <a:xfrm>
            <a:off x="1066800" y="5117650"/>
            <a:ext cx="7428244" cy="978350"/>
          </a:xfrm>
          <a:prstGeom prst="rect">
            <a:avLst/>
          </a:prstGeom>
          <a:ln w="38100">
            <a:solidFill>
              <a:srgbClr val="0070C0"/>
            </a:solidFill>
          </a:ln>
        </p:spPr>
        <p:txBody>
          <a:bodyPr vert="horz" wrap="square" lIns="91440" tIns="45720" rIns="91440" bIns="45720" rtlCol="0">
            <a:noAutofit/>
          </a:bodyPr>
          <a:lstStyle/>
          <a:p>
            <a:pPr algn="ctr">
              <a:buNone/>
            </a:pPr>
            <a:r>
              <a:rPr lang="en-US" sz="1800" dirty="0">
                <a:solidFill>
                  <a:srgbClr val="0070C0"/>
                </a:solidFill>
              </a:rPr>
              <a:t>This methodology is useful in industries where there is repair data at the subassembly level, such as automotive, industrial, or aircraft Maintenance, Repair and Overhaul (MRO) </a:t>
            </a:r>
          </a:p>
        </p:txBody>
      </p:sp>
      <p:sp>
        <p:nvSpPr>
          <p:cNvPr id="6" name="TextBox 5">
            <a:extLst>
              <a:ext uri="{FF2B5EF4-FFF2-40B4-BE49-F238E27FC236}">
                <a16:creationId xmlns:a16="http://schemas.microsoft.com/office/drawing/2014/main" id="{32FB5A3A-9BF8-4019-BE29-1D2EB9898FFF}"/>
              </a:ext>
            </a:extLst>
          </p:cNvPr>
          <p:cNvSpPr txBox="1"/>
          <p:nvPr/>
        </p:nvSpPr>
        <p:spPr>
          <a:xfrm>
            <a:off x="6934200" y="1600200"/>
            <a:ext cx="914400" cy="914400"/>
          </a:xfrm>
          <a:prstGeom prst="rect">
            <a:avLst/>
          </a:prstGeom>
        </p:spPr>
        <p:txBody>
          <a:bodyPr vert="horz" wrap="none" lIns="91440" tIns="45720" rIns="91440" bIns="45720" rtlCol="0">
            <a:noAutofit/>
          </a:bodyPr>
          <a:lstStyle/>
          <a:p>
            <a:pPr>
              <a:buNone/>
            </a:pPr>
            <a:r>
              <a:rPr lang="en-US" sz="3200" dirty="0"/>
              <a:t>MTBF</a:t>
            </a:r>
          </a:p>
        </p:txBody>
      </p:sp>
      <p:sp>
        <p:nvSpPr>
          <p:cNvPr id="9" name="Oval 8">
            <a:extLst>
              <a:ext uri="{FF2B5EF4-FFF2-40B4-BE49-F238E27FC236}">
                <a16:creationId xmlns:a16="http://schemas.microsoft.com/office/drawing/2014/main" id="{F3479047-21E1-4CA4-A8F2-FE9BCC97533B}"/>
              </a:ext>
            </a:extLst>
          </p:cNvPr>
          <p:cNvSpPr/>
          <p:nvPr/>
        </p:nvSpPr>
        <p:spPr>
          <a:xfrm>
            <a:off x="6858000" y="1210688"/>
            <a:ext cx="1371600" cy="1380112"/>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8AA97DA-301D-4E0B-A497-685DB658E841}"/>
              </a:ext>
            </a:extLst>
          </p:cNvPr>
          <p:cNvCxnSpPr>
            <a:stCxn id="9" idx="1"/>
            <a:endCxn id="9" idx="5"/>
          </p:cNvCxnSpPr>
          <p:nvPr/>
        </p:nvCxnSpPr>
        <p:spPr>
          <a:xfrm>
            <a:off x="7058866" y="1412801"/>
            <a:ext cx="969868" cy="975886"/>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34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Modes of Complex Assemblies</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5</a:t>
            </a:r>
          </a:p>
        </p:txBody>
      </p:sp>
      <p:grpSp>
        <p:nvGrpSpPr>
          <p:cNvPr id="8" name="Group 7"/>
          <p:cNvGrpSpPr>
            <a:grpSpLocks/>
          </p:cNvGrpSpPr>
          <p:nvPr/>
        </p:nvGrpSpPr>
        <p:grpSpPr bwMode="auto">
          <a:xfrm>
            <a:off x="574058" y="5004869"/>
            <a:ext cx="5108517" cy="1436427"/>
            <a:chOff x="990600" y="1790700"/>
            <a:chExt cx="6774854" cy="2215232"/>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90700"/>
              <a:ext cx="1190625" cy="1638300"/>
            </a:xfrm>
            <a:prstGeom prst="rect">
              <a:avLst/>
            </a:prstGeom>
            <a:blipFill dpi="0" rotWithShape="1">
              <a:blip r:embed="rId3">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srcRect/>
            <a:stretch>
              <a:fillRect/>
            </a:stretch>
          </p:blipFill>
          <p:spPr bwMode="auto">
            <a:xfrm>
              <a:off x="3885995" y="1790700"/>
              <a:ext cx="1190541" cy="1638682"/>
            </a:xfrm>
            <a:prstGeom prst="rect">
              <a:avLst/>
            </a:prstGeom>
            <a:solidFill>
              <a:schemeClr val="tx2">
                <a:lumMod val="20000"/>
                <a:lumOff val="80000"/>
                <a:alpha val="0"/>
              </a:schemeClr>
            </a:solidFill>
            <a:ln>
              <a:noFill/>
            </a:ln>
          </p:spPr>
        </p:pic>
        <p:pic>
          <p:nvPicPr>
            <p:cNvPr id="11" name="Picture 4"/>
            <p:cNvPicPr>
              <a:picLocks noChangeAspect="1" noChangeArrowheads="1"/>
            </p:cNvPicPr>
            <p:nvPr/>
          </p:nvPicPr>
          <p:blipFill>
            <a:blip r:embed="rId5"/>
            <a:srcRect/>
            <a:stretch>
              <a:fillRect/>
            </a:stretch>
          </p:blipFill>
          <p:spPr bwMode="auto">
            <a:xfrm>
              <a:off x="2971659" y="1790700"/>
              <a:ext cx="1190541" cy="1638682"/>
            </a:xfrm>
            <a:prstGeom prst="rect">
              <a:avLst/>
            </a:prstGeom>
            <a:solidFill>
              <a:schemeClr val="tx2">
                <a:lumMod val="20000"/>
                <a:lumOff val="80000"/>
                <a:alpha val="0"/>
              </a:schemeClr>
            </a:solidFill>
            <a:ln>
              <a:noFill/>
            </a:ln>
          </p:spPr>
        </p:pic>
        <p:cxnSp>
          <p:nvCxnSpPr>
            <p:cNvPr id="12" name="Straight Arrow Connector 11"/>
            <p:cNvCxnSpPr/>
            <p:nvPr/>
          </p:nvCxnSpPr>
          <p:spPr>
            <a:xfrm>
              <a:off x="990600" y="3429382"/>
              <a:ext cx="65527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6926920" y="3483820"/>
              <a:ext cx="838534" cy="5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charset="0"/>
                </a:defRPr>
              </a:lvl9pPr>
            </a:lstStyle>
            <a:p>
              <a:pPr eaLnBrk="1" hangingPunct="1">
                <a:buNone/>
              </a:pPr>
              <a:r>
                <a:rPr lang="en-US" altLang="en-US" dirty="0">
                  <a:solidFill>
                    <a:srgbClr val="000000"/>
                  </a:solidFill>
                </a:rPr>
                <a:t>Time</a:t>
              </a:r>
            </a:p>
          </p:txBody>
        </p:sp>
        <p:sp>
          <p:nvSpPr>
            <p:cNvPr id="14" name="TextBox 13"/>
            <p:cNvSpPr txBox="1">
              <a:spLocks noChangeArrowheads="1"/>
            </p:cNvSpPr>
            <p:nvPr/>
          </p:nvSpPr>
          <p:spPr bwMode="auto">
            <a:xfrm>
              <a:off x="3325090" y="2895599"/>
              <a:ext cx="789128" cy="5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charset="0"/>
                </a:defRPr>
              </a:lvl9pPr>
            </a:lstStyle>
            <a:p>
              <a:pPr eaLnBrk="1" hangingPunct="1">
                <a:buNone/>
              </a:pPr>
              <a:r>
                <a:rPr lang="en-US" altLang="en-US">
                  <a:solidFill>
                    <a:srgbClr val="FFFFFF"/>
                  </a:solidFill>
                </a:rPr>
                <a:t>FM1</a:t>
              </a:r>
            </a:p>
          </p:txBody>
        </p:sp>
        <p:sp>
          <p:nvSpPr>
            <p:cNvPr id="15" name="TextBox 14"/>
            <p:cNvSpPr txBox="1">
              <a:spLocks noChangeArrowheads="1"/>
            </p:cNvSpPr>
            <p:nvPr/>
          </p:nvSpPr>
          <p:spPr bwMode="auto">
            <a:xfrm>
              <a:off x="4267199" y="2906486"/>
              <a:ext cx="789128" cy="5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charset="0"/>
                </a:defRPr>
              </a:lvl9pPr>
            </a:lstStyle>
            <a:p>
              <a:pPr eaLnBrk="1" hangingPunct="1">
                <a:buNone/>
              </a:pPr>
              <a:r>
                <a:rPr lang="en-US" altLang="en-US">
                  <a:solidFill>
                    <a:srgbClr val="FFFFFF"/>
                  </a:solidFill>
                </a:rPr>
                <a:t>FM2</a:t>
              </a:r>
            </a:p>
          </p:txBody>
        </p:sp>
        <p:sp>
          <p:nvSpPr>
            <p:cNvPr id="16" name="TextBox 15"/>
            <p:cNvSpPr txBox="1">
              <a:spLocks noChangeArrowheads="1"/>
            </p:cNvSpPr>
            <p:nvPr/>
          </p:nvSpPr>
          <p:spPr bwMode="auto">
            <a:xfrm>
              <a:off x="5181599" y="2874220"/>
              <a:ext cx="789128" cy="5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charset="0"/>
                </a:defRPr>
              </a:lvl9pPr>
            </a:lstStyle>
            <a:p>
              <a:pPr eaLnBrk="1" hangingPunct="1">
                <a:buNone/>
              </a:pPr>
              <a:r>
                <a:rPr lang="en-US" altLang="en-US" dirty="0">
                  <a:solidFill>
                    <a:srgbClr val="FFFFFF"/>
                  </a:solidFill>
                </a:rPr>
                <a:t>FM3</a:t>
              </a:r>
            </a:p>
          </p:txBody>
        </p:sp>
      </p:grpSp>
      <p:pic>
        <p:nvPicPr>
          <p:cNvPr id="17"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2360" y="1297355"/>
            <a:ext cx="6056479" cy="180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8950" y="3391455"/>
            <a:ext cx="3003731" cy="112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2714" y="3179116"/>
            <a:ext cx="1990442" cy="158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0"/>
          <p:cNvPicPr>
            <a:picLocks noChangeAspect="1" noChangeArrowheads="1"/>
          </p:cNvPicPr>
          <p:nvPr/>
        </p:nvPicPr>
        <p:blipFill rotWithShape="1">
          <a:blip r:embed="rId9">
            <a:extLst>
              <a:ext uri="{28A0092B-C50C-407E-A947-70E740481C1C}">
                <a14:useLocalDpi xmlns:a14="http://schemas.microsoft.com/office/drawing/2010/main" val="0"/>
              </a:ext>
            </a:extLst>
          </a:blip>
          <a:srcRect r="17499"/>
          <a:stretch/>
        </p:blipFill>
        <p:spPr bwMode="auto">
          <a:xfrm>
            <a:off x="6477000" y="5112142"/>
            <a:ext cx="201168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136400" y="4762422"/>
            <a:ext cx="3924472" cy="1569660"/>
          </a:xfrm>
          <a:prstGeom prst="rect">
            <a:avLst/>
          </a:prstGeom>
          <a:noFill/>
        </p:spPr>
        <p:txBody>
          <a:bodyPr wrap="none" rtlCol="0">
            <a:spAutoFit/>
          </a:bodyPr>
          <a:lstStyle/>
          <a:p>
            <a:pPr lvl="2"/>
            <a:r>
              <a:rPr lang="en-US" sz="9600" dirty="0">
                <a:solidFill>
                  <a:srgbClr val="FF0000"/>
                </a:solidFill>
                <a:latin typeface="Arial" pitchFamily="34" charset="0"/>
              </a:rPr>
              <a:t>   X</a:t>
            </a:r>
          </a:p>
        </p:txBody>
      </p:sp>
      <p:sp>
        <p:nvSpPr>
          <p:cNvPr id="22" name="TextBox 21"/>
          <p:cNvSpPr txBox="1"/>
          <p:nvPr/>
        </p:nvSpPr>
        <p:spPr>
          <a:xfrm>
            <a:off x="445512" y="3451173"/>
            <a:ext cx="2650084" cy="1138773"/>
          </a:xfrm>
          <a:prstGeom prst="rect">
            <a:avLst/>
          </a:prstGeom>
          <a:noFill/>
          <a:ln>
            <a:solidFill>
              <a:schemeClr val="accent5">
                <a:lumMod val="75000"/>
              </a:schemeClr>
            </a:solidFill>
          </a:ln>
        </p:spPr>
        <p:txBody>
          <a:bodyPr wrap="none" rtlCol="0">
            <a:spAutoFit/>
          </a:bodyPr>
          <a:lstStyle/>
          <a:p>
            <a:pPr>
              <a:buNone/>
            </a:pPr>
            <a:r>
              <a:rPr lang="en-US" dirty="0">
                <a:solidFill>
                  <a:schemeClr val="accent5">
                    <a:lumMod val="75000"/>
                  </a:schemeClr>
                </a:solidFill>
              </a:rPr>
              <a:t>Components vs. </a:t>
            </a:r>
          </a:p>
          <a:p>
            <a:pPr>
              <a:buNone/>
            </a:pPr>
            <a:r>
              <a:rPr lang="en-US" dirty="0">
                <a:solidFill>
                  <a:schemeClr val="accent5">
                    <a:lumMod val="75000"/>
                  </a:schemeClr>
                </a:solidFill>
              </a:rPr>
              <a:t>Assemblies vs.</a:t>
            </a:r>
          </a:p>
          <a:p>
            <a:pPr>
              <a:buNone/>
            </a:pPr>
            <a:r>
              <a:rPr lang="en-US" dirty="0">
                <a:solidFill>
                  <a:schemeClr val="accent5">
                    <a:lumMod val="75000"/>
                  </a:schemeClr>
                </a:solidFill>
              </a:rPr>
              <a:t>Subassemblies vs. …</a:t>
            </a:r>
          </a:p>
        </p:txBody>
      </p:sp>
    </p:spTree>
    <p:extLst>
      <p:ext uri="{BB962C8B-B14F-4D97-AF65-F5344CB8AC3E}">
        <p14:creationId xmlns:p14="http://schemas.microsoft.com/office/powerpoint/2010/main" val="340559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693"/>
            <a:ext cx="8534400" cy="478483"/>
          </a:xfrm>
        </p:spPr>
        <p:txBody>
          <a:bodyPr/>
          <a:lstStyle/>
          <a:p>
            <a:r>
              <a:rPr lang="en-US" dirty="0"/>
              <a:t>Three Failure Modes Example</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solidFill>
                  <a:prstClr val="white">
                    <a:lumMod val="50000"/>
                  </a:prstClr>
                </a:solidFill>
              </a:rPr>
              <a:t>6</a:t>
            </a:r>
          </a:p>
        </p:txBody>
      </p:sp>
      <p:pic>
        <p:nvPicPr>
          <p:cNvPr id="8" name="Content Placeholder 7"/>
          <p:cNvPicPr>
            <a:picLocks noGrp="1" noChangeAspect="1"/>
          </p:cNvPicPr>
          <p:nvPr>
            <p:ph sz="quarter" idx="18"/>
          </p:nvPr>
        </p:nvPicPr>
        <p:blipFill>
          <a:blip r:embed="rId2"/>
          <a:stretch>
            <a:fillRect/>
          </a:stretch>
        </p:blipFill>
        <p:spPr>
          <a:xfrm>
            <a:off x="-480030" y="1120914"/>
            <a:ext cx="9928830" cy="2883972"/>
          </a:xfrm>
          <a:prstGeom prst="rect">
            <a:avLst/>
          </a:prstGeom>
        </p:spPr>
      </p:pic>
      <p:pic>
        <p:nvPicPr>
          <p:cNvPr id="9" name="Picture 8"/>
          <p:cNvPicPr>
            <a:picLocks noChangeAspect="1"/>
          </p:cNvPicPr>
          <p:nvPr/>
        </p:nvPicPr>
        <p:blipFill>
          <a:blip r:embed="rId3"/>
          <a:stretch>
            <a:fillRect/>
          </a:stretch>
        </p:blipFill>
        <p:spPr>
          <a:xfrm>
            <a:off x="-990600" y="3997361"/>
            <a:ext cx="11392020" cy="1489039"/>
          </a:xfrm>
          <a:prstGeom prst="rect">
            <a:avLst/>
          </a:prstGeom>
        </p:spPr>
      </p:pic>
      <p:sp>
        <p:nvSpPr>
          <p:cNvPr id="6" name="Rectangle 5"/>
          <p:cNvSpPr/>
          <p:nvPr/>
        </p:nvSpPr>
        <p:spPr>
          <a:xfrm>
            <a:off x="1164193" y="5486400"/>
            <a:ext cx="6706776" cy="707886"/>
          </a:xfrm>
          <a:prstGeom prst="rect">
            <a:avLst/>
          </a:prstGeom>
          <a:ln w="38100">
            <a:solidFill>
              <a:srgbClr val="0070C0"/>
            </a:solidFill>
          </a:ln>
        </p:spPr>
        <p:txBody>
          <a:bodyPr wrap="square">
            <a:spAutoFit/>
          </a:bodyPr>
          <a:lstStyle/>
          <a:p>
            <a:pPr algn="ctr">
              <a:buNone/>
            </a:pPr>
            <a:r>
              <a:rPr lang="en-US" dirty="0">
                <a:solidFill>
                  <a:srgbClr val="0070C0"/>
                </a:solidFill>
              </a:rPr>
              <a:t>From “A Discussion of Failure Mode Modeling of Complex Components and Overall Component Reliability” </a:t>
            </a:r>
          </a:p>
        </p:txBody>
      </p:sp>
    </p:spTree>
    <p:extLst>
      <p:ext uri="{BB962C8B-B14F-4D97-AF65-F5344CB8AC3E}">
        <p14:creationId xmlns:p14="http://schemas.microsoft.com/office/powerpoint/2010/main" val="301259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 vs. Censored vs. Missing Data</a:t>
            </a:r>
          </a:p>
        </p:txBody>
      </p:sp>
      <p:sp>
        <p:nvSpPr>
          <p:cNvPr id="3" name="Text Placeholder 2"/>
          <p:cNvSpPr>
            <a:spLocks noGrp="1"/>
          </p:cNvSpPr>
          <p:nvPr>
            <p:ph type="body" sz="quarter" idx="17"/>
          </p:nvPr>
        </p:nvSpPr>
        <p:spPr/>
        <p:txBody>
          <a:bodyPr/>
          <a:lstStyle/>
          <a:p>
            <a:r>
              <a:rPr lang="en-US" dirty="0"/>
              <a:t>PSAM 16 Honolulu, HI June 26 - July 1, 2022</a:t>
            </a:r>
          </a:p>
        </p:txBody>
      </p:sp>
      <p:graphicFrame>
        <p:nvGraphicFramePr>
          <p:cNvPr id="6" name="Content Placeholder 5"/>
          <p:cNvGraphicFramePr>
            <a:graphicFrameLocks noGrp="1"/>
          </p:cNvGraphicFramePr>
          <p:nvPr>
            <p:ph sz="quarter" idx="18"/>
            <p:extLst>
              <p:ext uri="{D42A27DB-BD31-4B8C-83A1-F6EECF244321}">
                <p14:modId xmlns:p14="http://schemas.microsoft.com/office/powerpoint/2010/main" val="2252264691"/>
              </p:ext>
            </p:extLst>
          </p:nvPr>
        </p:nvGraphicFramePr>
        <p:xfrm>
          <a:off x="225669" y="1676400"/>
          <a:ext cx="8458200" cy="1483360"/>
        </p:xfrm>
        <a:graphic>
          <a:graphicData uri="http://schemas.openxmlformats.org/drawingml/2006/table">
            <a:tbl>
              <a:tblPr firstRow="1" bandRow="1">
                <a:tableStyleId>{10A1B5D5-9B99-4C35-A422-299274C87663}</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370840">
                <a:tc>
                  <a:txBody>
                    <a:bodyPr/>
                    <a:lstStyle/>
                    <a:p>
                      <a:pPr algn="ctr"/>
                      <a:r>
                        <a:rPr lang="en-US" dirty="0"/>
                        <a:t>Failure Mode</a:t>
                      </a:r>
                    </a:p>
                  </a:txBody>
                  <a:tcPr/>
                </a:tc>
                <a:tc>
                  <a:txBody>
                    <a:bodyPr/>
                    <a:lstStyle/>
                    <a:p>
                      <a:pPr algn="ctr"/>
                      <a:r>
                        <a:rPr lang="en-US" dirty="0"/>
                        <a:t>Exponential (</a:t>
                      </a:r>
                      <a:r>
                        <a:rPr lang="en-US" dirty="0" err="1"/>
                        <a:t>Hrs</a:t>
                      </a:r>
                      <a:r>
                        <a:rPr lang="en-US" dirty="0"/>
                        <a:t>)</a:t>
                      </a:r>
                    </a:p>
                  </a:txBody>
                  <a:tcPr/>
                </a:tc>
                <a:tc>
                  <a:txBody>
                    <a:bodyPr/>
                    <a:lstStyle/>
                    <a:p>
                      <a:pPr algn="ctr"/>
                      <a:r>
                        <a:rPr lang="en-US" dirty="0"/>
                        <a:t>Censored (</a:t>
                      </a:r>
                      <a:r>
                        <a:rPr lang="en-US" dirty="0" err="1"/>
                        <a:t>Hrs</a:t>
                      </a:r>
                      <a:r>
                        <a:rPr lang="en-US" dirty="0"/>
                        <a:t>)</a:t>
                      </a:r>
                    </a:p>
                  </a:txBody>
                  <a:tcPr/>
                </a:tc>
                <a:tc>
                  <a:txBody>
                    <a:bodyPr/>
                    <a:lstStyle/>
                    <a:p>
                      <a:pPr algn="ctr"/>
                      <a:r>
                        <a:rPr lang="en-US" dirty="0"/>
                        <a:t>Missing (</a:t>
                      </a:r>
                      <a:r>
                        <a:rPr lang="en-US" dirty="0" err="1"/>
                        <a:t>Hrs</a:t>
                      </a:r>
                      <a:r>
                        <a:rPr lang="en-US" dirty="0"/>
                        <a:t>)</a:t>
                      </a:r>
                    </a:p>
                  </a:txBody>
                  <a:tcPr/>
                </a:tc>
                <a:extLst>
                  <a:ext uri="{0D108BD9-81ED-4DB2-BD59-A6C34878D82A}">
                    <a16:rowId xmlns:a16="http://schemas.microsoft.com/office/drawing/2014/main" val="10000"/>
                  </a:ext>
                </a:extLst>
              </a:tr>
              <a:tr h="370840">
                <a:tc>
                  <a:txBody>
                    <a:bodyPr/>
                    <a:lstStyle/>
                    <a:p>
                      <a:pPr algn="ctr"/>
                      <a:r>
                        <a:rPr lang="en-US" dirty="0"/>
                        <a:t>A</a:t>
                      </a:r>
                    </a:p>
                  </a:txBody>
                  <a:tcPr/>
                </a:tc>
                <a:tc>
                  <a:txBody>
                    <a:bodyPr/>
                    <a:lstStyle/>
                    <a:p>
                      <a:pPr algn="ctr"/>
                      <a:r>
                        <a:rPr lang="en-US" dirty="0"/>
                        <a:t>367</a:t>
                      </a:r>
                    </a:p>
                  </a:txBody>
                  <a:tcPr/>
                </a:tc>
                <a:tc>
                  <a:txBody>
                    <a:bodyPr/>
                    <a:lstStyle/>
                    <a:p>
                      <a:pPr algn="ctr"/>
                      <a:r>
                        <a:rPr lang="en-US" dirty="0"/>
                        <a:t>176</a:t>
                      </a:r>
                    </a:p>
                  </a:txBody>
                  <a:tcPr/>
                </a:tc>
                <a:tc>
                  <a:txBody>
                    <a:bodyPr/>
                    <a:lstStyle/>
                    <a:p>
                      <a:pPr algn="ctr"/>
                      <a:r>
                        <a:rPr lang="en-US" dirty="0"/>
                        <a:t>100</a:t>
                      </a:r>
                    </a:p>
                  </a:txBody>
                  <a:tcPr/>
                </a:tc>
                <a:extLst>
                  <a:ext uri="{0D108BD9-81ED-4DB2-BD59-A6C34878D82A}">
                    <a16:rowId xmlns:a16="http://schemas.microsoft.com/office/drawing/2014/main" val="10001"/>
                  </a:ext>
                </a:extLst>
              </a:tr>
              <a:tr h="370840">
                <a:tc>
                  <a:txBody>
                    <a:bodyPr/>
                    <a:lstStyle/>
                    <a:p>
                      <a:pPr algn="ctr"/>
                      <a:r>
                        <a:rPr lang="en-US" dirty="0"/>
                        <a:t>B</a:t>
                      </a:r>
                    </a:p>
                  </a:txBody>
                  <a:tcPr/>
                </a:tc>
                <a:tc>
                  <a:txBody>
                    <a:bodyPr/>
                    <a:lstStyle/>
                    <a:p>
                      <a:pPr algn="ctr"/>
                      <a:r>
                        <a:rPr lang="en-US" dirty="0"/>
                        <a:t>367</a:t>
                      </a:r>
                    </a:p>
                  </a:txBody>
                  <a:tcPr/>
                </a:tc>
                <a:tc>
                  <a:txBody>
                    <a:bodyPr/>
                    <a:lstStyle/>
                    <a:p>
                      <a:pPr algn="ctr"/>
                      <a:r>
                        <a:rPr lang="en-US" dirty="0"/>
                        <a:t>174</a:t>
                      </a:r>
                    </a:p>
                  </a:txBody>
                  <a:tcPr/>
                </a:tc>
                <a:tc>
                  <a:txBody>
                    <a:bodyPr/>
                    <a:lstStyle/>
                    <a:p>
                      <a:pPr algn="ctr"/>
                      <a:r>
                        <a:rPr lang="en-US" dirty="0"/>
                        <a:t>125</a:t>
                      </a:r>
                    </a:p>
                  </a:txBody>
                  <a:tcPr/>
                </a:tc>
                <a:extLst>
                  <a:ext uri="{0D108BD9-81ED-4DB2-BD59-A6C34878D82A}">
                    <a16:rowId xmlns:a16="http://schemas.microsoft.com/office/drawing/2014/main" val="10002"/>
                  </a:ext>
                </a:extLst>
              </a:tr>
              <a:tr h="370840">
                <a:tc>
                  <a:txBody>
                    <a:bodyPr/>
                    <a:lstStyle/>
                    <a:p>
                      <a:pPr algn="ctr"/>
                      <a:r>
                        <a:rPr lang="en-US" dirty="0"/>
                        <a:t>C</a:t>
                      </a:r>
                    </a:p>
                  </a:txBody>
                  <a:tcPr/>
                </a:tc>
                <a:tc>
                  <a:txBody>
                    <a:bodyPr/>
                    <a:lstStyle/>
                    <a:p>
                      <a:pPr algn="ctr"/>
                      <a:r>
                        <a:rPr lang="en-US" dirty="0"/>
                        <a:t>367</a:t>
                      </a:r>
                    </a:p>
                  </a:txBody>
                  <a:tcPr/>
                </a:tc>
                <a:tc>
                  <a:txBody>
                    <a:bodyPr/>
                    <a:lstStyle/>
                    <a:p>
                      <a:pPr algn="ctr"/>
                      <a:r>
                        <a:rPr lang="en-US" dirty="0"/>
                        <a:t>166</a:t>
                      </a:r>
                    </a:p>
                  </a:txBody>
                  <a:tcPr/>
                </a:tc>
                <a:tc>
                  <a:txBody>
                    <a:bodyPr/>
                    <a:lstStyle/>
                    <a:p>
                      <a:pPr algn="ctr"/>
                      <a:r>
                        <a:rPr lang="en-US" dirty="0"/>
                        <a:t>144</a:t>
                      </a:r>
                    </a:p>
                  </a:txBody>
                  <a:tcPr/>
                </a:tc>
                <a:extLst>
                  <a:ext uri="{0D108BD9-81ED-4DB2-BD59-A6C34878D82A}">
                    <a16:rowId xmlns:a16="http://schemas.microsoft.com/office/drawing/2014/main" val="10003"/>
                  </a:ext>
                </a:extLst>
              </a:tr>
            </a:tbl>
          </a:graphicData>
        </a:graphic>
      </p:graphicFrame>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solidFill>
                  <a:prstClr val="white">
                    <a:lumMod val="50000"/>
                  </a:prstClr>
                </a:solidFill>
              </a:rPr>
              <a:t>7</a:t>
            </a:r>
          </a:p>
        </p:txBody>
      </p:sp>
      <p:pic>
        <p:nvPicPr>
          <p:cNvPr id="9" name="Content Placeholder 7">
            <a:extLst>
              <a:ext uri="{FF2B5EF4-FFF2-40B4-BE49-F238E27FC236}">
                <a16:creationId xmlns:a16="http://schemas.microsoft.com/office/drawing/2014/main" id="{7C7CC114-9827-490F-AF67-72D9D14A80A3}"/>
              </a:ext>
            </a:extLst>
          </p:cNvPr>
          <p:cNvPicPr>
            <a:picLocks noChangeAspect="1"/>
          </p:cNvPicPr>
          <p:nvPr/>
        </p:nvPicPr>
        <p:blipFill>
          <a:blip r:embed="rId2"/>
          <a:stretch>
            <a:fillRect/>
          </a:stretch>
        </p:blipFill>
        <p:spPr>
          <a:xfrm>
            <a:off x="0" y="3698241"/>
            <a:ext cx="9067800" cy="2883972"/>
          </a:xfrm>
          <a:prstGeom prst="rect">
            <a:avLst/>
          </a:prstGeom>
        </p:spPr>
      </p:pic>
      <p:sp>
        <p:nvSpPr>
          <p:cNvPr id="8" name="Rectangle 7">
            <a:extLst>
              <a:ext uri="{FF2B5EF4-FFF2-40B4-BE49-F238E27FC236}">
                <a16:creationId xmlns:a16="http://schemas.microsoft.com/office/drawing/2014/main" id="{5A036754-35C4-474E-BA16-A3E4A0C5DA23}"/>
              </a:ext>
            </a:extLst>
          </p:cNvPr>
          <p:cNvSpPr/>
          <p:nvPr/>
        </p:nvSpPr>
        <p:spPr>
          <a:xfrm>
            <a:off x="6705600" y="1524000"/>
            <a:ext cx="2212731" cy="1905000"/>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096CFC-9AF0-4EFF-82AD-5DBD6B97406A}"/>
              </a:ext>
            </a:extLst>
          </p:cNvPr>
          <p:cNvSpPr/>
          <p:nvPr/>
        </p:nvSpPr>
        <p:spPr>
          <a:xfrm>
            <a:off x="3200400" y="3653037"/>
            <a:ext cx="4072414" cy="2804809"/>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03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 Comparison</a:t>
            </a:r>
          </a:p>
        </p:txBody>
      </p:sp>
      <p:sp>
        <p:nvSpPr>
          <p:cNvPr id="3" name="Text Placeholder 2"/>
          <p:cNvSpPr>
            <a:spLocks noGrp="1"/>
          </p:cNvSpPr>
          <p:nvPr>
            <p:ph type="body" sz="quarter" idx="17"/>
          </p:nvPr>
        </p:nvSpPr>
        <p:spPr/>
        <p:txBody>
          <a:bodyPr/>
          <a:lstStyle/>
          <a:p>
            <a:r>
              <a:rPr lang="en-US" dirty="0"/>
              <a:t>PSAM 16 Honolulu, HI June 26 - July 1, 2022</a:t>
            </a:r>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2828424487"/>
              </p:ext>
            </p:extLst>
          </p:nvPr>
        </p:nvGraphicFramePr>
        <p:xfrm>
          <a:off x="990600" y="1600200"/>
          <a:ext cx="7010399" cy="3416831"/>
        </p:xfrm>
        <a:graphic>
          <a:graphicData uri="http://schemas.openxmlformats.org/drawingml/2006/table">
            <a:tbl>
              <a:tblPr firstRow="1" firstCol="1" bandRow="1">
                <a:tableStyleId>{F5AB1C69-6EDB-4FF4-983F-18BD219EF322}</a:tableStyleId>
              </a:tblPr>
              <a:tblGrid>
                <a:gridCol w="1880839">
                  <a:extLst>
                    <a:ext uri="{9D8B030D-6E8A-4147-A177-3AD203B41FA5}">
                      <a16:colId xmlns:a16="http://schemas.microsoft.com/office/drawing/2014/main" val="20000"/>
                    </a:ext>
                  </a:extLst>
                </a:gridCol>
                <a:gridCol w="1700560">
                  <a:extLst>
                    <a:ext uri="{9D8B030D-6E8A-4147-A177-3AD203B41FA5}">
                      <a16:colId xmlns:a16="http://schemas.microsoft.com/office/drawing/2014/main" val="20001"/>
                    </a:ext>
                  </a:extLst>
                </a:gridCol>
                <a:gridCol w="1627954">
                  <a:extLst>
                    <a:ext uri="{9D8B030D-6E8A-4147-A177-3AD203B41FA5}">
                      <a16:colId xmlns:a16="http://schemas.microsoft.com/office/drawing/2014/main" val="20002"/>
                    </a:ext>
                  </a:extLst>
                </a:gridCol>
                <a:gridCol w="1801046">
                  <a:extLst>
                    <a:ext uri="{9D8B030D-6E8A-4147-A177-3AD203B41FA5}">
                      <a16:colId xmlns:a16="http://schemas.microsoft.com/office/drawing/2014/main" val="20003"/>
                    </a:ext>
                  </a:extLst>
                </a:gridCol>
              </a:tblGrid>
              <a:tr h="1133056">
                <a:tc>
                  <a:txBody>
                    <a:bodyPr/>
                    <a:lstStyle/>
                    <a:p>
                      <a:pPr marL="0" marR="0" algn="ctr">
                        <a:lnSpc>
                          <a:spcPct val="115000"/>
                        </a:lnSpc>
                        <a:spcBef>
                          <a:spcPts val="100"/>
                        </a:spcBef>
                        <a:spcAft>
                          <a:spcPts val="1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dirty="0">
                          <a:effectLst/>
                        </a:rPr>
                        <a:t>FM1</a:t>
                      </a:r>
                    </a:p>
                    <a:p>
                      <a:pPr marL="0" marR="0" algn="ctr">
                        <a:lnSpc>
                          <a:spcPct val="115000"/>
                        </a:lnSpc>
                        <a:spcBef>
                          <a:spcPts val="100"/>
                        </a:spcBef>
                        <a:spcAft>
                          <a:spcPts val="100"/>
                        </a:spcAft>
                      </a:pPr>
                      <a:r>
                        <a:rPr lang="en-US" sz="1800" dirty="0">
                          <a:effectLst/>
                        </a:rPr>
                        <a:t>(8,000 </a:t>
                      </a:r>
                      <a:r>
                        <a:rPr lang="en-US" sz="1800" dirty="0" err="1">
                          <a:effectLst/>
                        </a:rPr>
                        <a:t>Hrs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a:effectLst/>
                        </a:rPr>
                        <a:t>FM2</a:t>
                      </a:r>
                    </a:p>
                    <a:p>
                      <a:pPr marL="0" marR="0" algn="ctr">
                        <a:lnSpc>
                          <a:spcPct val="115000"/>
                        </a:lnSpc>
                        <a:spcBef>
                          <a:spcPts val="100"/>
                        </a:spcBef>
                        <a:spcAft>
                          <a:spcPts val="100"/>
                        </a:spcAft>
                      </a:pPr>
                      <a:r>
                        <a:rPr lang="en-US" sz="1800">
                          <a:effectLst/>
                        </a:rPr>
                        <a:t> (10,000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a:effectLst/>
                        </a:rPr>
                        <a:t>FM3</a:t>
                      </a:r>
                    </a:p>
                    <a:p>
                      <a:pPr marL="0" marR="0" algn="ctr">
                        <a:lnSpc>
                          <a:spcPct val="115000"/>
                        </a:lnSpc>
                        <a:spcBef>
                          <a:spcPts val="100"/>
                        </a:spcBef>
                        <a:spcAft>
                          <a:spcPts val="100"/>
                        </a:spcAft>
                      </a:pPr>
                      <a:r>
                        <a:rPr lang="en-US" sz="1800">
                          <a:effectLst/>
                        </a:rPr>
                        <a:t>(12,000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4365">
                <a:tc>
                  <a:txBody>
                    <a:bodyPr/>
                    <a:lstStyle/>
                    <a:p>
                      <a:pPr marL="0" marR="0" algn="ctr">
                        <a:lnSpc>
                          <a:spcPct val="115000"/>
                        </a:lnSpc>
                        <a:spcBef>
                          <a:spcPts val="100"/>
                        </a:spcBef>
                        <a:spcAft>
                          <a:spcPts val="100"/>
                        </a:spcAft>
                      </a:pPr>
                      <a:r>
                        <a:rPr lang="en-US" sz="1800">
                          <a:effectLst/>
                        </a:rPr>
                        <a:t>Known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dirty="0">
                          <a:effectLst/>
                        </a:rPr>
                        <a:t>8,000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ctr">
                        <a:lnSpc>
                          <a:spcPct val="115000"/>
                        </a:lnSpc>
                        <a:spcBef>
                          <a:spcPts val="100"/>
                        </a:spcBef>
                        <a:spcAft>
                          <a:spcPts val="100"/>
                        </a:spcAft>
                      </a:pPr>
                      <a:r>
                        <a:rPr lang="en-US" sz="1800" dirty="0">
                          <a:effectLst/>
                        </a:rPr>
                        <a:t>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ctr">
                        <a:lnSpc>
                          <a:spcPct val="115000"/>
                        </a:lnSpc>
                        <a:spcBef>
                          <a:spcPts val="100"/>
                        </a:spcBef>
                        <a:spcAft>
                          <a:spcPts val="100"/>
                        </a:spcAft>
                      </a:pPr>
                      <a:r>
                        <a:rPr lang="en-US" sz="1800" dirty="0">
                          <a:effectLst/>
                        </a:rPr>
                        <a:t>12,000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0001"/>
                  </a:ext>
                </a:extLst>
              </a:tr>
              <a:tr h="512887">
                <a:tc>
                  <a:txBody>
                    <a:bodyPr/>
                    <a:lstStyle/>
                    <a:p>
                      <a:pPr marL="0" marR="0" algn="ctr">
                        <a:lnSpc>
                          <a:spcPct val="115000"/>
                        </a:lnSpc>
                        <a:spcBef>
                          <a:spcPts val="100"/>
                        </a:spcBef>
                        <a:spcAft>
                          <a:spcPts val="100"/>
                        </a:spcAft>
                      </a:pPr>
                      <a:r>
                        <a:rPr lang="en-US" sz="1800" dirty="0">
                          <a:effectLst/>
                        </a:rPr>
                        <a:t>Exponential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dirty="0">
                          <a:effectLst/>
                        </a:rPr>
                        <a:t>8,530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100"/>
                        </a:spcBef>
                        <a:spcAft>
                          <a:spcPts val="100"/>
                        </a:spcAft>
                      </a:pPr>
                      <a:r>
                        <a:rPr lang="en-US" sz="1800" dirty="0">
                          <a:effectLst/>
                        </a:rPr>
                        <a:t>38,387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100"/>
                        </a:spcBef>
                        <a:spcAft>
                          <a:spcPts val="100"/>
                        </a:spcAft>
                      </a:pPr>
                      <a:r>
                        <a:rPr lang="en-US" sz="1800">
                          <a:effectLst/>
                        </a:rPr>
                        <a:t>76,773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r h="254365">
                <a:tc>
                  <a:txBody>
                    <a:bodyPr/>
                    <a:lstStyle/>
                    <a:p>
                      <a:pPr marL="0" marR="0" algn="ctr">
                        <a:lnSpc>
                          <a:spcPct val="115000"/>
                        </a:lnSpc>
                        <a:spcBef>
                          <a:spcPts val="100"/>
                        </a:spcBef>
                        <a:spcAft>
                          <a:spcPts val="100"/>
                        </a:spcAft>
                      </a:pPr>
                      <a:r>
                        <a:rPr lang="en-US" sz="1800">
                          <a:effectLst/>
                        </a:rPr>
                        <a:t>Exp Diff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dirty="0">
                          <a:effectLst/>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100"/>
                        </a:spcBef>
                        <a:spcAft>
                          <a:spcPts val="100"/>
                        </a:spcAft>
                      </a:pPr>
                      <a:r>
                        <a:rPr lang="en-US" sz="1800" dirty="0">
                          <a:effectLst/>
                        </a:rPr>
                        <a:t>283.9%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100"/>
                        </a:spcBef>
                        <a:spcAft>
                          <a:spcPts val="100"/>
                        </a:spcAft>
                      </a:pPr>
                      <a:r>
                        <a:rPr lang="en-US" sz="1800" dirty="0">
                          <a:effectLst/>
                        </a:rPr>
                        <a:t>539.8%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3"/>
                  </a:ext>
                </a:extLst>
              </a:tr>
              <a:tr h="254365">
                <a:tc>
                  <a:txBody>
                    <a:bodyPr/>
                    <a:lstStyle/>
                    <a:p>
                      <a:pPr marL="0" marR="0" algn="ctr">
                        <a:lnSpc>
                          <a:spcPct val="115000"/>
                        </a:lnSpc>
                        <a:spcBef>
                          <a:spcPts val="100"/>
                        </a:spcBef>
                        <a:spcAft>
                          <a:spcPts val="100"/>
                        </a:spcAft>
                      </a:pPr>
                      <a:r>
                        <a:rPr lang="en-US" sz="1800">
                          <a:effectLst/>
                        </a:rPr>
                        <a:t>Censored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13,340</a:t>
                      </a:r>
                    </a:p>
                  </a:txBody>
                  <a:tcPr marL="68580" marR="68580" marT="0" marB="0">
                    <a:solidFill>
                      <a:schemeClr val="bg2">
                        <a:lumMod val="90000"/>
                      </a:schemeClr>
                    </a:solidFill>
                  </a:tcPr>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12,800</a:t>
                      </a:r>
                    </a:p>
                  </a:txBody>
                  <a:tcPr marL="68580" marR="68580" marT="0" marB="0">
                    <a:solidFill>
                      <a:schemeClr val="bg2">
                        <a:lumMod val="90000"/>
                      </a:schemeClr>
                    </a:solidFill>
                  </a:tcPr>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12,790</a:t>
                      </a:r>
                    </a:p>
                  </a:txBody>
                  <a:tcPr marL="68580" marR="68580" marT="0" marB="0">
                    <a:solidFill>
                      <a:schemeClr val="bg2">
                        <a:lumMod val="90000"/>
                      </a:schemeClr>
                    </a:solidFill>
                  </a:tcPr>
                </a:tc>
                <a:extLst>
                  <a:ext uri="{0D108BD9-81ED-4DB2-BD59-A6C34878D82A}">
                    <a16:rowId xmlns:a16="http://schemas.microsoft.com/office/drawing/2014/main" val="10004"/>
                  </a:ext>
                </a:extLst>
              </a:tr>
              <a:tr h="254365">
                <a:tc>
                  <a:txBody>
                    <a:bodyPr/>
                    <a:lstStyle/>
                    <a:p>
                      <a:pPr marL="0" marR="0" algn="ctr">
                        <a:lnSpc>
                          <a:spcPct val="115000"/>
                        </a:lnSpc>
                        <a:spcBef>
                          <a:spcPts val="100"/>
                        </a:spcBef>
                        <a:spcAft>
                          <a:spcPts val="100"/>
                        </a:spcAft>
                      </a:pPr>
                      <a:r>
                        <a:rPr lang="en-US" sz="1800">
                          <a:effectLst/>
                        </a:rPr>
                        <a:t>Cens Diff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66.8%</a:t>
                      </a:r>
                    </a:p>
                  </a:txBody>
                  <a:tcPr marL="68580" marR="68580" marT="0" marB="0">
                    <a:solidFill>
                      <a:schemeClr val="bg2">
                        <a:lumMod val="90000"/>
                      </a:schemeClr>
                    </a:solidFill>
                  </a:tcPr>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28.0%</a:t>
                      </a:r>
                    </a:p>
                  </a:txBody>
                  <a:tcPr marL="68580" marR="68580" marT="0" marB="0">
                    <a:solidFill>
                      <a:schemeClr val="bg2">
                        <a:lumMod val="90000"/>
                      </a:schemeClr>
                    </a:solidFill>
                  </a:tcPr>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6.6%</a:t>
                      </a:r>
                    </a:p>
                  </a:txBody>
                  <a:tcPr marL="68580" marR="68580" marT="0" marB="0">
                    <a:solidFill>
                      <a:schemeClr val="bg2">
                        <a:lumMod val="90000"/>
                      </a:schemeClr>
                    </a:solidFill>
                  </a:tcPr>
                </a:tc>
                <a:extLst>
                  <a:ext uri="{0D108BD9-81ED-4DB2-BD59-A6C34878D82A}">
                    <a16:rowId xmlns:a16="http://schemas.microsoft.com/office/drawing/2014/main" val="10005"/>
                  </a:ext>
                </a:extLst>
              </a:tr>
              <a:tr h="254365">
                <a:tc>
                  <a:txBody>
                    <a:bodyPr/>
                    <a:lstStyle/>
                    <a:p>
                      <a:pPr marL="0" marR="0" algn="ctr">
                        <a:lnSpc>
                          <a:spcPct val="115000"/>
                        </a:lnSpc>
                        <a:spcBef>
                          <a:spcPts val="100"/>
                        </a:spcBef>
                        <a:spcAft>
                          <a:spcPts val="100"/>
                        </a:spcAft>
                      </a:pPr>
                      <a:r>
                        <a:rPr lang="en-US" sz="1800">
                          <a:effectLst/>
                        </a:rPr>
                        <a:t>Missing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dirty="0">
                          <a:effectLst/>
                          <a:latin typeface="+mn-lt"/>
                          <a:ea typeface="Calibri" panose="020F0502020204030204" pitchFamily="34" charset="0"/>
                          <a:cs typeface="Times New Roman" panose="02020603050405020304" pitchFamily="18" charset="0"/>
                        </a:rPr>
                        <a:t>8,012</a:t>
                      </a:r>
                    </a:p>
                  </a:txBody>
                  <a:tcPr marL="68580" marR="68580" marT="0" marB="0">
                    <a:solidFill>
                      <a:schemeClr val="accent2">
                        <a:lumMod val="20000"/>
                        <a:lumOff val="80000"/>
                      </a:schemeClr>
                    </a:solidFill>
                  </a:tcPr>
                </a:tc>
                <a:tc>
                  <a:txBody>
                    <a:bodyPr/>
                    <a:lstStyle/>
                    <a:p>
                      <a:pPr marL="0" marR="0" algn="ctr">
                        <a:lnSpc>
                          <a:spcPct val="115000"/>
                        </a:lnSpc>
                        <a:spcBef>
                          <a:spcPts val="100"/>
                        </a:spcBef>
                        <a:spcAft>
                          <a:spcPts val="100"/>
                        </a:spcAft>
                      </a:pPr>
                      <a:r>
                        <a:rPr lang="en-US" sz="1800" dirty="0">
                          <a:effectLst/>
                          <a:latin typeface="+mn-lt"/>
                          <a:ea typeface="Calibri" panose="020F0502020204030204" pitchFamily="34" charset="0"/>
                          <a:cs typeface="Times New Roman" panose="02020603050405020304" pitchFamily="18" charset="0"/>
                        </a:rPr>
                        <a:t>9,978</a:t>
                      </a:r>
                    </a:p>
                  </a:txBody>
                  <a:tcPr marL="68580" marR="68580" marT="0" marB="0">
                    <a:solidFill>
                      <a:schemeClr val="accent2">
                        <a:lumMod val="20000"/>
                        <a:lumOff val="80000"/>
                      </a:schemeClr>
                    </a:solidFill>
                  </a:tcPr>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11,610</a:t>
                      </a:r>
                    </a:p>
                  </a:txBody>
                  <a:tcPr marL="68580" marR="68580" marT="0" marB="0">
                    <a:solidFill>
                      <a:schemeClr val="accent2">
                        <a:lumMod val="20000"/>
                        <a:lumOff val="80000"/>
                      </a:schemeClr>
                    </a:solidFill>
                  </a:tcPr>
                </a:tc>
                <a:extLst>
                  <a:ext uri="{0D108BD9-81ED-4DB2-BD59-A6C34878D82A}">
                    <a16:rowId xmlns:a16="http://schemas.microsoft.com/office/drawing/2014/main" val="10006"/>
                  </a:ext>
                </a:extLst>
              </a:tr>
              <a:tr h="254365">
                <a:tc>
                  <a:txBody>
                    <a:bodyPr/>
                    <a:lstStyle/>
                    <a:p>
                      <a:pPr marL="0" marR="0" algn="ctr">
                        <a:lnSpc>
                          <a:spcPct val="115000"/>
                        </a:lnSpc>
                        <a:spcBef>
                          <a:spcPts val="100"/>
                        </a:spcBef>
                        <a:spcAft>
                          <a:spcPts val="100"/>
                        </a:spcAft>
                      </a:pPr>
                      <a:r>
                        <a:rPr lang="en-US" sz="1800">
                          <a:effectLst/>
                        </a:rPr>
                        <a:t>Miss Diff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0.1%</a:t>
                      </a:r>
                    </a:p>
                  </a:txBody>
                  <a:tcPr marL="68580" marR="68580" marT="0" marB="0">
                    <a:solidFill>
                      <a:schemeClr val="accent2">
                        <a:lumMod val="20000"/>
                        <a:lumOff val="80000"/>
                      </a:schemeClr>
                    </a:solidFill>
                  </a:tcPr>
                </a:tc>
                <a:tc>
                  <a:txBody>
                    <a:bodyPr/>
                    <a:lstStyle/>
                    <a:p>
                      <a:pPr marL="0" marR="0" algn="ctr">
                        <a:lnSpc>
                          <a:spcPct val="115000"/>
                        </a:lnSpc>
                        <a:spcBef>
                          <a:spcPts val="100"/>
                        </a:spcBef>
                        <a:spcAft>
                          <a:spcPts val="100"/>
                        </a:spcAft>
                      </a:pPr>
                      <a:r>
                        <a:rPr lang="en-US" sz="1800">
                          <a:effectLst/>
                          <a:latin typeface="+mn-lt"/>
                          <a:ea typeface="Calibri" panose="020F0502020204030204" pitchFamily="34" charset="0"/>
                          <a:cs typeface="Times New Roman" panose="02020603050405020304" pitchFamily="18" charset="0"/>
                        </a:rPr>
                        <a:t>0.2%</a:t>
                      </a:r>
                    </a:p>
                  </a:txBody>
                  <a:tcPr marL="68580" marR="68580" marT="0" marB="0">
                    <a:solidFill>
                      <a:schemeClr val="accent2">
                        <a:lumMod val="20000"/>
                        <a:lumOff val="80000"/>
                      </a:schemeClr>
                    </a:solidFill>
                  </a:tcPr>
                </a:tc>
                <a:tc>
                  <a:txBody>
                    <a:bodyPr/>
                    <a:lstStyle/>
                    <a:p>
                      <a:pPr marL="0" marR="0" algn="ctr">
                        <a:lnSpc>
                          <a:spcPct val="115000"/>
                        </a:lnSpc>
                        <a:spcBef>
                          <a:spcPts val="100"/>
                        </a:spcBef>
                        <a:spcAft>
                          <a:spcPts val="100"/>
                        </a:spcAft>
                      </a:pPr>
                      <a:r>
                        <a:rPr lang="en-US" sz="1800" dirty="0">
                          <a:effectLst/>
                          <a:latin typeface="+mn-lt"/>
                          <a:ea typeface="Calibri" panose="020F0502020204030204" pitchFamily="34" charset="0"/>
                          <a:cs typeface="Times New Roman" panose="02020603050405020304" pitchFamily="18" charset="0"/>
                        </a:rPr>
                        <a:t>3.3%</a:t>
                      </a:r>
                    </a:p>
                  </a:txBody>
                  <a:tcPr marL="68580" marR="68580" marT="0" marB="0">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8</a:t>
            </a:r>
          </a:p>
        </p:txBody>
      </p:sp>
      <p:sp>
        <p:nvSpPr>
          <p:cNvPr id="9" name="TextBox 8"/>
          <p:cNvSpPr txBox="1"/>
          <p:nvPr/>
        </p:nvSpPr>
        <p:spPr>
          <a:xfrm>
            <a:off x="3505200" y="1066800"/>
            <a:ext cx="2438400" cy="410642"/>
          </a:xfrm>
          <a:prstGeom prst="rect">
            <a:avLst/>
          </a:prstGeom>
          <a:ln w="38100">
            <a:solidFill>
              <a:srgbClr val="0070C0"/>
            </a:solidFill>
          </a:ln>
        </p:spPr>
        <p:txBody>
          <a:bodyPr vert="horz" wrap="none" lIns="91440" tIns="45720" rIns="91440" bIns="45720" rtlCol="0">
            <a:noAutofit/>
          </a:bodyPr>
          <a:lstStyle/>
          <a:p>
            <a:pPr>
              <a:buNone/>
            </a:pPr>
            <a:r>
              <a:rPr lang="en-US" dirty="0">
                <a:solidFill>
                  <a:srgbClr val="0070C0"/>
                </a:solidFill>
              </a:rPr>
              <a:t>Data Set Size = 100</a:t>
            </a:r>
          </a:p>
        </p:txBody>
      </p:sp>
      <p:sp>
        <p:nvSpPr>
          <p:cNvPr id="10" name="TextBox 9"/>
          <p:cNvSpPr txBox="1"/>
          <p:nvPr/>
        </p:nvSpPr>
        <p:spPr>
          <a:xfrm>
            <a:off x="1479557" y="5334000"/>
            <a:ext cx="6032483" cy="762000"/>
          </a:xfrm>
          <a:prstGeom prst="rect">
            <a:avLst/>
          </a:prstGeom>
          <a:ln w="38100">
            <a:solidFill>
              <a:schemeClr val="accent1"/>
            </a:solidFill>
          </a:ln>
        </p:spPr>
        <p:txBody>
          <a:bodyPr vert="horz" wrap="square" lIns="91440" tIns="45720" rIns="91440" bIns="45720" rtlCol="0">
            <a:noAutofit/>
          </a:bodyPr>
          <a:lstStyle/>
          <a:p>
            <a:pPr algn="ctr">
              <a:buNone/>
            </a:pPr>
            <a:r>
              <a:rPr lang="en-US" dirty="0">
                <a:solidFill>
                  <a:srgbClr val="0070C0"/>
                </a:solidFill>
              </a:rPr>
              <a:t>The “missing” data approach has reduced all three failure modes to less than 4% error for each </a:t>
            </a:r>
          </a:p>
        </p:txBody>
      </p:sp>
      <p:sp>
        <p:nvSpPr>
          <p:cNvPr id="11" name="Rectangle 10">
            <a:extLst>
              <a:ext uri="{FF2B5EF4-FFF2-40B4-BE49-F238E27FC236}">
                <a16:creationId xmlns:a16="http://schemas.microsoft.com/office/drawing/2014/main" id="{CE2A550B-6967-4B69-AA39-93DDA74295A7}"/>
              </a:ext>
            </a:extLst>
          </p:cNvPr>
          <p:cNvSpPr/>
          <p:nvPr/>
        </p:nvSpPr>
        <p:spPr>
          <a:xfrm>
            <a:off x="2819400" y="4381500"/>
            <a:ext cx="5096863" cy="635531"/>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67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a:t>
            </a:r>
            <a:r>
              <a:rPr lang="en-US" dirty="0" err="1"/>
              <a:t>Monoprop</a:t>
            </a:r>
            <a:r>
              <a:rPr lang="en-US" dirty="0"/>
              <a:t> Thruster (1/2)</a:t>
            </a:r>
          </a:p>
        </p:txBody>
      </p:sp>
      <p:sp>
        <p:nvSpPr>
          <p:cNvPr id="3" name="Text Placeholder 2"/>
          <p:cNvSpPr>
            <a:spLocks noGrp="1"/>
          </p:cNvSpPr>
          <p:nvPr>
            <p:ph type="body" sz="quarter" idx="17"/>
          </p:nvPr>
        </p:nvSpPr>
        <p:spPr/>
        <p:txBody>
          <a:bodyPr/>
          <a:lstStyle/>
          <a:p>
            <a:r>
              <a:rPr lang="en-US" dirty="0"/>
              <a:t>PSAM 16 Honolulu, HI June 26 - July 1, 2022</a:t>
            </a:r>
          </a:p>
        </p:txBody>
      </p:sp>
      <p:sp>
        <p:nvSpPr>
          <p:cNvPr id="4" name="Content Placeholder 3"/>
          <p:cNvSpPr>
            <a:spLocks noGrp="1"/>
          </p:cNvSpPr>
          <p:nvPr>
            <p:ph sz="quarter" idx="18"/>
          </p:nvPr>
        </p:nvSpPr>
        <p:spPr/>
        <p:txBody>
          <a:bodyPr/>
          <a:lstStyle/>
          <a:p>
            <a:pPr marL="0" indent="0">
              <a:buNone/>
            </a:pPr>
            <a:endParaRPr lang="en-US" dirty="0"/>
          </a:p>
          <a:p>
            <a:endParaRPr lang="en-US" dirty="0"/>
          </a:p>
        </p:txBody>
      </p:sp>
      <p:sp>
        <p:nvSpPr>
          <p:cNvPr id="5" name="Date Placeholder 4"/>
          <p:cNvSpPr>
            <a:spLocks noGrp="1"/>
          </p:cNvSpPr>
          <p:nvPr>
            <p:ph type="dt" sz="half" idx="19"/>
          </p:nvPr>
        </p:nvSpPr>
        <p:spPr/>
        <p:txBody>
          <a:bodyPr/>
          <a:lstStyle/>
          <a:p>
            <a:r>
              <a:rPr lang="en-US" dirty="0"/>
              <a:t>June 2022</a:t>
            </a:r>
          </a:p>
        </p:txBody>
      </p:sp>
      <p:sp>
        <p:nvSpPr>
          <p:cNvPr id="7" name="Slide Number Placeholder 6"/>
          <p:cNvSpPr>
            <a:spLocks noGrp="1"/>
          </p:cNvSpPr>
          <p:nvPr>
            <p:ph type="sldNum" sz="quarter" idx="21"/>
          </p:nvPr>
        </p:nvSpPr>
        <p:spPr/>
        <p:txBody>
          <a:bodyPr/>
          <a:lstStyle/>
          <a:p>
            <a:r>
              <a:rPr lang="en-US" dirty="0"/>
              <a:t>9</a:t>
            </a:r>
          </a:p>
        </p:txBody>
      </p:sp>
      <p:pic>
        <p:nvPicPr>
          <p:cNvPr id="9" name="Picture 8">
            <a:extLst>
              <a:ext uri="{FF2B5EF4-FFF2-40B4-BE49-F238E27FC236}">
                <a16:creationId xmlns:a16="http://schemas.microsoft.com/office/drawing/2014/main" id="{E591FCAA-BD4D-459D-9F21-D5ECA4F521E4}"/>
              </a:ext>
            </a:extLst>
          </p:cNvPr>
          <p:cNvPicPr/>
          <p:nvPr/>
        </p:nvPicPr>
        <p:blipFill>
          <a:blip r:embed="rId2"/>
          <a:stretch>
            <a:fillRect/>
          </a:stretch>
        </p:blipFill>
        <p:spPr>
          <a:xfrm>
            <a:off x="1841257" y="1344712"/>
            <a:ext cx="5731510" cy="2228215"/>
          </a:xfrm>
          <a:prstGeom prst="rect">
            <a:avLst/>
          </a:prstGeom>
        </p:spPr>
      </p:pic>
      <p:sp>
        <p:nvSpPr>
          <p:cNvPr id="6" name="TextBox 5">
            <a:extLst>
              <a:ext uri="{FF2B5EF4-FFF2-40B4-BE49-F238E27FC236}">
                <a16:creationId xmlns:a16="http://schemas.microsoft.com/office/drawing/2014/main" id="{A7556529-744B-404F-854D-3886F45E23A0}"/>
              </a:ext>
            </a:extLst>
          </p:cNvPr>
          <p:cNvSpPr txBox="1"/>
          <p:nvPr/>
        </p:nvSpPr>
        <p:spPr>
          <a:xfrm>
            <a:off x="685800" y="3848666"/>
            <a:ext cx="8001000" cy="2492990"/>
          </a:xfrm>
          <a:prstGeom prst="rect">
            <a:avLst/>
          </a:prstGeom>
        </p:spPr>
        <p:txBody>
          <a:bodyPr vert="horz" wrap="square" lIns="91440" tIns="45720" rIns="91440" bIns="45720" rtlCol="0">
            <a:spAutoFit/>
          </a:bodyPr>
          <a:lstStyle/>
          <a:p>
            <a:pPr marL="342900" indent="-342900">
              <a:buFont typeface="Wingdings" panose="05000000000000000000" pitchFamily="2" charset="2"/>
              <a:buChar char=""/>
            </a:pPr>
            <a:r>
              <a:rPr lang="en-US" dirty="0"/>
              <a:t>Compare traditional FTA vs. simulation solution</a:t>
            </a:r>
          </a:p>
          <a:p>
            <a:pPr marL="800100" lvl="1" indent="-342900">
              <a:buFont typeface="Wingdings" panose="05000000000000000000" pitchFamily="2" charset="2"/>
              <a:buChar char=""/>
            </a:pPr>
            <a:r>
              <a:rPr lang="en-US" dirty="0"/>
              <a:t>Valves can fail open or closed, but not both</a:t>
            </a:r>
          </a:p>
          <a:p>
            <a:pPr marL="342900" indent="-342900">
              <a:buFont typeface="Wingdings" panose="05000000000000000000" pitchFamily="2" charset="2"/>
              <a:buChar char=""/>
            </a:pPr>
            <a:r>
              <a:rPr lang="en-US" dirty="0"/>
              <a:t>Success criteria</a:t>
            </a:r>
          </a:p>
          <a:p>
            <a:pPr marL="800100" lvl="1" indent="-342900">
              <a:buFont typeface="Wingdings" panose="05000000000000000000" pitchFamily="2" charset="2"/>
              <a:buChar char=""/>
            </a:pPr>
            <a:r>
              <a:rPr lang="en-US" dirty="0"/>
              <a:t>Need at least on flow pathway to operate, need both pathways to close to conserve fuel</a:t>
            </a:r>
          </a:p>
          <a:p>
            <a:pPr marL="342900" indent="-342900">
              <a:buFont typeface="Wingdings" panose="05000000000000000000" pitchFamily="2" charset="2"/>
              <a:buChar char=""/>
            </a:pPr>
            <a:r>
              <a:rPr lang="en-US" dirty="0"/>
              <a:t>Compare various data assessment methods for failure modes and the effect on the results</a:t>
            </a:r>
          </a:p>
        </p:txBody>
      </p:sp>
    </p:spTree>
    <p:extLst>
      <p:ext uri="{BB962C8B-B14F-4D97-AF65-F5344CB8AC3E}">
        <p14:creationId xmlns:p14="http://schemas.microsoft.com/office/powerpoint/2010/main" val="2144480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SAjpl-WhiteTheme-4x3-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4761</TotalTime>
  <Pages>1</Pages>
  <Words>2329</Words>
  <Application>Microsoft Office PowerPoint</Application>
  <PresentationFormat>On-screen Show (4:3)</PresentationFormat>
  <Paragraphs>455</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PMingLiU</vt:lpstr>
      <vt:lpstr>Arial</vt:lpstr>
      <vt:lpstr>Arial Narrow</vt:lpstr>
      <vt:lpstr>Calibri</vt:lpstr>
      <vt:lpstr>Cambria Math</vt:lpstr>
      <vt:lpstr>Symbol</vt:lpstr>
      <vt:lpstr>Times New Roman</vt:lpstr>
      <vt:lpstr>Wingdings</vt:lpstr>
      <vt:lpstr>NASAjpl-WhiteTheme-4x3-vA6</vt:lpstr>
      <vt:lpstr>PowerPoint Presentation</vt:lpstr>
      <vt:lpstr>Acknowledgement</vt:lpstr>
      <vt:lpstr>Topics</vt:lpstr>
      <vt:lpstr>Simple Example:  Supercharger</vt:lpstr>
      <vt:lpstr>Failure Modes of Complex Assemblies</vt:lpstr>
      <vt:lpstr>Three Failure Modes Example</vt:lpstr>
      <vt:lpstr>Exponential vs. Censored vs. Missing Data</vt:lpstr>
      <vt:lpstr>Simulation Results Comparison</vt:lpstr>
      <vt:lpstr>Simple Monoprop Thruster (1/2)</vt:lpstr>
      <vt:lpstr>Monoprop Thruster Failure Data</vt:lpstr>
      <vt:lpstr>Thruster Fault Tree Analysis</vt:lpstr>
      <vt:lpstr>FTA Minimal Cut Sets</vt:lpstr>
      <vt:lpstr>Simulation Algorithm</vt:lpstr>
      <vt:lpstr>Simulation Algorithm</vt:lpstr>
      <vt:lpstr>Simulation Algorithm</vt:lpstr>
      <vt:lpstr>One Simulation Trial (No SOK Correlation)</vt:lpstr>
      <vt:lpstr>FTA Vs. Simulation Results Comparison</vt:lpstr>
      <vt:lpstr>Discussion of Results</vt:lpstr>
      <vt:lpstr>Further Discussions Continued in the Paper</vt:lpstr>
      <vt:lpstr>Reminders</vt:lpstr>
      <vt:lpstr>Questions?</vt:lpstr>
      <vt:lpstr>Backup</vt:lpstr>
      <vt:lpstr>Censored vs. Missing Data</vt:lpstr>
      <vt:lpstr>Censored vs. Missing Data Example</vt:lpstr>
      <vt:lpstr>OpenBUGS Simulation with Censored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Charts with Meatball</dc:title>
  <dc:subject/>
  <dc:creator>DrT</dc:creator>
  <cp:keywords/>
  <dc:description/>
  <cp:lastModifiedBy>Paulos, Todd (5138)</cp:lastModifiedBy>
  <cp:revision>1074</cp:revision>
  <cp:lastPrinted>2001-03-07T03:43:13Z</cp:lastPrinted>
  <dcterms:created xsi:type="dcterms:W3CDTF">1995-06-28T11:15:02Z</dcterms:created>
  <dcterms:modified xsi:type="dcterms:W3CDTF">2022-05-26T19:45:28Z</dcterms:modified>
</cp:coreProperties>
</file>