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8" r:id="rId1"/>
    <p:sldMasterId id="2147483766" r:id="rId2"/>
  </p:sldMasterIdLst>
  <p:notesMasterIdLst>
    <p:notesMasterId r:id="rId23"/>
  </p:notesMasterIdLst>
  <p:handoutMasterIdLst>
    <p:handoutMasterId r:id="rId24"/>
  </p:handoutMasterIdLst>
  <p:sldIdLst>
    <p:sldId id="333" r:id="rId3"/>
    <p:sldId id="381" r:id="rId4"/>
    <p:sldId id="380" r:id="rId5"/>
    <p:sldId id="370" r:id="rId6"/>
    <p:sldId id="361" r:id="rId7"/>
    <p:sldId id="372" r:id="rId8"/>
    <p:sldId id="371" r:id="rId9"/>
    <p:sldId id="362" r:id="rId10"/>
    <p:sldId id="373" r:id="rId11"/>
    <p:sldId id="363" r:id="rId12"/>
    <p:sldId id="364" r:id="rId13"/>
    <p:sldId id="365" r:id="rId14"/>
    <p:sldId id="366" r:id="rId15"/>
    <p:sldId id="367" r:id="rId16"/>
    <p:sldId id="374" r:id="rId17"/>
    <p:sldId id="378" r:id="rId18"/>
    <p:sldId id="377" r:id="rId19"/>
    <p:sldId id="379" r:id="rId20"/>
    <p:sldId id="368" r:id="rId21"/>
    <p:sldId id="369" r:id="rId22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BF"/>
    <a:srgbClr val="002D58"/>
    <a:srgbClr val="D7193C"/>
    <a:srgbClr val="DCDCDC"/>
    <a:srgbClr val="00AADC"/>
    <a:srgbClr val="D6EAFF"/>
    <a:srgbClr val="D9D9D9"/>
    <a:srgbClr val="F0F0F0"/>
    <a:srgbClr val="002D5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94" autoAdjust="0"/>
  </p:normalViewPr>
  <p:slideViewPr>
    <p:cSldViewPr snapToGrid="0" snapToObjects="1">
      <p:cViewPr varScale="1">
        <p:scale>
          <a:sx n="109" d="100"/>
          <a:sy n="109" d="100"/>
        </p:scale>
        <p:origin x="62" y="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52" d="100"/>
          <a:sy n="152" d="100"/>
        </p:scale>
        <p:origin x="-260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892162194755577E-2"/>
          <c:y val="4.552213102227326E-2"/>
          <c:w val="0.88568569836901589"/>
          <c:h val="0.544204205045755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Recall rate</c:v>
                </c:pt>
              </c:strCache>
            </c:strRef>
          </c:tx>
          <c:spPr>
            <a:solidFill>
              <a:srgbClr val="2875DD"/>
            </a:solidFill>
            <a:ln>
              <a:solidFill>
                <a:srgbClr val="2875DD"/>
              </a:solidFill>
            </a:ln>
          </c:spPr>
          <c:invertIfNegative val="0"/>
          <c:dLbls>
            <c:dLbl>
              <c:idx val="0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F1D-4F8B-B987-DC7B28B9300B}"/>
                </c:ext>
              </c:extLst>
            </c:dLbl>
            <c:dLbl>
              <c:idx val="1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1D-4F8B-B987-DC7B28B9300B}"/>
                </c:ext>
              </c:extLst>
            </c:dLbl>
            <c:dLbl>
              <c:idx val="2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F1D-4F8B-B987-DC7B28B9300B}"/>
                </c:ext>
              </c:extLst>
            </c:dLbl>
            <c:dLbl>
              <c:idx val="3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1D-4F8B-B987-DC7B28B9300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000" b="0" smtId="4294967295">
                        <a:solidFill>
                          <a:srgbClr val="0F283E"/>
                        </a:solidFill>
                        <a:latin typeface="Open Sans Light"/>
                      </a:defRPr>
                    </a:pPr>
                    <a:fld id="{A88561D7-2F6C-4006-9F43-76784AFE3528}" type="VALUE">
                      <a:rPr lang="en-US" smtClean="0"/>
                      <a:pPr>
                        <a:defRPr sz="1000" b="0" smtId="4294967295">
                          <a:solidFill>
                            <a:srgbClr val="0F283E"/>
                          </a:solidFill>
                          <a:latin typeface="Open Sans Light"/>
                        </a:defRPr>
                      </a:pPr>
                      <a:t>[WERT]</a:t>
                    </a:fld>
                    <a:endParaRPr lang="de-DE"/>
                  </a:p>
                </c:rich>
              </c:tx>
              <c:numFmt formatCode="0%" sourceLinked="0"/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F1D-4F8B-B987-DC7B28B9300B}"/>
                </c:ext>
              </c:extLst>
            </c:dLbl>
            <c:dLbl>
              <c:idx val="5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F1D-4F8B-B987-DC7B28B9300B}"/>
                </c:ext>
              </c:extLst>
            </c:dLbl>
            <c:dLbl>
              <c:idx val="6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F1D-4F8B-B987-DC7B28B9300B}"/>
                </c:ext>
              </c:extLst>
            </c:dLbl>
            <c:dLbl>
              <c:idx val="7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F1D-4F8B-B987-DC7B28B9300B}"/>
                </c:ext>
              </c:extLst>
            </c:dLbl>
            <c:dLbl>
              <c:idx val="8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F1D-4F8B-B987-DC7B28B9300B}"/>
                </c:ext>
              </c:extLst>
            </c:dLbl>
            <c:dLbl>
              <c:idx val="9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F1D-4F8B-B987-DC7B28B9300B}"/>
                </c:ext>
              </c:extLst>
            </c:dLbl>
            <c:dLbl>
              <c:idx val="10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F1D-4F8B-B987-DC7B28B9300B}"/>
                </c:ext>
              </c:extLst>
            </c:dLbl>
            <c:dLbl>
              <c:idx val="11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F1D-4F8B-B987-DC7B28B9300B}"/>
                </c:ext>
              </c:extLst>
            </c:dLbl>
            <c:dLbl>
              <c:idx val="12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F1D-4F8B-B987-DC7B28B9300B}"/>
                </c:ext>
              </c:extLst>
            </c:dLbl>
            <c:dLbl>
              <c:idx val="13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F1D-4F8B-B987-DC7B28B9300B}"/>
                </c:ext>
              </c:extLst>
            </c:dLbl>
            <c:dLbl>
              <c:idx val="14"/>
              <c:layout/>
              <c:numFmt formatCode="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CF1D-4F8B-B987-DC7B28B9300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mtId="4294967295">
                    <a:solidFill>
                      <a:srgbClr val="0F283E"/>
                    </a:solidFill>
                    <a:latin typeface="Open Sans Light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Hyundai Motor Co</c:v>
                </c:pt>
                <c:pt idx="1">
                  <c:v>Mitsubishi Motors North America</c:v>
                </c:pt>
                <c:pt idx="2">
                  <c:v>Volkswagen of America</c:v>
                </c:pt>
                <c:pt idx="3">
                  <c:v>Volvo Cars of North America</c:v>
                </c:pt>
                <c:pt idx="4">
                  <c:v>Chrysler Group</c:v>
                </c:pt>
                <c:pt idx="5">
                  <c:v>American Honda Motor Co</c:v>
                </c:pt>
                <c:pt idx="6">
                  <c:v>Ford Motor Co</c:v>
                </c:pt>
                <c:pt idx="7">
                  <c:v>BMW of North America</c:v>
                </c:pt>
                <c:pt idx="8">
                  <c:v>Toyota Motor Corp</c:v>
                </c:pt>
                <c:pt idx="9">
                  <c:v>Kia Motors</c:v>
                </c:pt>
                <c:pt idx="10">
                  <c:v>Subaru of America</c:v>
                </c:pt>
                <c:pt idx="11">
                  <c:v>Nissan North America</c:v>
                </c:pt>
                <c:pt idx="12">
                  <c:v>General Motors</c:v>
                </c:pt>
                <c:pt idx="13">
                  <c:v>Mazda Motor Corp</c:v>
                </c:pt>
                <c:pt idx="14">
                  <c:v>Mercedes-Benz USA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1.1499999999999999</c:v>
                </c:pt>
                <c:pt idx="1">
                  <c:v>1.0900000000000001</c:v>
                </c:pt>
                <c:pt idx="2">
                  <c:v>1.06</c:v>
                </c:pt>
                <c:pt idx="3">
                  <c:v>1.05</c:v>
                </c:pt>
                <c:pt idx="4">
                  <c:v>1</c:v>
                </c:pt>
                <c:pt idx="5">
                  <c:v>0.94</c:v>
                </c:pt>
                <c:pt idx="6">
                  <c:v>0.93</c:v>
                </c:pt>
                <c:pt idx="7">
                  <c:v>0.9</c:v>
                </c:pt>
                <c:pt idx="8">
                  <c:v>0.8</c:v>
                </c:pt>
                <c:pt idx="9">
                  <c:v>0.77</c:v>
                </c:pt>
                <c:pt idx="10">
                  <c:v>0.73</c:v>
                </c:pt>
                <c:pt idx="11">
                  <c:v>0.71</c:v>
                </c:pt>
                <c:pt idx="12">
                  <c:v>0.65</c:v>
                </c:pt>
                <c:pt idx="13">
                  <c:v>0.55000000000000004</c:v>
                </c:pt>
                <c:pt idx="14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F1D-4F8B-B987-DC7B28B93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3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de-DE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majorGridlines>
          <c:spPr>
            <a:ln w="9525">
              <a:solidFill>
                <a:srgbClr val="2F2F2F"/>
              </a:solidFill>
              <a:prstDash val="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de-DE" sz="1000" b="0" dirty="0">
                    <a:solidFill>
                      <a:srgbClr val="0F283E"/>
                    </a:solidFill>
                    <a:latin typeface="Open Sans Light"/>
                  </a:rPr>
                  <a:t>Recall rate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de-DE"/>
          </a:p>
        </c:txPr>
        <c:crossAx val="674511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 smtId="4294967295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ECF31-C7BA-3840-9E49-396C4FF5ADE4}" type="datetime1">
              <a:rPr lang="de-DE" smtClean="0"/>
              <a:t>23.06.2022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C0731-9C6E-3649-80FC-5EF22C04EC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12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6A0F-4E10-8743-AD0A-5EA187029AB8}" type="datetime1">
              <a:rPr lang="de-DE" smtClean="0"/>
              <a:t>23.06.2022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92414-D832-EB4D-A3A9-67B0F14CF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385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E_Titelfolie">
    <p:bg>
      <p:bgPr>
        <a:gradFill flip="none" rotWithShape="1">
          <a:gsLst>
            <a:gs pos="35000">
              <a:srgbClr val="002D58"/>
            </a:gs>
            <a:gs pos="100000">
              <a:srgbClr val="00AADC"/>
            </a:gs>
          </a:gsLst>
          <a:lin ang="75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7201" y="2441005"/>
            <a:ext cx="6472237" cy="2302445"/>
          </a:xfrm>
          <a:prstGeom prst="rect">
            <a:avLst/>
          </a:prstGeom>
          <a:ln>
            <a:noFill/>
          </a:ln>
        </p:spPr>
        <p:txBody>
          <a:bodyPr/>
          <a:lstStyle>
            <a:lvl1pPr marL="27000" marR="0" indent="0" algn="l" defTabSz="342900" rtl="0" eaLnBrk="1" fontAlgn="auto" latinLnBrk="0" hangingPunct="1">
              <a:lnSpc>
                <a:spcPts val="975"/>
              </a:lnSpc>
              <a:spcBef>
                <a:spcPct val="0"/>
              </a:spcBef>
              <a:spcAft>
                <a:spcPts val="0"/>
              </a:spcAft>
              <a:buClrTx/>
              <a:buSzPct val="90000"/>
              <a:buFont typeface="Lucida Grande"/>
              <a:buNone/>
              <a:tabLst/>
              <a:defRPr lang="de-DE" sz="4050" kern="1200" cap="all" spc="75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80000"/>
              </a:lnSpc>
            </a:pPr>
            <a:r>
              <a:rPr lang="de-DE" sz="1500" cap="all" spc="75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Datum, Stuttgart</a:t>
            </a:r>
          </a:p>
          <a:p>
            <a:pPr>
              <a:lnSpc>
                <a:spcPct val="80000"/>
              </a:lnSpc>
            </a:pPr>
            <a:r>
              <a:rPr lang="de-DE" sz="4050" cap="all" dirty="0">
                <a:solidFill>
                  <a:srgbClr val="FFFFFF"/>
                </a:solidFill>
                <a:latin typeface="+mj-lt"/>
                <a:cs typeface="Calibri"/>
              </a:rPr>
              <a:t>Hochschule </a:t>
            </a:r>
          </a:p>
          <a:p>
            <a:pPr>
              <a:lnSpc>
                <a:spcPct val="70000"/>
              </a:lnSpc>
            </a:pPr>
            <a:r>
              <a:rPr lang="de-DE" sz="4050" cap="all" dirty="0">
                <a:solidFill>
                  <a:srgbClr val="FFFFFF"/>
                </a:solidFill>
                <a:latin typeface="+mj-lt"/>
                <a:cs typeface="Calibri"/>
              </a:rPr>
              <a:t>Esslingen</a:t>
            </a:r>
          </a:p>
          <a:p>
            <a:pPr>
              <a:lnSpc>
                <a:spcPct val="90000"/>
              </a:lnSpc>
            </a:pPr>
            <a:r>
              <a:rPr lang="de-DE" sz="1500" cap="all" spc="75" dirty="0">
                <a:solidFill>
                  <a:srgbClr val="FFFFFF"/>
                </a:solidFill>
                <a:latin typeface="Calibri Light"/>
                <a:ea typeface="+mj-ea"/>
                <a:cs typeface="+mj-cs"/>
              </a:rPr>
              <a:t>Nah an Mensch und Technik</a:t>
            </a: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7118349" y="1108074"/>
            <a:ext cx="1646239" cy="3635375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8968308" y="1466132"/>
            <a:ext cx="914400" cy="685800"/>
          </a:xfrm>
          <a:prstGeom prst="rect">
            <a:avLst/>
          </a:prstGeom>
        </p:spPr>
        <p:txBody>
          <a:bodyPr vert="horz" wrap="none" lIns="0" tIns="34290" rIns="68580" bIns="34290" rtlCol="0">
            <a:normAutofit/>
          </a:bodyPr>
          <a:lstStyle/>
          <a:p>
            <a:pPr marL="0" indent="0">
              <a:buNone/>
            </a:pPr>
            <a:endParaRPr lang="de-DE" sz="1350" dirty="0"/>
          </a:p>
        </p:txBody>
      </p:sp>
      <p:sp>
        <p:nvSpPr>
          <p:cNvPr id="7" name="Freihandform 6">
            <a:extLst>
              <a:ext uri="{FF2B5EF4-FFF2-40B4-BE49-F238E27FC236}">
                <a16:creationId xmlns:a16="http://schemas.microsoft.com/office/drawing/2014/main" id="{4C5C8464-14ED-9743-918E-0BC16B00C34E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807628D6-81B1-994A-983C-12AEB226B7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8660" y="4985217"/>
            <a:ext cx="575286" cy="158284"/>
          </a:xfrm>
          <a:prstGeom prst="rect">
            <a:avLst/>
          </a:prstGeom>
        </p:spPr>
        <p:txBody>
          <a:bodyPr tIns="0" anchor="t"/>
          <a:lstStyle>
            <a:lvl1pPr algn="r">
              <a:defRPr sz="750">
                <a:solidFill>
                  <a:srgbClr val="002D58"/>
                </a:solidFill>
              </a:defRPr>
            </a:lvl1pPr>
          </a:lstStyle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2" name="Bild 25">
            <a:extLst>
              <a:ext uri="{FF2B5EF4-FFF2-40B4-BE49-F238E27FC236}">
                <a16:creationId xmlns:a16="http://schemas.microsoft.com/office/drawing/2014/main" id="{9224A14D-4682-224E-820B-C4C103C56C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9860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_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89C5822E-5317-7A46-A772-6C735731C93A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14" name="Freihandform 13">
              <a:extLst>
                <a:ext uri="{FF2B5EF4-FFF2-40B4-BE49-F238E27FC236}">
                  <a16:creationId xmlns:a16="http://schemas.microsoft.com/office/drawing/2014/main" id="{D7615EBB-B270-0645-8976-A97D946E8F39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5" name="Bild 25" descr="Claim_HSE_grau_CMYK_D.eps">
              <a:extLst>
                <a:ext uri="{FF2B5EF4-FFF2-40B4-BE49-F238E27FC236}">
                  <a16:creationId xmlns:a16="http://schemas.microsoft.com/office/drawing/2014/main" id="{4501F04F-C9E1-3649-A994-CD0BEC91CCE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2" name="Bildplatzhalter 20"/>
          <p:cNvSpPr>
            <a:spLocks noGrp="1"/>
          </p:cNvSpPr>
          <p:nvPr userDrawn="1">
            <p:ph type="pic" sz="quarter" idx="13"/>
          </p:nvPr>
        </p:nvSpPr>
        <p:spPr>
          <a:xfrm>
            <a:off x="7118351" y="1108075"/>
            <a:ext cx="1646237" cy="3624263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463550" y="881675"/>
            <a:ext cx="6465889" cy="296864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2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1"/>
            <a:ext cx="6465888" cy="530478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abellenplatzhalter 6"/>
          <p:cNvSpPr>
            <a:spLocks noGrp="1"/>
          </p:cNvSpPr>
          <p:nvPr>
            <p:ph type="tbl" sz="quarter" idx="22"/>
          </p:nvPr>
        </p:nvSpPr>
        <p:spPr>
          <a:xfrm>
            <a:off x="468313" y="1246585"/>
            <a:ext cx="6461126" cy="3473053"/>
          </a:xfrm>
        </p:spPr>
        <p:txBody>
          <a:bodyPr/>
          <a:lstStyle/>
          <a:p>
            <a:r>
              <a:rPr lang="de-DE" dirty="0" smtClean="0"/>
              <a:t>Tabelle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73224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Titelfolie">
    <p:bg>
      <p:bgPr>
        <a:gradFill flip="none" rotWithShape="1">
          <a:gsLst>
            <a:gs pos="35000">
              <a:srgbClr val="002D58"/>
            </a:gs>
            <a:gs pos="100000">
              <a:srgbClr val="00AADC"/>
            </a:gs>
          </a:gsLst>
          <a:lin ang="75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tertitel 2"/>
          <p:cNvSpPr>
            <a:spLocks noGrp="1"/>
          </p:cNvSpPr>
          <p:nvPr userDrawn="1">
            <p:ph type="subTitle" idx="1"/>
          </p:nvPr>
        </p:nvSpPr>
        <p:spPr>
          <a:xfrm>
            <a:off x="457203" y="2441006"/>
            <a:ext cx="6472237" cy="2302445"/>
          </a:xfrm>
          <a:prstGeom prst="rect">
            <a:avLst/>
          </a:prstGeom>
          <a:ln>
            <a:noFill/>
          </a:ln>
        </p:spPr>
        <p:txBody>
          <a:bodyPr/>
          <a:lstStyle>
            <a:lvl1pPr marL="27000" marR="0" indent="0" algn="l" defTabSz="342900" rtl="0" eaLnBrk="1" fontAlgn="auto" latinLnBrk="0" hangingPunct="1">
              <a:lnSpc>
                <a:spcPts val="3285"/>
              </a:lnSpc>
              <a:spcBef>
                <a:spcPct val="0"/>
              </a:spcBef>
              <a:spcAft>
                <a:spcPts val="0"/>
              </a:spcAft>
              <a:buClrTx/>
              <a:buSzPct val="90000"/>
              <a:buFont typeface="Lucida Grande"/>
              <a:buNone/>
              <a:tabLst/>
              <a:defRPr lang="de-DE" sz="1350" kern="1200" cap="all" spc="75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ts val="4380"/>
              </a:lnSpc>
            </a:pPr>
            <a:endParaRPr lang="de-DE" sz="4050" cap="all" dirty="0">
              <a:solidFill>
                <a:srgbClr val="FFFFFF"/>
              </a:solidFill>
              <a:latin typeface="+mn-lt"/>
              <a:cs typeface="Calibri"/>
            </a:endParaRPr>
          </a:p>
          <a:p>
            <a:pPr>
              <a:lnSpc>
                <a:spcPts val="4380"/>
              </a:lnSpc>
            </a:pPr>
            <a:r>
              <a:rPr lang="de-DE" sz="4050" cap="all" dirty="0">
                <a:solidFill>
                  <a:srgbClr val="FFFFFF"/>
                </a:solidFill>
                <a:latin typeface="+mn-lt"/>
                <a:cs typeface="Calibri"/>
              </a:rPr>
              <a:t>Hochschule </a:t>
            </a:r>
          </a:p>
          <a:p>
            <a:pPr>
              <a:lnSpc>
                <a:spcPts val="4380"/>
              </a:lnSpc>
            </a:pPr>
            <a:r>
              <a:rPr lang="de-DE" sz="4050" cap="all" dirty="0">
                <a:solidFill>
                  <a:srgbClr val="FFFFFF"/>
                </a:solidFill>
                <a:latin typeface="+mn-lt"/>
                <a:cs typeface="Calibri"/>
              </a:rPr>
              <a:t>Esslingen</a:t>
            </a:r>
          </a:p>
        </p:txBody>
      </p:sp>
      <p:sp>
        <p:nvSpPr>
          <p:cNvPr id="11" name="Bildplatzhalter 20"/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6929440" y="728234"/>
            <a:ext cx="2035173" cy="4226891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r>
              <a:rPr lang="de-DE" dirty="0"/>
              <a:t>  </a:t>
            </a:r>
          </a:p>
        </p:txBody>
      </p:sp>
      <p:sp>
        <p:nvSpPr>
          <p:cNvPr id="7" name="Freihandform 6">
            <a:extLst>
              <a:ext uri="{FF2B5EF4-FFF2-40B4-BE49-F238E27FC236}">
                <a16:creationId xmlns:a16="http://schemas.microsoft.com/office/drawing/2014/main" id="{42F00550-D4E0-4741-8792-BC108D3EB2A6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Bild 25">
            <a:extLst>
              <a:ext uri="{FF2B5EF4-FFF2-40B4-BE49-F238E27FC236}">
                <a16:creationId xmlns:a16="http://schemas.microsoft.com/office/drawing/2014/main" id="{732CA677-D073-484D-984D-8817F8FEAB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EDAEC14-4A84-0F42-A394-446AE0F2B1BA}"/>
              </a:ext>
            </a:extLst>
          </p:cNvPr>
          <p:cNvSpPr txBox="1"/>
          <p:nvPr userDrawn="1"/>
        </p:nvSpPr>
        <p:spPr>
          <a:xfrm>
            <a:off x="6259484" y="-257695"/>
            <a:ext cx="0" cy="0"/>
          </a:xfrm>
          <a:prstGeom prst="rect">
            <a:avLst/>
          </a:prstGeom>
          <a:noFill/>
        </p:spPr>
        <p:txBody>
          <a:bodyPr vert="horz" wrap="none" lIns="0" tIns="46800" rIns="91440" bIns="45720" rtlCol="0" anchor="t">
            <a:noAutofit/>
          </a:bodyPr>
          <a:lstStyle/>
          <a:p>
            <a:pPr>
              <a:lnSpc>
                <a:spcPts val="1000"/>
              </a:lnSpc>
            </a:pPr>
            <a:endParaRPr lang="de-DE" sz="2000" cap="none" baseline="0" dirty="0"/>
          </a:p>
        </p:txBody>
      </p:sp>
    </p:spTree>
    <p:extLst>
      <p:ext uri="{BB962C8B-B14F-4D97-AF65-F5344CB8AC3E}">
        <p14:creationId xmlns:p14="http://schemas.microsoft.com/office/powerpoint/2010/main" val="1034197452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Inhaltsverzeichnis ">
    <p:bg>
      <p:bgPr>
        <a:gradFill flip="none" rotWithShape="1">
          <a:gsLst>
            <a:gs pos="35000">
              <a:srgbClr val="002D58"/>
            </a:gs>
            <a:gs pos="100000">
              <a:srgbClr val="00AADC"/>
            </a:gs>
          </a:gsLst>
          <a:lin ang="75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platzhalter 20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57201" y="2901950"/>
            <a:ext cx="6290732" cy="1981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385763" indent="-385763">
              <a:buFont typeface="Wingdings" charset="2"/>
              <a:buAutoNum type="arabicPlain"/>
              <a:defRPr sz="2100" baseline="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2100">
                <a:solidFill>
                  <a:schemeClr val="bg1"/>
                </a:solidFill>
              </a:defRPr>
            </a:lvl3pPr>
            <a:lvl4pPr>
              <a:defRPr sz="2100">
                <a:solidFill>
                  <a:schemeClr val="bg1"/>
                </a:solidFill>
              </a:defRPr>
            </a:lvl4pPr>
            <a:lvl5pPr>
              <a:defRPr sz="2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Inhalte einfügen</a:t>
            </a:r>
          </a:p>
          <a:p>
            <a:pPr lvl="0"/>
            <a:r>
              <a:rPr lang="de-DE" dirty="0"/>
              <a:t>Mastertextformat bearbeiten</a:t>
            </a:r>
          </a:p>
          <a:p>
            <a:pPr lvl="0"/>
            <a:r>
              <a:rPr lang="de-DE" dirty="0"/>
              <a:t>Inhalte einfügen</a:t>
            </a:r>
          </a:p>
          <a:p>
            <a:pPr lvl="0"/>
            <a:r>
              <a:rPr lang="de-DE" dirty="0"/>
              <a:t>Inhalte sind unten bündig</a:t>
            </a:r>
          </a:p>
          <a:p>
            <a:pPr lvl="0"/>
            <a:r>
              <a:rPr lang="de-DE" dirty="0"/>
              <a:t>Weitere Inhalte</a:t>
            </a:r>
          </a:p>
        </p:txBody>
      </p:sp>
      <p:sp>
        <p:nvSpPr>
          <p:cNvPr id="9" name="Titel 7"/>
          <p:cNvSpPr>
            <a:spLocks noGrp="1"/>
          </p:cNvSpPr>
          <p:nvPr userDrawn="1">
            <p:ph type="title" hasCustomPrompt="1"/>
          </p:nvPr>
        </p:nvSpPr>
        <p:spPr>
          <a:xfrm>
            <a:off x="457201" y="2625275"/>
            <a:ext cx="6290732" cy="276677"/>
          </a:xfrm>
          <a:prstGeom prst="rect">
            <a:avLst/>
          </a:prstGeom>
        </p:spPr>
        <p:txBody>
          <a:bodyPr>
            <a:normAutofit/>
          </a:bodyPr>
          <a:lstStyle>
            <a:lvl1pPr marL="27000" indent="0">
              <a:defRPr sz="1350" spc="75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Inhalt</a:t>
            </a:r>
          </a:p>
        </p:txBody>
      </p:sp>
      <p:sp>
        <p:nvSpPr>
          <p:cNvPr id="7" name="Freihandform 6">
            <a:extLst>
              <a:ext uri="{FF2B5EF4-FFF2-40B4-BE49-F238E27FC236}">
                <a16:creationId xmlns:a16="http://schemas.microsoft.com/office/drawing/2014/main" id="{EA2AB4BF-C0D5-4543-9058-E8A0F97350BB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20">
            <a:extLst>
              <a:ext uri="{FF2B5EF4-FFF2-40B4-BE49-F238E27FC236}">
                <a16:creationId xmlns:a16="http://schemas.microsoft.com/office/drawing/2014/main" id="{1EF8B91A-7E8E-B64F-A0E0-8992BB53C5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67334" y="736600"/>
            <a:ext cx="1997153" cy="4205684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pic>
        <p:nvPicPr>
          <p:cNvPr id="8" name="Bild 25">
            <a:extLst>
              <a:ext uri="{FF2B5EF4-FFF2-40B4-BE49-F238E27FC236}">
                <a16:creationId xmlns:a16="http://schemas.microsoft.com/office/drawing/2014/main" id="{EFF931CA-C6F4-334E-8BE4-CE6862EB9C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108286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564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Kapiteltrenner und besondere Inhalte">
    <p:bg>
      <p:bgPr>
        <a:gradFill flip="none" rotWithShape="1">
          <a:gsLst>
            <a:gs pos="35000">
              <a:schemeClr val="tx1"/>
            </a:gs>
            <a:gs pos="100000">
              <a:schemeClr val="accent1"/>
            </a:gs>
          </a:gsLst>
          <a:lin ang="75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ihandform 18">
            <a:extLst>
              <a:ext uri="{FF2B5EF4-FFF2-40B4-BE49-F238E27FC236}">
                <a16:creationId xmlns:a16="http://schemas.microsoft.com/office/drawing/2014/main" id="{B4D069BE-621D-C643-A5A2-6C51C7AF2DBF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Bildplatzhalter 20">
            <a:extLst>
              <a:ext uri="{FF2B5EF4-FFF2-40B4-BE49-F238E27FC236}">
                <a16:creationId xmlns:a16="http://schemas.microsoft.com/office/drawing/2014/main" id="{B7ACAD0D-18C6-8D46-AFF5-836A3C13106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67334" y="736600"/>
            <a:ext cx="1997153" cy="4205684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pic>
        <p:nvPicPr>
          <p:cNvPr id="5" name="Bild 25">
            <a:extLst>
              <a:ext uri="{FF2B5EF4-FFF2-40B4-BE49-F238E27FC236}">
                <a16:creationId xmlns:a16="http://schemas.microsoft.com/office/drawing/2014/main" id="{9CE46FA8-BDA3-4243-B4C3-F62E8D10E1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085174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564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Tex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 8">
            <a:extLst>
              <a:ext uri="{FF2B5EF4-FFF2-40B4-BE49-F238E27FC236}">
                <a16:creationId xmlns:a16="http://schemas.microsoft.com/office/drawing/2014/main" id="{99413D60-DCD7-354C-9F3D-6EAE51617DFB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3552" y="881676"/>
            <a:ext cx="6775389" cy="296864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50"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1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2"/>
            <a:ext cx="6781800" cy="590349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 sz="20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36" name="Inhaltsplatzhalter 35"/>
          <p:cNvSpPr>
            <a:spLocks noGrp="1"/>
          </p:cNvSpPr>
          <p:nvPr>
            <p:ph sz="quarter" idx="21"/>
          </p:nvPr>
        </p:nvSpPr>
        <p:spPr>
          <a:xfrm>
            <a:off x="463550" y="1273176"/>
            <a:ext cx="6775450" cy="3556000"/>
          </a:xfrm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1C58D9B6-6472-40A4-AD34-ADC4BC01683C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750" smtClean="0">
                <a:effectLst/>
              </a:defRPr>
            </a:lvl1pPr>
          </a:lstStyle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1" name="Bild 25">
            <a:extLst>
              <a:ext uri="{FF2B5EF4-FFF2-40B4-BE49-F238E27FC236}">
                <a16:creationId xmlns:a16="http://schemas.microsoft.com/office/drawing/2014/main" id="{1EE32C1C-7826-C44D-A2C9-BFC4AF7A68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777185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pos="564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_Textseite Einzeilige 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 8">
            <a:extLst>
              <a:ext uri="{FF2B5EF4-FFF2-40B4-BE49-F238E27FC236}">
                <a16:creationId xmlns:a16="http://schemas.microsoft.com/office/drawing/2014/main" id="{99413D60-DCD7-354C-9F3D-6EAE51617DFB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3552" y="699542"/>
            <a:ext cx="6775389" cy="296864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50"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1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2"/>
            <a:ext cx="6781800" cy="590349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 sz="2000"/>
            </a:lvl1pPr>
          </a:lstStyle>
          <a:p>
            <a:r>
              <a:rPr lang="de-DE" dirty="0"/>
              <a:t>Mastertitelformat Einzeilig</a:t>
            </a:r>
            <a:br>
              <a:rPr lang="de-DE" dirty="0"/>
            </a:br>
            <a:endParaRPr lang="de-DE" dirty="0"/>
          </a:p>
        </p:txBody>
      </p:sp>
      <p:sp>
        <p:nvSpPr>
          <p:cNvPr id="36" name="Inhaltsplatzhalter 35"/>
          <p:cNvSpPr>
            <a:spLocks noGrp="1"/>
          </p:cNvSpPr>
          <p:nvPr>
            <p:ph sz="quarter" idx="21"/>
          </p:nvPr>
        </p:nvSpPr>
        <p:spPr>
          <a:xfrm>
            <a:off x="463550" y="1273176"/>
            <a:ext cx="6775450" cy="3556000"/>
          </a:xfrm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E0573D08-D43C-4EFC-9DC6-D99F50DA4D1E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1" name="Bild 25">
            <a:extLst>
              <a:ext uri="{FF2B5EF4-FFF2-40B4-BE49-F238E27FC236}">
                <a16:creationId xmlns:a16="http://schemas.microsoft.com/office/drawing/2014/main" id="{4C896DAB-2565-5B42-91DE-B6F874DF3D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90116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pos="5647">
          <p15:clr>
            <a:srgbClr val="FBAE40"/>
          </p15:clr>
        </p15:guide>
        <p15:guide id="2" pos="552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_Textseite Einzeilige 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 8">
            <a:extLst>
              <a:ext uri="{FF2B5EF4-FFF2-40B4-BE49-F238E27FC236}">
                <a16:creationId xmlns:a16="http://schemas.microsoft.com/office/drawing/2014/main" id="{99413D60-DCD7-354C-9F3D-6EAE51617DFB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3552" y="699542"/>
            <a:ext cx="6775389" cy="296864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50"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1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2"/>
            <a:ext cx="6781800" cy="590349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 sz="2000"/>
            </a:lvl1pPr>
          </a:lstStyle>
          <a:p>
            <a:r>
              <a:rPr lang="de-DE" dirty="0"/>
              <a:t>Mastertitelformat Einzeilig</a:t>
            </a:r>
            <a:br>
              <a:rPr lang="de-DE" dirty="0"/>
            </a:br>
            <a:endParaRPr lang="de-DE" dirty="0"/>
          </a:p>
        </p:txBody>
      </p:sp>
      <p:sp>
        <p:nvSpPr>
          <p:cNvPr id="36" name="Inhaltsplatzhalter 35"/>
          <p:cNvSpPr>
            <a:spLocks noGrp="1"/>
          </p:cNvSpPr>
          <p:nvPr>
            <p:ph sz="quarter" idx="21"/>
          </p:nvPr>
        </p:nvSpPr>
        <p:spPr>
          <a:xfrm>
            <a:off x="463550" y="1273176"/>
            <a:ext cx="6775450" cy="3556000"/>
          </a:xfrm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B5C54C9F-0F98-43F1-97DC-050EAA3F3BDA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0908277-D936-7646-A4F1-37CC873A3216}"/>
              </a:ext>
            </a:extLst>
          </p:cNvPr>
          <p:cNvSpPr txBox="1"/>
          <p:nvPr userDrawn="1"/>
        </p:nvSpPr>
        <p:spPr>
          <a:xfrm>
            <a:off x="7419234" y="4818395"/>
            <a:ext cx="0" cy="0"/>
          </a:xfrm>
          <a:prstGeom prst="rect">
            <a:avLst/>
          </a:prstGeom>
          <a:noFill/>
        </p:spPr>
        <p:txBody>
          <a:bodyPr vert="horz" wrap="none" lIns="0" tIns="46800" rIns="91440" bIns="45720" rtlCol="0" anchor="t">
            <a:noAutofit/>
          </a:bodyPr>
          <a:lstStyle/>
          <a:p>
            <a:pPr>
              <a:lnSpc>
                <a:spcPts val="1000"/>
              </a:lnSpc>
            </a:pPr>
            <a:endParaRPr lang="de-DE" sz="2000" cap="none" baseline="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E3C8A99-2D11-7746-BC5B-A7DAC42B1906}"/>
              </a:ext>
            </a:extLst>
          </p:cNvPr>
          <p:cNvSpPr txBox="1"/>
          <p:nvPr userDrawn="1"/>
        </p:nvSpPr>
        <p:spPr>
          <a:xfrm>
            <a:off x="9554659" y="4829346"/>
            <a:ext cx="0" cy="0"/>
          </a:xfrm>
          <a:prstGeom prst="rect">
            <a:avLst/>
          </a:prstGeom>
          <a:noFill/>
        </p:spPr>
        <p:txBody>
          <a:bodyPr vert="horz" wrap="none" lIns="0" tIns="46800" rIns="91440" bIns="45720" rtlCol="0" anchor="t">
            <a:noAutofit/>
          </a:bodyPr>
          <a:lstStyle/>
          <a:p>
            <a:pPr>
              <a:lnSpc>
                <a:spcPts val="1000"/>
              </a:lnSpc>
            </a:pPr>
            <a:endParaRPr lang="de-DE" sz="2000" cap="none" baseline="0" dirty="0"/>
          </a:p>
        </p:txBody>
      </p:sp>
      <p:pic>
        <p:nvPicPr>
          <p:cNvPr id="14" name="Bild 25">
            <a:extLst>
              <a:ext uri="{FF2B5EF4-FFF2-40B4-BE49-F238E27FC236}">
                <a16:creationId xmlns:a16="http://schemas.microsoft.com/office/drawing/2014/main" id="{676DC7CC-44FE-E340-85D4-21A0501CDB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887694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pos="5647">
          <p15:clr>
            <a:srgbClr val="FBAE40"/>
          </p15:clr>
        </p15:guide>
        <p15:guide id="2" pos="552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Text-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ihandform 13">
            <a:extLst>
              <a:ext uri="{FF2B5EF4-FFF2-40B4-BE49-F238E27FC236}">
                <a16:creationId xmlns:a16="http://schemas.microsoft.com/office/drawing/2014/main" id="{D35F48DD-AD46-8642-856C-93BCB8DF32D6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7264400" y="699542"/>
            <a:ext cx="1701800" cy="4251599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3552" y="881676"/>
            <a:ext cx="6775389" cy="296864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1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2"/>
            <a:ext cx="6781800" cy="590349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 sz="20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36" name="Inhaltsplatzhalter 35"/>
          <p:cNvSpPr>
            <a:spLocks noGrp="1"/>
          </p:cNvSpPr>
          <p:nvPr>
            <p:ph sz="quarter" idx="21"/>
          </p:nvPr>
        </p:nvSpPr>
        <p:spPr>
          <a:xfrm>
            <a:off x="463550" y="1273176"/>
            <a:ext cx="6775450" cy="3556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D6B4C9E1-6D04-4917-A473-BB294C5D173D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6" name="Bild 25">
            <a:extLst>
              <a:ext uri="{FF2B5EF4-FFF2-40B4-BE49-F238E27FC236}">
                <a16:creationId xmlns:a16="http://schemas.microsoft.com/office/drawing/2014/main" id="{4E7D04BD-8492-6E48-A96F-074BAFDAB3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655299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Bildvor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ihandform 20">
            <a:extLst>
              <a:ext uri="{FF2B5EF4-FFF2-40B4-BE49-F238E27FC236}">
                <a16:creationId xmlns:a16="http://schemas.microsoft.com/office/drawing/2014/main" id="{370CC0EA-1020-A746-B3DC-E7747EFE5ED7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idx="1"/>
          </p:nvPr>
        </p:nvSpPr>
        <p:spPr>
          <a:xfrm>
            <a:off x="464107" y="1252539"/>
            <a:ext cx="8258761" cy="391504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>
              <a:buNone/>
              <a:defRPr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6075139" y="1656304"/>
            <a:ext cx="2647726" cy="2577188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sp>
        <p:nvSpPr>
          <p:cNvPr id="17" name="Bildplatzhalter 20"/>
          <p:cNvSpPr>
            <a:spLocks noGrp="1"/>
          </p:cNvSpPr>
          <p:nvPr>
            <p:ph type="pic" sz="quarter" idx="18"/>
          </p:nvPr>
        </p:nvSpPr>
        <p:spPr>
          <a:xfrm>
            <a:off x="3275856" y="1656304"/>
            <a:ext cx="2647726" cy="2577188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sp>
        <p:nvSpPr>
          <p:cNvPr id="18" name="Bildplatzhalter 20"/>
          <p:cNvSpPr>
            <a:spLocks noGrp="1"/>
          </p:cNvSpPr>
          <p:nvPr>
            <p:ph type="pic" sz="quarter" idx="19"/>
          </p:nvPr>
        </p:nvSpPr>
        <p:spPr>
          <a:xfrm>
            <a:off x="467544" y="1656304"/>
            <a:ext cx="2647726" cy="2577188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sp>
        <p:nvSpPr>
          <p:cNvPr id="19" name="Textplatzhalter 2"/>
          <p:cNvSpPr>
            <a:spLocks noGrp="1"/>
          </p:cNvSpPr>
          <p:nvPr>
            <p:ph idx="20" hasCustomPrompt="1"/>
          </p:nvPr>
        </p:nvSpPr>
        <p:spPr>
          <a:xfrm>
            <a:off x="464105" y="4235245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22" name="Textplatzhalter 2"/>
          <p:cNvSpPr>
            <a:spLocks noGrp="1"/>
          </p:cNvSpPr>
          <p:nvPr>
            <p:ph idx="21" hasCustomPrompt="1"/>
          </p:nvPr>
        </p:nvSpPr>
        <p:spPr>
          <a:xfrm>
            <a:off x="3283226" y="4235245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idx="22" hasCustomPrompt="1"/>
          </p:nvPr>
        </p:nvSpPr>
        <p:spPr>
          <a:xfrm>
            <a:off x="6084168" y="4235245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38F19EA4-E611-4C3E-A51E-442583DB9EF2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2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3552" y="881676"/>
            <a:ext cx="6775389" cy="296864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3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2"/>
            <a:ext cx="6781800" cy="590349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 sz="20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pic>
        <p:nvPicPr>
          <p:cNvPr id="20" name="Bild 25">
            <a:extLst>
              <a:ext uri="{FF2B5EF4-FFF2-40B4-BE49-F238E27FC236}">
                <a16:creationId xmlns:a16="http://schemas.microsoft.com/office/drawing/2014/main" id="{D10E859A-007B-DD48-970E-D4BA74E42B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1724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 rotes Textfeld v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ihandform 13">
            <a:extLst>
              <a:ext uri="{FF2B5EF4-FFF2-40B4-BE49-F238E27FC236}">
                <a16:creationId xmlns:a16="http://schemas.microsoft.com/office/drawing/2014/main" id="{6F3BE422-4914-9D4E-89A9-1E970C9D60FE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Bildplatzhalter 20"/>
          <p:cNvSpPr>
            <a:spLocks noGrp="1"/>
          </p:cNvSpPr>
          <p:nvPr>
            <p:ph type="pic" sz="quarter" idx="18"/>
          </p:nvPr>
        </p:nvSpPr>
        <p:spPr>
          <a:xfrm>
            <a:off x="-6361" y="0"/>
            <a:ext cx="9052496" cy="5143500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sp>
        <p:nvSpPr>
          <p:cNvPr id="11" name="Textplatzhalter 2"/>
          <p:cNvSpPr>
            <a:spLocks noGrp="1"/>
          </p:cNvSpPr>
          <p:nvPr>
            <p:ph idx="1"/>
          </p:nvPr>
        </p:nvSpPr>
        <p:spPr>
          <a:xfrm>
            <a:off x="464107" y="2232425"/>
            <a:ext cx="6462231" cy="1793475"/>
          </a:xfrm>
          <a:prstGeom prst="rect">
            <a:avLst/>
          </a:prstGeom>
          <a:solidFill>
            <a:schemeClr val="tx2">
              <a:alpha val="85000"/>
            </a:schemeClr>
          </a:solidFill>
        </p:spPr>
        <p:txBody>
          <a:bodyPr vert="horz" lIns="0" tIns="45720" rIns="91440" bIns="45720" rtlCol="0">
            <a:normAutofit/>
          </a:bodyPr>
          <a:lstStyle>
            <a:lvl1pPr marL="135000" indent="0">
              <a:buNone/>
              <a:defRPr sz="2000">
                <a:solidFill>
                  <a:schemeClr val="bg1"/>
                </a:solidFill>
              </a:defRPr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idx="19" hasCustomPrompt="1"/>
          </p:nvPr>
        </p:nvSpPr>
        <p:spPr>
          <a:xfrm>
            <a:off x="455637" y="4411637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21" name="Textplatzhalter 3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63552" y="881676"/>
            <a:ext cx="6775389" cy="296864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22" name="Titelplatzhalter 1"/>
          <p:cNvSpPr>
            <a:spLocks noGrp="1"/>
          </p:cNvSpPr>
          <p:nvPr userDrawn="1">
            <p:ph type="title" hasCustomPrompt="1"/>
          </p:nvPr>
        </p:nvSpPr>
        <p:spPr>
          <a:xfrm>
            <a:off x="457200" y="343562"/>
            <a:ext cx="6781800" cy="590349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 sz="20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3" name="Datumsplatzhalter 2"/>
          <p:cNvSpPr>
            <a:spLocks noGrp="1"/>
          </p:cNvSpPr>
          <p:nvPr userDrawn="1">
            <p:ph type="dt" sz="half" idx="20"/>
          </p:nvPr>
        </p:nvSpPr>
        <p:spPr/>
        <p:txBody>
          <a:bodyPr/>
          <a:lstStyle/>
          <a:p>
            <a:fld id="{E0270B3E-0795-4B3E-97E7-EB9DED550ADA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 userDrawn="1">
            <p:ph type="ftr" sz="quarter" idx="21"/>
          </p:nvPr>
        </p:nvSpPr>
        <p:spPr/>
        <p:txBody>
          <a:bodyPr/>
          <a:lstStyle/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 userDrawn="1">
            <p:ph type="sldNum" sz="quarter" idx="22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8" name="Bild 25">
            <a:extLst>
              <a:ext uri="{FF2B5EF4-FFF2-40B4-BE49-F238E27FC236}">
                <a16:creationId xmlns:a16="http://schemas.microsoft.com/office/drawing/2014/main" id="{17D56C77-1171-7E44-95E8-068A133D7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1620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_Tex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00A6F1A0-2680-524B-9EDE-AB7EE7423226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13" name="Freihandform 12">
              <a:extLst>
                <a:ext uri="{FF2B5EF4-FFF2-40B4-BE49-F238E27FC236}">
                  <a16:creationId xmlns:a16="http://schemas.microsoft.com/office/drawing/2014/main" id="{BD2411F1-E1B2-984A-873B-974509CFB805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6" name="Bild 25" descr="Claim_HSE_grau_CMYK_D.eps">
              <a:extLst>
                <a:ext uri="{FF2B5EF4-FFF2-40B4-BE49-F238E27FC236}">
                  <a16:creationId xmlns:a16="http://schemas.microsoft.com/office/drawing/2014/main" id="{E1F5AD3C-5E3A-244C-9F94-1BB4E5BCA17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1" name="Textplatzhalter 2"/>
          <p:cNvSpPr>
            <a:spLocks noGrp="1"/>
          </p:cNvSpPr>
          <p:nvPr>
            <p:ph idx="1"/>
          </p:nvPr>
        </p:nvSpPr>
        <p:spPr>
          <a:xfrm>
            <a:off x="468312" y="1108075"/>
            <a:ext cx="6445251" cy="3624264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1650" baseline="0"/>
            </a:lvl1pPr>
            <a:lvl2pPr>
              <a:defRPr lang="de-DE" sz="1650" kern="1200" baseline="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  <a:lvl3pPr>
              <a:defRPr sz="1650" baseline="0"/>
            </a:lvl3pPr>
            <a:lvl4pPr>
              <a:defRPr sz="1650" baseline="0"/>
            </a:lvl4pPr>
            <a:lvl5pPr>
              <a:defRPr sz="165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468313" y="339725"/>
            <a:ext cx="6767512" cy="36247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6"/>
          </p:nvPr>
        </p:nvSpPr>
        <p:spPr>
          <a:xfrm>
            <a:off x="8388660" y="500426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7831362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21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_Inh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ihandform 13">
            <a:extLst>
              <a:ext uri="{FF2B5EF4-FFF2-40B4-BE49-F238E27FC236}">
                <a16:creationId xmlns:a16="http://schemas.microsoft.com/office/drawing/2014/main" id="{CB887E83-A9A5-3341-9D46-5228F618DECC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Bildplatzhalter 20"/>
          <p:cNvSpPr>
            <a:spLocks noGrp="1"/>
          </p:cNvSpPr>
          <p:nvPr userDrawn="1">
            <p:ph type="pic" sz="quarter" idx="13"/>
          </p:nvPr>
        </p:nvSpPr>
        <p:spPr>
          <a:xfrm>
            <a:off x="7264401" y="699542"/>
            <a:ext cx="1699545" cy="4285674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endParaRPr lang="de-DE" dirty="0"/>
          </a:p>
        </p:txBody>
      </p:sp>
      <p:sp>
        <p:nvSpPr>
          <p:cNvPr id="4" name="SmartArt-Platzhalter 3"/>
          <p:cNvSpPr>
            <a:spLocks noGrp="1"/>
          </p:cNvSpPr>
          <p:nvPr userDrawn="1">
            <p:ph type="dgm" sz="quarter" idx="17"/>
          </p:nvPr>
        </p:nvSpPr>
        <p:spPr>
          <a:xfrm>
            <a:off x="457200" y="1252537"/>
            <a:ext cx="6756400" cy="357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463552" y="881676"/>
            <a:ext cx="6775389" cy="296864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2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2"/>
            <a:ext cx="6781800" cy="590349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 sz="20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D36BB5B-9796-4E0B-96C3-E343FA738B23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830B18F-4F82-A045-A0ED-A29D94E671BC}"/>
              </a:ext>
            </a:extLst>
          </p:cNvPr>
          <p:cNvSpPr txBox="1"/>
          <p:nvPr userDrawn="1"/>
        </p:nvSpPr>
        <p:spPr>
          <a:xfrm>
            <a:off x="9010185" y="-189571"/>
            <a:ext cx="0" cy="0"/>
          </a:xfrm>
          <a:prstGeom prst="rect">
            <a:avLst/>
          </a:prstGeom>
          <a:noFill/>
        </p:spPr>
        <p:txBody>
          <a:bodyPr vert="horz" wrap="none" lIns="0" tIns="46800" rIns="91440" bIns="45720" rtlCol="0" anchor="t">
            <a:noAutofit/>
          </a:bodyPr>
          <a:lstStyle/>
          <a:p>
            <a:pPr>
              <a:lnSpc>
                <a:spcPts val="1000"/>
              </a:lnSpc>
            </a:pPr>
            <a:endParaRPr lang="de-DE" sz="2000" cap="none" baseline="0" dirty="0"/>
          </a:p>
        </p:txBody>
      </p:sp>
      <p:pic>
        <p:nvPicPr>
          <p:cNvPr id="16" name="Bild 25">
            <a:extLst>
              <a:ext uri="{FF2B5EF4-FFF2-40B4-BE49-F238E27FC236}">
                <a16:creationId xmlns:a16="http://schemas.microsoft.com/office/drawing/2014/main" id="{D7DFE512-4EE0-1946-9882-8E73A3A5BB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056547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_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2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162551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r>
              <a:rPr lang="de-DE" dirty="0"/>
              <a:t>   z  </a:t>
            </a:r>
          </a:p>
        </p:txBody>
      </p:sp>
      <p:sp>
        <p:nvSpPr>
          <p:cNvPr id="22" name="Titelplatzhalter 1"/>
          <p:cNvSpPr>
            <a:spLocks noGrp="1"/>
          </p:cNvSpPr>
          <p:nvPr userDrawn="1">
            <p:ph type="title" hasCustomPrompt="1"/>
          </p:nvPr>
        </p:nvSpPr>
        <p:spPr>
          <a:xfrm>
            <a:off x="457202" y="287120"/>
            <a:ext cx="6807198" cy="772107"/>
          </a:xfrm>
          <a:prstGeom prst="rect">
            <a:avLst/>
          </a:prstGeom>
          <a:solidFill>
            <a:srgbClr val="D7193C">
              <a:alpha val="85000"/>
            </a:srgbClr>
          </a:solidFill>
        </p:spPr>
        <p:txBody>
          <a:bodyPr vert="horz" wrap="square" lIns="108000" tIns="108000" rIns="91440" bIns="108000" rtlCol="0" anchor="t">
            <a:spAutoFit/>
          </a:bodyPr>
          <a:lstStyle>
            <a:lvl1pPr>
              <a:lnSpc>
                <a:spcPct val="900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3" name="Datumsplatzhalter 2"/>
          <p:cNvSpPr>
            <a:spLocks noGrp="1"/>
          </p:cNvSpPr>
          <p:nvPr userDrawn="1">
            <p:ph type="dt" sz="half" idx="14"/>
          </p:nvPr>
        </p:nvSpPr>
        <p:spPr/>
        <p:txBody>
          <a:bodyPr/>
          <a:lstStyle/>
          <a:p>
            <a:fld id="{B91B21B3-F9CF-468C-96AD-6E5703C9E25D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 userDrawn="1">
            <p:ph type="ftr" sz="quarter" idx="15"/>
          </p:nvPr>
        </p:nvSpPr>
        <p:spPr/>
        <p:txBody>
          <a:bodyPr/>
          <a:lstStyle/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529378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2" pos="4888">
          <p15:clr>
            <a:srgbClr val="FBAE40"/>
          </p15:clr>
        </p15:guide>
        <p15:guide id="3" orient="horz" pos="3162">
          <p15:clr>
            <a:srgbClr val="FBAE40"/>
          </p15:clr>
        </p15:guide>
        <p15:guide id="5" orient="horz" pos="38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_Inhalt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F6066B1-EE04-D548-8221-CCCDC1BA26C4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16" name="Freihandform 15">
              <a:extLst>
                <a:ext uri="{FF2B5EF4-FFF2-40B4-BE49-F238E27FC236}">
                  <a16:creationId xmlns:a16="http://schemas.microsoft.com/office/drawing/2014/main" id="{AF6D7DC2-EC6C-8741-97C3-B7632BF8FA6C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7" name="Bild 25" descr="Claim_HSE_grau_CMYK_D.eps">
              <a:extLst>
                <a:ext uri="{FF2B5EF4-FFF2-40B4-BE49-F238E27FC236}">
                  <a16:creationId xmlns:a16="http://schemas.microsoft.com/office/drawing/2014/main" id="{6978D774-EBFE-9541-814C-7051C2994C4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1" name="Textplatzhalter 2"/>
          <p:cNvSpPr>
            <a:spLocks noGrp="1"/>
          </p:cNvSpPr>
          <p:nvPr>
            <p:ph idx="1"/>
          </p:nvPr>
        </p:nvSpPr>
        <p:spPr>
          <a:xfrm>
            <a:off x="471571" y="1108075"/>
            <a:ext cx="6441992" cy="3624264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>
              <a:buNone/>
              <a:defRPr sz="1650" baseline="0"/>
            </a:lvl1pPr>
            <a:lvl2pPr>
              <a:defRPr lang="de-DE" sz="1650" kern="1200" baseline="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  <a:lvl3pPr>
              <a:defRPr sz="1650" baseline="0"/>
            </a:lvl3pPr>
            <a:lvl4pPr>
              <a:defRPr sz="1650" baseline="0"/>
            </a:lvl4pPr>
            <a:lvl5pPr>
              <a:defRPr sz="165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7127455" y="1108076"/>
            <a:ext cx="1637133" cy="3624262"/>
          </a:xfr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471571" y="339725"/>
            <a:ext cx="6451517" cy="36247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6"/>
          </p:nvPr>
        </p:nvSpPr>
        <p:spPr>
          <a:xfrm>
            <a:off x="8388660" y="500426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770257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_ Bildvor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BA2A9666-0A0E-AE48-9B8E-752698F3632A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21" name="Freihandform 20">
              <a:extLst>
                <a:ext uri="{FF2B5EF4-FFF2-40B4-BE49-F238E27FC236}">
                  <a16:creationId xmlns:a16="http://schemas.microsoft.com/office/drawing/2014/main" id="{C110AF2A-218B-9643-ADDA-C0157BCEC20B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22" name="Bild 25" descr="Claim_HSE_grau_CMYK_D.eps">
              <a:extLst>
                <a:ext uri="{FF2B5EF4-FFF2-40B4-BE49-F238E27FC236}">
                  <a16:creationId xmlns:a16="http://schemas.microsoft.com/office/drawing/2014/main" id="{3E6F832B-C10C-504E-B9C4-0D565936B63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1" name="Textplatzhalter 2"/>
          <p:cNvSpPr>
            <a:spLocks noGrp="1"/>
          </p:cNvSpPr>
          <p:nvPr>
            <p:ph idx="1"/>
          </p:nvPr>
        </p:nvSpPr>
        <p:spPr>
          <a:xfrm>
            <a:off x="476573" y="1108075"/>
            <a:ext cx="6446515" cy="362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>
              <a:buNone/>
              <a:defRPr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2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6093318" y="1488136"/>
            <a:ext cx="2647726" cy="2577188"/>
          </a:xfr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>
          <a:xfrm>
            <a:off x="8388660" y="5010618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 hasCustomPrompt="1"/>
          </p:nvPr>
        </p:nvSpPr>
        <p:spPr>
          <a:xfrm>
            <a:off x="464105" y="351494"/>
            <a:ext cx="6458984" cy="362472"/>
          </a:xfrm>
        </p:spPr>
        <p:txBody>
          <a:bodyPr/>
          <a:lstStyle/>
          <a:p>
            <a:r>
              <a:rPr lang="de-DE" dirty="0"/>
              <a:t>Bildvorlage</a:t>
            </a:r>
          </a:p>
        </p:txBody>
      </p:sp>
      <p:sp>
        <p:nvSpPr>
          <p:cNvPr id="15" name="Bildplatzhalter 20"/>
          <p:cNvSpPr>
            <a:spLocks noGrp="1"/>
          </p:cNvSpPr>
          <p:nvPr>
            <p:ph type="pic" sz="quarter" idx="17"/>
          </p:nvPr>
        </p:nvSpPr>
        <p:spPr>
          <a:xfrm>
            <a:off x="3275856" y="1488136"/>
            <a:ext cx="2647726" cy="2577188"/>
          </a:xfr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6" name="Bildplatzhalter 20"/>
          <p:cNvSpPr>
            <a:spLocks noGrp="1"/>
          </p:cNvSpPr>
          <p:nvPr>
            <p:ph type="pic" sz="quarter" idx="18"/>
          </p:nvPr>
        </p:nvSpPr>
        <p:spPr>
          <a:xfrm>
            <a:off x="467544" y="1488136"/>
            <a:ext cx="2647726" cy="2577188"/>
          </a:xfr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7" name="Textplatzhalter 2"/>
          <p:cNvSpPr>
            <a:spLocks noGrp="1"/>
          </p:cNvSpPr>
          <p:nvPr>
            <p:ph idx="19" hasCustomPrompt="1"/>
          </p:nvPr>
        </p:nvSpPr>
        <p:spPr>
          <a:xfrm>
            <a:off x="464105" y="4067077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idx="20" hasCustomPrompt="1"/>
          </p:nvPr>
        </p:nvSpPr>
        <p:spPr>
          <a:xfrm>
            <a:off x="3283226" y="4067077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idx="21" hasCustomPrompt="1"/>
          </p:nvPr>
        </p:nvSpPr>
        <p:spPr>
          <a:xfrm>
            <a:off x="6102347" y="4067077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05892347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_ rotes Textfeld v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B3C46F70-EA12-E34E-B375-539431EEF7C4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18" name="Freihandform 17">
              <a:extLst>
                <a:ext uri="{FF2B5EF4-FFF2-40B4-BE49-F238E27FC236}">
                  <a16:creationId xmlns:a16="http://schemas.microsoft.com/office/drawing/2014/main" id="{49D358E0-C358-7C46-A238-215C58109874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9" name="Bild 25" descr="Claim_HSE_grau_CMYK_D.eps">
              <a:extLst>
                <a:ext uri="{FF2B5EF4-FFF2-40B4-BE49-F238E27FC236}">
                  <a16:creationId xmlns:a16="http://schemas.microsoft.com/office/drawing/2014/main" id="{37ACE84B-CD2C-9049-9035-43B718F228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6" name="Bildplatzhalter 20"/>
          <p:cNvSpPr>
            <a:spLocks noGrp="1"/>
          </p:cNvSpPr>
          <p:nvPr>
            <p:ph type="pic" sz="quarter" idx="18"/>
          </p:nvPr>
        </p:nvSpPr>
        <p:spPr>
          <a:xfrm>
            <a:off x="0" y="915988"/>
            <a:ext cx="8764588" cy="3816350"/>
          </a:xfr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Textplatzhalter 2"/>
          <p:cNvSpPr>
            <a:spLocks noGrp="1"/>
          </p:cNvSpPr>
          <p:nvPr>
            <p:ph idx="1"/>
          </p:nvPr>
        </p:nvSpPr>
        <p:spPr>
          <a:xfrm>
            <a:off x="464105" y="2232425"/>
            <a:ext cx="6462231" cy="1793475"/>
          </a:xfrm>
          <a:prstGeom prst="rect">
            <a:avLst/>
          </a:prstGeom>
          <a:solidFill>
            <a:schemeClr val="tx2"/>
          </a:solidFill>
        </p:spPr>
        <p:txBody>
          <a:bodyPr vert="horz" lIns="0" tIns="45720" rIns="91440" bIns="45720" rtlCol="0">
            <a:normAutofit/>
          </a:bodyPr>
          <a:lstStyle>
            <a:lvl1pPr marL="135000" indent="0">
              <a:buNone/>
              <a:defRPr>
                <a:solidFill>
                  <a:schemeClr val="bg1"/>
                </a:solidFill>
              </a:defRPr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>
          <a:xfrm>
            <a:off x="8388660" y="5010618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Bildvorlage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idx="19" hasCustomPrompt="1"/>
          </p:nvPr>
        </p:nvSpPr>
        <p:spPr>
          <a:xfrm>
            <a:off x="464105" y="4143526"/>
            <a:ext cx="2651166" cy="1493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>
              <a:buNone/>
              <a:defRPr sz="900"/>
            </a:lvl1pPr>
            <a:lvl2pPr>
              <a:defRPr lang="de-DE" sz="1500" kern="1200" dirty="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34651549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_Inh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C7E59166-9DD6-D34B-BEC4-C7BA7F6D4301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22" name="Freihandform 21">
              <a:extLst>
                <a:ext uri="{FF2B5EF4-FFF2-40B4-BE49-F238E27FC236}">
                  <a16:creationId xmlns:a16="http://schemas.microsoft.com/office/drawing/2014/main" id="{C2BCF83F-76EB-E940-866F-E3137BABF89D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23" name="Bild 25" descr="Claim_HSE_grau_CMYK_D.eps">
              <a:extLst>
                <a:ext uri="{FF2B5EF4-FFF2-40B4-BE49-F238E27FC236}">
                  <a16:creationId xmlns:a16="http://schemas.microsoft.com/office/drawing/2014/main" id="{DE3BC1CE-0F8F-3B47-881A-67AF8E61575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2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7118350" y="1108074"/>
            <a:ext cx="1646238" cy="3624263"/>
          </a:xfr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466060" y="353491"/>
            <a:ext cx="6457028" cy="36247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6"/>
          </p:nvPr>
        </p:nvSpPr>
        <p:spPr>
          <a:xfrm>
            <a:off x="8388660" y="500426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SmartArt-Platzhalter 3"/>
          <p:cNvSpPr>
            <a:spLocks noGrp="1"/>
          </p:cNvSpPr>
          <p:nvPr>
            <p:ph type="dgm" sz="quarter" idx="17"/>
          </p:nvPr>
        </p:nvSpPr>
        <p:spPr>
          <a:xfrm>
            <a:off x="468313" y="919799"/>
            <a:ext cx="6454775" cy="3812539"/>
          </a:xfrm>
        </p:spPr>
        <p:txBody>
          <a:bodyPr/>
          <a:lstStyle/>
          <a:p>
            <a:r>
              <a:rPr lang="de-DE" smtClean="0"/>
              <a:t>Klicken Sie auf das Symbol, um die SmartArt-Grafik hinzuzufügen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91192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_Titel und Inh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 10">
            <a:extLst>
              <a:ext uri="{FF2B5EF4-FFF2-40B4-BE49-F238E27FC236}">
                <a16:creationId xmlns:a16="http://schemas.microsoft.com/office/drawing/2014/main" id="{52273DF3-4299-224A-B236-ED98EB976869}"/>
              </a:ext>
            </a:extLst>
          </p:cNvPr>
          <p:cNvSpPr/>
          <p:nvPr userDrawn="1"/>
        </p:nvSpPr>
        <p:spPr>
          <a:xfrm>
            <a:off x="7524329" y="-2"/>
            <a:ext cx="1619671" cy="5143502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3551" y="881675"/>
            <a:ext cx="6465888" cy="296864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50"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1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1"/>
            <a:ext cx="6465888" cy="530478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36" name="Inhaltsplatzhalter 35"/>
          <p:cNvSpPr>
            <a:spLocks noGrp="1"/>
          </p:cNvSpPr>
          <p:nvPr>
            <p:ph sz="quarter" idx="21"/>
          </p:nvPr>
        </p:nvSpPr>
        <p:spPr>
          <a:xfrm>
            <a:off x="463550" y="1273175"/>
            <a:ext cx="6465888" cy="3459163"/>
          </a:xfrm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PSAM16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altLang="de-DE" sz="800" dirty="0" smtClean="0"/>
              <a:t>Planning and evaluation of reliability demonstration tests with uncertainties</a:t>
            </a:r>
            <a:endParaRPr lang="de-DE" altLang="de-DE" sz="800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4" name="Bild 25">
            <a:extLst>
              <a:ext uri="{FF2B5EF4-FFF2-40B4-BE49-F238E27FC236}">
                <a16:creationId xmlns:a16="http://schemas.microsoft.com/office/drawing/2014/main" id="{4E7D04BD-8492-6E48-A96F-074BAFDAB3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9592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_Text-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D44605A4-FDFE-B341-978E-65E8238C1019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15" name="Freihandform 14">
              <a:extLst>
                <a:ext uri="{FF2B5EF4-FFF2-40B4-BE49-F238E27FC236}">
                  <a16:creationId xmlns:a16="http://schemas.microsoft.com/office/drawing/2014/main" id="{4A5029A2-ADA7-BD4D-938E-47E50239A679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7" name="Bild 25" descr="Claim_HSE_grau_CMYK_D.eps">
              <a:extLst>
                <a:ext uri="{FF2B5EF4-FFF2-40B4-BE49-F238E27FC236}">
                  <a16:creationId xmlns:a16="http://schemas.microsoft.com/office/drawing/2014/main" id="{1E132023-B435-DF4B-B13B-7A44913291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2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7118350" y="1108075"/>
            <a:ext cx="1646238" cy="3624263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9283" y="874039"/>
            <a:ext cx="6443806" cy="296864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D7193C"/>
                </a:solidFill>
              </a:defRPr>
            </a:lvl1pPr>
          </a:lstStyle>
          <a:p>
            <a:pPr lvl="0"/>
            <a:r>
              <a:rPr lang="de-DE" dirty="0"/>
              <a:t>Einzeilige Unterüberschrift</a:t>
            </a:r>
          </a:p>
        </p:txBody>
      </p:sp>
      <p:sp>
        <p:nvSpPr>
          <p:cNvPr id="1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1"/>
            <a:ext cx="6465888" cy="530478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36" name="Inhaltsplatzhalter 35"/>
          <p:cNvSpPr>
            <a:spLocks noGrp="1"/>
          </p:cNvSpPr>
          <p:nvPr>
            <p:ph sz="quarter" idx="21"/>
          </p:nvPr>
        </p:nvSpPr>
        <p:spPr>
          <a:xfrm>
            <a:off x="479282" y="1360096"/>
            <a:ext cx="6443806" cy="340671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073266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_Titel und Inhaltbr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88B9D89-C67E-C044-8FD0-3406498DA34D}"/>
              </a:ext>
            </a:extLst>
          </p:cNvPr>
          <p:cNvGrpSpPr/>
          <p:nvPr userDrawn="1"/>
        </p:nvGrpSpPr>
        <p:grpSpPr>
          <a:xfrm>
            <a:off x="7524329" y="-2"/>
            <a:ext cx="1619671" cy="5143502"/>
            <a:chOff x="5654100" y="-2"/>
            <a:chExt cx="1619671" cy="5143502"/>
          </a:xfrm>
        </p:grpSpPr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703BE63C-EDF7-9748-A01F-FF1ADBDAB58E}"/>
                </a:ext>
              </a:extLst>
            </p:cNvPr>
            <p:cNvSpPr/>
            <p:nvPr userDrawn="1"/>
          </p:nvSpPr>
          <p:spPr>
            <a:xfrm>
              <a:off x="5654100" y="-2"/>
              <a:ext cx="1619671" cy="5143502"/>
            </a:xfrm>
            <a:custGeom>
              <a:avLst/>
              <a:gdLst>
                <a:gd name="connsiteX0" fmla="*/ 0 w 1619671"/>
                <a:gd name="connsiteY0" fmla="*/ 0 h 5143502"/>
                <a:gd name="connsiteX1" fmla="*/ 1619671 w 1619671"/>
                <a:gd name="connsiteY1" fmla="*/ 0 h 5143502"/>
                <a:gd name="connsiteX2" fmla="*/ 1619671 w 1619671"/>
                <a:gd name="connsiteY2" fmla="*/ 722711 h 5143502"/>
                <a:gd name="connsiteX3" fmla="*/ 1619671 w 1619671"/>
                <a:gd name="connsiteY3" fmla="*/ 722711 h 5143502"/>
                <a:gd name="connsiteX4" fmla="*/ 1619671 w 1619671"/>
                <a:gd name="connsiteY4" fmla="*/ 4952068 h 5143502"/>
                <a:gd name="connsiteX5" fmla="*/ 1619671 w 1619671"/>
                <a:gd name="connsiteY5" fmla="*/ 4952068 h 5143502"/>
                <a:gd name="connsiteX6" fmla="*/ 1619671 w 1619671"/>
                <a:gd name="connsiteY6" fmla="*/ 5143501 h 5143502"/>
                <a:gd name="connsiteX7" fmla="*/ 1619671 w 1619671"/>
                <a:gd name="connsiteY7" fmla="*/ 5143501 h 5143502"/>
                <a:gd name="connsiteX8" fmla="*/ 1619671 w 1619671"/>
                <a:gd name="connsiteY8" fmla="*/ 5143502 h 5143502"/>
                <a:gd name="connsiteX9" fmla="*/ 1428238 w 1619671"/>
                <a:gd name="connsiteY9" fmla="*/ 5143502 h 5143502"/>
                <a:gd name="connsiteX10" fmla="*/ 1428238 w 1619671"/>
                <a:gd name="connsiteY10" fmla="*/ 5143501 h 5143502"/>
                <a:gd name="connsiteX11" fmla="*/ 0 w 1619671"/>
                <a:gd name="connsiteY11" fmla="*/ 5143501 h 5143502"/>
                <a:gd name="connsiteX12" fmla="*/ 0 w 1619671"/>
                <a:gd name="connsiteY12" fmla="*/ 4952068 h 5143502"/>
                <a:gd name="connsiteX13" fmla="*/ 1428238 w 1619671"/>
                <a:gd name="connsiteY13" fmla="*/ 4952068 h 5143502"/>
                <a:gd name="connsiteX14" fmla="*/ 1428238 w 1619671"/>
                <a:gd name="connsiteY14" fmla="*/ 722711 h 5143502"/>
                <a:gd name="connsiteX15" fmla="*/ 0 w 1619671"/>
                <a:gd name="connsiteY15" fmla="*/ 722711 h 51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9671" h="5143502">
                  <a:moveTo>
                    <a:pt x="0" y="0"/>
                  </a:moveTo>
                  <a:lnTo>
                    <a:pt x="1619671" y="0"/>
                  </a:lnTo>
                  <a:lnTo>
                    <a:pt x="1619671" y="722711"/>
                  </a:lnTo>
                  <a:lnTo>
                    <a:pt x="1619671" y="722711"/>
                  </a:lnTo>
                  <a:lnTo>
                    <a:pt x="1619671" y="4952068"/>
                  </a:lnTo>
                  <a:lnTo>
                    <a:pt x="1619671" y="4952068"/>
                  </a:lnTo>
                  <a:lnTo>
                    <a:pt x="1619671" y="5143501"/>
                  </a:lnTo>
                  <a:lnTo>
                    <a:pt x="1619671" y="5143501"/>
                  </a:lnTo>
                  <a:lnTo>
                    <a:pt x="1619671" y="5143502"/>
                  </a:lnTo>
                  <a:lnTo>
                    <a:pt x="1428238" y="5143502"/>
                  </a:lnTo>
                  <a:lnTo>
                    <a:pt x="1428238" y="5143501"/>
                  </a:lnTo>
                  <a:lnTo>
                    <a:pt x="0" y="5143501"/>
                  </a:lnTo>
                  <a:lnTo>
                    <a:pt x="0" y="4952068"/>
                  </a:lnTo>
                  <a:lnTo>
                    <a:pt x="1428238" y="4952068"/>
                  </a:lnTo>
                  <a:lnTo>
                    <a:pt x="1428238" y="722711"/>
                  </a:lnTo>
                  <a:lnTo>
                    <a:pt x="0" y="72271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14" name="Bild 25" descr="Claim_HSE_grau_CMYK_D.eps">
              <a:extLst>
                <a:ext uri="{FF2B5EF4-FFF2-40B4-BE49-F238E27FC236}">
                  <a16:creationId xmlns:a16="http://schemas.microsoft.com/office/drawing/2014/main" id="{4E2A9273-38F3-2A4C-B337-EC102A352DE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30694"/>
            <a:stretch/>
          </p:blipFill>
          <p:spPr>
            <a:xfrm>
              <a:off x="5817693" y="240970"/>
              <a:ext cx="1226297" cy="320098"/>
            </a:xfrm>
            <a:prstGeom prst="rect">
              <a:avLst/>
            </a:prstGeom>
          </p:spPr>
        </p:pic>
      </p:grpSp>
      <p:sp>
        <p:nvSpPr>
          <p:cNvPr id="13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57200" y="343561"/>
            <a:ext cx="6465888" cy="530478"/>
          </a:xfrm>
          <a:prstGeom prst="rect">
            <a:avLst/>
          </a:prstGeom>
          <a:noFill/>
        </p:spPr>
        <p:txBody>
          <a:bodyPr vert="horz" wrap="square" lIns="0" tIns="36000" rIns="91440" bIns="0" rtlCol="0" anchor="t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zweizeilige Überschrift</a:t>
            </a:r>
          </a:p>
        </p:txBody>
      </p:sp>
      <p:sp>
        <p:nvSpPr>
          <p:cNvPr id="36" name="Inhaltsplatzhalter 35"/>
          <p:cNvSpPr>
            <a:spLocks noGrp="1"/>
          </p:cNvSpPr>
          <p:nvPr>
            <p:ph sz="quarter" idx="21"/>
          </p:nvPr>
        </p:nvSpPr>
        <p:spPr>
          <a:xfrm>
            <a:off x="468313" y="1108075"/>
            <a:ext cx="6465888" cy="3624264"/>
          </a:xfrm>
        </p:spPr>
        <p:txBody>
          <a:bodyPr>
            <a:noAutofit/>
          </a:bodyPr>
          <a:lstStyle>
            <a:lvl1pPr>
              <a:defRPr sz="1650"/>
            </a:lvl1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509216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339725"/>
            <a:ext cx="6465887" cy="362472"/>
          </a:xfrm>
          <a:prstGeom prst="rect">
            <a:avLst/>
          </a:prstGeom>
          <a:noFill/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5638" y="1108075"/>
            <a:ext cx="6467450" cy="36242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2"/>
            <a:endParaRPr lang="de-DE" dirty="0"/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55638" y="4985217"/>
            <a:ext cx="564009" cy="158284"/>
          </a:xfrm>
          <a:prstGeom prst="rect">
            <a:avLst/>
          </a:prstGeom>
        </p:spPr>
        <p:txBody>
          <a:bodyPr vert="horz" lIns="0" tIns="0" rIns="91440" bIns="45720" rtlCol="0" anchor="ctr"/>
          <a:lstStyle>
            <a:lvl1pPr algn="l">
              <a:defRPr lang="de-DE" sz="750" kern="120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 smtClean="0"/>
              <a:t>PSAM16</a:t>
            </a:r>
            <a:endParaRPr lang="de-DE" dirty="0"/>
          </a:p>
        </p:txBody>
      </p:sp>
      <p:sp>
        <p:nvSpPr>
          <p:cNvPr id="2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86809" y="4985217"/>
            <a:ext cx="5826754" cy="158284"/>
          </a:xfrm>
          <a:prstGeom prst="rect">
            <a:avLst/>
          </a:prstGeom>
        </p:spPr>
        <p:txBody>
          <a:bodyPr lIns="0" tIns="0" anchor="t"/>
          <a:lstStyle>
            <a:lvl1pPr>
              <a:defRPr sz="750">
                <a:solidFill>
                  <a:srgbClr val="002D58"/>
                </a:solidFill>
              </a:defRPr>
            </a:lvl1pPr>
          </a:lstStyle>
          <a:p>
            <a:r>
              <a:rPr lang="en-US" altLang="de-DE" sz="700" dirty="0" smtClean="0"/>
              <a:t>Planning and evaluation of reliability demonstration tests with uncertainties</a:t>
            </a:r>
            <a:endParaRPr lang="de-DE" altLang="de-DE" sz="700" dirty="0" smtClean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2A8E607-F7C4-1E48-82E5-90A099DCDA5B}"/>
              </a:ext>
            </a:extLst>
          </p:cNvPr>
          <p:cNvSpPr txBox="1"/>
          <p:nvPr/>
        </p:nvSpPr>
        <p:spPr>
          <a:xfrm>
            <a:off x="5014148" y="4656667"/>
            <a:ext cx="914400" cy="685800"/>
          </a:xfrm>
          <a:prstGeom prst="rect">
            <a:avLst/>
          </a:prstGeom>
        </p:spPr>
        <p:txBody>
          <a:bodyPr vert="horz" wrap="none" lIns="0" tIns="34290" rIns="68580" bIns="34290" rtlCol="0">
            <a:normAutofit/>
          </a:bodyPr>
          <a:lstStyle/>
          <a:p>
            <a:pPr marL="0" indent="0">
              <a:buNone/>
            </a:pPr>
            <a:endParaRPr lang="de-DE" sz="1350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660" y="4985217"/>
            <a:ext cx="575286" cy="158284"/>
          </a:xfrm>
          <a:prstGeom prst="rect">
            <a:avLst/>
          </a:prstGeom>
        </p:spPr>
        <p:txBody>
          <a:bodyPr tIns="0" anchor="t"/>
          <a:lstStyle>
            <a:lvl1pPr algn="r">
              <a:defRPr sz="750">
                <a:solidFill>
                  <a:srgbClr val="002D58"/>
                </a:solidFill>
              </a:defRPr>
            </a:lvl1pPr>
          </a:lstStyle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5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61" r:id="rId8"/>
    <p:sldLayoutId id="2147483765" r:id="rId9"/>
    <p:sldLayoutId id="2147483739" r:id="rId10"/>
  </p:sldLayoutIdLst>
  <p:transition spd="slow">
    <p:wipe/>
  </p:transition>
  <p:hf hdr="0"/>
  <p:txStyles>
    <p:titleStyle>
      <a:lvl1pPr algn="l" defTabSz="342900" rtl="0" eaLnBrk="1" latinLnBrk="0" hangingPunct="1">
        <a:lnSpc>
          <a:spcPct val="90000"/>
        </a:lnSpc>
        <a:spcBef>
          <a:spcPct val="0"/>
        </a:spcBef>
        <a:buNone/>
        <a:defRPr sz="1800" kern="1200" cap="all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None/>
        <a:defRPr sz="1650" kern="1200" baseline="0">
          <a:solidFill>
            <a:srgbClr val="002D58"/>
          </a:solidFill>
          <a:latin typeface="+mn-lt"/>
          <a:ea typeface="+mn-ea"/>
          <a:cs typeface="+mn-cs"/>
        </a:defRPr>
      </a:lvl1pPr>
      <a:lvl2pPr marL="0" indent="0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None/>
        <a:defRPr sz="1650" kern="1200" baseline="0">
          <a:solidFill>
            <a:srgbClr val="002D58"/>
          </a:solidFill>
          <a:latin typeface="+mn-lt"/>
          <a:ea typeface="+mn-ea"/>
          <a:cs typeface="+mn-cs"/>
        </a:defRPr>
      </a:lvl2pPr>
      <a:lvl3pPr marL="0" indent="0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None/>
        <a:defRPr sz="1650" kern="1200" baseline="0">
          <a:solidFill>
            <a:srgbClr val="002D58"/>
          </a:solidFill>
          <a:latin typeface="+mn-lt"/>
          <a:ea typeface="+mn-ea"/>
          <a:cs typeface="+mn-cs"/>
        </a:defRPr>
      </a:lvl3pPr>
      <a:lvl4pPr marL="0" indent="-256500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Char char="I"/>
        <a:defRPr sz="1650" kern="1200" baseline="0">
          <a:solidFill>
            <a:srgbClr val="002D58"/>
          </a:solidFill>
          <a:latin typeface="+mn-lt"/>
          <a:ea typeface="+mn-ea"/>
          <a:cs typeface="+mn-cs"/>
        </a:defRPr>
      </a:lvl4pPr>
      <a:lvl5pPr marL="0" indent="-256500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Char char="I"/>
        <a:defRPr sz="1650" kern="1200" baseline="0">
          <a:solidFill>
            <a:srgbClr val="002D58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95" userDrawn="1">
          <p15:clr>
            <a:srgbClr val="F26B43"/>
          </p15:clr>
        </p15:guide>
        <p15:guide id="2" pos="4612" userDrawn="1">
          <p15:clr>
            <a:srgbClr val="F26B43"/>
          </p15:clr>
        </p15:guide>
        <p15:guide id="3" pos="5521" userDrawn="1">
          <p15:clr>
            <a:srgbClr val="F26B43"/>
          </p15:clr>
        </p15:guide>
        <p15:guide id="4" pos="5647" userDrawn="1">
          <p15:clr>
            <a:srgbClr val="F26B43"/>
          </p15:clr>
        </p15:guide>
        <p15:guide id="5" orient="horz" pos="577" userDrawn="1">
          <p15:clr>
            <a:srgbClr val="F26B43"/>
          </p15:clr>
        </p15:guide>
        <p15:guide id="6" orient="horz" pos="2981" userDrawn="1">
          <p15:clr>
            <a:srgbClr val="F26B43"/>
          </p15:clr>
        </p15:guide>
        <p15:guide id="7" orient="horz" pos="214" userDrawn="1">
          <p15:clr>
            <a:srgbClr val="F26B43"/>
          </p15:clr>
        </p15:guide>
        <p15:guide id="8" orient="horz" pos="3117" userDrawn="1">
          <p15:clr>
            <a:srgbClr val="F26B43"/>
          </p15:clr>
        </p15:guide>
        <p15:guide id="9" pos="4738" userDrawn="1">
          <p15:clr>
            <a:srgbClr val="F26B43"/>
          </p15:clr>
        </p15:guide>
        <p15:guide id="10" orient="horz" pos="451" userDrawn="1">
          <p15:clr>
            <a:srgbClr val="F26B43"/>
          </p15:clr>
        </p15:guide>
        <p15:guide id="11" pos="4484" userDrawn="1">
          <p15:clr>
            <a:srgbClr val="F26B43"/>
          </p15:clr>
        </p15:guide>
        <p15:guide id="12" pos="4361" userDrawn="1">
          <p15:clr>
            <a:srgbClr val="F26B43"/>
          </p15:clr>
        </p15:guide>
        <p15:guide id="13" orient="horz" pos="69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660" y="4985217"/>
            <a:ext cx="575286" cy="158284"/>
          </a:xfrm>
          <a:prstGeom prst="rect">
            <a:avLst/>
          </a:prstGeom>
        </p:spPr>
        <p:txBody>
          <a:bodyPr tIns="0" anchor="t"/>
          <a:lstStyle>
            <a:lvl1pPr algn="r">
              <a:defRPr sz="750">
                <a:solidFill>
                  <a:srgbClr val="002D58"/>
                </a:solidFill>
              </a:defRPr>
            </a:lvl1pPr>
          </a:lstStyle>
          <a:p>
            <a:fld id="{1E6235D0-FF99-C045-995D-75C61122D1C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55637" y="4985217"/>
            <a:ext cx="833178" cy="158284"/>
          </a:xfrm>
          <a:prstGeom prst="rect">
            <a:avLst/>
          </a:prstGeom>
        </p:spPr>
        <p:txBody>
          <a:bodyPr vert="horz" lIns="0" tIns="0" rIns="91440" bIns="45720" rtlCol="0" anchor="ctr"/>
          <a:lstStyle>
            <a:lvl1pPr algn="l">
              <a:defRPr lang="de-DE" sz="750" kern="1200" smtClean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251845B-59FE-47F0-AE2B-D8EA603FE7DF}" type="datetime1">
              <a:rPr lang="de-DE" smtClean="0"/>
              <a:t>23.06.2022</a:t>
            </a:fld>
            <a:endParaRPr lang="hr-HR" dirty="0"/>
          </a:p>
        </p:txBody>
      </p:sp>
      <p:sp>
        <p:nvSpPr>
          <p:cNvPr id="2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88817" y="4985217"/>
            <a:ext cx="5950185" cy="158284"/>
          </a:xfrm>
          <a:prstGeom prst="rect">
            <a:avLst/>
          </a:prstGeom>
        </p:spPr>
        <p:txBody>
          <a:bodyPr lIns="0" tIns="0" anchor="t"/>
          <a:lstStyle>
            <a:lvl1pPr>
              <a:defRPr sz="750">
                <a:solidFill>
                  <a:srgbClr val="002D58"/>
                </a:solidFill>
              </a:defRPr>
            </a:lvl1pPr>
          </a:lstStyle>
          <a:p>
            <a:r>
              <a:rPr lang="de-DE" dirty="0" smtClean="0"/>
              <a:t>PR presentation of Esslingen University</a:t>
            </a:r>
            <a:endParaRPr lang="de-DE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5615" y="1252537"/>
            <a:ext cx="6783565" cy="357663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383EC97-862D-124A-A9AF-50EB6DBD3940}"/>
              </a:ext>
            </a:extLst>
          </p:cNvPr>
          <p:cNvSpPr txBox="1"/>
          <p:nvPr userDrawn="1"/>
        </p:nvSpPr>
        <p:spPr>
          <a:xfrm>
            <a:off x="8779542" y="4720953"/>
            <a:ext cx="186658" cy="216446"/>
          </a:xfrm>
          <a:prstGeom prst="rect">
            <a:avLst/>
          </a:prstGeom>
          <a:noFill/>
        </p:spPr>
        <p:txBody>
          <a:bodyPr vert="horz" wrap="square" lIns="0" tIns="46800" rIns="91440" bIns="45720" rtlCol="0" anchor="t">
            <a:noAutofit/>
          </a:bodyPr>
          <a:lstStyle/>
          <a:p>
            <a:pPr>
              <a:lnSpc>
                <a:spcPts val="1000"/>
              </a:lnSpc>
            </a:pPr>
            <a:endParaRPr lang="de-DE" sz="2000" cap="none" baseline="0" dirty="0"/>
          </a:p>
        </p:txBody>
      </p:sp>
    </p:spTree>
    <p:extLst>
      <p:ext uri="{BB962C8B-B14F-4D97-AF65-F5344CB8AC3E}">
        <p14:creationId xmlns:p14="http://schemas.microsoft.com/office/powerpoint/2010/main" val="244285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ransition spd="slow">
    <p:wipe/>
  </p:transition>
  <p:hf hdr="0"/>
  <p:txStyles>
    <p:titleStyle>
      <a:lvl1pPr algn="l" defTabSz="342900" rtl="0" eaLnBrk="1" latinLnBrk="0" hangingPunct="1">
        <a:lnSpc>
          <a:spcPts val="975"/>
        </a:lnSpc>
        <a:spcBef>
          <a:spcPct val="0"/>
        </a:spcBef>
        <a:buNone/>
        <a:defRPr sz="1800" kern="1200" cap="all" baseline="0">
          <a:solidFill>
            <a:srgbClr val="D7193C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None/>
        <a:defRPr sz="1650" kern="1200">
          <a:solidFill>
            <a:srgbClr val="002D58"/>
          </a:solidFill>
          <a:latin typeface="+mn-lt"/>
          <a:ea typeface="+mn-ea"/>
          <a:cs typeface="+mn-cs"/>
        </a:defRPr>
      </a:lvl1pPr>
      <a:lvl2pPr marL="257175" indent="-257175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Char char="I"/>
        <a:defRPr sz="1350" kern="1200">
          <a:solidFill>
            <a:srgbClr val="002D58"/>
          </a:solidFill>
          <a:latin typeface="+mn-lt"/>
          <a:ea typeface="+mn-ea"/>
          <a:cs typeface="+mn-cs"/>
        </a:defRPr>
      </a:lvl2pPr>
      <a:lvl3pPr marL="535781" indent="-267891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Char char="I"/>
        <a:defRPr sz="1350" kern="1200">
          <a:solidFill>
            <a:srgbClr val="002D58"/>
          </a:solidFill>
          <a:latin typeface="+mn-lt"/>
          <a:ea typeface="+mn-ea"/>
          <a:cs typeface="+mn-cs"/>
        </a:defRPr>
      </a:lvl3pPr>
      <a:lvl4pPr marL="804863" indent="-269081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Char char="I"/>
        <a:defRPr sz="1350" kern="1200">
          <a:solidFill>
            <a:srgbClr val="002D58"/>
          </a:solidFill>
          <a:latin typeface="+mn-lt"/>
          <a:ea typeface="+mn-ea"/>
          <a:cs typeface="+mn-cs"/>
        </a:defRPr>
      </a:lvl4pPr>
      <a:lvl5pPr marL="1079897" indent="-275035" algn="l" defTabSz="342900" rtl="0" eaLnBrk="1" latinLnBrk="0" hangingPunct="1">
        <a:lnSpc>
          <a:spcPct val="100000"/>
        </a:lnSpc>
        <a:spcBef>
          <a:spcPts val="0"/>
        </a:spcBef>
        <a:buSzPct val="90000"/>
        <a:buFont typeface="Lucida Grande"/>
        <a:buChar char="I"/>
        <a:defRPr sz="1350" kern="1200">
          <a:solidFill>
            <a:srgbClr val="002D58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7">
          <p15:clr>
            <a:srgbClr val="F26B43"/>
          </p15:clr>
        </p15:guide>
        <p15:guide id="2" pos="295">
          <p15:clr>
            <a:srgbClr val="F26B43"/>
          </p15:clr>
        </p15:guide>
        <p15:guide id="5" pos="4558">
          <p15:clr>
            <a:srgbClr val="F26B43"/>
          </p15:clr>
        </p15:guide>
        <p15:guide id="7" pos="5647">
          <p15:clr>
            <a:srgbClr val="F26B43"/>
          </p15:clr>
        </p15:guide>
        <p15:guide id="8" orient="horz" pos="2970">
          <p15:clr>
            <a:srgbClr val="F26B43"/>
          </p15:clr>
        </p15:guide>
        <p15:guide id="9" pos="551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C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468312" y="304081"/>
            <a:ext cx="8012748" cy="29761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Probabilistic Safety Assessment </a:t>
            </a:r>
            <a:r>
              <a:rPr lang="en-US" dirty="0" smtClean="0"/>
              <a:t>and </a:t>
            </a:r>
            <a:r>
              <a:rPr lang="en-US" dirty="0"/>
              <a:t>Management conference </a:t>
            </a:r>
            <a:r>
              <a:rPr lang="en-US" dirty="0" smtClean="0"/>
              <a:t>(PSAM)</a:t>
            </a:r>
            <a:endParaRPr lang="de-DE" dirty="0" smtClean="0"/>
          </a:p>
          <a:p>
            <a:pPr>
              <a:lnSpc>
                <a:spcPct val="80000"/>
              </a:lnSpc>
            </a:pPr>
            <a:endParaRPr lang="de-DE" dirty="0"/>
          </a:p>
          <a:p>
            <a:pPr>
              <a:lnSpc>
                <a:spcPct val="80000"/>
              </a:lnSpc>
            </a:pPr>
            <a:endParaRPr lang="de-DE" dirty="0" smtClean="0"/>
          </a:p>
          <a:p>
            <a:pPr>
              <a:lnSpc>
                <a:spcPct val="80000"/>
              </a:lnSpc>
            </a:pPr>
            <a:endParaRPr lang="de-DE" dirty="0" smtClean="0"/>
          </a:p>
          <a:p>
            <a:pPr>
              <a:lnSpc>
                <a:spcPct val="80000"/>
              </a:lnSpc>
            </a:pPr>
            <a:endParaRPr lang="de-DE" dirty="0" smtClean="0"/>
          </a:p>
          <a:p>
            <a:pPr>
              <a:lnSpc>
                <a:spcPct val="80000"/>
              </a:lnSpc>
            </a:pPr>
            <a:endParaRPr lang="de-DE" dirty="0"/>
          </a:p>
          <a:p>
            <a:pPr>
              <a:lnSpc>
                <a:spcPct val="80000"/>
              </a:lnSpc>
            </a:pPr>
            <a:endParaRPr lang="de-DE" dirty="0"/>
          </a:p>
          <a:p>
            <a:pPr>
              <a:lnSpc>
                <a:spcPct val="80000"/>
              </a:lnSpc>
            </a:pPr>
            <a:endParaRPr lang="de-DE" dirty="0"/>
          </a:p>
          <a:p>
            <a:r>
              <a:rPr lang="en-US" sz="2800" b="1" dirty="0"/>
              <a:t>Planning and evaluation of reliability demonstration </a:t>
            </a:r>
            <a:r>
              <a:rPr lang="en-US" sz="2800" b="1" dirty="0" smtClean="0"/>
              <a:t>tests </a:t>
            </a:r>
            <a:r>
              <a:rPr lang="en-US" sz="2800" b="1" dirty="0"/>
              <a:t>with uncertainties</a:t>
            </a: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Prof</a:t>
            </a:r>
            <a:r>
              <a:rPr lang="de-DE" dirty="0"/>
              <a:t>. Dr.-Ing. Tobias Leopold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47963" y="2718230"/>
            <a:ext cx="685800" cy="685800"/>
          </a:xfrm>
          <a:prstGeom prst="rect">
            <a:avLst/>
          </a:prstGeom>
          <a:noFill/>
        </p:spPr>
        <p:txBody>
          <a:bodyPr vert="horz" wrap="none" lIns="0" tIns="35100" rIns="68580" bIns="34290" rtlCol="0" anchor="t">
            <a:noAutofit/>
          </a:bodyPr>
          <a:lstStyle/>
          <a:p>
            <a:pPr>
              <a:lnSpc>
                <a:spcPts val="750"/>
              </a:lnSpc>
            </a:pPr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170988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lvl="1">
              <a:spcAft>
                <a:spcPts val="600"/>
              </a:spcAft>
            </a:pPr>
            <a:r>
              <a:rPr lang="en-US" sz="1800" dirty="0" smtClean="0">
                <a:sym typeface="Wingdings" panose="05000000000000000000" pitchFamily="2" charset="2"/>
              </a:rPr>
              <a:t> Investigation of an uncertain estimation in a case study …</a:t>
            </a:r>
            <a:endParaRPr lang="en-US" sz="1800" dirty="0" smtClean="0"/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B</a:t>
            </a:r>
            <a:r>
              <a:rPr lang="en-US" sz="1800" baseline="-25000" dirty="0" smtClean="0"/>
              <a:t>10 </a:t>
            </a:r>
            <a:r>
              <a:rPr lang="en-US" sz="1800" dirty="0" smtClean="0"/>
              <a:t>= 100.000 LC, confidence level CL= 90%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Scenario I:	LR = 0.75	</a:t>
            </a:r>
            <a:r>
              <a:rPr lang="en-US" sz="1800" dirty="0" smtClean="0">
                <a:sym typeface="Wingdings" panose="05000000000000000000" pitchFamily="2" charset="2"/>
              </a:rPr>
              <a:t> possible test duration of </a:t>
            </a:r>
            <a:r>
              <a:rPr lang="en-US" sz="1800" dirty="0" smtClean="0"/>
              <a:t>75.000 LC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Scenario II:	LR = 0.50	</a:t>
            </a:r>
            <a:r>
              <a:rPr lang="en-US" sz="1800" dirty="0" smtClean="0">
                <a:sym typeface="Wingdings" panose="05000000000000000000" pitchFamily="2" charset="2"/>
              </a:rPr>
              <a:t> </a:t>
            </a:r>
            <a:r>
              <a:rPr lang="en-US" sz="1800" dirty="0" smtClean="0"/>
              <a:t>possible test duration of 50.000 LC</a:t>
            </a:r>
          </a:p>
          <a:p>
            <a:pPr marL="715963" lvl="5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de-DE" sz="1800" dirty="0" smtClean="0"/>
          </a:p>
          <a:p>
            <a:pPr marL="430213" lvl="5" indent="0">
              <a:spcAft>
                <a:spcPts val="600"/>
              </a:spcAft>
              <a:buNone/>
            </a:pPr>
            <a:endParaRPr lang="de-DE" sz="18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overview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94961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15" y="1507174"/>
            <a:ext cx="6175979" cy="3356601"/>
          </a:xfrm>
          <a:prstGeom prst="rect">
            <a:avLst/>
          </a:prstGeom>
          <a:noFill/>
        </p:spPr>
      </p:pic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B</a:t>
            </a:r>
            <a:r>
              <a:rPr lang="en-US" sz="1400" baseline="-25000" dirty="0" smtClean="0"/>
              <a:t>10 </a:t>
            </a:r>
            <a:r>
              <a:rPr lang="en-US" sz="1400" dirty="0" smtClean="0"/>
              <a:t>= 100.000 LC, confidence level CL = 90%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/>
              <a:t>Scenario I: 75.000 LC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Scenario II: 50.000 LC</a:t>
            </a:r>
          </a:p>
          <a:p>
            <a:pPr marL="715963" lvl="5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de-DE" sz="1800" dirty="0" smtClean="0"/>
          </a:p>
          <a:p>
            <a:pPr marL="430213" lvl="5" indent="0">
              <a:spcAft>
                <a:spcPts val="600"/>
              </a:spcAft>
              <a:buNone/>
            </a:pPr>
            <a:endParaRPr lang="de-DE" sz="18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10" name="Ellipse 9"/>
          <p:cNvSpPr/>
          <p:nvPr/>
        </p:nvSpPr>
        <p:spPr>
          <a:xfrm>
            <a:off x="3290094" y="2622417"/>
            <a:ext cx="800100" cy="2019300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effect of uncertain shape parameter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120024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B</a:t>
            </a:r>
            <a:r>
              <a:rPr lang="en-US" sz="1400" baseline="-25000" dirty="0"/>
              <a:t>10 </a:t>
            </a:r>
            <a:r>
              <a:rPr lang="en-US" sz="1400" dirty="0"/>
              <a:t>= 100.000 LC, confidence level CL = 90%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/>
              <a:t>Scenario I: 75.000 LC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Scenario II: 50.000 LC</a:t>
            </a:r>
          </a:p>
          <a:p>
            <a:pPr marL="715963" lvl="5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de-DE" sz="1800" dirty="0" smtClean="0"/>
          </a:p>
          <a:p>
            <a:pPr marL="430213" lvl="5" indent="0">
              <a:spcAft>
                <a:spcPts val="600"/>
              </a:spcAft>
              <a:buNone/>
            </a:pPr>
            <a:endParaRPr lang="de-DE" sz="18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12</a:t>
            </a:fld>
            <a:endParaRPr lang="de-DE" dirty="0"/>
          </a:p>
        </p:txBody>
      </p:sp>
      <p:pic>
        <p:nvPicPr>
          <p:cNvPr id="12" name="Grafik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485" y="1530919"/>
            <a:ext cx="5090379" cy="3372983"/>
          </a:xfrm>
          <a:prstGeom prst="rect">
            <a:avLst/>
          </a:prstGeom>
          <a:noFill/>
        </p:spPr>
      </p:pic>
      <p:sp>
        <p:nvSpPr>
          <p:cNvPr id="11" name="Ellipse 10"/>
          <p:cNvSpPr/>
          <p:nvPr/>
        </p:nvSpPr>
        <p:spPr>
          <a:xfrm rot="5400000">
            <a:off x="6277514" y="1458772"/>
            <a:ext cx="287207" cy="467363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effect of uncertain shape parameter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710632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744" y="1465496"/>
            <a:ext cx="6177600" cy="3355200"/>
          </a:xfrm>
          <a:prstGeom prst="rect">
            <a:avLst/>
          </a:prstGeom>
          <a:noFill/>
        </p:spPr>
      </p:pic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B</a:t>
            </a:r>
            <a:r>
              <a:rPr lang="en-US" sz="1400" baseline="-25000" dirty="0" smtClean="0"/>
              <a:t>10 </a:t>
            </a:r>
            <a:r>
              <a:rPr lang="en-US" sz="1400" dirty="0" smtClean="0"/>
              <a:t>= 100.000 LC, confidence level CL = 90%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Scenario I: 75.000 LC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/>
              <a:t>Scenario II: 50.000 LC</a:t>
            </a:r>
          </a:p>
          <a:p>
            <a:pPr marL="715963" lvl="5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de-DE" sz="1800" dirty="0" smtClean="0"/>
          </a:p>
          <a:p>
            <a:pPr marL="430213" lvl="5" indent="0">
              <a:spcAft>
                <a:spcPts val="600"/>
              </a:spcAft>
              <a:buNone/>
            </a:pPr>
            <a:endParaRPr lang="de-DE" sz="18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12" name="Ellipse 11"/>
          <p:cNvSpPr/>
          <p:nvPr/>
        </p:nvSpPr>
        <p:spPr>
          <a:xfrm>
            <a:off x="3296445" y="3143096"/>
            <a:ext cx="881108" cy="1468211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effect of uncertain shape parameter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931642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B</a:t>
            </a:r>
            <a:r>
              <a:rPr lang="en-US" sz="1400" baseline="-25000" dirty="0" smtClean="0"/>
              <a:t>10 </a:t>
            </a:r>
            <a:r>
              <a:rPr lang="en-US" sz="1400" dirty="0" smtClean="0"/>
              <a:t>= 100.000 LC, confidence level CL = 90%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Scenario I: 75.000 LC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/>
              <a:t>Scenario II: 50.000 LC</a:t>
            </a:r>
            <a:endParaRPr lang="en-US" sz="1800" dirty="0" smtClean="0"/>
          </a:p>
          <a:p>
            <a:pPr marL="430213" lvl="5" indent="0">
              <a:spcAft>
                <a:spcPts val="600"/>
              </a:spcAft>
              <a:buNone/>
            </a:pPr>
            <a:endParaRPr lang="de-DE" sz="18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14</a:t>
            </a:fld>
            <a:endParaRPr lang="de-DE" dirty="0"/>
          </a:p>
        </p:txBody>
      </p:sp>
      <p:pic>
        <p:nvPicPr>
          <p:cNvPr id="12" name="Grafik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236" y="1532702"/>
            <a:ext cx="5061094" cy="3357968"/>
          </a:xfrm>
          <a:prstGeom prst="rect">
            <a:avLst/>
          </a:prstGeom>
          <a:noFill/>
        </p:spPr>
      </p:pic>
      <p:sp>
        <p:nvSpPr>
          <p:cNvPr id="13" name="Ellipse 12"/>
          <p:cNvSpPr/>
          <p:nvPr/>
        </p:nvSpPr>
        <p:spPr>
          <a:xfrm rot="5400000">
            <a:off x="6277514" y="1458772"/>
            <a:ext cx="287207" cy="467363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effect of uncertain shape parameter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491898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929" y="1603544"/>
            <a:ext cx="6559926" cy="3333998"/>
          </a:xfrm>
          <a:prstGeom prst="rect">
            <a:avLst/>
          </a:prstGeom>
          <a:noFill/>
        </p:spPr>
      </p:pic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B</a:t>
            </a:r>
            <a:r>
              <a:rPr lang="en-US" sz="1400" baseline="-25000" dirty="0" smtClean="0"/>
              <a:t>10 </a:t>
            </a:r>
            <a:r>
              <a:rPr lang="en-US" sz="1400" dirty="0" smtClean="0"/>
              <a:t>= 100.000 LC, confidence level CL = 90%	</a:t>
            </a:r>
            <a:endParaRPr lang="en-US" sz="1400" b="1" dirty="0" smtClean="0"/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/>
              <a:t>Scenario I: 75.000 LC</a:t>
            </a:r>
            <a:endParaRPr lang="en-US" sz="1800" dirty="0" smtClean="0"/>
          </a:p>
          <a:p>
            <a:pPr marL="430213" lvl="5" indent="0">
              <a:spcAft>
                <a:spcPts val="600"/>
              </a:spcAft>
              <a:buNone/>
            </a:pPr>
            <a:endParaRPr lang="de-DE" sz="18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probability of </a:t>
            </a:r>
            <a:r>
              <a:rPr lang="en-US" sz="2000" dirty="0" err="1" smtClean="0"/>
              <a:t>sucessful</a:t>
            </a:r>
            <a:r>
              <a:rPr lang="en-US" sz="2000" dirty="0" smtClean="0"/>
              <a:t> life test</a:t>
            </a:r>
            <a:endParaRPr lang="en-US" sz="2000" b="1" dirty="0"/>
          </a:p>
        </p:txBody>
      </p:sp>
      <p:sp>
        <p:nvSpPr>
          <p:cNvPr id="13" name="Rechteck 12"/>
          <p:cNvSpPr/>
          <p:nvPr/>
        </p:nvSpPr>
        <p:spPr>
          <a:xfrm>
            <a:off x="4350036" y="1025709"/>
            <a:ext cx="4268476" cy="369332"/>
          </a:xfrm>
          <a:prstGeom prst="rect">
            <a:avLst/>
          </a:prstGeom>
          <a:solidFill>
            <a:srgbClr val="F0F0BF"/>
          </a:solidFill>
          <a:ln>
            <a:solidFill>
              <a:schemeClr val="accent5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correct test planning </a:t>
            </a:r>
            <a:r>
              <a:rPr lang="en-US" b="1" u="sng" dirty="0"/>
              <a:t>without</a:t>
            </a:r>
            <a:r>
              <a:rPr lang="en-US" b="1" dirty="0"/>
              <a:t> uncertainties</a:t>
            </a:r>
          </a:p>
        </p:txBody>
      </p:sp>
    </p:spTree>
    <p:extLst>
      <p:ext uri="{BB962C8B-B14F-4D97-AF65-F5344CB8AC3E}">
        <p14:creationId xmlns:p14="http://schemas.microsoft.com/office/powerpoint/2010/main" val="21411533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47719"/>
            <a:ext cx="5273152" cy="2678238"/>
          </a:xfrm>
          <a:prstGeom prst="rect">
            <a:avLst/>
          </a:prstGeom>
          <a:noFill/>
        </p:spPr>
      </p:pic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529253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B</a:t>
            </a:r>
            <a:r>
              <a:rPr lang="en-US" sz="1400" baseline="-25000" dirty="0" smtClean="0"/>
              <a:t>10 </a:t>
            </a:r>
            <a:r>
              <a:rPr lang="en-US" sz="1400" dirty="0" smtClean="0"/>
              <a:t>= 100.000 LC, confidence level CL = 90%	</a:t>
            </a:r>
            <a:endParaRPr lang="en-US" sz="1400" b="1" dirty="0" smtClean="0"/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/>
              <a:t>Scenario I: 75.000 LC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Scenario II: 50.000 LC</a:t>
            </a: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16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elle 8"/>
              <p:cNvGraphicFramePr>
                <a:graphicFrameLocks noGrp="1"/>
              </p:cNvGraphicFramePr>
              <p:nvPr/>
            </p:nvGraphicFramePr>
            <p:xfrm>
              <a:off x="5346768" y="3046646"/>
              <a:ext cx="3403151" cy="9290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02242">
                      <a:extLst>
                        <a:ext uri="{9D8B030D-6E8A-4147-A177-3AD203B41FA5}">
                          <a16:colId xmlns:a16="http://schemas.microsoft.com/office/drawing/2014/main" val="1907987446"/>
                        </a:ext>
                      </a:extLst>
                    </a:gridCol>
                    <a:gridCol w="850121">
                      <a:extLst>
                        <a:ext uri="{9D8B030D-6E8A-4147-A177-3AD203B41FA5}">
                          <a16:colId xmlns:a16="http://schemas.microsoft.com/office/drawing/2014/main" val="2229887435"/>
                        </a:ext>
                      </a:extLst>
                    </a:gridCol>
                    <a:gridCol w="850788">
                      <a:extLst>
                        <a:ext uri="{9D8B030D-6E8A-4147-A177-3AD203B41FA5}">
                          <a16:colId xmlns:a16="http://schemas.microsoft.com/office/drawing/2014/main" val="1378774504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endParaRPr lang="de-DE" sz="1050"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assumption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reality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25166304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shape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:r>
                            <a:rPr lang="de-DE" sz="1200" dirty="0" err="1">
                              <a:effectLst/>
                            </a:rPr>
                            <a:t>parameter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1200">
                                  <a:effectLst/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3.0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2.5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20501132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scale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:r>
                            <a:rPr lang="de-DE" sz="1200" dirty="0" err="1">
                              <a:effectLst/>
                            </a:rPr>
                            <a:t>parameter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1200">
                                  <a:effectLst/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oMath>
                          </a14:m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800.000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400.000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158076898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sample size </a:t>
                          </a:r>
                          <a14:m>
                            <m:oMath xmlns:m="http://schemas.openxmlformats.org/officeDocument/2006/math">
                              <m:r>
                                <a:rPr lang="de-DE" sz="120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52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52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6060638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probability of success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de-DE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𝑧𝑓</m:t>
                                  </m:r>
                                </m:sub>
                              </m:sSub>
                            </m:oMath>
                          </a14:m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>
                              <a:effectLst/>
                            </a:rPr>
                            <a:t>95.8%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>
                              <a:effectLst/>
                            </a:rPr>
                            <a:t>45.3%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6372656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elle 8"/>
              <p:cNvGraphicFramePr>
                <a:graphicFrameLocks noGrp="1"/>
              </p:cNvGraphicFramePr>
              <p:nvPr/>
            </p:nvGraphicFramePr>
            <p:xfrm>
              <a:off x="5346768" y="3046646"/>
              <a:ext cx="3403151" cy="9317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02242">
                      <a:extLst>
                        <a:ext uri="{9D8B030D-6E8A-4147-A177-3AD203B41FA5}">
                          <a16:colId xmlns:a16="http://schemas.microsoft.com/office/drawing/2014/main" val="1907987446"/>
                        </a:ext>
                      </a:extLst>
                    </a:gridCol>
                    <a:gridCol w="850121">
                      <a:extLst>
                        <a:ext uri="{9D8B030D-6E8A-4147-A177-3AD203B41FA5}">
                          <a16:colId xmlns:a16="http://schemas.microsoft.com/office/drawing/2014/main" val="2229887435"/>
                        </a:ext>
                      </a:extLst>
                    </a:gridCol>
                    <a:gridCol w="850788">
                      <a:extLst>
                        <a:ext uri="{9D8B030D-6E8A-4147-A177-3AD203B41FA5}">
                          <a16:colId xmlns:a16="http://schemas.microsoft.com/office/drawing/2014/main" val="1378774504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endParaRPr lang="de-DE" sz="1050"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assumption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reality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25166304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120000" r="-101071" b="-3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3.0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2.5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20501132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212903" r="-101071" b="-2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800.000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400.000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158076898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323333" r="-101071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52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52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60606382"/>
                      </a:ext>
                    </a:extLst>
                  </a:tr>
                  <a:tr h="20027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384848" r="-101071" b="-4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>
                              <a:effectLst/>
                            </a:rPr>
                            <a:t>95.8%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>
                              <a:effectLst/>
                            </a:rPr>
                            <a:t>45.3%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63726566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Ellipse 10"/>
          <p:cNvSpPr/>
          <p:nvPr/>
        </p:nvSpPr>
        <p:spPr>
          <a:xfrm rot="5400000">
            <a:off x="3803273" y="2390012"/>
            <a:ext cx="200073" cy="193753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 rot="5400000">
            <a:off x="1553018" y="3368099"/>
            <a:ext cx="200073" cy="193753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1798320" y="2555649"/>
            <a:ext cx="2008113" cy="87335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probability of </a:t>
            </a:r>
            <a:r>
              <a:rPr lang="en-US" sz="2000" dirty="0" err="1" smtClean="0"/>
              <a:t>sucessful</a:t>
            </a:r>
            <a:r>
              <a:rPr lang="en-US" sz="2000" dirty="0" smtClean="0"/>
              <a:t> life test</a:t>
            </a:r>
            <a:endParaRPr lang="en-US" sz="2000" b="1" dirty="0"/>
          </a:p>
        </p:txBody>
      </p:sp>
      <p:sp>
        <p:nvSpPr>
          <p:cNvPr id="17" name="Rechteck 16"/>
          <p:cNvSpPr/>
          <p:nvPr/>
        </p:nvSpPr>
        <p:spPr>
          <a:xfrm>
            <a:off x="5085517" y="1108075"/>
            <a:ext cx="3217419" cy="369332"/>
          </a:xfrm>
          <a:prstGeom prst="rect">
            <a:avLst/>
          </a:prstGeom>
          <a:solidFill>
            <a:srgbClr val="F0F0BF"/>
          </a:solidFill>
          <a:ln>
            <a:solidFill>
              <a:schemeClr val="accent5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test planning </a:t>
            </a:r>
            <a:r>
              <a:rPr lang="en-US" b="1" u="sng" dirty="0"/>
              <a:t>with</a:t>
            </a:r>
            <a:r>
              <a:rPr lang="en-US" b="1" dirty="0"/>
              <a:t> uncertainties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7065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529253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B</a:t>
            </a:r>
            <a:r>
              <a:rPr lang="en-US" sz="1400" baseline="-25000" dirty="0" smtClean="0"/>
              <a:t>10 </a:t>
            </a:r>
            <a:r>
              <a:rPr lang="en-US" sz="1400" dirty="0" smtClean="0"/>
              <a:t>= 100.000 LC, confidence level CL = 90%	</a:t>
            </a:r>
            <a:endParaRPr lang="en-US" sz="1400" b="1" dirty="0" smtClean="0"/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Scenario I: 75.000 LC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/>
              <a:t>Scenario II: 50.000 LC</a:t>
            </a:r>
            <a:endParaRPr lang="en-US" sz="14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17</a:t>
            </a:fld>
            <a:endParaRPr lang="de-DE" dirty="0"/>
          </a:p>
        </p:txBody>
      </p:sp>
      <p:pic>
        <p:nvPicPr>
          <p:cNvPr id="11" name="Grafik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8400"/>
            <a:ext cx="5226859" cy="2591635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405134"/>
                  </p:ext>
                </p:extLst>
              </p:nvPr>
            </p:nvGraphicFramePr>
            <p:xfrm>
              <a:off x="5346768" y="3046646"/>
              <a:ext cx="3403151" cy="9290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02242">
                      <a:extLst>
                        <a:ext uri="{9D8B030D-6E8A-4147-A177-3AD203B41FA5}">
                          <a16:colId xmlns:a16="http://schemas.microsoft.com/office/drawing/2014/main" val="1907987446"/>
                        </a:ext>
                      </a:extLst>
                    </a:gridCol>
                    <a:gridCol w="850121">
                      <a:extLst>
                        <a:ext uri="{9D8B030D-6E8A-4147-A177-3AD203B41FA5}">
                          <a16:colId xmlns:a16="http://schemas.microsoft.com/office/drawing/2014/main" val="2229887435"/>
                        </a:ext>
                      </a:extLst>
                    </a:gridCol>
                    <a:gridCol w="850788">
                      <a:extLst>
                        <a:ext uri="{9D8B030D-6E8A-4147-A177-3AD203B41FA5}">
                          <a16:colId xmlns:a16="http://schemas.microsoft.com/office/drawing/2014/main" val="1378774504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endParaRPr lang="de-DE" sz="1050"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assumption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reality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25166304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shape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:r>
                            <a:rPr lang="de-DE" sz="1200" dirty="0" err="1">
                              <a:effectLst/>
                            </a:rPr>
                            <a:t>parameter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1200">
                                  <a:effectLst/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3.0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2.5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20501132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scale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:r>
                            <a:rPr lang="de-DE" sz="1200" dirty="0" err="1">
                              <a:effectLst/>
                            </a:rPr>
                            <a:t>parameter</a:t>
                          </a:r>
                          <a:r>
                            <a:rPr lang="de-DE" sz="12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de-DE" sz="1200">
                                  <a:effectLst/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oMath>
                          </a14:m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800.000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400.000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158076898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sample size </a:t>
                          </a:r>
                          <a14:m>
                            <m:oMath xmlns:m="http://schemas.openxmlformats.org/officeDocument/2006/math">
                              <m:r>
                                <a:rPr lang="de-DE" sz="120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smtClean="0">
                              <a:effectLst/>
                              <a:latin typeface="+mn-lt"/>
                              <a:ea typeface="+mn-ea"/>
                            </a:rPr>
                            <a:t>175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smtClean="0">
                              <a:effectLst/>
                            </a:rPr>
                            <a:t>175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6060638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probability of success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de-DE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𝑧𝑓</m:t>
                                  </m:r>
                                </m:sub>
                              </m:sSub>
                            </m:oMath>
                          </a14:m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>
                              <a:effectLst/>
                            </a:rPr>
                            <a:t>95.8%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smtClean="0">
                              <a:effectLst/>
                            </a:rPr>
                            <a:t>38.0%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6372656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405134"/>
                  </p:ext>
                </p:extLst>
              </p:nvPr>
            </p:nvGraphicFramePr>
            <p:xfrm>
              <a:off x="5346768" y="3046646"/>
              <a:ext cx="3403151" cy="9317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02242">
                      <a:extLst>
                        <a:ext uri="{9D8B030D-6E8A-4147-A177-3AD203B41FA5}">
                          <a16:colId xmlns:a16="http://schemas.microsoft.com/office/drawing/2014/main" val="1907987446"/>
                        </a:ext>
                      </a:extLst>
                    </a:gridCol>
                    <a:gridCol w="850121">
                      <a:extLst>
                        <a:ext uri="{9D8B030D-6E8A-4147-A177-3AD203B41FA5}">
                          <a16:colId xmlns:a16="http://schemas.microsoft.com/office/drawing/2014/main" val="2229887435"/>
                        </a:ext>
                      </a:extLst>
                    </a:gridCol>
                    <a:gridCol w="850788">
                      <a:extLst>
                        <a:ext uri="{9D8B030D-6E8A-4147-A177-3AD203B41FA5}">
                          <a16:colId xmlns:a16="http://schemas.microsoft.com/office/drawing/2014/main" val="1378774504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endParaRPr lang="de-DE" sz="1050"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err="1">
                              <a:effectLst/>
                            </a:rPr>
                            <a:t>assumption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reality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25166304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120000" r="-101071" b="-3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3.0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2.5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20501132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212903" r="-101071" b="-2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800.000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>
                              <a:effectLst/>
                            </a:rPr>
                            <a:t>400.000 LC</a:t>
                          </a:r>
                          <a:endParaRPr lang="de-DE" sz="140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158076898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323333" r="-101071" b="-16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smtClean="0">
                              <a:effectLst/>
                              <a:latin typeface="+mn-lt"/>
                              <a:ea typeface="+mn-ea"/>
                            </a:rPr>
                            <a:t>175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smtClean="0">
                              <a:effectLst/>
                            </a:rPr>
                            <a:t>175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60606382"/>
                      </a:ext>
                    </a:extLst>
                  </a:tr>
                  <a:tr h="20027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4450" marR="44450" marT="0" marB="0" anchor="b">
                        <a:blipFill>
                          <a:blip r:embed="rId3"/>
                          <a:stretch>
                            <a:fillRect l="-357" t="-384848" r="-101071" b="-4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>
                              <a:effectLst/>
                            </a:rPr>
                            <a:t>95.8%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1200" dirty="0" smtClean="0">
                              <a:effectLst/>
                            </a:rPr>
                            <a:t>38.0%</a:t>
                          </a:r>
                          <a:endParaRPr lang="de-DE" sz="1400" dirty="0">
                            <a:effectLst/>
                            <a:latin typeface="Times New Roman" panose="02020603050405020304" pitchFamily="18" charset="0"/>
                            <a:ea typeface="PMingLiU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63726566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Ellipse 12"/>
          <p:cNvSpPr/>
          <p:nvPr/>
        </p:nvSpPr>
        <p:spPr>
          <a:xfrm rot="5400000">
            <a:off x="3760101" y="2390012"/>
            <a:ext cx="200073" cy="193753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5400000">
            <a:off x="1555566" y="3468135"/>
            <a:ext cx="200073" cy="193753"/>
          </a:xfrm>
          <a:prstGeom prst="ellipse">
            <a:avLst/>
          </a:prstGeom>
          <a:solidFill>
            <a:srgbClr val="FFFF00">
              <a:alpha val="20000"/>
            </a:srgbClr>
          </a:solidFill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1826094" y="2555649"/>
            <a:ext cx="1937167" cy="956896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Case study – probability of </a:t>
            </a:r>
            <a:r>
              <a:rPr lang="en-US" sz="2000" dirty="0" err="1" smtClean="0"/>
              <a:t>sucessful</a:t>
            </a:r>
            <a:r>
              <a:rPr lang="en-US" sz="2000" dirty="0" smtClean="0"/>
              <a:t> life test</a:t>
            </a:r>
            <a:endParaRPr lang="en-US" sz="2000" b="1" dirty="0"/>
          </a:p>
        </p:txBody>
      </p:sp>
      <p:sp>
        <p:nvSpPr>
          <p:cNvPr id="18" name="Rechteck 17"/>
          <p:cNvSpPr/>
          <p:nvPr/>
        </p:nvSpPr>
        <p:spPr>
          <a:xfrm>
            <a:off x="5085517" y="1108075"/>
            <a:ext cx="3217419" cy="369332"/>
          </a:xfrm>
          <a:prstGeom prst="rect">
            <a:avLst/>
          </a:prstGeom>
          <a:solidFill>
            <a:srgbClr val="F0F0BF"/>
          </a:solidFill>
          <a:ln>
            <a:solidFill>
              <a:schemeClr val="accent5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test planning </a:t>
            </a:r>
            <a:r>
              <a:rPr lang="en-US" b="1" u="sng" dirty="0"/>
              <a:t>with</a:t>
            </a:r>
            <a:r>
              <a:rPr lang="en-US" b="1" dirty="0"/>
              <a:t> uncertainties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585351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nhaltsplatzhalter 1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</p:spPr>
            <p:txBody>
              <a:bodyPr>
                <a:noAutofit/>
              </a:bodyPr>
              <a:lstStyle/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 smtClean="0"/>
                  <a:t>Failure behavior must be understood and sufficiently describable</a:t>
                </a:r>
                <a:endParaRPr lang="en-US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en-US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/>
                  <a:t>Original </a:t>
                </a:r>
                <a:r>
                  <a:rPr lang="en-US" sz="1800" dirty="0" smtClean="0"/>
                  <a:t>assumptions </a:t>
                </a:r>
                <a:r>
                  <a:rPr lang="en-US" sz="1800" dirty="0"/>
                  <a:t>must be </a:t>
                </a:r>
                <a:r>
                  <a:rPr lang="en-US" sz="1800" dirty="0" smtClean="0"/>
                  <a:t>verified, </a:t>
                </a:r>
                <a:r>
                  <a:rPr lang="en-US" sz="1800" dirty="0"/>
                  <a:t>especially regarding the shape parameter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8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1600" dirty="0"/>
                  <a:t>e.g. </a:t>
                </a:r>
                <a:r>
                  <a:rPr lang="en-US" sz="1600" dirty="0" smtClean="0"/>
                  <a:t>success run </a:t>
                </a:r>
                <a:r>
                  <a:rPr lang="en-US" sz="1600" dirty="0"/>
                  <a:t>test for release of a sample </a:t>
                </a:r>
                <a:r>
                  <a:rPr lang="en-US" sz="1600" dirty="0" smtClean="0"/>
                  <a:t>phase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1600" dirty="0" smtClean="0"/>
                  <a:t>after </a:t>
                </a:r>
                <a:r>
                  <a:rPr lang="en-US" sz="1600" dirty="0"/>
                  <a:t>this release, the life test is continued </a:t>
                </a:r>
                <a:r>
                  <a:rPr lang="en-US" sz="1600" dirty="0" smtClean="0"/>
                  <a:t>until test </a:t>
                </a:r>
                <a:r>
                  <a:rPr lang="en-US" sz="1600" dirty="0"/>
                  <a:t>specimen </a:t>
                </a:r>
                <a:r>
                  <a:rPr lang="en-US" sz="1600" dirty="0" smtClean="0"/>
                  <a:t>fail</a:t>
                </a:r>
                <a:endParaRPr lang="en-US" sz="16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1600" dirty="0" smtClean="0"/>
                  <a:t>Using this failure date to estimate the shape parameter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en-US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2000" b="1" dirty="0" smtClean="0"/>
                  <a:t>Incorrect estimation can lead to risk in product release</a:t>
                </a:r>
                <a:br>
                  <a:rPr lang="en-US" sz="2000" b="1" dirty="0" smtClean="0"/>
                </a:br>
                <a:r>
                  <a:rPr lang="en-US" sz="2000" b="1" dirty="0" smtClean="0">
                    <a:sym typeface="Wingdings" panose="05000000000000000000" pitchFamily="2" charset="2"/>
                  </a:rPr>
                  <a:t> potential field issue with cost risk</a:t>
                </a:r>
              </a:p>
              <a:p>
                <a:endParaRPr lang="de-DE" dirty="0"/>
              </a:p>
            </p:txBody>
          </p:sp>
        </mc:Choice>
        <mc:Fallback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  <a:blipFill>
                <a:blip r:embed="rId2"/>
                <a:stretch>
                  <a:fillRect l="-1571" t="-9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Summary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274946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lvl="1">
              <a:spcAft>
                <a:spcPts val="600"/>
              </a:spcAft>
            </a:pPr>
            <a:endParaRPr lang="de-DE" sz="1800" b="1" dirty="0" smtClean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endParaRPr lang="de-DE" sz="1800" b="1" dirty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endParaRPr lang="de-DE" sz="1800" b="1" dirty="0" smtClean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endParaRPr lang="de-DE" sz="1800" b="1" dirty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endParaRPr lang="de-DE" sz="1800" b="1" dirty="0" smtClean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endParaRPr lang="de-DE" sz="1800" b="1" dirty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endParaRPr lang="de-DE" sz="1800" b="1" dirty="0" smtClean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endParaRPr lang="de-DE" sz="1800" b="1" dirty="0" smtClean="0">
              <a:sym typeface="Wingdings" panose="05000000000000000000" pitchFamily="2" charset="2"/>
            </a:endParaRPr>
          </a:p>
          <a:p>
            <a:pPr lvl="1">
              <a:spcAft>
                <a:spcPts val="600"/>
              </a:spcAft>
            </a:pPr>
            <a:r>
              <a:rPr lang="en-US" sz="2000" b="1" dirty="0" smtClean="0">
                <a:sym typeface="Wingdings" panose="05000000000000000000" pitchFamily="2" charset="2"/>
              </a:rPr>
              <a:t> Better investing in product reliability testing than in field campaigns!</a:t>
            </a:r>
            <a:endParaRPr lang="en-US" sz="2000" b="1" dirty="0" smtClean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19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416" y="1531699"/>
            <a:ext cx="5276158" cy="2022193"/>
          </a:xfrm>
          <a:prstGeom prst="rect">
            <a:avLst/>
          </a:prstGeom>
        </p:spPr>
      </p:pic>
      <p:cxnSp>
        <p:nvCxnSpPr>
          <p:cNvPr id="11" name="Gerader Verbinder 10"/>
          <p:cNvCxnSpPr/>
          <p:nvPr/>
        </p:nvCxnSpPr>
        <p:spPr>
          <a:xfrm flipH="1">
            <a:off x="1380565" y="1174376"/>
            <a:ext cx="4726846" cy="243473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H="1" flipV="1">
            <a:off x="1568824" y="1174376"/>
            <a:ext cx="4486843" cy="24832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Appeal for the Future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301336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C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047963" y="2718230"/>
            <a:ext cx="685800" cy="685800"/>
          </a:xfrm>
          <a:prstGeom prst="rect">
            <a:avLst/>
          </a:prstGeom>
          <a:noFill/>
        </p:spPr>
        <p:txBody>
          <a:bodyPr vert="horz" wrap="none" lIns="0" tIns="35100" rIns="68580" bIns="34290" rtlCol="0" anchor="t">
            <a:noAutofit/>
          </a:bodyPr>
          <a:lstStyle/>
          <a:p>
            <a:pPr>
              <a:lnSpc>
                <a:spcPts val="750"/>
              </a:lnSpc>
            </a:pPr>
            <a:endParaRPr lang="de-DE" sz="1500" dirty="0"/>
          </a:p>
        </p:txBody>
      </p:sp>
      <p:sp>
        <p:nvSpPr>
          <p:cNvPr id="6" name="Inhaltsplatzhalter 1">
            <a:extLst>
              <a:ext uri="{FF2B5EF4-FFF2-40B4-BE49-F238E27FC236}">
                <a16:creationId xmlns:a16="http://schemas.microsoft.com/office/drawing/2014/main" id="{00F956DF-469B-C04D-B5F9-434A1C2DB5B4}"/>
              </a:ext>
            </a:extLst>
          </p:cNvPr>
          <p:cNvSpPr txBox="1">
            <a:spLocks/>
          </p:cNvSpPr>
          <p:nvPr/>
        </p:nvSpPr>
        <p:spPr>
          <a:xfrm>
            <a:off x="468313" y="1754510"/>
            <a:ext cx="6462231" cy="1712021"/>
          </a:xfrm>
          <a:prstGeom prst="rect">
            <a:avLst/>
          </a:prstGeom>
          <a:solidFill>
            <a:schemeClr val="tx2">
              <a:alpha val="85000"/>
            </a:schemeClr>
          </a:solidFill>
        </p:spPr>
        <p:txBody>
          <a:bodyPr vert="horz" lIns="0" tIns="45720" rIns="91440" bIns="45720" rtlCol="0" anchor="ctr">
            <a:noAutofit/>
          </a:bodyPr>
          <a:lstStyle>
            <a:lvl1pPr marL="135000" indent="0" defTabSz="342900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None/>
              <a:defRPr sz="2000">
                <a:solidFill>
                  <a:schemeClr val="bg1"/>
                </a:solidFill>
              </a:defRPr>
            </a:lvl1pPr>
            <a:lvl2pPr marL="257175" indent="-257175" defTabSz="342900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Char char="I"/>
              <a:defRPr lang="de-DE" sz="1500" dirty="0" smtClean="0">
                <a:solidFill>
                  <a:srgbClr val="002D58"/>
                </a:solidFill>
              </a:defRPr>
            </a:lvl2pPr>
            <a:lvl3pPr marL="545906" lvl="2" indent="-267300" defTabSz="342900">
              <a:lnSpc>
                <a:spcPct val="100000"/>
              </a:lnSpc>
              <a:spcBef>
                <a:spcPts val="0"/>
              </a:spcBef>
              <a:buSzPct val="100000"/>
              <a:buFont typeface="Lucida Grande"/>
              <a:buChar char="I"/>
              <a:defRPr sz="2000">
                <a:solidFill>
                  <a:schemeClr val="bg1"/>
                </a:solidFill>
              </a:defRPr>
            </a:lvl3pPr>
            <a:lvl4pPr marL="804863" indent="-269081" defTabSz="342900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Char char="I"/>
              <a:defRPr sz="1350">
                <a:solidFill>
                  <a:srgbClr val="002D58"/>
                </a:solidFill>
              </a:defRPr>
            </a:lvl4pPr>
            <a:lvl5pPr marL="1079897" indent="-275035" defTabSz="342900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Char char="I"/>
              <a:defRPr sz="1350">
                <a:solidFill>
                  <a:srgbClr val="002D58"/>
                </a:solidFill>
              </a:defRPr>
            </a:lvl5pPr>
            <a:lvl6pPr marL="1885950" indent="-171450" defTabSz="342900">
              <a:spcBef>
                <a:spcPct val="20000"/>
              </a:spcBef>
              <a:buFont typeface="Arial"/>
              <a:buChar char="•"/>
              <a:defRPr sz="1500"/>
            </a:lvl6pPr>
            <a:lvl7pPr marL="2228850" indent="-171450" defTabSz="342900">
              <a:spcBef>
                <a:spcPct val="20000"/>
              </a:spcBef>
              <a:buFont typeface="Arial"/>
              <a:buChar char="•"/>
              <a:defRPr sz="1500"/>
            </a:lvl7pPr>
            <a:lvl8pPr marL="2571750" indent="-171450" defTabSz="342900">
              <a:spcBef>
                <a:spcPct val="20000"/>
              </a:spcBef>
              <a:buFont typeface="Arial"/>
              <a:buChar char="•"/>
              <a:defRPr sz="1500"/>
            </a:lvl8pPr>
            <a:lvl9pPr marL="2914650" indent="-171450" defTabSz="342900">
              <a:spcBef>
                <a:spcPct val="20000"/>
              </a:spcBef>
              <a:buFont typeface="Arial"/>
              <a:buChar char="•"/>
              <a:defRPr sz="1500"/>
            </a:lvl9pPr>
          </a:lstStyle>
          <a:p>
            <a:pPr lvl="2"/>
            <a:r>
              <a:rPr lang="en-US" dirty="0" smtClean="0"/>
              <a:t>Motivation</a:t>
            </a:r>
          </a:p>
          <a:p>
            <a:pPr lvl="2"/>
            <a:r>
              <a:rPr lang="en-US" dirty="0" smtClean="0"/>
              <a:t>Basics of RDT</a:t>
            </a:r>
          </a:p>
          <a:p>
            <a:pPr lvl="2"/>
            <a:r>
              <a:rPr lang="en-US" dirty="0" smtClean="0"/>
              <a:t>Uncertainty in RDT planning </a:t>
            </a:r>
          </a:p>
          <a:p>
            <a:pPr lvl="2"/>
            <a:r>
              <a:rPr lang="en-US" dirty="0" smtClean="0"/>
              <a:t>Case study</a:t>
            </a:r>
          </a:p>
          <a:p>
            <a:pPr lvl="2"/>
            <a:r>
              <a:rPr lang="en-US" dirty="0"/>
              <a:t>Summary</a:t>
            </a:r>
            <a:endParaRPr lang="de-DE" dirty="0"/>
          </a:p>
        </p:txBody>
      </p:sp>
      <p:sp>
        <p:nvSpPr>
          <p:cNvPr id="7" name="Textplatzhalter 5"/>
          <p:cNvSpPr txBox="1">
            <a:spLocks/>
          </p:cNvSpPr>
          <p:nvPr/>
        </p:nvSpPr>
        <p:spPr>
          <a:xfrm>
            <a:off x="463551" y="392905"/>
            <a:ext cx="6465888" cy="2968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342900" rtl="0" eaLnBrk="1" latinLnBrk="0" hangingPunct="1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None/>
              <a:defRPr sz="1650" kern="1200" baseline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1pPr>
            <a:lvl2pPr marL="0" indent="0" algn="l" defTabSz="342900" rtl="0" eaLnBrk="1" latinLnBrk="0" hangingPunct="1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None/>
              <a:defRPr sz="1650" kern="1200" baseline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2pPr>
            <a:lvl3pPr marL="0" indent="0" algn="l" defTabSz="342900" rtl="0" eaLnBrk="1" latinLnBrk="0" hangingPunct="1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None/>
              <a:defRPr sz="1650" kern="1200" baseline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3pPr>
            <a:lvl4pPr marL="0" indent="-256500" algn="l" defTabSz="342900" rtl="0" eaLnBrk="1" latinLnBrk="0" hangingPunct="1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Char char="I"/>
              <a:defRPr sz="1650" kern="1200" baseline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4pPr>
            <a:lvl5pPr marL="0" indent="-256500" algn="l" defTabSz="342900" rtl="0" eaLnBrk="1" latinLnBrk="0" hangingPunct="1">
              <a:lnSpc>
                <a:spcPct val="100000"/>
              </a:lnSpc>
              <a:spcBef>
                <a:spcPts val="0"/>
              </a:spcBef>
              <a:buSzPct val="90000"/>
              <a:buFont typeface="Lucida Grande"/>
              <a:buChar char="I"/>
              <a:defRPr sz="1650" kern="1200" baseline="0">
                <a:solidFill>
                  <a:srgbClr val="002D58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D7193C"/>
                </a:solidFill>
              </a:rPr>
              <a:t>Agenda</a:t>
            </a:r>
            <a:endParaRPr lang="en-US" sz="2000" b="1" dirty="0">
              <a:solidFill>
                <a:srgbClr val="D7193C"/>
              </a:solidFill>
            </a:endParaRPr>
          </a:p>
        </p:txBody>
      </p:sp>
      <p:sp>
        <p:nvSpPr>
          <p:cNvPr id="11" name="Datumsplatzhalter 2"/>
          <p:cNvSpPr txBox="1">
            <a:spLocks/>
          </p:cNvSpPr>
          <p:nvPr/>
        </p:nvSpPr>
        <p:spPr>
          <a:xfrm>
            <a:off x="455638" y="4985217"/>
            <a:ext cx="564009" cy="158284"/>
          </a:xfrm>
          <a:prstGeom prst="rect">
            <a:avLst/>
          </a:prstGeom>
        </p:spPr>
        <p:txBody>
          <a:bodyPr vert="horz" lIns="0" tIns="0" rIns="91440" bIns="45720" rtlCol="0" anchor="ctr"/>
          <a:lstStyle>
            <a:defPPr>
              <a:defRPr lang="de-DE"/>
            </a:defPPr>
            <a:lvl1pPr>
              <a:defRPr lang="de-DE" sz="750">
                <a:solidFill>
                  <a:srgbClr val="002D58"/>
                </a:solidFill>
              </a:defRPr>
            </a:lvl1pPr>
          </a:lstStyle>
          <a:p>
            <a:r>
              <a:rPr lang="de-DE" dirty="0"/>
              <a:t>PSAM16</a:t>
            </a:r>
            <a:endParaRPr lang="hr-HR" dirty="0"/>
          </a:p>
        </p:txBody>
      </p:sp>
      <p:sp>
        <p:nvSpPr>
          <p:cNvPr id="12" name="Fußzeilenplatzhalter 3"/>
          <p:cNvSpPr txBox="1">
            <a:spLocks/>
          </p:cNvSpPr>
          <p:nvPr/>
        </p:nvSpPr>
        <p:spPr>
          <a:xfrm>
            <a:off x="1086809" y="4985217"/>
            <a:ext cx="5826754" cy="158284"/>
          </a:xfrm>
          <a:prstGeom prst="rect">
            <a:avLst/>
          </a:prstGeom>
        </p:spPr>
        <p:txBody>
          <a:bodyPr lIns="0" tIns="0" anchor="t"/>
          <a:lstStyle>
            <a:defPPr>
              <a:defRPr lang="de-DE"/>
            </a:defPPr>
            <a:lvl1pPr>
              <a:defRPr sz="750">
                <a:solidFill>
                  <a:srgbClr val="002D58"/>
                </a:solidFill>
              </a:defRPr>
            </a:lvl1pPr>
          </a:lstStyle>
          <a:p>
            <a:r>
              <a:rPr lang="en-US" dirty="0"/>
              <a:t>Planning and evaluation of reliability demonstration tests with uncertainties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30929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ihandform 13">
            <a:extLst>
              <a:ext uri="{FF2B5EF4-FFF2-40B4-BE49-F238E27FC236}">
                <a16:creationId xmlns:a16="http://schemas.microsoft.com/office/drawing/2014/main" id="{9B69A47B-3172-CF4A-9747-4106C2BA9E60}"/>
              </a:ext>
            </a:extLst>
          </p:cNvPr>
          <p:cNvSpPr/>
          <p:nvPr/>
        </p:nvSpPr>
        <p:spPr>
          <a:xfrm>
            <a:off x="7520416" y="-3"/>
            <a:ext cx="1619671" cy="5143503"/>
          </a:xfrm>
          <a:custGeom>
            <a:avLst/>
            <a:gdLst>
              <a:gd name="connsiteX0" fmla="*/ 0 w 1619671"/>
              <a:gd name="connsiteY0" fmla="*/ 0 h 5143502"/>
              <a:gd name="connsiteX1" fmla="*/ 1619671 w 1619671"/>
              <a:gd name="connsiteY1" fmla="*/ 0 h 5143502"/>
              <a:gd name="connsiteX2" fmla="*/ 1619671 w 1619671"/>
              <a:gd name="connsiteY2" fmla="*/ 722711 h 5143502"/>
              <a:gd name="connsiteX3" fmla="*/ 1619671 w 1619671"/>
              <a:gd name="connsiteY3" fmla="*/ 722711 h 5143502"/>
              <a:gd name="connsiteX4" fmla="*/ 1619671 w 1619671"/>
              <a:gd name="connsiteY4" fmla="*/ 4952068 h 5143502"/>
              <a:gd name="connsiteX5" fmla="*/ 1619671 w 1619671"/>
              <a:gd name="connsiteY5" fmla="*/ 4952068 h 5143502"/>
              <a:gd name="connsiteX6" fmla="*/ 1619671 w 1619671"/>
              <a:gd name="connsiteY6" fmla="*/ 5143501 h 5143502"/>
              <a:gd name="connsiteX7" fmla="*/ 1619671 w 1619671"/>
              <a:gd name="connsiteY7" fmla="*/ 5143501 h 5143502"/>
              <a:gd name="connsiteX8" fmla="*/ 1619671 w 1619671"/>
              <a:gd name="connsiteY8" fmla="*/ 5143502 h 5143502"/>
              <a:gd name="connsiteX9" fmla="*/ 1428238 w 1619671"/>
              <a:gd name="connsiteY9" fmla="*/ 5143502 h 5143502"/>
              <a:gd name="connsiteX10" fmla="*/ 1428238 w 1619671"/>
              <a:gd name="connsiteY10" fmla="*/ 5143501 h 5143502"/>
              <a:gd name="connsiteX11" fmla="*/ 0 w 1619671"/>
              <a:gd name="connsiteY11" fmla="*/ 5143501 h 5143502"/>
              <a:gd name="connsiteX12" fmla="*/ 0 w 1619671"/>
              <a:gd name="connsiteY12" fmla="*/ 4952068 h 5143502"/>
              <a:gd name="connsiteX13" fmla="*/ 1428238 w 1619671"/>
              <a:gd name="connsiteY13" fmla="*/ 4952068 h 5143502"/>
              <a:gd name="connsiteX14" fmla="*/ 1428238 w 1619671"/>
              <a:gd name="connsiteY14" fmla="*/ 722711 h 5143502"/>
              <a:gd name="connsiteX15" fmla="*/ 0 w 1619671"/>
              <a:gd name="connsiteY15" fmla="*/ 722711 h 51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671" h="5143502">
                <a:moveTo>
                  <a:pt x="0" y="0"/>
                </a:moveTo>
                <a:lnTo>
                  <a:pt x="1619671" y="0"/>
                </a:lnTo>
                <a:lnTo>
                  <a:pt x="1619671" y="722711"/>
                </a:lnTo>
                <a:lnTo>
                  <a:pt x="1619671" y="722711"/>
                </a:lnTo>
                <a:lnTo>
                  <a:pt x="1619671" y="4952068"/>
                </a:lnTo>
                <a:lnTo>
                  <a:pt x="1619671" y="4952068"/>
                </a:lnTo>
                <a:lnTo>
                  <a:pt x="1619671" y="5143501"/>
                </a:lnTo>
                <a:lnTo>
                  <a:pt x="1619671" y="5143501"/>
                </a:lnTo>
                <a:lnTo>
                  <a:pt x="1619671" y="5143502"/>
                </a:lnTo>
                <a:lnTo>
                  <a:pt x="1428238" y="5143502"/>
                </a:lnTo>
                <a:lnTo>
                  <a:pt x="1428238" y="5143501"/>
                </a:lnTo>
                <a:lnTo>
                  <a:pt x="0" y="5143501"/>
                </a:lnTo>
                <a:lnTo>
                  <a:pt x="0" y="4952068"/>
                </a:lnTo>
                <a:lnTo>
                  <a:pt x="1428238" y="4952068"/>
                </a:lnTo>
                <a:lnTo>
                  <a:pt x="1428238" y="722711"/>
                </a:lnTo>
                <a:lnTo>
                  <a:pt x="0" y="7227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343562"/>
            <a:ext cx="6781800" cy="590349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THANK YOU VERY MUCH FOR 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YOUR ATTENTION!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592301"/>
            <a:ext cx="2308250" cy="296864"/>
          </a:xfrm>
        </p:spPr>
        <p:txBody>
          <a:bodyPr>
            <a:noAutofit/>
          </a:bodyPr>
          <a:lstStyle/>
          <a:p>
            <a:pPr>
              <a:spcBef>
                <a:spcPts val="150"/>
              </a:spcBef>
              <a:buSzPct val="100000"/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 us at: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lvl="0"/>
            <a:r>
              <a:rPr lang="de-DE" dirty="0">
                <a:solidFill>
                  <a:prstClr val="white"/>
                </a:solidFill>
              </a:rPr>
              <a:t>PSAM16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 presentation of Esslingen University</a:t>
            </a:r>
            <a:endParaRPr kumimoji="0" lang="de-DE" sz="7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235D0-FF99-C045-995D-75C61122D1C1}" type="slidenum">
              <a:rPr kumimoji="0" lang="de-DE" sz="750" b="0" i="0" u="none" strike="noStrike" kern="1200" cap="none" spc="0" normalizeH="0" baseline="0" noProof="0" smtClean="0">
                <a:ln>
                  <a:noFill/>
                </a:ln>
                <a:solidFill>
                  <a:srgbClr val="002D5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750" b="0" i="0" u="none" strike="noStrike" kern="1200" cap="none" spc="0" normalizeH="0" baseline="0" noProof="0" dirty="0">
              <a:ln>
                <a:noFill/>
              </a:ln>
              <a:solidFill>
                <a:srgbClr val="002D5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54364" y="2464955"/>
            <a:ext cx="685800" cy="685800"/>
          </a:xfrm>
          <a:prstGeom prst="rect">
            <a:avLst/>
          </a:prstGeom>
          <a:noFill/>
        </p:spPr>
        <p:txBody>
          <a:bodyPr vert="horz" wrap="none" lIns="0" tIns="35100" rIns="68580" bIns="34290" rtlCol="0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ts val="7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500" b="0" i="0" u="none" strike="noStrike" kern="1200" cap="none" spc="0" normalizeH="0" baseline="0" noProof="0" dirty="0">
              <a:ln>
                <a:noFill/>
              </a:ln>
              <a:solidFill>
                <a:srgbClr val="002D5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987824" y="1592301"/>
            <a:ext cx="3429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de-DE" sz="13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WWW.HS-ESSLINGEN.DE/EN</a:t>
            </a:r>
            <a:endParaRPr kumimoji="0" lang="de-DE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791450" y="4129088"/>
            <a:ext cx="685800" cy="685800"/>
          </a:xfrm>
          <a:prstGeom prst="rect">
            <a:avLst/>
          </a:prstGeom>
          <a:noFill/>
        </p:spPr>
        <p:txBody>
          <a:bodyPr vert="horz" wrap="none" lIns="0" tIns="35100" rIns="68580" bIns="34290" rtlCol="0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ts val="7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500" b="0" i="0" u="none" strike="noStrike" kern="1200" cap="none" spc="0" normalizeH="0" baseline="0" noProof="0" dirty="0">
              <a:ln>
                <a:noFill/>
              </a:ln>
              <a:solidFill>
                <a:srgbClr val="002D5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74CE106-CA57-4C41-8C24-740F731B0AA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5311" y="2414155"/>
            <a:ext cx="2144761" cy="402269"/>
          </a:xfrm>
          <a:prstGeom prst="rect">
            <a:avLst/>
          </a:prstGeom>
        </p:spPr>
      </p:pic>
      <p:pic>
        <p:nvPicPr>
          <p:cNvPr id="17" name="Bild 25">
            <a:extLst>
              <a:ext uri="{FF2B5EF4-FFF2-40B4-BE49-F238E27FC236}">
                <a16:creationId xmlns:a16="http://schemas.microsoft.com/office/drawing/2014/main" id="{290DA9DC-0D50-F148-A6F3-DC6E4835AE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141" b="4997"/>
          <a:stretch/>
        </p:blipFill>
        <p:spPr>
          <a:xfrm>
            <a:off x="7687922" y="123478"/>
            <a:ext cx="1226297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59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Motivation</a:t>
            </a:r>
            <a:endParaRPr lang="en-US" sz="2000" b="1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/>
              <a:t>Carmakers - recall rate in the United States </a:t>
            </a:r>
            <a:r>
              <a:rPr lang="en-US" sz="1800" dirty="0" smtClean="0"/>
              <a:t>1985-2014</a:t>
            </a:r>
            <a:endParaRPr lang="en-US" sz="18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3</a:t>
            </a:fld>
            <a:endParaRPr lang="de-DE" dirty="0"/>
          </a:p>
        </p:txBody>
      </p:sp>
      <p:graphicFrame>
        <p:nvGraphicFramePr>
          <p:cNvPr id="9" name="ChartObject"/>
          <p:cNvGraphicFramePr/>
          <p:nvPr>
            <p:extLst>
              <p:ext uri="{D42A27DB-BD31-4B8C-83A1-F6EECF244321}">
                <p14:modId xmlns:p14="http://schemas.microsoft.com/office/powerpoint/2010/main" val="4272773757"/>
              </p:ext>
            </p:extLst>
          </p:nvPr>
        </p:nvGraphicFramePr>
        <p:xfrm>
          <a:off x="463551" y="1726442"/>
          <a:ext cx="8018533" cy="3068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hteck 9"/>
          <p:cNvSpPr/>
          <p:nvPr/>
        </p:nvSpPr>
        <p:spPr>
          <a:xfrm>
            <a:off x="3162559" y="4679863"/>
            <a:ext cx="580138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 smtClean="0">
                <a:solidFill>
                  <a:schemeClr val="bg1">
                    <a:lumMod val="65000"/>
                  </a:schemeClr>
                </a:solidFill>
              </a:rPr>
              <a:t>Source: https</a:t>
            </a:r>
            <a:r>
              <a:rPr lang="de-DE" sz="900" dirty="0">
                <a:solidFill>
                  <a:schemeClr val="bg1">
                    <a:lumMod val="65000"/>
                  </a:schemeClr>
                </a:solidFill>
              </a:rPr>
              <a:t>://www.statista.com/statistics/309633/number-of-recalls-per-sale-for-car-manufacturing-groups-in-the-us/</a:t>
            </a:r>
          </a:p>
        </p:txBody>
      </p:sp>
    </p:spTree>
    <p:extLst>
      <p:ext uri="{BB962C8B-B14F-4D97-AF65-F5344CB8AC3E}">
        <p14:creationId xmlns:p14="http://schemas.microsoft.com/office/powerpoint/2010/main" val="37824774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21"/>
          </p:nvPr>
        </p:nvSpPr>
        <p:spPr>
          <a:xfrm>
            <a:off x="463550" y="1108075"/>
            <a:ext cx="8147050" cy="3877142"/>
          </a:xfrm>
        </p:spPr>
        <p:txBody>
          <a:bodyPr>
            <a:noAutofit/>
          </a:bodyPr>
          <a:lstStyle/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Appropriate reliability target on system level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derived </a:t>
            </a:r>
            <a:r>
              <a:rPr lang="en-US" sz="1800" dirty="0"/>
              <a:t>reliability targets on subsystem, assembly, module </a:t>
            </a:r>
            <a:r>
              <a:rPr lang="en-US" sz="1800" dirty="0" smtClean="0"/>
              <a:t>and component level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/>
              <a:t>Definition of suitable load </a:t>
            </a:r>
            <a:r>
              <a:rPr lang="en-US" sz="1800" dirty="0" smtClean="0"/>
              <a:t>spectra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Confidence level of reliability proof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de-DE" sz="1800" dirty="0"/>
          </a:p>
          <a:p>
            <a:pPr lvl="1">
              <a:spcAft>
                <a:spcPts val="600"/>
              </a:spcAft>
            </a:pPr>
            <a:r>
              <a:rPr lang="de-DE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>
                <a:sym typeface="Wingdings" panose="05000000000000000000" pitchFamily="2" charset="2"/>
              </a:rPr>
              <a:t>Failure-free or failure-oriented </a:t>
            </a:r>
            <a:r>
              <a:rPr lang="en-US" sz="1800" dirty="0" smtClean="0">
                <a:sym typeface="Wingdings" panose="05000000000000000000" pitchFamily="2" charset="2"/>
              </a:rPr>
              <a:t>reliability testing</a:t>
            </a:r>
            <a:r>
              <a:rPr lang="de-DE" sz="1800" dirty="0" smtClean="0">
                <a:sym typeface="Wingdings" panose="05000000000000000000" pitchFamily="2" charset="2"/>
              </a:rPr>
              <a:t>?</a:t>
            </a:r>
            <a:endParaRPr lang="de-DE" sz="1800" dirty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/>
              <a:t>Basics of </a:t>
            </a:r>
            <a:r>
              <a:rPr lang="en-US" sz="2000" dirty="0" smtClean="0"/>
              <a:t>RDT: </a:t>
            </a:r>
            <a:r>
              <a:rPr lang="en-US" sz="2000" dirty="0" smtClean="0"/>
              <a:t>Precondition – Reliability Target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662170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nhaltsplatzhalter 1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</p:spPr>
            <p:txBody>
              <a:bodyPr>
                <a:noAutofit/>
              </a:bodyPr>
              <a:lstStyle/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 smtClean="0"/>
                  <a:t>Planning </a:t>
                </a:r>
                <a:r>
                  <a:rPr lang="en-US" sz="1800" dirty="0"/>
                  <a:t>based on </a:t>
                </a:r>
                <a:r>
                  <a:rPr lang="en-US" sz="1800" b="1" dirty="0" smtClean="0"/>
                  <a:t>binomial-distribution</a:t>
                </a:r>
                <a:endParaRPr lang="en-US" sz="1800" dirty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𝐶𝐿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undOvr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mr>
                            </m:m>
                          </m:e>
                        </m:d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𝑚𝑖𝑛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𝑡𝑎𝑟𝑔𝑒𝑡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𝑚𝑖𝑛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𝑡𝑎𝑟𝑔𝑒𝑡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𝐶𝐿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 smtClean="0"/>
                  <a:t>: confidence level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sz="1400" dirty="0" smtClean="0"/>
                  <a:t>: minimum reliability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𝑡𝑎𝑟𝑔𝑒𝑡</m:t>
                        </m:r>
                      </m:sub>
                    </m:sSub>
                  </m:oMath>
                </a14:m>
                <a:r>
                  <a:rPr lang="en-US" sz="1400" dirty="0" smtClean="0"/>
                  <a:t>: service life requirement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 smtClean="0"/>
                  <a:t>: sample size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 smtClean="0"/>
                  <a:t>: </a:t>
                </a:r>
                <a:r>
                  <a:rPr lang="en-US" sz="1400" dirty="0"/>
                  <a:t>number of failed specimen</a:t>
                </a:r>
                <a:endParaRPr lang="en-US" sz="14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US" sz="14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 smtClean="0"/>
                  <a:t>RDT aims at testing without failures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400" dirty="0"/>
                  <a:t>highest confidence level is achieved or the smallest sample size is required</a:t>
                </a:r>
                <a:endParaRPr lang="de-DE" sz="1400" dirty="0"/>
              </a:p>
              <a:p>
                <a:pPr lvl="4" indent="-1455737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de-DE" sz="155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de-DE" sz="1800" dirty="0" smtClean="0"/>
              </a:p>
              <a:p>
                <a:pPr marL="430213" lvl="5" indent="0">
                  <a:spcAft>
                    <a:spcPts val="600"/>
                  </a:spcAft>
                  <a:buNone/>
                </a:pPr>
                <a:endParaRPr lang="de-DE" sz="1800" dirty="0" smtClean="0"/>
              </a:p>
            </p:txBody>
          </p:sp>
        </mc:Choice>
        <mc:Fallback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  <a:blipFill>
                <a:blip r:embed="rId2"/>
                <a:stretch>
                  <a:fillRect l="-1421" t="-9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Basics of RDT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658868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nhaltsplatzhalter 1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</p:spPr>
            <p:txBody>
              <a:bodyPr>
                <a:noAutofit/>
              </a:bodyPr>
              <a:lstStyle/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 smtClean="0"/>
                  <a:t>Testing without failures – success run</a:t>
                </a:r>
                <a:endParaRPr lang="en-US" sz="1800" dirty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𝐶𝐿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𝑡𝑎𝑟𝑔𝑒𝑡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m:rPr>
                        <m:nor/>
                      </m:rPr>
                      <a:rPr lang="de-DE" b="0" i="0" smtClean="0"/>
                      <m:t>      </m:t>
                    </m:r>
                    <m:r>
                      <m:rPr>
                        <m:nor/>
                      </m:rPr>
                      <a:rPr lang="en-GB"/>
                      <m:t>	</m:t>
                    </m:r>
                    <m:r>
                      <m:rPr>
                        <m:nor/>
                      </m:rPr>
                      <a:rPr lang="en-GB"/>
                      <m:t>respectively</m:t>
                    </m:r>
                    <m:r>
                      <m:rPr>
                        <m:nor/>
                      </m:rPr>
                      <a:rPr lang="en-GB"/>
                      <m:t>	</m:t>
                    </m:r>
                    <m:r>
                      <m:rPr>
                        <m:nor/>
                      </m:rPr>
                      <a:rPr lang="de-DE" b="0" i="0" smtClean="0"/>
                      <m:t>  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  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𝑡𝑎𝑟𝑔𝑒𝑡</m:t>
                            </m:r>
                          </m:sub>
                        </m:sSub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𝐶𝐿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1/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de-DE" sz="18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𝐶𝐿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 smtClean="0"/>
                  <a:t>: confidence level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sz="1400" dirty="0" smtClean="0"/>
                  <a:t>: minimum reliability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𝑡𝑎𝑟𝑔𝑒𝑡</m:t>
                        </m:r>
                      </m:sub>
                    </m:sSub>
                  </m:oMath>
                </a14:m>
                <a:r>
                  <a:rPr lang="en-US" sz="1400" dirty="0" smtClean="0"/>
                  <a:t>: service life requirement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 smtClean="0"/>
                  <a:t>: sample </a:t>
                </a:r>
                <a:r>
                  <a:rPr lang="en-US" sz="1400" dirty="0" smtClean="0"/>
                  <a:t>size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US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b="1" dirty="0" smtClean="0"/>
                  <a:t>No </a:t>
                </a:r>
                <a:r>
                  <a:rPr lang="en-US" sz="1800" b="1" dirty="0"/>
                  <a:t>assumption </a:t>
                </a:r>
                <a:r>
                  <a:rPr lang="en-US" sz="1800" dirty="0"/>
                  <a:t>of a specific </a:t>
                </a:r>
                <a:r>
                  <a:rPr lang="en-US" sz="1800" b="1" dirty="0"/>
                  <a:t>failure distribution </a:t>
                </a:r>
                <a:r>
                  <a:rPr lang="en-US" sz="1800" dirty="0" smtClean="0"/>
                  <a:t>required</a:t>
                </a:r>
                <a:endParaRPr lang="de-DE" sz="1800" dirty="0"/>
              </a:p>
              <a:p>
                <a:pPr lvl="1">
                  <a:spcAft>
                    <a:spcPts val="600"/>
                  </a:spcAft>
                </a:pPr>
                <a:r>
                  <a:rPr lang="en-US" sz="1800" dirty="0" smtClean="0">
                    <a:sym typeface="Wingdings" panose="05000000000000000000" pitchFamily="2" charset="2"/>
                  </a:rPr>
                  <a:t> </a:t>
                </a:r>
                <a:r>
                  <a:rPr lang="en-US" sz="1800" dirty="0" smtClean="0"/>
                  <a:t>Test </a:t>
                </a:r>
                <a:r>
                  <a:rPr lang="en-US" sz="1800" b="1" dirty="0" smtClean="0"/>
                  <a:t>planning</a:t>
                </a:r>
                <a:r>
                  <a:rPr lang="en-US" sz="1800" dirty="0" smtClean="0"/>
                  <a:t> appears </a:t>
                </a:r>
                <a:r>
                  <a:rPr lang="en-US" sz="1800" b="1" dirty="0" smtClean="0"/>
                  <a:t>simple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de-DE" sz="1800" dirty="0" smtClean="0">
                    <a:sym typeface="Wingdings" panose="05000000000000000000" pitchFamily="2" charset="2"/>
                  </a:rPr>
                  <a:t> </a:t>
                </a:r>
                <a:r>
                  <a:rPr lang="en-US" sz="1800" b="1" dirty="0"/>
                  <a:t>Appears attractive </a:t>
                </a:r>
                <a:r>
                  <a:rPr lang="en-US" sz="1800" dirty="0"/>
                  <a:t>especially with low experience knowledge</a:t>
                </a:r>
                <a:r>
                  <a:rPr lang="de-DE" sz="1800" dirty="0"/>
                  <a:t>!</a:t>
                </a:r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de-DE" sz="1800" dirty="0" smtClean="0"/>
              </a:p>
              <a:p>
                <a:pPr marL="430213" lvl="5" indent="0">
                  <a:spcAft>
                    <a:spcPts val="600"/>
                  </a:spcAft>
                  <a:buNone/>
                </a:pPr>
                <a:endParaRPr lang="de-DE" sz="1800" dirty="0" smtClean="0"/>
              </a:p>
            </p:txBody>
          </p:sp>
        </mc:Choice>
        <mc:Fallback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  <a:blipFill>
                <a:blip r:embed="rId2"/>
                <a:stretch>
                  <a:fillRect l="-1720" t="-9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Basics of RDT</a:t>
            </a:r>
            <a:endParaRPr lang="en-US" sz="2000" b="1" dirty="0" smtClean="0"/>
          </a:p>
          <a:p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0316688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nhaltsplatzhalter 1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</p:spPr>
            <p:txBody>
              <a:bodyPr>
                <a:noAutofit/>
              </a:bodyPr>
              <a:lstStyle/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 smtClean="0"/>
                  <a:t>Testing longer or shorter than the service life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 life time ratio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𝐿𝑅</m:t>
                    </m:r>
                  </m:oMath>
                </a14:m>
                <a:endParaRPr lang="en-US" sz="1800" dirty="0" smtClean="0"/>
              </a:p>
              <a:p>
                <a:pPr marL="285750" lvl="4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𝐿𝑅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𝑡𝑒𝑠𝑡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𝑡𝑎𝑟𝑔𝑒𝑡</m:t>
                            </m:r>
                          </m:sub>
                        </m:sSub>
                      </m:den>
                    </m:f>
                  </m:oMath>
                </a14:m>
                <a:endParaRPr lang="en-US" sz="1800" i="1" dirty="0" smtClean="0">
                  <a:latin typeface="Cambria Math" panose="02040503050406030204" pitchFamily="18" charset="0"/>
                </a:endParaRPr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en-US" i="1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With the a</a:t>
                </a:r>
                <a:r>
                  <a:rPr lang="en-US" b="1" dirty="0" smtClean="0"/>
                  <a:t>ssumption</a:t>
                </a:r>
                <a:r>
                  <a:rPr lang="en-US" dirty="0" smtClean="0"/>
                  <a:t> </a:t>
                </a:r>
                <a:r>
                  <a:rPr lang="en-US" dirty="0"/>
                  <a:t>of a </a:t>
                </a:r>
                <a:r>
                  <a:rPr lang="en-US" b="1" dirty="0"/>
                  <a:t>Weibull-distributed</a:t>
                </a:r>
                <a:r>
                  <a:rPr lang="en-US" dirty="0"/>
                  <a:t> failure characteristic</a:t>
                </a:r>
                <a:endParaRPr lang="en-US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𝑡𝑎𝑟𝑔𝑒𝑡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𝐶𝐿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𝐿𝑅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 smtClean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400" i="1" dirty="0">
                    <a:latin typeface="Cambria Math" panose="02040503050406030204" pitchFamily="18" charset="0"/>
                  </a:rPr>
                  <a:t>: </a:t>
                </a:r>
                <a:r>
                  <a:rPr lang="en-US" sz="1400" dirty="0"/>
                  <a:t>shape parameter of the Weibull distribution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US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 smtClean="0"/>
                  <a:t>Good integration of </a:t>
                </a:r>
                <a:r>
                  <a:rPr lang="en-US" sz="1800" b="1" dirty="0" smtClean="0"/>
                  <a:t>project boundary conditions </a:t>
                </a:r>
                <a:r>
                  <a:rPr lang="en-US" sz="1800" dirty="0" smtClean="0"/>
                  <a:t>possible,</a:t>
                </a:r>
                <a:br>
                  <a:rPr lang="en-US" sz="1800" dirty="0" smtClean="0"/>
                </a:br>
                <a:r>
                  <a:rPr lang="en-US" sz="1800" dirty="0" smtClean="0"/>
                  <a:t>e.g. test duration or available number of test items</a:t>
                </a:r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b="1" dirty="0" smtClean="0"/>
                  <a:t>Assumption </a:t>
                </a:r>
                <a:r>
                  <a:rPr lang="en-US" sz="1800" dirty="0"/>
                  <a:t>of a specific </a:t>
                </a:r>
                <a:r>
                  <a:rPr lang="en-US" sz="1800" b="1" dirty="0"/>
                  <a:t>failure distribution </a:t>
                </a:r>
                <a:r>
                  <a:rPr lang="en-US" sz="1800" b="1" dirty="0" smtClean="0"/>
                  <a:t>is required</a:t>
                </a:r>
                <a:r>
                  <a:rPr lang="en-US" sz="1800" dirty="0" smtClean="0"/>
                  <a:t>!</a:t>
                </a:r>
                <a:endParaRPr lang="en-US" sz="1800" dirty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de-DE" sz="1800" dirty="0" smtClean="0"/>
              </a:p>
              <a:p>
                <a:pPr marL="430213" lvl="5" indent="0">
                  <a:spcAft>
                    <a:spcPts val="600"/>
                  </a:spcAft>
                  <a:buNone/>
                </a:pPr>
                <a:endParaRPr lang="de-DE" sz="1800" dirty="0" smtClean="0"/>
              </a:p>
            </p:txBody>
          </p:sp>
        </mc:Choice>
        <mc:Fallback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  <a:blipFill>
                <a:blip r:embed="rId2"/>
                <a:stretch>
                  <a:fillRect l="-1421" t="-11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Basics of RDT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8860120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nhaltsplatzhalter 1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</p:spPr>
            <p:txBody>
              <a:bodyPr>
                <a:noAutofit/>
              </a:bodyPr>
              <a:lstStyle/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b="1" dirty="0"/>
                  <a:t>What is the size of the shape parameter </a:t>
                </a:r>
                <a14:m>
                  <m:oMath xmlns:m="http://schemas.openxmlformats.org/officeDocument/2006/math">
                    <m:r>
                      <a:rPr lang="de-DE" sz="1800" b="1" i="1">
                        <a:latin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1800" b="1" dirty="0" smtClean="0"/>
                  <a:t>?</a:t>
                </a:r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en-US" sz="1000" b="1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à"/>
                </a:pPr>
                <a:r>
                  <a:rPr lang="en-US" sz="1800" b="1" dirty="0" smtClean="0">
                    <a:sym typeface="Wingdings" panose="05000000000000000000" pitchFamily="2" charset="2"/>
                  </a:rPr>
                  <a:t>Can </a:t>
                </a:r>
                <a:r>
                  <a:rPr lang="en-US" sz="1800" b="1" dirty="0">
                    <a:sym typeface="Wingdings" panose="05000000000000000000" pitchFamily="2" charset="2"/>
                  </a:rPr>
                  <a:t>only be determined from failure data</a:t>
                </a:r>
                <a:r>
                  <a:rPr lang="en-US" sz="1800" b="1" dirty="0" smtClean="0">
                    <a:sym typeface="Wingdings" panose="05000000000000000000" pitchFamily="2" charset="2"/>
                  </a:rPr>
                  <a:t>!</a:t>
                </a:r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à"/>
                </a:pPr>
                <a:endParaRPr lang="en-US" sz="1000" b="1" dirty="0">
                  <a:sym typeface="Wingdings" panose="05000000000000000000" pitchFamily="2" charset="2"/>
                </a:endParaRPr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/>
                  <a:t>Possibilities of estimation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1600" dirty="0" smtClean="0"/>
                  <a:t>predecessor products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1600" dirty="0"/>
                  <a:t>stochastic lifetime </a:t>
                </a:r>
                <a:r>
                  <a:rPr lang="en-US" sz="1600" dirty="0" smtClean="0"/>
                  <a:t>simulation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1600" dirty="0" smtClean="0"/>
                  <a:t>…</a:t>
                </a:r>
                <a:endParaRPr lang="en-US" sz="16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US" sz="1600" dirty="0"/>
                  <a:t>A look into </a:t>
                </a:r>
                <a:r>
                  <a:rPr lang="en-US" sz="1600" b="1" dirty="0"/>
                  <a:t>literature</a:t>
                </a:r>
                <a:r>
                  <a:rPr lang="en-US" sz="1600" dirty="0"/>
                  <a:t>? </a:t>
                </a:r>
                <a:r>
                  <a:rPr lang="en-US" sz="1600" dirty="0" smtClean="0"/>
                  <a:t>„… for </a:t>
                </a:r>
                <a:r>
                  <a:rPr lang="en-US" sz="1600" dirty="0" smtClean="0"/>
                  <a:t>example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/>
                  <a:t> = </a:t>
                </a:r>
                <a:r>
                  <a:rPr lang="en-US" sz="1600" dirty="0" smtClean="0"/>
                  <a:t>2.0“</a:t>
                </a:r>
                <a:endParaRPr lang="en-US" sz="1600" dirty="0"/>
              </a:p>
              <a:p>
                <a:pPr lvl="1">
                  <a:spcAft>
                    <a:spcPts val="600"/>
                  </a:spcAft>
                </a:pPr>
                <a:endParaRPr lang="de-DE" sz="1000" dirty="0" smtClean="0">
                  <a:sym typeface="Wingdings" panose="05000000000000000000" pitchFamily="2" charset="2"/>
                </a:endParaRPr>
              </a:p>
              <a:p>
                <a:pPr lvl="1">
                  <a:spcAft>
                    <a:spcPts val="600"/>
                  </a:spcAft>
                </a:pPr>
                <a:r>
                  <a:rPr lang="de-DE" sz="1800" dirty="0" smtClean="0">
                    <a:sym typeface="Wingdings" panose="05000000000000000000" pitchFamily="2" charset="2"/>
                  </a:rPr>
                  <a:t> </a:t>
                </a:r>
                <a:r>
                  <a:rPr lang="en-US" sz="1800" dirty="0">
                    <a:sym typeface="Wingdings" panose="05000000000000000000" pitchFamily="2" charset="2"/>
                  </a:rPr>
                  <a:t>Investigation of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uncertain </a:t>
                </a:r>
                <a:r>
                  <a:rPr lang="en-US" sz="1800" dirty="0">
                    <a:sym typeface="Wingdings" panose="05000000000000000000" pitchFamily="2" charset="2"/>
                  </a:rPr>
                  <a:t>estimation in a case study </a:t>
                </a:r>
                <a:r>
                  <a:rPr lang="de-DE" sz="1800" dirty="0" smtClean="0">
                    <a:sym typeface="Wingdings" panose="05000000000000000000" pitchFamily="2" charset="2"/>
                  </a:rPr>
                  <a:t>…</a:t>
                </a:r>
                <a:endParaRPr lang="de-DE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de-DE" sz="1800" dirty="0" smtClean="0"/>
              </a:p>
              <a:p>
                <a:pPr marL="430213" lvl="5" indent="0">
                  <a:spcAft>
                    <a:spcPts val="600"/>
                  </a:spcAft>
                  <a:buNone/>
                </a:pPr>
                <a:endParaRPr lang="de-DE" sz="1800" dirty="0" smtClean="0"/>
              </a:p>
            </p:txBody>
          </p:sp>
        </mc:Choice>
        <mc:Fallback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  <a:blipFill>
                <a:blip r:embed="rId2"/>
                <a:stretch>
                  <a:fillRect l="-1720" t="-9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1" y="392905"/>
            <a:ext cx="6465888" cy="296864"/>
          </a:xfrm>
        </p:spPr>
        <p:txBody>
          <a:bodyPr>
            <a:noAutofit/>
          </a:bodyPr>
          <a:lstStyle/>
          <a:p>
            <a:r>
              <a:rPr lang="en-US" sz="2000" dirty="0" smtClean="0"/>
              <a:t>Uncertainty in RDT planning – estimation of shape parameter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526034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nhaltsplatzhalter 1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</p:spPr>
            <p:txBody>
              <a:bodyPr>
                <a:noAutofit/>
              </a:bodyPr>
              <a:lstStyle/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b="1" dirty="0" smtClean="0"/>
                  <a:t>Probability for a successful life test</a:t>
                </a:r>
                <a:endParaRPr lang="en-US" b="1" i="1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𝑧𝑓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𝑛𝑢𝑚𝑏𝑒𝑟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𝑡𝑒𝑠𝑡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𝑠𝑎𝑚𝑝𝑙𝑒𝑠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𝑤𝑖𝑡h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𝑧𝑒𝑟𝑜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𝑓𝑎𝑖𝑙𝑢𝑟𝑒𝑠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𝑛𝑢𝑚𝑏𝑒𝑟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𝑠𝑎𝑚𝑝𝑙𝑒𝑠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𝑡𝑒𝑠𝑡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18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US" sz="14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en-US" sz="1800" dirty="0"/>
                  <a:t>With the a</a:t>
                </a:r>
                <a:r>
                  <a:rPr lang="en-US" sz="1800" b="1" dirty="0"/>
                  <a:t>ssumption</a:t>
                </a:r>
                <a:r>
                  <a:rPr lang="en-US" sz="1800" dirty="0"/>
                  <a:t> of a </a:t>
                </a:r>
                <a:r>
                  <a:rPr lang="en-US" sz="1800" b="1" dirty="0"/>
                  <a:t>Weibull-distributed</a:t>
                </a:r>
                <a:r>
                  <a:rPr lang="en-US" sz="1800" dirty="0"/>
                  <a:t> failure </a:t>
                </a:r>
                <a:r>
                  <a:rPr lang="en-US" sz="1800" dirty="0" smtClean="0"/>
                  <a:t>characteristic</a:t>
                </a:r>
              </a:p>
              <a:p>
                <a:pPr marL="285750" lvl="3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𝑡𝑒𝑠𝑡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𝑡𝑒𝑠𝑡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sup>
                        </m:sSup>
                      </m:sup>
                    </m:sSup>
                  </m:oMath>
                </a14:m>
                <a:endParaRPr lang="en-US" sz="1550" dirty="0" smtClean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400" i="1" dirty="0">
                    <a:latin typeface="Cambria Math" panose="02040503050406030204" pitchFamily="18" charset="0"/>
                  </a:rPr>
                  <a:t>: </a:t>
                </a:r>
                <a:r>
                  <a:rPr lang="en-US" sz="1400" dirty="0"/>
                  <a:t>shape parameter of the Weibull </a:t>
                </a:r>
                <a:r>
                  <a:rPr lang="en-US" sz="1400" dirty="0"/>
                  <a:t>distribution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sz="1400" i="1" dirty="0">
                    <a:latin typeface="Cambria Math" panose="02040503050406030204" pitchFamily="18" charset="0"/>
                  </a:rPr>
                  <a:t>: </a:t>
                </a:r>
                <a:r>
                  <a:rPr lang="en-US" sz="1400" dirty="0"/>
                  <a:t>scale </a:t>
                </a:r>
                <a:r>
                  <a:rPr lang="en-US" sz="1400" dirty="0"/>
                  <a:t>parameter of the Weibull </a:t>
                </a:r>
                <a:r>
                  <a:rPr lang="en-US" sz="1400" dirty="0"/>
                  <a:t>distribution</a:t>
                </a:r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US" sz="1400" dirty="0">
                  <a:latin typeface="Cambria Math" panose="02040503050406030204" pitchFamily="18" charset="0"/>
                </a:endParaRPr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à"/>
                </a:pPr>
                <a:r>
                  <a:rPr lang="en-US" sz="1800" dirty="0" smtClean="0"/>
                  <a:t>Easy </a:t>
                </a:r>
                <a:r>
                  <a:rPr lang="en-US" sz="1800" b="1" dirty="0" smtClean="0"/>
                  <a:t>planning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of a </a:t>
                </a:r>
                <a:r>
                  <a:rPr lang="en-US" sz="1800" b="1" dirty="0" smtClean="0"/>
                  <a:t>RDT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is </a:t>
                </a:r>
                <a:r>
                  <a:rPr lang="en-US" sz="1800" dirty="0" smtClean="0"/>
                  <a:t>depending </a:t>
                </a:r>
                <a:r>
                  <a:rPr lang="en-US" sz="1800" dirty="0"/>
                  <a:t>on the estimation </a:t>
                </a:r>
                <a:r>
                  <a:rPr lang="en-US" sz="1800" dirty="0" smtClean="0"/>
                  <a:t>of </a:t>
                </a:r>
                <a:r>
                  <a:rPr lang="en-US" sz="1800" dirty="0"/>
                  <a:t>the </a:t>
                </a:r>
                <a:r>
                  <a:rPr lang="en-US" sz="1800" b="1" dirty="0"/>
                  <a:t>failure behavior </a:t>
                </a:r>
                <a:r>
                  <a:rPr lang="en-US" sz="1800" dirty="0"/>
                  <a:t>of the </a:t>
                </a:r>
                <a:r>
                  <a:rPr lang="en-US" sz="1800" dirty="0" smtClean="0"/>
                  <a:t>product!</a:t>
                </a:r>
                <a:endParaRPr lang="en-US" sz="1800" dirty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de-DE" sz="1400" dirty="0">
                  <a:latin typeface="Cambria Math" panose="02040503050406030204" pitchFamily="18" charset="0"/>
                </a:endParaRPr>
              </a:p>
              <a:p>
                <a:pPr marL="285750" lvl="3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55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285750" lvl="1" indent="-285750"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endParaRPr lang="de-DE" sz="1800" dirty="0" smtClean="0"/>
              </a:p>
              <a:p>
                <a:pPr marL="715963" lvl="5" indent="-285750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de-DE" sz="1800" dirty="0" smtClean="0"/>
              </a:p>
              <a:p>
                <a:pPr marL="430213" lvl="5" indent="0">
                  <a:spcAft>
                    <a:spcPts val="600"/>
                  </a:spcAft>
                  <a:buNone/>
                </a:pPr>
                <a:endParaRPr lang="de-DE" sz="1800" dirty="0" smtClean="0"/>
              </a:p>
            </p:txBody>
          </p:sp>
        </mc:Choice>
        <mc:Fallback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463550" y="1108075"/>
                <a:ext cx="8147050" cy="3877142"/>
              </a:xfrm>
              <a:blipFill>
                <a:blip r:embed="rId2"/>
                <a:stretch>
                  <a:fillRect l="-1421" t="-4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 dirty="0" smtClean="0"/>
              <a:t>PSAM16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 smtClean="0"/>
              <a:t>Planning and evaluation of reliability demonstration tests with uncertainties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4"/>
          </p:nvPr>
        </p:nvSpPr>
        <p:spPr>
          <a:xfrm>
            <a:off x="8388660" y="4985217"/>
            <a:ext cx="575286" cy="158284"/>
          </a:xfrm>
        </p:spPr>
        <p:txBody>
          <a:bodyPr/>
          <a:lstStyle/>
          <a:p>
            <a:fld id="{1E6235D0-FF99-C045-995D-75C61122D1C1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63550" y="392905"/>
            <a:ext cx="6605989" cy="296864"/>
          </a:xfrm>
        </p:spPr>
        <p:txBody>
          <a:bodyPr>
            <a:noAutofit/>
          </a:bodyPr>
          <a:lstStyle/>
          <a:p>
            <a:r>
              <a:rPr lang="en-US" sz="2000" dirty="0"/>
              <a:t>Uncertainty in RDT planning – </a:t>
            </a:r>
            <a:r>
              <a:rPr lang="en-US" sz="2000" dirty="0" smtClean="0"/>
              <a:t>probability for successful test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4925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Vorlage-16-9-Allgemein-20191122">
  <a:themeElements>
    <a:clrScheme name="Hochschule Esslingen 1">
      <a:dk1>
        <a:srgbClr val="002D58"/>
      </a:dk1>
      <a:lt1>
        <a:sysClr val="window" lastClr="FFFFFF"/>
      </a:lt1>
      <a:dk2>
        <a:srgbClr val="D70F3C"/>
      </a:dk2>
      <a:lt2>
        <a:srgbClr val="FFFFFF"/>
      </a:lt2>
      <a:accent1>
        <a:srgbClr val="00AADC"/>
      </a:accent1>
      <a:accent2>
        <a:srgbClr val="D6EAF8"/>
      </a:accent2>
      <a:accent3>
        <a:srgbClr val="DCDCDC"/>
      </a:accent3>
      <a:accent4>
        <a:srgbClr val="D7193C"/>
      </a:accent4>
      <a:accent5>
        <a:srgbClr val="002D58"/>
      </a:accent5>
      <a:accent6>
        <a:srgbClr val="FFFFFF"/>
      </a:accent6>
      <a:hlink>
        <a:srgbClr val="002D58"/>
      </a:hlink>
      <a:folHlink>
        <a:srgbClr val="002D5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45720" rIns="91440" bIns="45720" rtlCol="0">
        <a:normAutofit/>
      </a:bodyPr>
      <a:lstStyle>
        <a:defPPr marL="0" indent="0">
          <a:buNone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HE-Master">
  <a:themeElements>
    <a:clrScheme name="Hochschule Esslingen 1">
      <a:dk1>
        <a:srgbClr val="002D58"/>
      </a:dk1>
      <a:lt1>
        <a:sysClr val="window" lastClr="FFFFFF"/>
      </a:lt1>
      <a:dk2>
        <a:srgbClr val="D70F3C"/>
      </a:dk2>
      <a:lt2>
        <a:srgbClr val="FFFFFF"/>
      </a:lt2>
      <a:accent1>
        <a:srgbClr val="00AADC"/>
      </a:accent1>
      <a:accent2>
        <a:srgbClr val="D6EAF8"/>
      </a:accent2>
      <a:accent3>
        <a:srgbClr val="DCDCDC"/>
      </a:accent3>
      <a:accent4>
        <a:srgbClr val="D7193C"/>
      </a:accent4>
      <a:accent5>
        <a:srgbClr val="002D58"/>
      </a:accent5>
      <a:accent6>
        <a:srgbClr val="FFFFFF"/>
      </a:accent6>
      <a:hlink>
        <a:srgbClr val="002D58"/>
      </a:hlink>
      <a:folHlink>
        <a:srgbClr val="002D5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lIns="0" tIns="46800" rIns="91440" bIns="45720" rtlCol="0" anchor="t">
        <a:noAutofit/>
      </a:bodyPr>
      <a:lstStyle>
        <a:defPPr>
          <a:lnSpc>
            <a:spcPts val="1000"/>
          </a:lnSpc>
          <a:defRPr sz="2000" cap="none" baseline="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PowerPoint-Vorlage-16-9-Allgemein-20191122</Template>
  <TotalTime>0</TotalTime>
  <Words>1259</Words>
  <Application>Microsoft Office PowerPoint</Application>
  <PresentationFormat>Bildschirmpräsentation (16:9)</PresentationFormat>
  <Paragraphs>249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Courier New</vt:lpstr>
      <vt:lpstr>Lucida Grande</vt:lpstr>
      <vt:lpstr>Open Sans Light</vt:lpstr>
      <vt:lpstr>PMingLiU</vt:lpstr>
      <vt:lpstr>Times New Roman</vt:lpstr>
      <vt:lpstr>Wingdings</vt:lpstr>
      <vt:lpstr>PowerPoint-Vorlage-16-9-Allgemein-20191122</vt:lpstr>
      <vt:lpstr>HE-Master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THANK YOU VERY MUCH FOR   YOUR ATTENTION!</vt:lpstr>
    </vt:vector>
  </TitlesOfParts>
  <Company>Hochschule Esslingen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Tobias.Leopold@hs-esslingen.de</dc:creator>
  <cp:lastModifiedBy>Tobias.Leopold@hs-esslingen.de</cp:lastModifiedBy>
  <cp:revision>89</cp:revision>
  <cp:lastPrinted>2017-08-03T16:49:37Z</cp:lastPrinted>
  <dcterms:created xsi:type="dcterms:W3CDTF">2021-03-10T07:51:04Z</dcterms:created>
  <dcterms:modified xsi:type="dcterms:W3CDTF">2022-06-23T11:24:58Z</dcterms:modified>
</cp:coreProperties>
</file>