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953" r:id="rId2"/>
    <p:sldId id="905" r:id="rId3"/>
    <p:sldId id="543" r:id="rId4"/>
    <p:sldId id="924" r:id="rId5"/>
    <p:sldId id="925" r:id="rId6"/>
    <p:sldId id="926" r:id="rId7"/>
    <p:sldId id="701" r:id="rId8"/>
    <p:sldId id="946" r:id="rId9"/>
    <p:sldId id="928" r:id="rId10"/>
    <p:sldId id="910" r:id="rId11"/>
    <p:sldId id="929" r:id="rId12"/>
    <p:sldId id="930" r:id="rId13"/>
    <p:sldId id="931" r:id="rId14"/>
    <p:sldId id="932" r:id="rId15"/>
    <p:sldId id="943" r:id="rId16"/>
    <p:sldId id="942" r:id="rId17"/>
    <p:sldId id="594" r:id="rId18"/>
    <p:sldId id="934" r:id="rId19"/>
    <p:sldId id="935" r:id="rId20"/>
    <p:sldId id="938" r:id="rId21"/>
    <p:sldId id="949" r:id="rId22"/>
    <p:sldId id="703" r:id="rId23"/>
    <p:sldId id="940" r:id="rId24"/>
    <p:sldId id="538" r:id="rId25"/>
    <p:sldId id="717" r:id="rId26"/>
    <p:sldId id="939" r:id="rId27"/>
    <p:sldId id="714" r:id="rId28"/>
    <p:sldId id="944" r:id="rId29"/>
    <p:sldId id="669" r:id="rId30"/>
    <p:sldId id="712" r:id="rId31"/>
    <p:sldId id="933" r:id="rId32"/>
    <p:sldId id="948" r:id="rId33"/>
    <p:sldId id="941" r:id="rId34"/>
    <p:sldId id="945"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Bao" initials="HB" lastIdx="1" clrIdx="0"/>
  <p:cmAuthor id="2" name="Rebecca N. Ritter" initials="RNR" lastIdx="13" clrIdx="1">
    <p:extLst>
      <p:ext uri="{19B8F6BF-5375-455C-9EA6-DF929625EA0E}">
        <p15:presenceInfo xmlns:p15="http://schemas.microsoft.com/office/powerpoint/2012/main" userId="S::Rebecca.Ritter@inl.gov::9c41a91b-d30d-4a1b-aa9f-bfdcc3e1d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5B8EA"/>
    <a:srgbClr val="CBA9E5"/>
    <a:srgbClr val="005976"/>
    <a:srgbClr val="F6FAF4"/>
    <a:srgbClr val="3A8FA0"/>
    <a:srgbClr val="000000"/>
    <a:srgbClr val="0000FF"/>
    <a:srgbClr val="FF6699"/>
    <a:srgbClr val="74B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4A2E3-5AFE-498F-B7CA-DA155D72C507}" v="1" dt="2022-07-01T00:30:20.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7427" autoAdjust="0"/>
  </p:normalViewPr>
  <p:slideViewPr>
    <p:cSldViewPr snapToGrid="0" snapToObjects="1">
      <p:cViewPr varScale="1">
        <p:scale>
          <a:sx n="96" d="100"/>
          <a:sy n="96" d="100"/>
        </p:scale>
        <p:origin x="2160" y="72"/>
      </p:cViewPr>
      <p:guideLst>
        <p:guide orient="horz" pos="2160"/>
        <p:guide pos="2880"/>
      </p:guideLst>
    </p:cSldViewPr>
  </p:slideViewPr>
  <p:notesTextViewPr>
    <p:cViewPr>
      <p:scale>
        <a:sx n="3" d="2"/>
        <a:sy n="3" d="2"/>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ORTH\Desktop\12153155631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curve for beta values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50K</c:v>
          </c:tx>
          <c:spPr>
            <a:ln w="19050" cap="rnd">
              <a:noFill/>
              <a:round/>
            </a:ln>
            <a:effectLst/>
          </c:spPr>
          <c:marker>
            <c:symbol val="circle"/>
            <c:size val="5"/>
            <c:spPr>
              <a:solidFill>
                <a:schemeClr val="accent1"/>
              </a:solidFill>
              <a:ln w="9525">
                <a:solidFill>
                  <a:schemeClr val="accent1"/>
                </a:solidFill>
              </a:ln>
              <a:effectLst/>
            </c:spPr>
          </c:marker>
          <c:yVal>
            <c:numRef>
              <c:f>Sheet2!$B$12:$F$12</c:f>
              <c:numCache>
                <c:formatCode>0.000</c:formatCode>
                <c:ptCount val="5"/>
                <c:pt idx="0">
                  <c:v>0.30199999999999999</c:v>
                </c:pt>
                <c:pt idx="1">
                  <c:v>7.2999999999999995E-2</c:v>
                </c:pt>
                <c:pt idx="2">
                  <c:v>1.7500000000000002E-2</c:v>
                </c:pt>
                <c:pt idx="3">
                  <c:v>4.1999999999999997E-3</c:v>
                </c:pt>
                <c:pt idx="4">
                  <c:v>1.0200000000000001E-3</c:v>
                </c:pt>
              </c:numCache>
            </c:numRef>
          </c:yVal>
          <c:smooth val="0"/>
          <c:extLst>
            <c:ext xmlns:c16="http://schemas.microsoft.com/office/drawing/2014/chart" uri="{C3380CC4-5D6E-409C-BE32-E72D297353CC}">
              <c16:uniqueId val="{00000000-1916-4060-B79E-BFE086393B6E}"/>
            </c:ext>
          </c:extLst>
        </c:ser>
        <c:ser>
          <c:idx val="1"/>
          <c:order val="1"/>
          <c:tx>
            <c:v>51K</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exp"/>
            <c:dispRSqr val="1"/>
            <c:dispEq val="1"/>
            <c:trendlineLbl>
              <c:layout>
                <c:manualLayout>
                  <c:x val="0.10274650043744532"/>
                  <c:y val="-0.6566203703703703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yVal>
            <c:numRef>
              <c:f>Sheet2!$B$13:$F$13</c:f>
              <c:numCache>
                <c:formatCode>0.000</c:formatCode>
                <c:ptCount val="5"/>
                <c:pt idx="0">
                  <c:v>0.29607843137254902</c:v>
                </c:pt>
                <c:pt idx="1">
                  <c:v>7.1568627450980388E-2</c:v>
                </c:pt>
                <c:pt idx="2">
                  <c:v>1.7156862745098041E-2</c:v>
                </c:pt>
                <c:pt idx="3">
                  <c:v>4.1176470588235297E-3</c:v>
                </c:pt>
                <c:pt idx="4">
                  <c:v>1E-3</c:v>
                </c:pt>
              </c:numCache>
            </c:numRef>
          </c:yVal>
          <c:smooth val="0"/>
          <c:extLst>
            <c:ext xmlns:c16="http://schemas.microsoft.com/office/drawing/2014/chart" uri="{C3380CC4-5D6E-409C-BE32-E72D297353CC}">
              <c16:uniqueId val="{00000002-1916-4060-B79E-BFE086393B6E}"/>
            </c:ext>
          </c:extLst>
        </c:ser>
        <c:dLbls>
          <c:showLegendKey val="0"/>
          <c:showVal val="0"/>
          <c:showCatName val="0"/>
          <c:showSerName val="0"/>
          <c:showPercent val="0"/>
          <c:showBubbleSize val="0"/>
        </c:dLbls>
        <c:axId val="630736064"/>
        <c:axId val="630732128"/>
      </c:scatterChart>
      <c:valAx>
        <c:axId val="630736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increasing</a:t>
                </a:r>
                <a:r>
                  <a:rPr lang="en-US" baseline="0" dirty="0"/>
                  <a:t> quality (1[worst] to 5[best] for each category) </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32128"/>
        <c:crosses val="autoZero"/>
        <c:crossBetween val="midCat"/>
      </c:valAx>
      <c:valAx>
        <c:axId val="63073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beta values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736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1B21-B5E5-4536-9266-1700926A9C50}" type="doc">
      <dgm:prSet loTypeId="urn:microsoft.com/office/officeart/2005/8/layout/pyramid2" loCatId="pyramid" qsTypeId="urn:microsoft.com/office/officeart/2005/8/quickstyle/3d3" qsCatId="3D" csTypeId="urn:microsoft.com/office/officeart/2005/8/colors/accent1_2" csCatId="accent1" phldr="1"/>
      <dgm:spPr/>
    </dgm:pt>
    <dgm:pt modelId="{89ECAC2E-C197-46C6-AB43-FABDC181BCBA}">
      <dgm:prSet phldrT="[Text]" custT="1"/>
      <dgm:spPr/>
      <dgm:t>
        <a:bodyPr/>
        <a:lstStyle/>
        <a:p>
          <a:r>
            <a:rPr lang="en-US" sz="1100" b="1" dirty="0">
              <a:latin typeface="Abadi"/>
            </a:rPr>
            <a:t>Failure Modes</a:t>
          </a:r>
          <a:endParaRPr lang="en-US" sz="1100" b="1" dirty="0"/>
        </a:p>
      </dgm:t>
    </dgm:pt>
    <dgm:pt modelId="{2AF9186B-535C-4537-AD9D-98DB8343B0FE}" type="parTrans" cxnId="{6D967E36-1B73-42AA-AE74-BC88936A14BF}">
      <dgm:prSet/>
      <dgm:spPr/>
      <dgm:t>
        <a:bodyPr/>
        <a:lstStyle/>
        <a:p>
          <a:endParaRPr lang="en-US" sz="2400" b="1"/>
        </a:p>
      </dgm:t>
    </dgm:pt>
    <dgm:pt modelId="{9E785CE1-115F-4DFE-B2D0-FBF4811FFA56}" type="sibTrans" cxnId="{6D967E36-1B73-42AA-AE74-BC88936A14BF}">
      <dgm:prSet/>
      <dgm:spPr/>
      <dgm:t>
        <a:bodyPr/>
        <a:lstStyle/>
        <a:p>
          <a:endParaRPr lang="en-US" sz="2400" b="1"/>
        </a:p>
      </dgm:t>
    </dgm:pt>
    <dgm:pt modelId="{84DAAEBA-F3B7-4603-864A-092B7AAF8D7B}">
      <dgm:prSet phldrT="[Text]" custT="1"/>
      <dgm:spPr/>
      <dgm:t>
        <a:bodyPr/>
        <a:lstStyle/>
        <a:p>
          <a:r>
            <a:rPr lang="en-US" sz="1100" b="1" dirty="0">
              <a:latin typeface="Abadi"/>
            </a:rPr>
            <a:t>System Failure Probabilities</a:t>
          </a:r>
          <a:endParaRPr lang="en-US" sz="1100" b="1" dirty="0"/>
        </a:p>
      </dgm:t>
    </dgm:pt>
    <dgm:pt modelId="{B48287EC-68E6-414A-9340-B2033959B62C}" type="parTrans" cxnId="{3888B10A-91E5-4D7E-8C0A-6F29730DA24E}">
      <dgm:prSet/>
      <dgm:spPr/>
      <dgm:t>
        <a:bodyPr/>
        <a:lstStyle/>
        <a:p>
          <a:endParaRPr lang="en-US" sz="2400" b="1"/>
        </a:p>
      </dgm:t>
    </dgm:pt>
    <dgm:pt modelId="{AE3B335B-AEA3-4D06-86C9-E1D43FAD14EC}" type="sibTrans" cxnId="{3888B10A-91E5-4D7E-8C0A-6F29730DA24E}">
      <dgm:prSet/>
      <dgm:spPr/>
      <dgm:t>
        <a:bodyPr/>
        <a:lstStyle/>
        <a:p>
          <a:endParaRPr lang="en-US" sz="2400" b="1"/>
        </a:p>
      </dgm:t>
    </dgm:pt>
    <dgm:pt modelId="{4FC4489A-4BDA-4F0C-92A5-3D4BA39ADD08}">
      <dgm:prSet phldrT="[Text]" custT="1"/>
      <dgm:spPr/>
      <dgm:t>
        <a:bodyPr/>
        <a:lstStyle/>
        <a:p>
          <a:r>
            <a:rPr lang="en-US" sz="1100" b="1" dirty="0">
              <a:latin typeface="Abadi"/>
            </a:rPr>
            <a:t>Probabilistic Estimation of Failure Consequences </a:t>
          </a:r>
          <a:endParaRPr lang="en-US" sz="1100" b="1" dirty="0"/>
        </a:p>
      </dgm:t>
    </dgm:pt>
    <dgm:pt modelId="{6ED8F529-E45E-4EE8-A385-476D88805091}" type="parTrans" cxnId="{66E75B5F-50C2-4D55-BF33-A4EE2BF07EE0}">
      <dgm:prSet/>
      <dgm:spPr/>
      <dgm:t>
        <a:bodyPr/>
        <a:lstStyle/>
        <a:p>
          <a:endParaRPr lang="en-US" sz="2400" b="1"/>
        </a:p>
      </dgm:t>
    </dgm:pt>
    <dgm:pt modelId="{18F85668-41C9-4A4C-8F44-27F65C3B4F00}" type="sibTrans" cxnId="{66E75B5F-50C2-4D55-BF33-A4EE2BF07EE0}">
      <dgm:prSet/>
      <dgm:spPr/>
      <dgm:t>
        <a:bodyPr/>
        <a:lstStyle/>
        <a:p>
          <a:endParaRPr lang="en-US" sz="2400" b="1"/>
        </a:p>
      </dgm:t>
    </dgm:pt>
    <dgm:pt modelId="{74B39CA4-9CB0-4FF7-9513-F3817B5172D3}" type="pres">
      <dgm:prSet presAssocID="{D5C81B21-B5E5-4536-9266-1700926A9C50}" presName="compositeShape" presStyleCnt="0">
        <dgm:presLayoutVars>
          <dgm:dir/>
          <dgm:resizeHandles/>
        </dgm:presLayoutVars>
      </dgm:prSet>
      <dgm:spPr/>
    </dgm:pt>
    <dgm:pt modelId="{C511AEB6-E0F6-478D-8BED-BFF0C7898389}" type="pres">
      <dgm:prSet presAssocID="{D5C81B21-B5E5-4536-9266-1700926A9C50}" presName="pyramid" presStyleLbl="node1" presStyleIdx="0" presStyleCnt="1" custScaleX="165000" custLinFactNeighborX="5454" custLinFactNeighborY="342"/>
      <dgm:spPr>
        <a:solidFill>
          <a:schemeClr val="accent6">
            <a:lumMod val="50000"/>
          </a:schemeClr>
        </a:solidFill>
      </dgm:spPr>
    </dgm:pt>
    <dgm:pt modelId="{7525A364-2F90-4A65-BBAF-74D98F55D267}" type="pres">
      <dgm:prSet presAssocID="{D5C81B21-B5E5-4536-9266-1700926A9C50}" presName="theList" presStyleCnt="0"/>
      <dgm:spPr/>
    </dgm:pt>
    <dgm:pt modelId="{1588229B-FD69-42FB-BE08-3E5493C7E77F}" type="pres">
      <dgm:prSet presAssocID="{89ECAC2E-C197-46C6-AB43-FABDC181BCBA}" presName="aNode" presStyleLbl="fgAcc1" presStyleIdx="0" presStyleCnt="3" custScaleX="152080" custLinFactY="6741" custLinFactNeighborX="-44010" custLinFactNeighborY="100000">
        <dgm:presLayoutVars>
          <dgm:bulletEnabled val="1"/>
        </dgm:presLayoutVars>
      </dgm:prSet>
      <dgm:spPr/>
    </dgm:pt>
    <dgm:pt modelId="{2E3ED889-49FB-402B-9AC9-C348D1F23635}" type="pres">
      <dgm:prSet presAssocID="{89ECAC2E-C197-46C6-AB43-FABDC181BCBA}" presName="aSpace" presStyleCnt="0"/>
      <dgm:spPr/>
    </dgm:pt>
    <dgm:pt modelId="{5D45795F-436A-4DA0-8B70-427751C2FBD8}" type="pres">
      <dgm:prSet presAssocID="{84DAAEBA-F3B7-4603-864A-092B7AAF8D7B}" presName="aNode" presStyleLbl="fgAcc1" presStyleIdx="1" presStyleCnt="3" custScaleX="164160" custLinFactY="8336" custLinFactNeighborX="-39853" custLinFactNeighborY="100000">
        <dgm:presLayoutVars>
          <dgm:bulletEnabled val="1"/>
        </dgm:presLayoutVars>
      </dgm:prSet>
      <dgm:spPr/>
    </dgm:pt>
    <dgm:pt modelId="{F8829AC2-02FD-48AE-9F31-0BD6AD82ECAD}" type="pres">
      <dgm:prSet presAssocID="{84DAAEBA-F3B7-4603-864A-092B7AAF8D7B}" presName="aSpace" presStyleCnt="0"/>
      <dgm:spPr/>
    </dgm:pt>
    <dgm:pt modelId="{D7F20B8E-B693-4E2D-8D8A-5A4615810458}" type="pres">
      <dgm:prSet presAssocID="{4FC4489A-4BDA-4F0C-92A5-3D4BA39ADD08}" presName="aNode" presStyleLbl="fgAcc1" presStyleIdx="2" presStyleCnt="3" custScaleX="206333" custLinFactY="13624" custLinFactNeighborX="-39276" custLinFactNeighborY="100000">
        <dgm:presLayoutVars>
          <dgm:bulletEnabled val="1"/>
        </dgm:presLayoutVars>
      </dgm:prSet>
      <dgm:spPr/>
    </dgm:pt>
    <dgm:pt modelId="{E3CFA0A1-09F6-4549-B563-4AAC46A1692C}" type="pres">
      <dgm:prSet presAssocID="{4FC4489A-4BDA-4F0C-92A5-3D4BA39ADD08}" presName="aSpace" presStyleCnt="0"/>
      <dgm:spPr/>
    </dgm:pt>
  </dgm:ptLst>
  <dgm:cxnLst>
    <dgm:cxn modelId="{3888B10A-91E5-4D7E-8C0A-6F29730DA24E}" srcId="{D5C81B21-B5E5-4536-9266-1700926A9C50}" destId="{84DAAEBA-F3B7-4603-864A-092B7AAF8D7B}" srcOrd="1" destOrd="0" parTransId="{B48287EC-68E6-414A-9340-B2033959B62C}" sibTransId="{AE3B335B-AEA3-4D06-86C9-E1D43FAD14EC}"/>
    <dgm:cxn modelId="{DCB0080D-62FD-439B-9B9D-A41B1727860A}" type="presOf" srcId="{84DAAEBA-F3B7-4603-864A-092B7AAF8D7B}" destId="{5D45795F-436A-4DA0-8B70-427751C2FBD8}" srcOrd="0" destOrd="0" presId="urn:microsoft.com/office/officeart/2005/8/layout/pyramid2"/>
    <dgm:cxn modelId="{C2C08D19-4C48-4A5A-86C4-72D32CD50AD0}" type="presOf" srcId="{4FC4489A-4BDA-4F0C-92A5-3D4BA39ADD08}" destId="{D7F20B8E-B693-4E2D-8D8A-5A4615810458}" srcOrd="0" destOrd="0" presId="urn:microsoft.com/office/officeart/2005/8/layout/pyramid2"/>
    <dgm:cxn modelId="{6D967E36-1B73-42AA-AE74-BC88936A14BF}" srcId="{D5C81B21-B5E5-4536-9266-1700926A9C50}" destId="{89ECAC2E-C197-46C6-AB43-FABDC181BCBA}" srcOrd="0" destOrd="0" parTransId="{2AF9186B-535C-4537-AD9D-98DB8343B0FE}" sibTransId="{9E785CE1-115F-4DFE-B2D0-FBF4811FFA56}"/>
    <dgm:cxn modelId="{66E75B5F-50C2-4D55-BF33-A4EE2BF07EE0}" srcId="{D5C81B21-B5E5-4536-9266-1700926A9C50}" destId="{4FC4489A-4BDA-4F0C-92A5-3D4BA39ADD08}" srcOrd="2" destOrd="0" parTransId="{6ED8F529-E45E-4EE8-A385-476D88805091}" sibTransId="{18F85668-41C9-4A4C-8F44-27F65C3B4F00}"/>
    <dgm:cxn modelId="{B2F9839E-B6D4-4565-AD50-6CE7BFF3C542}" type="presOf" srcId="{D5C81B21-B5E5-4536-9266-1700926A9C50}" destId="{74B39CA4-9CB0-4FF7-9513-F3817B5172D3}" srcOrd="0" destOrd="0" presId="urn:microsoft.com/office/officeart/2005/8/layout/pyramid2"/>
    <dgm:cxn modelId="{9CBB0DFA-89FC-4B38-A2F5-49CE0E1BD15A}" type="presOf" srcId="{89ECAC2E-C197-46C6-AB43-FABDC181BCBA}" destId="{1588229B-FD69-42FB-BE08-3E5493C7E77F}" srcOrd="0" destOrd="0" presId="urn:microsoft.com/office/officeart/2005/8/layout/pyramid2"/>
    <dgm:cxn modelId="{3AEDDB4E-3839-4C6A-AA79-B092B3F9D21C}" type="presParOf" srcId="{74B39CA4-9CB0-4FF7-9513-F3817B5172D3}" destId="{C511AEB6-E0F6-478D-8BED-BFF0C7898389}" srcOrd="0" destOrd="0" presId="urn:microsoft.com/office/officeart/2005/8/layout/pyramid2"/>
    <dgm:cxn modelId="{EF905C16-2035-405F-BAB9-883644FF28C6}" type="presParOf" srcId="{74B39CA4-9CB0-4FF7-9513-F3817B5172D3}" destId="{7525A364-2F90-4A65-BBAF-74D98F55D267}" srcOrd="1" destOrd="0" presId="urn:microsoft.com/office/officeart/2005/8/layout/pyramid2"/>
    <dgm:cxn modelId="{06D07FEB-0AB7-4267-B471-94E57889AF8C}" type="presParOf" srcId="{7525A364-2F90-4A65-BBAF-74D98F55D267}" destId="{1588229B-FD69-42FB-BE08-3E5493C7E77F}" srcOrd="0" destOrd="0" presId="urn:microsoft.com/office/officeart/2005/8/layout/pyramid2"/>
    <dgm:cxn modelId="{3F62CC04-CCF0-432E-A5E3-8779F59FDF22}" type="presParOf" srcId="{7525A364-2F90-4A65-BBAF-74D98F55D267}" destId="{2E3ED889-49FB-402B-9AC9-C348D1F23635}" srcOrd="1" destOrd="0" presId="urn:microsoft.com/office/officeart/2005/8/layout/pyramid2"/>
    <dgm:cxn modelId="{36FD963F-14DF-4A8F-A376-6AC06BCBB1B4}" type="presParOf" srcId="{7525A364-2F90-4A65-BBAF-74D98F55D267}" destId="{5D45795F-436A-4DA0-8B70-427751C2FBD8}" srcOrd="2" destOrd="0" presId="urn:microsoft.com/office/officeart/2005/8/layout/pyramid2"/>
    <dgm:cxn modelId="{AD7D24A5-0810-44ED-B42E-B276AFD858C1}" type="presParOf" srcId="{7525A364-2F90-4A65-BBAF-74D98F55D267}" destId="{F8829AC2-02FD-48AE-9F31-0BD6AD82ECAD}" srcOrd="3" destOrd="0" presId="urn:microsoft.com/office/officeart/2005/8/layout/pyramid2"/>
    <dgm:cxn modelId="{43F3F55C-D443-47E1-9014-C69CAC65B248}" type="presParOf" srcId="{7525A364-2F90-4A65-BBAF-74D98F55D267}" destId="{D7F20B8E-B693-4E2D-8D8A-5A4615810458}" srcOrd="4" destOrd="0" presId="urn:microsoft.com/office/officeart/2005/8/layout/pyramid2"/>
    <dgm:cxn modelId="{4989E369-DC01-47E1-AAAE-5C8C5DE5A999}" type="presParOf" srcId="{7525A364-2F90-4A65-BBAF-74D98F55D267}" destId="{E3CFA0A1-09F6-4549-B563-4AAC46A1692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1AEB6-E0F6-478D-8BED-BFF0C7898389}">
      <dsp:nvSpPr>
        <dsp:cNvPr id="0" name=""/>
        <dsp:cNvSpPr/>
      </dsp:nvSpPr>
      <dsp:spPr>
        <a:xfrm>
          <a:off x="-69106" y="0"/>
          <a:ext cx="1854035" cy="2227100"/>
        </a:xfrm>
        <a:prstGeom prst="triangle">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88229B-FD69-42FB-BE08-3E5493C7E77F}">
      <dsp:nvSpPr>
        <dsp:cNvPr id="0" name=""/>
        <dsp:cNvSpPr/>
      </dsp:nvSpPr>
      <dsp:spPr>
        <a:xfrm>
          <a:off x="284997" y="325344"/>
          <a:ext cx="1110758" cy="52719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Failure Modes</a:t>
          </a:r>
          <a:endParaRPr lang="en-US" sz="1100" b="1" kern="1200" dirty="0"/>
        </a:p>
      </dsp:txBody>
      <dsp:txXfrm>
        <a:off x="310733" y="351080"/>
        <a:ext cx="1059286" cy="475724"/>
      </dsp:txXfrm>
    </dsp:sp>
    <dsp:sp modelId="{5D45795F-436A-4DA0-8B70-427751C2FBD8}">
      <dsp:nvSpPr>
        <dsp:cNvPr id="0" name=""/>
        <dsp:cNvSpPr/>
      </dsp:nvSpPr>
      <dsp:spPr>
        <a:xfrm>
          <a:off x="271244" y="926848"/>
          <a:ext cx="1198988" cy="52719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System Failure Probabilities</a:t>
          </a:r>
          <a:endParaRPr lang="en-US" sz="1100" b="1" kern="1200" dirty="0"/>
        </a:p>
      </dsp:txBody>
      <dsp:txXfrm>
        <a:off x="296980" y="952584"/>
        <a:ext cx="1147516" cy="475724"/>
      </dsp:txXfrm>
    </dsp:sp>
    <dsp:sp modelId="{D7F20B8E-B693-4E2D-8D8A-5A4615810458}">
      <dsp:nvSpPr>
        <dsp:cNvPr id="0" name=""/>
        <dsp:cNvSpPr/>
      </dsp:nvSpPr>
      <dsp:spPr>
        <a:xfrm>
          <a:off x="121447" y="1547822"/>
          <a:ext cx="1507010" cy="52719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Probabilistic Estimation of Failure Consequences </a:t>
          </a:r>
          <a:endParaRPr lang="en-US" sz="1100" b="1" kern="1200" dirty="0"/>
        </a:p>
      </dsp:txBody>
      <dsp:txXfrm>
        <a:off x="147183" y="1573558"/>
        <a:ext cx="1455538" cy="4757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8B78B9A-9950-C240-8B4B-281DE923BB27}" type="datetimeFigureOut">
              <a:rPr lang="en-US"/>
              <a:pPr>
                <a:defRPr/>
              </a:pPr>
              <a:t>6/30/2022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smtClean="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7947664F-91CD-3143-ACC0-998B3B1F8B5E}" type="slidenum">
              <a:rPr lang="en-US"/>
              <a:pPr>
                <a:defRPr/>
              </a:pPr>
              <a:t>‹#›</a:t>
            </a:fld>
            <a:endParaRPr lang="en-US" dirty="0"/>
          </a:p>
        </p:txBody>
      </p:sp>
    </p:spTree>
    <p:extLst>
      <p:ext uri="{BB962C8B-B14F-4D97-AF65-F5344CB8AC3E}">
        <p14:creationId xmlns:p14="http://schemas.microsoft.com/office/powerpoint/2010/main" val="147311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75800823-314D-8B4C-864F-F40E6CF1162D}" type="datetimeFigureOut">
              <a:rPr lang="en-US"/>
              <a:pPr>
                <a:defRPr/>
              </a:pPr>
              <a:t>6/30/2022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FCB62295-2C89-6C4E-9821-57B440BBFB77}" type="slidenum">
              <a:rPr lang="en-US"/>
              <a:pPr>
                <a:defRPr/>
              </a:pPr>
              <a:t>‹#›</a:t>
            </a:fld>
            <a:endParaRPr lang="en-US" dirty="0"/>
          </a:p>
        </p:txBody>
      </p:sp>
    </p:spTree>
    <p:extLst>
      <p:ext uri="{BB962C8B-B14F-4D97-AF65-F5344CB8AC3E}">
        <p14:creationId xmlns:p14="http://schemas.microsoft.com/office/powerpoint/2010/main" val="1267597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ACC3-124E-455C-92B2-F94D1B7FB0CB}" type="slidenum">
              <a:rPr lang="en-US" smtClean="0"/>
              <a:t>3</a:t>
            </a:fld>
            <a:endParaRPr lang="en-US" dirty="0"/>
          </a:p>
        </p:txBody>
      </p:sp>
    </p:spTree>
    <p:extLst>
      <p:ext uri="{BB962C8B-B14F-4D97-AF65-F5344CB8AC3E}">
        <p14:creationId xmlns:p14="http://schemas.microsoft.com/office/powerpoint/2010/main" val="393060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16</a:t>
            </a:fld>
            <a:endParaRPr lang="en-US" dirty="0"/>
          </a:p>
        </p:txBody>
      </p:sp>
    </p:spTree>
    <p:extLst>
      <p:ext uri="{BB962C8B-B14F-4D97-AF65-F5344CB8AC3E}">
        <p14:creationId xmlns:p14="http://schemas.microsoft.com/office/powerpoint/2010/main" val="303622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17</a:t>
            </a:fld>
            <a:endParaRPr lang="en-US" dirty="0"/>
          </a:p>
        </p:txBody>
      </p:sp>
    </p:spTree>
    <p:extLst>
      <p:ext uri="{BB962C8B-B14F-4D97-AF65-F5344CB8AC3E}">
        <p14:creationId xmlns:p14="http://schemas.microsoft.com/office/powerpoint/2010/main" val="79838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27</a:t>
            </a:fld>
            <a:endParaRPr lang="en-US" dirty="0"/>
          </a:p>
        </p:txBody>
      </p:sp>
    </p:spTree>
    <p:extLst>
      <p:ext uri="{BB962C8B-B14F-4D97-AF65-F5344CB8AC3E}">
        <p14:creationId xmlns:p14="http://schemas.microsoft.com/office/powerpoint/2010/main" val="127074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overview of the subfactors</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28</a:t>
            </a:fld>
            <a:endParaRPr lang="en-US" dirty="0"/>
          </a:p>
        </p:txBody>
      </p:sp>
    </p:spTree>
    <p:extLst>
      <p:ext uri="{BB962C8B-B14F-4D97-AF65-F5344CB8AC3E}">
        <p14:creationId xmlns:p14="http://schemas.microsoft.com/office/powerpoint/2010/main" val="259918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30</a:t>
            </a:fld>
            <a:endParaRPr lang="en-US" dirty="0"/>
          </a:p>
        </p:txBody>
      </p:sp>
    </p:spTree>
    <p:extLst>
      <p:ext uri="{BB962C8B-B14F-4D97-AF65-F5344CB8AC3E}">
        <p14:creationId xmlns:p14="http://schemas.microsoft.com/office/powerpoint/2010/main" val="208767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4</a:t>
            </a:fld>
            <a:endParaRPr lang="en-US" dirty="0"/>
          </a:p>
        </p:txBody>
      </p:sp>
    </p:spTree>
    <p:extLst>
      <p:ext uri="{BB962C8B-B14F-4D97-AF65-F5344CB8AC3E}">
        <p14:creationId xmlns:p14="http://schemas.microsoft.com/office/powerpoint/2010/main" val="299883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5</a:t>
            </a:fld>
            <a:endParaRPr lang="en-US" dirty="0"/>
          </a:p>
        </p:txBody>
      </p:sp>
    </p:spTree>
    <p:extLst>
      <p:ext uri="{BB962C8B-B14F-4D97-AF65-F5344CB8AC3E}">
        <p14:creationId xmlns:p14="http://schemas.microsoft.com/office/powerpoint/2010/main" val="366714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ACC3-124E-455C-92B2-F94D1B7FB0CB}" type="slidenum">
              <a:rPr lang="en-US" smtClean="0"/>
              <a:t>7</a:t>
            </a:fld>
            <a:endParaRPr lang="en-US" dirty="0"/>
          </a:p>
        </p:txBody>
      </p:sp>
    </p:spTree>
    <p:extLst>
      <p:ext uri="{BB962C8B-B14F-4D97-AF65-F5344CB8AC3E}">
        <p14:creationId xmlns:p14="http://schemas.microsoft.com/office/powerpoint/2010/main" val="129916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11</a:t>
            </a:fld>
            <a:endParaRPr lang="en-US" dirty="0"/>
          </a:p>
        </p:txBody>
      </p:sp>
    </p:spTree>
    <p:extLst>
      <p:ext uri="{BB962C8B-B14F-4D97-AF65-F5344CB8AC3E}">
        <p14:creationId xmlns:p14="http://schemas.microsoft.com/office/powerpoint/2010/main" val="41041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total dependent failure consists of the contribution of each CCF, where each CCCG is assigned a group beta (</a:t>
                </a:r>
                <a:r>
                  <a:rPr lang="en-US" sz="1800" i="0">
                    <a:effectLst/>
                    <a:latin typeface="Cambria Math" panose="02040503050406030204" pitchFamily="18" charset="0"/>
                    <a:ea typeface="Calibri" panose="020F0502020204030204" pitchFamily="34" charset="0"/>
                    <a:cs typeface="Times New Roman" panose="02020603050405020304" pitchFamily="18" charset="0"/>
                  </a:rPr>
                  <a:t>𝛽_𝑤</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Each group beta represents the contribution of a single CCF to the total failure probability. This equation shows the independent failure probability in terms of each CCCG beta and total failure probability</a:t>
                </a:r>
                <a:endParaRPr lang="en-US" dirty="0"/>
              </a:p>
            </p:txBody>
          </p:sp>
        </mc:Fallback>
      </mc:AlternateContent>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12</a:t>
            </a:fld>
            <a:endParaRPr lang="en-US" dirty="0"/>
          </a:p>
        </p:txBody>
      </p:sp>
    </p:spTree>
    <p:extLst>
      <p:ext uri="{BB962C8B-B14F-4D97-AF65-F5344CB8AC3E}">
        <p14:creationId xmlns:p14="http://schemas.microsoft.com/office/powerpoint/2010/main" val="46408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13</a:t>
            </a:fld>
            <a:endParaRPr lang="en-US" dirty="0"/>
          </a:p>
        </p:txBody>
      </p:sp>
    </p:spTree>
    <p:extLst>
      <p:ext uri="{BB962C8B-B14F-4D97-AF65-F5344CB8AC3E}">
        <p14:creationId xmlns:p14="http://schemas.microsoft.com/office/powerpoint/2010/main" val="261333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14</a:t>
            </a:fld>
            <a:endParaRPr lang="en-US" dirty="0"/>
          </a:p>
        </p:txBody>
      </p:sp>
    </p:spTree>
    <p:extLst>
      <p:ext uri="{BB962C8B-B14F-4D97-AF65-F5344CB8AC3E}">
        <p14:creationId xmlns:p14="http://schemas.microsoft.com/office/powerpoint/2010/main" val="243050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15</a:t>
            </a:fld>
            <a:endParaRPr lang="en-US" dirty="0"/>
          </a:p>
        </p:txBody>
      </p:sp>
    </p:spTree>
    <p:extLst>
      <p:ext uri="{BB962C8B-B14F-4D97-AF65-F5344CB8AC3E}">
        <p14:creationId xmlns:p14="http://schemas.microsoft.com/office/powerpoint/2010/main" val="757847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2511706"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19"/>
          <p:cNvSpPr>
            <a:spLocks noGrp="1"/>
          </p:cNvSpPr>
          <p:nvPr>
            <p:ph type="body" sz="quarter" idx="13"/>
          </p:nvPr>
        </p:nvSpPr>
        <p:spPr>
          <a:xfrm>
            <a:off x="3199790" y="3959586"/>
            <a:ext cx="2743200" cy="609600"/>
          </a:xfrm>
          <a:prstGeom prst="rect">
            <a:avLst/>
          </a:prstGeom>
        </p:spPr>
        <p:txBody>
          <a:bodyPr>
            <a:norm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a:latin typeface="Arial" charset="0"/>
                <a:ea typeface="Arial" charset="0"/>
                <a:cs typeface="Arial" charset="0"/>
              </a:defRPr>
            </a:lvl1pPr>
          </a:lstStyle>
          <a:p>
            <a:pPr lvl="0"/>
            <a:r>
              <a:rPr lang="en-US" noProof="0"/>
              <a:t>Click to edit Master text styles</a:t>
            </a:r>
          </a:p>
        </p:txBody>
      </p:sp>
      <p:sp>
        <p:nvSpPr>
          <p:cNvPr id="8" name="Title 1"/>
          <p:cNvSpPr>
            <a:spLocks noGrp="1"/>
          </p:cNvSpPr>
          <p:nvPr>
            <p:ph type="ctrTitle"/>
          </p:nvPr>
        </p:nvSpPr>
        <p:spPr>
          <a:xfrm>
            <a:off x="342290" y="1968702"/>
            <a:ext cx="8458200" cy="685799"/>
          </a:xfrm>
          <a:prstGeom prst="rect">
            <a:avLst/>
          </a:prstGeom>
        </p:spPr>
        <p:txBody>
          <a:bodyPr/>
          <a:lstStyle>
            <a:lvl1pPr marL="0" marR="0" indent="0" algn="ctr" defTabSz="685800" rtl="0" eaLnBrk="1" fontAlgn="auto" latinLnBrk="0" hangingPunct="1">
              <a:lnSpc>
                <a:spcPct val="100000"/>
              </a:lnSpc>
              <a:spcBef>
                <a:spcPct val="0"/>
              </a:spcBef>
              <a:spcAft>
                <a:spcPts val="0"/>
              </a:spcAft>
              <a:buClrTx/>
              <a:buSzTx/>
              <a:buFontTx/>
              <a:buNone/>
              <a:tabLst/>
              <a:defRPr>
                <a:solidFill>
                  <a:srgbClr val="005976"/>
                </a:solidFill>
              </a:defRPr>
            </a:lvl1pPr>
          </a:lstStyle>
          <a:p>
            <a:r>
              <a:rPr lang="en-US" noProof="0" dirty="0"/>
              <a:t>Click to edit Master title style</a:t>
            </a:r>
            <a:endParaRPr lang="en-US" dirty="0"/>
          </a:p>
        </p:txBody>
      </p:sp>
      <p:sp>
        <p:nvSpPr>
          <p:cNvPr id="11" name="Slide Number Placeholder 5"/>
          <p:cNvSpPr>
            <a:spLocks noGrp="1"/>
          </p:cNvSpPr>
          <p:nvPr>
            <p:ph type="sldNum" sz="quarter" idx="14"/>
          </p:nvPr>
        </p:nvSpPr>
        <p:spPr/>
        <p:txBody>
          <a:bodyPr/>
          <a:lstStyle>
            <a:lvl1pPr>
              <a:defRPr/>
            </a:lvl1pPr>
          </a:lstStyle>
          <a:p>
            <a:pPr>
              <a:defRPr/>
            </a:pPr>
            <a:fld id="{224A5FB9-150B-8B43-BBDA-E4A39673120B}" type="slidenum">
              <a:rPr lang="en-US"/>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75734" y="156216"/>
            <a:ext cx="4150150" cy="1679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87775"/>
            <a:ext cx="9142780" cy="1470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0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BA7E993F-0259-9844-9811-D18DB18E41B4}" type="slidenum">
              <a:rPr lang="en-US"/>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43" y="2469424"/>
            <a:ext cx="5162703" cy="168588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49158"/>
          <a:stretch/>
        </p:blipFill>
        <p:spPr>
          <a:xfrm>
            <a:off x="5524094" y="-109168"/>
            <a:ext cx="4569028" cy="6738612"/>
          </a:xfrm>
          <a:prstGeom prst="rect">
            <a:avLst/>
          </a:prstGeom>
          <a:effectLst>
            <a:softEdge rad="127000"/>
          </a:effectLst>
        </p:spPr>
      </p:pic>
    </p:spTree>
    <p:extLst>
      <p:ext uri="{BB962C8B-B14F-4D97-AF65-F5344CB8AC3E}">
        <p14:creationId xmlns:p14="http://schemas.microsoft.com/office/powerpoint/2010/main" val="3251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44F78CDE-5BAF-4A4D-A032-0BFD74B385AD}"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0" y="2590801"/>
            <a:ext cx="3438967" cy="1374952"/>
          </a:xfrm>
          <a:prstGeom prst="rect">
            <a:avLst/>
          </a:prstGeom>
        </p:spPr>
      </p:pic>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47976" y="917214"/>
            <a:ext cx="4196024" cy="5043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84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3457575" y="4608513"/>
            <a:ext cx="22288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sz="2100" i="1" dirty="0">
                <a:solidFill>
                  <a:srgbClr val="005976"/>
                </a:solidFill>
                <a:latin typeface="Helvetica" charset="0"/>
                <a:ea typeface="Helvetica" charset="0"/>
                <a:cs typeface="Helvetica" charset="0"/>
              </a:rPr>
              <a:t>http://lwrs.inl.gov</a:t>
            </a:r>
          </a:p>
        </p:txBody>
      </p:sp>
      <p:sp>
        <p:nvSpPr>
          <p:cNvPr id="6" name="Rectangle 5"/>
          <p:cNvSpPr/>
          <p:nvPr/>
        </p:nvSpPr>
        <p:spPr>
          <a:xfrm>
            <a:off x="-8334" y="0"/>
            <a:ext cx="2867281" cy="174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444112" y="1391605"/>
            <a:ext cx="4512023" cy="1826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263" y="3580975"/>
            <a:ext cx="7248525" cy="664325"/>
          </a:xfrm>
          <a:prstGeom prst="rect">
            <a:avLst/>
          </a:prstGeom>
        </p:spPr>
      </p:pic>
    </p:spTree>
    <p:extLst>
      <p:ext uri="{BB962C8B-B14F-4D97-AF65-F5344CB8AC3E}">
        <p14:creationId xmlns:p14="http://schemas.microsoft.com/office/powerpoint/2010/main" val="41287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304800" y="1453661"/>
            <a:ext cx="8534400" cy="4923693"/>
          </a:xfrm>
          <a:prstGeom prst="rect">
            <a:avLst/>
          </a:prstGeom>
        </p:spPr>
        <p:txBody>
          <a:bodyPr rtlCol="0">
            <a:normAutofit/>
          </a:bodyPr>
          <a:lstStyle>
            <a:lvl1pPr indent="-228600">
              <a:lnSpc>
                <a:spcPts val="1800"/>
              </a:lnSpc>
              <a:spcBef>
                <a:spcPts val="300"/>
              </a:spcBef>
              <a:spcAft>
                <a:spcPts val="300"/>
              </a:spcAft>
              <a:buClr>
                <a:srgbClr val="005976"/>
              </a:buClr>
              <a:defRPr sz="1800" b="1"/>
            </a:lvl1pPr>
            <a:lvl2pPr indent="-228600">
              <a:lnSpc>
                <a:spcPts val="1800"/>
              </a:lnSpc>
              <a:spcBef>
                <a:spcPts val="300"/>
              </a:spcBef>
              <a:spcAft>
                <a:spcPts val="300"/>
              </a:spcAft>
              <a:buClr>
                <a:srgbClr val="005976"/>
              </a:buClr>
              <a:defRPr sz="1600"/>
            </a:lvl2pPr>
            <a:lvl3pPr indent="-228600">
              <a:lnSpc>
                <a:spcPts val="1800"/>
              </a:lnSpc>
              <a:spcBef>
                <a:spcPts val="300"/>
              </a:spcBef>
              <a:spcAft>
                <a:spcPts val="300"/>
              </a:spcAft>
              <a:buClr>
                <a:srgbClr val="005976"/>
              </a:buClr>
              <a:defRPr sz="1400"/>
            </a:lvl3pPr>
          </a:lstStyle>
          <a:p>
            <a:pPr lvl="0"/>
            <a:r>
              <a:rPr lang="en-US" noProof="0" dirty="0"/>
              <a:t>Click to edit Master text styles</a:t>
            </a:r>
          </a:p>
          <a:p>
            <a:pPr lvl="1"/>
            <a:r>
              <a:rPr lang="en-US" noProof="0" dirty="0"/>
              <a:t>Second level</a:t>
            </a:r>
          </a:p>
          <a:p>
            <a:pPr lvl="2"/>
            <a:r>
              <a:rPr lang="en-US" noProof="0" dirty="0"/>
              <a:t>Third level</a:t>
            </a:r>
          </a:p>
        </p:txBody>
      </p:sp>
      <p:sp>
        <p:nvSpPr>
          <p:cNvPr id="9" name="Title Placeholder 1"/>
          <p:cNvSpPr>
            <a:spLocks noGrp="1"/>
          </p:cNvSpPr>
          <p:nvPr>
            <p:ph type="title"/>
          </p:nvPr>
        </p:nvSpPr>
        <p:spPr>
          <a:xfrm>
            <a:off x="2555630" y="382955"/>
            <a:ext cx="6283569" cy="898768"/>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B13EF411-8F3B-4B30-BDED-15EE99835F59}"/>
              </a:ext>
            </a:extLst>
          </p:cNvPr>
          <p:cNvSpPr>
            <a:spLocks noGrp="1"/>
          </p:cNvSpPr>
          <p:nvPr>
            <p:ph type="sldNum" sz="quarter" idx="10"/>
          </p:nvPr>
        </p:nvSpPr>
        <p:spPr>
          <a:xfrm>
            <a:off x="7086600" y="6652768"/>
            <a:ext cx="2057400" cy="205233"/>
          </a:xfrm>
        </p:spPr>
        <p:txBody>
          <a:bodyPr/>
          <a:lstStyle>
            <a:lvl1pPr>
              <a:defRPr>
                <a:solidFill>
                  <a:schemeClr val="bg1">
                    <a:lumMod val="95000"/>
                  </a:schemeClr>
                </a:solidFill>
              </a:defRPr>
            </a:lvl1pPr>
          </a:lstStyle>
          <a:p>
            <a:pPr>
              <a:defRPr/>
            </a:pPr>
            <a:fld id="{CDEFAD39-1750-3342-8CA4-A45556007C23}" type="slidenum">
              <a:rPr lang="en-US" smtClean="0"/>
              <a:pPr>
                <a:defRPr/>
              </a:pPr>
              <a:t>‹#›</a:t>
            </a:fld>
            <a:endParaRPr lang="en-US" dirty="0"/>
          </a:p>
        </p:txBody>
      </p:sp>
    </p:spTree>
    <p:extLst>
      <p:ext uri="{BB962C8B-B14F-4D97-AF65-F5344CB8AC3E}">
        <p14:creationId xmlns:p14="http://schemas.microsoft.com/office/powerpoint/2010/main" val="36191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67303"/>
            <a:ext cx="7886700" cy="953001"/>
          </a:xfrm>
          <a:prstGeom prst="rect">
            <a:avLst/>
          </a:prstGeom>
        </p:spPr>
        <p:txBody>
          <a:bodyPr anchor="b"/>
          <a:lstStyle>
            <a:lvl1pPr>
              <a:defRPr sz="3600">
                <a:solidFill>
                  <a:srgbClr val="005976"/>
                </a:solidFill>
              </a:defRPr>
            </a:lvl1pPr>
          </a:lstStyle>
          <a:p>
            <a:r>
              <a:rPr lang="en-US" dirty="0"/>
              <a:t>Click to edit Master title style</a:t>
            </a:r>
          </a:p>
        </p:txBody>
      </p:sp>
      <p:sp>
        <p:nvSpPr>
          <p:cNvPr id="3" name="Text Placeholder 2"/>
          <p:cNvSpPr>
            <a:spLocks noGrp="1"/>
          </p:cNvSpPr>
          <p:nvPr>
            <p:ph type="body" idx="1"/>
          </p:nvPr>
        </p:nvSpPr>
        <p:spPr>
          <a:xfrm>
            <a:off x="623888" y="3116799"/>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763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CDEFAD39-1750-3342-8CA4-A45556007C23}" type="slidenum">
              <a:rPr lang="en-US"/>
              <a:pPr>
                <a:defRPr/>
              </a:pPr>
              <a:t>‹#›</a:t>
            </a:fld>
            <a:endParaRPr lang="en-US" dirty="0"/>
          </a:p>
        </p:txBody>
      </p:sp>
    </p:spTree>
    <p:extLst>
      <p:ext uri="{BB962C8B-B14F-4D97-AF65-F5344CB8AC3E}">
        <p14:creationId xmlns:p14="http://schemas.microsoft.com/office/powerpoint/2010/main" val="3643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902B0B02-2ECD-9B44-9640-8386821118A6}" type="slidenum">
              <a:rPr lang="en-US"/>
              <a:pPr>
                <a:defRPr/>
              </a:pPr>
              <a:t>‹#›</a:t>
            </a:fld>
            <a:endParaRPr lang="en-US" dirty="0"/>
          </a:p>
        </p:txBody>
      </p:sp>
    </p:spTree>
    <p:extLst>
      <p:ext uri="{BB962C8B-B14F-4D97-AF65-F5344CB8AC3E}">
        <p14:creationId xmlns:p14="http://schemas.microsoft.com/office/powerpoint/2010/main" val="21943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CE5E1DA-8DF7-FF44-A92B-B9359153D133}" type="slidenum">
              <a:rPr lang="en-US"/>
              <a:pPr>
                <a:defRPr/>
              </a:pPr>
              <a:t>‹#›</a:t>
            </a:fld>
            <a:endParaRPr lang="en-US" dirty="0"/>
          </a:p>
        </p:txBody>
      </p:sp>
    </p:spTree>
    <p:extLst>
      <p:ext uri="{BB962C8B-B14F-4D97-AF65-F5344CB8AC3E}">
        <p14:creationId xmlns:p14="http://schemas.microsoft.com/office/powerpoint/2010/main" val="119363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516" y="577770"/>
            <a:ext cx="6196073" cy="918989"/>
          </a:xfrm>
          <a:prstGeom prst="rect">
            <a:avLst/>
          </a:prstGeom>
        </p:spPr>
      </p:pic>
      <p:sp>
        <p:nvSpPr>
          <p:cNvPr id="14" name="Rectangle 13"/>
          <p:cNvSpPr/>
          <p:nvPr userDrawn="1"/>
        </p:nvSpPr>
        <p:spPr>
          <a:xfrm>
            <a:off x="0" y="3025353"/>
            <a:ext cx="9144000" cy="1134319"/>
          </a:xfrm>
          <a:prstGeom prst="rect">
            <a:avLst/>
          </a:prstGeom>
          <a:gradFill flip="none" rotWithShape="1">
            <a:gsLst>
              <a:gs pos="0">
                <a:schemeClr val="bg1"/>
              </a:gs>
              <a:gs pos="50000">
                <a:srgbClr val="74BF4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42888" y="263842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2464594" y="264477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4685110" y="263842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906816" y="2641600"/>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1027510"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9154" y="3014663"/>
            <a:ext cx="152042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1328" y="2930525"/>
            <a:ext cx="16049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9501" y="3014663"/>
            <a:ext cx="908447"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lide Number Placeholder 5"/>
          <p:cNvSpPr txBox="1">
            <a:spLocks/>
          </p:cNvSpPr>
          <p:nvPr/>
        </p:nvSpPr>
        <p:spPr>
          <a:xfrm>
            <a:off x="8858250" y="6477001"/>
            <a:ext cx="685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350" dirty="0"/>
              <a:t>4</a:t>
            </a:r>
          </a:p>
        </p:txBody>
      </p:sp>
      <p:sp>
        <p:nvSpPr>
          <p:cNvPr id="13" name="Slide Number Placeholder 3"/>
          <p:cNvSpPr>
            <a:spLocks noGrp="1"/>
          </p:cNvSpPr>
          <p:nvPr>
            <p:ph type="sldNum" sz="quarter" idx="10"/>
          </p:nvPr>
        </p:nvSpPr>
        <p:spPr/>
        <p:txBody>
          <a:bodyPr/>
          <a:lstStyle>
            <a:lvl1pPr>
              <a:defRPr/>
            </a:lvl1pPr>
          </a:lstStyle>
          <a:p>
            <a:pPr>
              <a:defRPr/>
            </a:pPr>
            <a:fld id="{9DFE9C48-8F57-E742-8DC6-3BE36B6F9E24}" type="slidenum">
              <a:rPr lang="en-US"/>
              <a:pPr>
                <a:defRPr/>
              </a:pPr>
              <a:t>‹#›</a:t>
            </a:fld>
            <a:endParaRPr lang="en-US" dirty="0"/>
          </a:p>
        </p:txBody>
      </p:sp>
    </p:spTree>
    <p:extLst>
      <p:ext uri="{BB962C8B-B14F-4D97-AF65-F5344CB8AC3E}">
        <p14:creationId xmlns:p14="http://schemas.microsoft.com/office/powerpoint/2010/main" val="8585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p:txBody>
          <a:bodyPr/>
          <a:lstStyle>
            <a:lvl1pPr>
              <a:defRPr/>
            </a:lvl1pPr>
          </a:lstStyle>
          <a:p>
            <a:pPr>
              <a:defRPr/>
            </a:pPr>
            <a:fld id="{760295EF-69B7-3545-8109-E177475F05FD}" type="slidenum">
              <a:rPr lang="en-US"/>
              <a:pPr>
                <a:defRPr/>
              </a:pPr>
              <a:t>‹#›</a:t>
            </a:fld>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0895" b="4445"/>
          <a:stretch/>
        </p:blipFill>
        <p:spPr>
          <a:xfrm>
            <a:off x="5243332" y="-112964"/>
            <a:ext cx="4070517" cy="6605840"/>
          </a:xfrm>
          <a:prstGeom prst="rect">
            <a:avLst/>
          </a:prstGeom>
          <a:effectLst>
            <a:softEdge rad="127000"/>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205" y="2454182"/>
            <a:ext cx="3686458" cy="1353890"/>
          </a:xfrm>
          <a:prstGeom prst="rect">
            <a:avLst/>
          </a:prstGeom>
        </p:spPr>
      </p:pic>
    </p:spTree>
    <p:extLst>
      <p:ext uri="{BB962C8B-B14F-4D97-AF65-F5344CB8AC3E}">
        <p14:creationId xmlns:p14="http://schemas.microsoft.com/office/powerpoint/2010/main" val="53565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9263B586-7639-A643-8503-F9ED63DE7C9E}" type="slidenum">
              <a:rPr lang="en-US"/>
              <a:pPr>
                <a:defRPr/>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l="13823" r="7097"/>
          <a:stretch/>
        </p:blipFill>
        <p:spPr>
          <a:xfrm>
            <a:off x="5347504" y="-156975"/>
            <a:ext cx="4514126" cy="6809263"/>
          </a:xfrm>
          <a:prstGeom prst="rect">
            <a:avLst/>
          </a:prstGeom>
          <a:effectLst>
            <a:softEdge rad="127000"/>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930" y="2677769"/>
            <a:ext cx="4814531" cy="1211326"/>
          </a:xfrm>
          <a:prstGeom prst="rect">
            <a:avLst/>
          </a:prstGeom>
        </p:spPr>
      </p:pic>
    </p:spTree>
    <p:extLst>
      <p:ext uri="{BB962C8B-B14F-4D97-AF65-F5344CB8AC3E}">
        <p14:creationId xmlns:p14="http://schemas.microsoft.com/office/powerpoint/2010/main" val="58534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2488556" y="633413"/>
            <a:ext cx="623515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Text Placeholder 2"/>
          <p:cNvSpPr>
            <a:spLocks noGrp="1"/>
          </p:cNvSpPr>
          <p:nvPr>
            <p:ph type="body" idx="1"/>
          </p:nvPr>
        </p:nvSpPr>
        <p:spPr bwMode="auto">
          <a:xfrm>
            <a:off x="346275" y="1916575"/>
            <a:ext cx="84582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346275" y="504584"/>
            <a:ext cx="2107556" cy="852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rot="10800000">
            <a:off x="0" y="5814772"/>
            <a:ext cx="9144000" cy="1045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7086600" y="649504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1BAE5DC5-FB39-0146-BD30-735AAEA116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2" r:id="rId4"/>
    <p:sldLayoutId id="2147483677" r:id="rId5"/>
    <p:sldLayoutId id="2147483673"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l" rtl="0" eaLnBrk="1" fontAlgn="base" hangingPunct="1">
        <a:lnSpc>
          <a:spcPct val="90000"/>
        </a:lnSpc>
        <a:spcBef>
          <a:spcPct val="0"/>
        </a:spcBef>
        <a:spcAft>
          <a:spcPct val="0"/>
        </a:spcAft>
        <a:defRPr sz="1800" b="1" kern="1200">
          <a:solidFill>
            <a:srgbClr val="005976"/>
          </a:solidFill>
          <a:latin typeface="Arial Black" charset="0"/>
          <a:ea typeface="Arial Black" charset="0"/>
          <a:cs typeface="Arial Black" charset="0"/>
        </a:defRPr>
      </a:lvl1pPr>
      <a:lvl2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2pPr>
      <a:lvl3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3pPr>
      <a:lvl4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4pPr>
      <a:lvl5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5pPr>
      <a:lvl6pPr marL="3429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6pPr>
      <a:lvl7pPr marL="6858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7pPr>
      <a:lvl8pPr marL="10287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8pPr>
      <a:lvl9pPr marL="13716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9pPr>
    </p:titleStyle>
    <p:bodyStyle>
      <a:lvl1pPr marL="171450" indent="-239316" algn="l" rtl="0" eaLnBrk="1" fontAlgn="base" hangingPunct="1">
        <a:lnSpc>
          <a:spcPts val="1350"/>
        </a:lnSpc>
        <a:spcBef>
          <a:spcPts val="450"/>
        </a:spcBef>
        <a:spcAft>
          <a:spcPct val="0"/>
        </a:spcAft>
        <a:buClr>
          <a:srgbClr val="6C8F9B"/>
        </a:buClr>
        <a:buSzPct val="125000"/>
        <a:buFont typeface="Arial" charset="0"/>
        <a:buChar char="•"/>
        <a:defRPr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CF6E3-8EEF-6E4F-1CB7-3CA99C14F539}"/>
              </a:ext>
            </a:extLst>
          </p:cNvPr>
          <p:cNvSpPr>
            <a:spLocks noGrp="1"/>
          </p:cNvSpPr>
          <p:nvPr>
            <p:ph type="ctrTitle"/>
          </p:nvPr>
        </p:nvSpPr>
        <p:spPr/>
        <p:txBody>
          <a:bodyPr/>
          <a:lstStyle/>
          <a:p>
            <a:r>
              <a:rPr lang="en-US" sz="2000" b="1" dirty="0">
                <a:effectLst/>
                <a:latin typeface="Arial Black" panose="020B0A04020102020204" pitchFamily="34" charset="0"/>
                <a:ea typeface="PMingLiU" panose="020B0604030504040204"/>
              </a:rPr>
              <a:t>An Application of a Modified Beta Factor Method for the Analysis of Software Common Cause Failures</a:t>
            </a:r>
            <a:endParaRPr lang="en-US" sz="2000" dirty="0"/>
          </a:p>
        </p:txBody>
      </p:sp>
      <p:sp>
        <p:nvSpPr>
          <p:cNvPr id="10" name="Text Placeholder 1">
            <a:extLst>
              <a:ext uri="{FF2B5EF4-FFF2-40B4-BE49-F238E27FC236}">
                <a16:creationId xmlns:a16="http://schemas.microsoft.com/office/drawing/2014/main" id="{57C8176B-4C00-14D9-39DB-916954D3A0CC}"/>
              </a:ext>
            </a:extLst>
          </p:cNvPr>
          <p:cNvSpPr txBox="1">
            <a:spLocks/>
          </p:cNvSpPr>
          <p:nvPr/>
        </p:nvSpPr>
        <p:spPr bwMode="auto">
          <a:xfrm>
            <a:off x="2391031" y="3143263"/>
            <a:ext cx="4360718" cy="150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10000"/>
              </a:lnSpc>
            </a:pPr>
            <a:r>
              <a:rPr lang="en-US" sz="1400" b="1" dirty="0">
                <a:solidFill>
                  <a:srgbClr val="005976"/>
                </a:solidFill>
              </a:rPr>
              <a:t>Tate Shorthill </a:t>
            </a:r>
            <a:r>
              <a:rPr lang="en-US" sz="1100" dirty="0">
                <a:solidFill>
                  <a:srgbClr val="005976"/>
                </a:solidFill>
              </a:rPr>
              <a:t>University of Pittsburgh</a:t>
            </a:r>
          </a:p>
          <a:p>
            <a:pPr>
              <a:lnSpc>
                <a:spcPct val="110000"/>
              </a:lnSpc>
            </a:pPr>
            <a:r>
              <a:rPr lang="en-US" sz="1400" b="1" dirty="0">
                <a:solidFill>
                  <a:srgbClr val="005976"/>
                </a:solidFill>
              </a:rPr>
              <a:t>Han Bao </a:t>
            </a:r>
            <a:r>
              <a:rPr lang="en-US" sz="1100" dirty="0">
                <a:solidFill>
                  <a:srgbClr val="005976"/>
                </a:solidFill>
              </a:rPr>
              <a:t>Idaho National Laboratory</a:t>
            </a:r>
          </a:p>
          <a:p>
            <a:pPr>
              <a:lnSpc>
                <a:spcPct val="110000"/>
              </a:lnSpc>
            </a:pPr>
            <a:r>
              <a:rPr lang="en-US" sz="1400" b="1" dirty="0">
                <a:solidFill>
                  <a:srgbClr val="005976"/>
                </a:solidFill>
              </a:rPr>
              <a:t>Edward Chen </a:t>
            </a:r>
            <a:r>
              <a:rPr lang="en-US" sz="1100" dirty="0">
                <a:solidFill>
                  <a:srgbClr val="005976"/>
                </a:solidFill>
              </a:rPr>
              <a:t>North Carolina State University</a:t>
            </a:r>
          </a:p>
          <a:p>
            <a:pPr>
              <a:lnSpc>
                <a:spcPct val="110000"/>
              </a:lnSpc>
            </a:pPr>
            <a:r>
              <a:rPr lang="en-US" sz="1400" b="1" dirty="0">
                <a:solidFill>
                  <a:srgbClr val="005976"/>
                </a:solidFill>
              </a:rPr>
              <a:t>Heng Ban </a:t>
            </a:r>
            <a:r>
              <a:rPr lang="en-US" sz="1100" dirty="0">
                <a:solidFill>
                  <a:srgbClr val="005976"/>
                </a:solidFill>
              </a:rPr>
              <a:t>University of Pittsburgh</a:t>
            </a:r>
          </a:p>
          <a:p>
            <a:pPr>
              <a:lnSpc>
                <a:spcPct val="110000"/>
              </a:lnSpc>
            </a:pPr>
            <a:endParaRPr lang="en-US" sz="1100" b="1" dirty="0">
              <a:solidFill>
                <a:srgbClr val="005976"/>
              </a:solidFill>
            </a:endParaRPr>
          </a:p>
          <a:p>
            <a:pPr>
              <a:lnSpc>
                <a:spcPct val="110000"/>
              </a:lnSpc>
            </a:pPr>
            <a:r>
              <a:rPr lang="en-US" sz="1200" dirty="0">
                <a:solidFill>
                  <a:srgbClr val="005976"/>
                </a:solidFill>
              </a:rPr>
              <a:t>6/30/2022</a:t>
            </a:r>
          </a:p>
        </p:txBody>
      </p:sp>
    </p:spTree>
    <p:extLst>
      <p:ext uri="{BB962C8B-B14F-4D97-AF65-F5344CB8AC3E}">
        <p14:creationId xmlns:p14="http://schemas.microsoft.com/office/powerpoint/2010/main" val="383879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05776-860B-4BD4-8686-0649BD95428A}"/>
              </a:ext>
            </a:extLst>
          </p:cNvPr>
          <p:cNvSpPr>
            <a:spLocks noGrp="1"/>
          </p:cNvSpPr>
          <p:nvPr>
            <p:ph idx="1"/>
          </p:nvPr>
        </p:nvSpPr>
        <p:spPr>
          <a:xfrm>
            <a:off x="304800" y="1453661"/>
            <a:ext cx="8534400" cy="5130019"/>
          </a:xfrm>
        </p:spPr>
        <p:txBody>
          <a:bodyPr>
            <a:noAutofit/>
          </a:bodyPr>
          <a:lstStyle/>
          <a:p>
            <a:r>
              <a:rPr lang="en-US" sz="1600" dirty="0">
                <a:latin typeface="Arial" panose="020B0604020202020204" pitchFamily="34" charset="0"/>
                <a:cs typeface="Arial" panose="020B0604020202020204" pitchFamily="34" charset="0"/>
              </a:rPr>
              <a:t>Methods that allow for either asymmetry of the CCCG or were developed to allow single components to be part of multiple CCCGs:</a:t>
            </a:r>
          </a:p>
          <a:p>
            <a:pPr lvl="1"/>
            <a:r>
              <a:rPr lang="en-US" sz="1400" dirty="0">
                <a:latin typeface="Arial" panose="020B0604020202020204" pitchFamily="34" charset="0"/>
                <a:cs typeface="Arial" panose="020B0604020202020204" pitchFamily="34" charset="0"/>
              </a:rPr>
              <a:t>Modified Beta factor model </a:t>
            </a:r>
            <a:r>
              <a:rPr lang="en-US" sz="1400" dirty="0" err="1">
                <a:latin typeface="Arial" panose="020B0604020202020204" pitchFamily="34" charset="0"/>
                <a:cs typeface="Arial" panose="020B0604020202020204" pitchFamily="34" charset="0"/>
              </a:rPr>
              <a:t>Kančev</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Čepin</a:t>
            </a:r>
            <a:r>
              <a:rPr lang="en-US" sz="1400" dirty="0">
                <a:latin typeface="Arial" panose="020B0604020202020204" pitchFamily="34" charset="0"/>
                <a:cs typeface="Arial" panose="020B0604020202020204" pitchFamily="34" charset="0"/>
              </a:rPr>
              <a:t> (2012)[6]</a:t>
            </a:r>
          </a:p>
          <a:p>
            <a:pPr lvl="1"/>
            <a:r>
              <a:rPr lang="en-US" sz="1400" dirty="0">
                <a:latin typeface="Arial" panose="020B0604020202020204" pitchFamily="34" charset="0"/>
                <a:cs typeface="Arial" panose="020B0604020202020204" pitchFamily="34" charset="0"/>
              </a:rPr>
              <a:t>Partial Alpha factor model (O'Connor and </a:t>
            </a:r>
            <a:r>
              <a:rPr lang="en-US" sz="1400" dirty="0" err="1">
                <a:latin typeface="Arial" panose="020B0604020202020204" pitchFamily="34" charset="0"/>
                <a:cs typeface="Arial" panose="020B0604020202020204" pitchFamily="34" charset="0"/>
              </a:rPr>
              <a:t>Mosleh</a:t>
            </a:r>
            <a:r>
              <a:rPr lang="en-US" sz="1400" dirty="0">
                <a:latin typeface="Arial" panose="020B0604020202020204" pitchFamily="34" charset="0"/>
                <a:cs typeface="Arial" panose="020B0604020202020204" pitchFamily="34" charset="0"/>
              </a:rPr>
              <a:t> 2014)[7]</a:t>
            </a:r>
          </a:p>
          <a:p>
            <a:pPr lvl="1"/>
            <a:r>
              <a:rPr lang="en-US" sz="1400" dirty="0">
                <a:latin typeface="Arial" panose="020B0604020202020204" pitchFamily="34" charset="0"/>
                <a:cs typeface="Arial" panose="020B0604020202020204" pitchFamily="34" charset="0"/>
              </a:rPr>
              <a:t>General dependency model (O'Connor and </a:t>
            </a:r>
            <a:r>
              <a:rPr lang="en-US" sz="1400" dirty="0" err="1">
                <a:latin typeface="Arial" panose="020B0604020202020204" pitchFamily="34" charset="0"/>
                <a:cs typeface="Arial" panose="020B0604020202020204" pitchFamily="34" charset="0"/>
              </a:rPr>
              <a:t>Mosleh</a:t>
            </a:r>
            <a:r>
              <a:rPr lang="en-US" sz="1400" dirty="0">
                <a:latin typeface="Arial" panose="020B0604020202020204" pitchFamily="34" charset="0"/>
                <a:cs typeface="Arial" panose="020B0604020202020204" pitchFamily="34" charset="0"/>
              </a:rPr>
              <a:t> 2016)[8]</a:t>
            </a:r>
          </a:p>
          <a:p>
            <a:pPr lvl="1"/>
            <a:r>
              <a:rPr lang="en-US" sz="1400" dirty="0">
                <a:latin typeface="Arial" panose="020B0604020202020204" pitchFamily="34" charset="0"/>
                <a:cs typeface="Arial" panose="020B0604020202020204" pitchFamily="34" charset="0"/>
              </a:rPr>
              <a:t>Accounting for asymmetry of failure probabilities (</a:t>
            </a:r>
            <a:r>
              <a:rPr lang="en-US" sz="1400" b="0" i="0" u="none" strike="noStrike" baseline="0" dirty="0" err="1">
                <a:solidFill>
                  <a:srgbClr val="000000"/>
                </a:solidFill>
                <a:latin typeface="Arial" panose="020B0604020202020204" pitchFamily="34" charset="0"/>
                <a:cs typeface="Arial" panose="020B0604020202020204" pitchFamily="34" charset="0"/>
              </a:rPr>
              <a:t>Rasmuson</a:t>
            </a:r>
            <a:r>
              <a:rPr lang="en-US" sz="1400" b="0" i="0" u="none" strike="noStrike" baseline="0" dirty="0">
                <a:solidFill>
                  <a:srgbClr val="000000"/>
                </a:solidFill>
                <a:latin typeface="Arial" panose="020B0604020202020204" pitchFamily="34" charset="0"/>
                <a:cs typeface="Arial" panose="020B0604020202020204" pitchFamily="34" charset="0"/>
              </a:rPr>
              <a:t> and Kelly 2008)[9]</a:t>
            </a:r>
          </a:p>
          <a:p>
            <a:pPr lvl="1"/>
            <a:r>
              <a:rPr lang="en-US" sz="1400" dirty="0">
                <a:solidFill>
                  <a:srgbClr val="000000"/>
                </a:solidFill>
                <a:latin typeface="Arial" panose="020B0604020202020204" pitchFamily="34" charset="0"/>
                <a:cs typeface="Arial" panose="020B0604020202020204" pitchFamily="34" charset="0"/>
              </a:rPr>
              <a:t>Multi-unit CCF modeling relying on asymmetric and symmetric details (Higo et al. 2020)[10]</a:t>
            </a:r>
          </a:p>
          <a:p>
            <a:pPr lvl="1"/>
            <a:r>
              <a:rPr lang="en-US" sz="1400" dirty="0">
                <a:solidFill>
                  <a:srgbClr val="000000"/>
                </a:solidFill>
                <a:latin typeface="Arial" panose="020B0604020202020204" pitchFamily="34" charset="0"/>
                <a:cs typeface="Arial" panose="020B0604020202020204" pitchFamily="34" charset="0"/>
              </a:rPr>
              <a:t>Modification of Higo et al. relies on gamma rather than alpha factor (Soga et al. 2021)[11]</a:t>
            </a:r>
          </a:p>
          <a:p>
            <a:pPr lvl="1"/>
            <a:r>
              <a:rPr lang="en-US" sz="1400" dirty="0">
                <a:solidFill>
                  <a:srgbClr val="000000"/>
                </a:solidFill>
                <a:latin typeface="Arial" panose="020B0604020202020204" pitchFamily="34" charset="0"/>
                <a:cs typeface="Arial" panose="020B0604020202020204" pitchFamily="34" charset="0"/>
              </a:rPr>
              <a:t>Direct assessment and database collection have been made for CCFs [12] </a:t>
            </a:r>
          </a:p>
          <a:p>
            <a:pPr lvl="1"/>
            <a:endParaRPr lang="en-US" sz="14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Limitations: </a:t>
            </a:r>
            <a:r>
              <a:rPr lang="en-US" sz="1600" b="0" dirty="0">
                <a:solidFill>
                  <a:srgbClr val="000000"/>
                </a:solidFill>
                <a:latin typeface="Arial" panose="020B0604020202020204" pitchFamily="34" charset="0"/>
                <a:cs typeface="Arial" panose="020B0604020202020204" pitchFamily="34" charset="0"/>
              </a:rPr>
              <a:t>The methods given above may work for asymmetric conditions or multiple CCCGs, but they are data-dependent. For example: they require historical CCF data to define model parameters.</a:t>
            </a:r>
            <a:r>
              <a:rPr lang="en-US" sz="1600" dirty="0">
                <a:solidFill>
                  <a:srgbClr val="000000"/>
                </a:solidFill>
                <a:latin typeface="Arial" panose="020B0604020202020204" pitchFamily="34" charset="0"/>
                <a:cs typeface="Arial" panose="020B0604020202020204" pitchFamily="34" charset="0"/>
              </a:rPr>
              <a:t> </a:t>
            </a:r>
            <a:r>
              <a:rPr lang="en-US" sz="1600" b="0" dirty="0">
                <a:solidFill>
                  <a:srgbClr val="000000"/>
                </a:solidFill>
                <a:latin typeface="Arial" panose="020B0604020202020204" pitchFamily="34" charset="0"/>
                <a:cs typeface="Arial" panose="020B0604020202020204" pitchFamily="34" charset="0"/>
              </a:rPr>
              <a:t>Nearly all demonstrations are for hardware components (i.e., EDG, pumps, etc.), the data for which comes from operational experience.</a:t>
            </a:r>
          </a:p>
          <a:p>
            <a:r>
              <a:rPr lang="en-US" sz="1600" dirty="0">
                <a:solidFill>
                  <a:srgbClr val="000000"/>
                </a:solidFill>
                <a:latin typeface="Arial" panose="020B0604020202020204" pitchFamily="34" charset="0"/>
                <a:cs typeface="Arial" panose="020B0604020202020204" pitchFamily="34" charset="0"/>
              </a:rPr>
              <a:t>Lack of software CCF data drives us to seek other options.</a:t>
            </a:r>
          </a:p>
        </p:txBody>
      </p:sp>
      <p:sp>
        <p:nvSpPr>
          <p:cNvPr id="3" name="Title 2">
            <a:extLst>
              <a:ext uri="{FF2B5EF4-FFF2-40B4-BE49-F238E27FC236}">
                <a16:creationId xmlns:a16="http://schemas.microsoft.com/office/drawing/2014/main" id="{ED4636CB-CF18-4648-AB0B-84AE7331059C}"/>
              </a:ext>
            </a:extLst>
          </p:cNvPr>
          <p:cNvSpPr>
            <a:spLocks noGrp="1"/>
          </p:cNvSpPr>
          <p:nvPr>
            <p:ph type="title"/>
          </p:nvPr>
        </p:nvSpPr>
        <p:spPr/>
        <p:txBody>
          <a:bodyPr/>
          <a:lstStyle/>
          <a:p>
            <a:r>
              <a:rPr lang="en-US" sz="2000" dirty="0"/>
              <a:t>Existing methods and recent publications</a:t>
            </a:r>
          </a:p>
        </p:txBody>
      </p:sp>
      <p:sp>
        <p:nvSpPr>
          <p:cNvPr id="4" name="Slide Number Placeholder 3">
            <a:extLst>
              <a:ext uri="{FF2B5EF4-FFF2-40B4-BE49-F238E27FC236}">
                <a16:creationId xmlns:a16="http://schemas.microsoft.com/office/drawing/2014/main" id="{1203CBE8-137E-429E-BA66-CE48CCA363D9}"/>
              </a:ext>
            </a:extLst>
          </p:cNvPr>
          <p:cNvSpPr>
            <a:spLocks noGrp="1"/>
          </p:cNvSpPr>
          <p:nvPr>
            <p:ph type="sldNum" sz="quarter" idx="10"/>
          </p:nvPr>
        </p:nvSpPr>
        <p:spPr/>
        <p:txBody>
          <a:bodyPr/>
          <a:lstStyle/>
          <a:p>
            <a:pPr>
              <a:defRPr/>
            </a:pPr>
            <a:fld id="{CDEFAD39-1750-3342-8CA4-A45556007C23}" type="slidenum">
              <a:rPr lang="en-US" smtClean="0"/>
              <a:pPr>
                <a:defRPr/>
              </a:pPr>
              <a:t>10</a:t>
            </a:fld>
            <a:endParaRPr lang="en-US" dirty="0"/>
          </a:p>
        </p:txBody>
      </p:sp>
    </p:spTree>
    <p:extLst>
      <p:ext uri="{BB962C8B-B14F-4D97-AF65-F5344CB8AC3E}">
        <p14:creationId xmlns:p14="http://schemas.microsoft.com/office/powerpoint/2010/main" val="359765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ED05776-860B-4BD4-8686-0649BD95428A}"/>
                  </a:ext>
                </a:extLst>
              </p:cNvPr>
              <p:cNvSpPr>
                <a:spLocks noGrp="1"/>
              </p:cNvSpPr>
              <p:nvPr>
                <p:ph idx="1"/>
              </p:nvPr>
            </p:nvSpPr>
            <p:spPr>
              <a:xfrm>
                <a:off x="304800" y="1453661"/>
                <a:ext cx="7139940" cy="4923693"/>
              </a:xfrm>
            </p:spPr>
            <p:txBody>
              <a:bodyPr>
                <a:normAutofit/>
              </a:bodyPr>
              <a:lstStyle/>
              <a:p>
                <a:r>
                  <a:rPr lang="en-US" sz="1400" dirty="0"/>
                  <a:t>As a starting point, the model best suited for a limited data scenario may be the one which requires the fewest parameters.</a:t>
                </a:r>
              </a:p>
              <a:p>
                <a:r>
                  <a:rPr lang="en-US" sz="1400" dirty="0"/>
                  <a:t>In a system of identical bistable processors (BPs), it is more likely that a CCF will occur over independent failures </a:t>
                </a:r>
                <a:r>
                  <a:rPr lang="en-US" sz="1400" b="0" dirty="0"/>
                  <a:t>(e.g., BPs in a Division have identical inputs. Thus, it is most likely that fault activation will occur in both simultaneously. </a:t>
                </a:r>
              </a:p>
              <a:p>
                <a:r>
                  <a:rPr lang="en-US" sz="1400" dirty="0"/>
                  <a:t>The scenario for BPs in a single division match well with a beta-factor model which assumes all components of a CCCG fail together [4]. </a:t>
                </a:r>
                <a:r>
                  <a:rPr lang="en-US" sz="1400" b="0" dirty="0"/>
                  <a:t>(no combinations of CCFs)</a:t>
                </a:r>
                <a:endParaRPr lang="en-US" sz="1400" dirty="0"/>
              </a:p>
              <a:p>
                <a:pPr marL="0" indent="0">
                  <a:buNone/>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𝑡</m:t>
                          </m:r>
                        </m:sub>
                      </m:sSub>
                      <m:r>
                        <a:rPr lang="en-US" sz="1400">
                          <a:effectLst/>
                          <a:latin typeface="Cambria Math" panose="02040503050406030204" pitchFamily="18" charset="0"/>
                          <a:ea typeface="PMingLiU"/>
                          <a:cs typeface="Times New Roman" panose="02020603050405020304" pitchFamily="18" charset="0"/>
                        </a:rPr>
                        <m:t>=</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𝐼</m:t>
                          </m:r>
                        </m:sub>
                      </m:sSub>
                      <m:r>
                        <a:rPr lang="en-US" sz="1400">
                          <a:effectLst/>
                          <a:latin typeface="Cambria Math" panose="02040503050406030204" pitchFamily="18" charset="0"/>
                          <a:ea typeface="PMingLiU"/>
                          <a:cs typeface="Times New Roman" panose="02020603050405020304" pitchFamily="18" charset="0"/>
                        </a:rPr>
                        <m:t>+</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𝐷</m:t>
                          </m:r>
                        </m:sub>
                      </m:sSub>
                    </m:oMath>
                  </m:oMathPara>
                </a14:m>
                <a:endParaRPr lang="en-US" sz="1400" b="0" dirty="0"/>
              </a:p>
              <a:p>
                <a:pPr marL="0" indent="0">
                  <a:buNone/>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𝐷</m:t>
                          </m:r>
                        </m:sub>
                      </m:sSub>
                      <m:r>
                        <a:rPr lang="en-US" sz="1400">
                          <a:effectLst/>
                          <a:latin typeface="Cambria Math" panose="02040503050406030204" pitchFamily="18" charset="0"/>
                          <a:ea typeface="PMingLiU"/>
                          <a:cs typeface="Times New Roman" panose="02020603050405020304" pitchFamily="18" charset="0"/>
                        </a:rPr>
                        <m:t>=</m:t>
                      </m:r>
                      <m:r>
                        <a:rPr lang="en-US" sz="1400" i="1">
                          <a:effectLst/>
                          <a:latin typeface="Cambria Math" panose="02040503050406030204" pitchFamily="18" charset="0"/>
                          <a:ea typeface="PMingLiU"/>
                          <a:cs typeface="Times New Roman" panose="02020603050405020304" pitchFamily="18" charset="0"/>
                        </a:rPr>
                        <m:t> </m:t>
                      </m:r>
                      <m:r>
                        <a:rPr lang="en-US" sz="1400">
                          <a:effectLst/>
                          <a:latin typeface="Cambria Math" panose="02040503050406030204" pitchFamily="18" charset="0"/>
                          <a:ea typeface="PMingLiU"/>
                          <a:cs typeface="Times New Roman" panose="02020603050405020304" pitchFamily="18" charset="0"/>
                        </a:rPr>
                        <m:t> </m:t>
                      </m:r>
                      <m:r>
                        <a:rPr lang="en-US" sz="1400" i="1">
                          <a:effectLst/>
                          <a:latin typeface="Cambria Math" panose="02040503050406030204" pitchFamily="18" charset="0"/>
                          <a:ea typeface="PMingLiU"/>
                          <a:cs typeface="Times New Roman" panose="02020603050405020304" pitchFamily="18" charset="0"/>
                        </a:rPr>
                        <m:t>𝛽</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𝑡</m:t>
                          </m:r>
                        </m:sub>
                      </m:sSub>
                    </m:oMath>
                  </m:oMathPara>
                </a14:m>
                <a:endParaRPr lang="en-US" sz="1400" b="0" dirty="0"/>
              </a:p>
              <a:p>
                <a:pPr marL="0" indent="0">
                  <a:buNone/>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𝐼</m:t>
                          </m:r>
                        </m:sub>
                      </m:sSub>
                      <m:r>
                        <a:rPr lang="en-US" sz="1400">
                          <a:effectLst/>
                          <a:latin typeface="Cambria Math" panose="02040503050406030204" pitchFamily="18" charset="0"/>
                          <a:ea typeface="PMingLiU"/>
                          <a:cs typeface="Times New Roman" panose="02020603050405020304" pitchFamily="18" charset="0"/>
                        </a:rPr>
                        <m:t>=</m:t>
                      </m:r>
                      <m:r>
                        <a:rPr lang="en-US" sz="1400" i="1">
                          <a:effectLst/>
                          <a:latin typeface="Cambria Math" panose="02040503050406030204" pitchFamily="18" charset="0"/>
                          <a:ea typeface="PMingLiU"/>
                          <a:cs typeface="Times New Roman" panose="02020603050405020304" pitchFamily="18" charset="0"/>
                        </a:rPr>
                        <m:t> </m:t>
                      </m:r>
                      <m:r>
                        <a:rPr lang="en-US" sz="1400">
                          <a:effectLst/>
                          <a:latin typeface="Cambria Math" panose="02040503050406030204" pitchFamily="18" charset="0"/>
                          <a:ea typeface="PMingLiU"/>
                          <a:cs typeface="Times New Roman" panose="02020603050405020304" pitchFamily="18" charset="0"/>
                        </a:rPr>
                        <m:t> (1</m:t>
                      </m:r>
                      <m:r>
                        <a:rPr lang="en-US" sz="1400" i="1">
                          <a:effectLst/>
                          <a:latin typeface="Cambria Math" panose="02040503050406030204" pitchFamily="18" charset="0"/>
                          <a:ea typeface="PMingLiU"/>
                          <a:cs typeface="Times New Roman" panose="02020603050405020304" pitchFamily="18" charset="0"/>
                        </a:rPr>
                        <m:t>−</m:t>
                      </m:r>
                      <m:r>
                        <a:rPr lang="en-US" sz="1400" i="1">
                          <a:effectLst/>
                          <a:latin typeface="Cambria Math" panose="02040503050406030204" pitchFamily="18" charset="0"/>
                          <a:ea typeface="PMingLiU"/>
                          <a:cs typeface="Times New Roman" panose="02020603050405020304" pitchFamily="18" charset="0"/>
                        </a:rPr>
                        <m:t>𝛽</m:t>
                      </m:r>
                      <m:r>
                        <a:rPr lang="en-US" sz="1400" i="1">
                          <a:effectLst/>
                          <a:latin typeface="Cambria Math" panose="02040503050406030204" pitchFamily="18" charset="0"/>
                          <a:ea typeface="PMingLiU"/>
                          <a:cs typeface="Times New Roman" panose="02020603050405020304" pitchFamily="18" charset="0"/>
                        </a:rPr>
                        <m:t>)</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PMingLiU"/>
                              <a:cs typeface="Times New Roman" panose="02020603050405020304" pitchFamily="18" charset="0"/>
                            </a:rPr>
                            <m:t>𝑄</m:t>
                          </m:r>
                        </m:e>
                        <m:sub>
                          <m:r>
                            <a:rPr lang="en-US" sz="1400" i="1">
                              <a:effectLst/>
                              <a:latin typeface="Cambria Math" panose="02040503050406030204" pitchFamily="18" charset="0"/>
                              <a:ea typeface="PMingLiU"/>
                              <a:cs typeface="Times New Roman" panose="02020603050405020304" pitchFamily="18" charset="0"/>
                            </a:rPr>
                            <m:t>𝑡</m:t>
                          </m:r>
                        </m:sub>
                      </m:sSub>
                    </m:oMath>
                  </m:oMathPara>
                </a14:m>
                <a:endParaRPr lang="en-US" sz="1400" b="0" dirty="0"/>
              </a:p>
              <a:p>
                <a:r>
                  <a:rPr lang="en-US" sz="1400" dirty="0"/>
                  <a:t>But BPs can be part of other CCCGs. So, we need a variation of the beta-factor model. The Modified Beta factor model by </a:t>
                </a:r>
                <a:r>
                  <a:rPr lang="en-US" sz="1400" dirty="0" err="1">
                    <a:latin typeface="Arial" panose="020B0604020202020204" pitchFamily="34" charset="0"/>
                    <a:cs typeface="Arial" panose="020B0604020202020204" pitchFamily="34" charset="0"/>
                  </a:rPr>
                  <a:t>Kančev</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Čepin</a:t>
                </a:r>
                <a:r>
                  <a:rPr lang="en-US" sz="1400" dirty="0">
                    <a:latin typeface="Arial" panose="020B0604020202020204" pitchFamily="34" charset="0"/>
                    <a:cs typeface="Arial" panose="020B0604020202020204" pitchFamily="34" charset="0"/>
                  </a:rPr>
                  <a:t> allows for this [6].</a:t>
                </a:r>
              </a:p>
              <a:p>
                <a:endParaRPr lang="en-US" sz="140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0ED05776-860B-4BD4-8686-0649BD95428A}"/>
                  </a:ext>
                </a:extLst>
              </p:cNvPr>
              <p:cNvSpPr>
                <a:spLocks noGrp="1" noRot="1" noChangeAspect="1" noMove="1" noResize="1" noEditPoints="1" noAdjustHandles="1" noChangeArrowheads="1" noChangeShapeType="1" noTextEdit="1"/>
              </p:cNvSpPr>
              <p:nvPr>
                <p:ph idx="1"/>
              </p:nvPr>
            </p:nvSpPr>
            <p:spPr>
              <a:xfrm>
                <a:off x="304800" y="1453661"/>
                <a:ext cx="7139940" cy="4923693"/>
              </a:xfrm>
              <a:blipFill>
                <a:blip r:embed="rId3"/>
                <a:stretch>
                  <a:fillRect l="-512" t="-990" r="-5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D4636CB-CF18-4648-AB0B-84AE7331059C}"/>
              </a:ext>
            </a:extLst>
          </p:cNvPr>
          <p:cNvSpPr>
            <a:spLocks noGrp="1"/>
          </p:cNvSpPr>
          <p:nvPr>
            <p:ph type="title"/>
          </p:nvPr>
        </p:nvSpPr>
        <p:spPr/>
        <p:txBody>
          <a:bodyPr/>
          <a:lstStyle/>
          <a:p>
            <a:r>
              <a:rPr lang="en-US" sz="2000" dirty="0"/>
              <a:t>Lack of software data is a motivation for selecting the modified beta factor model</a:t>
            </a:r>
          </a:p>
        </p:txBody>
      </p:sp>
      <p:sp>
        <p:nvSpPr>
          <p:cNvPr id="4" name="Slide Number Placeholder 3">
            <a:extLst>
              <a:ext uri="{FF2B5EF4-FFF2-40B4-BE49-F238E27FC236}">
                <a16:creationId xmlns:a16="http://schemas.microsoft.com/office/drawing/2014/main" id="{1203CBE8-137E-429E-BA66-CE48CCA363D9}"/>
              </a:ext>
            </a:extLst>
          </p:cNvPr>
          <p:cNvSpPr>
            <a:spLocks noGrp="1"/>
          </p:cNvSpPr>
          <p:nvPr>
            <p:ph type="sldNum" sz="quarter" idx="10"/>
          </p:nvPr>
        </p:nvSpPr>
        <p:spPr/>
        <p:txBody>
          <a:bodyPr/>
          <a:lstStyle/>
          <a:p>
            <a:pPr>
              <a:defRPr/>
            </a:pPr>
            <a:fld id="{CDEFAD39-1750-3342-8CA4-A45556007C23}" type="slidenum">
              <a:rPr lang="en-US" smtClean="0"/>
              <a:pPr>
                <a:defRPr/>
              </a:pPr>
              <a:t>11</a:t>
            </a:fld>
            <a:endParaRPr lang="en-US" dirty="0"/>
          </a:p>
        </p:txBody>
      </p:sp>
      <p:pic>
        <p:nvPicPr>
          <p:cNvPr id="5" name="Picture 4" descr="A close up of a sign&#10;&#10;Description automatically generated">
            <a:extLst>
              <a:ext uri="{FF2B5EF4-FFF2-40B4-BE49-F238E27FC236}">
                <a16:creationId xmlns:a16="http://schemas.microsoft.com/office/drawing/2014/main" id="{37B49209-024C-40FF-A4E1-1F0A9802E88E}"/>
              </a:ext>
            </a:extLst>
          </p:cNvPr>
          <p:cNvPicPr/>
          <p:nvPr/>
        </p:nvPicPr>
        <p:blipFill rotWithShape="1">
          <a:blip r:embed="rId4"/>
          <a:srcRect r="83849"/>
          <a:stretch/>
        </p:blipFill>
        <p:spPr>
          <a:xfrm>
            <a:off x="7886699" y="900407"/>
            <a:ext cx="952500" cy="4618099"/>
          </a:xfrm>
          <a:prstGeom prst="rect">
            <a:avLst/>
          </a:prstGeom>
        </p:spPr>
      </p:pic>
    </p:spTree>
    <p:extLst>
      <p:ext uri="{BB962C8B-B14F-4D97-AF65-F5344CB8AC3E}">
        <p14:creationId xmlns:p14="http://schemas.microsoft.com/office/powerpoint/2010/main" val="8450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0D7255-8094-480B-BBB7-56FF3C52D3D5}"/>
                  </a:ext>
                </a:extLst>
              </p:cNvPr>
              <p:cNvSpPr>
                <a:spLocks noGrp="1"/>
              </p:cNvSpPr>
              <p:nvPr>
                <p:ph idx="1"/>
              </p:nvPr>
            </p:nvSpPr>
            <p:spPr>
              <a:xfrm>
                <a:off x="304800" y="1453661"/>
                <a:ext cx="8534400" cy="1518139"/>
              </a:xfrm>
            </p:spPr>
            <p:txBody>
              <a:bodyPr>
                <a:normAutofit/>
              </a:bodyPr>
              <a:lstStyle/>
              <a:p>
                <a:r>
                  <a:rPr lang="en-US" sz="1600" b="0" dirty="0">
                    <a:effectLst/>
                    <a:latin typeface="Arial" panose="020B0604020202020204" pitchFamily="34" charset="0"/>
                    <a:ea typeface="Calibri" panose="020F0502020204030204" pitchFamily="34" charset="0"/>
                    <a:cs typeface="Arial" panose="020B0604020202020204" pitchFamily="34" charset="0"/>
                  </a:rPr>
                  <a:t>The modified BFM assumes the total failure probability (</a:t>
                </a:r>
                <a14:m>
                  <m:oMath xmlns:m="http://schemas.openxmlformats.org/officeDocument/2006/math">
                    <m:sSub>
                      <m:sSubPr>
                        <m:ctrlPr>
                          <a:rPr lang="en-US" sz="1600" b="0" i="1">
                            <a:effectLst/>
                            <a:latin typeface="Cambria Math" panose="02040503050406030204" pitchFamily="18" charset="0"/>
                          </a:rPr>
                        </m:ctrlPr>
                      </m:sSubPr>
                      <m:e>
                        <m:r>
                          <a:rPr lang="en-US" sz="1600" b="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600" b="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1600" b="0" dirty="0">
                    <a:effectLst/>
                    <a:latin typeface="Arial" panose="020B0604020202020204" pitchFamily="34" charset="0"/>
                    <a:ea typeface="Calibri" panose="020F0502020204030204" pitchFamily="34" charset="0"/>
                    <a:cs typeface="Arial" panose="020B0604020202020204" pitchFamily="34" charset="0"/>
                  </a:rPr>
                  <a:t>) of a component is the summation of independent (</a:t>
                </a:r>
                <a14:m>
                  <m:oMath xmlns:m="http://schemas.openxmlformats.org/officeDocument/2006/math">
                    <m:sSub>
                      <m:sSubPr>
                        <m:ctrlPr>
                          <a:rPr lang="en-US" sz="1600" b="0" i="1">
                            <a:effectLst/>
                            <a:latin typeface="Cambria Math" panose="02040503050406030204" pitchFamily="18" charset="0"/>
                          </a:rPr>
                        </m:ctrlPr>
                      </m:sSubPr>
                      <m:e>
                        <m:r>
                          <a:rPr lang="en-US" sz="1600" b="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600" b="0" i="1">
                            <a:effectLst/>
                            <a:latin typeface="Cambria Math" panose="02040503050406030204" pitchFamily="18" charset="0"/>
                            <a:ea typeface="Calibri" panose="020F0502020204030204" pitchFamily="34" charset="0"/>
                            <a:cs typeface="Times New Roman" panose="02020603050405020304" pitchFamily="18" charset="0"/>
                          </a:rPr>
                          <m:t>𝐼</m:t>
                        </m:r>
                      </m:sub>
                    </m:sSub>
                  </m:oMath>
                </a14:m>
                <a:r>
                  <a:rPr lang="en-US" sz="1600" b="0" dirty="0">
                    <a:effectLst/>
                    <a:latin typeface="Arial" panose="020B0604020202020204" pitchFamily="34" charset="0"/>
                    <a:ea typeface="Calibri" panose="020F0502020204030204" pitchFamily="34" charset="0"/>
                    <a:cs typeface="Arial" panose="020B0604020202020204" pitchFamily="34" charset="0"/>
                  </a:rPr>
                  <a:t>) and dependent failures (</a:t>
                </a:r>
                <a14:m>
                  <m:oMath xmlns:m="http://schemas.openxmlformats.org/officeDocument/2006/math">
                    <m:sSub>
                      <m:sSubPr>
                        <m:ctrlPr>
                          <a:rPr lang="en-US" sz="1600" b="0" i="1">
                            <a:effectLst/>
                            <a:latin typeface="Cambria Math" panose="02040503050406030204" pitchFamily="18" charset="0"/>
                          </a:rPr>
                        </m:ctrlPr>
                      </m:sSubPr>
                      <m:e>
                        <m:r>
                          <a:rPr lang="en-US" sz="1600" b="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600" b="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en-US" sz="1600" b="0" dirty="0">
                    <a:effectLst/>
                    <a:latin typeface="Arial" panose="020B0604020202020204" pitchFamily="34" charset="0"/>
                    <a:ea typeface="Calibri" panose="020F0502020204030204" pitchFamily="34" charset="0"/>
                    <a:cs typeface="Arial" panose="020B0604020202020204" pitchFamily="34" charset="0"/>
                  </a:rPr>
                  <a:t>) [6]. </a:t>
                </a:r>
                <a:endParaRPr lang="en-US" sz="1600" b="0" dirty="0">
                  <a:latin typeface="Arial" panose="020B0604020202020204" pitchFamily="34" charset="0"/>
                  <a:cs typeface="Arial" panose="020B0604020202020204" pitchFamily="34" charset="0"/>
                </a:endParaRPr>
              </a:p>
            </p:txBody>
          </p:sp>
        </mc:Choice>
        <mc:Fallback xmlns="">
          <p:sp>
            <p:nvSpPr>
              <p:cNvPr id="2" name="Content Placeholder 1">
                <a:extLst>
                  <a:ext uri="{FF2B5EF4-FFF2-40B4-BE49-F238E27FC236}">
                    <a16:creationId xmlns:a16="http://schemas.microsoft.com/office/drawing/2014/main" id="{B30D7255-8094-480B-BBB7-56FF3C52D3D5}"/>
                  </a:ext>
                </a:extLst>
              </p:cNvPr>
              <p:cNvSpPr>
                <a:spLocks noGrp="1" noRot="1" noChangeAspect="1" noMove="1" noResize="1" noEditPoints="1" noAdjustHandles="1" noChangeArrowheads="1" noChangeShapeType="1" noTextEdit="1"/>
              </p:cNvSpPr>
              <p:nvPr>
                <p:ph idx="1"/>
              </p:nvPr>
            </p:nvSpPr>
            <p:spPr>
              <a:xfrm>
                <a:off x="304800" y="1453661"/>
                <a:ext cx="8534400" cy="1518139"/>
              </a:xfrm>
              <a:blipFill>
                <a:blip r:embed="rId3"/>
                <a:stretch>
                  <a:fillRect l="-643" t="-48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69D6BB5-583C-472C-B759-61ACB791BBAD}"/>
              </a:ext>
            </a:extLst>
          </p:cNvPr>
          <p:cNvSpPr>
            <a:spLocks noGrp="1"/>
          </p:cNvSpPr>
          <p:nvPr>
            <p:ph type="title"/>
          </p:nvPr>
        </p:nvSpPr>
        <p:spPr/>
        <p:txBody>
          <a:bodyPr/>
          <a:lstStyle/>
          <a:p>
            <a:r>
              <a:rPr lang="en-US" sz="2000" dirty="0"/>
              <a:t>Modified Beta-Factor Method (BFM)</a:t>
            </a:r>
          </a:p>
        </p:txBody>
      </p:sp>
      <p:sp>
        <p:nvSpPr>
          <p:cNvPr id="4" name="Slide Number Placeholder 3">
            <a:extLst>
              <a:ext uri="{FF2B5EF4-FFF2-40B4-BE49-F238E27FC236}">
                <a16:creationId xmlns:a16="http://schemas.microsoft.com/office/drawing/2014/main" id="{5B8A2EAC-6F32-47E4-9787-2C80CA338AF9}"/>
              </a:ext>
            </a:extLst>
          </p:cNvPr>
          <p:cNvSpPr>
            <a:spLocks noGrp="1"/>
          </p:cNvSpPr>
          <p:nvPr>
            <p:ph type="sldNum" sz="quarter" idx="10"/>
          </p:nvPr>
        </p:nvSpPr>
        <p:spPr/>
        <p:txBody>
          <a:bodyPr/>
          <a:lstStyle/>
          <a:p>
            <a:pPr>
              <a:defRPr/>
            </a:pPr>
            <a:fld id="{CDEFAD39-1750-3342-8CA4-A45556007C23}" type="slidenum">
              <a:rPr lang="en-US" smtClean="0"/>
              <a:pPr>
                <a:defRPr/>
              </a:pPr>
              <a:t>12</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CEC4206-EE78-4258-9382-D9407FE3B4C7}"/>
                  </a:ext>
                </a:extLst>
              </p:cNvPr>
              <p:cNvGraphicFramePr>
                <a:graphicFrameLocks noGrp="1"/>
              </p:cNvGraphicFramePr>
              <p:nvPr>
                <p:extLst>
                  <p:ext uri="{D42A27DB-BD31-4B8C-83A1-F6EECF244321}">
                    <p14:modId xmlns:p14="http://schemas.microsoft.com/office/powerpoint/2010/main" val="2025179902"/>
                  </p:ext>
                </p:extLst>
              </p:nvPr>
            </p:nvGraphicFramePr>
            <p:xfrm>
              <a:off x="304800" y="2106847"/>
              <a:ext cx="5341827" cy="3553528"/>
            </p:xfrm>
            <a:graphic>
              <a:graphicData uri="http://schemas.openxmlformats.org/drawingml/2006/table">
                <a:tbl>
                  <a:tblPr firstRow="1" firstCol="1" bandRow="1">
                    <a:tableStyleId>{5C22544A-7EE6-4342-B048-85BDC9FD1C3A}</a:tableStyleId>
                  </a:tblPr>
                  <a:tblGrid>
                    <a:gridCol w="5341827">
                      <a:extLst>
                        <a:ext uri="{9D8B030D-6E8A-4147-A177-3AD203B41FA5}">
                          <a16:colId xmlns:a16="http://schemas.microsoft.com/office/drawing/2014/main" val="3782759936"/>
                        </a:ext>
                      </a:extLst>
                    </a:gridCol>
                  </a:tblGrid>
                  <a:tr h="294136">
                    <a:tc>
                      <a:txBody>
                        <a:bodyPr/>
                        <a:lstStyle/>
                        <a:p>
                          <a:pPr marL="0" marR="0" algn="just">
                            <a:lnSpc>
                              <a:spcPct val="107000"/>
                            </a:lnSpc>
                            <a:spcBef>
                              <a:spcPts val="600"/>
                            </a:spcBef>
                            <a:spcAft>
                              <a:spcPts val="600"/>
                            </a:spcAft>
                          </a:pP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40455112"/>
                      </a:ext>
                    </a:extLst>
                  </a:tr>
                  <a:tr h="309124">
                    <a:tc>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𝐷</m:t>
                                    </m:r>
                                  </m:sub>
                                </m:sSub>
                                <m:r>
                                  <a:rPr lang="en-US" sz="1400" b="0">
                                    <a:solidFill>
                                      <a:schemeClr val="tx1"/>
                                    </a:solidFill>
                                    <a:effectLst/>
                                    <a:latin typeface="Cambria Math" panose="02040503050406030204" pitchFamily="18" charset="0"/>
                                  </a:rPr>
                                  <m:t>=</m:t>
                                </m:r>
                                <m:r>
                                  <a:rPr lang="en-US" sz="1400" b="0" i="1">
                                    <a:solidFill>
                                      <a:schemeClr val="tx1"/>
                                    </a:solidFill>
                                    <a:effectLst/>
                                    <a:latin typeface="Cambria Math" panose="02040503050406030204" pitchFamily="18" charset="0"/>
                                  </a:rPr>
                                  <m:t>𝑃</m:t>
                                </m:r>
                                <m:d>
                                  <m:dPr>
                                    <m:ctrlPr>
                                      <a:rPr lang="en-US" sz="1800" b="0" i="1">
                                        <a:solidFill>
                                          <a:schemeClr val="tx1"/>
                                        </a:solidFill>
                                        <a:effectLst/>
                                        <a:latin typeface="Cambria Math" panose="02040503050406030204" pitchFamily="18" charset="0"/>
                                      </a:rPr>
                                    </m:ctrlPr>
                                  </m:dPr>
                                  <m:e>
                                    <m:r>
                                      <a:rPr lang="en-US" sz="1400" b="0" i="1">
                                        <a:solidFill>
                                          <a:schemeClr val="tx1"/>
                                        </a:solidFill>
                                        <a:effectLst/>
                                        <a:latin typeface="Cambria Math" panose="02040503050406030204" pitchFamily="18" charset="0"/>
                                      </a:rPr>
                                      <m:t>𝐶𝐶𝐶</m:t>
                                    </m:r>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𝐺</m:t>
                                        </m:r>
                                      </m:e>
                                      <m:sub>
                                        <m:r>
                                          <a:rPr lang="en-US" sz="1400" b="0" i="1">
                                            <a:solidFill>
                                              <a:schemeClr val="tx1"/>
                                            </a:solidFill>
                                            <a:effectLst/>
                                            <a:latin typeface="Cambria Math" panose="02040503050406030204" pitchFamily="18" charset="0"/>
                                          </a:rPr>
                                          <m:t>1</m:t>
                                        </m:r>
                                      </m:sub>
                                    </m:sSub>
                                  </m:e>
                                </m:d>
                                <m:r>
                                  <a:rPr lang="en-US" sz="1400" b="0">
                                    <a:solidFill>
                                      <a:schemeClr val="tx1"/>
                                    </a:solidFill>
                                    <a:effectLst/>
                                    <a:latin typeface="Cambria Math" panose="02040503050406030204" pitchFamily="18" charset="0"/>
                                  </a:rPr>
                                  <m:t>+</m:t>
                                </m:r>
                                <m:r>
                                  <a:rPr lang="en-US" sz="1400" b="0" i="1">
                                    <a:solidFill>
                                      <a:schemeClr val="tx1"/>
                                    </a:solidFill>
                                    <a:effectLst/>
                                    <a:latin typeface="Cambria Math" panose="02040503050406030204" pitchFamily="18" charset="0"/>
                                  </a:rPr>
                                  <m:t>𝑃</m:t>
                                </m:r>
                                <m:d>
                                  <m:dPr>
                                    <m:ctrlPr>
                                      <a:rPr lang="en-US" sz="1800" b="0" i="1">
                                        <a:solidFill>
                                          <a:schemeClr val="tx1"/>
                                        </a:solidFill>
                                        <a:effectLst/>
                                        <a:latin typeface="Cambria Math" panose="02040503050406030204" pitchFamily="18" charset="0"/>
                                      </a:rPr>
                                    </m:ctrlPr>
                                  </m:dPr>
                                  <m:e>
                                    <m:r>
                                      <a:rPr lang="en-US" sz="1400" b="0" i="1">
                                        <a:solidFill>
                                          <a:schemeClr val="tx1"/>
                                        </a:solidFill>
                                        <a:effectLst/>
                                        <a:latin typeface="Cambria Math" panose="02040503050406030204" pitchFamily="18" charset="0"/>
                                      </a:rPr>
                                      <m:t>𝐶𝐶𝐶</m:t>
                                    </m:r>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𝐺</m:t>
                                        </m:r>
                                      </m:e>
                                      <m:sub>
                                        <m:r>
                                          <a:rPr lang="en-US" sz="1400" b="0" i="1">
                                            <a:solidFill>
                                              <a:schemeClr val="tx1"/>
                                            </a:solidFill>
                                            <a:effectLst/>
                                            <a:latin typeface="Cambria Math" panose="02040503050406030204" pitchFamily="18" charset="0"/>
                                          </a:rPr>
                                          <m:t>2</m:t>
                                        </m:r>
                                      </m:sub>
                                    </m:sSub>
                                  </m:e>
                                </m:d>
                                <m:r>
                                  <a:rPr lang="en-US" sz="1400" b="0">
                                    <a:solidFill>
                                      <a:schemeClr val="tx1"/>
                                    </a:solidFill>
                                    <a:effectLst/>
                                    <a:latin typeface="Cambria Math" panose="02040503050406030204" pitchFamily="18" charset="0"/>
                                  </a:rPr>
                                  <m:t>+…</m:t>
                                </m:r>
                                <m:r>
                                  <a:rPr lang="en-US" sz="1400" b="0" i="1">
                                    <a:solidFill>
                                      <a:schemeClr val="tx1"/>
                                    </a:solidFill>
                                    <a:effectLst/>
                                    <a:latin typeface="Cambria Math" panose="02040503050406030204" pitchFamily="18" charset="0"/>
                                  </a:rPr>
                                  <m:t>𝑃</m:t>
                                </m:r>
                                <m:r>
                                  <a:rPr lang="en-US" sz="1400" b="0">
                                    <a:solidFill>
                                      <a:schemeClr val="tx1"/>
                                    </a:solidFill>
                                    <a:effectLst/>
                                    <a:latin typeface="Cambria Math" panose="02040503050406030204" pitchFamily="18" charset="0"/>
                                  </a:rPr>
                                  <m:t>(</m:t>
                                </m:r>
                                <m:r>
                                  <a:rPr lang="en-US" sz="1400" b="0" i="1">
                                    <a:solidFill>
                                      <a:schemeClr val="tx1"/>
                                    </a:solidFill>
                                    <a:effectLst/>
                                    <a:latin typeface="Cambria Math" panose="02040503050406030204" pitchFamily="18" charset="0"/>
                                  </a:rPr>
                                  <m:t>𝐶𝐶𝐶</m:t>
                                </m:r>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𝐺</m:t>
                                    </m:r>
                                  </m:e>
                                  <m:sub>
                                    <m:r>
                                      <a:rPr lang="en-US" sz="1400" b="0" i="1">
                                        <a:solidFill>
                                          <a:schemeClr val="tx1"/>
                                        </a:solidFill>
                                        <a:effectLst/>
                                        <a:latin typeface="Cambria Math" panose="02040503050406030204" pitchFamily="18" charset="0"/>
                                      </a:rPr>
                                      <m:t>𝑤</m:t>
                                    </m:r>
                                  </m:sub>
                                </m:sSub>
                                <m:r>
                                  <a:rPr lang="en-US" sz="1400" b="0">
                                    <a:solidFill>
                                      <a:schemeClr val="tx1"/>
                                    </a:solidFill>
                                    <a:effectLst/>
                                    <a:latin typeface="Cambria Math" panose="02040503050406030204" pitchFamily="18" charset="0"/>
                                  </a:rPr>
                                  <m:t>)</m:t>
                                </m:r>
                              </m:oMath>
                            </m:oMathPara>
                          </a14:m>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170728019"/>
                      </a:ext>
                    </a:extLst>
                  </a:tr>
                  <a:tr h="294136">
                    <a:tc>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400" b="0" i="1" smtClean="0">
                                    <a:solidFill>
                                      <a:schemeClr val="tx1"/>
                                    </a:solidFill>
                                    <a:effectLst/>
                                    <a:latin typeface="Cambria Math" panose="02040503050406030204" pitchFamily="18" charset="0"/>
                                  </a:rPr>
                                  <m:t>𝑃</m:t>
                                </m:r>
                                <m:d>
                                  <m:dPr>
                                    <m:ctrlPr>
                                      <a:rPr lang="en-US" sz="1800" b="0" i="1">
                                        <a:solidFill>
                                          <a:schemeClr val="tx1"/>
                                        </a:solidFill>
                                        <a:effectLst/>
                                        <a:latin typeface="Cambria Math" panose="02040503050406030204" pitchFamily="18" charset="0"/>
                                      </a:rPr>
                                    </m:ctrlPr>
                                  </m:dPr>
                                  <m:e>
                                    <m:r>
                                      <a:rPr lang="en-US" sz="1400" b="0" i="1">
                                        <a:solidFill>
                                          <a:schemeClr val="tx1"/>
                                        </a:solidFill>
                                        <a:effectLst/>
                                        <a:latin typeface="Cambria Math" panose="02040503050406030204" pitchFamily="18" charset="0"/>
                                      </a:rPr>
                                      <m:t>𝐶𝐶𝐶</m:t>
                                    </m:r>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𝐺</m:t>
                                        </m:r>
                                      </m:e>
                                      <m:sub>
                                        <m:r>
                                          <a:rPr lang="en-US" sz="1400" b="0" i="1">
                                            <a:solidFill>
                                              <a:schemeClr val="tx1"/>
                                            </a:solidFill>
                                            <a:effectLst/>
                                            <a:latin typeface="Cambria Math" panose="02040503050406030204" pitchFamily="18" charset="0"/>
                                          </a:rPr>
                                          <m:t>𝑤</m:t>
                                        </m:r>
                                      </m:sub>
                                    </m:sSub>
                                  </m:e>
                                </m:d>
                                <m:r>
                                  <a:rPr lang="en-US" sz="1400" b="0">
                                    <a:solidFill>
                                      <a:schemeClr val="tx1"/>
                                    </a:solidFill>
                                    <a:effectLst/>
                                    <a:latin typeface="Cambria Math" panose="02040503050406030204" pitchFamily="18" charset="0"/>
                                  </a:rPr>
                                  <m:t>= </m:t>
                                </m:r>
                                <m:d>
                                  <m:dPr>
                                    <m:ctrlPr>
                                      <a:rPr lang="en-US" sz="1800" b="0" i="1">
                                        <a:solidFill>
                                          <a:schemeClr val="tx1"/>
                                        </a:solidFill>
                                        <a:effectLst/>
                                        <a:latin typeface="Cambria Math" panose="02040503050406030204" pitchFamily="18" charset="0"/>
                                      </a:rPr>
                                    </m:ctrlPr>
                                  </m:dPr>
                                  <m:e>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𝛽</m:t>
                                        </m:r>
                                      </m:e>
                                      <m:sub>
                                        <m:r>
                                          <a:rPr lang="en-US" sz="1400" b="0" i="1">
                                            <a:solidFill>
                                              <a:schemeClr val="tx1"/>
                                            </a:solidFill>
                                            <a:effectLst/>
                                            <a:latin typeface="Cambria Math" panose="02040503050406030204" pitchFamily="18" charset="0"/>
                                          </a:rPr>
                                          <m:t>𝑤</m:t>
                                        </m:r>
                                      </m:sub>
                                    </m:sSub>
                                  </m:e>
                                </m:d>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𝑡</m:t>
                                    </m:r>
                                  </m:sub>
                                </m:sSub>
                              </m:oMath>
                            </m:oMathPara>
                          </a14:m>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09605160"/>
                      </a:ext>
                    </a:extLst>
                  </a:tr>
                  <a:tr h="684523">
                    <a:tc>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𝛽</m:t>
                                    </m:r>
                                  </m:e>
                                  <m:sub>
                                    <m:r>
                                      <a:rPr lang="en-US" sz="1400" b="0" i="1">
                                        <a:solidFill>
                                          <a:schemeClr val="tx1"/>
                                        </a:solidFill>
                                        <a:effectLst/>
                                        <a:latin typeface="Cambria Math" panose="02040503050406030204" pitchFamily="18" charset="0"/>
                                      </a:rPr>
                                      <m:t>𝑡</m:t>
                                    </m:r>
                                  </m:sub>
                                </m:sSub>
                                <m:r>
                                  <a:rPr lang="en-US" sz="1400" b="0">
                                    <a:solidFill>
                                      <a:schemeClr val="tx1"/>
                                    </a:solidFill>
                                    <a:effectLst/>
                                    <a:latin typeface="Cambria Math" panose="02040503050406030204" pitchFamily="18" charset="0"/>
                                  </a:rPr>
                                  <m:t>=</m:t>
                                </m:r>
                                <m:nary>
                                  <m:naryPr>
                                    <m:chr m:val="∑"/>
                                    <m:ctrlPr>
                                      <a:rPr lang="en-US" sz="1800" b="0" i="1">
                                        <a:solidFill>
                                          <a:schemeClr val="tx1"/>
                                        </a:solidFill>
                                        <a:effectLst/>
                                        <a:latin typeface="Cambria Math" panose="02040503050406030204" pitchFamily="18" charset="0"/>
                                      </a:rPr>
                                    </m:ctrlPr>
                                  </m:naryPr>
                                  <m:sub>
                                    <m:r>
                                      <a:rPr lang="en-US" sz="1400" b="0" i="1">
                                        <a:solidFill>
                                          <a:schemeClr val="tx1"/>
                                        </a:solidFill>
                                        <a:effectLst/>
                                        <a:latin typeface="Cambria Math" panose="02040503050406030204" pitchFamily="18" charset="0"/>
                                      </a:rPr>
                                      <m:t>1</m:t>
                                    </m:r>
                                  </m:sub>
                                  <m:sup>
                                    <m:r>
                                      <a:rPr lang="en-US" sz="1400" b="0" i="1">
                                        <a:solidFill>
                                          <a:schemeClr val="tx1"/>
                                        </a:solidFill>
                                        <a:effectLst/>
                                        <a:latin typeface="Cambria Math" panose="02040503050406030204" pitchFamily="18" charset="0"/>
                                      </a:rPr>
                                      <m:t>𝑤</m:t>
                                    </m:r>
                                  </m:sup>
                                  <m:e>
                                    <m:d>
                                      <m:dPr>
                                        <m:ctrlPr>
                                          <a:rPr lang="en-US" sz="1800" b="0" i="1">
                                            <a:solidFill>
                                              <a:schemeClr val="tx1"/>
                                            </a:solidFill>
                                            <a:effectLst/>
                                            <a:latin typeface="Cambria Math" panose="02040503050406030204" pitchFamily="18" charset="0"/>
                                          </a:rPr>
                                        </m:ctrlPr>
                                      </m:dPr>
                                      <m:e>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𝛽</m:t>
                                            </m:r>
                                          </m:e>
                                          <m:sub>
                                            <m:r>
                                              <a:rPr lang="en-US" sz="1400" b="0" i="1">
                                                <a:solidFill>
                                                  <a:schemeClr val="tx1"/>
                                                </a:solidFill>
                                                <a:effectLst/>
                                                <a:latin typeface="Cambria Math" panose="02040503050406030204" pitchFamily="18" charset="0"/>
                                              </a:rPr>
                                              <m:t>𝑤</m:t>
                                            </m:r>
                                            <m:r>
                                              <a:rPr lang="en-US" sz="1400" b="0">
                                                <a:solidFill>
                                                  <a:schemeClr val="tx1"/>
                                                </a:solidFill>
                                                <a:effectLst/>
                                                <a:latin typeface="Cambria Math" panose="02040503050406030204" pitchFamily="18" charset="0"/>
                                              </a:rPr>
                                              <m:t> </m:t>
                                            </m:r>
                                          </m:sub>
                                        </m:sSub>
                                      </m:e>
                                    </m:d>
                                  </m:e>
                                </m:nary>
                              </m:oMath>
                            </m:oMathPara>
                          </a14:m>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333259067"/>
                      </a:ext>
                    </a:extLst>
                  </a:tr>
                  <a:tr h="684523">
                    <a:tc>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𝐷</m:t>
                                    </m:r>
                                  </m:sub>
                                </m:sSub>
                                <m:r>
                                  <a:rPr lang="en-US" sz="1400" b="0">
                                    <a:solidFill>
                                      <a:schemeClr val="tx1"/>
                                    </a:solidFill>
                                    <a:effectLst/>
                                    <a:latin typeface="Cambria Math" panose="02040503050406030204" pitchFamily="18" charset="0"/>
                                  </a:rPr>
                                  <m:t>=</m:t>
                                </m:r>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𝑡</m:t>
                                    </m:r>
                                  </m:sub>
                                </m:sSub>
                                <m:nary>
                                  <m:naryPr>
                                    <m:chr m:val="∑"/>
                                    <m:ctrlPr>
                                      <a:rPr lang="en-US" sz="1800" b="0" i="1">
                                        <a:solidFill>
                                          <a:schemeClr val="tx1"/>
                                        </a:solidFill>
                                        <a:effectLst/>
                                        <a:latin typeface="Cambria Math" panose="02040503050406030204" pitchFamily="18" charset="0"/>
                                      </a:rPr>
                                    </m:ctrlPr>
                                  </m:naryPr>
                                  <m:sub>
                                    <m:r>
                                      <a:rPr lang="en-US" sz="1400" b="0" i="1">
                                        <a:solidFill>
                                          <a:schemeClr val="tx1"/>
                                        </a:solidFill>
                                        <a:effectLst/>
                                        <a:latin typeface="Cambria Math" panose="02040503050406030204" pitchFamily="18" charset="0"/>
                                      </a:rPr>
                                      <m:t>1</m:t>
                                    </m:r>
                                  </m:sub>
                                  <m:sup>
                                    <m:r>
                                      <a:rPr lang="en-US" sz="1400" b="0" i="1">
                                        <a:solidFill>
                                          <a:schemeClr val="tx1"/>
                                        </a:solidFill>
                                        <a:effectLst/>
                                        <a:latin typeface="Cambria Math" panose="02040503050406030204" pitchFamily="18" charset="0"/>
                                      </a:rPr>
                                      <m:t>𝑤</m:t>
                                    </m:r>
                                  </m:sup>
                                  <m:e>
                                    <m:d>
                                      <m:dPr>
                                        <m:ctrlPr>
                                          <a:rPr lang="en-US" sz="1800" b="0" i="1">
                                            <a:solidFill>
                                              <a:schemeClr val="tx1"/>
                                            </a:solidFill>
                                            <a:effectLst/>
                                            <a:latin typeface="Cambria Math" panose="02040503050406030204" pitchFamily="18" charset="0"/>
                                          </a:rPr>
                                        </m:ctrlPr>
                                      </m:dPr>
                                      <m:e>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𝛽</m:t>
                                            </m:r>
                                          </m:e>
                                          <m:sub>
                                            <m:r>
                                              <a:rPr lang="en-US" sz="1400" b="0" i="1">
                                                <a:solidFill>
                                                  <a:schemeClr val="tx1"/>
                                                </a:solidFill>
                                                <a:effectLst/>
                                                <a:latin typeface="Cambria Math" panose="02040503050406030204" pitchFamily="18" charset="0"/>
                                              </a:rPr>
                                              <m:t>𝑤</m:t>
                                            </m:r>
                                            <m:r>
                                              <a:rPr lang="en-US" sz="1400" b="0">
                                                <a:solidFill>
                                                  <a:schemeClr val="tx1"/>
                                                </a:solidFill>
                                                <a:effectLst/>
                                                <a:latin typeface="Cambria Math" panose="02040503050406030204" pitchFamily="18" charset="0"/>
                                              </a:rPr>
                                              <m:t> </m:t>
                                            </m:r>
                                          </m:sub>
                                        </m:sSub>
                                      </m:e>
                                    </m:d>
                                  </m:e>
                                </m:nary>
                              </m:oMath>
                            </m:oMathPara>
                          </a14:m>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02164688"/>
                      </a:ext>
                    </a:extLst>
                  </a:tr>
                  <a:tr h="684523">
                    <a:tc>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𝐼</m:t>
                                    </m:r>
                                  </m:sub>
                                </m:sSub>
                                <m:r>
                                  <a:rPr lang="en-US" sz="1400" b="0">
                                    <a:solidFill>
                                      <a:schemeClr val="tx1"/>
                                    </a:solidFill>
                                    <a:effectLst/>
                                    <a:latin typeface="Cambria Math" panose="02040503050406030204" pitchFamily="18" charset="0"/>
                                  </a:rPr>
                                  <m:t>=</m:t>
                                </m:r>
                                <m:d>
                                  <m:dPr>
                                    <m:ctrlPr>
                                      <a:rPr lang="en-US" sz="1800" b="0" i="1">
                                        <a:solidFill>
                                          <a:schemeClr val="tx1"/>
                                        </a:solidFill>
                                        <a:effectLst/>
                                        <a:latin typeface="Cambria Math" panose="02040503050406030204" pitchFamily="18" charset="0"/>
                                      </a:rPr>
                                    </m:ctrlPr>
                                  </m:dPr>
                                  <m:e>
                                    <m:r>
                                      <a:rPr lang="en-US" sz="1400" b="0" i="1">
                                        <a:solidFill>
                                          <a:schemeClr val="tx1"/>
                                        </a:solidFill>
                                        <a:effectLst/>
                                        <a:latin typeface="Cambria Math" panose="02040503050406030204" pitchFamily="18" charset="0"/>
                                      </a:rPr>
                                      <m:t>1</m:t>
                                    </m:r>
                                    <m:r>
                                      <a:rPr lang="en-US" sz="1400" b="0">
                                        <a:solidFill>
                                          <a:schemeClr val="tx1"/>
                                        </a:solidFill>
                                        <a:effectLst/>
                                        <a:latin typeface="Cambria Math" panose="02040503050406030204" pitchFamily="18" charset="0"/>
                                      </a:rPr>
                                      <m:t>−</m:t>
                                    </m:r>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𝛽</m:t>
                                        </m:r>
                                      </m:e>
                                      <m:sub>
                                        <m:r>
                                          <a:rPr lang="en-US" sz="1400" b="0" i="1">
                                            <a:solidFill>
                                              <a:schemeClr val="tx1"/>
                                            </a:solidFill>
                                            <a:effectLst/>
                                            <a:latin typeface="Cambria Math" panose="02040503050406030204" pitchFamily="18" charset="0"/>
                                          </a:rPr>
                                          <m:t>𝑡</m:t>
                                        </m:r>
                                      </m:sub>
                                    </m:sSub>
                                  </m:e>
                                </m:d>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𝑡</m:t>
                                    </m:r>
                                  </m:sub>
                                </m:sSub>
                                <m:r>
                                  <a:rPr lang="en-US" sz="1400" b="0">
                                    <a:solidFill>
                                      <a:schemeClr val="tx1"/>
                                    </a:solidFill>
                                    <a:effectLst/>
                                    <a:latin typeface="Cambria Math" panose="02040503050406030204" pitchFamily="18" charset="0"/>
                                  </a:rPr>
                                  <m:t>=</m:t>
                                </m:r>
                                <m:d>
                                  <m:dPr>
                                    <m:begChr m:val="["/>
                                    <m:endChr m:val="]"/>
                                    <m:ctrlPr>
                                      <a:rPr lang="en-US" sz="1800" b="0" i="1">
                                        <a:solidFill>
                                          <a:schemeClr val="tx1"/>
                                        </a:solidFill>
                                        <a:effectLst/>
                                        <a:latin typeface="Cambria Math" panose="02040503050406030204" pitchFamily="18" charset="0"/>
                                      </a:rPr>
                                    </m:ctrlPr>
                                  </m:dPr>
                                  <m:e>
                                    <m:r>
                                      <a:rPr lang="en-US" sz="1400" b="0" i="1">
                                        <a:solidFill>
                                          <a:schemeClr val="tx1"/>
                                        </a:solidFill>
                                        <a:effectLst/>
                                        <a:latin typeface="Cambria Math" panose="02040503050406030204" pitchFamily="18" charset="0"/>
                                      </a:rPr>
                                      <m:t>1</m:t>
                                    </m:r>
                                    <m:r>
                                      <a:rPr lang="en-US" sz="1400" b="0">
                                        <a:solidFill>
                                          <a:schemeClr val="tx1"/>
                                        </a:solidFill>
                                        <a:effectLst/>
                                        <a:latin typeface="Cambria Math" panose="02040503050406030204" pitchFamily="18" charset="0"/>
                                      </a:rPr>
                                      <m:t>−</m:t>
                                    </m:r>
                                    <m:nary>
                                      <m:naryPr>
                                        <m:chr m:val="∑"/>
                                        <m:ctrlPr>
                                          <a:rPr lang="en-US" sz="1800" b="0" i="1">
                                            <a:solidFill>
                                              <a:schemeClr val="tx1"/>
                                            </a:solidFill>
                                            <a:effectLst/>
                                            <a:latin typeface="Cambria Math" panose="02040503050406030204" pitchFamily="18" charset="0"/>
                                          </a:rPr>
                                        </m:ctrlPr>
                                      </m:naryPr>
                                      <m:sub>
                                        <m:r>
                                          <a:rPr lang="en-US" sz="1400" b="0" i="1">
                                            <a:solidFill>
                                              <a:schemeClr val="tx1"/>
                                            </a:solidFill>
                                            <a:effectLst/>
                                            <a:latin typeface="Cambria Math" panose="02040503050406030204" pitchFamily="18" charset="0"/>
                                          </a:rPr>
                                          <m:t>1</m:t>
                                        </m:r>
                                      </m:sub>
                                      <m:sup>
                                        <m:r>
                                          <a:rPr lang="en-US" sz="1400" b="0" i="1">
                                            <a:solidFill>
                                              <a:schemeClr val="tx1"/>
                                            </a:solidFill>
                                            <a:effectLst/>
                                            <a:latin typeface="Cambria Math" panose="02040503050406030204" pitchFamily="18" charset="0"/>
                                          </a:rPr>
                                          <m:t>𝑤</m:t>
                                        </m:r>
                                      </m:sup>
                                      <m:e>
                                        <m:d>
                                          <m:dPr>
                                            <m:ctrlPr>
                                              <a:rPr lang="en-US" sz="1800" b="0" i="1">
                                                <a:solidFill>
                                                  <a:schemeClr val="tx1"/>
                                                </a:solidFill>
                                                <a:effectLst/>
                                                <a:latin typeface="Cambria Math" panose="02040503050406030204" pitchFamily="18" charset="0"/>
                                              </a:rPr>
                                            </m:ctrlPr>
                                          </m:dPr>
                                          <m:e>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𝛽</m:t>
                                                </m:r>
                                              </m:e>
                                              <m:sub>
                                                <m:r>
                                                  <a:rPr lang="en-US" sz="1400" b="0" i="1">
                                                    <a:solidFill>
                                                      <a:schemeClr val="tx1"/>
                                                    </a:solidFill>
                                                    <a:effectLst/>
                                                    <a:latin typeface="Cambria Math" panose="02040503050406030204" pitchFamily="18" charset="0"/>
                                                  </a:rPr>
                                                  <m:t>𝑤</m:t>
                                                </m:r>
                                              </m:sub>
                                            </m:sSub>
                                          </m:e>
                                        </m:d>
                                      </m:e>
                                    </m:nary>
                                  </m:e>
                                </m:d>
                                <m:sSub>
                                  <m:sSubPr>
                                    <m:ctrlPr>
                                      <a:rPr lang="en-US" sz="1800" b="0" i="1">
                                        <a:solidFill>
                                          <a:schemeClr val="tx1"/>
                                        </a:solidFill>
                                        <a:effectLst/>
                                        <a:latin typeface="Cambria Math" panose="02040503050406030204" pitchFamily="18" charset="0"/>
                                      </a:rPr>
                                    </m:ctrlPr>
                                  </m:sSubPr>
                                  <m:e>
                                    <m:r>
                                      <a:rPr lang="en-US" sz="1400" b="0" i="1">
                                        <a:solidFill>
                                          <a:schemeClr val="tx1"/>
                                        </a:solidFill>
                                        <a:effectLst/>
                                        <a:latin typeface="Cambria Math" panose="02040503050406030204" pitchFamily="18" charset="0"/>
                                      </a:rPr>
                                      <m:t>𝑄</m:t>
                                    </m:r>
                                  </m:e>
                                  <m:sub>
                                    <m:r>
                                      <a:rPr lang="en-US" sz="1400" b="0" i="1">
                                        <a:solidFill>
                                          <a:schemeClr val="tx1"/>
                                        </a:solidFill>
                                        <a:effectLst/>
                                        <a:latin typeface="Cambria Math" panose="02040503050406030204" pitchFamily="18" charset="0"/>
                                      </a:rPr>
                                      <m:t>𝑡</m:t>
                                    </m:r>
                                  </m:sub>
                                </m:sSub>
                              </m:oMath>
                            </m:oMathPara>
                          </a14:m>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55872800"/>
                      </a:ext>
                    </a:extLst>
                  </a:tr>
                </a:tbl>
              </a:graphicData>
            </a:graphic>
          </p:graphicFrame>
        </mc:Choice>
        <mc:Fallback xmlns="">
          <p:graphicFrame>
            <p:nvGraphicFramePr>
              <p:cNvPr id="5" name="Table 4">
                <a:extLst>
                  <a:ext uri="{FF2B5EF4-FFF2-40B4-BE49-F238E27FC236}">
                    <a16:creationId xmlns:a16="http://schemas.microsoft.com/office/drawing/2014/main" id="{ECEC4206-EE78-4258-9382-D9407FE3B4C7}"/>
                  </a:ext>
                </a:extLst>
              </p:cNvPr>
              <p:cNvGraphicFramePr>
                <a:graphicFrameLocks noGrp="1"/>
              </p:cNvGraphicFramePr>
              <p:nvPr>
                <p:extLst>
                  <p:ext uri="{D42A27DB-BD31-4B8C-83A1-F6EECF244321}">
                    <p14:modId xmlns:p14="http://schemas.microsoft.com/office/powerpoint/2010/main" val="2025179902"/>
                  </p:ext>
                </p:extLst>
              </p:nvPr>
            </p:nvGraphicFramePr>
            <p:xfrm>
              <a:off x="304800" y="2106847"/>
              <a:ext cx="5341827" cy="3563875"/>
            </p:xfrm>
            <a:graphic>
              <a:graphicData uri="http://schemas.openxmlformats.org/drawingml/2006/table">
                <a:tbl>
                  <a:tblPr firstRow="1" firstCol="1" bandRow="1">
                    <a:tableStyleId>{5C22544A-7EE6-4342-B048-85BDC9FD1C3A}</a:tableStyleId>
                  </a:tblPr>
                  <a:tblGrid>
                    <a:gridCol w="5341827">
                      <a:extLst>
                        <a:ext uri="{9D8B030D-6E8A-4147-A177-3AD203B41FA5}">
                          <a16:colId xmlns:a16="http://schemas.microsoft.com/office/drawing/2014/main" val="3782759936"/>
                        </a:ext>
                      </a:extLst>
                    </a:gridCol>
                  </a:tblGrid>
                  <a:tr h="304483">
                    <a:tc>
                      <a:txBody>
                        <a:bodyPr/>
                        <a:lstStyle/>
                        <a:p>
                          <a:endParaRPr lang="en-US"/>
                        </a:p>
                      </a:txBody>
                      <a:tcPr marL="68580" marR="68580" marT="0" marB="0" anchor="ctr">
                        <a:blipFill>
                          <a:blip r:embed="rId4"/>
                          <a:stretch>
                            <a:fillRect l="-228" t="-2000" r="-456" b="-1076000"/>
                          </a:stretch>
                        </a:blipFill>
                      </a:tcPr>
                    </a:tc>
                    <a:extLst>
                      <a:ext uri="{0D108BD9-81ED-4DB2-BD59-A6C34878D82A}">
                        <a16:rowId xmlns:a16="http://schemas.microsoft.com/office/drawing/2014/main" val="3440455112"/>
                      </a:ext>
                    </a:extLst>
                  </a:tr>
                  <a:tr h="362966">
                    <a:tc>
                      <a:txBody>
                        <a:bodyPr/>
                        <a:lstStyle/>
                        <a:p>
                          <a:endParaRPr lang="en-US"/>
                        </a:p>
                      </a:txBody>
                      <a:tcPr marL="68580" marR="68580" marT="0" marB="0" anchor="ctr">
                        <a:blipFill>
                          <a:blip r:embed="rId4"/>
                          <a:stretch>
                            <a:fillRect l="-228" t="-85000" r="-456" b="-796667"/>
                          </a:stretch>
                        </a:blipFill>
                      </a:tcPr>
                    </a:tc>
                    <a:extLst>
                      <a:ext uri="{0D108BD9-81ED-4DB2-BD59-A6C34878D82A}">
                        <a16:rowId xmlns:a16="http://schemas.microsoft.com/office/drawing/2014/main" val="4170728019"/>
                      </a:ext>
                    </a:extLst>
                  </a:tr>
                  <a:tr h="330645">
                    <a:tc>
                      <a:txBody>
                        <a:bodyPr/>
                        <a:lstStyle/>
                        <a:p>
                          <a:endParaRPr lang="en-US"/>
                        </a:p>
                      </a:txBody>
                      <a:tcPr marL="68580" marR="68580" marT="0" marB="0" anchor="ctr">
                        <a:blipFill>
                          <a:blip r:embed="rId4"/>
                          <a:stretch>
                            <a:fillRect l="-228" t="-205556" r="-456" b="-785185"/>
                          </a:stretch>
                        </a:blipFill>
                      </a:tcPr>
                    </a:tc>
                    <a:extLst>
                      <a:ext uri="{0D108BD9-81ED-4DB2-BD59-A6C34878D82A}">
                        <a16:rowId xmlns:a16="http://schemas.microsoft.com/office/drawing/2014/main" val="2009605160"/>
                      </a:ext>
                    </a:extLst>
                  </a:tr>
                  <a:tr h="854710">
                    <a:tc>
                      <a:txBody>
                        <a:bodyPr/>
                        <a:lstStyle/>
                        <a:p>
                          <a:endParaRPr lang="en-US"/>
                        </a:p>
                      </a:txBody>
                      <a:tcPr marL="68580" marR="68580" marT="0" marB="0" anchor="ctr">
                        <a:blipFill>
                          <a:blip r:embed="rId4"/>
                          <a:stretch>
                            <a:fillRect l="-228" t="-117021" r="-456" b="-200709"/>
                          </a:stretch>
                        </a:blipFill>
                      </a:tcPr>
                    </a:tc>
                    <a:extLst>
                      <a:ext uri="{0D108BD9-81ED-4DB2-BD59-A6C34878D82A}">
                        <a16:rowId xmlns:a16="http://schemas.microsoft.com/office/drawing/2014/main" val="3333259067"/>
                      </a:ext>
                    </a:extLst>
                  </a:tr>
                  <a:tr h="854710">
                    <a:tc>
                      <a:txBody>
                        <a:bodyPr/>
                        <a:lstStyle/>
                        <a:p>
                          <a:endParaRPr lang="en-US"/>
                        </a:p>
                      </a:txBody>
                      <a:tcPr marL="68580" marR="68580" marT="0" marB="0" anchor="ctr">
                        <a:blipFill>
                          <a:blip r:embed="rId4"/>
                          <a:stretch>
                            <a:fillRect l="-228" t="-218571" r="-456" b="-102143"/>
                          </a:stretch>
                        </a:blipFill>
                      </a:tcPr>
                    </a:tc>
                    <a:extLst>
                      <a:ext uri="{0D108BD9-81ED-4DB2-BD59-A6C34878D82A}">
                        <a16:rowId xmlns:a16="http://schemas.microsoft.com/office/drawing/2014/main" val="702164688"/>
                      </a:ext>
                    </a:extLst>
                  </a:tr>
                  <a:tr h="856361">
                    <a:tc>
                      <a:txBody>
                        <a:bodyPr/>
                        <a:lstStyle/>
                        <a:p>
                          <a:endParaRPr lang="en-US"/>
                        </a:p>
                      </a:txBody>
                      <a:tcPr marL="68580" marR="68580" marT="0" marB="0" anchor="ctr">
                        <a:blipFill>
                          <a:blip r:embed="rId4"/>
                          <a:stretch>
                            <a:fillRect l="-228" t="-316312" r="-456" b="-1418"/>
                          </a:stretch>
                        </a:blipFill>
                      </a:tcPr>
                    </a:tc>
                    <a:extLst>
                      <a:ext uri="{0D108BD9-81ED-4DB2-BD59-A6C34878D82A}">
                        <a16:rowId xmlns:a16="http://schemas.microsoft.com/office/drawing/2014/main" val="3455872800"/>
                      </a:ext>
                    </a:extLst>
                  </a:tr>
                </a:tbl>
              </a:graphicData>
            </a:graphic>
          </p:graphicFrame>
        </mc:Fallback>
      </mc:AlternateContent>
      <p:graphicFrame>
        <p:nvGraphicFramePr>
          <p:cNvPr id="6" name="Table 5">
            <a:extLst>
              <a:ext uri="{FF2B5EF4-FFF2-40B4-BE49-F238E27FC236}">
                <a16:creationId xmlns:a16="http://schemas.microsoft.com/office/drawing/2014/main" id="{AC34F3FA-84F0-4F8B-A064-0812D7A3FAE9}"/>
              </a:ext>
            </a:extLst>
          </p:cNvPr>
          <p:cNvGraphicFramePr>
            <a:graphicFrameLocks noGrp="1"/>
          </p:cNvGraphicFramePr>
          <p:nvPr>
            <p:extLst>
              <p:ext uri="{D42A27DB-BD31-4B8C-83A1-F6EECF244321}">
                <p14:modId xmlns:p14="http://schemas.microsoft.com/office/powerpoint/2010/main" val="931213979"/>
              </p:ext>
            </p:extLst>
          </p:nvPr>
        </p:nvGraphicFramePr>
        <p:xfrm>
          <a:off x="5697414" y="2423111"/>
          <a:ext cx="3266802" cy="2921000"/>
        </p:xfrm>
        <a:graphic>
          <a:graphicData uri="http://schemas.openxmlformats.org/drawingml/2006/table">
            <a:tbl>
              <a:tblPr firstRow="1" bandRow="1">
                <a:tableStyleId>{7DF18680-E054-41AD-8BC1-D1AEF772440D}</a:tableStyleId>
              </a:tblPr>
              <a:tblGrid>
                <a:gridCol w="619443">
                  <a:extLst>
                    <a:ext uri="{9D8B030D-6E8A-4147-A177-3AD203B41FA5}">
                      <a16:colId xmlns:a16="http://schemas.microsoft.com/office/drawing/2014/main" val="3515038951"/>
                    </a:ext>
                  </a:extLst>
                </a:gridCol>
                <a:gridCol w="1146220">
                  <a:extLst>
                    <a:ext uri="{9D8B030D-6E8A-4147-A177-3AD203B41FA5}">
                      <a16:colId xmlns:a16="http://schemas.microsoft.com/office/drawing/2014/main" val="632536021"/>
                    </a:ext>
                  </a:extLst>
                </a:gridCol>
                <a:gridCol w="1501139">
                  <a:extLst>
                    <a:ext uri="{9D8B030D-6E8A-4147-A177-3AD203B41FA5}">
                      <a16:colId xmlns:a16="http://schemas.microsoft.com/office/drawing/2014/main" val="796588775"/>
                    </a:ext>
                  </a:extLst>
                </a:gridCol>
              </a:tblGrid>
              <a:tr h="370840">
                <a:tc gridSpan="3">
                  <a:txBody>
                    <a:bodyPr/>
                    <a:lstStyle/>
                    <a:p>
                      <a:r>
                        <a:rPr lang="en-US" sz="1400" dirty="0"/>
                        <a:t>Example CCCGs</a:t>
                      </a:r>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4062605801"/>
                  </a:ext>
                </a:extLst>
              </a:tr>
              <a:tr h="370840">
                <a:tc>
                  <a:txBody>
                    <a:bodyPr/>
                    <a:lstStyle/>
                    <a:p>
                      <a:r>
                        <a:rPr lang="en-US" sz="1400" dirty="0"/>
                        <a:t>CCCG</a:t>
                      </a:r>
                      <a:endParaRPr lang="en-US" sz="1400" dirty="0">
                        <a:latin typeface="+mn-lt"/>
                      </a:endParaRPr>
                    </a:p>
                  </a:txBody>
                  <a:tcPr/>
                </a:tc>
                <a:tc>
                  <a:txBody>
                    <a:bodyPr/>
                    <a:lstStyle/>
                    <a:p>
                      <a:r>
                        <a:rPr lang="en-US" sz="1400" dirty="0"/>
                        <a:t>Components</a:t>
                      </a:r>
                      <a:endParaRPr lang="en-US" sz="1400" dirty="0">
                        <a:latin typeface="+mn-lt"/>
                      </a:endParaRPr>
                    </a:p>
                  </a:txBody>
                  <a:tcPr/>
                </a:tc>
                <a:tc>
                  <a:txBody>
                    <a:bodyPr/>
                    <a:lstStyle/>
                    <a:p>
                      <a:r>
                        <a:rPr lang="en-US" sz="1400" dirty="0"/>
                        <a:t>Coupling mechanism</a:t>
                      </a:r>
                      <a:endParaRPr lang="en-US" sz="1400" dirty="0">
                        <a:latin typeface="+mn-lt"/>
                      </a:endParaRPr>
                    </a:p>
                  </a:txBody>
                  <a:tcPr/>
                </a:tc>
                <a:extLst>
                  <a:ext uri="{0D108BD9-81ED-4DB2-BD59-A6C34878D82A}">
                    <a16:rowId xmlns:a16="http://schemas.microsoft.com/office/drawing/2014/main" val="1493415274"/>
                  </a:ext>
                </a:extLst>
              </a:tr>
              <a:tr h="370840">
                <a:tc>
                  <a:txBody>
                    <a:bodyPr/>
                    <a:lstStyle/>
                    <a:p>
                      <a:r>
                        <a:rPr lang="en-US" sz="1200" dirty="0"/>
                        <a:t>(1)</a:t>
                      </a:r>
                      <a:endParaRPr lang="en-US" sz="1200" dirty="0">
                        <a:latin typeface="+mn-lt"/>
                      </a:endParaRPr>
                    </a:p>
                  </a:txBody>
                  <a:tcPr/>
                </a:tc>
                <a:tc>
                  <a:txBody>
                    <a:bodyPr/>
                    <a:lstStyle/>
                    <a:p>
                      <a:r>
                        <a:rPr lang="en-US" sz="1200" b="0" dirty="0"/>
                        <a:t>A1</a:t>
                      </a:r>
                      <a:r>
                        <a:rPr lang="en-US" sz="1200" dirty="0"/>
                        <a:t>, A2</a:t>
                      </a:r>
                      <a:endParaRPr lang="en-US" sz="1200" dirty="0">
                        <a:latin typeface="+mn-lt"/>
                      </a:endParaRPr>
                    </a:p>
                  </a:txBody>
                  <a:tcPr/>
                </a:tc>
                <a:tc>
                  <a:txBody>
                    <a:bodyPr/>
                    <a:lstStyle/>
                    <a:p>
                      <a:r>
                        <a:rPr lang="en-US" sz="1200" dirty="0"/>
                        <a:t>Division A Location</a:t>
                      </a:r>
                      <a:endParaRPr lang="en-US" sz="1200" dirty="0">
                        <a:latin typeface="+mn-lt"/>
                      </a:endParaRPr>
                    </a:p>
                  </a:txBody>
                  <a:tcPr/>
                </a:tc>
                <a:extLst>
                  <a:ext uri="{0D108BD9-81ED-4DB2-BD59-A6C34878D82A}">
                    <a16:rowId xmlns:a16="http://schemas.microsoft.com/office/drawing/2014/main" val="1149592135"/>
                  </a:ext>
                </a:extLst>
              </a:tr>
              <a:tr h="370840">
                <a:tc>
                  <a:txBody>
                    <a:bodyPr/>
                    <a:lstStyle/>
                    <a:p>
                      <a:r>
                        <a:rPr lang="en-US" sz="1200" dirty="0"/>
                        <a:t>(2)</a:t>
                      </a:r>
                      <a:endParaRPr lang="en-US" sz="1200" dirty="0">
                        <a:latin typeface="+mn-lt"/>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dirty="0"/>
                        <a:t>B1, B2</a:t>
                      </a:r>
                      <a:endParaRPr lang="en-US" sz="1200" dirty="0">
                        <a:latin typeface="+mn-lt"/>
                      </a:endParaRPr>
                    </a:p>
                  </a:txBody>
                  <a:tcPr/>
                </a:tc>
                <a:tc>
                  <a:txBody>
                    <a:bodyPr/>
                    <a:lstStyle/>
                    <a:p>
                      <a:r>
                        <a:rPr lang="en-US" sz="1200" dirty="0"/>
                        <a:t>Division B Location</a:t>
                      </a:r>
                      <a:endParaRPr lang="en-US" sz="1200" dirty="0">
                        <a:latin typeface="+mn-lt"/>
                      </a:endParaRPr>
                    </a:p>
                  </a:txBody>
                  <a:tcPr/>
                </a:tc>
                <a:extLst>
                  <a:ext uri="{0D108BD9-81ED-4DB2-BD59-A6C34878D82A}">
                    <a16:rowId xmlns:a16="http://schemas.microsoft.com/office/drawing/2014/main" val="1580280198"/>
                  </a:ext>
                </a:extLst>
              </a:tr>
              <a:tr h="370840">
                <a:tc>
                  <a:txBody>
                    <a:bodyPr/>
                    <a:lstStyle/>
                    <a:p>
                      <a:r>
                        <a:rPr lang="en-US" sz="1200" dirty="0"/>
                        <a:t>(3)</a:t>
                      </a:r>
                      <a:endParaRPr lang="en-US" sz="1200" dirty="0">
                        <a:latin typeface="+mn-lt"/>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dirty="0"/>
                        <a:t>C1, C2</a:t>
                      </a:r>
                      <a:endParaRPr lang="en-US" sz="1200" dirty="0">
                        <a:latin typeface="+mn-lt"/>
                      </a:endParaRPr>
                    </a:p>
                  </a:txBody>
                  <a:tcPr/>
                </a:tc>
                <a:tc>
                  <a:txBody>
                    <a:bodyPr/>
                    <a:lstStyle/>
                    <a:p>
                      <a:r>
                        <a:rPr lang="en-US" sz="1200" dirty="0"/>
                        <a:t>Division C Location</a:t>
                      </a:r>
                      <a:endParaRPr lang="en-US" sz="1200" dirty="0">
                        <a:latin typeface="+mn-lt"/>
                      </a:endParaRPr>
                    </a:p>
                  </a:txBody>
                  <a:tcPr/>
                </a:tc>
                <a:extLst>
                  <a:ext uri="{0D108BD9-81ED-4DB2-BD59-A6C34878D82A}">
                    <a16:rowId xmlns:a16="http://schemas.microsoft.com/office/drawing/2014/main" val="2814809927"/>
                  </a:ext>
                </a:extLst>
              </a:tr>
              <a:tr h="370840">
                <a:tc>
                  <a:txBody>
                    <a:bodyPr/>
                    <a:lstStyle/>
                    <a:p>
                      <a:r>
                        <a:rPr lang="en-US" sz="1200" dirty="0"/>
                        <a:t>(4)</a:t>
                      </a:r>
                      <a:endParaRPr lang="en-US" sz="1200" dirty="0">
                        <a:latin typeface="+mn-lt"/>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dirty="0"/>
                        <a:t>D1, D2</a:t>
                      </a:r>
                      <a:endParaRPr lang="en-US" sz="1200" dirty="0">
                        <a:latin typeface="+mn-lt"/>
                      </a:endParaRPr>
                    </a:p>
                  </a:txBody>
                  <a:tcPr/>
                </a:tc>
                <a:tc>
                  <a:txBody>
                    <a:bodyPr/>
                    <a:lstStyle/>
                    <a:p>
                      <a:r>
                        <a:rPr lang="en-US" sz="1200" dirty="0"/>
                        <a:t>Division D Location</a:t>
                      </a:r>
                      <a:endParaRPr lang="en-US" sz="1200" dirty="0">
                        <a:latin typeface="+mn-lt"/>
                      </a:endParaRPr>
                    </a:p>
                  </a:txBody>
                  <a:tcPr/>
                </a:tc>
                <a:extLst>
                  <a:ext uri="{0D108BD9-81ED-4DB2-BD59-A6C34878D82A}">
                    <a16:rowId xmlns:a16="http://schemas.microsoft.com/office/drawing/2014/main" val="1040185369"/>
                  </a:ext>
                </a:extLst>
              </a:tr>
              <a:tr h="370840">
                <a:tc>
                  <a:txBody>
                    <a:bodyPr/>
                    <a:lstStyle/>
                    <a:p>
                      <a:r>
                        <a:rPr lang="en-US" sz="1200" dirty="0"/>
                        <a:t>(5)</a:t>
                      </a:r>
                      <a:endParaRPr lang="en-US" sz="1200" dirty="0">
                        <a:latin typeface="+mn-lt"/>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0" dirty="0"/>
                        <a:t>A1</a:t>
                      </a:r>
                      <a:r>
                        <a:rPr lang="en-US" sz="1200" dirty="0"/>
                        <a:t>, A2, B1, B2,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200" dirty="0"/>
                        <a:t>C1, C2, D1, D2</a:t>
                      </a:r>
                      <a:endParaRPr lang="en-US" sz="1200" dirty="0">
                        <a:latin typeface="+mn-lt"/>
                      </a:endParaRPr>
                    </a:p>
                  </a:txBody>
                  <a:tcPr/>
                </a:tc>
                <a:tc>
                  <a:txBody>
                    <a:bodyPr/>
                    <a:lstStyle/>
                    <a:p>
                      <a:pPr marL="0" marR="0">
                        <a:spcBef>
                          <a:spcPts val="300"/>
                        </a:spcBef>
                        <a:spcAft>
                          <a:spcPts val="0"/>
                        </a:spcAft>
                      </a:pPr>
                      <a:r>
                        <a:rPr lang="en-US" sz="1200" dirty="0">
                          <a:effectLst/>
                        </a:rPr>
                        <a:t>Function, Hardware, Software, &amp; Manufacturer </a:t>
                      </a:r>
                      <a:endParaRPr lang="en-US"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36743211"/>
                  </a:ext>
                </a:extLst>
              </a:tr>
            </a:tbl>
          </a:graphicData>
        </a:graphic>
      </p:graphicFrame>
      <p:sp>
        <p:nvSpPr>
          <p:cNvPr id="8" name="TextBox 7">
            <a:extLst>
              <a:ext uri="{FF2B5EF4-FFF2-40B4-BE49-F238E27FC236}">
                <a16:creationId xmlns:a16="http://schemas.microsoft.com/office/drawing/2014/main" id="{3EEAC767-58CB-4A81-A11D-645A989D899A}"/>
              </a:ext>
            </a:extLst>
          </p:cNvPr>
          <p:cNvSpPr txBox="1"/>
          <p:nvPr/>
        </p:nvSpPr>
        <p:spPr>
          <a:xfrm>
            <a:off x="868680" y="5771994"/>
            <a:ext cx="7406640" cy="338554"/>
          </a:xfrm>
          <a:prstGeom prst="rect">
            <a:avLst/>
          </a:prstGeom>
          <a:noFill/>
        </p:spPr>
        <p:txBody>
          <a:bodyPr wrap="square">
            <a:spAutoFit/>
          </a:bodyPr>
          <a:lstStyle/>
          <a:p>
            <a:pPr algn="ctr"/>
            <a:r>
              <a:rPr lang="en-US" sz="1600" b="0" dirty="0">
                <a:latin typeface="Arial" panose="020B0604020202020204" pitchFamily="34" charset="0"/>
                <a:cs typeface="Arial" panose="020B0604020202020204" pitchFamily="34" charset="0"/>
              </a:rPr>
              <a:t>How to estimate the beta factors for each CCCG, given a limited-data scenario?</a:t>
            </a:r>
          </a:p>
        </p:txBody>
      </p:sp>
    </p:spTree>
    <p:extLst>
      <p:ext uri="{BB962C8B-B14F-4D97-AF65-F5344CB8AC3E}">
        <p14:creationId xmlns:p14="http://schemas.microsoft.com/office/powerpoint/2010/main" val="241859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86C4D-64A9-4C06-84CE-8B18A1213B93}"/>
              </a:ext>
            </a:extLst>
          </p:cNvPr>
          <p:cNvSpPr>
            <a:spLocks noGrp="1"/>
          </p:cNvSpPr>
          <p:nvPr>
            <p:ph idx="1"/>
          </p:nvPr>
        </p:nvSpPr>
        <p:spPr/>
        <p:txBody>
          <a:bodyPr>
            <a:normAutofit/>
          </a:bodyPr>
          <a:lstStyle/>
          <a:p>
            <a:r>
              <a:rPr lang="en-US" sz="1600" b="0" dirty="0"/>
              <a:t>An additive scheme </a:t>
            </a:r>
            <a:r>
              <a:rPr lang="en-US" sz="1600" b="0" dirty="0">
                <a:solidFill>
                  <a:srgbClr val="C00000"/>
                </a:solidFill>
              </a:rPr>
              <a:t>Partial Beta Factor (PBF) </a:t>
            </a:r>
            <a:r>
              <a:rPr lang="en-US" sz="1600" b="0" dirty="0"/>
              <a:t>method was developed to provide a score for the beta factor by considering a component’s defenses against CCF[13].</a:t>
            </a:r>
          </a:p>
          <a:p>
            <a:r>
              <a:rPr lang="en-US" sz="1600" b="0" dirty="0"/>
              <a:t>A collection attributes, called </a:t>
            </a:r>
            <a:r>
              <a:rPr lang="en-US" sz="1600" b="0" dirty="0">
                <a:solidFill>
                  <a:srgbClr val="C00000"/>
                </a:solidFill>
              </a:rPr>
              <a:t>sub-factors</a:t>
            </a:r>
            <a:r>
              <a:rPr lang="en-US" sz="1600" b="0" dirty="0"/>
              <a:t>, were selected which are known to contribute to the prevention of CCFs. The method deals with hardware-based failures.</a:t>
            </a:r>
          </a:p>
        </p:txBody>
      </p:sp>
      <p:sp>
        <p:nvSpPr>
          <p:cNvPr id="3" name="Title 2">
            <a:extLst>
              <a:ext uri="{FF2B5EF4-FFF2-40B4-BE49-F238E27FC236}">
                <a16:creationId xmlns:a16="http://schemas.microsoft.com/office/drawing/2014/main" id="{A176DF07-9121-4998-80C1-8842851BAA8D}"/>
              </a:ext>
            </a:extLst>
          </p:cNvPr>
          <p:cNvSpPr>
            <a:spLocks noGrp="1"/>
          </p:cNvSpPr>
          <p:nvPr>
            <p:ph type="title"/>
          </p:nvPr>
        </p:nvSpPr>
        <p:spPr/>
        <p:txBody>
          <a:bodyPr/>
          <a:lstStyle/>
          <a:p>
            <a:r>
              <a:rPr lang="en-US" sz="2000" dirty="0"/>
              <a:t>A method to define beta factors for each CCCG</a:t>
            </a:r>
          </a:p>
        </p:txBody>
      </p:sp>
      <p:sp>
        <p:nvSpPr>
          <p:cNvPr id="4" name="Slide Number Placeholder 3">
            <a:extLst>
              <a:ext uri="{FF2B5EF4-FFF2-40B4-BE49-F238E27FC236}">
                <a16:creationId xmlns:a16="http://schemas.microsoft.com/office/drawing/2014/main" id="{15ABCD68-F1F5-492F-9E78-A876CC7B9525}"/>
              </a:ext>
            </a:extLst>
          </p:cNvPr>
          <p:cNvSpPr>
            <a:spLocks noGrp="1"/>
          </p:cNvSpPr>
          <p:nvPr>
            <p:ph type="sldNum" sz="quarter" idx="10"/>
          </p:nvPr>
        </p:nvSpPr>
        <p:spPr/>
        <p:txBody>
          <a:bodyPr/>
          <a:lstStyle/>
          <a:p>
            <a:pPr>
              <a:defRPr/>
            </a:pPr>
            <a:fld id="{CDEFAD39-1750-3342-8CA4-A45556007C23}" type="slidenum">
              <a:rPr lang="en-US" smtClean="0"/>
              <a:pPr>
                <a:defRPr/>
              </a:pPr>
              <a:t>13</a:t>
            </a:fld>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CC20D08-134C-4F6E-A474-297AF1516E82}"/>
                  </a:ext>
                </a:extLst>
              </p:cNvPr>
              <p:cNvGraphicFramePr>
                <a:graphicFrameLocks noGrp="1"/>
              </p:cNvGraphicFramePr>
              <p:nvPr>
                <p:extLst>
                  <p:ext uri="{D42A27DB-BD31-4B8C-83A1-F6EECF244321}">
                    <p14:modId xmlns:p14="http://schemas.microsoft.com/office/powerpoint/2010/main" val="2170983234"/>
                  </p:ext>
                </p:extLst>
              </p:nvPr>
            </p:nvGraphicFramePr>
            <p:xfrm>
              <a:off x="1196340" y="2612169"/>
              <a:ext cx="7096590" cy="2902210"/>
            </p:xfrm>
            <a:graphic>
              <a:graphicData uri="http://schemas.openxmlformats.org/drawingml/2006/table">
                <a:tbl>
                  <a:tblPr firstRow="1" firstCol="1" bandRow="1">
                    <a:tableStyleId>{7DF18680-E054-41AD-8BC1-D1AEF772440D}</a:tableStyleId>
                  </a:tblPr>
                  <a:tblGrid>
                    <a:gridCol w="2311663">
                      <a:extLst>
                        <a:ext uri="{9D8B030D-6E8A-4147-A177-3AD203B41FA5}">
                          <a16:colId xmlns:a16="http://schemas.microsoft.com/office/drawing/2014/main" val="3047207082"/>
                        </a:ext>
                      </a:extLst>
                    </a:gridCol>
                    <a:gridCol w="683561">
                      <a:extLst>
                        <a:ext uri="{9D8B030D-6E8A-4147-A177-3AD203B41FA5}">
                          <a16:colId xmlns:a16="http://schemas.microsoft.com/office/drawing/2014/main" val="2642827307"/>
                        </a:ext>
                      </a:extLst>
                    </a:gridCol>
                    <a:gridCol w="683561">
                      <a:extLst>
                        <a:ext uri="{9D8B030D-6E8A-4147-A177-3AD203B41FA5}">
                          <a16:colId xmlns:a16="http://schemas.microsoft.com/office/drawing/2014/main" val="2170813501"/>
                        </a:ext>
                      </a:extLst>
                    </a:gridCol>
                    <a:gridCol w="683561">
                      <a:extLst>
                        <a:ext uri="{9D8B030D-6E8A-4147-A177-3AD203B41FA5}">
                          <a16:colId xmlns:a16="http://schemas.microsoft.com/office/drawing/2014/main" val="1946973145"/>
                        </a:ext>
                      </a:extLst>
                    </a:gridCol>
                    <a:gridCol w="683561">
                      <a:extLst>
                        <a:ext uri="{9D8B030D-6E8A-4147-A177-3AD203B41FA5}">
                          <a16:colId xmlns:a16="http://schemas.microsoft.com/office/drawing/2014/main" val="2574532184"/>
                        </a:ext>
                      </a:extLst>
                    </a:gridCol>
                    <a:gridCol w="683561">
                      <a:extLst>
                        <a:ext uri="{9D8B030D-6E8A-4147-A177-3AD203B41FA5}">
                          <a16:colId xmlns:a16="http://schemas.microsoft.com/office/drawing/2014/main" val="2649637919"/>
                        </a:ext>
                      </a:extLst>
                    </a:gridCol>
                    <a:gridCol w="683561">
                      <a:extLst>
                        <a:ext uri="{9D8B030D-6E8A-4147-A177-3AD203B41FA5}">
                          <a16:colId xmlns:a16="http://schemas.microsoft.com/office/drawing/2014/main" val="1747672913"/>
                        </a:ext>
                      </a:extLst>
                    </a:gridCol>
                    <a:gridCol w="683561">
                      <a:extLst>
                        <a:ext uri="{9D8B030D-6E8A-4147-A177-3AD203B41FA5}">
                          <a16:colId xmlns:a16="http://schemas.microsoft.com/office/drawing/2014/main" val="298224319"/>
                        </a:ext>
                      </a:extLst>
                    </a:gridCol>
                  </a:tblGrid>
                  <a:tr h="230891">
                    <a:tc>
                      <a:txBody>
                        <a:bodyPr/>
                        <a:lstStyle/>
                        <a:p>
                          <a:pPr marL="0" marR="0">
                            <a:spcBef>
                              <a:spcPts val="300"/>
                            </a:spcBef>
                            <a:spcAft>
                              <a:spcPts val="0"/>
                            </a:spcAft>
                          </a:pPr>
                          <a:r>
                            <a:rPr lang="en-US" sz="1200" dirty="0">
                              <a:effectLst/>
                            </a:rPr>
                            <a:t>Sub-factors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B</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B+</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C</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D</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2160051"/>
                      </a:ext>
                    </a:extLst>
                  </a:tr>
                  <a:tr h="230891">
                    <a:tc>
                      <a:txBody>
                        <a:bodyPr/>
                        <a:lstStyle/>
                        <a:p>
                          <a:pPr marL="0" marR="0">
                            <a:spcBef>
                              <a:spcPts val="300"/>
                            </a:spcBef>
                            <a:spcAft>
                              <a:spcPts val="0"/>
                            </a:spcAft>
                          </a:pPr>
                          <a:r>
                            <a:rPr lang="en-US" sz="1200" dirty="0">
                              <a:effectLst/>
                            </a:rPr>
                            <a:t>Redundancy (&amp; Diversity)</a:t>
                          </a:r>
                          <a:r>
                            <a:rPr lang="en-US" sz="1200" baseline="300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875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213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8724918"/>
                      </a:ext>
                    </a:extLst>
                  </a:tr>
                  <a:tr h="230891">
                    <a:tc>
                      <a:txBody>
                        <a:bodyPr/>
                        <a:lstStyle/>
                        <a:p>
                          <a:pPr marL="0" marR="0">
                            <a:spcBef>
                              <a:spcPts val="300"/>
                            </a:spcBef>
                            <a:spcAft>
                              <a:spcPts val="0"/>
                            </a:spcAft>
                          </a:pPr>
                          <a:r>
                            <a:rPr lang="en-US" sz="1200" dirty="0">
                              <a:effectLst/>
                            </a:rPr>
                            <a:t>Separation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2400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580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140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35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8</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1220104"/>
                      </a:ext>
                    </a:extLst>
                  </a:tr>
                  <a:tr h="230891">
                    <a:tc>
                      <a:txBody>
                        <a:bodyPr/>
                        <a:lstStyle/>
                        <a:p>
                          <a:pPr marL="0" marR="0">
                            <a:spcBef>
                              <a:spcPts val="300"/>
                            </a:spcBef>
                            <a:spcAft>
                              <a:spcPts val="0"/>
                            </a:spcAft>
                          </a:pPr>
                          <a:r>
                            <a:rPr lang="en-US" sz="1200" dirty="0">
                              <a:effectLst/>
                            </a:rPr>
                            <a:t>Understanding</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0438096"/>
                      </a:ext>
                    </a:extLst>
                  </a:tr>
                  <a:tr h="230891">
                    <a:tc>
                      <a:txBody>
                        <a:bodyPr/>
                        <a:lstStyle/>
                        <a:p>
                          <a:pPr marL="0" marR="0">
                            <a:spcBef>
                              <a:spcPts val="300"/>
                            </a:spcBef>
                            <a:spcAft>
                              <a:spcPts val="0"/>
                            </a:spcAft>
                          </a:pPr>
                          <a:r>
                            <a:rPr lang="en-US" sz="1200" dirty="0">
                              <a:effectLst/>
                            </a:rPr>
                            <a:t>Analysis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3939052"/>
                      </a:ext>
                    </a:extLst>
                  </a:tr>
                  <a:tr h="230891">
                    <a:tc>
                      <a:txBody>
                        <a:bodyPr/>
                        <a:lstStyle/>
                        <a:p>
                          <a:pPr marL="0" marR="0">
                            <a:spcBef>
                              <a:spcPts val="300"/>
                            </a:spcBef>
                            <a:spcAft>
                              <a:spcPts val="0"/>
                            </a:spcAft>
                          </a:pPr>
                          <a:r>
                            <a:rPr lang="en-US" sz="1200" dirty="0">
                              <a:effectLst/>
                            </a:rPr>
                            <a:t>Man-Machine Interface (MMI)</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3000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720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19323465"/>
                      </a:ext>
                    </a:extLst>
                  </a:tr>
                  <a:tr h="230891">
                    <a:tc>
                      <a:txBody>
                        <a:bodyPr/>
                        <a:lstStyle/>
                        <a:p>
                          <a:pPr marL="0" marR="0">
                            <a:spcBef>
                              <a:spcPts val="300"/>
                            </a:spcBef>
                            <a:spcAft>
                              <a:spcPts val="0"/>
                            </a:spcAft>
                          </a:pPr>
                          <a:r>
                            <a:rPr lang="en-US" sz="1200" dirty="0">
                              <a:effectLst/>
                            </a:rPr>
                            <a:t>Safety Culture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1500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360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90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5</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7900430"/>
                      </a:ext>
                    </a:extLst>
                  </a:tr>
                  <a:tr h="230891">
                    <a:tc>
                      <a:txBody>
                        <a:bodyPr/>
                        <a:lstStyle/>
                        <a:p>
                          <a:pPr marL="0" marR="0">
                            <a:spcBef>
                              <a:spcPts val="300"/>
                            </a:spcBef>
                            <a:spcAft>
                              <a:spcPts val="0"/>
                            </a:spcAft>
                          </a:pPr>
                          <a:r>
                            <a:rPr lang="en-US" sz="1200" dirty="0">
                              <a:effectLst/>
                            </a:rPr>
                            <a:t>Control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335809"/>
                      </a:ext>
                    </a:extLst>
                  </a:tr>
                  <a:tr h="230891">
                    <a:tc>
                      <a:txBody>
                        <a:bodyPr/>
                        <a:lstStyle/>
                        <a:p>
                          <a:pPr marL="0" marR="0">
                            <a:spcBef>
                              <a:spcPts val="300"/>
                            </a:spcBef>
                            <a:spcAft>
                              <a:spcPts val="0"/>
                            </a:spcAft>
                          </a:pPr>
                          <a:r>
                            <a:rPr lang="en-US" sz="1200" dirty="0">
                              <a:effectLst/>
                            </a:rPr>
                            <a:t>Tests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1200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290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70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7908716"/>
                      </a:ext>
                    </a:extLst>
                  </a:tr>
                  <a:tr h="244277">
                    <a:tc gridSpan="8">
                      <a:txBody>
                        <a:bodyPr/>
                        <a:lstStyle/>
                        <a:p>
                          <a:pPr marL="0" marR="0" algn="just">
                            <a:lnSpc>
                              <a:spcPct val="107000"/>
                            </a:lnSpc>
                            <a:spcBef>
                              <a:spcPts val="0"/>
                            </a:spcBef>
                            <a:spcAft>
                              <a:spcPts val="0"/>
                            </a:spcAft>
                          </a:pPr>
                          <a:r>
                            <a:rPr lang="en-US" sz="1200" baseline="30000" dirty="0">
                              <a:effectLst/>
                            </a:rPr>
                            <a:t>1</a:t>
                          </a:r>
                          <a:r>
                            <a:rPr lang="en-US" sz="1200" dirty="0">
                              <a:effectLst/>
                            </a:rPr>
                            <a:t>This sub-factor name changed and given the A+ and B+ scores [14].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7215556"/>
                      </a:ext>
                    </a:extLst>
                  </a:tr>
                  <a:tr h="579914">
                    <a:tc gridSpan="8">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200" b="1" i="1" smtClean="0">
                                    <a:effectLst/>
                                    <a:latin typeface="Cambria Math" panose="02040503050406030204" pitchFamily="18" charset="0"/>
                                  </a:rPr>
                                  <m:t>𝜷</m:t>
                                </m:r>
                                <m:r>
                                  <a:rPr lang="en-US" sz="1200" b="1">
                                    <a:effectLst/>
                                    <a:latin typeface="Cambria Math" panose="02040503050406030204" pitchFamily="18" charset="0"/>
                                  </a:rPr>
                                  <m:t>=</m:t>
                                </m:r>
                                <m:f>
                                  <m:fPr>
                                    <m:ctrlPr>
                                      <a:rPr lang="en-US" sz="1200" b="1" i="1">
                                        <a:effectLst/>
                                        <a:latin typeface="Cambria Math" panose="02040503050406030204" pitchFamily="18" charset="0"/>
                                      </a:rPr>
                                    </m:ctrlPr>
                                  </m:fPr>
                                  <m:num>
                                    <m:nary>
                                      <m:naryPr>
                                        <m:chr m:val="∑"/>
                                        <m:limLoc m:val="undOvr"/>
                                        <m:subHide m:val="on"/>
                                        <m:supHide m:val="on"/>
                                        <m:ctrlPr>
                                          <a:rPr lang="en-US" sz="1200" b="1" i="1">
                                            <a:effectLst/>
                                            <a:latin typeface="Cambria Math" panose="02040503050406030204" pitchFamily="18" charset="0"/>
                                          </a:rPr>
                                        </m:ctrlPr>
                                      </m:naryPr>
                                      <m:sub/>
                                      <m:sup/>
                                      <m:e>
                                        <m:r>
                                          <a:rPr lang="en-US" sz="1200" b="1">
                                            <a:effectLst/>
                                            <a:latin typeface="Cambria Math" panose="02040503050406030204" pitchFamily="18" charset="0"/>
                                          </a:rPr>
                                          <m:t>(</m:t>
                                        </m:r>
                                        <m:r>
                                          <a:rPr lang="en-US" sz="1200" b="1" i="1">
                                            <a:effectLst/>
                                            <a:latin typeface="Cambria Math" panose="02040503050406030204" pitchFamily="18" charset="0"/>
                                          </a:rPr>
                                          <m:t>𝑺𝒖𝒃</m:t>
                                        </m:r>
                                        <m:r>
                                          <a:rPr lang="en-US" sz="1200" b="1" i="0" smtClean="0">
                                            <a:effectLst/>
                                            <a:latin typeface="Cambria Math" panose="02040503050406030204" pitchFamily="18" charset="0"/>
                                          </a:rPr>
                                          <m:t>_</m:t>
                                        </m:r>
                                        <m:r>
                                          <a:rPr lang="en-US" sz="1200" b="1" i="1">
                                            <a:effectLst/>
                                            <a:latin typeface="Cambria Math" panose="02040503050406030204" pitchFamily="18" charset="0"/>
                                          </a:rPr>
                                          <m:t>𝒇𝒂𝒄𝒕𝒐𝒓𝒔</m:t>
                                        </m:r>
                                        <m:r>
                                          <a:rPr lang="en-US" sz="1200" b="1">
                                            <a:effectLst/>
                                            <a:latin typeface="Cambria Math" panose="02040503050406030204" pitchFamily="18" charset="0"/>
                                          </a:rPr>
                                          <m:t>)</m:t>
                                        </m:r>
                                      </m:e>
                                    </m:nary>
                                  </m:num>
                                  <m:den>
                                    <m:r>
                                      <a:rPr lang="en-US" sz="1200" b="1" i="1">
                                        <a:effectLst/>
                                        <a:latin typeface="Cambria Math" panose="02040503050406030204" pitchFamily="18" charset="0"/>
                                      </a:rPr>
                                      <m:t>𝟓𝟎𝟎𝟎𝟎</m:t>
                                    </m:r>
                                  </m:den>
                                </m:f>
                              </m:oMath>
                            </m:oMathPara>
                          </a14:m>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4228926"/>
                      </a:ext>
                    </a:extLst>
                  </a:tr>
                </a:tbl>
              </a:graphicData>
            </a:graphic>
          </p:graphicFrame>
        </mc:Choice>
        <mc:Fallback xmlns="">
          <p:graphicFrame>
            <p:nvGraphicFramePr>
              <p:cNvPr id="8" name="Table 7">
                <a:extLst>
                  <a:ext uri="{FF2B5EF4-FFF2-40B4-BE49-F238E27FC236}">
                    <a16:creationId xmlns:a16="http://schemas.microsoft.com/office/drawing/2014/main" id="{6CC20D08-134C-4F6E-A474-297AF1516E82}"/>
                  </a:ext>
                </a:extLst>
              </p:cNvPr>
              <p:cNvGraphicFramePr>
                <a:graphicFrameLocks noGrp="1"/>
              </p:cNvGraphicFramePr>
              <p:nvPr>
                <p:extLst>
                  <p:ext uri="{D42A27DB-BD31-4B8C-83A1-F6EECF244321}">
                    <p14:modId xmlns:p14="http://schemas.microsoft.com/office/powerpoint/2010/main" val="2170983234"/>
                  </p:ext>
                </p:extLst>
              </p:nvPr>
            </p:nvGraphicFramePr>
            <p:xfrm>
              <a:off x="1196340" y="2612169"/>
              <a:ext cx="7096590" cy="2902210"/>
            </p:xfrm>
            <a:graphic>
              <a:graphicData uri="http://schemas.openxmlformats.org/drawingml/2006/table">
                <a:tbl>
                  <a:tblPr firstRow="1" firstCol="1" bandRow="1">
                    <a:tableStyleId>{7DF18680-E054-41AD-8BC1-D1AEF772440D}</a:tableStyleId>
                  </a:tblPr>
                  <a:tblGrid>
                    <a:gridCol w="2311663">
                      <a:extLst>
                        <a:ext uri="{9D8B030D-6E8A-4147-A177-3AD203B41FA5}">
                          <a16:colId xmlns:a16="http://schemas.microsoft.com/office/drawing/2014/main" val="3047207082"/>
                        </a:ext>
                      </a:extLst>
                    </a:gridCol>
                    <a:gridCol w="683561">
                      <a:extLst>
                        <a:ext uri="{9D8B030D-6E8A-4147-A177-3AD203B41FA5}">
                          <a16:colId xmlns:a16="http://schemas.microsoft.com/office/drawing/2014/main" val="2642827307"/>
                        </a:ext>
                      </a:extLst>
                    </a:gridCol>
                    <a:gridCol w="683561">
                      <a:extLst>
                        <a:ext uri="{9D8B030D-6E8A-4147-A177-3AD203B41FA5}">
                          <a16:colId xmlns:a16="http://schemas.microsoft.com/office/drawing/2014/main" val="2170813501"/>
                        </a:ext>
                      </a:extLst>
                    </a:gridCol>
                    <a:gridCol w="683561">
                      <a:extLst>
                        <a:ext uri="{9D8B030D-6E8A-4147-A177-3AD203B41FA5}">
                          <a16:colId xmlns:a16="http://schemas.microsoft.com/office/drawing/2014/main" val="1946973145"/>
                        </a:ext>
                      </a:extLst>
                    </a:gridCol>
                    <a:gridCol w="683561">
                      <a:extLst>
                        <a:ext uri="{9D8B030D-6E8A-4147-A177-3AD203B41FA5}">
                          <a16:colId xmlns:a16="http://schemas.microsoft.com/office/drawing/2014/main" val="2574532184"/>
                        </a:ext>
                      </a:extLst>
                    </a:gridCol>
                    <a:gridCol w="683561">
                      <a:extLst>
                        <a:ext uri="{9D8B030D-6E8A-4147-A177-3AD203B41FA5}">
                          <a16:colId xmlns:a16="http://schemas.microsoft.com/office/drawing/2014/main" val="2649637919"/>
                        </a:ext>
                      </a:extLst>
                    </a:gridCol>
                    <a:gridCol w="683561">
                      <a:extLst>
                        <a:ext uri="{9D8B030D-6E8A-4147-A177-3AD203B41FA5}">
                          <a16:colId xmlns:a16="http://schemas.microsoft.com/office/drawing/2014/main" val="1747672913"/>
                        </a:ext>
                      </a:extLst>
                    </a:gridCol>
                    <a:gridCol w="683561">
                      <a:extLst>
                        <a:ext uri="{9D8B030D-6E8A-4147-A177-3AD203B41FA5}">
                          <a16:colId xmlns:a16="http://schemas.microsoft.com/office/drawing/2014/main" val="298224319"/>
                        </a:ext>
                      </a:extLst>
                    </a:gridCol>
                  </a:tblGrid>
                  <a:tr h="230891">
                    <a:tc>
                      <a:txBody>
                        <a:bodyPr/>
                        <a:lstStyle/>
                        <a:p>
                          <a:pPr marL="0" marR="0">
                            <a:spcBef>
                              <a:spcPts val="300"/>
                            </a:spcBef>
                            <a:spcAft>
                              <a:spcPts val="0"/>
                            </a:spcAft>
                          </a:pPr>
                          <a:r>
                            <a:rPr lang="en-US" sz="1200" dirty="0">
                              <a:effectLst/>
                            </a:rPr>
                            <a:t>Sub-factors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B</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B+</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C</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D</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2160051"/>
                      </a:ext>
                    </a:extLst>
                  </a:tr>
                  <a:tr h="230891">
                    <a:tc>
                      <a:txBody>
                        <a:bodyPr/>
                        <a:lstStyle/>
                        <a:p>
                          <a:pPr marL="0" marR="0">
                            <a:spcBef>
                              <a:spcPts val="300"/>
                            </a:spcBef>
                            <a:spcAft>
                              <a:spcPts val="0"/>
                            </a:spcAft>
                          </a:pPr>
                          <a:r>
                            <a:rPr lang="en-US" sz="1200" dirty="0">
                              <a:effectLst/>
                            </a:rPr>
                            <a:t>Redundancy (&amp; Diversity)</a:t>
                          </a:r>
                          <a:r>
                            <a:rPr lang="en-US" sz="1200" baseline="300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875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213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8724918"/>
                      </a:ext>
                    </a:extLst>
                  </a:tr>
                  <a:tr h="230891">
                    <a:tc>
                      <a:txBody>
                        <a:bodyPr/>
                        <a:lstStyle/>
                        <a:p>
                          <a:pPr marL="0" marR="0">
                            <a:spcBef>
                              <a:spcPts val="300"/>
                            </a:spcBef>
                            <a:spcAft>
                              <a:spcPts val="0"/>
                            </a:spcAft>
                          </a:pPr>
                          <a:r>
                            <a:rPr lang="en-US" sz="1200" dirty="0">
                              <a:effectLst/>
                            </a:rPr>
                            <a:t>Separation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2400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580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140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35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8</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1220104"/>
                      </a:ext>
                    </a:extLst>
                  </a:tr>
                  <a:tr h="230891">
                    <a:tc>
                      <a:txBody>
                        <a:bodyPr/>
                        <a:lstStyle/>
                        <a:p>
                          <a:pPr marL="0" marR="0">
                            <a:spcBef>
                              <a:spcPts val="300"/>
                            </a:spcBef>
                            <a:spcAft>
                              <a:spcPts val="0"/>
                            </a:spcAft>
                          </a:pPr>
                          <a:r>
                            <a:rPr lang="en-US" sz="1200" dirty="0">
                              <a:effectLst/>
                            </a:rPr>
                            <a:t>Understanding</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0438096"/>
                      </a:ext>
                    </a:extLst>
                  </a:tr>
                  <a:tr h="230891">
                    <a:tc>
                      <a:txBody>
                        <a:bodyPr/>
                        <a:lstStyle/>
                        <a:p>
                          <a:pPr marL="0" marR="0">
                            <a:spcBef>
                              <a:spcPts val="300"/>
                            </a:spcBef>
                            <a:spcAft>
                              <a:spcPts val="0"/>
                            </a:spcAft>
                          </a:pPr>
                          <a:r>
                            <a:rPr lang="en-US" sz="1200" dirty="0">
                              <a:effectLst/>
                            </a:rPr>
                            <a:t>Analysis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3939052"/>
                      </a:ext>
                    </a:extLst>
                  </a:tr>
                  <a:tr h="230891">
                    <a:tc>
                      <a:txBody>
                        <a:bodyPr/>
                        <a:lstStyle/>
                        <a:p>
                          <a:pPr marL="0" marR="0">
                            <a:spcBef>
                              <a:spcPts val="300"/>
                            </a:spcBef>
                            <a:spcAft>
                              <a:spcPts val="0"/>
                            </a:spcAft>
                          </a:pPr>
                          <a:r>
                            <a:rPr lang="en-US" sz="1200" dirty="0">
                              <a:effectLst/>
                            </a:rPr>
                            <a:t>Man-Machine Interface (MMI)</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3000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720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19323465"/>
                      </a:ext>
                    </a:extLst>
                  </a:tr>
                  <a:tr h="230891">
                    <a:tc>
                      <a:txBody>
                        <a:bodyPr/>
                        <a:lstStyle/>
                        <a:p>
                          <a:pPr marL="0" marR="0">
                            <a:spcBef>
                              <a:spcPts val="300"/>
                            </a:spcBef>
                            <a:spcAft>
                              <a:spcPts val="0"/>
                            </a:spcAft>
                          </a:pPr>
                          <a:r>
                            <a:rPr lang="en-US" sz="1200" dirty="0">
                              <a:effectLst/>
                            </a:rPr>
                            <a:t>Safety Culture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1500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360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90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5</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7900430"/>
                      </a:ext>
                    </a:extLst>
                  </a:tr>
                  <a:tr h="230891">
                    <a:tc>
                      <a:txBody>
                        <a:bodyPr/>
                        <a:lstStyle/>
                        <a:p>
                          <a:pPr marL="0" marR="0">
                            <a:spcBef>
                              <a:spcPts val="300"/>
                            </a:spcBef>
                            <a:spcAft>
                              <a:spcPts val="0"/>
                            </a:spcAft>
                          </a:pPr>
                          <a:r>
                            <a:rPr lang="en-US" sz="1200" dirty="0">
                              <a:effectLst/>
                            </a:rPr>
                            <a:t>Control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1750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335809"/>
                      </a:ext>
                    </a:extLst>
                  </a:tr>
                  <a:tr h="230891">
                    <a:tc>
                      <a:txBody>
                        <a:bodyPr/>
                        <a:lstStyle/>
                        <a:p>
                          <a:pPr marL="0" marR="0">
                            <a:spcBef>
                              <a:spcPts val="300"/>
                            </a:spcBef>
                            <a:spcAft>
                              <a:spcPts val="0"/>
                            </a:spcAft>
                          </a:pPr>
                          <a:r>
                            <a:rPr lang="en-US" sz="1200" dirty="0">
                              <a:effectLst/>
                            </a:rPr>
                            <a:t>Tests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1200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290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70</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15</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7908716"/>
                      </a:ext>
                    </a:extLst>
                  </a:tr>
                  <a:tr h="244277">
                    <a:tc gridSpan="8">
                      <a:txBody>
                        <a:bodyPr/>
                        <a:lstStyle/>
                        <a:p>
                          <a:pPr marL="0" marR="0" algn="just">
                            <a:lnSpc>
                              <a:spcPct val="107000"/>
                            </a:lnSpc>
                            <a:spcBef>
                              <a:spcPts val="0"/>
                            </a:spcBef>
                            <a:spcAft>
                              <a:spcPts val="0"/>
                            </a:spcAft>
                          </a:pPr>
                          <a:r>
                            <a:rPr lang="en-US" sz="1200" baseline="30000" dirty="0">
                              <a:effectLst/>
                            </a:rPr>
                            <a:t>1</a:t>
                          </a:r>
                          <a:r>
                            <a:rPr lang="en-US" sz="1200" dirty="0">
                              <a:effectLst/>
                            </a:rPr>
                            <a:t>This sub-factor name changed and given the A+ and B+ scores [14].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7215556"/>
                      </a:ext>
                    </a:extLst>
                  </a:tr>
                  <a:tr h="579914">
                    <a:tc gridSpan="8">
                      <a:txBody>
                        <a:bodyPr/>
                        <a:lstStyle/>
                        <a:p>
                          <a:endParaRPr lang="en-US"/>
                        </a:p>
                      </a:txBody>
                      <a:tcPr marL="68580" marR="68580" marT="0" marB="0" anchor="ctr">
                        <a:blipFill>
                          <a:blip r:embed="rId3"/>
                          <a:stretch>
                            <a:fillRect l="-86" t="-408421" r="-343" b="-2105"/>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4228926"/>
                      </a:ext>
                    </a:extLst>
                  </a:tr>
                </a:tbl>
              </a:graphicData>
            </a:graphic>
          </p:graphicFrame>
        </mc:Fallback>
      </mc:AlternateContent>
      <p:sp>
        <p:nvSpPr>
          <p:cNvPr id="5" name="TextBox 4">
            <a:extLst>
              <a:ext uri="{FF2B5EF4-FFF2-40B4-BE49-F238E27FC236}">
                <a16:creationId xmlns:a16="http://schemas.microsoft.com/office/drawing/2014/main" id="{2DB0CD2C-42BF-9ACC-3D34-2E77051A4AB0}"/>
              </a:ext>
            </a:extLst>
          </p:cNvPr>
          <p:cNvSpPr txBox="1"/>
          <p:nvPr/>
        </p:nvSpPr>
        <p:spPr>
          <a:xfrm>
            <a:off x="2070193" y="5761200"/>
            <a:ext cx="5003614" cy="369332"/>
          </a:xfrm>
          <a:prstGeom prst="rect">
            <a:avLst/>
          </a:prstGeom>
          <a:noFill/>
        </p:spPr>
        <p:txBody>
          <a:bodyPr wrap="none" rtlCol="0">
            <a:spAutoFit/>
          </a:bodyPr>
          <a:lstStyle/>
          <a:p>
            <a:r>
              <a:rPr lang="en-US" dirty="0"/>
              <a:t>The method is best defined for hardware failures. </a:t>
            </a:r>
          </a:p>
        </p:txBody>
      </p:sp>
    </p:spTree>
    <p:extLst>
      <p:ext uri="{BB962C8B-B14F-4D97-AF65-F5344CB8AC3E}">
        <p14:creationId xmlns:p14="http://schemas.microsoft.com/office/powerpoint/2010/main" val="334991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966D0-3A07-4072-8627-170BAA23AEB2}"/>
              </a:ext>
            </a:extLst>
          </p:cNvPr>
          <p:cNvSpPr>
            <a:spLocks noGrp="1"/>
          </p:cNvSpPr>
          <p:nvPr>
            <p:ph idx="1"/>
          </p:nvPr>
        </p:nvSpPr>
        <p:spPr/>
        <p:txBody>
          <a:bodyPr/>
          <a:lstStyle/>
          <a:p>
            <a:pPr marL="342900" indent="-342900">
              <a:buFont typeface="+mj-lt"/>
              <a:buAutoNum type="arabicPeriod"/>
            </a:pPr>
            <a:r>
              <a:rPr lang="en-US" sz="1600" dirty="0"/>
              <a:t>The range of beta values the model will produce was increased (i.e., 0.001 – 0.999), allowing for greater applicability to low diversity software systems</a:t>
            </a:r>
          </a:p>
          <a:p>
            <a:pPr marL="342900" indent="-342900">
              <a:buFont typeface="+mj-lt"/>
              <a:buAutoNum type="arabicPeriod"/>
            </a:pPr>
            <a:r>
              <a:rPr lang="en-US" sz="1600" dirty="0"/>
              <a:t>Subfactor weights were changed to place greater emphasis the subfactors that influence coupling mechanisms.</a:t>
            </a:r>
          </a:p>
          <a:p>
            <a:pPr lvl="1"/>
            <a:r>
              <a:rPr lang="en-US" sz="1400" dirty="0"/>
              <a:t>Subtle variations in the operational conditions can create quasi-diverse components, ultimately influencing the potential for CCFs</a:t>
            </a:r>
          </a:p>
          <a:p>
            <a:pPr lvl="1"/>
            <a:r>
              <a:rPr lang="en-US" sz="1400" dirty="0"/>
              <a:t>For example: Human interaction may vary across components introducing software faults and effecting coupling mechanisms. Greater weight placed on those defenses that pertain to human interaction and diversity of software.</a:t>
            </a:r>
          </a:p>
          <a:p>
            <a:endParaRPr lang="en-US" dirty="0"/>
          </a:p>
        </p:txBody>
      </p:sp>
      <p:sp>
        <p:nvSpPr>
          <p:cNvPr id="3" name="Title 2">
            <a:extLst>
              <a:ext uri="{FF2B5EF4-FFF2-40B4-BE49-F238E27FC236}">
                <a16:creationId xmlns:a16="http://schemas.microsoft.com/office/drawing/2014/main" id="{7EB6AB60-ECDB-4DD7-B592-1B526E7872A7}"/>
              </a:ext>
            </a:extLst>
          </p:cNvPr>
          <p:cNvSpPr>
            <a:spLocks noGrp="1"/>
          </p:cNvSpPr>
          <p:nvPr>
            <p:ph type="title"/>
          </p:nvPr>
        </p:nvSpPr>
        <p:spPr/>
        <p:txBody>
          <a:bodyPr/>
          <a:lstStyle/>
          <a:p>
            <a:r>
              <a:rPr lang="en-US" sz="2000" dirty="0"/>
              <a:t>The partial beta factor scoring method was modified to address software</a:t>
            </a:r>
          </a:p>
        </p:txBody>
      </p:sp>
      <p:sp>
        <p:nvSpPr>
          <p:cNvPr id="4" name="Slide Number Placeholder 3">
            <a:extLst>
              <a:ext uri="{FF2B5EF4-FFF2-40B4-BE49-F238E27FC236}">
                <a16:creationId xmlns:a16="http://schemas.microsoft.com/office/drawing/2014/main" id="{CECFE23D-FF30-436B-8E7B-D2917F7A4C3D}"/>
              </a:ext>
            </a:extLst>
          </p:cNvPr>
          <p:cNvSpPr>
            <a:spLocks noGrp="1"/>
          </p:cNvSpPr>
          <p:nvPr>
            <p:ph type="sldNum" sz="quarter" idx="10"/>
          </p:nvPr>
        </p:nvSpPr>
        <p:spPr/>
        <p:txBody>
          <a:bodyPr/>
          <a:lstStyle/>
          <a:p>
            <a:pPr>
              <a:defRPr/>
            </a:pPr>
            <a:fld id="{CDEFAD39-1750-3342-8CA4-A45556007C23}" type="slidenum">
              <a:rPr lang="en-US" smtClean="0"/>
              <a:pPr>
                <a:defRPr/>
              </a:pPr>
              <a:t>14</a:t>
            </a:fld>
            <a:endParaRPr lang="en-US" dirty="0"/>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1FF86300-FE40-4773-8EAD-FA68B9666B32}"/>
                  </a:ext>
                </a:extLst>
              </p:cNvPr>
              <p:cNvGraphicFramePr>
                <a:graphicFrameLocks/>
              </p:cNvGraphicFramePr>
              <p:nvPr>
                <p:extLst>
                  <p:ext uri="{D42A27DB-BD31-4B8C-83A1-F6EECF244321}">
                    <p14:modId xmlns:p14="http://schemas.microsoft.com/office/powerpoint/2010/main" val="2833809707"/>
                  </p:ext>
                </p:extLst>
              </p:nvPr>
            </p:nvGraphicFramePr>
            <p:xfrm>
              <a:off x="1018710" y="3795920"/>
              <a:ext cx="7096590" cy="2391520"/>
            </p:xfrm>
            <a:graphic>
              <a:graphicData uri="http://schemas.openxmlformats.org/drawingml/2006/table">
                <a:tbl>
                  <a:tblPr firstRow="1" firstCol="1" bandRow="1">
                    <a:tableStyleId>{7DF18680-E054-41AD-8BC1-D1AEF772440D}</a:tableStyleId>
                  </a:tblPr>
                  <a:tblGrid>
                    <a:gridCol w="2311663">
                      <a:extLst>
                        <a:ext uri="{9D8B030D-6E8A-4147-A177-3AD203B41FA5}">
                          <a16:colId xmlns:a16="http://schemas.microsoft.com/office/drawing/2014/main" val="3101033521"/>
                        </a:ext>
                      </a:extLst>
                    </a:gridCol>
                    <a:gridCol w="683561">
                      <a:extLst>
                        <a:ext uri="{9D8B030D-6E8A-4147-A177-3AD203B41FA5}">
                          <a16:colId xmlns:a16="http://schemas.microsoft.com/office/drawing/2014/main" val="642392737"/>
                        </a:ext>
                      </a:extLst>
                    </a:gridCol>
                    <a:gridCol w="683561">
                      <a:extLst>
                        <a:ext uri="{9D8B030D-6E8A-4147-A177-3AD203B41FA5}">
                          <a16:colId xmlns:a16="http://schemas.microsoft.com/office/drawing/2014/main" val="2608601981"/>
                        </a:ext>
                      </a:extLst>
                    </a:gridCol>
                    <a:gridCol w="683561">
                      <a:extLst>
                        <a:ext uri="{9D8B030D-6E8A-4147-A177-3AD203B41FA5}">
                          <a16:colId xmlns:a16="http://schemas.microsoft.com/office/drawing/2014/main" val="1279881907"/>
                        </a:ext>
                      </a:extLst>
                    </a:gridCol>
                    <a:gridCol w="683561">
                      <a:extLst>
                        <a:ext uri="{9D8B030D-6E8A-4147-A177-3AD203B41FA5}">
                          <a16:colId xmlns:a16="http://schemas.microsoft.com/office/drawing/2014/main" val="2663140145"/>
                        </a:ext>
                      </a:extLst>
                    </a:gridCol>
                    <a:gridCol w="683561">
                      <a:extLst>
                        <a:ext uri="{9D8B030D-6E8A-4147-A177-3AD203B41FA5}">
                          <a16:colId xmlns:a16="http://schemas.microsoft.com/office/drawing/2014/main" val="3888548041"/>
                        </a:ext>
                      </a:extLst>
                    </a:gridCol>
                    <a:gridCol w="683561">
                      <a:extLst>
                        <a:ext uri="{9D8B030D-6E8A-4147-A177-3AD203B41FA5}">
                          <a16:colId xmlns:a16="http://schemas.microsoft.com/office/drawing/2014/main" val="2118842330"/>
                        </a:ext>
                      </a:extLst>
                    </a:gridCol>
                    <a:gridCol w="683561">
                      <a:extLst>
                        <a:ext uri="{9D8B030D-6E8A-4147-A177-3AD203B41FA5}">
                          <a16:colId xmlns:a16="http://schemas.microsoft.com/office/drawing/2014/main" val="598264019"/>
                        </a:ext>
                      </a:extLst>
                    </a:gridCol>
                  </a:tblGrid>
                  <a:tr h="306070">
                    <a:tc gridSpan="8">
                      <a:txBody>
                        <a:bodyPr/>
                        <a:lstStyle/>
                        <a:p>
                          <a:pPr marL="0" marR="0">
                            <a:spcBef>
                              <a:spcPts val="30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Beta Factor Estimation Table For Software Failures</a:t>
                          </a:r>
                        </a:p>
                      </a:txBody>
                      <a:tcPr marL="68580" marR="68580" marT="0" marB="0" anchor="ctr"/>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07911651"/>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Sub-factors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B</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B+</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C</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3207074"/>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Redundancy (&amp; Diversity)</a:t>
                          </a:r>
                          <a:r>
                            <a:rPr lang="en-US" sz="1000" baseline="30000" dirty="0">
                              <a:effectLst/>
                              <a:latin typeface="Arial" panose="020B0604020202020204" pitchFamily="34" charset="0"/>
                              <a:cs typeface="Arial" panose="020B0604020202020204" pitchFamily="34" charset="0"/>
                            </a:rPr>
                            <a:t>1</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23976</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10112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4265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1799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759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135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24</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2792287437"/>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Input Similarity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23976</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PMingLiU"/>
                              <a:cs typeface="Arial" panose="020B0604020202020204" pitchFamily="34" charset="0"/>
                            </a:rPr>
                            <a:t>10112</a:t>
                          </a: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4265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759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135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24</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1727906226"/>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Understanding</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7992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1422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253</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8</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345978384"/>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Analysis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7992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1422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253</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8</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1315840745"/>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MMI</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11988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2132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379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67</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12</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2643511983"/>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Safety Culture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6993</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1244</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221</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3653716947"/>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Control</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4995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888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158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5</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3190957971"/>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Tests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11988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2132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379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67</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12</a:t>
                          </a:r>
                          <a:endParaRPr lang="en-US" sz="1000" dirty="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2246007336"/>
                      </a:ext>
                    </a:extLst>
                  </a:tr>
                  <a:tr h="439530">
                    <a:tc gridSpan="8">
                      <a:txBody>
                        <a:bodyPr/>
                        <a:lstStyle/>
                        <a:p>
                          <a:pPr marL="0" marR="0" algn="just">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000" b="1" i="1" smtClean="0">
                                    <a:effectLst/>
                                    <a:latin typeface="Cambria Math" panose="02040503050406030204" pitchFamily="18" charset="0"/>
                                  </a:rPr>
                                  <m:t>𝜷</m:t>
                                </m:r>
                                <m:r>
                                  <a:rPr lang="en-US" sz="1000" b="1">
                                    <a:effectLst/>
                                    <a:latin typeface="Cambria Math" panose="02040503050406030204" pitchFamily="18" charset="0"/>
                                  </a:rPr>
                                  <m:t>=</m:t>
                                </m:r>
                                <m:f>
                                  <m:fPr>
                                    <m:ctrlPr>
                                      <a:rPr lang="en-US" sz="1000" b="1" i="1">
                                        <a:effectLst/>
                                        <a:latin typeface="Cambria Math" panose="02040503050406030204" pitchFamily="18" charset="0"/>
                                      </a:rPr>
                                    </m:ctrlPr>
                                  </m:fPr>
                                  <m:num>
                                    <m:nary>
                                      <m:naryPr>
                                        <m:chr m:val="∑"/>
                                        <m:limLoc m:val="undOvr"/>
                                        <m:subHide m:val="on"/>
                                        <m:supHide m:val="on"/>
                                        <m:ctrlPr>
                                          <a:rPr lang="en-US" sz="1000" b="1" i="1">
                                            <a:effectLst/>
                                            <a:latin typeface="Cambria Math" panose="02040503050406030204" pitchFamily="18" charset="0"/>
                                          </a:rPr>
                                        </m:ctrlPr>
                                      </m:naryPr>
                                      <m:sub/>
                                      <m:sup/>
                                      <m:e>
                                        <m:r>
                                          <a:rPr lang="en-US" sz="1000" b="1">
                                            <a:effectLst/>
                                            <a:latin typeface="Cambria Math" panose="02040503050406030204" pitchFamily="18" charset="0"/>
                                          </a:rPr>
                                          <m:t>(</m:t>
                                        </m:r>
                                        <m:r>
                                          <a:rPr lang="en-US" sz="1000" b="1" i="1">
                                            <a:effectLst/>
                                            <a:latin typeface="Cambria Math" panose="02040503050406030204" pitchFamily="18" charset="0"/>
                                          </a:rPr>
                                          <m:t>𝑺𝒖𝒃</m:t>
                                        </m:r>
                                        <m:r>
                                          <a:rPr lang="en-US" sz="1000" b="1" i="0" smtClean="0">
                                            <a:effectLst/>
                                            <a:latin typeface="Cambria Math" panose="02040503050406030204" pitchFamily="18" charset="0"/>
                                          </a:rPr>
                                          <m:t>_</m:t>
                                        </m:r>
                                        <m:r>
                                          <a:rPr lang="en-US" sz="1000" b="1" i="1">
                                            <a:effectLst/>
                                            <a:latin typeface="Cambria Math" panose="02040503050406030204" pitchFamily="18" charset="0"/>
                                          </a:rPr>
                                          <m:t>𝒇𝒂𝒄𝒕𝒐𝒓𝒔</m:t>
                                        </m:r>
                                        <m:r>
                                          <a:rPr lang="en-US" sz="1000" b="1">
                                            <a:effectLst/>
                                            <a:latin typeface="Cambria Math" panose="02040503050406030204" pitchFamily="18" charset="0"/>
                                          </a:rPr>
                                          <m:t>)</m:t>
                                        </m:r>
                                      </m:e>
                                    </m:nary>
                                  </m:num>
                                  <m:den>
                                    <m:r>
                                      <a:rPr lang="en-US" sz="1000" b="1" i="1" smtClean="0">
                                        <a:effectLst/>
                                        <a:latin typeface="Cambria Math" panose="02040503050406030204" pitchFamily="18" charset="0"/>
                                      </a:rPr>
                                      <m:t>𝟏𝟎</m:t>
                                    </m:r>
                                    <m:r>
                                      <a:rPr lang="en-US" sz="1000" b="1" i="1">
                                        <a:effectLst/>
                                        <a:latin typeface="Cambria Math" panose="02040503050406030204" pitchFamily="18" charset="0"/>
                                      </a:rPr>
                                      <m:t>𝟎𝟎𝟎𝟎</m:t>
                                    </m:r>
                                  </m:den>
                                </m:f>
                              </m:oMath>
                            </m:oMathPara>
                          </a14:m>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8743237"/>
                      </a:ext>
                    </a:extLst>
                  </a:tr>
                </a:tbl>
              </a:graphicData>
            </a:graphic>
          </p:graphicFrame>
        </mc:Choice>
        <mc:Fallback xmlns="">
          <p:graphicFrame>
            <p:nvGraphicFramePr>
              <p:cNvPr id="5" name="Content Placeholder 4">
                <a:extLst>
                  <a:ext uri="{FF2B5EF4-FFF2-40B4-BE49-F238E27FC236}">
                    <a16:creationId xmlns:a16="http://schemas.microsoft.com/office/drawing/2014/main" id="{1FF86300-FE40-4773-8EAD-FA68B9666B32}"/>
                  </a:ext>
                </a:extLst>
              </p:cNvPr>
              <p:cNvGraphicFramePr>
                <a:graphicFrameLocks/>
              </p:cNvGraphicFramePr>
              <p:nvPr>
                <p:extLst>
                  <p:ext uri="{D42A27DB-BD31-4B8C-83A1-F6EECF244321}">
                    <p14:modId xmlns:p14="http://schemas.microsoft.com/office/powerpoint/2010/main" val="2833809707"/>
                  </p:ext>
                </p:extLst>
              </p:nvPr>
            </p:nvGraphicFramePr>
            <p:xfrm>
              <a:off x="1018710" y="3795920"/>
              <a:ext cx="7096590" cy="2391520"/>
            </p:xfrm>
            <a:graphic>
              <a:graphicData uri="http://schemas.openxmlformats.org/drawingml/2006/table">
                <a:tbl>
                  <a:tblPr firstRow="1" firstCol="1" bandRow="1">
                    <a:tableStyleId>{7DF18680-E054-41AD-8BC1-D1AEF772440D}</a:tableStyleId>
                  </a:tblPr>
                  <a:tblGrid>
                    <a:gridCol w="2311663">
                      <a:extLst>
                        <a:ext uri="{9D8B030D-6E8A-4147-A177-3AD203B41FA5}">
                          <a16:colId xmlns:a16="http://schemas.microsoft.com/office/drawing/2014/main" val="3101033521"/>
                        </a:ext>
                      </a:extLst>
                    </a:gridCol>
                    <a:gridCol w="683561">
                      <a:extLst>
                        <a:ext uri="{9D8B030D-6E8A-4147-A177-3AD203B41FA5}">
                          <a16:colId xmlns:a16="http://schemas.microsoft.com/office/drawing/2014/main" val="642392737"/>
                        </a:ext>
                      </a:extLst>
                    </a:gridCol>
                    <a:gridCol w="683561">
                      <a:extLst>
                        <a:ext uri="{9D8B030D-6E8A-4147-A177-3AD203B41FA5}">
                          <a16:colId xmlns:a16="http://schemas.microsoft.com/office/drawing/2014/main" val="2608601981"/>
                        </a:ext>
                      </a:extLst>
                    </a:gridCol>
                    <a:gridCol w="683561">
                      <a:extLst>
                        <a:ext uri="{9D8B030D-6E8A-4147-A177-3AD203B41FA5}">
                          <a16:colId xmlns:a16="http://schemas.microsoft.com/office/drawing/2014/main" val="1279881907"/>
                        </a:ext>
                      </a:extLst>
                    </a:gridCol>
                    <a:gridCol w="683561">
                      <a:extLst>
                        <a:ext uri="{9D8B030D-6E8A-4147-A177-3AD203B41FA5}">
                          <a16:colId xmlns:a16="http://schemas.microsoft.com/office/drawing/2014/main" val="2663140145"/>
                        </a:ext>
                      </a:extLst>
                    </a:gridCol>
                    <a:gridCol w="683561">
                      <a:extLst>
                        <a:ext uri="{9D8B030D-6E8A-4147-A177-3AD203B41FA5}">
                          <a16:colId xmlns:a16="http://schemas.microsoft.com/office/drawing/2014/main" val="3888548041"/>
                        </a:ext>
                      </a:extLst>
                    </a:gridCol>
                    <a:gridCol w="683561">
                      <a:extLst>
                        <a:ext uri="{9D8B030D-6E8A-4147-A177-3AD203B41FA5}">
                          <a16:colId xmlns:a16="http://schemas.microsoft.com/office/drawing/2014/main" val="2118842330"/>
                        </a:ext>
                      </a:extLst>
                    </a:gridCol>
                    <a:gridCol w="683561">
                      <a:extLst>
                        <a:ext uri="{9D8B030D-6E8A-4147-A177-3AD203B41FA5}">
                          <a16:colId xmlns:a16="http://schemas.microsoft.com/office/drawing/2014/main" val="598264019"/>
                        </a:ext>
                      </a:extLst>
                    </a:gridCol>
                  </a:tblGrid>
                  <a:tr h="306070">
                    <a:tc gridSpan="8">
                      <a:txBody>
                        <a:bodyPr/>
                        <a:lstStyle/>
                        <a:p>
                          <a:pPr marL="0" marR="0">
                            <a:spcBef>
                              <a:spcPts val="30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Beta Factor Estimation Table For Software Failures</a:t>
                          </a:r>
                        </a:p>
                      </a:txBody>
                      <a:tcPr marL="68580" marR="68580" marT="0" marB="0" anchor="ctr"/>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07911651"/>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Sub-factors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B</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B+</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C</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3207074"/>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Redundancy (&amp; Diversity)</a:t>
                          </a:r>
                          <a:r>
                            <a:rPr lang="en-US" sz="1000" baseline="30000" dirty="0">
                              <a:effectLst/>
                              <a:latin typeface="Arial" panose="020B0604020202020204" pitchFamily="34" charset="0"/>
                              <a:cs typeface="Arial" panose="020B0604020202020204" pitchFamily="34" charset="0"/>
                            </a:rPr>
                            <a:t>1</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23976</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10112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4265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1799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759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135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24</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2792287437"/>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Input Similarity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23976</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PMingLiU"/>
                              <a:cs typeface="Arial" panose="020B0604020202020204" pitchFamily="34" charset="0"/>
                            </a:rPr>
                            <a:t>10112</a:t>
                          </a: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4265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759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135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24</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1727906226"/>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Understanding</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7992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1422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253</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8</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345978384"/>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Analysis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7992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1422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253</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8</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1315840745"/>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MMI</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11988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2132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379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67</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12</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2643511983"/>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Safety Culture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6993</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1244</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221</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7</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3653716947"/>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Control</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4995</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888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158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5</a:t>
                          </a:r>
                          <a:endParaRPr lang="en-US" sz="100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3190957971"/>
                      </a:ext>
                    </a:extLst>
                  </a:tr>
                  <a:tr h="182880">
                    <a:tc>
                      <a:txBody>
                        <a:bodyPr/>
                        <a:lstStyle/>
                        <a:p>
                          <a:pPr marL="0" marR="0">
                            <a:spcBef>
                              <a:spcPts val="300"/>
                            </a:spcBef>
                            <a:spcAft>
                              <a:spcPts val="0"/>
                            </a:spcAft>
                          </a:pPr>
                          <a:r>
                            <a:rPr lang="en-US" sz="1000" dirty="0">
                              <a:effectLst/>
                              <a:latin typeface="Arial" panose="020B0604020202020204" pitchFamily="34" charset="0"/>
                              <a:cs typeface="Arial" panose="020B0604020202020204" pitchFamily="34" charset="0"/>
                            </a:rPr>
                            <a:t>Tests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11988</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2132</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379</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67</a:t>
                          </a:r>
                          <a:endParaRPr lang="en-US" sz="1000">
                            <a:effectLst/>
                            <a:latin typeface="Arial" panose="020B0604020202020204" pitchFamily="34" charset="0"/>
                            <a:ea typeface="PMingLiU"/>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12</a:t>
                          </a:r>
                          <a:endParaRPr lang="en-US" sz="1000" dirty="0">
                            <a:effectLst/>
                            <a:latin typeface="Arial" panose="020B0604020202020204" pitchFamily="34" charset="0"/>
                            <a:ea typeface="PMingLiU"/>
                            <a:cs typeface="Arial" panose="020B0604020202020204" pitchFamily="34" charset="0"/>
                          </a:endParaRPr>
                        </a:p>
                      </a:txBody>
                      <a:tcPr marL="68580" marR="68580" marT="0" marB="0"/>
                    </a:tc>
                    <a:extLst>
                      <a:ext uri="{0D108BD9-81ED-4DB2-BD59-A6C34878D82A}">
                        <a16:rowId xmlns:a16="http://schemas.microsoft.com/office/drawing/2014/main" val="2246007336"/>
                      </a:ext>
                    </a:extLst>
                  </a:tr>
                  <a:tr h="439530">
                    <a:tc gridSpan="8">
                      <a:txBody>
                        <a:bodyPr/>
                        <a:lstStyle/>
                        <a:p>
                          <a:endParaRPr lang="en-US"/>
                        </a:p>
                      </a:txBody>
                      <a:tcPr marL="68580" marR="68580" marT="0" marB="0" anchor="ctr">
                        <a:blipFill>
                          <a:blip r:embed="rId3"/>
                          <a:stretch>
                            <a:fillRect l="-86" t="-447222" r="-343" b="-4167"/>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8743237"/>
                      </a:ext>
                    </a:extLst>
                  </a:tr>
                </a:tbl>
              </a:graphicData>
            </a:graphic>
          </p:graphicFrame>
        </mc:Fallback>
      </mc:AlternateContent>
      <p:sp>
        <p:nvSpPr>
          <p:cNvPr id="6" name="Arrow: Right 5">
            <a:extLst>
              <a:ext uri="{FF2B5EF4-FFF2-40B4-BE49-F238E27FC236}">
                <a16:creationId xmlns:a16="http://schemas.microsoft.com/office/drawing/2014/main" id="{243F3597-9E8B-7FF2-7508-C3FD50CE4E65}"/>
              </a:ext>
            </a:extLst>
          </p:cNvPr>
          <p:cNvSpPr/>
          <p:nvPr/>
        </p:nvSpPr>
        <p:spPr>
          <a:xfrm>
            <a:off x="374565" y="4139489"/>
            <a:ext cx="637710" cy="423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D9930D6-4979-3A13-431D-CE87D01E003A}"/>
              </a:ext>
            </a:extLst>
          </p:cNvPr>
          <p:cNvSpPr/>
          <p:nvPr/>
        </p:nvSpPr>
        <p:spPr>
          <a:xfrm>
            <a:off x="336465" y="4414903"/>
            <a:ext cx="675810" cy="366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86C4D-64A9-4C06-84CE-8B18A1213B93}"/>
              </a:ext>
            </a:extLst>
          </p:cNvPr>
          <p:cNvSpPr>
            <a:spLocks noGrp="1"/>
          </p:cNvSpPr>
          <p:nvPr>
            <p:ph idx="1"/>
          </p:nvPr>
        </p:nvSpPr>
        <p:spPr>
          <a:xfrm>
            <a:off x="304800" y="1453661"/>
            <a:ext cx="8534400" cy="1457179"/>
          </a:xfrm>
        </p:spPr>
        <p:txBody>
          <a:bodyPr>
            <a:normAutofit/>
          </a:bodyPr>
          <a:lstStyle/>
          <a:p>
            <a:r>
              <a:rPr lang="en-US" sz="1600" b="0" dirty="0"/>
              <a:t>Redundancy does not influence reliability of application software (i.e., duplicate codes will have identical failures). Diversity however has the potential to influence and reduce CCF.</a:t>
            </a:r>
          </a:p>
          <a:p>
            <a:r>
              <a:rPr lang="en-US" sz="1600" b="0" dirty="0"/>
              <a:t>The following table is used to score the internal redundancy (i.e., diversity) of the components of the CCCG.</a:t>
            </a:r>
          </a:p>
        </p:txBody>
      </p:sp>
      <p:sp>
        <p:nvSpPr>
          <p:cNvPr id="3" name="Title 2">
            <a:extLst>
              <a:ext uri="{FF2B5EF4-FFF2-40B4-BE49-F238E27FC236}">
                <a16:creationId xmlns:a16="http://schemas.microsoft.com/office/drawing/2014/main" id="{A176DF07-9121-4998-80C1-8842851BAA8D}"/>
              </a:ext>
            </a:extLst>
          </p:cNvPr>
          <p:cNvSpPr>
            <a:spLocks noGrp="1"/>
          </p:cNvSpPr>
          <p:nvPr>
            <p:ph type="title"/>
          </p:nvPr>
        </p:nvSpPr>
        <p:spPr/>
        <p:txBody>
          <a:bodyPr/>
          <a:lstStyle/>
          <a:p>
            <a:r>
              <a:rPr lang="en-US" sz="2000" dirty="0"/>
              <a:t>Modified scoring: The Redundancy Sub-factor</a:t>
            </a:r>
          </a:p>
        </p:txBody>
      </p:sp>
      <p:sp>
        <p:nvSpPr>
          <p:cNvPr id="4" name="Slide Number Placeholder 3">
            <a:extLst>
              <a:ext uri="{FF2B5EF4-FFF2-40B4-BE49-F238E27FC236}">
                <a16:creationId xmlns:a16="http://schemas.microsoft.com/office/drawing/2014/main" id="{15ABCD68-F1F5-492F-9E78-A876CC7B9525}"/>
              </a:ext>
            </a:extLst>
          </p:cNvPr>
          <p:cNvSpPr>
            <a:spLocks noGrp="1"/>
          </p:cNvSpPr>
          <p:nvPr>
            <p:ph type="sldNum" sz="quarter" idx="10"/>
          </p:nvPr>
        </p:nvSpPr>
        <p:spPr/>
        <p:txBody>
          <a:bodyPr/>
          <a:lstStyle/>
          <a:p>
            <a:pPr>
              <a:defRPr/>
            </a:pPr>
            <a:fld id="{CDEFAD39-1750-3342-8CA4-A45556007C23}" type="slidenum">
              <a:rPr lang="en-US" smtClean="0"/>
              <a:pPr>
                <a:defRPr/>
              </a:pPr>
              <a:t>15</a:t>
            </a:fld>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CC20D08-134C-4F6E-A474-297AF1516E82}"/>
                  </a:ext>
                </a:extLst>
              </p:cNvPr>
              <p:cNvGraphicFramePr>
                <a:graphicFrameLocks noGrp="1"/>
              </p:cNvGraphicFramePr>
              <p:nvPr>
                <p:extLst>
                  <p:ext uri="{D42A27DB-BD31-4B8C-83A1-F6EECF244321}">
                    <p14:modId xmlns:p14="http://schemas.microsoft.com/office/powerpoint/2010/main" val="2328554094"/>
                  </p:ext>
                </p:extLst>
              </p:nvPr>
            </p:nvGraphicFramePr>
            <p:xfrm>
              <a:off x="1024128" y="2665509"/>
              <a:ext cx="7095744" cy="2837625"/>
            </p:xfrm>
            <a:graphic>
              <a:graphicData uri="http://schemas.openxmlformats.org/drawingml/2006/table">
                <a:tbl>
                  <a:tblPr firstRow="1" firstCol="1" bandRow="1">
                    <a:tableStyleId>{7DF18680-E054-41AD-8BC1-D1AEF772440D}</a:tableStyleId>
                  </a:tblPr>
                  <a:tblGrid>
                    <a:gridCol w="717544">
                      <a:extLst>
                        <a:ext uri="{9D8B030D-6E8A-4147-A177-3AD203B41FA5}">
                          <a16:colId xmlns:a16="http://schemas.microsoft.com/office/drawing/2014/main" val="3047207082"/>
                        </a:ext>
                      </a:extLst>
                    </a:gridCol>
                    <a:gridCol w="6378200">
                      <a:extLst>
                        <a:ext uri="{9D8B030D-6E8A-4147-A177-3AD203B41FA5}">
                          <a16:colId xmlns:a16="http://schemas.microsoft.com/office/drawing/2014/main" val="2642827307"/>
                        </a:ext>
                      </a:extLst>
                    </a:gridCol>
                  </a:tblGrid>
                  <a:tr h="198156">
                    <a:tc>
                      <a:txBody>
                        <a:bodyPr/>
                        <a:lstStyle/>
                        <a:p>
                          <a:pPr marL="0" marR="0">
                            <a:spcBef>
                              <a:spcPts val="300"/>
                            </a:spcBef>
                            <a:spcAft>
                              <a:spcPts val="0"/>
                            </a:spcAft>
                          </a:pPr>
                          <a:r>
                            <a:rPr lang="en-US" sz="1400" dirty="0">
                              <a:effectLst/>
                              <a:latin typeface="+mn-lt"/>
                            </a:rPr>
                            <a:t>Score</a:t>
                          </a:r>
                          <a:endParaRPr lang="en-US" sz="1400" dirty="0">
                            <a:effectLst/>
                            <a:latin typeface="+mn-lt"/>
                            <a:ea typeface="Times New Roman" panose="02020603050405020304" pitchFamily="18" charset="0"/>
                          </a:endParaRPr>
                        </a:p>
                      </a:txBody>
                      <a:tcPr marL="68580" marR="68580" marT="0" marB="0"/>
                    </a:tc>
                    <a:tc>
                      <a:txBody>
                        <a:bodyPr/>
                        <a:lstStyle/>
                        <a:p>
                          <a:pPr marL="0" marR="0">
                            <a:spcBef>
                              <a:spcPts val="300"/>
                            </a:spcBef>
                            <a:spcAft>
                              <a:spcPts val="0"/>
                            </a:spcAft>
                          </a:pPr>
                          <a:r>
                            <a:rPr lang="en-US" sz="1400" dirty="0">
                              <a:effectLst/>
                              <a:latin typeface="+mn-lt"/>
                              <a:ea typeface="Times New Roman" panose="02020603050405020304" pitchFamily="18" charset="0"/>
                            </a:rPr>
                            <a:t>Score for Redundancy (Diversity)</a:t>
                          </a:r>
                        </a:p>
                      </a:txBody>
                      <a:tcPr marL="68580" marR="68580" marT="0" marB="0"/>
                    </a:tc>
                    <a:extLst>
                      <a:ext uri="{0D108BD9-81ED-4DB2-BD59-A6C34878D82A}">
                        <a16:rowId xmlns:a16="http://schemas.microsoft.com/office/drawing/2014/main" val="2272160051"/>
                      </a:ext>
                    </a:extLst>
                  </a:tr>
                  <a:tr h="198156">
                    <a:tc>
                      <a:txBody>
                        <a:bodyPr/>
                        <a:lstStyle/>
                        <a:p>
                          <a:pPr marL="0" marR="0">
                            <a:spcBef>
                              <a:spcPts val="300"/>
                            </a:spcBef>
                            <a:spcAft>
                              <a:spcPts val="0"/>
                            </a:spcAft>
                          </a:pPr>
                          <a:r>
                            <a:rPr lang="en-US" sz="1400" dirty="0">
                              <a:effectLst/>
                              <a:latin typeface="+mn-lt"/>
                            </a:rPr>
                            <a:t>A</a:t>
                          </a:r>
                          <a:endParaRPr lang="en-US" sz="1400" dirty="0">
                            <a:effectLst/>
                            <a:latin typeface="+mn-lt"/>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mn-lt"/>
                              <a:ea typeface="DengXian" panose="020B0503020204020204" pitchFamily="2" charset="-122"/>
                            </a:rPr>
                            <a:t>No Diversity, </a:t>
                          </a:r>
                          <a14:m>
                            <m:oMath xmlns:m="http://schemas.openxmlformats.org/officeDocument/2006/math">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=0</m:t>
                              </m:r>
                            </m:oMath>
                          </a14:m>
                          <a:endParaRPr lang="en-US" sz="1400" dirty="0">
                            <a:effectLst/>
                            <a:latin typeface="+mn-lt"/>
                            <a:ea typeface="PMingLiU" panose="020B0604030504040204"/>
                          </a:endParaRPr>
                        </a:p>
                      </a:txBody>
                      <a:tcPr marL="68580" marR="68580" marT="0" marB="0"/>
                    </a:tc>
                    <a:extLst>
                      <a:ext uri="{0D108BD9-81ED-4DB2-BD59-A6C34878D82A}">
                        <a16:rowId xmlns:a16="http://schemas.microsoft.com/office/drawing/2014/main" val="1498724918"/>
                      </a:ext>
                    </a:extLst>
                  </a:tr>
                  <a:tr h="198156">
                    <a:tc>
                      <a:txBody>
                        <a:bodyPr/>
                        <a:lstStyle/>
                        <a:p>
                          <a:pPr marL="0" marR="0">
                            <a:spcBef>
                              <a:spcPts val="300"/>
                            </a:spcBef>
                            <a:spcAft>
                              <a:spcPts val="0"/>
                            </a:spcAft>
                          </a:pPr>
                          <a:r>
                            <a:rPr lang="en-US" sz="1400" dirty="0">
                              <a:effectLst/>
                              <a:latin typeface="+mn-lt"/>
                              <a:ea typeface="Times New Roman" panose="02020603050405020304" pitchFamily="18" charset="0"/>
                            </a:rPr>
                            <a:t>A+</a:t>
                          </a:r>
                        </a:p>
                      </a:txBody>
                      <a:tcPr marL="68580" marR="68580" marT="0" marB="0"/>
                    </a:tc>
                    <a:tc>
                      <a:txBody>
                        <a:bodyPr/>
                        <a:lstStyle/>
                        <a:p>
                          <a:pPr marL="0" marR="0" algn="l">
                            <a:spcBef>
                              <a:spcPts val="0"/>
                            </a:spcBef>
                            <a:spcAft>
                              <a:spcPts val="0"/>
                            </a:spcAft>
                          </a:pPr>
                          <a:r>
                            <a:rPr lang="en-US" sz="1400" dirty="0">
                              <a:effectLst/>
                              <a:latin typeface="+mn-lt"/>
                              <a:ea typeface="PMingLiU" panose="020B0604030504040204"/>
                            </a:rPr>
                            <a:t>Very low diversity</a:t>
                          </a:r>
                          <a:r>
                            <a:rPr lang="en-US" sz="1400" dirty="0">
                              <a:effectLst/>
                              <a:latin typeface="+mn-lt"/>
                              <a:ea typeface="DengXian" panose="020B0503020204020204" pitchFamily="2" charset="-122"/>
                            </a:rPr>
                            <a:t>, </a:t>
                          </a:r>
                          <a14:m>
                            <m:oMath xmlns:m="http://schemas.openxmlformats.org/officeDocument/2006/math">
                              <m:r>
                                <a:rPr lang="en-US" sz="1400" b="0" i="0" smtClean="0">
                                  <a:effectLst/>
                                  <a:latin typeface="Cambria Math" panose="02040503050406030204" pitchFamily="18" charset="0"/>
                                  <a:ea typeface="Cambria Math" panose="02040503050406030204" pitchFamily="18" charset="0"/>
                                </a:rPr>
                                <m:t>0&lt;</m:t>
                              </m:r>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≤0.167</m:t>
                              </m:r>
                            </m:oMath>
                          </a14:m>
                          <a:endParaRPr lang="en-US" sz="1400" dirty="0">
                            <a:effectLst/>
                            <a:latin typeface="+mn-lt"/>
                            <a:ea typeface="PMingLiU" panose="020B0604030504040204"/>
                          </a:endParaRPr>
                        </a:p>
                      </a:txBody>
                      <a:tcPr marL="68580" marR="68580" marT="0" marB="0"/>
                    </a:tc>
                    <a:extLst>
                      <a:ext uri="{0D108BD9-81ED-4DB2-BD59-A6C34878D82A}">
                        <a16:rowId xmlns:a16="http://schemas.microsoft.com/office/drawing/2014/main" val="3580438096"/>
                      </a:ext>
                    </a:extLst>
                  </a:tr>
                  <a:tr h="198156">
                    <a:tc>
                      <a:txBody>
                        <a:bodyPr/>
                        <a:lstStyle/>
                        <a:p>
                          <a:pPr marL="0" marR="0">
                            <a:spcBef>
                              <a:spcPts val="300"/>
                            </a:spcBef>
                            <a:spcAft>
                              <a:spcPts val="0"/>
                            </a:spcAft>
                          </a:pPr>
                          <a:r>
                            <a:rPr lang="en-US" sz="1400" dirty="0">
                              <a:effectLst/>
                              <a:latin typeface="+mn-lt"/>
                              <a:ea typeface="Times New Roman" panose="02020603050405020304" pitchFamily="18" charset="0"/>
                            </a:rPr>
                            <a:t>B</a:t>
                          </a:r>
                        </a:p>
                      </a:txBody>
                      <a:tcPr marL="68580" marR="68580" marT="0" marB="0"/>
                    </a:tc>
                    <a:tc>
                      <a:txBody>
                        <a:bodyPr/>
                        <a:lstStyle/>
                        <a:p>
                          <a:pPr marL="0" marR="0" algn="l">
                            <a:spcBef>
                              <a:spcPts val="0"/>
                            </a:spcBef>
                            <a:spcAft>
                              <a:spcPts val="0"/>
                            </a:spcAft>
                          </a:pPr>
                          <a:r>
                            <a:rPr lang="en-US" sz="1400" dirty="0">
                              <a:effectLst/>
                              <a:latin typeface="+mn-lt"/>
                              <a:ea typeface="PMingLiU" panose="020B0604030504040204"/>
                            </a:rPr>
                            <a:t>low diversity</a:t>
                          </a:r>
                          <a:r>
                            <a:rPr lang="en-US" sz="1400" dirty="0">
                              <a:effectLst/>
                              <a:latin typeface="+mn-lt"/>
                              <a:ea typeface="DengXian" panose="020B0503020204020204" pitchFamily="2" charset="-122"/>
                            </a:rPr>
                            <a:t>, </a:t>
                          </a:r>
                          <a14:m>
                            <m:oMath xmlns:m="http://schemas.openxmlformats.org/officeDocument/2006/math">
                              <m:r>
                                <a:rPr lang="en-US" sz="1400" b="0" i="0" smtClean="0">
                                  <a:effectLst/>
                                  <a:latin typeface="Cambria Math" panose="02040503050406030204" pitchFamily="18" charset="0"/>
                                  <a:ea typeface="Cambria Math" panose="02040503050406030204" pitchFamily="18" charset="0"/>
                                </a:rPr>
                                <m:t>0.167&lt;</m:t>
                              </m:r>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m:t>
                              </m:r>
                            </m:oMath>
                          </a14:m>
                          <a:r>
                            <a:rPr lang="en-US" sz="1400" dirty="0">
                              <a:effectLst/>
                              <a:latin typeface="+mn-lt"/>
                              <a:ea typeface="PMingLiU" panose="020B0604030504040204"/>
                            </a:rPr>
                            <a:t> 0.333</a:t>
                          </a:r>
                        </a:p>
                      </a:txBody>
                      <a:tcPr marL="68580" marR="68580" marT="0" marB="0"/>
                    </a:tc>
                    <a:extLst>
                      <a:ext uri="{0D108BD9-81ED-4DB2-BD59-A6C34878D82A}">
                        <a16:rowId xmlns:a16="http://schemas.microsoft.com/office/drawing/2014/main" val="1198204921"/>
                      </a:ext>
                    </a:extLst>
                  </a:tr>
                  <a:tr h="198156">
                    <a:tc>
                      <a:txBody>
                        <a:bodyPr/>
                        <a:lstStyle/>
                        <a:p>
                          <a:pPr marL="0" marR="0">
                            <a:spcBef>
                              <a:spcPts val="300"/>
                            </a:spcBef>
                            <a:spcAft>
                              <a:spcPts val="0"/>
                            </a:spcAft>
                          </a:pPr>
                          <a:r>
                            <a:rPr lang="en-US" sz="1400" dirty="0">
                              <a:effectLst/>
                              <a:latin typeface="+mn-lt"/>
                              <a:ea typeface="Times New Roman" panose="02020603050405020304" pitchFamily="18" charset="0"/>
                            </a:rPr>
                            <a:t>B+</a:t>
                          </a:r>
                        </a:p>
                      </a:txBody>
                      <a:tcPr marL="68580" marR="68580" marT="0" marB="0"/>
                    </a:tc>
                    <a:tc>
                      <a:txBody>
                        <a:bodyPr/>
                        <a:lstStyle/>
                        <a:p>
                          <a:pPr marL="0" marR="0" algn="l">
                            <a:spcBef>
                              <a:spcPts val="0"/>
                            </a:spcBef>
                            <a:spcAft>
                              <a:spcPts val="0"/>
                            </a:spcAft>
                          </a:pPr>
                          <a:r>
                            <a:rPr lang="en-US" sz="1400" baseline="0" dirty="0">
                              <a:effectLst/>
                              <a:latin typeface="+mn-lt"/>
                              <a:ea typeface="DengXian" panose="020B0503020204020204" pitchFamily="2" charset="-122"/>
                            </a:rPr>
                            <a:t>Intermediate diversity,</a:t>
                          </a:r>
                          <a:r>
                            <a:rPr lang="en-US" sz="1400" dirty="0">
                              <a:effectLst/>
                              <a:latin typeface="+mn-lt"/>
                              <a:ea typeface="DengXian" panose="020B0503020204020204" pitchFamily="2" charset="-122"/>
                            </a:rPr>
                            <a:t> </a:t>
                          </a:r>
                          <a14:m>
                            <m:oMath xmlns:m="http://schemas.openxmlformats.org/officeDocument/2006/math">
                              <m:r>
                                <a:rPr lang="en-US" sz="1400" b="0" i="0" smtClean="0">
                                  <a:effectLst/>
                                  <a:latin typeface="Cambria Math" panose="02040503050406030204" pitchFamily="18" charset="0"/>
                                  <a:ea typeface="Cambria Math" panose="02040503050406030204" pitchFamily="18" charset="0"/>
                                </a:rPr>
                                <m:t>0.333&lt;</m:t>
                              </m:r>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≤0.50</m:t>
                              </m:r>
                            </m:oMath>
                          </a14:m>
                          <a:endParaRPr lang="en-US" sz="1400" dirty="0">
                            <a:effectLst/>
                            <a:latin typeface="+mn-lt"/>
                            <a:ea typeface="PMingLiU" panose="020B0604030504040204"/>
                          </a:endParaRPr>
                        </a:p>
                      </a:txBody>
                      <a:tcPr marL="68580" marR="68580" marT="0" marB="0"/>
                    </a:tc>
                    <a:extLst>
                      <a:ext uri="{0D108BD9-81ED-4DB2-BD59-A6C34878D82A}">
                        <a16:rowId xmlns:a16="http://schemas.microsoft.com/office/drawing/2014/main" val="1254749188"/>
                      </a:ext>
                    </a:extLst>
                  </a:tr>
                  <a:tr h="198156">
                    <a:tc>
                      <a:txBody>
                        <a:bodyPr/>
                        <a:lstStyle/>
                        <a:p>
                          <a:pPr marL="0" marR="0">
                            <a:spcBef>
                              <a:spcPts val="300"/>
                            </a:spcBef>
                            <a:spcAft>
                              <a:spcPts val="0"/>
                            </a:spcAft>
                          </a:pPr>
                          <a:r>
                            <a:rPr lang="en-US" sz="1400" dirty="0">
                              <a:effectLst/>
                              <a:latin typeface="+mn-lt"/>
                            </a:rPr>
                            <a:t>C</a:t>
                          </a:r>
                          <a:endParaRPr lang="en-US" sz="1400" dirty="0">
                            <a:effectLst/>
                            <a:latin typeface="+mn-lt"/>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mn-lt"/>
                              <a:ea typeface="DengXian" panose="020B0503020204020204" pitchFamily="2" charset="-122"/>
                            </a:rPr>
                            <a:t>Intermediate/high diversity, </a:t>
                          </a:r>
                          <a14:m>
                            <m:oMath xmlns:m="http://schemas.openxmlformats.org/officeDocument/2006/math">
                              <m:r>
                                <a:rPr lang="en-US" sz="1400" b="0" i="0" smtClean="0">
                                  <a:effectLst/>
                                  <a:latin typeface="Cambria Math" panose="02040503050406030204" pitchFamily="18" charset="0"/>
                                  <a:ea typeface="Cambria Math" panose="02040503050406030204" pitchFamily="18" charset="0"/>
                                </a:rPr>
                                <m:t>0.50&lt;</m:t>
                              </m:r>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≤0.667</m:t>
                              </m:r>
                            </m:oMath>
                          </a14:m>
                          <a:endParaRPr lang="en-US" sz="1400" dirty="0">
                            <a:effectLst/>
                            <a:latin typeface="+mn-lt"/>
                            <a:ea typeface="PMingLiU" panose="020B0604030504040204"/>
                          </a:endParaRPr>
                        </a:p>
                      </a:txBody>
                      <a:tcPr marL="68580" marR="68580" marT="0" marB="0"/>
                    </a:tc>
                    <a:extLst>
                      <a:ext uri="{0D108BD9-81ED-4DB2-BD59-A6C34878D82A}">
                        <a16:rowId xmlns:a16="http://schemas.microsoft.com/office/drawing/2014/main" val="863939052"/>
                      </a:ext>
                    </a:extLst>
                  </a:tr>
                  <a:tr h="198156">
                    <a:tc>
                      <a:txBody>
                        <a:bodyPr/>
                        <a:lstStyle/>
                        <a:p>
                          <a:pPr marL="0" marR="0">
                            <a:spcBef>
                              <a:spcPts val="300"/>
                            </a:spcBef>
                            <a:spcAft>
                              <a:spcPts val="0"/>
                            </a:spcAft>
                          </a:pPr>
                          <a:r>
                            <a:rPr lang="en-US" sz="1400" dirty="0">
                              <a:effectLst/>
                              <a:latin typeface="+mn-lt"/>
                            </a:rPr>
                            <a:t>D</a:t>
                          </a:r>
                          <a:endParaRPr lang="en-US" sz="1400" dirty="0">
                            <a:effectLst/>
                            <a:latin typeface="+mn-lt"/>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mn-lt"/>
                              <a:ea typeface="DengXian" panose="020B0503020204020204" pitchFamily="2" charset="-122"/>
                            </a:rPr>
                            <a:t>high diversity, </a:t>
                          </a:r>
                          <a14:m>
                            <m:oMath xmlns:m="http://schemas.openxmlformats.org/officeDocument/2006/math">
                              <m:r>
                                <a:rPr lang="en-US" sz="1400" b="0" i="0" smtClean="0">
                                  <a:effectLst/>
                                  <a:latin typeface="Cambria Math" panose="02040503050406030204" pitchFamily="18" charset="0"/>
                                  <a:ea typeface="Cambria Math" panose="02040503050406030204" pitchFamily="18" charset="0"/>
                                </a:rPr>
                                <m:t>0.667&lt;</m:t>
                              </m:r>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≤0.833</m:t>
                              </m:r>
                            </m:oMath>
                          </a14:m>
                          <a:endParaRPr lang="en-US" sz="1400" dirty="0">
                            <a:effectLst/>
                            <a:latin typeface="+mn-lt"/>
                            <a:ea typeface="PMingLiU" panose="020B0604030504040204"/>
                          </a:endParaRPr>
                        </a:p>
                      </a:txBody>
                      <a:tcPr marL="68580" marR="68580" marT="0" marB="0"/>
                    </a:tc>
                    <a:extLst>
                      <a:ext uri="{0D108BD9-81ED-4DB2-BD59-A6C34878D82A}">
                        <a16:rowId xmlns:a16="http://schemas.microsoft.com/office/drawing/2014/main" val="3719323465"/>
                      </a:ext>
                    </a:extLst>
                  </a:tr>
                  <a:tr h="198156">
                    <a:tc>
                      <a:txBody>
                        <a:bodyPr/>
                        <a:lstStyle/>
                        <a:p>
                          <a:pPr marL="0" marR="0">
                            <a:spcBef>
                              <a:spcPts val="300"/>
                            </a:spcBef>
                            <a:spcAft>
                              <a:spcPts val="0"/>
                            </a:spcAft>
                          </a:pPr>
                          <a:r>
                            <a:rPr lang="en-US" sz="1400" dirty="0">
                              <a:effectLst/>
                              <a:latin typeface="+mn-lt"/>
                            </a:rPr>
                            <a:t>E</a:t>
                          </a:r>
                          <a:endParaRPr lang="en-US" sz="1400" dirty="0">
                            <a:effectLst/>
                            <a:latin typeface="+mn-lt"/>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mn-lt"/>
                              <a:ea typeface="Times New Roman" panose="02020603050405020304" pitchFamily="18" charset="0"/>
                            </a:rPr>
                            <a:t>Very high diversity</a:t>
                          </a:r>
                          <a:r>
                            <a:rPr lang="en-US" sz="1400" dirty="0">
                              <a:effectLst/>
                              <a:latin typeface="+mn-lt"/>
                              <a:ea typeface="DengXian" panose="020B0503020204020204" pitchFamily="2" charset="-122"/>
                            </a:rPr>
                            <a:t>, </a:t>
                          </a:r>
                          <a14:m>
                            <m:oMath xmlns:m="http://schemas.openxmlformats.org/officeDocument/2006/math">
                              <m:r>
                                <a:rPr lang="en-US" sz="1400" b="0" i="0" smtClean="0">
                                  <a:effectLst/>
                                  <a:latin typeface="Cambria Math" panose="02040503050406030204" pitchFamily="18" charset="0"/>
                                  <a:ea typeface="Cambria Math" panose="02040503050406030204" pitchFamily="18" charset="0"/>
                                </a:rPr>
                                <m:t>0.833&lt;</m:t>
                              </m:r>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≤1</m:t>
                              </m:r>
                            </m:oMath>
                          </a14:m>
                          <a:endParaRPr lang="en-US" sz="1400" dirty="0">
                            <a:effectLst/>
                            <a:latin typeface="+mn-lt"/>
                            <a:ea typeface="PMingLiU" panose="020B0604030504040204"/>
                          </a:endParaRPr>
                        </a:p>
                      </a:txBody>
                      <a:tcPr marL="68580" marR="68580" marT="0" marB="0"/>
                    </a:tc>
                    <a:extLst>
                      <a:ext uri="{0D108BD9-81ED-4DB2-BD59-A6C34878D82A}">
                        <a16:rowId xmlns:a16="http://schemas.microsoft.com/office/drawing/2014/main" val="2267900430"/>
                      </a:ext>
                    </a:extLst>
                  </a:tr>
                  <a:tr h="1096820">
                    <a:tc gridSpan="2">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US" sz="1400" dirty="0">
                              <a:effectLst/>
                              <a:latin typeface="+mn-lt"/>
                              <a:ea typeface="PMingLiU" panose="020B0604030504040204"/>
                            </a:rPr>
                            <a:t>Internal diversity </a:t>
                          </a:r>
                          <a14:m>
                            <m:oMath xmlns:m="http://schemas.openxmlformats.org/officeDocument/2006/math">
                              <m:r>
                                <a:rPr lang="en-US" sz="1400" b="0" i="1" smtClean="0">
                                  <a:effectLst/>
                                  <a:latin typeface="Cambria Math" panose="02040503050406030204" pitchFamily="18" charset="0"/>
                                  <a:ea typeface="Cambria Math" panose="02040503050406030204" pitchFamily="18" charset="0"/>
                                </a:rPr>
                                <m:t>𝛿</m:t>
                              </m:r>
                              <m:r>
                                <a:rPr lang="en-US" sz="1400" b="0" i="1" smtClean="0">
                                  <a:effectLst/>
                                  <a:latin typeface="Cambria Math" panose="02040503050406030204" pitchFamily="18" charset="0"/>
                                  <a:ea typeface="Cambria Math" panose="02040503050406030204" pitchFamily="18" charset="0"/>
                                </a:rPr>
                                <m:t>=(</m:t>
                              </m:r>
                              <m:r>
                                <a:rPr lang="en-US" sz="1400" b="0" i="1" smtClean="0">
                                  <a:effectLst/>
                                  <a:latin typeface="Cambria Math" panose="02040503050406030204" pitchFamily="18" charset="0"/>
                                  <a:ea typeface="Cambria Math" panose="02040503050406030204" pitchFamily="18" charset="0"/>
                                </a:rPr>
                                <m:t>h</m:t>
                              </m:r>
                              <m:r>
                                <a:rPr lang="en-US" sz="1400" b="0" i="1" smtClean="0">
                                  <a:effectLst/>
                                  <a:latin typeface="Cambria Math" panose="02040503050406030204" pitchFamily="18" charset="0"/>
                                  <a:ea typeface="Cambria Math" panose="02040503050406030204" pitchFamily="18" charset="0"/>
                                </a:rPr>
                                <m:t>−</m:t>
                              </m:r>
                              <m:r>
                                <a:rPr lang="en-US" sz="1400" b="0" i="1" smtClean="0">
                                  <a:effectLst/>
                                  <a:latin typeface="Cambria Math" panose="02040503050406030204" pitchFamily="18" charset="0"/>
                                  <a:ea typeface="Cambria Math" panose="02040503050406030204" pitchFamily="18" charset="0"/>
                                </a:rPr>
                                <m:t>𝜃</m:t>
                              </m:r>
                              <m:r>
                                <a:rPr lang="en-US" sz="1400" b="0" i="1" smtClean="0">
                                  <a:effectLst/>
                                  <a:latin typeface="Cambria Math" panose="02040503050406030204" pitchFamily="18" charset="0"/>
                                  <a:ea typeface="Cambria Math" panose="02040503050406030204" pitchFamily="18" charset="0"/>
                                </a:rPr>
                                <m:t>)/(</m:t>
                              </m:r>
                              <m:r>
                                <a:rPr lang="en-US" sz="1400" b="0" i="1" smtClean="0">
                                  <a:effectLst/>
                                  <a:latin typeface="Cambria Math" panose="02040503050406030204" pitchFamily="18" charset="0"/>
                                  <a:ea typeface="Cambria Math" panose="02040503050406030204" pitchFamily="18" charset="0"/>
                                </a:rPr>
                                <m:t>𝐻</m:t>
                              </m:r>
                              <m:r>
                                <a:rPr lang="en-US" sz="1400" b="0" i="1" smtClean="0">
                                  <a:effectLst/>
                                  <a:latin typeface="Cambria Math" panose="02040503050406030204" pitchFamily="18" charset="0"/>
                                  <a:ea typeface="Cambria Math" panose="02040503050406030204" pitchFamily="18" charset="0"/>
                                </a:rPr>
                                <m:t>−</m:t>
                              </m:r>
                              <m:r>
                                <a:rPr lang="en-US" sz="1400" b="0" i="1" smtClean="0">
                                  <a:effectLst/>
                                  <a:latin typeface="Cambria Math" panose="02040503050406030204" pitchFamily="18" charset="0"/>
                                  <a:ea typeface="Cambria Math" panose="02040503050406030204" pitchFamily="18" charset="0"/>
                                </a:rPr>
                                <m:t>𝜃</m:t>
                              </m:r>
                              <m:r>
                                <a:rPr lang="en-US" sz="1400" b="0" i="1" smtClean="0">
                                  <a:effectLst/>
                                  <a:latin typeface="Cambria Math" panose="02040503050406030204" pitchFamily="18" charset="0"/>
                                  <a:ea typeface="Cambria Math" panose="02040503050406030204" pitchFamily="18" charset="0"/>
                                </a:rPr>
                                <m:t>)</m:t>
                              </m:r>
                            </m:oMath>
                          </a14:m>
                          <a:r>
                            <a:rPr lang="en-US" sz="1400" dirty="0">
                              <a:effectLst/>
                              <a:latin typeface="+mn-lt"/>
                              <a:ea typeface="PMingLiU" panose="020B0604030504040204"/>
                            </a:rPr>
                            <a:t> </a:t>
                          </a:r>
                          <a:endParaRPr lang="en-US" sz="1400" b="0" i="1" dirty="0">
                            <a:effectLst/>
                            <a:latin typeface="+mn-lt"/>
                            <a:ea typeface="Times New Roman" panose="02020603050405020304" pitchFamily="18" charset="0"/>
                          </a:endParaRP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400" b="0" i="1" smtClean="0">
                                  <a:effectLst/>
                                  <a:latin typeface="Cambria Math" panose="02040503050406030204" pitchFamily="18" charset="0"/>
                                  <a:ea typeface="Times New Roman" panose="02020603050405020304" pitchFamily="18" charset="0"/>
                                </a:rPr>
                                <m:t>𝐻</m:t>
                              </m:r>
                              <m:r>
                                <a:rPr lang="en-US" sz="1400" b="0" i="1" smtClean="0">
                                  <a:effectLst/>
                                  <a:latin typeface="Cambria Math" panose="02040503050406030204" pitchFamily="18" charset="0"/>
                                  <a:ea typeface="Times New Roman" panose="02020603050405020304" pitchFamily="18" charset="0"/>
                                </a:rPr>
                                <m:t>=</m:t>
                              </m:r>
                            </m:oMath>
                          </a14:m>
                          <a:r>
                            <a:rPr lang="en-US" sz="1400" b="0" dirty="0">
                              <a:effectLst/>
                              <a:latin typeface="+mn-lt"/>
                              <a:ea typeface="Times New Roman" panose="02020603050405020304" pitchFamily="18" charset="0"/>
                            </a:rPr>
                            <a:t> maximum diversity of attributes within the CCCG, </a:t>
                          </a:r>
                          <a14:m>
                            <m:oMath xmlns:m="http://schemas.openxmlformats.org/officeDocument/2006/math">
                              <m:r>
                                <a:rPr lang="en-US" sz="1400" b="0" i="1" smtClean="0">
                                  <a:effectLst/>
                                  <a:latin typeface="Cambria Math" panose="02040503050406030204" pitchFamily="18" charset="0"/>
                                  <a:ea typeface="Times New Roman" panose="02020603050405020304" pitchFamily="18" charset="0"/>
                                </a:rPr>
                                <m:t>𝐻</m:t>
                              </m:r>
                              <m:r>
                                <a:rPr lang="en-US" sz="1400" b="0" i="1" smtClean="0">
                                  <a:effectLst/>
                                  <a:latin typeface="Cambria Math" panose="02040503050406030204" pitchFamily="18" charset="0"/>
                                  <a:ea typeface="Times New Roman" panose="02020603050405020304" pitchFamily="18" charset="0"/>
                                </a:rPr>
                                <m:t>=</m:t>
                              </m:r>
                              <m:r>
                                <a:rPr lang="en-US" sz="1400" b="0" i="1" smtClean="0">
                                  <a:effectLst/>
                                  <a:latin typeface="Cambria Math" panose="02040503050406030204" pitchFamily="18" charset="0"/>
                                  <a:ea typeface="Times New Roman" panose="02020603050405020304" pitchFamily="18" charset="0"/>
                                </a:rPr>
                                <m:t>𝑚</m:t>
                              </m:r>
                              <m:r>
                                <a:rPr lang="en-US" sz="1400" b="0" i="1" smtClean="0">
                                  <a:effectLst/>
                                  <a:latin typeface="Cambria Math" panose="02040503050406030204" pitchFamily="18" charset="0"/>
                                  <a:ea typeface="Cambria Math" panose="02040503050406030204" pitchFamily="18" charset="0"/>
                                </a:rPr>
                                <m:t>𝜃</m:t>
                              </m:r>
                            </m:oMath>
                          </a14:m>
                          <a:r>
                            <a:rPr lang="en-US" sz="1400" b="0" dirty="0">
                              <a:effectLst/>
                              <a:latin typeface="+mn-lt"/>
                              <a:ea typeface="Times New Roman" panose="02020603050405020304" pitchFamily="18" charset="0"/>
                            </a:rPr>
                            <a:t> </a:t>
                          </a: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400" b="0" i="1" smtClean="0">
                                  <a:effectLst/>
                                  <a:latin typeface="Cambria Math" panose="02040503050406030204" pitchFamily="18" charset="0"/>
                                  <a:ea typeface="Times New Roman" panose="02020603050405020304" pitchFamily="18" charset="0"/>
                                </a:rPr>
                                <m:t>𝑚</m:t>
                              </m:r>
                              <m:r>
                                <a:rPr lang="en-US" sz="1400" b="0" i="1" smtClean="0">
                                  <a:effectLst/>
                                  <a:latin typeface="Cambria Math" panose="02040503050406030204" pitchFamily="18" charset="0"/>
                                  <a:ea typeface="Times New Roman" panose="02020603050405020304" pitchFamily="18" charset="0"/>
                                </a:rPr>
                                <m:t>=</m:t>
                              </m:r>
                            </m:oMath>
                          </a14:m>
                          <a:r>
                            <a:rPr lang="en-US" sz="1400" b="0" dirty="0">
                              <a:effectLst/>
                              <a:latin typeface="+mn-lt"/>
                              <a:ea typeface="Times New Roman" panose="02020603050405020304" pitchFamily="18" charset="0"/>
                            </a:rPr>
                            <a:t> the number of components within the CCCG</a:t>
                          </a: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400" b="0" i="1" smtClean="0">
                                  <a:effectLst/>
                                  <a:latin typeface="Cambria Math" panose="02040503050406030204" pitchFamily="18" charset="0"/>
                                  <a:ea typeface="Cambria Math" panose="02040503050406030204" pitchFamily="18" charset="0"/>
                                </a:rPr>
                                <m:t>𝜃</m:t>
                              </m:r>
                              <m:r>
                                <a:rPr lang="en-US" sz="1400" b="0" i="1">
                                  <a:effectLst/>
                                  <a:latin typeface="Cambria Math" panose="02040503050406030204" pitchFamily="18" charset="0"/>
                                  <a:ea typeface="Times New Roman" panose="02020603050405020304" pitchFamily="18" charset="0"/>
                                </a:rPr>
                                <m:t>=</m:t>
                              </m:r>
                            </m:oMath>
                          </a14:m>
                          <a:r>
                            <a:rPr lang="en-US" sz="1400" b="0" dirty="0">
                              <a:effectLst/>
                              <a:latin typeface="+mn-lt"/>
                              <a:ea typeface="Times New Roman" panose="02020603050405020304" pitchFamily="18" charset="0"/>
                            </a:rPr>
                            <a:t> number of attributes (e.g., software</a:t>
                          </a:r>
                          <a:r>
                            <a:rPr lang="en-US" sz="1400" b="0" baseline="0" dirty="0">
                              <a:effectLst/>
                              <a:latin typeface="+mn-lt"/>
                              <a:ea typeface="Times New Roman" panose="02020603050405020304" pitchFamily="18" charset="0"/>
                            </a:rPr>
                            <a:t> language, process model, control algorithm) </a:t>
                          </a: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400" b="0" i="1" baseline="0" smtClean="0">
                                  <a:effectLst/>
                                  <a:latin typeface="Cambria Math" panose="02040503050406030204" pitchFamily="18" charset="0"/>
                                  <a:ea typeface="Times New Roman" panose="02020603050405020304" pitchFamily="18" charset="0"/>
                                </a:rPr>
                                <m:t>h</m:t>
                              </m:r>
                              <m:r>
                                <a:rPr lang="en-US" sz="1400" b="0" i="1" baseline="0" smtClean="0">
                                  <a:effectLst/>
                                  <a:latin typeface="Cambria Math" panose="02040503050406030204" pitchFamily="18" charset="0"/>
                                  <a:ea typeface="Times New Roman" panose="02020603050405020304" pitchFamily="18" charset="0"/>
                                </a:rPr>
                                <m:t>=</m:t>
                              </m:r>
                            </m:oMath>
                          </a14:m>
                          <a:r>
                            <a:rPr lang="en-US" sz="1400" b="0" dirty="0">
                              <a:effectLst/>
                              <a:latin typeface="+mn-lt"/>
                              <a:ea typeface="PMingLiU" panose="020B0604030504040204"/>
                            </a:rPr>
                            <a:t> number of unique attributes states in the CCCG</a:t>
                          </a:r>
                          <a:endParaRPr lang="en-US" sz="1400" dirty="0">
                            <a:effectLst/>
                            <a:latin typeface="+mn-lt"/>
                          </a:endParaRPr>
                        </a:p>
                      </a:txBody>
                      <a:tcPr marL="68580" marR="68580" marT="0" marB="0"/>
                    </a:tc>
                    <a:tc hMerge="1">
                      <a:txBody>
                        <a:bodyPr/>
                        <a:lstStyle/>
                        <a:p>
                          <a:endParaRPr lang="en-US"/>
                        </a:p>
                      </a:txBody>
                      <a:tcPr/>
                    </a:tc>
                    <a:extLst>
                      <a:ext uri="{0D108BD9-81ED-4DB2-BD59-A6C34878D82A}">
                        <a16:rowId xmlns:a16="http://schemas.microsoft.com/office/drawing/2014/main" val="2857215556"/>
                      </a:ext>
                    </a:extLst>
                  </a:tr>
                </a:tbl>
              </a:graphicData>
            </a:graphic>
          </p:graphicFrame>
        </mc:Choice>
        <mc:Fallback xmlns="">
          <p:graphicFrame>
            <p:nvGraphicFramePr>
              <p:cNvPr id="8" name="Table 7">
                <a:extLst>
                  <a:ext uri="{FF2B5EF4-FFF2-40B4-BE49-F238E27FC236}">
                    <a16:creationId xmlns:a16="http://schemas.microsoft.com/office/drawing/2014/main" id="{6CC20D08-134C-4F6E-A474-297AF1516E82}"/>
                  </a:ext>
                </a:extLst>
              </p:cNvPr>
              <p:cNvGraphicFramePr>
                <a:graphicFrameLocks noGrp="1"/>
              </p:cNvGraphicFramePr>
              <p:nvPr>
                <p:extLst>
                  <p:ext uri="{D42A27DB-BD31-4B8C-83A1-F6EECF244321}">
                    <p14:modId xmlns:p14="http://schemas.microsoft.com/office/powerpoint/2010/main" val="2328554094"/>
                  </p:ext>
                </p:extLst>
              </p:nvPr>
            </p:nvGraphicFramePr>
            <p:xfrm>
              <a:off x="1024128" y="2665509"/>
              <a:ext cx="7095744" cy="2837625"/>
            </p:xfrm>
            <a:graphic>
              <a:graphicData uri="http://schemas.openxmlformats.org/drawingml/2006/table">
                <a:tbl>
                  <a:tblPr firstRow="1" firstCol="1" bandRow="1">
                    <a:tableStyleId>{7DF18680-E054-41AD-8BC1-D1AEF772440D}</a:tableStyleId>
                  </a:tblPr>
                  <a:tblGrid>
                    <a:gridCol w="717544">
                      <a:extLst>
                        <a:ext uri="{9D8B030D-6E8A-4147-A177-3AD203B41FA5}">
                          <a16:colId xmlns:a16="http://schemas.microsoft.com/office/drawing/2014/main" val="3047207082"/>
                        </a:ext>
                      </a:extLst>
                    </a:gridCol>
                    <a:gridCol w="6378200">
                      <a:extLst>
                        <a:ext uri="{9D8B030D-6E8A-4147-A177-3AD203B41FA5}">
                          <a16:colId xmlns:a16="http://schemas.microsoft.com/office/drawing/2014/main" val="2642827307"/>
                        </a:ext>
                      </a:extLst>
                    </a:gridCol>
                  </a:tblGrid>
                  <a:tr h="213360">
                    <a:tc>
                      <a:txBody>
                        <a:bodyPr/>
                        <a:lstStyle/>
                        <a:p>
                          <a:pPr marL="0" marR="0">
                            <a:spcBef>
                              <a:spcPts val="300"/>
                            </a:spcBef>
                            <a:spcAft>
                              <a:spcPts val="0"/>
                            </a:spcAft>
                          </a:pPr>
                          <a:r>
                            <a:rPr lang="en-US" sz="1400" dirty="0">
                              <a:effectLst/>
                              <a:latin typeface="+mn-lt"/>
                            </a:rPr>
                            <a:t>Score</a:t>
                          </a:r>
                          <a:endParaRPr lang="en-US" sz="1400" dirty="0">
                            <a:effectLst/>
                            <a:latin typeface="+mn-lt"/>
                            <a:ea typeface="Times New Roman" panose="02020603050405020304" pitchFamily="18" charset="0"/>
                          </a:endParaRPr>
                        </a:p>
                      </a:txBody>
                      <a:tcPr marL="68580" marR="68580" marT="0" marB="0"/>
                    </a:tc>
                    <a:tc>
                      <a:txBody>
                        <a:bodyPr/>
                        <a:lstStyle/>
                        <a:p>
                          <a:pPr marL="0" marR="0">
                            <a:spcBef>
                              <a:spcPts val="300"/>
                            </a:spcBef>
                            <a:spcAft>
                              <a:spcPts val="0"/>
                            </a:spcAft>
                          </a:pPr>
                          <a:r>
                            <a:rPr lang="en-US" sz="1400" dirty="0">
                              <a:effectLst/>
                              <a:latin typeface="+mn-lt"/>
                              <a:ea typeface="Times New Roman" panose="02020603050405020304" pitchFamily="18" charset="0"/>
                            </a:rPr>
                            <a:t>Score for Redundancy (Diversity)</a:t>
                          </a:r>
                        </a:p>
                      </a:txBody>
                      <a:tcPr marL="68580" marR="68580" marT="0" marB="0"/>
                    </a:tc>
                    <a:extLst>
                      <a:ext uri="{0D108BD9-81ED-4DB2-BD59-A6C34878D82A}">
                        <a16:rowId xmlns:a16="http://schemas.microsoft.com/office/drawing/2014/main" val="2272160051"/>
                      </a:ext>
                    </a:extLst>
                  </a:tr>
                  <a:tr h="213360">
                    <a:tc>
                      <a:txBody>
                        <a:bodyPr/>
                        <a:lstStyle/>
                        <a:p>
                          <a:pPr marL="0" marR="0">
                            <a:spcBef>
                              <a:spcPts val="300"/>
                            </a:spcBef>
                            <a:spcAft>
                              <a:spcPts val="0"/>
                            </a:spcAft>
                          </a:pPr>
                          <a:r>
                            <a:rPr lang="en-US" sz="1400" dirty="0">
                              <a:effectLst/>
                              <a:latin typeface="+mn-lt"/>
                            </a:rPr>
                            <a:t>A</a:t>
                          </a:r>
                          <a:endParaRPr lang="en-US" sz="1400" dirty="0">
                            <a:effectLst/>
                            <a:latin typeface="+mn-lt"/>
                            <a:ea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1472" t="-125714" r="-478" b="-1182857"/>
                          </a:stretch>
                        </a:blipFill>
                      </a:tcPr>
                    </a:tc>
                    <a:extLst>
                      <a:ext uri="{0D108BD9-81ED-4DB2-BD59-A6C34878D82A}">
                        <a16:rowId xmlns:a16="http://schemas.microsoft.com/office/drawing/2014/main" val="1498724918"/>
                      </a:ext>
                    </a:extLst>
                  </a:tr>
                  <a:tr h="213360">
                    <a:tc>
                      <a:txBody>
                        <a:bodyPr/>
                        <a:lstStyle/>
                        <a:p>
                          <a:pPr marL="0" marR="0">
                            <a:spcBef>
                              <a:spcPts val="300"/>
                            </a:spcBef>
                            <a:spcAft>
                              <a:spcPts val="0"/>
                            </a:spcAft>
                          </a:pPr>
                          <a:r>
                            <a:rPr lang="en-US" sz="1400" dirty="0">
                              <a:effectLst/>
                              <a:latin typeface="+mn-lt"/>
                              <a:ea typeface="Times New Roman" panose="02020603050405020304" pitchFamily="18" charset="0"/>
                            </a:rPr>
                            <a:t>A+</a:t>
                          </a:r>
                        </a:p>
                      </a:txBody>
                      <a:tcPr marL="68580" marR="68580" marT="0" marB="0"/>
                    </a:tc>
                    <a:tc>
                      <a:txBody>
                        <a:bodyPr/>
                        <a:lstStyle/>
                        <a:p>
                          <a:endParaRPr lang="en-US"/>
                        </a:p>
                      </a:txBody>
                      <a:tcPr marL="68580" marR="68580" marT="0" marB="0">
                        <a:blipFill>
                          <a:blip r:embed="rId3"/>
                          <a:stretch>
                            <a:fillRect l="-11472" t="-225714" r="-478" b="-1082857"/>
                          </a:stretch>
                        </a:blipFill>
                      </a:tcPr>
                    </a:tc>
                    <a:extLst>
                      <a:ext uri="{0D108BD9-81ED-4DB2-BD59-A6C34878D82A}">
                        <a16:rowId xmlns:a16="http://schemas.microsoft.com/office/drawing/2014/main" val="3580438096"/>
                      </a:ext>
                    </a:extLst>
                  </a:tr>
                  <a:tr h="213360">
                    <a:tc>
                      <a:txBody>
                        <a:bodyPr/>
                        <a:lstStyle/>
                        <a:p>
                          <a:pPr marL="0" marR="0">
                            <a:spcBef>
                              <a:spcPts val="300"/>
                            </a:spcBef>
                            <a:spcAft>
                              <a:spcPts val="0"/>
                            </a:spcAft>
                          </a:pPr>
                          <a:r>
                            <a:rPr lang="en-US" sz="1400" dirty="0">
                              <a:effectLst/>
                              <a:latin typeface="+mn-lt"/>
                              <a:ea typeface="Times New Roman" panose="02020603050405020304" pitchFamily="18" charset="0"/>
                            </a:rPr>
                            <a:t>B</a:t>
                          </a:r>
                        </a:p>
                      </a:txBody>
                      <a:tcPr marL="68580" marR="68580" marT="0" marB="0"/>
                    </a:tc>
                    <a:tc>
                      <a:txBody>
                        <a:bodyPr/>
                        <a:lstStyle/>
                        <a:p>
                          <a:endParaRPr lang="en-US"/>
                        </a:p>
                      </a:txBody>
                      <a:tcPr marL="68580" marR="68580" marT="0" marB="0">
                        <a:blipFill>
                          <a:blip r:embed="rId3"/>
                          <a:stretch>
                            <a:fillRect l="-11472" t="-325714" r="-478" b="-982857"/>
                          </a:stretch>
                        </a:blipFill>
                      </a:tcPr>
                    </a:tc>
                    <a:extLst>
                      <a:ext uri="{0D108BD9-81ED-4DB2-BD59-A6C34878D82A}">
                        <a16:rowId xmlns:a16="http://schemas.microsoft.com/office/drawing/2014/main" val="1198204921"/>
                      </a:ext>
                    </a:extLst>
                  </a:tr>
                  <a:tr h="213360">
                    <a:tc>
                      <a:txBody>
                        <a:bodyPr/>
                        <a:lstStyle/>
                        <a:p>
                          <a:pPr marL="0" marR="0">
                            <a:spcBef>
                              <a:spcPts val="300"/>
                            </a:spcBef>
                            <a:spcAft>
                              <a:spcPts val="0"/>
                            </a:spcAft>
                          </a:pPr>
                          <a:r>
                            <a:rPr lang="en-US" sz="1400" dirty="0">
                              <a:effectLst/>
                              <a:latin typeface="+mn-lt"/>
                              <a:ea typeface="Times New Roman" panose="02020603050405020304" pitchFamily="18" charset="0"/>
                            </a:rPr>
                            <a:t>B+</a:t>
                          </a:r>
                        </a:p>
                      </a:txBody>
                      <a:tcPr marL="68580" marR="68580" marT="0" marB="0"/>
                    </a:tc>
                    <a:tc>
                      <a:txBody>
                        <a:bodyPr/>
                        <a:lstStyle/>
                        <a:p>
                          <a:endParaRPr lang="en-US"/>
                        </a:p>
                      </a:txBody>
                      <a:tcPr marL="68580" marR="68580" marT="0" marB="0">
                        <a:blipFill>
                          <a:blip r:embed="rId3"/>
                          <a:stretch>
                            <a:fillRect l="-11472" t="-425714" r="-478" b="-882857"/>
                          </a:stretch>
                        </a:blipFill>
                      </a:tcPr>
                    </a:tc>
                    <a:extLst>
                      <a:ext uri="{0D108BD9-81ED-4DB2-BD59-A6C34878D82A}">
                        <a16:rowId xmlns:a16="http://schemas.microsoft.com/office/drawing/2014/main" val="1254749188"/>
                      </a:ext>
                    </a:extLst>
                  </a:tr>
                  <a:tr h="213360">
                    <a:tc>
                      <a:txBody>
                        <a:bodyPr/>
                        <a:lstStyle/>
                        <a:p>
                          <a:pPr marL="0" marR="0">
                            <a:spcBef>
                              <a:spcPts val="300"/>
                            </a:spcBef>
                            <a:spcAft>
                              <a:spcPts val="0"/>
                            </a:spcAft>
                          </a:pPr>
                          <a:r>
                            <a:rPr lang="en-US" sz="1400" dirty="0">
                              <a:effectLst/>
                              <a:latin typeface="+mn-lt"/>
                            </a:rPr>
                            <a:t>C</a:t>
                          </a:r>
                          <a:endParaRPr lang="en-US" sz="1400" dirty="0">
                            <a:effectLst/>
                            <a:latin typeface="+mn-lt"/>
                            <a:ea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1472" t="-525714" r="-478" b="-782857"/>
                          </a:stretch>
                        </a:blipFill>
                      </a:tcPr>
                    </a:tc>
                    <a:extLst>
                      <a:ext uri="{0D108BD9-81ED-4DB2-BD59-A6C34878D82A}">
                        <a16:rowId xmlns:a16="http://schemas.microsoft.com/office/drawing/2014/main" val="863939052"/>
                      </a:ext>
                    </a:extLst>
                  </a:tr>
                  <a:tr h="213360">
                    <a:tc>
                      <a:txBody>
                        <a:bodyPr/>
                        <a:lstStyle/>
                        <a:p>
                          <a:pPr marL="0" marR="0">
                            <a:spcBef>
                              <a:spcPts val="300"/>
                            </a:spcBef>
                            <a:spcAft>
                              <a:spcPts val="0"/>
                            </a:spcAft>
                          </a:pPr>
                          <a:r>
                            <a:rPr lang="en-US" sz="1400" dirty="0">
                              <a:effectLst/>
                              <a:latin typeface="+mn-lt"/>
                            </a:rPr>
                            <a:t>D</a:t>
                          </a:r>
                          <a:endParaRPr lang="en-US" sz="1400" dirty="0">
                            <a:effectLst/>
                            <a:latin typeface="+mn-lt"/>
                            <a:ea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1472" t="-625714" r="-478" b="-682857"/>
                          </a:stretch>
                        </a:blipFill>
                      </a:tcPr>
                    </a:tc>
                    <a:extLst>
                      <a:ext uri="{0D108BD9-81ED-4DB2-BD59-A6C34878D82A}">
                        <a16:rowId xmlns:a16="http://schemas.microsoft.com/office/drawing/2014/main" val="3719323465"/>
                      </a:ext>
                    </a:extLst>
                  </a:tr>
                  <a:tr h="213360">
                    <a:tc>
                      <a:txBody>
                        <a:bodyPr/>
                        <a:lstStyle/>
                        <a:p>
                          <a:pPr marL="0" marR="0">
                            <a:spcBef>
                              <a:spcPts val="300"/>
                            </a:spcBef>
                            <a:spcAft>
                              <a:spcPts val="0"/>
                            </a:spcAft>
                          </a:pPr>
                          <a:r>
                            <a:rPr lang="en-US" sz="1400" dirty="0">
                              <a:effectLst/>
                              <a:latin typeface="+mn-lt"/>
                            </a:rPr>
                            <a:t>E</a:t>
                          </a:r>
                          <a:endParaRPr lang="en-US" sz="1400" dirty="0">
                            <a:effectLst/>
                            <a:latin typeface="+mn-lt"/>
                            <a:ea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1472" t="-725714" r="-478" b="-582857"/>
                          </a:stretch>
                        </a:blipFill>
                      </a:tcPr>
                    </a:tc>
                    <a:extLst>
                      <a:ext uri="{0D108BD9-81ED-4DB2-BD59-A6C34878D82A}">
                        <a16:rowId xmlns:a16="http://schemas.microsoft.com/office/drawing/2014/main" val="2267900430"/>
                      </a:ext>
                    </a:extLst>
                  </a:tr>
                  <a:tr h="1130745">
                    <a:tc gridSpan="2">
                      <a:txBody>
                        <a:bodyPr/>
                        <a:lstStyle/>
                        <a:p>
                          <a:endParaRPr lang="en-US"/>
                        </a:p>
                      </a:txBody>
                      <a:tcPr marL="68580" marR="68580" marT="0" marB="0">
                        <a:blipFill>
                          <a:blip r:embed="rId3"/>
                          <a:stretch>
                            <a:fillRect l="-172" t="-155376" r="-430" b="-9677"/>
                          </a:stretch>
                        </a:blipFill>
                      </a:tcPr>
                    </a:tc>
                    <a:tc hMerge="1">
                      <a:txBody>
                        <a:bodyPr/>
                        <a:lstStyle/>
                        <a:p>
                          <a:endParaRPr lang="en-US"/>
                        </a:p>
                      </a:txBody>
                      <a:tcPr/>
                    </a:tc>
                    <a:extLst>
                      <a:ext uri="{0D108BD9-81ED-4DB2-BD59-A6C34878D82A}">
                        <a16:rowId xmlns:a16="http://schemas.microsoft.com/office/drawing/2014/main" val="2857215556"/>
                      </a:ext>
                    </a:extLst>
                  </a:tr>
                </a:tbl>
              </a:graphicData>
            </a:graphic>
          </p:graphicFrame>
        </mc:Fallback>
      </mc:AlternateContent>
    </p:spTree>
    <p:extLst>
      <p:ext uri="{BB962C8B-B14F-4D97-AF65-F5344CB8AC3E}">
        <p14:creationId xmlns:p14="http://schemas.microsoft.com/office/powerpoint/2010/main" val="144939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86C4D-64A9-4C06-84CE-8B18A1213B93}"/>
              </a:ext>
            </a:extLst>
          </p:cNvPr>
          <p:cNvSpPr>
            <a:spLocks noGrp="1"/>
          </p:cNvSpPr>
          <p:nvPr>
            <p:ph idx="1"/>
          </p:nvPr>
        </p:nvSpPr>
        <p:spPr/>
        <p:txBody>
          <a:bodyPr>
            <a:normAutofit/>
          </a:bodyPr>
          <a:lstStyle/>
          <a:p>
            <a:r>
              <a:rPr lang="en-US" sz="1600" b="0" dirty="0"/>
              <a:t>Subtle differences in coupling mechanisms may lead to unique combinations of CCFs. Variations in the operational environment of otherwise identical components may result from differences in maintenance staff, inputs variables, etc.  </a:t>
            </a:r>
            <a:r>
              <a:rPr lang="en-US" sz="1600" dirty="0"/>
              <a:t>In other words, input similarity (i.e., diversity) can influence combinations of CCFs</a:t>
            </a:r>
            <a:r>
              <a:rPr lang="en-US" sz="1600" b="0" dirty="0"/>
              <a:t>.</a:t>
            </a:r>
          </a:p>
          <a:p>
            <a:r>
              <a:rPr lang="en-US" sz="1600" b="0" dirty="0"/>
              <a:t>The following table scores the input similarity sub-factor for software. (external influences of diversity)</a:t>
            </a:r>
          </a:p>
        </p:txBody>
      </p:sp>
      <p:sp>
        <p:nvSpPr>
          <p:cNvPr id="3" name="Title 2">
            <a:extLst>
              <a:ext uri="{FF2B5EF4-FFF2-40B4-BE49-F238E27FC236}">
                <a16:creationId xmlns:a16="http://schemas.microsoft.com/office/drawing/2014/main" id="{A176DF07-9121-4998-80C1-8842851BAA8D}"/>
              </a:ext>
            </a:extLst>
          </p:cNvPr>
          <p:cNvSpPr>
            <a:spLocks noGrp="1"/>
          </p:cNvSpPr>
          <p:nvPr>
            <p:ph type="title"/>
          </p:nvPr>
        </p:nvSpPr>
        <p:spPr/>
        <p:txBody>
          <a:bodyPr/>
          <a:lstStyle/>
          <a:p>
            <a:r>
              <a:rPr lang="en-US" sz="2000" dirty="0"/>
              <a:t>Modified scoring: Separation Sub-factor changed to Input Similarity</a:t>
            </a:r>
          </a:p>
        </p:txBody>
      </p:sp>
      <p:sp>
        <p:nvSpPr>
          <p:cNvPr id="4" name="Slide Number Placeholder 3">
            <a:extLst>
              <a:ext uri="{FF2B5EF4-FFF2-40B4-BE49-F238E27FC236}">
                <a16:creationId xmlns:a16="http://schemas.microsoft.com/office/drawing/2014/main" id="{15ABCD68-F1F5-492F-9E78-A876CC7B9525}"/>
              </a:ext>
            </a:extLst>
          </p:cNvPr>
          <p:cNvSpPr>
            <a:spLocks noGrp="1"/>
          </p:cNvSpPr>
          <p:nvPr>
            <p:ph type="sldNum" sz="quarter" idx="10"/>
          </p:nvPr>
        </p:nvSpPr>
        <p:spPr/>
        <p:txBody>
          <a:bodyPr/>
          <a:lstStyle/>
          <a:p>
            <a:pPr>
              <a:defRPr/>
            </a:pPr>
            <a:fld id="{CDEFAD39-1750-3342-8CA4-A45556007C23}" type="slidenum">
              <a:rPr lang="en-US" smtClean="0"/>
              <a:pPr>
                <a:defRPr/>
              </a:pPr>
              <a:t>16</a:t>
            </a:fld>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CC20D08-134C-4F6E-A474-297AF1516E82}"/>
                  </a:ext>
                </a:extLst>
              </p:cNvPr>
              <p:cNvGraphicFramePr>
                <a:graphicFrameLocks noGrp="1"/>
              </p:cNvGraphicFramePr>
              <p:nvPr>
                <p:extLst>
                  <p:ext uri="{D42A27DB-BD31-4B8C-83A1-F6EECF244321}">
                    <p14:modId xmlns:p14="http://schemas.microsoft.com/office/powerpoint/2010/main" val="3487741653"/>
                  </p:ext>
                </p:extLst>
              </p:nvPr>
            </p:nvGraphicFramePr>
            <p:xfrm>
              <a:off x="947504" y="3076989"/>
              <a:ext cx="7096592" cy="2640772"/>
            </p:xfrm>
            <a:graphic>
              <a:graphicData uri="http://schemas.openxmlformats.org/drawingml/2006/table">
                <a:tbl>
                  <a:tblPr firstRow="1" firstCol="1" bandRow="1">
                    <a:tableStyleId>{7DF18680-E054-41AD-8BC1-D1AEF772440D}</a:tableStyleId>
                  </a:tblPr>
                  <a:tblGrid>
                    <a:gridCol w="887074">
                      <a:extLst>
                        <a:ext uri="{9D8B030D-6E8A-4147-A177-3AD203B41FA5}">
                          <a16:colId xmlns:a16="http://schemas.microsoft.com/office/drawing/2014/main" val="3047207082"/>
                        </a:ext>
                      </a:extLst>
                    </a:gridCol>
                    <a:gridCol w="887074">
                      <a:extLst>
                        <a:ext uri="{9D8B030D-6E8A-4147-A177-3AD203B41FA5}">
                          <a16:colId xmlns:a16="http://schemas.microsoft.com/office/drawing/2014/main" val="2642827307"/>
                        </a:ext>
                      </a:extLst>
                    </a:gridCol>
                    <a:gridCol w="887074">
                      <a:extLst>
                        <a:ext uri="{9D8B030D-6E8A-4147-A177-3AD203B41FA5}">
                          <a16:colId xmlns:a16="http://schemas.microsoft.com/office/drawing/2014/main" val="2170813501"/>
                        </a:ext>
                      </a:extLst>
                    </a:gridCol>
                    <a:gridCol w="887074">
                      <a:extLst>
                        <a:ext uri="{9D8B030D-6E8A-4147-A177-3AD203B41FA5}">
                          <a16:colId xmlns:a16="http://schemas.microsoft.com/office/drawing/2014/main" val="1946973145"/>
                        </a:ext>
                      </a:extLst>
                    </a:gridCol>
                    <a:gridCol w="887074">
                      <a:extLst>
                        <a:ext uri="{9D8B030D-6E8A-4147-A177-3AD203B41FA5}">
                          <a16:colId xmlns:a16="http://schemas.microsoft.com/office/drawing/2014/main" val="2574532184"/>
                        </a:ext>
                      </a:extLst>
                    </a:gridCol>
                    <a:gridCol w="887074">
                      <a:extLst>
                        <a:ext uri="{9D8B030D-6E8A-4147-A177-3AD203B41FA5}">
                          <a16:colId xmlns:a16="http://schemas.microsoft.com/office/drawing/2014/main" val="2649637919"/>
                        </a:ext>
                      </a:extLst>
                    </a:gridCol>
                    <a:gridCol w="887074">
                      <a:extLst>
                        <a:ext uri="{9D8B030D-6E8A-4147-A177-3AD203B41FA5}">
                          <a16:colId xmlns:a16="http://schemas.microsoft.com/office/drawing/2014/main" val="1747672913"/>
                        </a:ext>
                      </a:extLst>
                    </a:gridCol>
                    <a:gridCol w="887074">
                      <a:extLst>
                        <a:ext uri="{9D8B030D-6E8A-4147-A177-3AD203B41FA5}">
                          <a16:colId xmlns:a16="http://schemas.microsoft.com/office/drawing/2014/main" val="298224319"/>
                        </a:ext>
                      </a:extLst>
                    </a:gridCol>
                  </a:tblGrid>
                  <a:tr h="403826">
                    <a:tc>
                      <a:txBody>
                        <a:bodyPr/>
                        <a:lstStyle/>
                        <a:p>
                          <a:pPr marL="0" marR="0">
                            <a:spcBef>
                              <a:spcPts val="300"/>
                            </a:spcBef>
                            <a:spcAft>
                              <a:spcPts val="0"/>
                            </a:spcAft>
                          </a:pPr>
                          <a:r>
                            <a:rPr lang="en-US" sz="1400" dirty="0">
                              <a:effectLst/>
                              <a:latin typeface="+mn-lt"/>
                            </a:rPr>
                            <a:t>Score</a:t>
                          </a:r>
                          <a:endParaRPr lang="en-US" sz="1400" dirty="0">
                            <a:effectLst/>
                            <a:latin typeface="+mn-lt"/>
                            <a:ea typeface="Times New Roman" panose="02020603050405020304" pitchFamily="18" charset="0"/>
                          </a:endParaRPr>
                        </a:p>
                      </a:txBody>
                      <a:tcPr marL="68580" marR="68580" marT="0" marB="0"/>
                    </a:tc>
                    <a:tc>
                      <a:txBody>
                        <a:bodyPr/>
                        <a:lstStyle/>
                        <a:p>
                          <a:pPr marL="0" marR="0">
                            <a:spcBef>
                              <a:spcPts val="300"/>
                            </a:spcBef>
                            <a:spcAft>
                              <a:spcPts val="0"/>
                            </a:spcAft>
                          </a:pPr>
                          <a:r>
                            <a:rPr lang="en-US" sz="1400" dirty="0">
                              <a:effectLst/>
                              <a:latin typeface="+mn-lt"/>
                              <a:ea typeface="Times New Roman" panose="02020603050405020304" pitchFamily="18" charset="0"/>
                            </a:rPr>
                            <a:t>R=0</a:t>
                          </a:r>
                        </a:p>
                      </a:txBody>
                      <a:tcPr marL="68580" marR="68580" marT="0" marB="0"/>
                    </a:tc>
                    <a:tc>
                      <a:txBody>
                        <a:bodyPr/>
                        <a:lstStyle/>
                        <a:p>
                          <a:pPr marL="0" marR="0">
                            <a:spcBef>
                              <a:spcPts val="300"/>
                            </a:spcBef>
                            <a:spcAft>
                              <a:spcPts val="0"/>
                            </a:spcAft>
                          </a:pPr>
                          <a:r>
                            <a:rPr lang="en-US" sz="1400" dirty="0">
                              <a:effectLst/>
                              <a:latin typeface="+mn-lt"/>
                            </a:rPr>
                            <a:t>0&lt;R&lt;0.5</a:t>
                          </a:r>
                          <a:endParaRPr lang="en-US" sz="14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0.5 ≤ R &lt; 1</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R ≥ 1</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Zero Diversity</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Partial Diversity</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Complete Diversity</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72160051"/>
                      </a:ext>
                    </a:extLst>
                  </a:tr>
                  <a:tr h="218503">
                    <a:tc>
                      <a:txBody>
                        <a:bodyPr/>
                        <a:lstStyle/>
                        <a:p>
                          <a:pPr marL="0" marR="0" algn="l">
                            <a:spcBef>
                              <a:spcPts val="300"/>
                            </a:spcBef>
                            <a:spcAft>
                              <a:spcPts val="0"/>
                            </a:spcAft>
                          </a:pPr>
                          <a:r>
                            <a:rPr lang="en-US" sz="1400" dirty="0">
                              <a:effectLst/>
                              <a:latin typeface="+mn-lt"/>
                            </a:rPr>
                            <a:t>A</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498724918"/>
                      </a:ext>
                    </a:extLst>
                  </a:tr>
                  <a:tr h="218503">
                    <a:tc>
                      <a:txBody>
                        <a:bodyPr/>
                        <a:lstStyle/>
                        <a:p>
                          <a:pPr marL="0" marR="0" algn="l">
                            <a:spcBef>
                              <a:spcPts val="300"/>
                            </a:spcBef>
                            <a:spcAft>
                              <a:spcPts val="0"/>
                            </a:spcAft>
                          </a:pPr>
                          <a:r>
                            <a:rPr lang="en-US" sz="1400" dirty="0">
                              <a:effectLst/>
                              <a:latin typeface="+mn-lt"/>
                            </a:rPr>
                            <a:t>A+</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091220104"/>
                      </a:ext>
                    </a:extLst>
                  </a:tr>
                  <a:tr h="218503">
                    <a:tc>
                      <a:txBody>
                        <a:bodyPr/>
                        <a:lstStyle/>
                        <a:p>
                          <a:pPr marL="0" marR="0" algn="l">
                            <a:spcBef>
                              <a:spcPts val="300"/>
                            </a:spcBef>
                            <a:spcAft>
                              <a:spcPts val="0"/>
                            </a:spcAft>
                          </a:pPr>
                          <a:r>
                            <a:rPr lang="en-US" sz="1400" dirty="0">
                              <a:effectLst/>
                              <a:latin typeface="+mn-lt"/>
                            </a:rPr>
                            <a:t>B</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580438096"/>
                      </a:ext>
                    </a:extLst>
                  </a:tr>
                  <a:tr h="218503">
                    <a:tc>
                      <a:txBody>
                        <a:bodyPr/>
                        <a:lstStyle/>
                        <a:p>
                          <a:pPr marL="0" marR="0" algn="l">
                            <a:spcBef>
                              <a:spcPts val="300"/>
                            </a:spcBef>
                            <a:spcAft>
                              <a:spcPts val="0"/>
                            </a:spcAft>
                          </a:pPr>
                          <a:r>
                            <a:rPr lang="en-US" sz="1400" dirty="0">
                              <a:effectLst/>
                              <a:latin typeface="+mn-lt"/>
                            </a:rPr>
                            <a:t>C</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863939052"/>
                      </a:ext>
                    </a:extLst>
                  </a:tr>
                  <a:tr h="218503">
                    <a:tc>
                      <a:txBody>
                        <a:bodyPr/>
                        <a:lstStyle/>
                        <a:p>
                          <a:pPr marL="0" marR="0" algn="l">
                            <a:spcBef>
                              <a:spcPts val="300"/>
                            </a:spcBef>
                            <a:spcAft>
                              <a:spcPts val="0"/>
                            </a:spcAft>
                          </a:pPr>
                          <a:r>
                            <a:rPr lang="en-US" sz="1400" dirty="0">
                              <a:effectLst/>
                              <a:latin typeface="+mn-lt"/>
                            </a:rPr>
                            <a:t>D</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719323465"/>
                      </a:ext>
                    </a:extLst>
                  </a:tr>
                  <a:tr h="218503">
                    <a:tc>
                      <a:txBody>
                        <a:bodyPr/>
                        <a:lstStyle/>
                        <a:p>
                          <a:pPr marL="0" marR="0" algn="l">
                            <a:spcBef>
                              <a:spcPts val="300"/>
                            </a:spcBef>
                            <a:spcAft>
                              <a:spcPts val="0"/>
                            </a:spcAft>
                          </a:pPr>
                          <a:r>
                            <a:rPr lang="en-US" sz="1400" dirty="0">
                              <a:effectLst/>
                              <a:latin typeface="+mn-lt"/>
                            </a:rPr>
                            <a:t>E</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dirty="0">
                              <a:effectLst/>
                              <a:latin typeface="Times New Roman" panose="02020603050405020304" pitchFamily="18" charset="0"/>
                              <a:ea typeface="Times New Roman" panose="02020603050405020304" pitchFamily="18" charset="0"/>
                            </a:rPr>
                            <a:t>X</a:t>
                          </a:r>
                          <a:endParaRPr lang="en-US" sz="1400" dirty="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2267900430"/>
                      </a:ext>
                    </a:extLst>
                  </a:tr>
                  <a:tr h="854585">
                    <a:tc gridSpan="8">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US" sz="1400" b="0" dirty="0">
                              <a:effectLst/>
                              <a:latin typeface="Times New Roman" panose="02020603050405020304" pitchFamily="18" charset="0"/>
                              <a:ea typeface="PMingLiU" panose="020B0604030504040204"/>
                            </a:rPr>
                            <a:t>The input ratio (</a:t>
                          </a:r>
                          <a14:m>
                            <m:oMath xmlns:m="http://schemas.openxmlformats.org/officeDocument/2006/math">
                              <m:r>
                                <a:rPr lang="en-US" sz="1400" b="0" i="1">
                                  <a:effectLst/>
                                  <a:latin typeface="Cambria Math" panose="02040503050406030204" pitchFamily="18" charset="0"/>
                                  <a:ea typeface="PMingLiU" panose="020B0604030504040204"/>
                                </a:rPr>
                                <m:t>𝑅</m:t>
                              </m:r>
                            </m:oMath>
                          </a14:m>
                          <a:r>
                            <a:rPr lang="en-US" sz="1400" b="0" dirty="0">
                              <a:effectLst/>
                              <a:latin typeface="Times New Roman" panose="02020603050405020304" pitchFamily="18" charset="0"/>
                              <a:ea typeface="PMingLiU" panose="020B0604030504040204"/>
                            </a:rPr>
                            <a:t>) is defined:</a:t>
                          </a:r>
                          <a:r>
                            <a:rPr lang="en-US" sz="1400" b="0" i="1" dirty="0">
                              <a:effectLst/>
                              <a:latin typeface="Cambria Math" panose="02040503050406030204" pitchFamily="18" charset="0"/>
                              <a:ea typeface="Times New Roman" panose="02020603050405020304" pitchFamily="18" charset="0"/>
                            </a:rPr>
                            <a:t> </a:t>
                          </a:r>
                          <a14:m>
                            <m:oMath xmlns:m="http://schemas.openxmlformats.org/officeDocument/2006/math">
                              <m:r>
                                <a:rPr lang="en-US" sz="1400" b="0" i="1">
                                  <a:effectLst/>
                                  <a:latin typeface="Cambria Math" panose="02040503050406030204" pitchFamily="18" charset="0"/>
                                  <a:ea typeface="Times New Roman" panose="02020603050405020304" pitchFamily="18" charset="0"/>
                                </a:rPr>
                                <m:t>𝑅</m:t>
                              </m:r>
                              <m:r>
                                <a:rPr lang="en-US" sz="1400" b="0" i="1">
                                  <a:effectLst/>
                                  <a:latin typeface="Cambria Math" panose="02040503050406030204" pitchFamily="18" charset="0"/>
                                  <a:ea typeface="Times New Roman" panose="02020603050405020304" pitchFamily="18" charset="0"/>
                                </a:rPr>
                                <m:t>=(</m:t>
                              </m:r>
                              <m:r>
                                <a:rPr lang="en-US" sz="1400" b="0" i="1">
                                  <a:effectLst/>
                                  <a:latin typeface="Cambria Math" panose="02040503050406030204" pitchFamily="18" charset="0"/>
                                  <a:ea typeface="Times New Roman" panose="02020603050405020304" pitchFamily="18" charset="0"/>
                                </a:rPr>
                                <m:t>𝑠</m:t>
                              </m:r>
                              <m:r>
                                <a:rPr lang="en-US" sz="1400" b="0" i="1">
                                  <a:effectLst/>
                                  <a:latin typeface="Cambria Math" panose="02040503050406030204" pitchFamily="18" charset="0"/>
                                  <a:ea typeface="Times New Roman" panose="02020603050405020304" pitchFamily="18" charset="0"/>
                                </a:rPr>
                                <m:t>−1)/</m:t>
                              </m:r>
                              <m:r>
                                <a:rPr lang="en-US" sz="1400" b="0" i="1">
                                  <a:effectLst/>
                                  <a:latin typeface="Cambria Math" panose="02040503050406030204" pitchFamily="18" charset="0"/>
                                  <a:ea typeface="Times New Roman" panose="02020603050405020304" pitchFamily="18" charset="0"/>
                                </a:rPr>
                                <m:t>𝑚</m:t>
                              </m:r>
                            </m:oMath>
                          </a14:m>
                          <a:r>
                            <a:rPr lang="en-US" sz="1400" b="0" dirty="0">
                              <a:effectLst/>
                              <a:latin typeface="Times New Roman" panose="02020603050405020304" pitchFamily="18" charset="0"/>
                              <a:ea typeface="Times New Roman" panose="02020603050405020304" pitchFamily="18" charset="0"/>
                            </a:rPr>
                            <a:t> for </a:t>
                          </a:r>
                          <a14:m>
                            <m:oMath xmlns:m="http://schemas.openxmlformats.org/officeDocument/2006/math">
                              <m:r>
                                <a:rPr lang="en-US" sz="1400" b="0" i="1">
                                  <a:effectLst/>
                                  <a:latin typeface="Cambria Math" panose="02040503050406030204" pitchFamily="18" charset="0"/>
                                  <a:ea typeface="Times New Roman" panose="02020603050405020304" pitchFamily="18" charset="0"/>
                                </a:rPr>
                                <m:t>𝑠</m:t>
                              </m:r>
                              <m:r>
                                <a:rPr lang="en-US" sz="1400" b="0" i="1">
                                  <a:effectLst/>
                                  <a:latin typeface="Cambria Math" panose="02040503050406030204" pitchFamily="18" charset="0"/>
                                  <a:ea typeface="Times New Roman" panose="02020603050405020304" pitchFamily="18" charset="0"/>
                                </a:rPr>
                                <m:t>=1</m:t>
                              </m:r>
                            </m:oMath>
                          </a14:m>
                          <a:r>
                            <a:rPr lang="en-US" sz="1400" b="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1400" b="0" i="1">
                                  <a:effectLst/>
                                  <a:latin typeface="Cambria Math" panose="02040503050406030204" pitchFamily="18" charset="0"/>
                                  <a:ea typeface="Times New Roman" panose="02020603050405020304" pitchFamily="18" charset="0"/>
                                </a:rPr>
                                <m:t>𝑅</m:t>
                              </m:r>
                              <m:r>
                                <a:rPr lang="en-US" sz="1400" b="0" i="1">
                                  <a:effectLst/>
                                  <a:latin typeface="Cambria Math" panose="02040503050406030204" pitchFamily="18" charset="0"/>
                                  <a:ea typeface="Times New Roman" panose="02020603050405020304" pitchFamily="18" charset="0"/>
                                </a:rPr>
                                <m:t>=</m:t>
                              </m:r>
                              <m:r>
                                <a:rPr lang="en-US" sz="1400" b="0" i="1">
                                  <a:effectLst/>
                                  <a:latin typeface="Cambria Math" panose="02040503050406030204" pitchFamily="18" charset="0"/>
                                  <a:ea typeface="Times New Roman" panose="02020603050405020304" pitchFamily="18" charset="0"/>
                                </a:rPr>
                                <m:t>𝑠</m:t>
                              </m:r>
                              <m:r>
                                <a:rPr lang="en-US" sz="1400" b="0" i="1">
                                  <a:effectLst/>
                                  <a:latin typeface="Cambria Math" panose="02040503050406030204" pitchFamily="18" charset="0"/>
                                  <a:ea typeface="Times New Roman" panose="02020603050405020304" pitchFamily="18" charset="0"/>
                                </a:rPr>
                                <m:t>/</m:t>
                              </m:r>
                              <m:r>
                                <a:rPr lang="en-US" sz="1400" b="0" i="1">
                                  <a:effectLst/>
                                  <a:latin typeface="Cambria Math" panose="02040503050406030204" pitchFamily="18" charset="0"/>
                                  <a:ea typeface="Times New Roman" panose="02020603050405020304" pitchFamily="18" charset="0"/>
                                </a:rPr>
                                <m:t>𝑚</m:t>
                              </m:r>
                            </m:oMath>
                          </a14:m>
                          <a:r>
                            <a:rPr lang="en-US" sz="1400" b="0" dirty="0">
                              <a:effectLst/>
                              <a:latin typeface="Times New Roman" panose="02020603050405020304" pitchFamily="18" charset="0"/>
                              <a:ea typeface="Times New Roman" panose="02020603050405020304" pitchFamily="18" charset="0"/>
                            </a:rPr>
                            <a:t> for </a:t>
                          </a:r>
                          <a14:m>
                            <m:oMath xmlns:m="http://schemas.openxmlformats.org/officeDocument/2006/math">
                              <m:r>
                                <a:rPr lang="en-US" sz="1400" b="0" i="1">
                                  <a:effectLst/>
                                  <a:latin typeface="Cambria Math" panose="02040503050406030204" pitchFamily="18" charset="0"/>
                                  <a:ea typeface="Times New Roman" panose="02020603050405020304" pitchFamily="18" charset="0"/>
                                </a:rPr>
                                <m:t>𝑠</m:t>
                              </m:r>
                              <m:r>
                                <a:rPr lang="en-US" sz="1400" b="0" i="1">
                                  <a:effectLst/>
                                  <a:latin typeface="Cambria Math" panose="02040503050406030204" pitchFamily="18" charset="0"/>
                                  <a:ea typeface="Times New Roman" panose="02020603050405020304" pitchFamily="18" charset="0"/>
                                </a:rPr>
                                <m:t>&gt;1</m:t>
                              </m:r>
                            </m:oMath>
                          </a14:m>
                          <a:r>
                            <a:rPr lang="en-US" sz="1400" b="0" dirty="0">
                              <a:effectLst/>
                              <a:latin typeface="Times New Roman" panose="02020603050405020304" pitchFamily="18" charset="0"/>
                              <a:ea typeface="Times New Roman" panose="02020603050405020304" pitchFamily="18" charset="0"/>
                            </a:rPr>
                            <a:t> where, </a:t>
                          </a:r>
                          <a14:m>
                            <m:oMath xmlns:m="http://schemas.openxmlformats.org/officeDocument/2006/math">
                              <m:r>
                                <a:rPr lang="en-US" sz="1400" b="0" i="1">
                                  <a:effectLst/>
                                  <a:latin typeface="Cambria Math" panose="02040503050406030204" pitchFamily="18" charset="0"/>
                                  <a:ea typeface="Times New Roman" panose="02020603050405020304" pitchFamily="18" charset="0"/>
                                </a:rPr>
                                <m:t>𝑚</m:t>
                              </m:r>
                              <m:r>
                                <a:rPr lang="en-US" sz="1400" b="0" i="1">
                                  <a:effectLst/>
                                  <a:latin typeface="Cambria Math" panose="02040503050406030204" pitchFamily="18" charset="0"/>
                                  <a:ea typeface="Times New Roman" panose="02020603050405020304" pitchFamily="18" charset="0"/>
                                </a:rPr>
                                <m:t>=</m:t>
                              </m:r>
                            </m:oMath>
                          </a14:m>
                          <a:r>
                            <a:rPr lang="en-US" sz="1400" b="0" dirty="0">
                              <a:effectLst/>
                              <a:latin typeface="Times New Roman" panose="02020603050405020304" pitchFamily="18" charset="0"/>
                              <a:ea typeface="Times New Roman" panose="02020603050405020304" pitchFamily="18" charset="0"/>
                            </a:rPr>
                            <a:t> the number of components within the CCCG, and </a:t>
                          </a:r>
                          <a14:m>
                            <m:oMath xmlns:m="http://schemas.openxmlformats.org/officeDocument/2006/math">
                              <m:r>
                                <a:rPr lang="en-US" sz="1400" b="0" i="1">
                                  <a:effectLst/>
                                  <a:latin typeface="Cambria Math" panose="02040503050406030204" pitchFamily="18" charset="0"/>
                                  <a:ea typeface="Times New Roman" panose="02020603050405020304" pitchFamily="18" charset="0"/>
                                </a:rPr>
                                <m:t>𝑠</m:t>
                              </m:r>
                              <m:r>
                                <a:rPr lang="en-US" sz="1400" b="0" i="1">
                                  <a:effectLst/>
                                  <a:latin typeface="Cambria Math" panose="02040503050406030204" pitchFamily="18" charset="0"/>
                                  <a:ea typeface="Times New Roman" panose="02020603050405020304" pitchFamily="18" charset="0"/>
                                </a:rPr>
                                <m:t>=</m:t>
                              </m:r>
                            </m:oMath>
                          </a14:m>
                          <a:r>
                            <a:rPr lang="en-US" sz="1400" b="0" dirty="0">
                              <a:effectLst/>
                              <a:latin typeface="Times New Roman" panose="02020603050405020304" pitchFamily="18" charset="0"/>
                              <a:ea typeface="Times New Roman" panose="02020603050405020304" pitchFamily="18" charset="0"/>
                            </a:rPr>
                            <a:t> number of input sources. Diversity columns assess input source diversity.</a:t>
                          </a:r>
                          <a:endParaRPr lang="en-US" sz="1400" b="0" dirty="0">
                            <a:effectLst/>
                            <a:latin typeface="Times New Roman" panose="02020603050405020304" pitchFamily="18" charset="0"/>
                            <a:ea typeface="PMingLiU" panose="020B0604030504040204"/>
                          </a:endParaRPr>
                        </a:p>
                        <a:p>
                          <a:pPr marL="0" marR="0" algn="just">
                            <a:lnSpc>
                              <a:spcPct val="107000"/>
                            </a:lnSpc>
                            <a:spcBef>
                              <a:spcPts val="0"/>
                            </a:spcBef>
                            <a:spcAft>
                              <a:spcPts val="0"/>
                            </a:spcAft>
                          </a:pPr>
                          <a:endParaRPr lang="en-US" sz="1400" dirty="0">
                            <a:effectLst/>
                            <a:latin typeface="+mn-lt"/>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7215556"/>
                      </a:ext>
                    </a:extLst>
                  </a:tr>
                </a:tbl>
              </a:graphicData>
            </a:graphic>
          </p:graphicFrame>
        </mc:Choice>
        <mc:Fallback xmlns="">
          <p:graphicFrame>
            <p:nvGraphicFramePr>
              <p:cNvPr id="8" name="Table 7">
                <a:extLst>
                  <a:ext uri="{FF2B5EF4-FFF2-40B4-BE49-F238E27FC236}">
                    <a16:creationId xmlns:a16="http://schemas.microsoft.com/office/drawing/2014/main" id="{6CC20D08-134C-4F6E-A474-297AF1516E82}"/>
                  </a:ext>
                </a:extLst>
              </p:cNvPr>
              <p:cNvGraphicFramePr>
                <a:graphicFrameLocks noGrp="1"/>
              </p:cNvGraphicFramePr>
              <p:nvPr>
                <p:extLst>
                  <p:ext uri="{D42A27DB-BD31-4B8C-83A1-F6EECF244321}">
                    <p14:modId xmlns:p14="http://schemas.microsoft.com/office/powerpoint/2010/main" val="3487741653"/>
                  </p:ext>
                </p:extLst>
              </p:nvPr>
            </p:nvGraphicFramePr>
            <p:xfrm>
              <a:off x="947504" y="3076989"/>
              <a:ext cx="7096592" cy="2640772"/>
            </p:xfrm>
            <a:graphic>
              <a:graphicData uri="http://schemas.openxmlformats.org/drawingml/2006/table">
                <a:tbl>
                  <a:tblPr firstRow="1" firstCol="1" bandRow="1">
                    <a:tableStyleId>{7DF18680-E054-41AD-8BC1-D1AEF772440D}</a:tableStyleId>
                  </a:tblPr>
                  <a:tblGrid>
                    <a:gridCol w="887074">
                      <a:extLst>
                        <a:ext uri="{9D8B030D-6E8A-4147-A177-3AD203B41FA5}">
                          <a16:colId xmlns:a16="http://schemas.microsoft.com/office/drawing/2014/main" val="3047207082"/>
                        </a:ext>
                      </a:extLst>
                    </a:gridCol>
                    <a:gridCol w="887074">
                      <a:extLst>
                        <a:ext uri="{9D8B030D-6E8A-4147-A177-3AD203B41FA5}">
                          <a16:colId xmlns:a16="http://schemas.microsoft.com/office/drawing/2014/main" val="2642827307"/>
                        </a:ext>
                      </a:extLst>
                    </a:gridCol>
                    <a:gridCol w="887074">
                      <a:extLst>
                        <a:ext uri="{9D8B030D-6E8A-4147-A177-3AD203B41FA5}">
                          <a16:colId xmlns:a16="http://schemas.microsoft.com/office/drawing/2014/main" val="2170813501"/>
                        </a:ext>
                      </a:extLst>
                    </a:gridCol>
                    <a:gridCol w="887074">
                      <a:extLst>
                        <a:ext uri="{9D8B030D-6E8A-4147-A177-3AD203B41FA5}">
                          <a16:colId xmlns:a16="http://schemas.microsoft.com/office/drawing/2014/main" val="1946973145"/>
                        </a:ext>
                      </a:extLst>
                    </a:gridCol>
                    <a:gridCol w="887074">
                      <a:extLst>
                        <a:ext uri="{9D8B030D-6E8A-4147-A177-3AD203B41FA5}">
                          <a16:colId xmlns:a16="http://schemas.microsoft.com/office/drawing/2014/main" val="2574532184"/>
                        </a:ext>
                      </a:extLst>
                    </a:gridCol>
                    <a:gridCol w="887074">
                      <a:extLst>
                        <a:ext uri="{9D8B030D-6E8A-4147-A177-3AD203B41FA5}">
                          <a16:colId xmlns:a16="http://schemas.microsoft.com/office/drawing/2014/main" val="2649637919"/>
                        </a:ext>
                      </a:extLst>
                    </a:gridCol>
                    <a:gridCol w="887074">
                      <a:extLst>
                        <a:ext uri="{9D8B030D-6E8A-4147-A177-3AD203B41FA5}">
                          <a16:colId xmlns:a16="http://schemas.microsoft.com/office/drawing/2014/main" val="1747672913"/>
                        </a:ext>
                      </a:extLst>
                    </a:gridCol>
                    <a:gridCol w="887074">
                      <a:extLst>
                        <a:ext uri="{9D8B030D-6E8A-4147-A177-3AD203B41FA5}">
                          <a16:colId xmlns:a16="http://schemas.microsoft.com/office/drawing/2014/main" val="298224319"/>
                        </a:ext>
                      </a:extLst>
                    </a:gridCol>
                  </a:tblGrid>
                  <a:tr h="426720">
                    <a:tc>
                      <a:txBody>
                        <a:bodyPr/>
                        <a:lstStyle/>
                        <a:p>
                          <a:pPr marL="0" marR="0">
                            <a:spcBef>
                              <a:spcPts val="300"/>
                            </a:spcBef>
                            <a:spcAft>
                              <a:spcPts val="0"/>
                            </a:spcAft>
                          </a:pPr>
                          <a:r>
                            <a:rPr lang="en-US" sz="1400" dirty="0">
                              <a:effectLst/>
                              <a:latin typeface="+mn-lt"/>
                            </a:rPr>
                            <a:t>Score</a:t>
                          </a:r>
                          <a:endParaRPr lang="en-US" sz="1400" dirty="0">
                            <a:effectLst/>
                            <a:latin typeface="+mn-lt"/>
                            <a:ea typeface="Times New Roman" panose="02020603050405020304" pitchFamily="18" charset="0"/>
                          </a:endParaRPr>
                        </a:p>
                      </a:txBody>
                      <a:tcPr marL="68580" marR="68580" marT="0" marB="0"/>
                    </a:tc>
                    <a:tc>
                      <a:txBody>
                        <a:bodyPr/>
                        <a:lstStyle/>
                        <a:p>
                          <a:pPr marL="0" marR="0">
                            <a:spcBef>
                              <a:spcPts val="300"/>
                            </a:spcBef>
                            <a:spcAft>
                              <a:spcPts val="0"/>
                            </a:spcAft>
                          </a:pPr>
                          <a:r>
                            <a:rPr lang="en-US" sz="1400" dirty="0">
                              <a:effectLst/>
                              <a:latin typeface="+mn-lt"/>
                              <a:ea typeface="Times New Roman" panose="02020603050405020304" pitchFamily="18" charset="0"/>
                            </a:rPr>
                            <a:t>R=0</a:t>
                          </a:r>
                        </a:p>
                      </a:txBody>
                      <a:tcPr marL="68580" marR="68580" marT="0" marB="0"/>
                    </a:tc>
                    <a:tc>
                      <a:txBody>
                        <a:bodyPr/>
                        <a:lstStyle/>
                        <a:p>
                          <a:pPr marL="0" marR="0">
                            <a:spcBef>
                              <a:spcPts val="300"/>
                            </a:spcBef>
                            <a:spcAft>
                              <a:spcPts val="0"/>
                            </a:spcAft>
                          </a:pPr>
                          <a:r>
                            <a:rPr lang="en-US" sz="1400" dirty="0">
                              <a:effectLst/>
                              <a:latin typeface="+mn-lt"/>
                            </a:rPr>
                            <a:t>0&lt;R&lt;0.5</a:t>
                          </a:r>
                          <a:endParaRPr lang="en-US" sz="14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0.5 ≤ R &lt; 1</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R ≥ 1</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Zero Diversity</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Partial Diversity</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Complete Diversity</a:t>
                          </a:r>
                          <a:endParaRPr lang="en-US" sz="1400" dirty="0">
                            <a:effectLst/>
                            <a:latin typeface="+mn-lt"/>
                            <a:ea typeface="PMingLiU" panose="020B0604030504040204"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72160051"/>
                      </a:ext>
                    </a:extLst>
                  </a:tr>
                  <a:tr h="218503">
                    <a:tc>
                      <a:txBody>
                        <a:bodyPr/>
                        <a:lstStyle/>
                        <a:p>
                          <a:pPr marL="0" marR="0" algn="l">
                            <a:spcBef>
                              <a:spcPts val="300"/>
                            </a:spcBef>
                            <a:spcAft>
                              <a:spcPts val="0"/>
                            </a:spcAft>
                          </a:pPr>
                          <a:r>
                            <a:rPr lang="en-US" sz="1400" dirty="0">
                              <a:effectLst/>
                              <a:latin typeface="+mn-lt"/>
                            </a:rPr>
                            <a:t>A</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498724918"/>
                      </a:ext>
                    </a:extLst>
                  </a:tr>
                  <a:tr h="218503">
                    <a:tc>
                      <a:txBody>
                        <a:bodyPr/>
                        <a:lstStyle/>
                        <a:p>
                          <a:pPr marL="0" marR="0" algn="l">
                            <a:spcBef>
                              <a:spcPts val="300"/>
                            </a:spcBef>
                            <a:spcAft>
                              <a:spcPts val="0"/>
                            </a:spcAft>
                          </a:pPr>
                          <a:r>
                            <a:rPr lang="en-US" sz="1400" dirty="0">
                              <a:effectLst/>
                              <a:latin typeface="+mn-lt"/>
                            </a:rPr>
                            <a:t>A+</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091220104"/>
                      </a:ext>
                    </a:extLst>
                  </a:tr>
                  <a:tr h="218503">
                    <a:tc>
                      <a:txBody>
                        <a:bodyPr/>
                        <a:lstStyle/>
                        <a:p>
                          <a:pPr marL="0" marR="0" algn="l">
                            <a:spcBef>
                              <a:spcPts val="300"/>
                            </a:spcBef>
                            <a:spcAft>
                              <a:spcPts val="0"/>
                            </a:spcAft>
                          </a:pPr>
                          <a:r>
                            <a:rPr lang="en-US" sz="1400" dirty="0">
                              <a:effectLst/>
                              <a:latin typeface="+mn-lt"/>
                            </a:rPr>
                            <a:t>B</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580438096"/>
                      </a:ext>
                    </a:extLst>
                  </a:tr>
                  <a:tr h="218503">
                    <a:tc>
                      <a:txBody>
                        <a:bodyPr/>
                        <a:lstStyle/>
                        <a:p>
                          <a:pPr marL="0" marR="0" algn="l">
                            <a:spcBef>
                              <a:spcPts val="300"/>
                            </a:spcBef>
                            <a:spcAft>
                              <a:spcPts val="0"/>
                            </a:spcAft>
                          </a:pPr>
                          <a:r>
                            <a:rPr lang="en-US" sz="1400" dirty="0">
                              <a:effectLst/>
                              <a:latin typeface="+mn-lt"/>
                            </a:rPr>
                            <a:t>C</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863939052"/>
                      </a:ext>
                    </a:extLst>
                  </a:tr>
                  <a:tr h="218503">
                    <a:tc>
                      <a:txBody>
                        <a:bodyPr/>
                        <a:lstStyle/>
                        <a:p>
                          <a:pPr marL="0" marR="0" algn="l">
                            <a:spcBef>
                              <a:spcPts val="300"/>
                            </a:spcBef>
                            <a:spcAft>
                              <a:spcPts val="0"/>
                            </a:spcAft>
                          </a:pPr>
                          <a:r>
                            <a:rPr lang="en-US" sz="1400" dirty="0">
                              <a:effectLst/>
                              <a:latin typeface="+mn-lt"/>
                            </a:rPr>
                            <a:t>D</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DengXian" panose="020B0503020204020204" pitchFamily="2" charset="-122"/>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719323465"/>
                      </a:ext>
                    </a:extLst>
                  </a:tr>
                  <a:tr h="218503">
                    <a:tc>
                      <a:txBody>
                        <a:bodyPr/>
                        <a:lstStyle/>
                        <a:p>
                          <a:pPr marL="0" marR="0" algn="l">
                            <a:spcBef>
                              <a:spcPts val="300"/>
                            </a:spcBef>
                            <a:spcAft>
                              <a:spcPts val="0"/>
                            </a:spcAft>
                          </a:pPr>
                          <a:r>
                            <a:rPr lang="en-US" sz="1400" dirty="0">
                              <a:effectLst/>
                              <a:latin typeface="+mn-lt"/>
                            </a:rPr>
                            <a:t>E</a:t>
                          </a:r>
                          <a:endParaRPr lang="en-US" sz="14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X</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400" dirty="0">
                              <a:effectLst/>
                              <a:latin typeface="Times New Roman" panose="02020603050405020304" pitchFamily="18" charset="0"/>
                              <a:ea typeface="Times New Roman" panose="02020603050405020304" pitchFamily="18" charset="0"/>
                            </a:rPr>
                            <a:t>X</a:t>
                          </a:r>
                          <a:endParaRPr lang="en-US" sz="1400" dirty="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2267900430"/>
                      </a:ext>
                    </a:extLst>
                  </a:tr>
                  <a:tr h="903034">
                    <a:tc gridSpan="8">
                      <a:txBody>
                        <a:bodyPr/>
                        <a:lstStyle/>
                        <a:p>
                          <a:endParaRPr lang="en-US"/>
                        </a:p>
                      </a:txBody>
                      <a:tcPr marL="68580" marR="68580" marT="0" marB="0">
                        <a:blipFill>
                          <a:blip r:embed="rId3"/>
                          <a:stretch>
                            <a:fillRect l="-86" t="-198649" r="-343" b="-2027"/>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7215556"/>
                      </a:ext>
                    </a:extLst>
                  </a:tr>
                </a:tbl>
              </a:graphicData>
            </a:graphic>
          </p:graphicFrame>
        </mc:Fallback>
      </mc:AlternateContent>
    </p:spTree>
    <p:extLst>
      <p:ext uri="{BB962C8B-B14F-4D97-AF65-F5344CB8AC3E}">
        <p14:creationId xmlns:p14="http://schemas.microsoft.com/office/powerpoint/2010/main" val="261340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421CEE-55B4-4959-8427-C1CA906DD46A}"/>
              </a:ext>
            </a:extLst>
          </p:cNvPr>
          <p:cNvSpPr>
            <a:spLocks noGrp="1"/>
          </p:cNvSpPr>
          <p:nvPr>
            <p:ph idx="1"/>
          </p:nvPr>
        </p:nvSpPr>
        <p:spPr>
          <a:xfrm>
            <a:off x="304800" y="1453661"/>
            <a:ext cx="4992414" cy="4923693"/>
          </a:xfrm>
        </p:spPr>
        <p:txBody>
          <a:bodyPr>
            <a:normAutofit/>
          </a:bodyPr>
          <a:lstStyle/>
          <a:p>
            <a:r>
              <a:rPr lang="en-US" sz="1600" b="0" dirty="0">
                <a:effectLst/>
                <a:latin typeface="Arial" panose="020B0604020202020204" pitchFamily="34" charset="0"/>
                <a:ea typeface="Calibri" panose="020F0502020204030204" pitchFamily="34" charset="0"/>
                <a:cs typeface="Arial" panose="020B0604020202020204" pitchFamily="34" charset="0"/>
              </a:rPr>
              <a:t>A formalized flowgraph for modeling CCFs in within INL digital I&amp;C risk assessment framework is shown at the right.</a:t>
            </a:r>
            <a:endParaRPr lang="en-US" sz="1600" b="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The approach relies on the modified BFM to account for multiple CCCGs and partial beta factor method to define beta factors for each CCCG. </a:t>
            </a:r>
          </a:p>
          <a:p>
            <a:endParaRPr lang="en-US" sz="1600" b="0" dirty="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p>
            <a:pPr marL="457200"/>
            <a:endParaRPr lang="en-US" sz="1600" b="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E088987-0C3A-4E99-91B1-00403ACD2997}"/>
              </a:ext>
            </a:extLst>
          </p:cNvPr>
          <p:cNvSpPr>
            <a:spLocks noGrp="1"/>
          </p:cNvSpPr>
          <p:nvPr>
            <p:ph type="title"/>
          </p:nvPr>
        </p:nvSpPr>
        <p:spPr/>
        <p:txBody>
          <a:bodyPr/>
          <a:lstStyle/>
          <a:p>
            <a:r>
              <a:rPr lang="en-US" sz="2000" dirty="0"/>
              <a:t>Modeling Flowgraph</a:t>
            </a:r>
          </a:p>
        </p:txBody>
      </p:sp>
      <p:sp>
        <p:nvSpPr>
          <p:cNvPr id="4" name="Slide Number Placeholder 3">
            <a:extLst>
              <a:ext uri="{FF2B5EF4-FFF2-40B4-BE49-F238E27FC236}">
                <a16:creationId xmlns:a16="http://schemas.microsoft.com/office/drawing/2014/main" id="{F693387C-8D42-460E-B08B-A8D888613070}"/>
              </a:ext>
            </a:extLst>
          </p:cNvPr>
          <p:cNvSpPr>
            <a:spLocks noGrp="1"/>
          </p:cNvSpPr>
          <p:nvPr>
            <p:ph type="sldNum" sz="quarter" idx="10"/>
          </p:nvPr>
        </p:nvSpPr>
        <p:spPr/>
        <p:txBody>
          <a:bodyPr/>
          <a:lstStyle/>
          <a:p>
            <a:pPr>
              <a:defRPr/>
            </a:pPr>
            <a:fld id="{CDEFAD39-1750-3342-8CA4-A45556007C23}" type="slidenum">
              <a:rPr lang="en-US" smtClean="0"/>
              <a:pPr>
                <a:defRPr/>
              </a:pPr>
              <a:t>17</a:t>
            </a:fld>
            <a:endParaRPr lang="en-US" dirty="0"/>
          </a:p>
        </p:txBody>
      </p:sp>
      <p:grpSp>
        <p:nvGrpSpPr>
          <p:cNvPr id="6" name="Group 5">
            <a:extLst>
              <a:ext uri="{FF2B5EF4-FFF2-40B4-BE49-F238E27FC236}">
                <a16:creationId xmlns:a16="http://schemas.microsoft.com/office/drawing/2014/main" id="{102188F5-D0A3-BE9E-B1A0-5F6BFC048316}"/>
              </a:ext>
            </a:extLst>
          </p:cNvPr>
          <p:cNvGrpSpPr/>
          <p:nvPr/>
        </p:nvGrpSpPr>
        <p:grpSpPr>
          <a:xfrm>
            <a:off x="5333535" y="1453661"/>
            <a:ext cx="3573851" cy="4195916"/>
            <a:chOff x="2797006" y="1662521"/>
            <a:chExt cx="3573851" cy="4195916"/>
          </a:xfrm>
        </p:grpSpPr>
        <p:sp>
          <p:nvSpPr>
            <p:cNvPr id="7" name="Rounded Rectangle 83">
              <a:extLst>
                <a:ext uri="{FF2B5EF4-FFF2-40B4-BE49-F238E27FC236}">
                  <a16:creationId xmlns:a16="http://schemas.microsoft.com/office/drawing/2014/main" id="{1DED2F0F-0E37-7E47-621D-0A038DF6509A}"/>
                </a:ext>
              </a:extLst>
            </p:cNvPr>
            <p:cNvSpPr/>
            <p:nvPr/>
          </p:nvSpPr>
          <p:spPr>
            <a:xfrm>
              <a:off x="4755665" y="1662633"/>
              <a:ext cx="1463040" cy="274320"/>
            </a:xfrm>
            <a:prstGeom prst="roundRect">
              <a:avLst/>
            </a:prstGeom>
            <a:solidFill>
              <a:srgbClr val="DEEBF7"/>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badi"/>
                  <a:cs typeface="Calibri" panose="020F0502020204030204" pitchFamily="34" charset="0"/>
                </a:rPr>
                <a:t>Reliability Analysis</a:t>
              </a:r>
            </a:p>
          </p:txBody>
        </p:sp>
        <p:sp>
          <p:nvSpPr>
            <p:cNvPr id="8" name="Rounded Rectangle 83">
              <a:extLst>
                <a:ext uri="{FF2B5EF4-FFF2-40B4-BE49-F238E27FC236}">
                  <a16:creationId xmlns:a16="http://schemas.microsoft.com/office/drawing/2014/main" id="{2B579F0B-7072-6927-14CB-7928EDAFE189}"/>
                </a:ext>
              </a:extLst>
            </p:cNvPr>
            <p:cNvSpPr/>
            <p:nvPr/>
          </p:nvSpPr>
          <p:spPr>
            <a:xfrm>
              <a:off x="2805014" y="2282681"/>
              <a:ext cx="3405684" cy="981051"/>
            </a:xfrm>
            <a:prstGeom prst="roundRect">
              <a:avLst/>
            </a:prstGeom>
            <a:noFill/>
            <a:ln w="63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badi"/>
                  <a:cs typeface="Calibri" panose="020F0502020204030204" pitchFamily="34" charset="0"/>
                </a:rPr>
                <a:t> </a:t>
              </a: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100" dirty="0">
                <a:latin typeface="Abadi"/>
                <a:cs typeface="Calibri" panose="020F0502020204030204" pitchFamily="34" charset="0"/>
              </a:endParaRPr>
            </a:p>
          </p:txBody>
        </p:sp>
        <p:sp>
          <p:nvSpPr>
            <p:cNvPr id="9" name="Rectangle 8">
              <a:extLst>
                <a:ext uri="{FF2B5EF4-FFF2-40B4-BE49-F238E27FC236}">
                  <a16:creationId xmlns:a16="http://schemas.microsoft.com/office/drawing/2014/main" id="{FCC58131-99F4-3B0C-3875-7C9F435EE382}"/>
                </a:ext>
              </a:extLst>
            </p:cNvPr>
            <p:cNvSpPr/>
            <p:nvPr/>
          </p:nvSpPr>
          <p:spPr>
            <a:xfrm>
              <a:off x="2914633" y="2510367"/>
              <a:ext cx="3181049" cy="27432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atin typeface="Abadi"/>
                  <a:cs typeface="Calibri" panose="020F0502020204030204" pitchFamily="34" charset="0"/>
                </a:rPr>
                <a:t>Identify identical components and coupling factors</a:t>
              </a:r>
            </a:p>
          </p:txBody>
        </p:sp>
        <p:sp>
          <p:nvSpPr>
            <p:cNvPr id="10" name="Rectangle 9">
              <a:extLst>
                <a:ext uri="{FF2B5EF4-FFF2-40B4-BE49-F238E27FC236}">
                  <a16:creationId xmlns:a16="http://schemas.microsoft.com/office/drawing/2014/main" id="{8781E7B1-2E6B-B75A-0E70-842A41D68B7F}"/>
                </a:ext>
              </a:extLst>
            </p:cNvPr>
            <p:cNvSpPr/>
            <p:nvPr/>
          </p:nvSpPr>
          <p:spPr>
            <a:xfrm>
              <a:off x="3499317" y="2917917"/>
              <a:ext cx="2011680" cy="27432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atin typeface="Abadi"/>
                  <a:cs typeface="Calibri" panose="020F0502020204030204" pitchFamily="34" charset="0"/>
                </a:rPr>
                <a:t>Assign CCCGs</a:t>
              </a:r>
            </a:p>
          </p:txBody>
        </p:sp>
        <p:cxnSp>
          <p:nvCxnSpPr>
            <p:cNvPr id="11" name="Straight Arrow Connector 10">
              <a:extLst>
                <a:ext uri="{FF2B5EF4-FFF2-40B4-BE49-F238E27FC236}">
                  <a16:creationId xmlns:a16="http://schemas.microsoft.com/office/drawing/2014/main" id="{828D1F13-2BEC-B54C-B084-448AEEECCC9B}"/>
                </a:ext>
              </a:extLst>
            </p:cNvPr>
            <p:cNvCxnSpPr>
              <a:cxnSpLocks/>
              <a:stCxn id="9" idx="2"/>
              <a:endCxn id="10" idx="0"/>
            </p:cNvCxnSpPr>
            <p:nvPr/>
          </p:nvCxnSpPr>
          <p:spPr>
            <a:xfrm flipH="1">
              <a:off x="4505157" y="2784687"/>
              <a:ext cx="1" cy="13323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77B4B0BE-E53C-A6BD-1D42-DED44C842DD6}"/>
                </a:ext>
              </a:extLst>
            </p:cNvPr>
            <p:cNvCxnSpPr>
              <a:cxnSpLocks/>
              <a:stCxn id="7" idx="2"/>
              <a:endCxn id="15" idx="0"/>
            </p:cNvCxnSpPr>
            <p:nvPr/>
          </p:nvCxnSpPr>
          <p:spPr bwMode="auto">
            <a:xfrm rot="5400000">
              <a:off x="4835276" y="1606836"/>
              <a:ext cx="321793" cy="982026"/>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sp>
          <p:nvSpPr>
            <p:cNvPr id="13" name="Rounded Rectangle 83">
              <a:extLst>
                <a:ext uri="{FF2B5EF4-FFF2-40B4-BE49-F238E27FC236}">
                  <a16:creationId xmlns:a16="http://schemas.microsoft.com/office/drawing/2014/main" id="{BE5EBCDB-8B29-3AAE-CF09-7B2407D1EA81}"/>
                </a:ext>
              </a:extLst>
            </p:cNvPr>
            <p:cNvSpPr/>
            <p:nvPr/>
          </p:nvSpPr>
          <p:spPr>
            <a:xfrm>
              <a:off x="2797006" y="1662521"/>
              <a:ext cx="1463040" cy="274320"/>
            </a:xfrm>
            <a:prstGeom prst="roundRect">
              <a:avLst/>
            </a:prstGeom>
            <a:solidFill>
              <a:srgbClr val="F7F3D7"/>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badi"/>
                  <a:cs typeface="Calibri" panose="020F0502020204030204" pitchFamily="34" charset="0"/>
                </a:rPr>
                <a:t>Hazard Analysis</a:t>
              </a:r>
            </a:p>
          </p:txBody>
        </p:sp>
        <p:cxnSp>
          <p:nvCxnSpPr>
            <p:cNvPr id="14" name="Connector: Elbow 13">
              <a:extLst>
                <a:ext uri="{FF2B5EF4-FFF2-40B4-BE49-F238E27FC236}">
                  <a16:creationId xmlns:a16="http://schemas.microsoft.com/office/drawing/2014/main" id="{4081D926-A5E7-6ED3-CC64-6BA9AD14EFDB}"/>
                </a:ext>
              </a:extLst>
            </p:cNvPr>
            <p:cNvCxnSpPr>
              <a:cxnSpLocks/>
              <a:stCxn id="13" idx="2"/>
              <a:endCxn id="15" idx="0"/>
            </p:cNvCxnSpPr>
            <p:nvPr/>
          </p:nvCxnSpPr>
          <p:spPr bwMode="auto">
            <a:xfrm rot="16200000" flipH="1">
              <a:off x="3855890" y="1609476"/>
              <a:ext cx="321905" cy="97663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64C89533-42FE-45B7-E399-C93750063A92}"/>
                </a:ext>
              </a:extLst>
            </p:cNvPr>
            <p:cNvSpPr txBox="1"/>
            <p:nvPr/>
          </p:nvSpPr>
          <p:spPr>
            <a:xfrm>
              <a:off x="3334935" y="2258746"/>
              <a:ext cx="2340447" cy="276999"/>
            </a:xfrm>
            <a:prstGeom prst="rect">
              <a:avLst/>
            </a:prstGeom>
            <a:noFill/>
          </p:spPr>
          <p:txBody>
            <a:bodyPr wrap="square">
              <a:spAutoFit/>
            </a:bodyPr>
            <a:lstStyle/>
            <a:p>
              <a:pPr algn="ctr"/>
              <a:r>
                <a:rPr lang="en-US" sz="1200" b="1" dirty="0">
                  <a:latin typeface="Abadi"/>
                  <a:cs typeface="Calibri" panose="020F0502020204030204" pitchFamily="34" charset="0"/>
                </a:rPr>
                <a:t>Identification of CCF Groups</a:t>
              </a:r>
              <a:endParaRPr lang="en-US" sz="1200" dirty="0"/>
            </a:p>
          </p:txBody>
        </p:sp>
        <p:sp>
          <p:nvSpPr>
            <p:cNvPr id="16" name="TextBox 15">
              <a:extLst>
                <a:ext uri="{FF2B5EF4-FFF2-40B4-BE49-F238E27FC236}">
                  <a16:creationId xmlns:a16="http://schemas.microsoft.com/office/drawing/2014/main" id="{D9747E4C-808C-9217-8642-0A2A51397E82}"/>
                </a:ext>
              </a:extLst>
            </p:cNvPr>
            <p:cNvSpPr txBox="1"/>
            <p:nvPr/>
          </p:nvSpPr>
          <p:spPr>
            <a:xfrm>
              <a:off x="5438008" y="1911489"/>
              <a:ext cx="932849" cy="430887"/>
            </a:xfrm>
            <a:prstGeom prst="rect">
              <a:avLst/>
            </a:prstGeom>
            <a:noFill/>
          </p:spPr>
          <p:txBody>
            <a:bodyPr wrap="square">
              <a:spAutoFit/>
            </a:bodyPr>
            <a:lstStyle/>
            <a:p>
              <a:pPr algn="ctr"/>
              <a:r>
                <a:rPr lang="en-US" sz="1100" dirty="0">
                  <a:latin typeface="Abadi"/>
                  <a:cs typeface="Calibri" panose="020F0502020204030204" pitchFamily="34" charset="0"/>
                </a:rPr>
                <a:t>Total Failure Probability</a:t>
              </a:r>
              <a:endParaRPr lang="en-US" sz="1100" dirty="0"/>
            </a:p>
          </p:txBody>
        </p:sp>
        <p:sp>
          <p:nvSpPr>
            <p:cNvPr id="17" name="Rectangle 16">
              <a:extLst>
                <a:ext uri="{FF2B5EF4-FFF2-40B4-BE49-F238E27FC236}">
                  <a16:creationId xmlns:a16="http://schemas.microsoft.com/office/drawing/2014/main" id="{D893FCD3-ABD1-E8FB-2010-689BD823D62A}"/>
                </a:ext>
              </a:extLst>
            </p:cNvPr>
            <p:cNvSpPr/>
            <p:nvPr/>
          </p:nvSpPr>
          <p:spPr>
            <a:xfrm>
              <a:off x="3330196" y="3689223"/>
              <a:ext cx="2350391" cy="27432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atin typeface="Abadi"/>
                  <a:cs typeface="Calibri" panose="020F0502020204030204" pitchFamily="34" charset="0"/>
                </a:rPr>
                <a:t>Define Beta parameters for CCCGs</a:t>
              </a:r>
            </a:p>
          </p:txBody>
        </p:sp>
        <p:sp>
          <p:nvSpPr>
            <p:cNvPr id="18" name="Rounded Rectangle 83">
              <a:extLst>
                <a:ext uri="{FF2B5EF4-FFF2-40B4-BE49-F238E27FC236}">
                  <a16:creationId xmlns:a16="http://schemas.microsoft.com/office/drawing/2014/main" id="{261CED1E-17A2-0994-F5AE-9A1734FA52A6}"/>
                </a:ext>
              </a:extLst>
            </p:cNvPr>
            <p:cNvSpPr/>
            <p:nvPr/>
          </p:nvSpPr>
          <p:spPr>
            <a:xfrm>
              <a:off x="2797007" y="3442130"/>
              <a:ext cx="3421698" cy="1901148"/>
            </a:xfrm>
            <a:prstGeom prst="roundRect">
              <a:avLst/>
            </a:prstGeom>
            <a:noFill/>
            <a:ln w="63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badi"/>
                  <a:cs typeface="Calibri" panose="020F0502020204030204" pitchFamily="34" charset="0"/>
                </a:rPr>
                <a:t> </a:t>
              </a: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200" dirty="0">
                <a:latin typeface="Abadi"/>
                <a:cs typeface="Calibri" panose="020F0502020204030204" pitchFamily="34" charset="0"/>
              </a:endParaRPr>
            </a:p>
            <a:p>
              <a:pPr algn="ctr"/>
              <a:endParaRPr lang="en-US" sz="1100" dirty="0">
                <a:latin typeface="Abadi"/>
                <a:cs typeface="Calibri" panose="020F0502020204030204" pitchFamily="34" charset="0"/>
              </a:endParaRPr>
            </a:p>
          </p:txBody>
        </p:sp>
        <p:cxnSp>
          <p:nvCxnSpPr>
            <p:cNvPr id="19" name="Straight Arrow Connector 18">
              <a:extLst>
                <a:ext uri="{FF2B5EF4-FFF2-40B4-BE49-F238E27FC236}">
                  <a16:creationId xmlns:a16="http://schemas.microsoft.com/office/drawing/2014/main" id="{A9F02BF6-4430-7AA9-970F-A339EB17D721}"/>
                </a:ext>
              </a:extLst>
            </p:cNvPr>
            <p:cNvCxnSpPr>
              <a:cxnSpLocks/>
              <a:stCxn id="8" idx="2"/>
              <a:endCxn id="18" idx="0"/>
            </p:cNvCxnSpPr>
            <p:nvPr/>
          </p:nvCxnSpPr>
          <p:spPr>
            <a:xfrm>
              <a:off x="4507856" y="3263732"/>
              <a:ext cx="0" cy="1783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8210BF7-6394-F719-B8D4-94E1B60B578C}"/>
                </a:ext>
              </a:extLst>
            </p:cNvPr>
            <p:cNvSpPr txBox="1"/>
            <p:nvPr/>
          </p:nvSpPr>
          <p:spPr>
            <a:xfrm>
              <a:off x="2797008" y="3420434"/>
              <a:ext cx="3421698" cy="276999"/>
            </a:xfrm>
            <a:prstGeom prst="rect">
              <a:avLst/>
            </a:prstGeom>
            <a:noFill/>
          </p:spPr>
          <p:txBody>
            <a:bodyPr wrap="square">
              <a:spAutoFit/>
            </a:bodyPr>
            <a:lstStyle/>
            <a:p>
              <a:pPr algn="ctr"/>
              <a:r>
                <a:rPr lang="en-US" sz="1200" b="1" dirty="0">
                  <a:latin typeface="Abadi"/>
                  <a:cs typeface="Calibri" panose="020F0502020204030204" pitchFamily="34" charset="0"/>
                </a:rPr>
                <a:t>CCF Modeling and Parameter Estimation</a:t>
              </a:r>
              <a:endParaRPr lang="en-US" sz="1200" dirty="0"/>
            </a:p>
          </p:txBody>
        </p:sp>
        <p:sp>
          <p:nvSpPr>
            <p:cNvPr id="21" name="Diamond 20">
              <a:extLst>
                <a:ext uri="{FF2B5EF4-FFF2-40B4-BE49-F238E27FC236}">
                  <a16:creationId xmlns:a16="http://schemas.microsoft.com/office/drawing/2014/main" id="{C8F08C5A-6CC4-6B8B-50BD-258F0A3644AD}"/>
                </a:ext>
              </a:extLst>
            </p:cNvPr>
            <p:cNvSpPr/>
            <p:nvPr/>
          </p:nvSpPr>
          <p:spPr bwMode="auto">
            <a:xfrm>
              <a:off x="3560265" y="4094394"/>
              <a:ext cx="1889783" cy="770301"/>
            </a:xfrm>
            <a:prstGeom prst="diamond">
              <a:avLst/>
            </a:prstGeom>
            <a:noFill/>
            <a:ln w="9525" cap="flat" cmpd="sng" algn="ctr">
              <a:solidFill>
                <a:sysClr val="windowText" lastClr="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itchFamily="18" charset="0"/>
                </a:rPr>
                <a:t>Single or multiple CCF groups?</a:t>
              </a:r>
            </a:p>
          </p:txBody>
        </p:sp>
        <p:cxnSp>
          <p:nvCxnSpPr>
            <p:cNvPr id="22" name="Straight Arrow Connector 21">
              <a:extLst>
                <a:ext uri="{FF2B5EF4-FFF2-40B4-BE49-F238E27FC236}">
                  <a16:creationId xmlns:a16="http://schemas.microsoft.com/office/drawing/2014/main" id="{7D04ED96-4C84-9EB7-ABA4-A5D548AA1A1C}"/>
                </a:ext>
              </a:extLst>
            </p:cNvPr>
            <p:cNvCxnSpPr>
              <a:cxnSpLocks/>
              <a:stCxn id="17" idx="2"/>
              <a:endCxn id="21" idx="0"/>
            </p:cNvCxnSpPr>
            <p:nvPr/>
          </p:nvCxnSpPr>
          <p:spPr>
            <a:xfrm flipH="1">
              <a:off x="4505157" y="3963543"/>
              <a:ext cx="235" cy="13085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30729302-56F9-C56F-0334-9D5F61C6A1FD}"/>
                </a:ext>
              </a:extLst>
            </p:cNvPr>
            <p:cNvSpPr/>
            <p:nvPr/>
          </p:nvSpPr>
          <p:spPr>
            <a:xfrm>
              <a:off x="3910796" y="4993397"/>
              <a:ext cx="1188720" cy="27432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atin typeface="Abadi"/>
                  <a:cs typeface="Calibri" panose="020F0502020204030204" pitchFamily="34" charset="0"/>
                </a:rPr>
                <a:t>Determine CCFs</a:t>
              </a:r>
            </a:p>
          </p:txBody>
        </p:sp>
        <p:cxnSp>
          <p:nvCxnSpPr>
            <p:cNvPr id="24" name="Connector: Elbow 23">
              <a:extLst>
                <a:ext uri="{FF2B5EF4-FFF2-40B4-BE49-F238E27FC236}">
                  <a16:creationId xmlns:a16="http://schemas.microsoft.com/office/drawing/2014/main" id="{8D124D6B-DBB8-88E6-01D9-A1A83241C4FF}"/>
                </a:ext>
              </a:extLst>
            </p:cNvPr>
            <p:cNvCxnSpPr>
              <a:cxnSpLocks/>
              <a:stCxn id="21" idx="3"/>
              <a:endCxn id="23" idx="3"/>
            </p:cNvCxnSpPr>
            <p:nvPr/>
          </p:nvCxnSpPr>
          <p:spPr bwMode="auto">
            <a:xfrm flipH="1">
              <a:off x="5099516" y="4479545"/>
              <a:ext cx="350532" cy="651012"/>
            </a:xfrm>
            <a:prstGeom prst="bentConnector3">
              <a:avLst>
                <a:gd name="adj1" fmla="val -65215"/>
              </a:avLst>
            </a:prstGeom>
            <a:solidFill>
              <a:schemeClr val="accent1"/>
            </a:solidFill>
            <a:ln w="12700" cap="flat" cmpd="sng" algn="ctr">
              <a:solidFill>
                <a:schemeClr val="tx1"/>
              </a:solidFill>
              <a:prstDash val="solid"/>
              <a:round/>
              <a:headEnd type="none" w="med" len="med"/>
              <a:tailEnd type="triangle"/>
            </a:ln>
            <a:effectLst/>
          </p:spPr>
        </p:cxnSp>
        <p:cxnSp>
          <p:nvCxnSpPr>
            <p:cNvPr id="25" name="Connector: Elbow 24">
              <a:extLst>
                <a:ext uri="{FF2B5EF4-FFF2-40B4-BE49-F238E27FC236}">
                  <a16:creationId xmlns:a16="http://schemas.microsoft.com/office/drawing/2014/main" id="{EABCECC9-0192-D8DE-680B-A816403697B6}"/>
                </a:ext>
              </a:extLst>
            </p:cNvPr>
            <p:cNvCxnSpPr>
              <a:cxnSpLocks/>
              <a:stCxn id="21" idx="1"/>
              <a:endCxn id="23" idx="1"/>
            </p:cNvCxnSpPr>
            <p:nvPr/>
          </p:nvCxnSpPr>
          <p:spPr bwMode="auto">
            <a:xfrm rot="10800000" flipH="1" flipV="1">
              <a:off x="3560264" y="4479545"/>
              <a:ext cx="350531" cy="651012"/>
            </a:xfrm>
            <a:prstGeom prst="bentConnector3">
              <a:avLst>
                <a:gd name="adj1" fmla="val -65215"/>
              </a:avLst>
            </a:prstGeom>
            <a:solidFill>
              <a:schemeClr val="accent1"/>
            </a:solidFill>
            <a:ln w="12700" cap="flat" cmpd="sng" algn="ctr">
              <a:solidFill>
                <a:schemeClr val="tx1"/>
              </a:solidFill>
              <a:prstDash val="solid"/>
              <a:round/>
              <a:headEnd type="none" w="med" len="med"/>
              <a:tailEnd type="triangle"/>
            </a:ln>
            <a:effectLst/>
          </p:spPr>
        </p:cxnSp>
        <p:sp>
          <p:nvSpPr>
            <p:cNvPr id="26" name="TextBox 25">
              <a:extLst>
                <a:ext uri="{FF2B5EF4-FFF2-40B4-BE49-F238E27FC236}">
                  <a16:creationId xmlns:a16="http://schemas.microsoft.com/office/drawing/2014/main" id="{D1738350-C5A9-5C2B-F26D-14B9EEA2C751}"/>
                </a:ext>
              </a:extLst>
            </p:cNvPr>
            <p:cNvSpPr txBox="1"/>
            <p:nvPr/>
          </p:nvSpPr>
          <p:spPr>
            <a:xfrm>
              <a:off x="5203760" y="4572609"/>
              <a:ext cx="932849" cy="430887"/>
            </a:xfrm>
            <a:prstGeom prst="rect">
              <a:avLst/>
            </a:prstGeom>
            <a:solidFill>
              <a:schemeClr val="bg1"/>
            </a:solidFill>
          </p:spPr>
          <p:txBody>
            <a:bodyPr wrap="square">
              <a:spAutoFit/>
            </a:bodyPr>
            <a:lstStyle/>
            <a:p>
              <a:pPr algn="ctr"/>
              <a:r>
                <a:rPr lang="en-US" sz="1100" dirty="0">
                  <a:latin typeface="Abadi"/>
                  <a:cs typeface="Calibri" panose="020F0502020204030204" pitchFamily="34" charset="0"/>
                </a:rPr>
                <a:t>Modified BFM</a:t>
              </a:r>
              <a:endParaRPr lang="en-US" sz="1100" dirty="0"/>
            </a:p>
          </p:txBody>
        </p:sp>
        <p:sp>
          <p:nvSpPr>
            <p:cNvPr id="27" name="TextBox 26">
              <a:extLst>
                <a:ext uri="{FF2B5EF4-FFF2-40B4-BE49-F238E27FC236}">
                  <a16:creationId xmlns:a16="http://schemas.microsoft.com/office/drawing/2014/main" id="{749303DD-7FD1-46C0-8CB5-6594C9ADC636}"/>
                </a:ext>
              </a:extLst>
            </p:cNvPr>
            <p:cNvSpPr txBox="1"/>
            <p:nvPr/>
          </p:nvSpPr>
          <p:spPr>
            <a:xfrm>
              <a:off x="2863771" y="4572609"/>
              <a:ext cx="932849" cy="430887"/>
            </a:xfrm>
            <a:prstGeom prst="rect">
              <a:avLst/>
            </a:prstGeom>
            <a:solidFill>
              <a:schemeClr val="bg1"/>
            </a:solidFill>
          </p:spPr>
          <p:txBody>
            <a:bodyPr wrap="square">
              <a:spAutoFit/>
            </a:bodyPr>
            <a:lstStyle/>
            <a:p>
              <a:pPr algn="ctr"/>
              <a:r>
                <a:rPr lang="en-US" sz="1100" dirty="0">
                  <a:latin typeface="Abadi"/>
                  <a:cs typeface="Calibri" panose="020F0502020204030204" pitchFamily="34" charset="0"/>
                </a:rPr>
                <a:t>Standard BFM</a:t>
              </a:r>
              <a:endParaRPr lang="en-US" sz="1100" dirty="0"/>
            </a:p>
          </p:txBody>
        </p:sp>
        <p:sp>
          <p:nvSpPr>
            <p:cNvPr id="28" name="Rectangle 27">
              <a:extLst>
                <a:ext uri="{FF2B5EF4-FFF2-40B4-BE49-F238E27FC236}">
                  <a16:creationId xmlns:a16="http://schemas.microsoft.com/office/drawing/2014/main" id="{DE8FB6BD-1DA8-D166-5CE8-D2CA38FC1D60}"/>
                </a:ext>
              </a:extLst>
            </p:cNvPr>
            <p:cNvSpPr/>
            <p:nvPr/>
          </p:nvSpPr>
          <p:spPr>
            <a:xfrm>
              <a:off x="3329960" y="5492677"/>
              <a:ext cx="2350392" cy="36576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atin typeface="Abadi"/>
                  <a:cs typeface="Calibri" panose="020F0502020204030204" pitchFamily="34" charset="0"/>
                </a:rPr>
                <a:t>Estimation of failure probability of DI&amp;C systems</a:t>
              </a:r>
            </a:p>
          </p:txBody>
        </p:sp>
        <p:cxnSp>
          <p:nvCxnSpPr>
            <p:cNvPr id="29" name="Straight Arrow Connector 28">
              <a:extLst>
                <a:ext uri="{FF2B5EF4-FFF2-40B4-BE49-F238E27FC236}">
                  <a16:creationId xmlns:a16="http://schemas.microsoft.com/office/drawing/2014/main" id="{C0ABE966-0B85-58ED-DEA6-48F86360F98F}"/>
                </a:ext>
              </a:extLst>
            </p:cNvPr>
            <p:cNvCxnSpPr>
              <a:cxnSpLocks/>
              <a:stCxn id="18" idx="2"/>
              <a:endCxn id="28" idx="0"/>
            </p:cNvCxnSpPr>
            <p:nvPr/>
          </p:nvCxnSpPr>
          <p:spPr>
            <a:xfrm flipH="1">
              <a:off x="4505156" y="5343278"/>
              <a:ext cx="2700" cy="14939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524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83D6B6-5D93-4605-A56C-4C70AEC5524E}"/>
              </a:ext>
            </a:extLst>
          </p:cNvPr>
          <p:cNvSpPr>
            <a:spLocks noGrp="1"/>
          </p:cNvSpPr>
          <p:nvPr>
            <p:ph idx="1"/>
          </p:nvPr>
        </p:nvSpPr>
        <p:spPr>
          <a:xfrm>
            <a:off x="304800" y="1453661"/>
            <a:ext cx="2529840" cy="4923693"/>
          </a:xfrm>
        </p:spPr>
        <p:txBody>
          <a:bodyPr>
            <a:normAutofit/>
          </a:bodyPr>
          <a:lstStyle/>
          <a:p>
            <a:r>
              <a:rPr lang="en-US" sz="1400" dirty="0"/>
              <a:t>Assumptions:</a:t>
            </a:r>
          </a:p>
          <a:p>
            <a:r>
              <a:rPr lang="en-US" sz="1400" dirty="0"/>
              <a:t>Only software is found in the BPs and LPs.</a:t>
            </a:r>
          </a:p>
          <a:p>
            <a:r>
              <a:rPr lang="en-US" sz="1400" dirty="0"/>
              <a:t>All other components are digital or analog circuits, but no application software</a:t>
            </a:r>
          </a:p>
          <a:p>
            <a:r>
              <a:rPr lang="en-US" sz="1400" dirty="0"/>
              <a:t>Previous work identified Software failure and hardware failure. (This work finds CCF)</a:t>
            </a:r>
          </a:p>
          <a:p>
            <a:endParaRPr lang="en-US" sz="1400" dirty="0"/>
          </a:p>
          <a:p>
            <a:endParaRPr lang="en-US" sz="1400" dirty="0"/>
          </a:p>
        </p:txBody>
      </p:sp>
      <p:sp>
        <p:nvSpPr>
          <p:cNvPr id="3" name="Title 2">
            <a:extLst>
              <a:ext uri="{FF2B5EF4-FFF2-40B4-BE49-F238E27FC236}">
                <a16:creationId xmlns:a16="http://schemas.microsoft.com/office/drawing/2014/main" id="{995A763C-5085-4779-AD4C-743179976A4F}"/>
              </a:ext>
            </a:extLst>
          </p:cNvPr>
          <p:cNvSpPr>
            <a:spLocks noGrp="1"/>
          </p:cNvSpPr>
          <p:nvPr>
            <p:ph type="title"/>
          </p:nvPr>
        </p:nvSpPr>
        <p:spPr/>
        <p:txBody>
          <a:bodyPr/>
          <a:lstStyle/>
          <a:p>
            <a:r>
              <a:rPr lang="en-US" dirty="0"/>
              <a:t>Case Study</a:t>
            </a:r>
          </a:p>
        </p:txBody>
      </p:sp>
      <p:sp>
        <p:nvSpPr>
          <p:cNvPr id="4" name="Slide Number Placeholder 3">
            <a:extLst>
              <a:ext uri="{FF2B5EF4-FFF2-40B4-BE49-F238E27FC236}">
                <a16:creationId xmlns:a16="http://schemas.microsoft.com/office/drawing/2014/main" id="{6D7CBE7F-8282-49B5-8BA9-78258C57A1F6}"/>
              </a:ext>
            </a:extLst>
          </p:cNvPr>
          <p:cNvSpPr>
            <a:spLocks noGrp="1"/>
          </p:cNvSpPr>
          <p:nvPr>
            <p:ph type="sldNum" sz="quarter" idx="10"/>
          </p:nvPr>
        </p:nvSpPr>
        <p:spPr/>
        <p:txBody>
          <a:bodyPr/>
          <a:lstStyle/>
          <a:p>
            <a:pPr>
              <a:defRPr/>
            </a:pPr>
            <a:fld id="{CDEFAD39-1750-3342-8CA4-A45556007C23}" type="slidenum">
              <a:rPr lang="en-US" smtClean="0"/>
              <a:pPr>
                <a:defRPr/>
              </a:pPr>
              <a:t>18</a:t>
            </a:fld>
            <a:endParaRPr lang="en-US" dirty="0"/>
          </a:p>
        </p:txBody>
      </p:sp>
      <p:pic>
        <p:nvPicPr>
          <p:cNvPr id="5" name="Picture 4" descr="A close up of a sign&#10;&#10;Description automatically generated">
            <a:extLst>
              <a:ext uri="{FF2B5EF4-FFF2-40B4-BE49-F238E27FC236}">
                <a16:creationId xmlns:a16="http://schemas.microsoft.com/office/drawing/2014/main" id="{75E8061C-05DB-4E5C-BF65-2F6B1F358525}"/>
              </a:ext>
            </a:extLst>
          </p:cNvPr>
          <p:cNvPicPr/>
          <p:nvPr/>
        </p:nvPicPr>
        <p:blipFill>
          <a:blip r:embed="rId2"/>
          <a:stretch>
            <a:fillRect/>
          </a:stretch>
        </p:blipFill>
        <p:spPr>
          <a:xfrm>
            <a:off x="2834640" y="976607"/>
            <a:ext cx="5897318" cy="4618099"/>
          </a:xfrm>
          <a:prstGeom prst="rect">
            <a:avLst/>
          </a:prstGeom>
        </p:spPr>
      </p:pic>
      <p:sp>
        <p:nvSpPr>
          <p:cNvPr id="6" name="TextBox 5">
            <a:extLst>
              <a:ext uri="{FF2B5EF4-FFF2-40B4-BE49-F238E27FC236}">
                <a16:creationId xmlns:a16="http://schemas.microsoft.com/office/drawing/2014/main" id="{2DD4C4A4-7657-4A1F-B04F-CE9F95F46ED0}"/>
              </a:ext>
            </a:extLst>
          </p:cNvPr>
          <p:cNvSpPr txBox="1"/>
          <p:nvPr/>
        </p:nvSpPr>
        <p:spPr>
          <a:xfrm>
            <a:off x="830580" y="5678252"/>
            <a:ext cx="8214360" cy="307777"/>
          </a:xfrm>
          <a:prstGeom prst="rect">
            <a:avLst/>
          </a:prstGeom>
          <a:noFill/>
        </p:spPr>
        <p:txBody>
          <a:bodyPr wrap="square" rtlCol="0">
            <a:spAutoFit/>
          </a:bodyPr>
          <a:lstStyle/>
          <a:p>
            <a:r>
              <a:rPr lang="en-US" sz="1400" dirty="0"/>
              <a:t>Figure: Four-division digital reactor trip system; each division performs redundant reactor trip functions [6]. </a:t>
            </a:r>
          </a:p>
        </p:txBody>
      </p:sp>
    </p:spTree>
    <p:extLst>
      <p:ext uri="{BB962C8B-B14F-4D97-AF65-F5344CB8AC3E}">
        <p14:creationId xmlns:p14="http://schemas.microsoft.com/office/powerpoint/2010/main" val="288640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6082A-962B-4B53-B106-62EF8DF6FC8B}"/>
              </a:ext>
            </a:extLst>
          </p:cNvPr>
          <p:cNvSpPr>
            <a:spLocks noGrp="1"/>
          </p:cNvSpPr>
          <p:nvPr>
            <p:ph idx="1"/>
          </p:nvPr>
        </p:nvSpPr>
        <p:spPr>
          <a:xfrm>
            <a:off x="304800" y="1453661"/>
            <a:ext cx="3266509" cy="4923693"/>
          </a:xfrm>
        </p:spPr>
        <p:txBody>
          <a:bodyPr/>
          <a:lstStyle/>
          <a:p>
            <a:pPr marL="285750" indent="-285750">
              <a:buFont typeface="+mj-lt"/>
              <a:buAutoNum type="arabicPeriod"/>
            </a:pPr>
            <a:r>
              <a:rPr lang="en-US" dirty="0"/>
              <a:t>CCCGs are assigned</a:t>
            </a:r>
          </a:p>
          <a:p>
            <a:pPr marL="285750" indent="-285750">
              <a:buFont typeface="+mj-lt"/>
              <a:buAutoNum type="arabicPeriod"/>
            </a:pPr>
            <a:r>
              <a:rPr lang="en-US" dirty="0"/>
              <a:t>Beta factors are defined for each CCCG</a:t>
            </a:r>
          </a:p>
          <a:p>
            <a:pPr marL="285750" indent="-285750">
              <a:buFont typeface="+mj-lt"/>
              <a:buAutoNum type="arabicPeriod"/>
            </a:pPr>
            <a:r>
              <a:rPr lang="en-US" dirty="0"/>
              <a:t>CCF is evaluated for each CCCG</a:t>
            </a:r>
          </a:p>
          <a:p>
            <a:pPr marL="285750" indent="-285750">
              <a:buFont typeface="+mj-lt"/>
              <a:buAutoNum type="arabicPeriod"/>
            </a:pPr>
            <a:r>
              <a:rPr lang="en-US" dirty="0"/>
              <a:t>Independent and dependent failures are identified</a:t>
            </a:r>
          </a:p>
        </p:txBody>
      </p:sp>
      <p:sp>
        <p:nvSpPr>
          <p:cNvPr id="3" name="Title 2">
            <a:extLst>
              <a:ext uri="{FF2B5EF4-FFF2-40B4-BE49-F238E27FC236}">
                <a16:creationId xmlns:a16="http://schemas.microsoft.com/office/drawing/2014/main" id="{0E1E483F-3C83-48FF-A46B-114A2467FCA1}"/>
              </a:ext>
            </a:extLst>
          </p:cNvPr>
          <p:cNvSpPr>
            <a:spLocks noGrp="1"/>
          </p:cNvSpPr>
          <p:nvPr>
            <p:ph type="title"/>
          </p:nvPr>
        </p:nvSpPr>
        <p:spPr/>
        <p:txBody>
          <a:bodyPr/>
          <a:lstStyle/>
          <a:p>
            <a:r>
              <a:rPr lang="en-US" sz="2000" dirty="0"/>
              <a:t>Case Study</a:t>
            </a:r>
          </a:p>
        </p:txBody>
      </p:sp>
      <p:sp>
        <p:nvSpPr>
          <p:cNvPr id="4" name="Slide Number Placeholder 3">
            <a:extLst>
              <a:ext uri="{FF2B5EF4-FFF2-40B4-BE49-F238E27FC236}">
                <a16:creationId xmlns:a16="http://schemas.microsoft.com/office/drawing/2014/main" id="{D5A40C26-B13E-4BAC-B7EC-6B1948C96B76}"/>
              </a:ext>
            </a:extLst>
          </p:cNvPr>
          <p:cNvSpPr>
            <a:spLocks noGrp="1"/>
          </p:cNvSpPr>
          <p:nvPr>
            <p:ph type="sldNum" sz="quarter" idx="10"/>
          </p:nvPr>
        </p:nvSpPr>
        <p:spPr/>
        <p:txBody>
          <a:bodyPr/>
          <a:lstStyle/>
          <a:p>
            <a:pPr>
              <a:defRPr/>
            </a:pPr>
            <a:fld id="{CDEFAD39-1750-3342-8CA4-A45556007C23}" type="slidenum">
              <a:rPr lang="en-US" smtClean="0"/>
              <a:pPr>
                <a:defRPr/>
              </a:pPr>
              <a:t>19</a:t>
            </a:fld>
            <a:endParaRPr lang="en-US" dirty="0"/>
          </a:p>
        </p:txBody>
      </p:sp>
      <p:graphicFrame>
        <p:nvGraphicFramePr>
          <p:cNvPr id="5" name="Table 4">
            <a:extLst>
              <a:ext uri="{FF2B5EF4-FFF2-40B4-BE49-F238E27FC236}">
                <a16:creationId xmlns:a16="http://schemas.microsoft.com/office/drawing/2014/main" id="{FBABB306-63A9-46E1-B777-D940D59CDF32}"/>
              </a:ext>
            </a:extLst>
          </p:cNvPr>
          <p:cNvGraphicFramePr>
            <a:graphicFrameLocks noGrp="1"/>
          </p:cNvGraphicFramePr>
          <p:nvPr>
            <p:extLst>
              <p:ext uri="{D42A27DB-BD31-4B8C-83A1-F6EECF244321}">
                <p14:modId xmlns:p14="http://schemas.microsoft.com/office/powerpoint/2010/main" val="2824574642"/>
              </p:ext>
            </p:extLst>
          </p:nvPr>
        </p:nvGraphicFramePr>
        <p:xfrm>
          <a:off x="3791157" y="1466774"/>
          <a:ext cx="3684992" cy="1280160"/>
        </p:xfrm>
        <a:graphic>
          <a:graphicData uri="http://schemas.openxmlformats.org/drawingml/2006/table">
            <a:tbl>
              <a:tblPr firstRow="1" firstCol="1" bandRow="1">
                <a:tableStyleId>{5C22544A-7EE6-4342-B048-85BDC9FD1C3A}</a:tableStyleId>
              </a:tblPr>
              <a:tblGrid>
                <a:gridCol w="168773">
                  <a:extLst>
                    <a:ext uri="{9D8B030D-6E8A-4147-A177-3AD203B41FA5}">
                      <a16:colId xmlns:a16="http://schemas.microsoft.com/office/drawing/2014/main" val="3043085488"/>
                    </a:ext>
                  </a:extLst>
                </a:gridCol>
                <a:gridCol w="1557878">
                  <a:extLst>
                    <a:ext uri="{9D8B030D-6E8A-4147-A177-3AD203B41FA5}">
                      <a16:colId xmlns:a16="http://schemas.microsoft.com/office/drawing/2014/main" val="420442584"/>
                    </a:ext>
                  </a:extLst>
                </a:gridCol>
                <a:gridCol w="1958341">
                  <a:extLst>
                    <a:ext uri="{9D8B030D-6E8A-4147-A177-3AD203B41FA5}">
                      <a16:colId xmlns:a16="http://schemas.microsoft.com/office/drawing/2014/main" val="3953784332"/>
                    </a:ext>
                  </a:extLst>
                </a:gridCol>
              </a:tblGrid>
              <a:tr h="0">
                <a:tc gridSpan="2">
                  <a:txBody>
                    <a:bodyPr/>
                    <a:lstStyle/>
                    <a:p>
                      <a:pPr marL="0" marR="0" algn="just">
                        <a:spcBef>
                          <a:spcPts val="0"/>
                        </a:spcBef>
                        <a:spcAft>
                          <a:spcPts val="0"/>
                        </a:spcAft>
                      </a:pPr>
                      <a:r>
                        <a:rPr lang="en-US" sz="1200" dirty="0">
                          <a:effectLst/>
                        </a:rPr>
                        <a:t>CCCGs</a:t>
                      </a:r>
                      <a:endParaRPr lang="en-US" sz="1600" dirty="0">
                        <a:effectLst/>
                        <a:latin typeface="Times New Roman" panose="02020603050405020304" pitchFamily="18" charset="0"/>
                        <a:ea typeface="PMingLiU"/>
                      </a:endParaRPr>
                    </a:p>
                  </a:txBody>
                  <a:tcPr marL="68580" marR="68580" marT="0" marB="0"/>
                </a:tc>
                <a:tc hMerge="1">
                  <a:txBody>
                    <a:bodyPr/>
                    <a:lstStyle/>
                    <a:p>
                      <a:endParaRPr lang="en-US"/>
                    </a:p>
                  </a:txBody>
                  <a:tcPr/>
                </a:tc>
                <a:tc>
                  <a:txBody>
                    <a:bodyPr/>
                    <a:lstStyle/>
                    <a:p>
                      <a:pPr marL="0" marR="0" algn="just">
                        <a:spcBef>
                          <a:spcPts val="0"/>
                        </a:spcBef>
                        <a:spcAft>
                          <a:spcPts val="0"/>
                        </a:spcAft>
                      </a:pPr>
                      <a:r>
                        <a:rPr lang="en-US" sz="1200">
                          <a:effectLst/>
                        </a:rPr>
                        <a:t>Coupling Factors</a:t>
                      </a:r>
                      <a:endParaRPr lang="en-US" sz="160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823957673"/>
                  </a:ext>
                </a:extLst>
              </a:tr>
              <a:tr h="0">
                <a:tc>
                  <a:txBody>
                    <a:bodyPr/>
                    <a:lstStyle/>
                    <a:p>
                      <a:pPr marL="0" marR="0" algn="just">
                        <a:spcBef>
                          <a:spcPts val="0"/>
                        </a:spcBef>
                        <a:spcAft>
                          <a:spcPts val="0"/>
                        </a:spcAft>
                      </a:pPr>
                      <a:r>
                        <a:rPr lang="en-US" sz="1200">
                          <a:effectLst/>
                        </a:rPr>
                        <a:t>1</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dirty="0">
                          <a:effectLst/>
                        </a:rPr>
                        <a:t>All BPs</a:t>
                      </a:r>
                      <a:endParaRPr lang="en-US" sz="1600" dirty="0">
                        <a:effectLst/>
                        <a:latin typeface="Times New Roman" panose="02020603050405020304" pitchFamily="18" charset="0"/>
                        <a:ea typeface="PMingLiU"/>
                      </a:endParaRPr>
                    </a:p>
                  </a:txBody>
                  <a:tcPr marL="68580" marR="68580" marT="0" marB="0"/>
                </a:tc>
                <a:tc>
                  <a:txBody>
                    <a:bodyPr/>
                    <a:lstStyle/>
                    <a:p>
                      <a:pPr marL="0" marR="0" algn="l">
                        <a:spcBef>
                          <a:spcPts val="0"/>
                        </a:spcBef>
                        <a:spcAft>
                          <a:spcPts val="0"/>
                        </a:spcAft>
                      </a:pPr>
                      <a:r>
                        <a:rPr lang="en-US" sz="1200" dirty="0">
                          <a:effectLst/>
                        </a:rPr>
                        <a:t>Function, Hardware, Software, &amp; Manufacturer </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3544209612"/>
                  </a:ext>
                </a:extLst>
              </a:tr>
              <a:tr h="0">
                <a:tc>
                  <a:txBody>
                    <a:bodyPr/>
                    <a:lstStyle/>
                    <a:p>
                      <a:pPr marL="0" marR="0" algn="just">
                        <a:spcBef>
                          <a:spcPts val="0"/>
                        </a:spcBef>
                        <a:spcAft>
                          <a:spcPts val="0"/>
                        </a:spcAft>
                      </a:pPr>
                      <a:r>
                        <a:rPr lang="en-US" sz="1200">
                          <a:effectLst/>
                        </a:rPr>
                        <a:t>2</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a:effectLst/>
                        </a:rPr>
                        <a:t>Division A: BP1, BP2</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dirty="0">
                          <a:effectLst/>
                        </a:rPr>
                        <a:t>Division A</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4149762199"/>
                  </a:ext>
                </a:extLst>
              </a:tr>
              <a:tr h="0">
                <a:tc>
                  <a:txBody>
                    <a:bodyPr/>
                    <a:lstStyle/>
                    <a:p>
                      <a:pPr marL="0" marR="0" algn="just">
                        <a:spcBef>
                          <a:spcPts val="0"/>
                        </a:spcBef>
                        <a:spcAft>
                          <a:spcPts val="0"/>
                        </a:spcAft>
                      </a:pPr>
                      <a:r>
                        <a:rPr lang="en-US" sz="1200">
                          <a:effectLst/>
                        </a:rPr>
                        <a:t>3</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a:effectLst/>
                        </a:rPr>
                        <a:t>Division B: BP1, BP2</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dirty="0">
                          <a:effectLst/>
                        </a:rPr>
                        <a:t>Division B</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3465750261"/>
                  </a:ext>
                </a:extLst>
              </a:tr>
              <a:tr h="0">
                <a:tc>
                  <a:txBody>
                    <a:bodyPr/>
                    <a:lstStyle/>
                    <a:p>
                      <a:pPr marL="0" marR="0" algn="just">
                        <a:spcBef>
                          <a:spcPts val="0"/>
                        </a:spcBef>
                        <a:spcAft>
                          <a:spcPts val="0"/>
                        </a:spcAft>
                      </a:pPr>
                      <a:r>
                        <a:rPr lang="en-US" sz="1200">
                          <a:effectLst/>
                        </a:rPr>
                        <a:t>4</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a:effectLst/>
                        </a:rPr>
                        <a:t>Division C: BP1, BP2</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dirty="0">
                          <a:effectLst/>
                        </a:rPr>
                        <a:t>Division C</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4156901155"/>
                  </a:ext>
                </a:extLst>
              </a:tr>
              <a:tr h="0">
                <a:tc>
                  <a:txBody>
                    <a:bodyPr/>
                    <a:lstStyle/>
                    <a:p>
                      <a:pPr marL="0" marR="0" algn="just">
                        <a:spcBef>
                          <a:spcPts val="0"/>
                        </a:spcBef>
                        <a:spcAft>
                          <a:spcPts val="0"/>
                        </a:spcAft>
                      </a:pPr>
                      <a:r>
                        <a:rPr lang="en-US" sz="1200">
                          <a:effectLst/>
                        </a:rPr>
                        <a:t>5</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dirty="0">
                          <a:effectLst/>
                        </a:rPr>
                        <a:t>Division D: BP1, BP2</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200" dirty="0">
                          <a:effectLst/>
                        </a:rPr>
                        <a:t>Division D</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1322196547"/>
                  </a:ext>
                </a:extLst>
              </a:tr>
            </a:tbl>
          </a:graphicData>
        </a:graphic>
      </p:graphicFrame>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4066586-E9DD-4E73-BC17-29203A8FBADE}"/>
                  </a:ext>
                </a:extLst>
              </p:cNvPr>
              <p:cNvGraphicFramePr>
                <a:graphicFrameLocks noGrp="1"/>
              </p:cNvGraphicFramePr>
              <p:nvPr>
                <p:extLst>
                  <p:ext uri="{D42A27DB-BD31-4B8C-83A1-F6EECF244321}">
                    <p14:modId xmlns:p14="http://schemas.microsoft.com/office/powerpoint/2010/main" val="3759618650"/>
                  </p:ext>
                </p:extLst>
              </p:nvPr>
            </p:nvGraphicFramePr>
            <p:xfrm>
              <a:off x="2335088" y="3486334"/>
              <a:ext cx="5141061" cy="1876171"/>
            </p:xfrm>
            <a:graphic>
              <a:graphicData uri="http://schemas.openxmlformats.org/drawingml/2006/table">
                <a:tbl>
                  <a:tblPr firstRow="1" firstCol="1" bandRow="1">
                    <a:tableStyleId>{5C22544A-7EE6-4342-B048-85BDC9FD1C3A}</a:tableStyleId>
                  </a:tblPr>
                  <a:tblGrid>
                    <a:gridCol w="1854165">
                      <a:extLst>
                        <a:ext uri="{9D8B030D-6E8A-4147-A177-3AD203B41FA5}">
                          <a16:colId xmlns:a16="http://schemas.microsoft.com/office/drawing/2014/main" val="2662197773"/>
                        </a:ext>
                      </a:extLst>
                    </a:gridCol>
                    <a:gridCol w="821724">
                      <a:extLst>
                        <a:ext uri="{9D8B030D-6E8A-4147-A177-3AD203B41FA5}">
                          <a16:colId xmlns:a16="http://schemas.microsoft.com/office/drawing/2014/main" val="1650477301"/>
                        </a:ext>
                      </a:extLst>
                    </a:gridCol>
                    <a:gridCol w="821724">
                      <a:extLst>
                        <a:ext uri="{9D8B030D-6E8A-4147-A177-3AD203B41FA5}">
                          <a16:colId xmlns:a16="http://schemas.microsoft.com/office/drawing/2014/main" val="3607923090"/>
                        </a:ext>
                      </a:extLst>
                    </a:gridCol>
                    <a:gridCol w="821724">
                      <a:extLst>
                        <a:ext uri="{9D8B030D-6E8A-4147-A177-3AD203B41FA5}">
                          <a16:colId xmlns:a16="http://schemas.microsoft.com/office/drawing/2014/main" val="3900568933"/>
                        </a:ext>
                      </a:extLst>
                    </a:gridCol>
                    <a:gridCol w="821724">
                      <a:extLst>
                        <a:ext uri="{9D8B030D-6E8A-4147-A177-3AD203B41FA5}">
                          <a16:colId xmlns:a16="http://schemas.microsoft.com/office/drawing/2014/main" val="1512172394"/>
                        </a:ext>
                      </a:extLst>
                    </a:gridCol>
                  </a:tblGrid>
                  <a:tr h="0">
                    <a:tc>
                      <a:txBody>
                        <a:bodyPr/>
                        <a:lstStyle/>
                        <a:p>
                          <a:pPr marL="0" marR="0" algn="just">
                            <a:spcBef>
                              <a:spcPts val="0"/>
                            </a:spcBef>
                            <a:spcAft>
                              <a:spcPts val="0"/>
                            </a:spcAft>
                          </a:pPr>
                          <a:r>
                            <a:rPr lang="en-US" sz="1200" dirty="0">
                              <a:effectLst/>
                            </a:rPr>
                            <a:t>Sub-factors</a:t>
                          </a:r>
                          <a:endParaRPr lang="en-US" sz="1600" dirty="0">
                            <a:effectLst/>
                            <a:latin typeface="Times New Roman" panose="02020603050405020304" pitchFamily="18" charset="0"/>
                            <a:ea typeface="PMingLiU" panose="020B0604030504040204"/>
                          </a:endParaRPr>
                        </a:p>
                      </a:txBody>
                      <a:tcPr marL="68580" marR="68580" marT="0" marB="0"/>
                    </a:tc>
                    <a:tc gridSpan="2">
                      <a:txBody>
                        <a:bodyPr/>
                        <a:lstStyle/>
                        <a:p>
                          <a:pPr marL="0" marR="0" algn="just">
                            <a:spcBef>
                              <a:spcPts val="0"/>
                            </a:spcBef>
                            <a:spcAft>
                              <a:spcPts val="0"/>
                            </a:spcAft>
                          </a:pPr>
                          <a:r>
                            <a:rPr lang="en-US" sz="1200" dirty="0">
                              <a:effectLst/>
                            </a:rPr>
                            <a:t>Hardware</a:t>
                          </a:r>
                          <a:endParaRPr lang="en-US" sz="1600" dirty="0">
                            <a:effectLst/>
                            <a:latin typeface="Times New Roman" panose="02020603050405020304" pitchFamily="18" charset="0"/>
                            <a:ea typeface="PMingLiU" panose="020B0604030504040204"/>
                          </a:endParaRPr>
                        </a:p>
                      </a:txBody>
                      <a:tcPr marL="68580" marR="68580" marT="0" marB="0"/>
                    </a:tc>
                    <a:tc hMerge="1">
                      <a:txBody>
                        <a:bodyPr/>
                        <a:lstStyle/>
                        <a:p>
                          <a:endParaRPr lang="en-US"/>
                        </a:p>
                      </a:txBody>
                      <a:tcPr/>
                    </a:tc>
                    <a:tc gridSpan="2">
                      <a:txBody>
                        <a:bodyPr/>
                        <a:lstStyle/>
                        <a:p>
                          <a:pPr marL="0" marR="0" algn="just">
                            <a:spcBef>
                              <a:spcPts val="0"/>
                            </a:spcBef>
                            <a:spcAft>
                              <a:spcPts val="0"/>
                            </a:spcAft>
                          </a:pPr>
                          <a:r>
                            <a:rPr lang="en-US" sz="1200" dirty="0">
                              <a:effectLst/>
                            </a:rPr>
                            <a:t>Software</a:t>
                          </a:r>
                          <a:endParaRPr lang="en-US" sz="1600" dirty="0">
                            <a:effectLst/>
                            <a:latin typeface="Times New Roman" panose="02020603050405020304" pitchFamily="18" charset="0"/>
                            <a:ea typeface="PMingLiU" panose="020B0604030504040204"/>
                          </a:endParaRPr>
                        </a:p>
                      </a:txBody>
                      <a:tcPr marL="68580" marR="68580" marT="0" marB="0"/>
                    </a:tc>
                    <a:tc hMerge="1">
                      <a:txBody>
                        <a:bodyPr/>
                        <a:lstStyle/>
                        <a:p>
                          <a:endParaRPr lang="en-US"/>
                        </a:p>
                      </a:txBody>
                      <a:tcPr/>
                    </a:tc>
                    <a:extLst>
                      <a:ext uri="{0D108BD9-81ED-4DB2-BD59-A6C34878D82A}">
                        <a16:rowId xmlns:a16="http://schemas.microsoft.com/office/drawing/2014/main" val="4165119524"/>
                      </a:ext>
                    </a:extLst>
                  </a:tr>
                  <a:tr h="0">
                    <a:tc>
                      <a:txBody>
                        <a:bodyPr/>
                        <a:lstStyle/>
                        <a:p>
                          <a:pPr marL="0" marR="0" algn="just">
                            <a:spcBef>
                              <a:spcPts val="0"/>
                            </a:spcBef>
                            <a:spcAft>
                              <a:spcPts val="0"/>
                            </a:spcAft>
                          </a:pPr>
                          <a:r>
                            <a:rPr lang="en-US" sz="1200">
                              <a:effectLst/>
                            </a:rPr>
                            <a:t>Redundancy (&amp; Diversity)</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B+</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212</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A</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23976</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1384347216"/>
                      </a:ext>
                    </a:extLst>
                  </a:tr>
                  <a:tr h="0">
                    <a:tc>
                      <a:txBody>
                        <a:bodyPr/>
                        <a:lstStyle/>
                        <a:p>
                          <a:pPr marL="0" marR="0" algn="just">
                            <a:spcBef>
                              <a:spcPts val="0"/>
                            </a:spcBef>
                            <a:spcAft>
                              <a:spcPts val="0"/>
                            </a:spcAft>
                          </a:pPr>
                          <a:r>
                            <a:rPr lang="en-US" sz="1200">
                              <a:effectLst/>
                            </a:rPr>
                            <a:t>Separation</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E</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8</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A+</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10112</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394499359"/>
                      </a:ext>
                    </a:extLst>
                  </a:tr>
                  <a:tr h="0">
                    <a:tc>
                      <a:txBody>
                        <a:bodyPr/>
                        <a:lstStyle/>
                        <a:p>
                          <a:pPr marL="0" marR="0" algn="just">
                            <a:spcBef>
                              <a:spcPts val="0"/>
                            </a:spcBef>
                            <a:spcAft>
                              <a:spcPts val="0"/>
                            </a:spcAft>
                          </a:pPr>
                          <a:r>
                            <a:rPr lang="en-US" sz="1200">
                              <a:effectLst/>
                            </a:rPr>
                            <a:t>Understanding</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A</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1800</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A</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7992</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634413996"/>
                      </a:ext>
                    </a:extLst>
                  </a:tr>
                  <a:tr h="0">
                    <a:tc>
                      <a:txBody>
                        <a:bodyPr/>
                        <a:lstStyle/>
                        <a:p>
                          <a:pPr marL="0" marR="0" algn="just">
                            <a:spcBef>
                              <a:spcPts val="0"/>
                            </a:spcBef>
                            <a:spcAft>
                              <a:spcPts val="0"/>
                            </a:spcAft>
                          </a:pPr>
                          <a:r>
                            <a:rPr lang="en-US" sz="1200">
                              <a:effectLst/>
                            </a:rPr>
                            <a:t>Analysis</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D</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25</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D</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45</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3288018614"/>
                      </a:ext>
                    </a:extLst>
                  </a:tr>
                  <a:tr h="0">
                    <a:tc>
                      <a:txBody>
                        <a:bodyPr/>
                        <a:lstStyle/>
                        <a:p>
                          <a:pPr marL="0" marR="0" algn="just">
                            <a:spcBef>
                              <a:spcPts val="0"/>
                            </a:spcBef>
                            <a:spcAft>
                              <a:spcPts val="0"/>
                            </a:spcAft>
                          </a:pPr>
                          <a:r>
                            <a:rPr lang="en-US" sz="1200">
                              <a:effectLst/>
                            </a:rPr>
                            <a:t>MMI</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C</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173</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C</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379</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2289926065"/>
                      </a:ext>
                    </a:extLst>
                  </a:tr>
                  <a:tr h="0">
                    <a:tc>
                      <a:txBody>
                        <a:bodyPr/>
                        <a:lstStyle/>
                        <a:p>
                          <a:pPr marL="0" marR="0" algn="just">
                            <a:spcBef>
                              <a:spcPts val="0"/>
                            </a:spcBef>
                            <a:spcAft>
                              <a:spcPts val="0"/>
                            </a:spcAft>
                          </a:pPr>
                          <a:r>
                            <a:rPr lang="en-US" sz="1200">
                              <a:effectLst/>
                            </a:rPr>
                            <a:t>Safety Culture</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E</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5</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E</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7</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3218497238"/>
                      </a:ext>
                    </a:extLst>
                  </a:tr>
                  <a:tr h="0">
                    <a:tc>
                      <a:txBody>
                        <a:bodyPr/>
                        <a:lstStyle/>
                        <a:p>
                          <a:pPr marL="0" marR="0" algn="just">
                            <a:spcBef>
                              <a:spcPts val="0"/>
                            </a:spcBef>
                            <a:spcAft>
                              <a:spcPts val="0"/>
                            </a:spcAft>
                          </a:pPr>
                          <a:r>
                            <a:rPr lang="en-US" sz="1200">
                              <a:effectLst/>
                            </a:rPr>
                            <a:t>Control</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D</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25</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D</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28</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1957522567"/>
                      </a:ext>
                    </a:extLst>
                  </a:tr>
                  <a:tr h="0">
                    <a:tc>
                      <a:txBody>
                        <a:bodyPr/>
                        <a:lstStyle/>
                        <a:p>
                          <a:pPr marL="0" marR="0" algn="just">
                            <a:spcBef>
                              <a:spcPts val="0"/>
                            </a:spcBef>
                            <a:spcAft>
                              <a:spcPts val="0"/>
                            </a:spcAft>
                          </a:pPr>
                          <a:r>
                            <a:rPr lang="en-US" sz="1200">
                              <a:effectLst/>
                            </a:rPr>
                            <a:t>Tests</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C</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69</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C</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379</a:t>
                          </a:r>
                          <a:endParaRPr lang="en-US" sz="1600" dirty="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186692113"/>
                      </a:ext>
                    </a:extLst>
                  </a:tr>
                  <a:tr h="0">
                    <a:tc>
                      <a:txBody>
                        <a:bodyPr/>
                        <a:lstStyle/>
                        <a:p>
                          <a:pPr marL="0" marR="0" algn="just">
                            <a:spcBef>
                              <a:spcPts val="0"/>
                            </a:spcBef>
                            <a:spcAft>
                              <a:spcPts val="0"/>
                            </a:spcAft>
                          </a:pPr>
                          <a:r>
                            <a:rPr lang="en-US" sz="1200">
                              <a:effectLst/>
                            </a:rPr>
                            <a:t>Beta for the CCCG</a:t>
                          </a:r>
                          <a:endParaRPr lang="en-US" sz="1600">
                            <a:effectLst/>
                            <a:latin typeface="Times New Roman" panose="02020603050405020304" pitchFamily="18" charset="0"/>
                            <a:ea typeface="PMingLiU" panose="020B0604030504040204"/>
                          </a:endParaRPr>
                        </a:p>
                      </a:txBody>
                      <a:tcPr marL="68580" marR="68580" marT="0" marB="0"/>
                    </a:tc>
                    <a:tc gridSpan="2">
                      <a:txBody>
                        <a:bodyPr/>
                        <a:lstStyle/>
                        <a:p>
                          <a:pPr marL="0" marR="0" algn="just">
                            <a:spcBef>
                              <a:spcPts val="0"/>
                            </a:spcBef>
                            <a:spcAft>
                              <a:spcPts val="0"/>
                            </a:spcAft>
                          </a:pPr>
                          <a14:m>
                            <m:oMath xmlns:m="http://schemas.openxmlformats.org/officeDocument/2006/math">
                              <m:r>
                                <a:rPr lang="en-US" sz="1200">
                                  <a:effectLst/>
                                  <a:latin typeface="Cambria Math" panose="02040503050406030204" pitchFamily="18" charset="0"/>
                                </a:rPr>
                                <m:t>𝛽</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m:t>
                                  </m:r>
                                </m:e>
                                <m:sub>
                                  <m:r>
                                    <a:rPr lang="en-US" sz="1200">
                                      <a:effectLst/>
                                      <a:latin typeface="Cambria Math" panose="02040503050406030204" pitchFamily="18" charset="0"/>
                                    </a:rPr>
                                    <m:t>𝐻𝐷</m:t>
                                  </m:r>
                                  <m:r>
                                    <a:rPr lang="en-US" sz="1200">
                                      <a:effectLst/>
                                      <a:latin typeface="Cambria Math" panose="02040503050406030204" pitchFamily="18" charset="0"/>
                                    </a:rPr>
                                    <m:t>1</m:t>
                                  </m:r>
                                </m:sub>
                              </m:sSub>
                              <m:r>
                                <a:rPr lang="en-US" sz="1200">
                                  <a:effectLst/>
                                  <a:latin typeface="Cambria Math" panose="02040503050406030204" pitchFamily="18" charset="0"/>
                                </a:rPr>
                                <m:t>=0.</m:t>
                              </m:r>
                            </m:oMath>
                          </a14:m>
                          <a:r>
                            <a:rPr lang="en-US" sz="1200" dirty="0">
                              <a:effectLst/>
                            </a:rPr>
                            <a:t>045</a:t>
                          </a:r>
                          <a:endParaRPr lang="en-US" sz="1600" dirty="0">
                            <a:effectLst/>
                            <a:latin typeface="Times New Roman" panose="02020603050405020304" pitchFamily="18" charset="0"/>
                            <a:ea typeface="PMingLiU" panose="020B0604030504040204"/>
                          </a:endParaRPr>
                        </a:p>
                      </a:txBody>
                      <a:tcPr marL="68580" marR="68580" marT="0" marB="0"/>
                    </a:tc>
                    <a:tc hMerge="1">
                      <a:txBody>
                        <a:bodyPr/>
                        <a:lstStyle/>
                        <a:p>
                          <a:endParaRPr lang="en-US"/>
                        </a:p>
                      </a:txBody>
                      <a:tcPr/>
                    </a:tc>
                    <a:tc gridSpan="2">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𝛽</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m:t>
                                    </m:r>
                                  </m:e>
                                  <m:sub>
                                    <m:r>
                                      <a:rPr lang="en-US" sz="1200">
                                        <a:effectLst/>
                                        <a:latin typeface="Cambria Math" panose="02040503050406030204" pitchFamily="18" charset="0"/>
                                      </a:rPr>
                                      <m:t>𝑆𝑊</m:t>
                                    </m:r>
                                    <m:r>
                                      <a:rPr lang="en-US" sz="1200">
                                        <a:effectLst/>
                                        <a:latin typeface="Cambria Math" panose="02040503050406030204" pitchFamily="18" charset="0"/>
                                      </a:rPr>
                                      <m:t>1</m:t>
                                    </m:r>
                                  </m:sub>
                                </m:sSub>
                                <m:r>
                                  <a:rPr lang="en-US" sz="1200">
                                    <a:effectLst/>
                                    <a:latin typeface="Cambria Math" panose="02040503050406030204" pitchFamily="18" charset="0"/>
                                  </a:rPr>
                                  <m:t>=0.429</m:t>
                                </m:r>
                              </m:oMath>
                            </m:oMathPara>
                          </a14:m>
                          <a:endParaRPr lang="en-US" sz="1600" dirty="0">
                            <a:effectLst/>
                            <a:latin typeface="Times New Roman" panose="02020603050405020304" pitchFamily="18" charset="0"/>
                            <a:ea typeface="PMingLiU" panose="020B0604030504040204"/>
                          </a:endParaRPr>
                        </a:p>
                      </a:txBody>
                      <a:tcPr marL="68580" marR="68580" marT="0" marB="0"/>
                    </a:tc>
                    <a:tc hMerge="1">
                      <a:txBody>
                        <a:bodyPr/>
                        <a:lstStyle/>
                        <a:p>
                          <a:endParaRPr lang="en-US"/>
                        </a:p>
                      </a:txBody>
                      <a:tcPr/>
                    </a:tc>
                    <a:extLst>
                      <a:ext uri="{0D108BD9-81ED-4DB2-BD59-A6C34878D82A}">
                        <a16:rowId xmlns:a16="http://schemas.microsoft.com/office/drawing/2014/main" val="3288127024"/>
                      </a:ext>
                    </a:extLst>
                  </a:tr>
                </a:tbl>
              </a:graphicData>
            </a:graphic>
          </p:graphicFrame>
        </mc:Choice>
        <mc:Fallback xmlns="">
          <p:graphicFrame>
            <p:nvGraphicFramePr>
              <p:cNvPr id="6" name="Table 5">
                <a:extLst>
                  <a:ext uri="{FF2B5EF4-FFF2-40B4-BE49-F238E27FC236}">
                    <a16:creationId xmlns:a16="http://schemas.microsoft.com/office/drawing/2014/main" id="{94066586-E9DD-4E73-BC17-29203A8FBADE}"/>
                  </a:ext>
                </a:extLst>
              </p:cNvPr>
              <p:cNvGraphicFramePr>
                <a:graphicFrameLocks noGrp="1"/>
              </p:cNvGraphicFramePr>
              <p:nvPr>
                <p:extLst>
                  <p:ext uri="{D42A27DB-BD31-4B8C-83A1-F6EECF244321}">
                    <p14:modId xmlns:p14="http://schemas.microsoft.com/office/powerpoint/2010/main" val="3759618650"/>
                  </p:ext>
                </p:extLst>
              </p:nvPr>
            </p:nvGraphicFramePr>
            <p:xfrm>
              <a:off x="2335088" y="3486334"/>
              <a:ext cx="5141061" cy="1876171"/>
            </p:xfrm>
            <a:graphic>
              <a:graphicData uri="http://schemas.openxmlformats.org/drawingml/2006/table">
                <a:tbl>
                  <a:tblPr firstRow="1" firstCol="1" bandRow="1">
                    <a:tableStyleId>{5C22544A-7EE6-4342-B048-85BDC9FD1C3A}</a:tableStyleId>
                  </a:tblPr>
                  <a:tblGrid>
                    <a:gridCol w="1854165">
                      <a:extLst>
                        <a:ext uri="{9D8B030D-6E8A-4147-A177-3AD203B41FA5}">
                          <a16:colId xmlns:a16="http://schemas.microsoft.com/office/drawing/2014/main" val="2662197773"/>
                        </a:ext>
                      </a:extLst>
                    </a:gridCol>
                    <a:gridCol w="821724">
                      <a:extLst>
                        <a:ext uri="{9D8B030D-6E8A-4147-A177-3AD203B41FA5}">
                          <a16:colId xmlns:a16="http://schemas.microsoft.com/office/drawing/2014/main" val="1650477301"/>
                        </a:ext>
                      </a:extLst>
                    </a:gridCol>
                    <a:gridCol w="821724">
                      <a:extLst>
                        <a:ext uri="{9D8B030D-6E8A-4147-A177-3AD203B41FA5}">
                          <a16:colId xmlns:a16="http://schemas.microsoft.com/office/drawing/2014/main" val="3607923090"/>
                        </a:ext>
                      </a:extLst>
                    </a:gridCol>
                    <a:gridCol w="821724">
                      <a:extLst>
                        <a:ext uri="{9D8B030D-6E8A-4147-A177-3AD203B41FA5}">
                          <a16:colId xmlns:a16="http://schemas.microsoft.com/office/drawing/2014/main" val="3900568933"/>
                        </a:ext>
                      </a:extLst>
                    </a:gridCol>
                    <a:gridCol w="821724">
                      <a:extLst>
                        <a:ext uri="{9D8B030D-6E8A-4147-A177-3AD203B41FA5}">
                          <a16:colId xmlns:a16="http://schemas.microsoft.com/office/drawing/2014/main" val="1512172394"/>
                        </a:ext>
                      </a:extLst>
                    </a:gridCol>
                  </a:tblGrid>
                  <a:tr h="182880">
                    <a:tc>
                      <a:txBody>
                        <a:bodyPr/>
                        <a:lstStyle/>
                        <a:p>
                          <a:pPr marL="0" marR="0" algn="just">
                            <a:spcBef>
                              <a:spcPts val="0"/>
                            </a:spcBef>
                            <a:spcAft>
                              <a:spcPts val="0"/>
                            </a:spcAft>
                          </a:pPr>
                          <a:r>
                            <a:rPr lang="en-US" sz="1200" dirty="0">
                              <a:effectLst/>
                            </a:rPr>
                            <a:t>Sub-factors</a:t>
                          </a:r>
                          <a:endParaRPr lang="en-US" sz="1600" dirty="0">
                            <a:effectLst/>
                            <a:latin typeface="Times New Roman" panose="02020603050405020304" pitchFamily="18" charset="0"/>
                            <a:ea typeface="PMingLiU" panose="020B0604030504040204"/>
                          </a:endParaRPr>
                        </a:p>
                      </a:txBody>
                      <a:tcPr marL="68580" marR="68580" marT="0" marB="0"/>
                    </a:tc>
                    <a:tc gridSpan="2">
                      <a:txBody>
                        <a:bodyPr/>
                        <a:lstStyle/>
                        <a:p>
                          <a:pPr marL="0" marR="0" algn="just">
                            <a:spcBef>
                              <a:spcPts val="0"/>
                            </a:spcBef>
                            <a:spcAft>
                              <a:spcPts val="0"/>
                            </a:spcAft>
                          </a:pPr>
                          <a:r>
                            <a:rPr lang="en-US" sz="1200" dirty="0">
                              <a:effectLst/>
                            </a:rPr>
                            <a:t>Hardware</a:t>
                          </a:r>
                          <a:endParaRPr lang="en-US" sz="1600" dirty="0">
                            <a:effectLst/>
                            <a:latin typeface="Times New Roman" panose="02020603050405020304" pitchFamily="18" charset="0"/>
                            <a:ea typeface="PMingLiU" panose="020B0604030504040204"/>
                          </a:endParaRPr>
                        </a:p>
                      </a:txBody>
                      <a:tcPr marL="68580" marR="68580" marT="0" marB="0"/>
                    </a:tc>
                    <a:tc hMerge="1">
                      <a:txBody>
                        <a:bodyPr/>
                        <a:lstStyle/>
                        <a:p>
                          <a:endParaRPr lang="en-US"/>
                        </a:p>
                      </a:txBody>
                      <a:tcPr/>
                    </a:tc>
                    <a:tc gridSpan="2">
                      <a:txBody>
                        <a:bodyPr/>
                        <a:lstStyle/>
                        <a:p>
                          <a:pPr marL="0" marR="0" algn="just">
                            <a:spcBef>
                              <a:spcPts val="0"/>
                            </a:spcBef>
                            <a:spcAft>
                              <a:spcPts val="0"/>
                            </a:spcAft>
                          </a:pPr>
                          <a:r>
                            <a:rPr lang="en-US" sz="1200" dirty="0">
                              <a:effectLst/>
                            </a:rPr>
                            <a:t>Software</a:t>
                          </a:r>
                          <a:endParaRPr lang="en-US" sz="1600" dirty="0">
                            <a:effectLst/>
                            <a:latin typeface="Times New Roman" panose="02020603050405020304" pitchFamily="18" charset="0"/>
                            <a:ea typeface="PMingLiU" panose="020B0604030504040204"/>
                          </a:endParaRPr>
                        </a:p>
                      </a:txBody>
                      <a:tcPr marL="68580" marR="68580" marT="0" marB="0"/>
                    </a:tc>
                    <a:tc hMerge="1">
                      <a:txBody>
                        <a:bodyPr/>
                        <a:lstStyle/>
                        <a:p>
                          <a:endParaRPr lang="en-US"/>
                        </a:p>
                      </a:txBody>
                      <a:tcPr/>
                    </a:tc>
                    <a:extLst>
                      <a:ext uri="{0D108BD9-81ED-4DB2-BD59-A6C34878D82A}">
                        <a16:rowId xmlns:a16="http://schemas.microsoft.com/office/drawing/2014/main" val="4165119524"/>
                      </a:ext>
                    </a:extLst>
                  </a:tr>
                  <a:tr h="182880">
                    <a:tc>
                      <a:txBody>
                        <a:bodyPr/>
                        <a:lstStyle/>
                        <a:p>
                          <a:pPr marL="0" marR="0" algn="just">
                            <a:spcBef>
                              <a:spcPts val="0"/>
                            </a:spcBef>
                            <a:spcAft>
                              <a:spcPts val="0"/>
                            </a:spcAft>
                          </a:pPr>
                          <a:r>
                            <a:rPr lang="en-US" sz="1200">
                              <a:effectLst/>
                            </a:rPr>
                            <a:t>Redundancy (&amp; Diversity)</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B+</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212</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A</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23976</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1384347216"/>
                      </a:ext>
                    </a:extLst>
                  </a:tr>
                  <a:tr h="182880">
                    <a:tc>
                      <a:txBody>
                        <a:bodyPr/>
                        <a:lstStyle/>
                        <a:p>
                          <a:pPr marL="0" marR="0" algn="just">
                            <a:spcBef>
                              <a:spcPts val="0"/>
                            </a:spcBef>
                            <a:spcAft>
                              <a:spcPts val="0"/>
                            </a:spcAft>
                          </a:pPr>
                          <a:r>
                            <a:rPr lang="en-US" sz="1200">
                              <a:effectLst/>
                            </a:rPr>
                            <a:t>Separation</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E</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8</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A+</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10112</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394499359"/>
                      </a:ext>
                    </a:extLst>
                  </a:tr>
                  <a:tr h="182880">
                    <a:tc>
                      <a:txBody>
                        <a:bodyPr/>
                        <a:lstStyle/>
                        <a:p>
                          <a:pPr marL="0" marR="0" algn="just">
                            <a:spcBef>
                              <a:spcPts val="0"/>
                            </a:spcBef>
                            <a:spcAft>
                              <a:spcPts val="0"/>
                            </a:spcAft>
                          </a:pPr>
                          <a:r>
                            <a:rPr lang="en-US" sz="1200">
                              <a:effectLst/>
                            </a:rPr>
                            <a:t>Understanding</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A</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1800</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A</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7992</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634413996"/>
                      </a:ext>
                    </a:extLst>
                  </a:tr>
                  <a:tr h="182880">
                    <a:tc>
                      <a:txBody>
                        <a:bodyPr/>
                        <a:lstStyle/>
                        <a:p>
                          <a:pPr marL="0" marR="0" algn="just">
                            <a:spcBef>
                              <a:spcPts val="0"/>
                            </a:spcBef>
                            <a:spcAft>
                              <a:spcPts val="0"/>
                            </a:spcAft>
                          </a:pPr>
                          <a:r>
                            <a:rPr lang="en-US" sz="1200">
                              <a:effectLst/>
                            </a:rPr>
                            <a:t>Analysis</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D</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25</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D</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45</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3288018614"/>
                      </a:ext>
                    </a:extLst>
                  </a:tr>
                  <a:tr h="182880">
                    <a:tc>
                      <a:txBody>
                        <a:bodyPr/>
                        <a:lstStyle/>
                        <a:p>
                          <a:pPr marL="0" marR="0" algn="just">
                            <a:spcBef>
                              <a:spcPts val="0"/>
                            </a:spcBef>
                            <a:spcAft>
                              <a:spcPts val="0"/>
                            </a:spcAft>
                          </a:pPr>
                          <a:r>
                            <a:rPr lang="en-US" sz="1200">
                              <a:effectLst/>
                            </a:rPr>
                            <a:t>MMI</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C</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173</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C</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379</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2289926065"/>
                      </a:ext>
                    </a:extLst>
                  </a:tr>
                  <a:tr h="182880">
                    <a:tc>
                      <a:txBody>
                        <a:bodyPr/>
                        <a:lstStyle/>
                        <a:p>
                          <a:pPr marL="0" marR="0" algn="just">
                            <a:spcBef>
                              <a:spcPts val="0"/>
                            </a:spcBef>
                            <a:spcAft>
                              <a:spcPts val="0"/>
                            </a:spcAft>
                          </a:pPr>
                          <a:r>
                            <a:rPr lang="en-US" sz="1200">
                              <a:effectLst/>
                            </a:rPr>
                            <a:t>Safety Culture</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E</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5</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E</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7</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3218497238"/>
                      </a:ext>
                    </a:extLst>
                  </a:tr>
                  <a:tr h="182880">
                    <a:tc>
                      <a:txBody>
                        <a:bodyPr/>
                        <a:lstStyle/>
                        <a:p>
                          <a:pPr marL="0" marR="0" algn="just">
                            <a:spcBef>
                              <a:spcPts val="0"/>
                            </a:spcBef>
                            <a:spcAft>
                              <a:spcPts val="0"/>
                            </a:spcAft>
                          </a:pPr>
                          <a:r>
                            <a:rPr lang="en-US" sz="1200">
                              <a:effectLst/>
                            </a:rPr>
                            <a:t>Control</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D</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25</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D</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28</a:t>
                          </a:r>
                          <a:endParaRPr lang="en-US" sz="160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1957522567"/>
                      </a:ext>
                    </a:extLst>
                  </a:tr>
                  <a:tr h="182880">
                    <a:tc>
                      <a:txBody>
                        <a:bodyPr/>
                        <a:lstStyle/>
                        <a:p>
                          <a:pPr marL="0" marR="0" algn="just">
                            <a:spcBef>
                              <a:spcPts val="0"/>
                            </a:spcBef>
                            <a:spcAft>
                              <a:spcPts val="0"/>
                            </a:spcAft>
                          </a:pPr>
                          <a:r>
                            <a:rPr lang="en-US" sz="1200">
                              <a:effectLst/>
                            </a:rPr>
                            <a:t>Tests</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C</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a:effectLst/>
                            </a:rPr>
                            <a:t>69</a:t>
                          </a:r>
                          <a:endParaRPr lang="en-US" sz="160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C</a:t>
                          </a:r>
                          <a:endParaRPr lang="en-US" sz="1600" dirty="0">
                            <a:effectLst/>
                            <a:latin typeface="Times New Roman" panose="02020603050405020304" pitchFamily="18" charset="0"/>
                            <a:ea typeface="PMingLiU" panose="020B0604030504040204"/>
                          </a:endParaRPr>
                        </a:p>
                      </a:txBody>
                      <a:tcPr marL="68580" marR="68580" marT="0" marB="0"/>
                    </a:tc>
                    <a:tc>
                      <a:txBody>
                        <a:bodyPr/>
                        <a:lstStyle/>
                        <a:p>
                          <a:pPr marL="0" marR="0" algn="just">
                            <a:spcBef>
                              <a:spcPts val="0"/>
                            </a:spcBef>
                            <a:spcAft>
                              <a:spcPts val="0"/>
                            </a:spcAft>
                          </a:pPr>
                          <a:r>
                            <a:rPr lang="en-US" sz="1200" dirty="0">
                              <a:effectLst/>
                            </a:rPr>
                            <a:t>379</a:t>
                          </a:r>
                          <a:endParaRPr lang="en-US" sz="1600" dirty="0">
                            <a:effectLst/>
                            <a:latin typeface="Times New Roman" panose="02020603050405020304" pitchFamily="18" charset="0"/>
                            <a:ea typeface="PMingLiU" panose="020B0604030504040204"/>
                          </a:endParaRPr>
                        </a:p>
                      </a:txBody>
                      <a:tcPr marL="68580" marR="68580" marT="0" marB="0"/>
                    </a:tc>
                    <a:extLst>
                      <a:ext uri="{0D108BD9-81ED-4DB2-BD59-A6C34878D82A}">
                        <a16:rowId xmlns:a16="http://schemas.microsoft.com/office/drawing/2014/main" val="186692113"/>
                      </a:ext>
                    </a:extLst>
                  </a:tr>
                  <a:tr h="230251">
                    <a:tc>
                      <a:txBody>
                        <a:bodyPr/>
                        <a:lstStyle/>
                        <a:p>
                          <a:pPr marL="0" marR="0" algn="just">
                            <a:spcBef>
                              <a:spcPts val="0"/>
                            </a:spcBef>
                            <a:spcAft>
                              <a:spcPts val="0"/>
                            </a:spcAft>
                          </a:pPr>
                          <a:r>
                            <a:rPr lang="en-US" sz="1200">
                              <a:effectLst/>
                            </a:rPr>
                            <a:t>Beta for the CCCG</a:t>
                          </a:r>
                          <a:endParaRPr lang="en-US" sz="1600">
                            <a:effectLst/>
                            <a:latin typeface="Times New Roman" panose="02020603050405020304" pitchFamily="18" charset="0"/>
                            <a:ea typeface="PMingLiU" panose="020B0604030504040204"/>
                          </a:endParaRPr>
                        </a:p>
                      </a:txBody>
                      <a:tcPr marL="68580" marR="68580" marT="0" marB="0"/>
                    </a:tc>
                    <a:tc gridSpan="2">
                      <a:txBody>
                        <a:bodyPr/>
                        <a:lstStyle/>
                        <a:p>
                          <a:endParaRPr lang="en-US"/>
                        </a:p>
                      </a:txBody>
                      <a:tcPr marL="68580" marR="68580" marT="0" marB="0">
                        <a:blipFill>
                          <a:blip r:embed="rId2"/>
                          <a:stretch>
                            <a:fillRect l="-112963" t="-728947" r="-101481" b="-31579"/>
                          </a:stretch>
                        </a:blipFill>
                      </a:tcPr>
                    </a:tc>
                    <a:tc hMerge="1">
                      <a:txBody>
                        <a:bodyPr/>
                        <a:lstStyle/>
                        <a:p>
                          <a:endParaRPr lang="en-US"/>
                        </a:p>
                      </a:txBody>
                      <a:tcPr/>
                    </a:tc>
                    <a:tc gridSpan="2">
                      <a:txBody>
                        <a:bodyPr/>
                        <a:lstStyle/>
                        <a:p>
                          <a:endParaRPr lang="en-US"/>
                        </a:p>
                      </a:txBody>
                      <a:tcPr marL="68580" marR="68580" marT="0" marB="0">
                        <a:blipFill>
                          <a:blip r:embed="rId2"/>
                          <a:stretch>
                            <a:fillRect l="-212963" t="-728947" r="-1481" b="-31579"/>
                          </a:stretch>
                        </a:blipFill>
                      </a:tcPr>
                    </a:tc>
                    <a:tc hMerge="1">
                      <a:txBody>
                        <a:bodyPr/>
                        <a:lstStyle/>
                        <a:p>
                          <a:endParaRPr lang="en-US"/>
                        </a:p>
                      </a:txBody>
                      <a:tcPr/>
                    </a:tc>
                    <a:extLst>
                      <a:ext uri="{0D108BD9-81ED-4DB2-BD59-A6C34878D82A}">
                        <a16:rowId xmlns:a16="http://schemas.microsoft.com/office/drawing/2014/main" val="3288127024"/>
                      </a:ext>
                    </a:extLst>
                  </a:tr>
                </a:tbl>
              </a:graphicData>
            </a:graphic>
          </p:graphicFrame>
        </mc:Fallback>
      </mc:AlternateContent>
      <p:graphicFrame>
        <p:nvGraphicFramePr>
          <p:cNvPr id="8" name="Table 7">
            <a:extLst>
              <a:ext uri="{FF2B5EF4-FFF2-40B4-BE49-F238E27FC236}">
                <a16:creationId xmlns:a16="http://schemas.microsoft.com/office/drawing/2014/main" id="{BA57CA7C-1035-4E2C-98DD-BBB3312965F7}"/>
              </a:ext>
            </a:extLst>
          </p:cNvPr>
          <p:cNvGraphicFramePr>
            <a:graphicFrameLocks noGrp="1"/>
          </p:cNvGraphicFramePr>
          <p:nvPr>
            <p:extLst>
              <p:ext uri="{D42A27DB-BD31-4B8C-83A1-F6EECF244321}">
                <p14:modId xmlns:p14="http://schemas.microsoft.com/office/powerpoint/2010/main" val="2106873314"/>
              </p:ext>
            </p:extLst>
          </p:nvPr>
        </p:nvGraphicFramePr>
        <p:xfrm>
          <a:off x="988541" y="5492306"/>
          <a:ext cx="7471718" cy="731520"/>
        </p:xfrm>
        <a:graphic>
          <a:graphicData uri="http://schemas.openxmlformats.org/drawingml/2006/table">
            <a:tbl>
              <a:tblPr firstRow="1" firstCol="1" bandRow="1">
                <a:tableStyleId>{5C22544A-7EE6-4342-B048-85BDC9FD1C3A}</a:tableStyleId>
              </a:tblPr>
              <a:tblGrid>
                <a:gridCol w="1568662">
                  <a:extLst>
                    <a:ext uri="{9D8B030D-6E8A-4147-A177-3AD203B41FA5}">
                      <a16:colId xmlns:a16="http://schemas.microsoft.com/office/drawing/2014/main" val="733442160"/>
                    </a:ext>
                  </a:extLst>
                </a:gridCol>
                <a:gridCol w="1158715">
                  <a:extLst>
                    <a:ext uri="{9D8B030D-6E8A-4147-A177-3AD203B41FA5}">
                      <a16:colId xmlns:a16="http://schemas.microsoft.com/office/drawing/2014/main" val="3804444414"/>
                    </a:ext>
                  </a:extLst>
                </a:gridCol>
                <a:gridCol w="1182689">
                  <a:extLst>
                    <a:ext uri="{9D8B030D-6E8A-4147-A177-3AD203B41FA5}">
                      <a16:colId xmlns:a16="http://schemas.microsoft.com/office/drawing/2014/main" val="773827481"/>
                    </a:ext>
                  </a:extLst>
                </a:gridCol>
                <a:gridCol w="1204265">
                  <a:extLst>
                    <a:ext uri="{9D8B030D-6E8A-4147-A177-3AD203B41FA5}">
                      <a16:colId xmlns:a16="http://schemas.microsoft.com/office/drawing/2014/main" val="1589181091"/>
                    </a:ext>
                  </a:extLst>
                </a:gridCol>
                <a:gridCol w="1173100">
                  <a:extLst>
                    <a:ext uri="{9D8B030D-6E8A-4147-A177-3AD203B41FA5}">
                      <a16:colId xmlns:a16="http://schemas.microsoft.com/office/drawing/2014/main" val="1708925616"/>
                    </a:ext>
                  </a:extLst>
                </a:gridCol>
                <a:gridCol w="1184287">
                  <a:extLst>
                    <a:ext uri="{9D8B030D-6E8A-4147-A177-3AD203B41FA5}">
                      <a16:colId xmlns:a16="http://schemas.microsoft.com/office/drawing/2014/main" val="319132569"/>
                    </a:ext>
                  </a:extLst>
                </a:gridCol>
              </a:tblGrid>
              <a:tr h="0">
                <a:tc gridSpan="6">
                  <a:txBody>
                    <a:bodyPr/>
                    <a:lstStyle/>
                    <a:p>
                      <a:pPr marL="0" marR="0" algn="just">
                        <a:spcBef>
                          <a:spcPts val="0"/>
                        </a:spcBef>
                        <a:spcAft>
                          <a:spcPts val="0"/>
                        </a:spcAft>
                      </a:pPr>
                      <a:r>
                        <a:rPr lang="en-US" sz="1600" dirty="0">
                          <a:effectLst/>
                          <a:latin typeface="Arial" panose="020B0604020202020204" pitchFamily="34" charset="0"/>
                          <a:ea typeface="PMingLiU"/>
                          <a:cs typeface="Arial" panose="020B0604020202020204" pitchFamily="34" charset="0"/>
                        </a:rPr>
                        <a:t>Software Failure Probability</a:t>
                      </a: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3349979770"/>
                  </a:ext>
                </a:extLst>
              </a:tr>
              <a:tr h="0">
                <a:tc>
                  <a:txBody>
                    <a:bodyPr/>
                    <a:lstStyle/>
                    <a:p>
                      <a:pPr marL="0" marR="0" algn="just">
                        <a:spcBef>
                          <a:spcPts val="0"/>
                        </a:spcBef>
                        <a:spcAft>
                          <a:spcPts val="0"/>
                        </a:spcAft>
                      </a:pPr>
                      <a:r>
                        <a:rPr lang="en-US" sz="1600" dirty="0">
                          <a:effectLst/>
                        </a:rPr>
                        <a:t>Component</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INDIVIDUAL</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RACK</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DIVISION</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ALL</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Total </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2652778955"/>
                  </a:ext>
                </a:extLst>
              </a:tr>
              <a:tr h="0">
                <a:tc>
                  <a:txBody>
                    <a:bodyPr/>
                    <a:lstStyle/>
                    <a:p>
                      <a:pPr marL="0" marR="0" algn="just">
                        <a:spcBef>
                          <a:spcPts val="0"/>
                        </a:spcBef>
                        <a:spcAft>
                          <a:spcPts val="0"/>
                        </a:spcAft>
                      </a:pPr>
                      <a:r>
                        <a:rPr lang="en-US" sz="1600">
                          <a:effectLst/>
                        </a:rPr>
                        <a:t>BPs</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5.591E-07</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N/A</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1.062E-04</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8.030E-05</a:t>
                      </a:r>
                      <a:endParaRPr lang="en-US" sz="16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1.871E-04</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4121563436"/>
                  </a:ext>
                </a:extLst>
              </a:tr>
            </a:tbl>
          </a:graphicData>
        </a:graphic>
      </p:graphicFrame>
      <p:pic>
        <p:nvPicPr>
          <p:cNvPr id="9" name="Picture 8" descr="A close up of a sign&#10;&#10;Description automatically generated">
            <a:extLst>
              <a:ext uri="{FF2B5EF4-FFF2-40B4-BE49-F238E27FC236}">
                <a16:creationId xmlns:a16="http://schemas.microsoft.com/office/drawing/2014/main" id="{5C331082-4DED-A7FF-8799-04199B8DF2FD}"/>
              </a:ext>
            </a:extLst>
          </p:cNvPr>
          <p:cNvPicPr/>
          <p:nvPr/>
        </p:nvPicPr>
        <p:blipFill rotWithShape="1">
          <a:blip r:embed="rId3"/>
          <a:srcRect r="83849"/>
          <a:stretch/>
        </p:blipFill>
        <p:spPr>
          <a:xfrm>
            <a:off x="7886699" y="900407"/>
            <a:ext cx="952500" cy="4618099"/>
          </a:xfrm>
          <a:prstGeom prst="rect">
            <a:avLst/>
          </a:prstGeom>
        </p:spPr>
      </p:pic>
    </p:spTree>
    <p:extLst>
      <p:ext uri="{BB962C8B-B14F-4D97-AF65-F5344CB8AC3E}">
        <p14:creationId xmlns:p14="http://schemas.microsoft.com/office/powerpoint/2010/main" val="34465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F1970-CA07-4AF5-B7FB-CCB712C799E0}"/>
              </a:ext>
            </a:extLst>
          </p:cNvPr>
          <p:cNvSpPr>
            <a:spLocks noGrp="1"/>
          </p:cNvSpPr>
          <p:nvPr>
            <p:ph idx="1"/>
          </p:nvPr>
        </p:nvSpPr>
        <p:spPr/>
        <p:txBody>
          <a:bodyPr/>
          <a:lstStyle/>
          <a:p>
            <a:r>
              <a:rPr lang="en-US" dirty="0"/>
              <a:t>Project overview</a:t>
            </a:r>
          </a:p>
          <a:p>
            <a:r>
              <a:rPr lang="en-US" dirty="0"/>
              <a:t>CCF and other definitions</a:t>
            </a:r>
          </a:p>
          <a:p>
            <a:r>
              <a:rPr lang="en-US" dirty="0"/>
              <a:t>Modeling challenges</a:t>
            </a:r>
          </a:p>
          <a:p>
            <a:r>
              <a:rPr lang="en-US" dirty="0"/>
              <a:t>Selection of CCF models</a:t>
            </a:r>
          </a:p>
          <a:p>
            <a:r>
              <a:rPr lang="en-US" dirty="0"/>
              <a:t>Proposed approach for CCF modeling</a:t>
            </a:r>
          </a:p>
          <a:p>
            <a:r>
              <a:rPr lang="en-US" dirty="0"/>
              <a:t>Case study</a:t>
            </a:r>
          </a:p>
          <a:p>
            <a:endParaRPr lang="en-US" dirty="0"/>
          </a:p>
          <a:p>
            <a:endParaRPr lang="en-US" dirty="0"/>
          </a:p>
        </p:txBody>
      </p:sp>
      <p:sp>
        <p:nvSpPr>
          <p:cNvPr id="3" name="Title 2">
            <a:extLst>
              <a:ext uri="{FF2B5EF4-FFF2-40B4-BE49-F238E27FC236}">
                <a16:creationId xmlns:a16="http://schemas.microsoft.com/office/drawing/2014/main" id="{61254A8D-912A-4600-8630-61E81A73B065}"/>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E857E1A2-070C-44B0-B1BB-D63288D0FBA7}"/>
              </a:ext>
            </a:extLst>
          </p:cNvPr>
          <p:cNvSpPr>
            <a:spLocks noGrp="1"/>
          </p:cNvSpPr>
          <p:nvPr>
            <p:ph type="sldNum" sz="quarter" idx="10"/>
          </p:nvPr>
        </p:nvSpPr>
        <p:spPr/>
        <p:txBody>
          <a:bodyPr/>
          <a:lstStyle/>
          <a:p>
            <a:pPr>
              <a:defRPr/>
            </a:pPr>
            <a:fld id="{CDEFAD39-1750-3342-8CA4-A45556007C23}" type="slidenum">
              <a:rPr lang="en-US" smtClean="0"/>
              <a:pPr>
                <a:defRPr/>
              </a:pPr>
              <a:t>2</a:t>
            </a:fld>
            <a:endParaRPr lang="en-US" dirty="0"/>
          </a:p>
        </p:txBody>
      </p:sp>
    </p:spTree>
    <p:extLst>
      <p:ext uri="{BB962C8B-B14F-4D97-AF65-F5344CB8AC3E}">
        <p14:creationId xmlns:p14="http://schemas.microsoft.com/office/powerpoint/2010/main" val="257758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A1CE1-CE1E-4C67-815B-0F255744CB18}"/>
              </a:ext>
            </a:extLst>
          </p:cNvPr>
          <p:cNvSpPr>
            <a:spLocks noGrp="1"/>
          </p:cNvSpPr>
          <p:nvPr>
            <p:ph idx="1"/>
          </p:nvPr>
        </p:nvSpPr>
        <p:spPr/>
        <p:txBody>
          <a:bodyPr/>
          <a:lstStyle/>
          <a:p>
            <a:r>
              <a:rPr lang="en-US" dirty="0"/>
              <a:t>Component hardware and software failures</a:t>
            </a:r>
          </a:p>
        </p:txBody>
      </p:sp>
      <p:sp>
        <p:nvSpPr>
          <p:cNvPr id="3" name="Title 2">
            <a:extLst>
              <a:ext uri="{FF2B5EF4-FFF2-40B4-BE49-F238E27FC236}">
                <a16:creationId xmlns:a16="http://schemas.microsoft.com/office/drawing/2014/main" id="{D5B775D8-95CD-4FD8-B922-A5D2A3379516}"/>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0AD60BB-6555-4433-A2D8-8672B248371F}"/>
              </a:ext>
            </a:extLst>
          </p:cNvPr>
          <p:cNvSpPr>
            <a:spLocks noGrp="1"/>
          </p:cNvSpPr>
          <p:nvPr>
            <p:ph type="sldNum" sz="quarter" idx="10"/>
          </p:nvPr>
        </p:nvSpPr>
        <p:spPr/>
        <p:txBody>
          <a:bodyPr/>
          <a:lstStyle/>
          <a:p>
            <a:pPr>
              <a:defRPr/>
            </a:pPr>
            <a:fld id="{CDEFAD39-1750-3342-8CA4-A45556007C23}" type="slidenum">
              <a:rPr lang="en-US" smtClean="0"/>
              <a:pPr>
                <a:defRPr/>
              </a:pPr>
              <a:t>20</a:t>
            </a:fld>
            <a:endParaRPr lang="en-US" dirty="0"/>
          </a:p>
        </p:txBody>
      </p:sp>
      <p:graphicFrame>
        <p:nvGraphicFramePr>
          <p:cNvPr id="5" name="Table 4">
            <a:extLst>
              <a:ext uri="{FF2B5EF4-FFF2-40B4-BE49-F238E27FC236}">
                <a16:creationId xmlns:a16="http://schemas.microsoft.com/office/drawing/2014/main" id="{EB345025-87AD-41F6-BAAB-CD1DFF425A23}"/>
              </a:ext>
            </a:extLst>
          </p:cNvPr>
          <p:cNvGraphicFramePr>
            <a:graphicFrameLocks noGrp="1"/>
          </p:cNvGraphicFramePr>
          <p:nvPr>
            <p:extLst>
              <p:ext uri="{D42A27DB-BD31-4B8C-83A1-F6EECF244321}">
                <p14:modId xmlns:p14="http://schemas.microsoft.com/office/powerpoint/2010/main" val="1502741782"/>
              </p:ext>
            </p:extLst>
          </p:nvPr>
        </p:nvGraphicFramePr>
        <p:xfrm>
          <a:off x="828581" y="2027418"/>
          <a:ext cx="7252738" cy="1981200"/>
        </p:xfrm>
        <a:graphic>
          <a:graphicData uri="http://schemas.openxmlformats.org/drawingml/2006/table">
            <a:tbl>
              <a:tblPr firstRow="1" firstCol="1" bandRow="1">
                <a:tableStyleId>{5C22544A-7EE6-4342-B048-85BDC9FD1C3A}</a:tableStyleId>
              </a:tblPr>
              <a:tblGrid>
                <a:gridCol w="1485782">
                  <a:extLst>
                    <a:ext uri="{9D8B030D-6E8A-4147-A177-3AD203B41FA5}">
                      <a16:colId xmlns:a16="http://schemas.microsoft.com/office/drawing/2014/main" val="2575946299"/>
                    </a:ext>
                  </a:extLst>
                </a:gridCol>
                <a:gridCol w="1166423">
                  <a:extLst>
                    <a:ext uri="{9D8B030D-6E8A-4147-A177-3AD203B41FA5}">
                      <a16:colId xmlns:a16="http://schemas.microsoft.com/office/drawing/2014/main" val="741890218"/>
                    </a:ext>
                  </a:extLst>
                </a:gridCol>
                <a:gridCol w="1118962">
                  <a:extLst>
                    <a:ext uri="{9D8B030D-6E8A-4147-A177-3AD203B41FA5}">
                      <a16:colId xmlns:a16="http://schemas.microsoft.com/office/drawing/2014/main" val="3126303854"/>
                    </a:ext>
                  </a:extLst>
                </a:gridCol>
                <a:gridCol w="1167227">
                  <a:extLst>
                    <a:ext uri="{9D8B030D-6E8A-4147-A177-3AD203B41FA5}">
                      <a16:colId xmlns:a16="http://schemas.microsoft.com/office/drawing/2014/main" val="1363257737"/>
                    </a:ext>
                  </a:extLst>
                </a:gridCol>
                <a:gridCol w="1110113">
                  <a:extLst>
                    <a:ext uri="{9D8B030D-6E8A-4147-A177-3AD203B41FA5}">
                      <a16:colId xmlns:a16="http://schemas.microsoft.com/office/drawing/2014/main" val="2646660970"/>
                    </a:ext>
                  </a:extLst>
                </a:gridCol>
                <a:gridCol w="1204231">
                  <a:extLst>
                    <a:ext uri="{9D8B030D-6E8A-4147-A177-3AD203B41FA5}">
                      <a16:colId xmlns:a16="http://schemas.microsoft.com/office/drawing/2014/main" val="2380586479"/>
                    </a:ext>
                  </a:extLst>
                </a:gridCol>
              </a:tblGrid>
              <a:tr h="0">
                <a:tc gridSpan="6">
                  <a:txBody>
                    <a:bodyPr/>
                    <a:lstStyle/>
                    <a:p>
                      <a:pPr marL="0" marR="0" algn="just">
                        <a:spcBef>
                          <a:spcPts val="0"/>
                        </a:spcBef>
                        <a:spcAft>
                          <a:spcPts val="0"/>
                        </a:spcAft>
                      </a:pPr>
                      <a:r>
                        <a:rPr lang="en-US" sz="1800" dirty="0">
                          <a:effectLst/>
                          <a:latin typeface="Arial" panose="020B0604020202020204" pitchFamily="34" charset="0"/>
                          <a:ea typeface="PMingLiU" panose="020B0604030504040204" pitchFamily="18" charset="-120"/>
                          <a:cs typeface="Arial" panose="020B0604020202020204" pitchFamily="34" charset="0"/>
                        </a:rPr>
                        <a:t>Hardware Failure Probability</a:t>
                      </a:r>
                    </a:p>
                  </a:txBody>
                  <a:tcPr marL="68580" marR="68580" marT="0" marB="0"/>
                </a:tc>
                <a:tc hMerge="1">
                  <a:txBody>
                    <a:bodyPr/>
                    <a:lstStyle/>
                    <a:p>
                      <a:pPr marL="0" marR="0" algn="just">
                        <a:spcBef>
                          <a:spcPts val="0"/>
                        </a:spcBef>
                        <a:spcAft>
                          <a:spcPts val="0"/>
                        </a:spcAft>
                      </a:pPr>
                      <a:endParaRPr lang="en-US" sz="1800" dirty="0">
                        <a:effectLst/>
                        <a:latin typeface="Times New Roman" panose="02020603050405020304" pitchFamily="18" charset="0"/>
                        <a:ea typeface="PMingLiU" panose="020B0604030504040204" pitchFamily="18" charset="-120"/>
                      </a:endParaRPr>
                    </a:p>
                  </a:txBody>
                  <a:tcPr marL="68580" marR="68580" marT="0" marB="0"/>
                </a:tc>
                <a:tc hMerge="1">
                  <a:txBody>
                    <a:bodyPr/>
                    <a:lstStyle/>
                    <a:p>
                      <a:pPr marL="0" marR="0" algn="just">
                        <a:spcBef>
                          <a:spcPts val="0"/>
                        </a:spcBef>
                        <a:spcAft>
                          <a:spcPts val="0"/>
                        </a:spcAft>
                      </a:pPr>
                      <a:endParaRPr lang="en-US" sz="1800" dirty="0">
                        <a:effectLst/>
                        <a:latin typeface="Times New Roman" panose="02020603050405020304" pitchFamily="18" charset="0"/>
                        <a:ea typeface="PMingLiU" panose="020B0604030504040204" pitchFamily="18" charset="-120"/>
                      </a:endParaRPr>
                    </a:p>
                  </a:txBody>
                  <a:tcPr marL="68580" marR="68580" marT="0" marB="0"/>
                </a:tc>
                <a:tc hMerge="1">
                  <a:txBody>
                    <a:bodyPr/>
                    <a:lstStyle/>
                    <a:p>
                      <a:pPr marL="0" marR="0" algn="just">
                        <a:spcBef>
                          <a:spcPts val="0"/>
                        </a:spcBef>
                        <a:spcAft>
                          <a:spcPts val="0"/>
                        </a:spcAft>
                      </a:pPr>
                      <a:endParaRPr lang="en-US" sz="1800" dirty="0">
                        <a:effectLst/>
                        <a:latin typeface="Times New Roman" panose="02020603050405020304" pitchFamily="18" charset="0"/>
                        <a:ea typeface="PMingLiU" panose="020B0604030504040204" pitchFamily="18" charset="-120"/>
                      </a:endParaRPr>
                    </a:p>
                  </a:txBody>
                  <a:tcPr marL="68580" marR="68580" marT="0" marB="0"/>
                </a:tc>
                <a:tc hMerge="1">
                  <a:txBody>
                    <a:bodyPr/>
                    <a:lstStyle/>
                    <a:p>
                      <a:pPr marL="0" marR="0" algn="just">
                        <a:spcBef>
                          <a:spcPts val="0"/>
                        </a:spcBef>
                        <a:spcAft>
                          <a:spcPts val="0"/>
                        </a:spcAft>
                      </a:pPr>
                      <a:endParaRPr lang="en-US" sz="1800" dirty="0">
                        <a:effectLst/>
                        <a:latin typeface="Times New Roman" panose="02020603050405020304" pitchFamily="18" charset="0"/>
                        <a:ea typeface="PMingLiU" panose="020B0604030504040204" pitchFamily="18" charset="-120"/>
                      </a:endParaRPr>
                    </a:p>
                  </a:txBody>
                  <a:tcPr marL="68580" marR="68580" marT="0" marB="0"/>
                </a:tc>
                <a:tc hMerge="1">
                  <a:txBody>
                    <a:bodyPr/>
                    <a:lstStyle/>
                    <a:p>
                      <a:pPr marL="0" marR="0" algn="just">
                        <a:spcBef>
                          <a:spcPts val="0"/>
                        </a:spcBef>
                        <a:spcAft>
                          <a:spcPts val="0"/>
                        </a:spcAft>
                      </a:pPr>
                      <a:endParaRPr lang="en-US" sz="1800" dirty="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3719639587"/>
                  </a:ext>
                </a:extLst>
              </a:tr>
              <a:tr h="0">
                <a:tc>
                  <a:txBody>
                    <a:bodyPr/>
                    <a:lstStyle/>
                    <a:p>
                      <a:pPr marL="0" marR="0" algn="just">
                        <a:spcBef>
                          <a:spcPts val="0"/>
                        </a:spcBef>
                        <a:spcAft>
                          <a:spcPts val="0"/>
                        </a:spcAft>
                      </a:pPr>
                      <a:r>
                        <a:rPr lang="en-US" sz="1400" dirty="0">
                          <a:effectLst/>
                        </a:rPr>
                        <a:t>Component</a:t>
                      </a:r>
                      <a:endParaRPr lang="en-US" sz="1800" dirty="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INDIVIDUAL</a:t>
                      </a:r>
                      <a:endParaRPr lang="en-US" sz="1800" dirty="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RACK</a:t>
                      </a:r>
                      <a:endParaRPr lang="en-US" sz="1800" dirty="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DIVISION</a:t>
                      </a:r>
                      <a:endParaRPr lang="en-US" sz="1800" dirty="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ALL</a:t>
                      </a:r>
                      <a:endParaRPr lang="en-US" sz="1800" dirty="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Total </a:t>
                      </a:r>
                      <a:endParaRPr lang="en-US" sz="1800" dirty="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2845049565"/>
                  </a:ext>
                </a:extLst>
              </a:tr>
              <a:tr h="0">
                <a:tc>
                  <a:txBody>
                    <a:bodyPr/>
                    <a:lstStyle/>
                    <a:p>
                      <a:pPr marL="0" marR="0" algn="just">
                        <a:spcBef>
                          <a:spcPts val="0"/>
                        </a:spcBef>
                        <a:spcAft>
                          <a:spcPts val="0"/>
                        </a:spcAft>
                      </a:pPr>
                      <a:r>
                        <a:rPr lang="en-US" sz="1400">
                          <a:effectLst/>
                        </a:rPr>
                        <a:t>BPs</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4.000E-05</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5.943E-06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2.187E-06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4.813E-05</a:t>
                      </a:r>
                      <a:endParaRPr lang="en-US" sz="180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3451560836"/>
                  </a:ext>
                </a:extLst>
              </a:tr>
              <a:tr h="0">
                <a:tc>
                  <a:txBody>
                    <a:bodyPr/>
                    <a:lstStyle/>
                    <a:p>
                      <a:pPr marL="0" marR="0" algn="just">
                        <a:spcBef>
                          <a:spcPts val="0"/>
                        </a:spcBef>
                        <a:spcAft>
                          <a:spcPts val="0"/>
                        </a:spcAft>
                      </a:pPr>
                      <a:r>
                        <a:rPr lang="en-US" sz="1400">
                          <a:effectLst/>
                        </a:rPr>
                        <a:t>LCL Processors</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6.480E-05</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1.076E-05</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7.647E-06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3.961E-06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8.717E-05</a:t>
                      </a:r>
                      <a:endParaRPr lang="en-US" sz="180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4002253730"/>
                  </a:ext>
                </a:extLst>
              </a:tr>
              <a:tr h="0">
                <a:tc>
                  <a:txBody>
                    <a:bodyPr/>
                    <a:lstStyle/>
                    <a:p>
                      <a:pPr marL="0" marR="0" algn="just">
                        <a:spcBef>
                          <a:spcPts val="0"/>
                        </a:spcBef>
                        <a:spcAft>
                          <a:spcPts val="0"/>
                        </a:spcAft>
                      </a:pPr>
                      <a:r>
                        <a:rPr lang="en-US" sz="1400">
                          <a:effectLst/>
                        </a:rPr>
                        <a:t>DOMs</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1.640E-05</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1.706E-06</a:t>
                      </a:r>
                      <a:endParaRPr lang="en-US" sz="1800" dirty="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1.015E-06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1.983E-07</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1.932E-05</a:t>
                      </a:r>
                      <a:endParaRPr lang="en-US" sz="180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2414586266"/>
                  </a:ext>
                </a:extLst>
              </a:tr>
              <a:tr h="0">
                <a:tc>
                  <a:txBody>
                    <a:bodyPr/>
                    <a:lstStyle/>
                    <a:p>
                      <a:pPr marL="0" marR="0" algn="just">
                        <a:spcBef>
                          <a:spcPts val="0"/>
                        </a:spcBef>
                        <a:spcAft>
                          <a:spcPts val="0"/>
                        </a:spcAft>
                      </a:pPr>
                      <a:r>
                        <a:rPr lang="en-US" sz="1400">
                          <a:effectLst/>
                        </a:rPr>
                        <a:t>Selective Relay </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6.200E-06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6.073E-07</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7.059E-08</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6.878E-06</a:t>
                      </a:r>
                      <a:endParaRPr lang="en-US" sz="180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19648899"/>
                  </a:ext>
                </a:extLst>
              </a:tr>
              <a:tr h="0">
                <a:tc>
                  <a:txBody>
                    <a:bodyPr/>
                    <a:lstStyle/>
                    <a:p>
                      <a:pPr marL="0" marR="0" algn="just">
                        <a:spcBef>
                          <a:spcPts val="0"/>
                        </a:spcBef>
                        <a:spcAft>
                          <a:spcPts val="0"/>
                        </a:spcAft>
                      </a:pPr>
                      <a:r>
                        <a:rPr lang="en-US" sz="1400">
                          <a:effectLst/>
                        </a:rPr>
                        <a:t>RTB-UV device</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1.700E-03</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1.763E-05</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1.718E-03</a:t>
                      </a:r>
                      <a:endParaRPr lang="en-US" sz="180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387647445"/>
                  </a:ext>
                </a:extLst>
              </a:tr>
              <a:tr h="0">
                <a:tc>
                  <a:txBody>
                    <a:bodyPr/>
                    <a:lstStyle/>
                    <a:p>
                      <a:pPr marL="0" marR="0" algn="just">
                        <a:spcBef>
                          <a:spcPts val="0"/>
                        </a:spcBef>
                        <a:spcAft>
                          <a:spcPts val="0"/>
                        </a:spcAft>
                      </a:pPr>
                      <a:r>
                        <a:rPr lang="en-US" sz="1400">
                          <a:effectLst/>
                        </a:rPr>
                        <a:t>RTB-Shunt device</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1.200E-04</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1.244E-06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1.212E-04</a:t>
                      </a:r>
                      <a:endParaRPr lang="en-US" sz="180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4120167067"/>
                  </a:ext>
                </a:extLst>
              </a:tr>
              <a:tr h="0">
                <a:tc>
                  <a:txBody>
                    <a:bodyPr/>
                    <a:lstStyle/>
                    <a:p>
                      <a:pPr marL="0" marR="0" algn="just">
                        <a:spcBef>
                          <a:spcPts val="0"/>
                        </a:spcBef>
                        <a:spcAft>
                          <a:spcPts val="0"/>
                        </a:spcAft>
                      </a:pPr>
                      <a:r>
                        <a:rPr lang="en-US" sz="1400">
                          <a:effectLst/>
                        </a:rPr>
                        <a:t>RTB RTSS2</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4.500E-05</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N/A</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a:effectLst/>
                        </a:rPr>
                        <a:t>1.944E-06</a:t>
                      </a:r>
                      <a:endParaRPr lang="en-US" sz="1800">
                        <a:effectLst/>
                        <a:latin typeface="Times New Roman" panose="02020603050405020304" pitchFamily="18" charset="0"/>
                        <a:ea typeface="PMingLiU" panose="020B0604030504040204" pitchFamily="18" charset="-120"/>
                      </a:endParaRPr>
                    </a:p>
                  </a:txBody>
                  <a:tcPr marL="68580" marR="68580" marT="0" marB="0"/>
                </a:tc>
                <a:tc>
                  <a:txBody>
                    <a:bodyPr/>
                    <a:lstStyle/>
                    <a:p>
                      <a:pPr marL="0" marR="0" algn="just">
                        <a:spcBef>
                          <a:spcPts val="0"/>
                        </a:spcBef>
                        <a:spcAft>
                          <a:spcPts val="0"/>
                        </a:spcAft>
                      </a:pPr>
                      <a:r>
                        <a:rPr lang="en-US" sz="1400" dirty="0">
                          <a:effectLst/>
                        </a:rPr>
                        <a:t>4.694E-05</a:t>
                      </a:r>
                      <a:endParaRPr lang="en-US" sz="1800" dirty="0">
                        <a:effectLst/>
                        <a:latin typeface="Times New Roman" panose="02020603050405020304" pitchFamily="18" charset="0"/>
                        <a:ea typeface="PMingLiU" panose="020B0604030504040204" pitchFamily="18" charset="-120"/>
                      </a:endParaRPr>
                    </a:p>
                  </a:txBody>
                  <a:tcPr marL="68580" marR="68580" marT="0" marB="0"/>
                </a:tc>
                <a:extLst>
                  <a:ext uri="{0D108BD9-81ED-4DB2-BD59-A6C34878D82A}">
                    <a16:rowId xmlns:a16="http://schemas.microsoft.com/office/drawing/2014/main" val="1177601033"/>
                  </a:ext>
                </a:extLst>
              </a:tr>
            </a:tbl>
          </a:graphicData>
        </a:graphic>
      </p:graphicFrame>
      <p:graphicFrame>
        <p:nvGraphicFramePr>
          <p:cNvPr id="6" name="Table 5">
            <a:extLst>
              <a:ext uri="{FF2B5EF4-FFF2-40B4-BE49-F238E27FC236}">
                <a16:creationId xmlns:a16="http://schemas.microsoft.com/office/drawing/2014/main" id="{6A6D76B0-724D-44B1-A971-EA17115FDE19}"/>
              </a:ext>
            </a:extLst>
          </p:cNvPr>
          <p:cNvGraphicFramePr>
            <a:graphicFrameLocks noGrp="1"/>
          </p:cNvGraphicFramePr>
          <p:nvPr>
            <p:extLst>
              <p:ext uri="{D42A27DB-BD31-4B8C-83A1-F6EECF244321}">
                <p14:modId xmlns:p14="http://schemas.microsoft.com/office/powerpoint/2010/main" val="1959884883"/>
              </p:ext>
            </p:extLst>
          </p:nvPr>
        </p:nvGraphicFramePr>
        <p:xfrm>
          <a:off x="828581" y="4438606"/>
          <a:ext cx="7252738" cy="975360"/>
        </p:xfrm>
        <a:graphic>
          <a:graphicData uri="http://schemas.openxmlformats.org/drawingml/2006/table">
            <a:tbl>
              <a:tblPr firstRow="1" firstCol="1" bandRow="1">
                <a:tableStyleId>{5C22544A-7EE6-4342-B048-85BDC9FD1C3A}</a:tableStyleId>
              </a:tblPr>
              <a:tblGrid>
                <a:gridCol w="1522687">
                  <a:extLst>
                    <a:ext uri="{9D8B030D-6E8A-4147-A177-3AD203B41FA5}">
                      <a16:colId xmlns:a16="http://schemas.microsoft.com/office/drawing/2014/main" val="733442160"/>
                    </a:ext>
                  </a:extLst>
                </a:gridCol>
                <a:gridCol w="1124756">
                  <a:extLst>
                    <a:ext uri="{9D8B030D-6E8A-4147-A177-3AD203B41FA5}">
                      <a16:colId xmlns:a16="http://schemas.microsoft.com/office/drawing/2014/main" val="3804444414"/>
                    </a:ext>
                  </a:extLst>
                </a:gridCol>
                <a:gridCol w="1148027">
                  <a:extLst>
                    <a:ext uri="{9D8B030D-6E8A-4147-A177-3AD203B41FA5}">
                      <a16:colId xmlns:a16="http://schemas.microsoft.com/office/drawing/2014/main" val="773827481"/>
                    </a:ext>
                  </a:extLst>
                </a:gridCol>
                <a:gridCol w="1168971">
                  <a:extLst>
                    <a:ext uri="{9D8B030D-6E8A-4147-A177-3AD203B41FA5}">
                      <a16:colId xmlns:a16="http://schemas.microsoft.com/office/drawing/2014/main" val="1589181091"/>
                    </a:ext>
                  </a:extLst>
                </a:gridCol>
                <a:gridCol w="1138719">
                  <a:extLst>
                    <a:ext uri="{9D8B030D-6E8A-4147-A177-3AD203B41FA5}">
                      <a16:colId xmlns:a16="http://schemas.microsoft.com/office/drawing/2014/main" val="1708925616"/>
                    </a:ext>
                  </a:extLst>
                </a:gridCol>
                <a:gridCol w="1149578">
                  <a:extLst>
                    <a:ext uri="{9D8B030D-6E8A-4147-A177-3AD203B41FA5}">
                      <a16:colId xmlns:a16="http://schemas.microsoft.com/office/drawing/2014/main" val="319132569"/>
                    </a:ext>
                  </a:extLst>
                </a:gridCol>
              </a:tblGrid>
              <a:tr h="0">
                <a:tc gridSpan="6">
                  <a:txBody>
                    <a:bodyPr/>
                    <a:lstStyle/>
                    <a:p>
                      <a:pPr marL="0" marR="0" algn="just">
                        <a:spcBef>
                          <a:spcPts val="0"/>
                        </a:spcBef>
                        <a:spcAft>
                          <a:spcPts val="0"/>
                        </a:spcAft>
                      </a:pPr>
                      <a:r>
                        <a:rPr lang="en-US" sz="1800" dirty="0">
                          <a:effectLst/>
                          <a:latin typeface="Arial" panose="020B0604020202020204" pitchFamily="34" charset="0"/>
                          <a:ea typeface="PMingLiU"/>
                          <a:cs typeface="Arial" panose="020B0604020202020204" pitchFamily="34" charset="0"/>
                        </a:rPr>
                        <a:t>Software Failure Probability</a:t>
                      </a:r>
                    </a:p>
                  </a:txBody>
                  <a:tcPr marL="68580" marR="68580" marT="0" marB="0"/>
                </a:tc>
                <a:tc hMerge="1">
                  <a:txBody>
                    <a:bodyPr/>
                    <a:lstStyle/>
                    <a:p>
                      <a:pPr marL="0" marR="0" algn="just">
                        <a:spcBef>
                          <a:spcPts val="0"/>
                        </a:spcBef>
                        <a:spcAft>
                          <a:spcPts val="0"/>
                        </a:spcAft>
                      </a:pPr>
                      <a:endParaRPr lang="en-US" sz="14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4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4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400" dirty="0">
                        <a:effectLst/>
                        <a:latin typeface="Times New Roman" panose="02020603050405020304" pitchFamily="18" charset="0"/>
                        <a:ea typeface="PMingLiU"/>
                      </a:endParaRPr>
                    </a:p>
                  </a:txBody>
                  <a:tcPr marL="68580" marR="68580" marT="0" marB="0"/>
                </a:tc>
                <a:tc hMerge="1">
                  <a:txBody>
                    <a:bodyPr/>
                    <a:lstStyle/>
                    <a:p>
                      <a:pPr marL="0" marR="0" algn="just">
                        <a:spcBef>
                          <a:spcPts val="0"/>
                        </a:spcBef>
                        <a:spcAft>
                          <a:spcPts val="0"/>
                        </a:spcAft>
                      </a:pPr>
                      <a:endParaRPr lang="en-US" sz="14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501527928"/>
                  </a:ext>
                </a:extLst>
              </a:tr>
              <a:tr h="0">
                <a:tc>
                  <a:txBody>
                    <a:bodyPr/>
                    <a:lstStyle/>
                    <a:p>
                      <a:pPr marL="0" marR="0" algn="just">
                        <a:spcBef>
                          <a:spcPts val="0"/>
                        </a:spcBef>
                        <a:spcAft>
                          <a:spcPts val="0"/>
                        </a:spcAft>
                      </a:pPr>
                      <a:r>
                        <a:rPr lang="en-US" sz="1400" dirty="0">
                          <a:effectLst/>
                        </a:rPr>
                        <a:t>Component</a:t>
                      </a:r>
                      <a:endParaRPr lang="en-US" sz="14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400" dirty="0">
                          <a:effectLst/>
                        </a:rPr>
                        <a:t>INDIVIDUAL</a:t>
                      </a:r>
                      <a:endParaRPr lang="en-US" sz="14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400" dirty="0">
                          <a:effectLst/>
                        </a:rPr>
                        <a:t>RACK</a:t>
                      </a:r>
                      <a:endParaRPr lang="en-US" sz="14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400" dirty="0">
                          <a:effectLst/>
                        </a:rPr>
                        <a:t>DIVISION</a:t>
                      </a:r>
                      <a:endParaRPr lang="en-US" sz="14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400" dirty="0">
                          <a:effectLst/>
                        </a:rPr>
                        <a:t>ALL</a:t>
                      </a:r>
                      <a:endParaRPr lang="en-US" sz="1400" dirty="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400" dirty="0">
                          <a:effectLst/>
                        </a:rPr>
                        <a:t>Total </a:t>
                      </a:r>
                      <a:endParaRPr lang="en-US" sz="14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2652778955"/>
                  </a:ext>
                </a:extLst>
              </a:tr>
              <a:tr h="0">
                <a:tc>
                  <a:txBody>
                    <a:bodyPr/>
                    <a:lstStyle/>
                    <a:p>
                      <a:pPr marL="0" marR="0" algn="just">
                        <a:spcBef>
                          <a:spcPts val="0"/>
                        </a:spcBef>
                        <a:spcAft>
                          <a:spcPts val="0"/>
                        </a:spcAft>
                      </a:pPr>
                      <a:r>
                        <a:rPr lang="en-US" sz="1600">
                          <a:effectLst/>
                        </a:rPr>
                        <a:t>BPs</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5.591E-07</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N/A</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1.062E-04</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8.030E-05</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1.871E-04</a:t>
                      </a:r>
                      <a:endParaRPr lang="en-US" sz="160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4121563436"/>
                  </a:ext>
                </a:extLst>
              </a:tr>
              <a:tr h="0">
                <a:tc>
                  <a:txBody>
                    <a:bodyPr/>
                    <a:lstStyle/>
                    <a:p>
                      <a:pPr marL="0" marR="0" algn="just">
                        <a:spcBef>
                          <a:spcPts val="0"/>
                        </a:spcBef>
                        <a:spcAft>
                          <a:spcPts val="0"/>
                        </a:spcAft>
                      </a:pPr>
                      <a:r>
                        <a:rPr lang="en-US" sz="1600">
                          <a:effectLst/>
                        </a:rPr>
                        <a:t>LCL Processors</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8.086E-05</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N/A</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N/A</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a:effectLst/>
                        </a:rPr>
                        <a:t>1.062E-04</a:t>
                      </a:r>
                      <a:endParaRPr lang="en-US" sz="1600">
                        <a:effectLst/>
                        <a:latin typeface="Times New Roman" panose="02020603050405020304" pitchFamily="18" charset="0"/>
                        <a:ea typeface="PMingLiU"/>
                      </a:endParaRPr>
                    </a:p>
                  </a:txBody>
                  <a:tcPr marL="68580" marR="68580" marT="0" marB="0"/>
                </a:tc>
                <a:tc>
                  <a:txBody>
                    <a:bodyPr/>
                    <a:lstStyle/>
                    <a:p>
                      <a:pPr marL="0" marR="0" algn="just">
                        <a:spcBef>
                          <a:spcPts val="0"/>
                        </a:spcBef>
                        <a:spcAft>
                          <a:spcPts val="0"/>
                        </a:spcAft>
                      </a:pPr>
                      <a:r>
                        <a:rPr lang="en-US" sz="1600" dirty="0">
                          <a:effectLst/>
                        </a:rPr>
                        <a:t>1.871E-04</a:t>
                      </a:r>
                      <a:endParaRPr lang="en-US" sz="1600" dirty="0">
                        <a:effectLst/>
                        <a:latin typeface="Times New Roman" panose="02020603050405020304" pitchFamily="18" charset="0"/>
                        <a:ea typeface="PMingLiU"/>
                      </a:endParaRPr>
                    </a:p>
                  </a:txBody>
                  <a:tcPr marL="68580" marR="68580" marT="0" marB="0"/>
                </a:tc>
                <a:extLst>
                  <a:ext uri="{0D108BD9-81ED-4DB2-BD59-A6C34878D82A}">
                    <a16:rowId xmlns:a16="http://schemas.microsoft.com/office/drawing/2014/main" val="3558253649"/>
                  </a:ext>
                </a:extLst>
              </a:tr>
            </a:tbl>
          </a:graphicData>
        </a:graphic>
      </p:graphicFrame>
    </p:spTree>
    <p:extLst>
      <p:ext uri="{BB962C8B-B14F-4D97-AF65-F5344CB8AC3E}">
        <p14:creationId xmlns:p14="http://schemas.microsoft.com/office/powerpoint/2010/main" val="285458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559762-5A64-4E28-B666-EA85116506E5}"/>
              </a:ext>
            </a:extLst>
          </p:cNvPr>
          <p:cNvSpPr>
            <a:spLocks noGrp="1"/>
          </p:cNvSpPr>
          <p:nvPr>
            <p:ph idx="1"/>
          </p:nvPr>
        </p:nvSpPr>
        <p:spPr/>
        <p:txBody>
          <a:bodyPr>
            <a:normAutofit/>
          </a:bodyPr>
          <a:lstStyle/>
          <a:p>
            <a:r>
              <a:rPr lang="en-US" b="0" dirty="0">
                <a:latin typeface="Arial" panose="020B0604020202020204" pitchFamily="34" charset="0"/>
                <a:cs typeface="Arial" panose="020B0604020202020204" pitchFamily="34" charset="0"/>
              </a:rPr>
              <a:t>Developed a novel combination of existing tools to support CCF modeling for digital I&amp;C systems.</a:t>
            </a:r>
          </a:p>
          <a:p>
            <a:pPr lvl="1"/>
            <a:r>
              <a:rPr lang="en-US" b="0" i="0" u="none" strike="noStrike" baseline="0" dirty="0">
                <a:solidFill>
                  <a:srgbClr val="000000"/>
                </a:solidFill>
                <a:latin typeface="Arial" panose="020B0604020202020204" pitchFamily="34" charset="0"/>
                <a:cs typeface="Arial" panose="020B0604020202020204" pitchFamily="34" charset="0"/>
              </a:rPr>
              <a:t>The partial beta factor method, together with the modified BFM, allow for a successful quantification process for the multiple CCCGs under a limited-data scenario </a:t>
            </a:r>
          </a:p>
          <a:p>
            <a:r>
              <a:rPr lang="en-US" sz="1800" b="0" i="0" u="none" strike="noStrike" baseline="0" dirty="0">
                <a:solidFill>
                  <a:srgbClr val="000000"/>
                </a:solidFill>
                <a:latin typeface="Arial" panose="020B0604020202020204" pitchFamily="34" charset="0"/>
                <a:cs typeface="Arial" panose="020B0604020202020204" pitchFamily="34" charset="0"/>
              </a:rPr>
              <a:t>Provided an innovated process </a:t>
            </a:r>
            <a:r>
              <a:rPr lang="en-US" b="0" dirty="0">
                <a:solidFill>
                  <a:srgbClr val="000000"/>
                </a:solidFill>
                <a:latin typeface="Arial" panose="020B0604020202020204" pitchFamily="34" charset="0"/>
                <a:cs typeface="Arial" panose="020B0604020202020204" pitchFamily="34" charset="0"/>
              </a:rPr>
              <a:t>for defining </a:t>
            </a:r>
            <a:r>
              <a:rPr lang="en-US" sz="1800" b="0" i="0" u="none" strike="noStrike" baseline="0" dirty="0">
                <a:solidFill>
                  <a:srgbClr val="000000"/>
                </a:solidFill>
                <a:latin typeface="Arial" panose="020B0604020202020204" pitchFamily="34" charset="0"/>
                <a:cs typeface="Arial" panose="020B0604020202020204" pitchFamily="34" charset="0"/>
              </a:rPr>
              <a:t>software-specific model parameters. </a:t>
            </a:r>
          </a:p>
          <a:p>
            <a:endParaRPr lang="en-US" b="0" dirty="0">
              <a:solidFill>
                <a:srgbClr val="000000"/>
              </a:solidFill>
              <a:latin typeface="Arial" panose="020B0604020202020204" pitchFamily="34" charset="0"/>
              <a:cs typeface="Arial" panose="020B0604020202020204" pitchFamily="34" charset="0"/>
            </a:endParaRPr>
          </a:p>
          <a:p>
            <a:r>
              <a:rPr lang="en-US" b="0" dirty="0">
                <a:solidFill>
                  <a:srgbClr val="000000"/>
                </a:solidFill>
                <a:latin typeface="Arial" panose="020B0604020202020204" pitchFamily="34" charset="0"/>
                <a:cs typeface="Arial" panose="020B0604020202020204" pitchFamily="34" charset="0"/>
              </a:rPr>
              <a:t>Future work will employ our approach as part of INL’s framework for the risk assessment of digital I&amp;C systems</a:t>
            </a:r>
          </a:p>
          <a:p>
            <a:pPr lvl="1"/>
            <a:r>
              <a:rPr lang="en-US" dirty="0">
                <a:solidFill>
                  <a:srgbClr val="000000"/>
                </a:solidFill>
                <a:latin typeface="Arial" panose="020B0604020202020204" pitchFamily="34" charset="0"/>
                <a:cs typeface="Arial" panose="020B0604020202020204" pitchFamily="34" charset="0"/>
              </a:rPr>
              <a:t>Evaluation of the reactor trip system fault trees including the software CCFs.</a:t>
            </a:r>
            <a:endParaRPr lang="en-US" b="0" dirty="0">
              <a:latin typeface="Arial" panose="020B0604020202020204" pitchFamily="34" charset="0"/>
              <a:cs typeface="Arial" panose="020B0604020202020204" pitchFamily="34" charset="0"/>
            </a:endParaRPr>
          </a:p>
          <a:p>
            <a:pPr marL="0" indent="0">
              <a:buNone/>
            </a:pPr>
            <a:endParaRPr lang="en-US" b="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BF76B72-D8C8-4E43-8C1E-19DF58F0B664}"/>
              </a:ext>
            </a:extLst>
          </p:cNvPr>
          <p:cNvSpPr>
            <a:spLocks noGrp="1"/>
          </p:cNvSpPr>
          <p:nvPr>
            <p:ph type="title"/>
          </p:nvPr>
        </p:nvSpPr>
        <p:spPr/>
        <p:txBody>
          <a:bodyPr/>
          <a:lstStyle/>
          <a:p>
            <a:r>
              <a:rPr lang="en-US" sz="2000" dirty="0"/>
              <a:t>Conclusion</a:t>
            </a:r>
          </a:p>
        </p:txBody>
      </p:sp>
      <p:sp>
        <p:nvSpPr>
          <p:cNvPr id="4" name="Slide Number Placeholder 3">
            <a:extLst>
              <a:ext uri="{FF2B5EF4-FFF2-40B4-BE49-F238E27FC236}">
                <a16:creationId xmlns:a16="http://schemas.microsoft.com/office/drawing/2014/main" id="{50CFABB4-5B11-4B3E-A380-9C218FB5BE65}"/>
              </a:ext>
            </a:extLst>
          </p:cNvPr>
          <p:cNvSpPr>
            <a:spLocks noGrp="1"/>
          </p:cNvSpPr>
          <p:nvPr>
            <p:ph type="sldNum" sz="quarter" idx="10"/>
          </p:nvPr>
        </p:nvSpPr>
        <p:spPr/>
        <p:txBody>
          <a:bodyPr/>
          <a:lstStyle/>
          <a:p>
            <a:pPr>
              <a:defRPr/>
            </a:pPr>
            <a:fld id="{CDEFAD39-1750-3342-8CA4-A45556007C23}" type="slidenum">
              <a:rPr lang="en-US" smtClean="0"/>
              <a:pPr>
                <a:defRPr/>
              </a:pPr>
              <a:t>21</a:t>
            </a:fld>
            <a:endParaRPr lang="en-US" dirty="0"/>
          </a:p>
        </p:txBody>
      </p:sp>
    </p:spTree>
    <p:extLst>
      <p:ext uri="{BB962C8B-B14F-4D97-AF65-F5344CB8AC3E}">
        <p14:creationId xmlns:p14="http://schemas.microsoft.com/office/powerpoint/2010/main" val="140373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01F4-B726-4510-881E-D9922A8A7EAF}"/>
              </a:ext>
            </a:extLst>
          </p:cNvPr>
          <p:cNvSpPr>
            <a:spLocks noGrp="1"/>
          </p:cNvSpPr>
          <p:nvPr>
            <p:ph type="title"/>
          </p:nvPr>
        </p:nvSpPr>
        <p:spPr/>
        <p:txBody>
          <a:bodyPr/>
          <a:lstStyle/>
          <a:p>
            <a:r>
              <a:rPr lang="en-US" sz="2000" dirty="0"/>
              <a:t>Acknowledgements</a:t>
            </a:r>
            <a:endParaRPr lang="en-US" sz="2000" i="0" dirty="0">
              <a:solidFill>
                <a:srgbClr val="242852"/>
              </a:solidFill>
            </a:endParaRPr>
          </a:p>
        </p:txBody>
      </p:sp>
      <p:sp>
        <p:nvSpPr>
          <p:cNvPr id="3" name="Content Placeholder 2">
            <a:extLst>
              <a:ext uri="{FF2B5EF4-FFF2-40B4-BE49-F238E27FC236}">
                <a16:creationId xmlns:a16="http://schemas.microsoft.com/office/drawing/2014/main" id="{65A1C4C2-563A-4268-8B6E-1E1C84AD7414}"/>
              </a:ext>
            </a:extLst>
          </p:cNvPr>
          <p:cNvSpPr>
            <a:spLocks noGrp="1"/>
          </p:cNvSpPr>
          <p:nvPr>
            <p:ph idx="1"/>
          </p:nvPr>
        </p:nvSpPr>
        <p:spPr/>
        <p:txBody>
          <a:bodyPr/>
          <a:lstStyle/>
          <a:p>
            <a:pPr marL="0" indent="171450">
              <a:spcBef>
                <a:spcPts val="225"/>
              </a:spcBef>
              <a:spcAft>
                <a:spcPts val="450"/>
              </a:spcAft>
              <a:buClrTx/>
            </a:pPr>
            <a:r>
              <a:rPr lang="en-US" sz="1400" dirty="0">
                <a:latin typeface="Arial" panose="020B0604020202020204" pitchFamily="34" charset="0"/>
                <a:cs typeface="Arial" panose="020B0604020202020204" pitchFamily="34" charset="0"/>
              </a:rPr>
              <a:t>The </a:t>
            </a:r>
            <a:r>
              <a:rPr lang="en-US" sz="1400" dirty="0">
                <a:effectLst/>
                <a:latin typeface="Arial" panose="020B0604020202020204" pitchFamily="34" charset="0"/>
                <a:ea typeface="Calibri" panose="020F0502020204030204" pitchFamily="34" charset="0"/>
                <a:cs typeface="Arial" panose="020B0604020202020204" pitchFamily="34" charset="0"/>
              </a:rPr>
              <a:t>research activities and achievements presented in this </a:t>
            </a:r>
            <a:r>
              <a:rPr lang="en-US" sz="1400" dirty="0">
                <a:latin typeface="Arial" panose="020B0604020202020204" pitchFamily="34" charset="0"/>
                <a:ea typeface="Calibri" panose="020F0502020204030204" pitchFamily="34" charset="0"/>
                <a:cs typeface="Arial" panose="020B0604020202020204" pitchFamily="34" charset="0"/>
              </a:rPr>
              <a:t>work were funded under the Risk Informed Systems Analysis (RISA) Pathway of the </a:t>
            </a:r>
            <a:r>
              <a:rPr lang="en-US" sz="1400" dirty="0">
                <a:effectLst/>
                <a:latin typeface="Arial" panose="020B0604020202020204" pitchFamily="34" charset="0"/>
                <a:ea typeface="Calibri" panose="020F0502020204030204" pitchFamily="34" charset="0"/>
                <a:cs typeface="Arial" panose="020B0604020202020204" pitchFamily="34" charset="0"/>
              </a:rPr>
              <a:t>United States Department of Energy Light Water Reactor Sustainability Program.</a:t>
            </a:r>
          </a:p>
          <a:p>
            <a:pPr marL="0" indent="171450">
              <a:spcBef>
                <a:spcPts val="225"/>
              </a:spcBef>
              <a:spcAft>
                <a:spcPts val="450"/>
              </a:spcAft>
              <a:buClrTx/>
            </a:pPr>
            <a:endParaRPr lang="en-US" sz="1400" dirty="0">
              <a:latin typeface="Arial" panose="020B0604020202020204" pitchFamily="34" charset="0"/>
              <a:cs typeface="Arial" panose="020B0604020202020204" pitchFamily="34" charset="0"/>
            </a:endParaRPr>
          </a:p>
          <a:p>
            <a:pPr marL="0" indent="171450">
              <a:spcBef>
                <a:spcPts val="225"/>
              </a:spcBef>
              <a:spcAft>
                <a:spcPts val="450"/>
              </a:spcAft>
              <a:buClrTx/>
            </a:pPr>
            <a:r>
              <a:rPr lang="en-US" sz="1400" dirty="0">
                <a:effectLst/>
                <a:ea typeface="Times New Roman" panose="02020603050405020304" pitchFamily="18" charset="0"/>
              </a:rPr>
              <a:t>This information was prepared as an account of work sponsored by an agency of the U.S. Government under DOE Contract No. DE-AC07-05ID14517.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References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endParaRPr lang="en-US" sz="1600" dirty="0"/>
          </a:p>
          <a:p>
            <a:pPr marL="0" indent="0">
              <a:spcBef>
                <a:spcPts val="225"/>
              </a:spcBef>
              <a:spcAft>
                <a:spcPts val="450"/>
              </a:spcAft>
              <a:buClrTx/>
              <a:buNone/>
            </a:pPr>
            <a:endParaRPr lang="en-US" sz="1400" dirty="0">
              <a:latin typeface="Arial" panose="020B0604020202020204" pitchFamily="34" charset="0"/>
              <a:cs typeface="Arial" panose="020B0604020202020204" pitchFamily="34" charset="0"/>
            </a:endParaRPr>
          </a:p>
          <a:p>
            <a:pPr marL="0" indent="0">
              <a:spcBef>
                <a:spcPts val="225"/>
              </a:spcBef>
              <a:spcAft>
                <a:spcPts val="450"/>
              </a:spcAft>
              <a:buClrTx/>
              <a:buNone/>
            </a:pPr>
            <a:endParaRPr lang="en-US" sz="1350" b="0" dirty="0"/>
          </a:p>
        </p:txBody>
      </p:sp>
      <p:sp>
        <p:nvSpPr>
          <p:cNvPr id="6" name="Slide Number Placeholder 3">
            <a:extLst>
              <a:ext uri="{FF2B5EF4-FFF2-40B4-BE49-F238E27FC236}">
                <a16:creationId xmlns:a16="http://schemas.microsoft.com/office/drawing/2014/main" id="{D7167DA1-5525-41B7-7AAA-37234E34B983}"/>
              </a:ext>
            </a:extLst>
          </p:cNvPr>
          <p:cNvSpPr>
            <a:spLocks noGrp="1"/>
          </p:cNvSpPr>
          <p:nvPr>
            <p:ph type="sldNum" sz="quarter" idx="10"/>
          </p:nvPr>
        </p:nvSpPr>
        <p:spPr>
          <a:xfrm>
            <a:off x="7086600" y="6652768"/>
            <a:ext cx="2057400" cy="205233"/>
          </a:xfrm>
        </p:spPr>
        <p:txBody>
          <a:bodyPr/>
          <a:lstStyle/>
          <a:p>
            <a:pPr>
              <a:defRPr/>
            </a:pPr>
            <a:fld id="{CDEFAD39-1750-3342-8CA4-A45556007C23}" type="slidenum">
              <a:rPr lang="en-US" smtClean="0"/>
              <a:pPr>
                <a:defRPr/>
              </a:pPr>
              <a:t>22</a:t>
            </a:fld>
            <a:endParaRPr lang="en-US" dirty="0"/>
          </a:p>
        </p:txBody>
      </p:sp>
    </p:spTree>
    <p:extLst>
      <p:ext uri="{BB962C8B-B14F-4D97-AF65-F5344CB8AC3E}">
        <p14:creationId xmlns:p14="http://schemas.microsoft.com/office/powerpoint/2010/main" val="135621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B349-DAE3-424B-AB0E-6F14E5C8FA2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05BFEB0-23FB-4B39-A37F-2AB320CC887E}"/>
              </a:ext>
            </a:extLst>
          </p:cNvPr>
          <p:cNvSpPr>
            <a:spLocks noGrp="1"/>
          </p:cNvSpPr>
          <p:nvPr>
            <p:ph idx="1"/>
          </p:nvPr>
        </p:nvSpPr>
        <p:spPr/>
        <p:txBody>
          <a:bodyPr>
            <a:normAutofit/>
          </a:bodyPr>
          <a:lstStyle/>
          <a:p>
            <a:pPr marL="339725" indent="-339725">
              <a:buNone/>
            </a:pPr>
            <a:r>
              <a:rPr lang="en-US" sz="1100" dirty="0">
                <a:latin typeface="Arial" panose="020B0604020202020204" pitchFamily="34" charset="0"/>
                <a:cs typeface="Arial" panose="020B0604020202020204" pitchFamily="34" charset="0"/>
              </a:rPr>
              <a:t>[1] 	"ISO/IED/IEEE International Standard - Systems and software engineering--Vocabulary," in ISO/IEC/IEEE 24765:2017(E), Institute of Electrical and Electronics Engineers, 2017, pp. 1-541.</a:t>
            </a:r>
          </a:p>
          <a:p>
            <a:pPr marL="339725" indent="-339725">
              <a:buNone/>
            </a:pPr>
            <a:r>
              <a:rPr lang="en-US" sz="1100" dirty="0">
                <a:latin typeface="Arial" panose="020B0604020202020204" pitchFamily="34" charset="0"/>
                <a:cs typeface="Arial" panose="020B0604020202020204" pitchFamily="34" charset="0"/>
              </a:rPr>
              <a:t>[2]	Nuclear Energy Agency, "Failure Modes Taxonomy for Reliability Assessment of Digital Instrumentation and Control Systems for Probabilistic Risk Analysis," OECD NEA, 2014. </a:t>
            </a:r>
          </a:p>
          <a:p>
            <a:pPr marL="339725" indent="-339725">
              <a:buNone/>
            </a:pPr>
            <a:r>
              <a:rPr lang="en-US" sz="1100" dirty="0">
                <a:latin typeface="Arial" panose="020B0604020202020204" pitchFamily="34" charset="0"/>
                <a:cs typeface="Arial" panose="020B0604020202020204" pitchFamily="34" charset="0"/>
              </a:rPr>
              <a:t>[3]	M. </a:t>
            </a:r>
            <a:r>
              <a:rPr lang="en-US" sz="1100" dirty="0" err="1">
                <a:latin typeface="Arial" panose="020B0604020202020204" pitchFamily="34" charset="0"/>
                <a:cs typeface="Arial" panose="020B0604020202020204" pitchFamily="34" charset="0"/>
              </a:rPr>
              <a:t>Muhlheim</a:t>
            </a:r>
            <a:r>
              <a:rPr lang="en-US" sz="1100" dirty="0">
                <a:latin typeface="Arial" panose="020B0604020202020204" pitchFamily="34" charset="0"/>
                <a:cs typeface="Arial" panose="020B0604020202020204" pitchFamily="34" charset="0"/>
              </a:rPr>
              <a:t> and R. Wood, "Technical Basis for Evaluating Software-Related Common-Cause Failures," Oak Ridge National Laboratory, Oak Ridge, 2016.</a:t>
            </a:r>
          </a:p>
          <a:p>
            <a:pPr marL="339725" indent="-339725">
              <a:buNone/>
            </a:pPr>
            <a:r>
              <a:rPr lang="en-US" sz="1100" dirty="0">
                <a:latin typeface="Arial" panose="020B0604020202020204" pitchFamily="34" charset="0"/>
                <a:cs typeface="Arial" panose="020B0604020202020204" pitchFamily="34" charset="0"/>
              </a:rPr>
              <a:t>[4]	A. </a:t>
            </a:r>
            <a:r>
              <a:rPr lang="en-US" sz="1100" dirty="0" err="1">
                <a:latin typeface="Arial" panose="020B0604020202020204" pitchFamily="34" charset="0"/>
                <a:cs typeface="Arial" panose="020B0604020202020204" pitchFamily="34" charset="0"/>
              </a:rPr>
              <a:t>Mosleh</a:t>
            </a:r>
            <a:r>
              <a:rPr lang="en-US" sz="1100" dirty="0">
                <a:latin typeface="Arial" panose="020B0604020202020204" pitchFamily="34" charset="0"/>
                <a:cs typeface="Arial" panose="020B0604020202020204" pitchFamily="34" charset="0"/>
              </a:rPr>
              <a:t>, D. </a:t>
            </a:r>
            <a:r>
              <a:rPr lang="en-US" sz="1100" dirty="0" err="1">
                <a:latin typeface="Arial" panose="020B0604020202020204" pitchFamily="34" charset="0"/>
                <a:cs typeface="Arial" panose="020B0604020202020204" pitchFamily="34" charset="0"/>
              </a:rPr>
              <a:t>Rasmuson</a:t>
            </a:r>
            <a:r>
              <a:rPr lang="en-US" sz="1100" dirty="0">
                <a:latin typeface="Arial" panose="020B0604020202020204" pitchFamily="34" charset="0"/>
                <a:cs typeface="Arial" panose="020B0604020202020204" pitchFamily="34" charset="0"/>
              </a:rPr>
              <a:t> and F. Marshall, "Guidelines on Modeling Common-Cause Failures in Probabilistic Risk Assessment," NUREG/CR-5485, U.S. Nuclear Regulatory Commission, Washington, DC, 1998.</a:t>
            </a:r>
          </a:p>
          <a:p>
            <a:pPr marL="339725" indent="-339725">
              <a:buNone/>
            </a:pPr>
            <a:r>
              <a:rPr lang="en-US" sz="1100" dirty="0">
                <a:latin typeface="Arial" panose="020B0604020202020204" pitchFamily="34" charset="0"/>
                <a:cs typeface="Arial" panose="020B0604020202020204" pitchFamily="34" charset="0"/>
              </a:rPr>
              <a:t>[5]	T. Shorthill, H. Bao, Z. Hongbin and H. Ban, "A novel approach for software reliability analysis of digital instrumentation and control systems in nuclear power plants," Annals of Nuclear Energy, vol. 158, 2021.</a:t>
            </a:r>
          </a:p>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[6]	D. </a:t>
            </a:r>
            <a:r>
              <a:rPr lang="en-US" sz="1100" dirty="0" err="1">
                <a:latin typeface="Arial" panose="020B0604020202020204" pitchFamily="34" charset="0"/>
                <a:ea typeface="Calibri" panose="020F0502020204030204" pitchFamily="34" charset="0"/>
                <a:cs typeface="Arial" panose="020B0604020202020204" pitchFamily="34" charset="0"/>
              </a:rPr>
              <a:t>Kančev</a:t>
            </a:r>
            <a:r>
              <a:rPr lang="en-US" sz="1100" dirty="0">
                <a:latin typeface="Arial" panose="020B0604020202020204" pitchFamily="34" charset="0"/>
                <a:ea typeface="Calibri" panose="020F0502020204030204" pitchFamily="34" charset="0"/>
                <a:cs typeface="Arial" panose="020B0604020202020204" pitchFamily="34" charset="0"/>
              </a:rPr>
              <a:t> and M. </a:t>
            </a:r>
            <a:r>
              <a:rPr lang="en-US" sz="1100" dirty="0" err="1">
                <a:latin typeface="Arial" panose="020B0604020202020204" pitchFamily="34" charset="0"/>
                <a:ea typeface="Calibri" panose="020F0502020204030204" pitchFamily="34" charset="0"/>
                <a:cs typeface="Arial" panose="020B0604020202020204" pitchFamily="34" charset="0"/>
              </a:rPr>
              <a:t>Čepin</a:t>
            </a:r>
            <a:r>
              <a:rPr lang="en-US" sz="1100" dirty="0">
                <a:latin typeface="Arial" panose="020B0604020202020204" pitchFamily="34" charset="0"/>
                <a:ea typeface="Calibri" panose="020F0502020204030204" pitchFamily="34" charset="0"/>
                <a:cs typeface="Arial" panose="020B0604020202020204" pitchFamily="34" charset="0"/>
              </a:rPr>
              <a:t>, "A new method for </a:t>
            </a:r>
            <a:r>
              <a:rPr lang="en-US" sz="1100" dirty="0" err="1">
                <a:latin typeface="Arial" panose="020B0604020202020204" pitchFamily="34" charset="0"/>
                <a:ea typeface="Calibri" panose="020F0502020204030204" pitchFamily="34" charset="0"/>
                <a:cs typeface="Arial" panose="020B0604020202020204" pitchFamily="34" charset="0"/>
              </a:rPr>
              <a:t>explicity</a:t>
            </a:r>
            <a:r>
              <a:rPr lang="en-US" sz="1100" dirty="0">
                <a:latin typeface="Arial" panose="020B0604020202020204" pitchFamily="34" charset="0"/>
                <a:ea typeface="Calibri" panose="020F0502020204030204" pitchFamily="34" charset="0"/>
                <a:cs typeface="Arial" panose="020B0604020202020204" pitchFamily="34" charset="0"/>
              </a:rPr>
              <a:t> modelling of single failure </a:t>
            </a:r>
            <a:r>
              <a:rPr lang="en-US" sz="1100" dirty="0" err="1">
                <a:latin typeface="Arial" panose="020B0604020202020204" pitchFamily="34" charset="0"/>
                <a:ea typeface="Calibri" panose="020F0502020204030204" pitchFamily="34" charset="0"/>
                <a:cs typeface="Arial" panose="020B0604020202020204" pitchFamily="34" charset="0"/>
              </a:rPr>
              <a:t>evetn</a:t>
            </a:r>
            <a:r>
              <a:rPr lang="en-US" sz="1100" dirty="0">
                <a:latin typeface="Arial" panose="020B0604020202020204" pitchFamily="34" charset="0"/>
                <a:ea typeface="Calibri" panose="020F0502020204030204" pitchFamily="34" charset="0"/>
                <a:cs typeface="Arial" panose="020B0604020202020204" pitchFamily="34" charset="0"/>
              </a:rPr>
              <a:t> within different common cause failure groups," Reliability Engineering and System Safety, vol. 103, pp. 84-93, 2012.</a:t>
            </a:r>
          </a:p>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[7]	A. O'Connor and A. </a:t>
            </a:r>
            <a:r>
              <a:rPr lang="en-US" sz="1100" dirty="0" err="1">
                <a:latin typeface="Arial" panose="020B0604020202020204" pitchFamily="34" charset="0"/>
                <a:ea typeface="Calibri" panose="020F0502020204030204" pitchFamily="34" charset="0"/>
                <a:cs typeface="Arial" panose="020B0604020202020204" pitchFamily="34" charset="0"/>
              </a:rPr>
              <a:t>Mosleh</a:t>
            </a:r>
            <a:r>
              <a:rPr lang="en-US" sz="1100" dirty="0">
                <a:latin typeface="Arial" panose="020B0604020202020204" pitchFamily="34" charset="0"/>
                <a:ea typeface="Calibri" panose="020F0502020204030204" pitchFamily="34" charset="0"/>
                <a:cs typeface="Arial" panose="020B0604020202020204" pitchFamily="34" charset="0"/>
              </a:rPr>
              <a:t>, "Extending the Alpha Factor Model for Cause Based Treatment of Common Cause Failure Events in PRA and Event Assessment," in PSAM 2014 - Probabilistic Safety Assessment and Management, Honolulu, Hawaii, 2014. </a:t>
            </a:r>
          </a:p>
        </p:txBody>
      </p:sp>
      <p:sp>
        <p:nvSpPr>
          <p:cNvPr id="5" name="Slide Number Placeholder 3">
            <a:extLst>
              <a:ext uri="{FF2B5EF4-FFF2-40B4-BE49-F238E27FC236}">
                <a16:creationId xmlns:a16="http://schemas.microsoft.com/office/drawing/2014/main" id="{D8C12F24-D70E-9D21-D904-2F60A374AFD0}"/>
              </a:ext>
            </a:extLst>
          </p:cNvPr>
          <p:cNvSpPr>
            <a:spLocks noGrp="1"/>
          </p:cNvSpPr>
          <p:nvPr>
            <p:ph type="sldNum" sz="quarter" idx="10"/>
          </p:nvPr>
        </p:nvSpPr>
        <p:spPr>
          <a:xfrm>
            <a:off x="7086600" y="6652768"/>
            <a:ext cx="2057400" cy="205233"/>
          </a:xfrm>
        </p:spPr>
        <p:txBody>
          <a:bodyPr/>
          <a:lstStyle/>
          <a:p>
            <a:pPr>
              <a:defRPr/>
            </a:pPr>
            <a:fld id="{CDEFAD39-1750-3342-8CA4-A45556007C23}" type="slidenum">
              <a:rPr lang="en-US" smtClean="0"/>
              <a:pPr>
                <a:defRPr/>
              </a:pPr>
              <a:t>23</a:t>
            </a:fld>
            <a:endParaRPr lang="en-US" dirty="0"/>
          </a:p>
        </p:txBody>
      </p:sp>
    </p:spTree>
    <p:extLst>
      <p:ext uri="{BB962C8B-B14F-4D97-AF65-F5344CB8AC3E}">
        <p14:creationId xmlns:p14="http://schemas.microsoft.com/office/powerpoint/2010/main" val="111923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B349-DAE3-424B-AB0E-6F14E5C8FA2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05BFEB0-23FB-4B39-A37F-2AB320CC887E}"/>
              </a:ext>
            </a:extLst>
          </p:cNvPr>
          <p:cNvSpPr>
            <a:spLocks noGrp="1"/>
          </p:cNvSpPr>
          <p:nvPr>
            <p:ph idx="1"/>
          </p:nvPr>
        </p:nvSpPr>
        <p:spPr/>
        <p:txBody>
          <a:bodyPr>
            <a:normAutofit/>
          </a:bodyPr>
          <a:lstStyle/>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[8]	A. O'Connor and A. </a:t>
            </a:r>
            <a:r>
              <a:rPr lang="en-US" sz="1100" dirty="0" err="1">
                <a:latin typeface="Arial" panose="020B0604020202020204" pitchFamily="34" charset="0"/>
                <a:ea typeface="Calibri" panose="020F0502020204030204" pitchFamily="34" charset="0"/>
                <a:cs typeface="Arial" panose="020B0604020202020204" pitchFamily="34" charset="0"/>
              </a:rPr>
              <a:t>Mosleh</a:t>
            </a:r>
            <a:r>
              <a:rPr lang="en-US" sz="1100" dirty="0">
                <a:latin typeface="Arial" panose="020B0604020202020204" pitchFamily="34" charset="0"/>
                <a:ea typeface="Calibri" panose="020F0502020204030204" pitchFamily="34" charset="0"/>
                <a:cs typeface="Arial" panose="020B0604020202020204" pitchFamily="34" charset="0"/>
              </a:rPr>
              <a:t>, "A general cause based methodology for analysis of common cause and dependent failures in system risk and reliability assessments," Reliability Engineering and System Safety, vol. 145, pp. 341-350, 2016</a:t>
            </a:r>
          </a:p>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[9] 	D. M. </a:t>
            </a:r>
            <a:r>
              <a:rPr lang="en-US" sz="1100" dirty="0" err="1">
                <a:latin typeface="Arial" panose="020B0604020202020204" pitchFamily="34" charset="0"/>
                <a:ea typeface="Calibri" panose="020F0502020204030204" pitchFamily="34" charset="0"/>
                <a:cs typeface="Arial" panose="020B0604020202020204" pitchFamily="34" charset="0"/>
              </a:rPr>
              <a:t>Rasmuson</a:t>
            </a:r>
            <a:r>
              <a:rPr lang="en-US" sz="1100" dirty="0">
                <a:latin typeface="Arial" panose="020B0604020202020204" pitchFamily="34" charset="0"/>
                <a:ea typeface="Calibri" panose="020F0502020204030204" pitchFamily="34" charset="0"/>
                <a:cs typeface="Arial" panose="020B0604020202020204" pitchFamily="34" charset="0"/>
              </a:rPr>
              <a:t> and D. L. Kelly, "Common-cause failure analysis in event assessment," Proceedings of the Institution of Mechanical Engineers, Part O: Journal of Risk and Reliability, vol. 222, pp. 521-532, 2008.</a:t>
            </a:r>
          </a:p>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[10]	E. Higo, S. Soga and H. Miura, "Inter-unit common cause failure analysis based on data from intra-unit cases," in ICONE2020 - Proceedings of the 2020 Conference on Nuclear Engineering, Virtual, 2020</a:t>
            </a:r>
          </a:p>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[11]	S. Soga, E. Higo and H. Miura, "A systematic approach to estimate an inter-unit common-cause failure probability," Reliability Engineering and System Safety, vol. 2015, 2021</a:t>
            </a:r>
          </a:p>
          <a:p>
            <a:pPr marL="347663" indent="-347663">
              <a:buNone/>
            </a:pPr>
            <a:r>
              <a:rPr lang="en-US" sz="1100" dirty="0">
                <a:latin typeface="Arial" panose="020B0604020202020204" pitchFamily="34" charset="0"/>
                <a:ea typeface="Calibri" panose="020F0502020204030204" pitchFamily="34" charset="0"/>
                <a:cs typeface="Arial" panose="020B0604020202020204" pitchFamily="34" charset="0"/>
              </a:rPr>
              <a:t>[12]	OECD/Nuclear Energy Agency. International common-cause failure data exchange. https://www.oecd-nea.org/jcms/pl_25090/international-common-cause-failure-data-exchange-icde-project</a:t>
            </a:r>
          </a:p>
          <a:p>
            <a:pPr marL="347663" indent="-347663">
              <a:buNone/>
            </a:pPr>
            <a:r>
              <a:rPr lang="en-US" sz="1100" dirty="0">
                <a:latin typeface="Arial" panose="020B0604020202020204" pitchFamily="34" charset="0"/>
                <a:cs typeface="Arial" panose="020B0604020202020204" pitchFamily="34" charset="0"/>
              </a:rPr>
              <a:t>[13]	R. A. Humphreys, "Assigning a Numerical Value to the Beta Factor Common Cause Evaluation," in Reliability '87, 1987</a:t>
            </a:r>
          </a:p>
          <a:p>
            <a:pPr marL="347663" indent="-347663">
              <a:buNone/>
            </a:pPr>
            <a:r>
              <a:rPr lang="en-US" sz="1100" dirty="0">
                <a:latin typeface="Arial" panose="020B0604020202020204" pitchFamily="34" charset="0"/>
                <a:cs typeface="Arial" panose="020B0604020202020204" pitchFamily="34" charset="0"/>
              </a:rPr>
              <a:t>[14]	V. P. Brand, Ed., UPM 3.1: A pragmatic approach to dependent failures assessment for standard systems, SRDA-R13, Warrington, UK: AEA Technology, Safety and Reliability Directorate, 1996</a:t>
            </a:r>
          </a:p>
          <a:p>
            <a:pPr marL="339725" indent="-339725">
              <a:buNone/>
            </a:pPr>
            <a:endParaRPr lang="en-US" sz="1100" dirty="0">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id="{76FB526A-FD86-5E15-30ED-E131543AEF63}"/>
              </a:ext>
            </a:extLst>
          </p:cNvPr>
          <p:cNvSpPr>
            <a:spLocks noGrp="1"/>
          </p:cNvSpPr>
          <p:nvPr>
            <p:ph type="sldNum" sz="quarter" idx="10"/>
          </p:nvPr>
        </p:nvSpPr>
        <p:spPr>
          <a:xfrm>
            <a:off x="7086600" y="6652768"/>
            <a:ext cx="2057400" cy="205233"/>
          </a:xfrm>
        </p:spPr>
        <p:txBody>
          <a:bodyPr/>
          <a:lstStyle/>
          <a:p>
            <a:pPr>
              <a:defRPr/>
            </a:pPr>
            <a:fld id="{CDEFAD39-1750-3342-8CA4-A45556007C23}" type="slidenum">
              <a:rPr lang="en-US" smtClean="0"/>
              <a:pPr>
                <a:defRPr/>
              </a:pPr>
              <a:t>24</a:t>
            </a:fld>
            <a:endParaRPr lang="en-US" dirty="0"/>
          </a:p>
        </p:txBody>
      </p:sp>
    </p:spTree>
    <p:extLst>
      <p:ext uri="{BB962C8B-B14F-4D97-AF65-F5344CB8AC3E}">
        <p14:creationId xmlns:p14="http://schemas.microsoft.com/office/powerpoint/2010/main" val="1296689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E7CD-3C5C-46A9-AC5F-519F9BA832E5}"/>
              </a:ext>
            </a:extLst>
          </p:cNvPr>
          <p:cNvSpPr>
            <a:spLocks noGrp="1"/>
          </p:cNvSpPr>
          <p:nvPr>
            <p:ph type="title"/>
          </p:nvPr>
        </p:nvSpPr>
        <p:spPr/>
        <p:txBody>
          <a:bodyPr/>
          <a:lstStyle/>
          <a:p>
            <a:pPr algn="ctr"/>
            <a:r>
              <a:rPr lang="en-US" sz="2800" dirty="0"/>
              <a:t>Questions?</a:t>
            </a:r>
          </a:p>
        </p:txBody>
      </p:sp>
    </p:spTree>
    <p:extLst>
      <p:ext uri="{BB962C8B-B14F-4D97-AF65-F5344CB8AC3E}">
        <p14:creationId xmlns:p14="http://schemas.microsoft.com/office/powerpoint/2010/main" val="276691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E7CD-3C5C-46A9-AC5F-519F9BA832E5}"/>
              </a:ext>
            </a:extLst>
          </p:cNvPr>
          <p:cNvSpPr>
            <a:spLocks noGrp="1"/>
          </p:cNvSpPr>
          <p:nvPr>
            <p:ph type="title"/>
          </p:nvPr>
        </p:nvSpPr>
        <p:spPr/>
        <p:txBody>
          <a:bodyPr/>
          <a:lstStyle/>
          <a:p>
            <a:pPr algn="ctr"/>
            <a:r>
              <a:rPr lang="en-US" sz="2800" dirty="0"/>
              <a:t>Extra Slides</a:t>
            </a:r>
          </a:p>
        </p:txBody>
      </p:sp>
    </p:spTree>
    <p:extLst>
      <p:ext uri="{BB962C8B-B14F-4D97-AF65-F5344CB8AC3E}">
        <p14:creationId xmlns:p14="http://schemas.microsoft.com/office/powerpoint/2010/main" val="382175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0E8DC-2717-40F0-A432-C65BEE99B3CF}"/>
              </a:ext>
            </a:extLst>
          </p:cNvPr>
          <p:cNvSpPr>
            <a:spLocks noGrp="1"/>
          </p:cNvSpPr>
          <p:nvPr>
            <p:ph type="title"/>
          </p:nvPr>
        </p:nvSpPr>
        <p:spPr/>
        <p:txBody>
          <a:bodyPr/>
          <a:lstStyle/>
          <a:p>
            <a:r>
              <a:rPr lang="en-US" sz="2000" dirty="0"/>
              <a:t>Original and new fault trees for the reactor trip system</a:t>
            </a:r>
          </a:p>
        </p:txBody>
      </p:sp>
      <p:sp>
        <p:nvSpPr>
          <p:cNvPr id="4" name="Slide Number Placeholder 3">
            <a:extLst>
              <a:ext uri="{FF2B5EF4-FFF2-40B4-BE49-F238E27FC236}">
                <a16:creationId xmlns:a16="http://schemas.microsoft.com/office/drawing/2014/main" id="{FC151068-0B04-41AC-92A9-9758547A0D57}"/>
              </a:ext>
            </a:extLst>
          </p:cNvPr>
          <p:cNvSpPr>
            <a:spLocks noGrp="1"/>
          </p:cNvSpPr>
          <p:nvPr>
            <p:ph type="sldNum" sz="quarter" idx="10"/>
          </p:nvPr>
        </p:nvSpPr>
        <p:spPr/>
        <p:txBody>
          <a:bodyPr/>
          <a:lstStyle/>
          <a:p>
            <a:pPr>
              <a:defRPr/>
            </a:pPr>
            <a:fld id="{CDEFAD39-1750-3342-8CA4-A45556007C23}" type="slidenum">
              <a:rPr lang="en-US" smtClean="0"/>
              <a:pPr>
                <a:defRPr/>
              </a:pPr>
              <a:t>27</a:t>
            </a:fld>
            <a:endParaRPr lang="en-US" dirty="0"/>
          </a:p>
        </p:txBody>
      </p:sp>
      <p:pic>
        <p:nvPicPr>
          <p:cNvPr id="5" name="Picture 4">
            <a:extLst>
              <a:ext uri="{FF2B5EF4-FFF2-40B4-BE49-F238E27FC236}">
                <a16:creationId xmlns:a16="http://schemas.microsoft.com/office/drawing/2014/main" id="{4A3C0468-4B1D-47AE-81E7-F693EEFA11C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19" y="2067282"/>
            <a:ext cx="4238395" cy="2636357"/>
          </a:xfrm>
          <a:prstGeom prst="rect">
            <a:avLst/>
          </a:prstGeom>
          <a:noFill/>
        </p:spPr>
      </p:pic>
      <p:pic>
        <p:nvPicPr>
          <p:cNvPr id="6" name="Picture 5">
            <a:extLst>
              <a:ext uri="{FF2B5EF4-FFF2-40B4-BE49-F238E27FC236}">
                <a16:creationId xmlns:a16="http://schemas.microsoft.com/office/drawing/2014/main" id="{98D871CF-952E-45BA-A4AC-964A26C709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57015" y="2124053"/>
            <a:ext cx="4492866" cy="2636357"/>
          </a:xfrm>
          <a:prstGeom prst="rect">
            <a:avLst/>
          </a:prstGeom>
          <a:noFill/>
        </p:spPr>
      </p:pic>
      <p:sp>
        <p:nvSpPr>
          <p:cNvPr id="9" name="TextBox 8">
            <a:extLst>
              <a:ext uri="{FF2B5EF4-FFF2-40B4-BE49-F238E27FC236}">
                <a16:creationId xmlns:a16="http://schemas.microsoft.com/office/drawing/2014/main" id="{70D585AD-4D97-4DD2-A061-C6275C0E8A1C}"/>
              </a:ext>
            </a:extLst>
          </p:cNvPr>
          <p:cNvSpPr txBox="1"/>
          <p:nvPr/>
        </p:nvSpPr>
        <p:spPr>
          <a:xfrm>
            <a:off x="784107" y="5216700"/>
            <a:ext cx="7575786" cy="707886"/>
          </a:xfrm>
          <a:prstGeom prst="rect">
            <a:avLst/>
          </a:prstGeom>
          <a:noFill/>
        </p:spPr>
        <p:txBody>
          <a:bodyPr wrap="square">
            <a:spAutoFit/>
          </a:bodyPr>
          <a:lstStyle/>
          <a:p>
            <a:pPr algn="ctr"/>
            <a:r>
              <a:rPr lang="en-US" sz="2000" b="1" dirty="0"/>
              <a:t>Path Forward: Implement our new CCF model values and evaluate the RTS Cut sets.</a:t>
            </a:r>
          </a:p>
        </p:txBody>
      </p:sp>
      <p:sp>
        <p:nvSpPr>
          <p:cNvPr id="12" name="TextBox 11">
            <a:extLst>
              <a:ext uri="{FF2B5EF4-FFF2-40B4-BE49-F238E27FC236}">
                <a16:creationId xmlns:a16="http://schemas.microsoft.com/office/drawing/2014/main" id="{F17F1A92-A640-4A58-A082-591598E55A6D}"/>
              </a:ext>
            </a:extLst>
          </p:cNvPr>
          <p:cNvSpPr txBox="1"/>
          <p:nvPr/>
        </p:nvSpPr>
        <p:spPr>
          <a:xfrm>
            <a:off x="-97123" y="1487093"/>
            <a:ext cx="4572000" cy="369332"/>
          </a:xfrm>
          <a:prstGeom prst="rect">
            <a:avLst/>
          </a:prstGeom>
          <a:noFill/>
        </p:spPr>
        <p:txBody>
          <a:bodyPr wrap="square">
            <a:spAutoFit/>
          </a:bodyPr>
          <a:lstStyle/>
          <a:p>
            <a:pPr marL="0" marR="0" algn="ctr">
              <a:spcBef>
                <a:spcPts val="300"/>
              </a:spcBef>
              <a:spcAft>
                <a:spcPts val="0"/>
              </a:spcAft>
            </a:pPr>
            <a:r>
              <a:rPr lang="en-US" b="1" dirty="0">
                <a:effectLst/>
                <a:latin typeface="+mn-lt"/>
                <a:ea typeface="Times New Roman" panose="02020603050405020304" pitchFamily="18" charset="0"/>
              </a:rPr>
              <a:t>original RTS-FT</a:t>
            </a:r>
          </a:p>
        </p:txBody>
      </p:sp>
      <p:sp>
        <p:nvSpPr>
          <p:cNvPr id="15" name="TextBox 14">
            <a:extLst>
              <a:ext uri="{FF2B5EF4-FFF2-40B4-BE49-F238E27FC236}">
                <a16:creationId xmlns:a16="http://schemas.microsoft.com/office/drawing/2014/main" id="{9CE751D6-FFCC-443F-B683-17798E28BD45}"/>
              </a:ext>
            </a:extLst>
          </p:cNvPr>
          <p:cNvSpPr txBox="1"/>
          <p:nvPr/>
        </p:nvSpPr>
        <p:spPr>
          <a:xfrm>
            <a:off x="4669124" y="1487093"/>
            <a:ext cx="4268647" cy="369332"/>
          </a:xfrm>
          <a:prstGeom prst="rect">
            <a:avLst/>
          </a:prstGeom>
          <a:noFill/>
        </p:spPr>
        <p:txBody>
          <a:bodyPr wrap="square">
            <a:spAutoFit/>
          </a:bodyPr>
          <a:lstStyle/>
          <a:p>
            <a:pPr marL="0" marR="0" algn="ctr">
              <a:spcBef>
                <a:spcPts val="300"/>
              </a:spcBef>
              <a:spcAft>
                <a:spcPts val="0"/>
              </a:spcAft>
            </a:pPr>
            <a:r>
              <a:rPr lang="en-US" b="1" dirty="0">
                <a:effectLst/>
                <a:latin typeface="+mn-lt"/>
                <a:ea typeface="Times New Roman" panose="02020603050405020304" pitchFamily="18" charset="0"/>
              </a:rPr>
              <a:t>New RTS-FT</a:t>
            </a:r>
          </a:p>
        </p:txBody>
      </p:sp>
    </p:spTree>
    <p:extLst>
      <p:ext uri="{BB962C8B-B14F-4D97-AF65-F5344CB8AC3E}">
        <p14:creationId xmlns:p14="http://schemas.microsoft.com/office/powerpoint/2010/main" val="231216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82ECF0-46A3-4C54-A1CC-02E7D3020517}"/>
              </a:ext>
            </a:extLst>
          </p:cNvPr>
          <p:cNvGraphicFramePr>
            <a:graphicFrameLocks noGrp="1"/>
          </p:cNvGraphicFramePr>
          <p:nvPr>
            <p:ph idx="1"/>
            <p:extLst>
              <p:ext uri="{D42A27DB-BD31-4B8C-83A1-F6EECF244321}">
                <p14:modId xmlns:p14="http://schemas.microsoft.com/office/powerpoint/2010/main" val="3211222825"/>
              </p:ext>
            </p:extLst>
          </p:nvPr>
        </p:nvGraphicFramePr>
        <p:xfrm>
          <a:off x="236219" y="1362367"/>
          <a:ext cx="8534399" cy="2078019"/>
        </p:xfrm>
        <a:graphic>
          <a:graphicData uri="http://schemas.openxmlformats.org/drawingml/2006/table">
            <a:tbl>
              <a:tblPr firstRow="1" firstCol="1" bandRow="1">
                <a:tableStyleId>{7DF18680-E054-41AD-8BC1-D1AEF772440D}</a:tableStyleId>
              </a:tblPr>
              <a:tblGrid>
                <a:gridCol w="1797539">
                  <a:extLst>
                    <a:ext uri="{9D8B030D-6E8A-4147-A177-3AD203B41FA5}">
                      <a16:colId xmlns:a16="http://schemas.microsoft.com/office/drawing/2014/main" val="662364371"/>
                    </a:ext>
                  </a:extLst>
                </a:gridCol>
                <a:gridCol w="6736860">
                  <a:extLst>
                    <a:ext uri="{9D8B030D-6E8A-4147-A177-3AD203B41FA5}">
                      <a16:colId xmlns:a16="http://schemas.microsoft.com/office/drawing/2014/main" val="907507326"/>
                    </a:ext>
                  </a:extLst>
                </a:gridCol>
              </a:tblGrid>
              <a:tr h="230891">
                <a:tc gridSpan="2">
                  <a:txBody>
                    <a:bodyPr/>
                    <a:lstStyle/>
                    <a:p>
                      <a:pPr marL="0" marR="0">
                        <a:spcBef>
                          <a:spcPts val="300"/>
                        </a:spcBef>
                        <a:spcAft>
                          <a:spcPts val="0"/>
                        </a:spcAft>
                      </a:pPr>
                      <a:r>
                        <a:rPr lang="en-US" sz="1200" dirty="0">
                          <a:effectLst/>
                          <a:latin typeface="Arial" panose="020B0604020202020204" pitchFamily="34" charset="0"/>
                          <a:cs typeface="Arial" panose="020B0604020202020204" pitchFamily="34" charset="0"/>
                        </a:rPr>
                        <a:t>High level Definitions for each defense sub-factor </a:t>
                      </a:r>
                      <a:r>
                        <a:rPr lang="en-US" sz="1200" b="0" dirty="0">
                          <a:effectLst/>
                          <a:latin typeface="Arial" panose="020B0604020202020204" pitchFamily="34" charset="0"/>
                          <a:cs typeface="Arial" panose="020B0604020202020204" pitchFamily="34" charset="0"/>
                        </a:rPr>
                        <a:t>[13][14]</a:t>
                      </a:r>
                    </a:p>
                  </a:txBody>
                  <a:tcPr marL="68580" marR="68580" marT="0" marB="0"/>
                </a:tc>
                <a:tc hMerge="1">
                  <a:txBody>
                    <a:bodyPr/>
                    <a:lstStyle/>
                    <a:p>
                      <a:pPr marL="0" marR="0">
                        <a:spcBef>
                          <a:spcPts val="30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High level Definitions for each defense sub-factor</a:t>
                      </a:r>
                    </a:p>
                  </a:txBody>
                  <a:tcPr marL="68580" marR="68580" marT="0" marB="0"/>
                </a:tc>
                <a:extLst>
                  <a:ext uri="{0D108BD9-81ED-4DB2-BD59-A6C34878D82A}">
                    <a16:rowId xmlns:a16="http://schemas.microsoft.com/office/drawing/2014/main" val="62182515"/>
                  </a:ext>
                </a:extLst>
              </a:tr>
              <a:tr h="230891">
                <a:tc>
                  <a:txBody>
                    <a:bodyPr/>
                    <a:lstStyle/>
                    <a:p>
                      <a:pPr marL="0" marR="0">
                        <a:spcBef>
                          <a:spcPts val="300"/>
                        </a:spcBef>
                        <a:spcAft>
                          <a:spcPts val="0"/>
                        </a:spcAft>
                      </a:pPr>
                      <a:r>
                        <a:rPr lang="en-US" sz="1200" b="0" dirty="0">
                          <a:effectLst/>
                        </a:rPr>
                        <a:t>Redundancy (&amp; Diversity)</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cs typeface="Arial" panose="020B0604020202020204" pitchFamily="34" charset="0"/>
                        </a:rPr>
                        <a:t>Measurement of internal similarity</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72859817"/>
                  </a:ext>
                </a:extLst>
              </a:tr>
              <a:tr h="230891">
                <a:tc>
                  <a:txBody>
                    <a:bodyPr/>
                    <a:lstStyle/>
                    <a:p>
                      <a:pPr marL="0" marR="0">
                        <a:spcBef>
                          <a:spcPts val="300"/>
                        </a:spcBef>
                        <a:spcAft>
                          <a:spcPts val="0"/>
                        </a:spcAft>
                      </a:pPr>
                      <a:r>
                        <a:rPr lang="en-US" sz="1200" b="0" dirty="0">
                          <a:effectLst/>
                        </a:rPr>
                        <a:t>Separation</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cs typeface="Arial" panose="020B0604020202020204" pitchFamily="34" charset="0"/>
                        </a:rPr>
                        <a:t>Measure of external similarity</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02659737"/>
                  </a:ext>
                </a:extLst>
              </a:tr>
              <a:tr h="230891">
                <a:tc>
                  <a:txBody>
                    <a:bodyPr/>
                    <a:lstStyle/>
                    <a:p>
                      <a:pPr marL="0" marR="0">
                        <a:spcBef>
                          <a:spcPts val="300"/>
                        </a:spcBef>
                        <a:spcAft>
                          <a:spcPts val="0"/>
                        </a:spcAft>
                      </a:pPr>
                      <a:r>
                        <a:rPr lang="en-US" sz="1200" b="0" dirty="0">
                          <a:effectLst/>
                        </a:rPr>
                        <a:t>Understanding</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amount of understanding, experience, and complexity of the design</a:t>
                      </a:r>
                    </a:p>
                  </a:txBody>
                  <a:tcPr marL="68580" marR="68580" marT="0" marB="0"/>
                </a:tc>
                <a:extLst>
                  <a:ext uri="{0D108BD9-81ED-4DB2-BD59-A6C34878D82A}">
                    <a16:rowId xmlns:a16="http://schemas.microsoft.com/office/drawing/2014/main" val="3884604402"/>
                  </a:ext>
                </a:extLst>
              </a:tr>
              <a:tr h="230891">
                <a:tc>
                  <a:txBody>
                    <a:bodyPr/>
                    <a:lstStyle/>
                    <a:p>
                      <a:pPr marL="0" marR="0">
                        <a:spcBef>
                          <a:spcPts val="300"/>
                        </a:spcBef>
                        <a:spcAft>
                          <a:spcPts val="0"/>
                        </a:spcAft>
                      </a:pPr>
                      <a:r>
                        <a:rPr lang="en-US" sz="1200" b="0" dirty="0">
                          <a:effectLst/>
                        </a:rPr>
                        <a:t>Analysis</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quality of the safety and fault analysis conducted for the design.</a:t>
                      </a:r>
                    </a:p>
                  </a:txBody>
                  <a:tcPr marL="68580" marR="68580" marT="0" marB="0"/>
                </a:tc>
                <a:extLst>
                  <a:ext uri="{0D108BD9-81ED-4DB2-BD59-A6C34878D82A}">
                    <a16:rowId xmlns:a16="http://schemas.microsoft.com/office/drawing/2014/main" val="2663331693"/>
                  </a:ext>
                </a:extLst>
              </a:tr>
              <a:tr h="230891">
                <a:tc>
                  <a:txBody>
                    <a:bodyPr/>
                    <a:lstStyle/>
                    <a:p>
                      <a:pPr marL="0" marR="0">
                        <a:spcBef>
                          <a:spcPts val="300"/>
                        </a:spcBef>
                        <a:spcAft>
                          <a:spcPts val="0"/>
                        </a:spcAft>
                      </a:pPr>
                      <a:r>
                        <a:rPr lang="en-US" sz="1200" b="0" dirty="0">
                          <a:effectLst/>
                        </a:rPr>
                        <a:t>MMI</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degree two which procedures and human interaction with the system are defined </a:t>
                      </a:r>
                    </a:p>
                  </a:txBody>
                  <a:tcPr marL="68580" marR="68580" marT="0" marB="0"/>
                </a:tc>
                <a:extLst>
                  <a:ext uri="{0D108BD9-81ED-4DB2-BD59-A6C34878D82A}">
                    <a16:rowId xmlns:a16="http://schemas.microsoft.com/office/drawing/2014/main" val="1062420017"/>
                  </a:ext>
                </a:extLst>
              </a:tr>
              <a:tr h="230891">
                <a:tc>
                  <a:txBody>
                    <a:bodyPr/>
                    <a:lstStyle/>
                    <a:p>
                      <a:pPr marL="0" marR="0">
                        <a:spcBef>
                          <a:spcPts val="300"/>
                        </a:spcBef>
                        <a:spcAft>
                          <a:spcPts val="0"/>
                        </a:spcAft>
                      </a:pPr>
                      <a:r>
                        <a:rPr lang="en-US" sz="1200" b="0" dirty="0">
                          <a:effectLst/>
                        </a:rPr>
                        <a:t>Safety Culture</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cs typeface="Arial" panose="020B0604020202020204" pitchFamily="34" charset="0"/>
                        </a:rPr>
                        <a:t>The amount of training users have been given in addition to their safety culture </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70202154"/>
                  </a:ext>
                </a:extLst>
              </a:tr>
              <a:tr h="230891">
                <a:tc>
                  <a:txBody>
                    <a:bodyPr/>
                    <a:lstStyle/>
                    <a:p>
                      <a:pPr marL="0" marR="0">
                        <a:spcBef>
                          <a:spcPts val="300"/>
                        </a:spcBef>
                        <a:spcAft>
                          <a:spcPts val="0"/>
                        </a:spcAft>
                      </a:pPr>
                      <a:r>
                        <a:rPr lang="en-US" sz="1200" b="0" dirty="0">
                          <a:effectLst/>
                        </a:rPr>
                        <a:t>Control</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Environmental control of the system, control of installation process and general access</a:t>
                      </a:r>
                    </a:p>
                  </a:txBody>
                  <a:tcPr marL="68580" marR="68580" marT="0" marB="0"/>
                </a:tc>
                <a:extLst>
                  <a:ext uri="{0D108BD9-81ED-4DB2-BD59-A6C34878D82A}">
                    <a16:rowId xmlns:a16="http://schemas.microsoft.com/office/drawing/2014/main" val="2592814694"/>
                  </a:ext>
                </a:extLst>
              </a:tr>
              <a:tr h="230891">
                <a:tc>
                  <a:txBody>
                    <a:bodyPr/>
                    <a:lstStyle/>
                    <a:p>
                      <a:pPr marL="0" marR="0">
                        <a:spcBef>
                          <a:spcPts val="300"/>
                        </a:spcBef>
                        <a:spcAft>
                          <a:spcPts val="0"/>
                        </a:spcAft>
                      </a:pPr>
                      <a:r>
                        <a:rPr lang="en-US" sz="1200" b="0" dirty="0">
                          <a:effectLst/>
                        </a:rPr>
                        <a:t>Tests</a:t>
                      </a:r>
                      <a:endParaRPr lang="en-US"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degree to which the software was tested</a:t>
                      </a:r>
                    </a:p>
                  </a:txBody>
                  <a:tcPr marL="68580" marR="68580" marT="0" marB="0"/>
                </a:tc>
                <a:extLst>
                  <a:ext uri="{0D108BD9-81ED-4DB2-BD59-A6C34878D82A}">
                    <a16:rowId xmlns:a16="http://schemas.microsoft.com/office/drawing/2014/main" val="3679907625"/>
                  </a:ext>
                </a:extLst>
              </a:tr>
            </a:tbl>
          </a:graphicData>
        </a:graphic>
      </p:graphicFrame>
      <p:sp>
        <p:nvSpPr>
          <p:cNvPr id="3" name="Title 2">
            <a:extLst>
              <a:ext uri="{FF2B5EF4-FFF2-40B4-BE49-F238E27FC236}">
                <a16:creationId xmlns:a16="http://schemas.microsoft.com/office/drawing/2014/main" id="{130F4E62-9CAE-450B-B64B-7069652651A4}"/>
              </a:ext>
            </a:extLst>
          </p:cNvPr>
          <p:cNvSpPr>
            <a:spLocks noGrp="1"/>
          </p:cNvSpPr>
          <p:nvPr>
            <p:ph type="title"/>
          </p:nvPr>
        </p:nvSpPr>
        <p:spPr/>
        <p:txBody>
          <a:bodyPr/>
          <a:lstStyle/>
          <a:p>
            <a:r>
              <a:rPr lang="en-US" sz="2000" dirty="0"/>
              <a:t>Partial Beta Method Subfactor Meanings</a:t>
            </a:r>
          </a:p>
        </p:txBody>
      </p:sp>
      <p:sp>
        <p:nvSpPr>
          <p:cNvPr id="4" name="Slide Number Placeholder 3">
            <a:extLst>
              <a:ext uri="{FF2B5EF4-FFF2-40B4-BE49-F238E27FC236}">
                <a16:creationId xmlns:a16="http://schemas.microsoft.com/office/drawing/2014/main" id="{09B9DCBE-4785-4CE2-9E46-8D343F1D91DF}"/>
              </a:ext>
            </a:extLst>
          </p:cNvPr>
          <p:cNvSpPr>
            <a:spLocks noGrp="1"/>
          </p:cNvSpPr>
          <p:nvPr>
            <p:ph type="sldNum" sz="quarter" idx="10"/>
          </p:nvPr>
        </p:nvSpPr>
        <p:spPr/>
        <p:txBody>
          <a:bodyPr/>
          <a:lstStyle/>
          <a:p>
            <a:pPr>
              <a:defRPr/>
            </a:pPr>
            <a:fld id="{CDEFAD39-1750-3342-8CA4-A45556007C23}" type="slidenum">
              <a:rPr lang="en-US" smtClean="0"/>
              <a:pPr>
                <a:defRPr/>
              </a:pPr>
              <a:t>28</a:t>
            </a:fld>
            <a:endParaRPr lang="en-US" dirty="0"/>
          </a:p>
        </p:txBody>
      </p:sp>
    </p:spTree>
    <p:extLst>
      <p:ext uri="{BB962C8B-B14F-4D97-AF65-F5344CB8AC3E}">
        <p14:creationId xmlns:p14="http://schemas.microsoft.com/office/powerpoint/2010/main" val="87496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21283-A831-470A-9710-F2DE18EE8398}"/>
              </a:ext>
            </a:extLst>
          </p:cNvPr>
          <p:cNvSpPr>
            <a:spLocks noGrp="1"/>
          </p:cNvSpPr>
          <p:nvPr>
            <p:ph idx="1"/>
          </p:nvPr>
        </p:nvSpPr>
        <p:spPr/>
        <p:txBody>
          <a:bodyPr/>
          <a:lstStyle/>
          <a:p>
            <a:pPr>
              <a:buClrTx/>
            </a:pPr>
            <a:r>
              <a:rPr lang="en-US" sz="1050" b="0" dirty="0"/>
              <a:t>Beta values range for identical channels .03-.3 and diverse channels .001-.1 [*]. Hence, .001–.3 is the range for values that this multiple Beta/UPM method will produce.</a:t>
            </a:r>
          </a:p>
          <a:p>
            <a:pPr>
              <a:buClrTx/>
            </a:pPr>
            <a:r>
              <a:rPr lang="en-US" sz="1050" b="0" dirty="0"/>
              <a:t>Fundamental assumption: what design attributes (defenses) reduce a CCF?”</a:t>
            </a:r>
          </a:p>
          <a:p>
            <a:pPr>
              <a:buClrTx/>
            </a:pPr>
            <a:r>
              <a:rPr lang="en-US" sz="1050" b="0" dirty="0"/>
              <a:t>50,000 was used to allow a convenience of whole numbers to be used in the tables. </a:t>
            </a:r>
          </a:p>
          <a:p>
            <a:pPr>
              <a:buClrTx/>
            </a:pPr>
            <a:r>
              <a:rPr lang="en-US" sz="1050" b="0" dirty="0"/>
              <a:t>The using the weighting factors as the whole numbers sum to 51. (51/x = .001) gives aprox. 50K this is where it comes from.</a:t>
            </a:r>
          </a:p>
          <a:p>
            <a:pPr>
              <a:buClrTx/>
            </a:pPr>
            <a:r>
              <a:rPr lang="en-US" sz="1050" b="0" dirty="0"/>
              <a:t>Remaining three columns are assigned according to the curve y = Qe^(rx). </a:t>
            </a:r>
          </a:p>
          <a:p>
            <a:pPr>
              <a:buClrTx/>
            </a:pPr>
            <a:r>
              <a:rPr lang="en-US" sz="1050" b="0" dirty="0"/>
              <a:t>“The method was developed for use with electronic/electrical systems which employ full or partial redundancy.” The model assumes high quality in design and production [**].</a:t>
            </a:r>
          </a:p>
          <a:p>
            <a:endParaRPr lang="en-US" dirty="0"/>
          </a:p>
          <a:p>
            <a:endParaRPr lang="en-US" dirty="0"/>
          </a:p>
        </p:txBody>
      </p:sp>
      <p:sp>
        <p:nvSpPr>
          <p:cNvPr id="5" name="TextBox 4">
            <a:extLst>
              <a:ext uri="{FF2B5EF4-FFF2-40B4-BE49-F238E27FC236}">
                <a16:creationId xmlns:a16="http://schemas.microsoft.com/office/drawing/2014/main" id="{420535DF-F7D7-43E2-A4FB-DE6E4F752280}"/>
              </a:ext>
            </a:extLst>
          </p:cNvPr>
          <p:cNvSpPr txBox="1"/>
          <p:nvPr/>
        </p:nvSpPr>
        <p:spPr>
          <a:xfrm>
            <a:off x="1362465" y="5874515"/>
            <a:ext cx="7558796" cy="438582"/>
          </a:xfrm>
          <a:prstGeom prst="rect">
            <a:avLst/>
          </a:prstGeom>
          <a:noFill/>
        </p:spPr>
        <p:txBody>
          <a:bodyPr wrap="square" rtlCol="0">
            <a:spAutoFit/>
          </a:bodyPr>
          <a:lstStyle/>
          <a:p>
            <a:r>
              <a:rPr lang="en-US" sz="750" dirty="0"/>
              <a:t>[**] Humphreys, R.A. 1987. "Assigning a Numerical Value to the Beta Factor Common Cause Evaluation." in Reliability '87, Proceedings of the Sixth Conference Birmingham, England; 2C/5/1-2C/5/8.</a:t>
            </a:r>
          </a:p>
          <a:p>
            <a:r>
              <a:rPr lang="en-US" sz="750" dirty="0"/>
              <a:t>[*][source in Humphreys] Guidance on the safe use of programmable electronic systems health and safety executive</a:t>
            </a:r>
          </a:p>
        </p:txBody>
      </p:sp>
      <p:graphicFrame>
        <p:nvGraphicFramePr>
          <p:cNvPr id="6" name="Chart 5">
            <a:extLst>
              <a:ext uri="{FF2B5EF4-FFF2-40B4-BE49-F238E27FC236}">
                <a16:creationId xmlns:a16="http://schemas.microsoft.com/office/drawing/2014/main" id="{E3018F5A-1F34-4E91-B32A-86912FA1171C}"/>
              </a:ext>
            </a:extLst>
          </p:cNvPr>
          <p:cNvGraphicFramePr>
            <a:graphicFrameLocks/>
          </p:cNvGraphicFramePr>
          <p:nvPr/>
        </p:nvGraphicFramePr>
        <p:xfrm>
          <a:off x="4619150" y="3514477"/>
          <a:ext cx="3777081" cy="24781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F717108-9E2B-44F7-AA72-0362155878F6}"/>
              </a:ext>
            </a:extLst>
          </p:cNvPr>
          <p:cNvGraphicFramePr>
            <a:graphicFrameLocks noGrp="1"/>
          </p:cNvGraphicFramePr>
          <p:nvPr/>
        </p:nvGraphicFramePr>
        <p:xfrm>
          <a:off x="747769" y="3919661"/>
          <a:ext cx="3181956" cy="1428750"/>
        </p:xfrm>
        <a:graphic>
          <a:graphicData uri="http://schemas.openxmlformats.org/drawingml/2006/table">
            <a:tbl>
              <a:tblPr>
                <a:tableStyleId>{5C22544A-7EE6-4342-B048-85BDC9FD1C3A}</a:tableStyleId>
              </a:tblPr>
              <a:tblGrid>
                <a:gridCol w="601991">
                  <a:extLst>
                    <a:ext uri="{9D8B030D-6E8A-4147-A177-3AD203B41FA5}">
                      <a16:colId xmlns:a16="http://schemas.microsoft.com/office/drawing/2014/main" val="3836466795"/>
                    </a:ext>
                  </a:extLst>
                </a:gridCol>
                <a:gridCol w="515993">
                  <a:extLst>
                    <a:ext uri="{9D8B030D-6E8A-4147-A177-3AD203B41FA5}">
                      <a16:colId xmlns:a16="http://schemas.microsoft.com/office/drawing/2014/main" val="4074822025"/>
                    </a:ext>
                  </a:extLst>
                </a:gridCol>
                <a:gridCol w="515993">
                  <a:extLst>
                    <a:ext uri="{9D8B030D-6E8A-4147-A177-3AD203B41FA5}">
                      <a16:colId xmlns:a16="http://schemas.microsoft.com/office/drawing/2014/main" val="1530633704"/>
                    </a:ext>
                  </a:extLst>
                </a:gridCol>
                <a:gridCol w="515993">
                  <a:extLst>
                    <a:ext uri="{9D8B030D-6E8A-4147-A177-3AD203B41FA5}">
                      <a16:colId xmlns:a16="http://schemas.microsoft.com/office/drawing/2014/main" val="3507275630"/>
                    </a:ext>
                  </a:extLst>
                </a:gridCol>
                <a:gridCol w="515993">
                  <a:extLst>
                    <a:ext uri="{9D8B030D-6E8A-4147-A177-3AD203B41FA5}">
                      <a16:colId xmlns:a16="http://schemas.microsoft.com/office/drawing/2014/main" val="2607716014"/>
                    </a:ext>
                  </a:extLst>
                </a:gridCol>
                <a:gridCol w="515993">
                  <a:extLst>
                    <a:ext uri="{9D8B030D-6E8A-4147-A177-3AD203B41FA5}">
                      <a16:colId xmlns:a16="http://schemas.microsoft.com/office/drawing/2014/main" val="4237418624"/>
                    </a:ext>
                  </a:extLst>
                </a:gridCol>
              </a:tblGrid>
              <a:tr h="142875">
                <a:tc>
                  <a:txBody>
                    <a:bodyPr/>
                    <a:lstStyle/>
                    <a:p>
                      <a:pPr algn="l" fontAlgn="b"/>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A</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B</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C</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E</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0254869"/>
                  </a:ext>
                </a:extLst>
              </a:tr>
              <a:tr h="142875">
                <a:tc>
                  <a:txBody>
                    <a:bodyPr/>
                    <a:lstStyle/>
                    <a:p>
                      <a:pPr algn="l" fontAlgn="b"/>
                      <a:r>
                        <a:rPr lang="en-US" sz="800" u="none" strike="noStrike" dirty="0">
                          <a:effectLst/>
                        </a:rPr>
                        <a:t>Separation</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2400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580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140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35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8</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68314042"/>
                  </a:ext>
                </a:extLst>
              </a:tr>
              <a:tr h="142875">
                <a:tc>
                  <a:txBody>
                    <a:bodyPr/>
                    <a:lstStyle/>
                    <a:p>
                      <a:pPr algn="l" fontAlgn="b"/>
                      <a:r>
                        <a:rPr lang="en-US" sz="800" u="none" strike="noStrike" dirty="0">
                          <a:effectLst/>
                        </a:rPr>
                        <a:t>Similarity</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1750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399882093"/>
                  </a:ext>
                </a:extLst>
              </a:tr>
              <a:tr h="142875">
                <a:tc>
                  <a:txBody>
                    <a:bodyPr/>
                    <a:lstStyle/>
                    <a:p>
                      <a:pPr algn="l" fontAlgn="b"/>
                      <a:r>
                        <a:rPr lang="en-US" sz="800" u="none" strike="noStrike" dirty="0">
                          <a:effectLst/>
                        </a:rPr>
                        <a:t>Complexity</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1750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2968016"/>
                  </a:ext>
                </a:extLst>
              </a:tr>
              <a:tr h="142875">
                <a:tc>
                  <a:txBody>
                    <a:bodyPr/>
                    <a:lstStyle/>
                    <a:p>
                      <a:pPr algn="l" fontAlgn="b"/>
                      <a:r>
                        <a:rPr lang="en-US" sz="800" u="none" strike="noStrike" dirty="0">
                          <a:effectLst/>
                        </a:rPr>
                        <a:t>analysis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1750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23825074"/>
                  </a:ext>
                </a:extLst>
              </a:tr>
              <a:tr h="142875">
                <a:tc>
                  <a:txBody>
                    <a:bodyPr/>
                    <a:lstStyle/>
                    <a:p>
                      <a:pPr algn="l" fontAlgn="b"/>
                      <a:r>
                        <a:rPr lang="en-US" sz="800" u="none" strike="noStrike" dirty="0">
                          <a:effectLst/>
                        </a:rPr>
                        <a:t>Procedures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3000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720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175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60037591"/>
                  </a:ext>
                </a:extLst>
              </a:tr>
              <a:tr h="142875">
                <a:tc>
                  <a:txBody>
                    <a:bodyPr/>
                    <a:lstStyle/>
                    <a:p>
                      <a:pPr algn="l" fontAlgn="b"/>
                      <a:r>
                        <a:rPr lang="en-US" sz="800" u="none" strike="noStrike" dirty="0">
                          <a:effectLst/>
                        </a:rPr>
                        <a:t>Training</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1500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360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90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5</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512915429"/>
                  </a:ext>
                </a:extLst>
              </a:tr>
              <a:tr h="142875">
                <a:tc>
                  <a:txBody>
                    <a:bodyPr/>
                    <a:lstStyle/>
                    <a:p>
                      <a:pPr algn="l" fontAlgn="b"/>
                      <a:r>
                        <a:rPr lang="en-US" sz="800" u="none" strike="noStrike" dirty="0">
                          <a:effectLst/>
                        </a:rPr>
                        <a:t>Control</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1750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20242242"/>
                  </a:ext>
                </a:extLst>
              </a:tr>
              <a:tr h="142875">
                <a:tc>
                  <a:txBody>
                    <a:bodyPr/>
                    <a:lstStyle/>
                    <a:p>
                      <a:pPr algn="l" fontAlgn="b"/>
                      <a:r>
                        <a:rPr lang="en-US" sz="800" u="none" strike="noStrike" dirty="0">
                          <a:effectLst/>
                        </a:rPr>
                        <a:t>Tests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1200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290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70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932265618"/>
                  </a:ext>
                </a:extLst>
              </a:tr>
              <a:tr h="142875">
                <a:tc>
                  <a:txBody>
                    <a:bodyPr/>
                    <a:lstStyle/>
                    <a:p>
                      <a:pPr algn="l" fontAlgn="b"/>
                      <a:r>
                        <a:rPr lang="en-US" sz="800" u="none" strike="noStrike" dirty="0">
                          <a:effectLst/>
                        </a:rPr>
                        <a:t>totals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15100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3650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875</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210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51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08359551"/>
                  </a:ext>
                </a:extLst>
              </a:tr>
            </a:tbl>
          </a:graphicData>
        </a:graphic>
      </p:graphicFrame>
      <p:sp>
        <p:nvSpPr>
          <p:cNvPr id="9" name="Title 2">
            <a:extLst>
              <a:ext uri="{FF2B5EF4-FFF2-40B4-BE49-F238E27FC236}">
                <a16:creationId xmlns:a16="http://schemas.microsoft.com/office/drawing/2014/main" id="{64CA8D04-3456-4BAA-AFFD-7BB64AA4486D}"/>
              </a:ext>
            </a:extLst>
          </p:cNvPr>
          <p:cNvSpPr>
            <a:spLocks noGrp="1"/>
          </p:cNvSpPr>
          <p:nvPr>
            <p:ph type="title"/>
          </p:nvPr>
        </p:nvSpPr>
        <p:spPr>
          <a:xfrm>
            <a:off x="2555630" y="382955"/>
            <a:ext cx="6283569" cy="898768"/>
          </a:xfrm>
        </p:spPr>
        <p:txBody>
          <a:bodyPr/>
          <a:lstStyle/>
          <a:p>
            <a:r>
              <a:rPr lang="en-US" sz="2000" dirty="0"/>
              <a:t>Review of R. A. Humphreys Work</a:t>
            </a:r>
          </a:p>
        </p:txBody>
      </p:sp>
      <p:sp>
        <p:nvSpPr>
          <p:cNvPr id="10" name="Slide Number Placeholder 3">
            <a:extLst>
              <a:ext uri="{FF2B5EF4-FFF2-40B4-BE49-F238E27FC236}">
                <a16:creationId xmlns:a16="http://schemas.microsoft.com/office/drawing/2014/main" id="{BB93D9CD-96CA-6DD8-8F91-43A77142E5F0}"/>
              </a:ext>
            </a:extLst>
          </p:cNvPr>
          <p:cNvSpPr>
            <a:spLocks noGrp="1"/>
          </p:cNvSpPr>
          <p:nvPr>
            <p:ph type="sldNum" sz="quarter" idx="10"/>
          </p:nvPr>
        </p:nvSpPr>
        <p:spPr>
          <a:xfrm>
            <a:off x="7086600" y="6652768"/>
            <a:ext cx="2057400" cy="205233"/>
          </a:xfrm>
        </p:spPr>
        <p:txBody>
          <a:bodyPr/>
          <a:lstStyle/>
          <a:p>
            <a:pPr>
              <a:defRPr/>
            </a:pPr>
            <a:fld id="{CDEFAD39-1750-3342-8CA4-A45556007C23}" type="slidenum">
              <a:rPr lang="en-US" smtClean="0"/>
              <a:pPr>
                <a:defRPr/>
              </a:pPr>
              <a:t>29</a:t>
            </a:fld>
            <a:endParaRPr lang="en-US" dirty="0"/>
          </a:p>
        </p:txBody>
      </p:sp>
    </p:spTree>
    <p:extLst>
      <p:ext uri="{BB962C8B-B14F-4D97-AF65-F5344CB8AC3E}">
        <p14:creationId xmlns:p14="http://schemas.microsoft.com/office/powerpoint/2010/main" val="364630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8E85-2FD6-4CCF-A01B-DC1FDFF97053}"/>
              </a:ext>
            </a:extLst>
          </p:cNvPr>
          <p:cNvSpPr>
            <a:spLocks noGrp="1"/>
          </p:cNvSpPr>
          <p:nvPr>
            <p:ph type="title"/>
          </p:nvPr>
        </p:nvSpPr>
        <p:spPr>
          <a:xfrm>
            <a:off x="2555629" y="382955"/>
            <a:ext cx="6389567" cy="898768"/>
          </a:xfrm>
        </p:spPr>
        <p:txBody>
          <a:bodyPr/>
          <a:lstStyle/>
          <a:p>
            <a:r>
              <a:rPr lang="en-US" sz="2000" dirty="0">
                <a:latin typeface="Arial Black" panose="020B0604020202020204" pitchFamily="34" charset="0"/>
              </a:rPr>
              <a:t>Risk assessment f</a:t>
            </a:r>
            <a:r>
              <a:rPr lang="en-US" sz="2000" dirty="0">
                <a:latin typeface="Arial Black" panose="020B0604020202020204" pitchFamily="34" charset="0"/>
                <a:cs typeface="Arial Black" panose="020B0604020202020204" pitchFamily="34" charset="0"/>
              </a:rPr>
              <a:t>ramework </a:t>
            </a:r>
            <a:r>
              <a:rPr lang="en-US" sz="2000" dirty="0">
                <a:latin typeface="Arial Black" panose="020B0604020202020204" pitchFamily="34" charset="0"/>
              </a:rPr>
              <a:t>for digital instrumentation and control (I&amp;C) systems</a:t>
            </a:r>
            <a:endParaRPr lang="en-US" sz="2000" dirty="0"/>
          </a:p>
        </p:txBody>
      </p:sp>
      <p:sp>
        <p:nvSpPr>
          <p:cNvPr id="3" name="Content Placeholder 2">
            <a:extLst>
              <a:ext uri="{FF2B5EF4-FFF2-40B4-BE49-F238E27FC236}">
                <a16:creationId xmlns:a16="http://schemas.microsoft.com/office/drawing/2014/main" id="{F76FFBEE-2F90-4B7E-AC65-9BBEBB36B6C5}"/>
              </a:ext>
            </a:extLst>
          </p:cNvPr>
          <p:cNvSpPr>
            <a:spLocks noGrp="1"/>
          </p:cNvSpPr>
          <p:nvPr>
            <p:ph idx="1"/>
          </p:nvPr>
        </p:nvSpPr>
        <p:spPr>
          <a:xfrm>
            <a:off x="169070" y="1350858"/>
            <a:ext cx="8805859" cy="1720936"/>
          </a:xfrm>
        </p:spPr>
        <p:txBody>
          <a:bodyPr>
            <a:noAutofit/>
          </a:bodyPr>
          <a:lstStyle/>
          <a:p>
            <a:pPr>
              <a:lnSpc>
                <a:spcPts val="1700"/>
              </a:lnSpc>
            </a:pPr>
            <a:r>
              <a:rPr lang="en-US" sz="1200" dirty="0"/>
              <a:t>Goals for Digital I&amp;C Risk Assessment within the Risk-Informed Systems Analysis (RISA) Pathway of the U.S. Department of Energy (DOE) Light Water Reactor Sustainability (LWRS) program:</a:t>
            </a:r>
          </a:p>
          <a:p>
            <a:pPr lvl="1">
              <a:lnSpc>
                <a:spcPts val="1700"/>
              </a:lnSpc>
            </a:pPr>
            <a:r>
              <a:rPr lang="en-US" sz="1200" dirty="0"/>
              <a:t>Develop an advanced risk assessment framework </a:t>
            </a:r>
            <a:r>
              <a:rPr lang="en-US" sz="1200" dirty="0">
                <a:sym typeface="Wingdings" panose="05000000000000000000" pitchFamily="2" charset="2"/>
              </a:rPr>
              <a:t>to support industry’s </a:t>
            </a:r>
            <a:r>
              <a:rPr lang="en-US" sz="1200" dirty="0"/>
              <a:t>transition from analog to digital technologies for safety-related I&amp;C systems</a:t>
            </a:r>
          </a:p>
          <a:p>
            <a:pPr lvl="1">
              <a:lnSpc>
                <a:spcPct val="100000"/>
              </a:lnSpc>
            </a:pPr>
            <a:r>
              <a:rPr lang="en-US" sz="1200" dirty="0"/>
              <a:t>Develop an integrated platform that includes all aspects of a typical risk assessment: hazard analysis, reliability analysis, and consequence analysis</a:t>
            </a:r>
          </a:p>
          <a:p>
            <a:pPr lvl="1">
              <a:lnSpc>
                <a:spcPct val="100000"/>
              </a:lnSpc>
            </a:pPr>
            <a:r>
              <a:rPr lang="en-US" sz="1200" dirty="0"/>
              <a:t>Provide a systematic, verifiable and reproducible approach based on technically-sound methodologies</a:t>
            </a:r>
          </a:p>
        </p:txBody>
      </p:sp>
      <p:sp>
        <p:nvSpPr>
          <p:cNvPr id="14" name="Slide Number Placeholder 3">
            <a:extLst>
              <a:ext uri="{FF2B5EF4-FFF2-40B4-BE49-F238E27FC236}">
                <a16:creationId xmlns:a16="http://schemas.microsoft.com/office/drawing/2014/main" id="{9DDA3FDF-00D5-4447-825E-FAB5CF1155B9}"/>
              </a:ext>
            </a:extLst>
          </p:cNvPr>
          <p:cNvSpPr txBox="1">
            <a:spLocks/>
          </p:cNvSpPr>
          <p:nvPr/>
        </p:nvSpPr>
        <p:spPr>
          <a:xfrm>
            <a:off x="8618329" y="6588439"/>
            <a:ext cx="499443" cy="299033"/>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8A66228-AB24-4EC2-8652-117C896F064D}" type="slidenum">
              <a:rPr lang="en-US" sz="1000" smtClean="0">
                <a:solidFill>
                  <a:schemeClr val="bg1"/>
                </a:solidFill>
              </a:rPr>
              <a:pPr>
                <a:defRPr/>
              </a:pPr>
              <a:t>3</a:t>
            </a:fld>
            <a:endParaRPr lang="en-US" sz="1000" dirty="0">
              <a:solidFill>
                <a:schemeClr val="bg1"/>
              </a:solidFill>
            </a:endParaRPr>
          </a:p>
        </p:txBody>
      </p:sp>
      <p:sp>
        <p:nvSpPr>
          <p:cNvPr id="52" name="Rectangle 51">
            <a:extLst>
              <a:ext uri="{FF2B5EF4-FFF2-40B4-BE49-F238E27FC236}">
                <a16:creationId xmlns:a16="http://schemas.microsoft.com/office/drawing/2014/main" id="{ADBCFE90-77E8-04C4-DD65-C4432CDEA601}"/>
              </a:ext>
            </a:extLst>
          </p:cNvPr>
          <p:cNvSpPr/>
          <p:nvPr/>
        </p:nvSpPr>
        <p:spPr>
          <a:xfrm>
            <a:off x="769620" y="3229022"/>
            <a:ext cx="1588161" cy="557702"/>
          </a:xfrm>
          <a:prstGeom prst="rect">
            <a:avLst/>
          </a:prstGeom>
          <a:solidFill>
            <a:schemeClr val="accent6">
              <a:lumMod val="5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latin typeface="Abadi"/>
              </a:rPr>
              <a:t>Designs of Digital I&amp;C Systems and Plants</a:t>
            </a:r>
          </a:p>
        </p:txBody>
      </p:sp>
      <p:sp>
        <p:nvSpPr>
          <p:cNvPr id="53" name="Rounded Rectangle 83">
            <a:extLst>
              <a:ext uri="{FF2B5EF4-FFF2-40B4-BE49-F238E27FC236}">
                <a16:creationId xmlns:a16="http://schemas.microsoft.com/office/drawing/2014/main" id="{3A85FBE5-39A8-62D3-3547-EBBDEBA95465}"/>
              </a:ext>
            </a:extLst>
          </p:cNvPr>
          <p:cNvSpPr/>
          <p:nvPr/>
        </p:nvSpPr>
        <p:spPr>
          <a:xfrm>
            <a:off x="2426229" y="3424234"/>
            <a:ext cx="3829083" cy="1032719"/>
          </a:xfrm>
          <a:prstGeom prst="roundRect">
            <a:avLst/>
          </a:prstGeom>
          <a:gradFill flip="none" rotWithShape="1">
            <a:gsLst>
              <a:gs pos="0">
                <a:srgbClr val="3A8FA0">
                  <a:tint val="66000"/>
                  <a:satMod val="160000"/>
                </a:srgbClr>
              </a:gs>
              <a:gs pos="50000">
                <a:srgbClr val="3A8FA0">
                  <a:tint val="44500"/>
                  <a:satMod val="160000"/>
                </a:srgbClr>
              </a:gs>
              <a:gs pos="100000">
                <a:srgbClr val="3A8FA0">
                  <a:tint val="23500"/>
                  <a:satMod val="160000"/>
                </a:srgbClr>
              </a:gs>
            </a:gsLst>
            <a:path path="circle">
              <a:fillToRect l="50000" t="50000" r="50000" b="50000"/>
            </a:path>
            <a:tileRect/>
          </a:gra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54" name="Rectangle 53">
            <a:extLst>
              <a:ext uri="{FF2B5EF4-FFF2-40B4-BE49-F238E27FC236}">
                <a16:creationId xmlns:a16="http://schemas.microsoft.com/office/drawing/2014/main" id="{DF2D738D-78A1-95A1-46BB-8D6675E425B2}"/>
              </a:ext>
            </a:extLst>
          </p:cNvPr>
          <p:cNvSpPr/>
          <p:nvPr/>
        </p:nvSpPr>
        <p:spPr>
          <a:xfrm>
            <a:off x="3685860" y="4036779"/>
            <a:ext cx="1032882" cy="326896"/>
          </a:xfrm>
          <a:prstGeom prst="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Reliability Analysis</a:t>
            </a:r>
          </a:p>
        </p:txBody>
      </p:sp>
      <p:sp>
        <p:nvSpPr>
          <p:cNvPr id="55" name="Rectangle 54">
            <a:extLst>
              <a:ext uri="{FF2B5EF4-FFF2-40B4-BE49-F238E27FC236}">
                <a16:creationId xmlns:a16="http://schemas.microsoft.com/office/drawing/2014/main" id="{4D320E3A-A5AB-E803-AD8B-6F27C29DF076}"/>
              </a:ext>
            </a:extLst>
          </p:cNvPr>
          <p:cNvSpPr/>
          <p:nvPr/>
        </p:nvSpPr>
        <p:spPr>
          <a:xfrm>
            <a:off x="2600497" y="4041187"/>
            <a:ext cx="894908" cy="326896"/>
          </a:xfrm>
          <a:prstGeom prst="rect">
            <a:avLst/>
          </a:prstGeom>
          <a:solidFill>
            <a:schemeClr val="accent4">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Hazard Analysis</a:t>
            </a:r>
          </a:p>
        </p:txBody>
      </p:sp>
      <p:sp>
        <p:nvSpPr>
          <p:cNvPr id="56" name="Rectangle 55">
            <a:extLst>
              <a:ext uri="{FF2B5EF4-FFF2-40B4-BE49-F238E27FC236}">
                <a16:creationId xmlns:a16="http://schemas.microsoft.com/office/drawing/2014/main" id="{6C97B5FF-5B25-510A-7AFF-0F609EC7695E}"/>
              </a:ext>
            </a:extLst>
          </p:cNvPr>
          <p:cNvSpPr/>
          <p:nvPr/>
        </p:nvSpPr>
        <p:spPr>
          <a:xfrm>
            <a:off x="4909196" y="4036780"/>
            <a:ext cx="1187014" cy="326896"/>
          </a:xfrm>
          <a:prstGeom prst="rect">
            <a:avLst/>
          </a:prstGeom>
          <a:solidFill>
            <a:schemeClr val="bg2">
              <a:lumMod val="9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Consequence Analysis</a:t>
            </a:r>
          </a:p>
        </p:txBody>
      </p:sp>
      <p:cxnSp>
        <p:nvCxnSpPr>
          <p:cNvPr id="57" name="Straight Arrow Connector 56">
            <a:extLst>
              <a:ext uri="{FF2B5EF4-FFF2-40B4-BE49-F238E27FC236}">
                <a16:creationId xmlns:a16="http://schemas.microsoft.com/office/drawing/2014/main" id="{15571972-63E8-AC00-E528-6AD4DBD0598F}"/>
              </a:ext>
            </a:extLst>
          </p:cNvPr>
          <p:cNvCxnSpPr>
            <a:cxnSpLocks/>
            <a:stCxn id="55" idx="3"/>
            <a:endCxn id="54" idx="1"/>
          </p:cNvCxnSpPr>
          <p:nvPr/>
        </p:nvCxnSpPr>
        <p:spPr>
          <a:xfrm flipV="1">
            <a:off x="3495405" y="4200227"/>
            <a:ext cx="190455" cy="4407"/>
          </a:xfrm>
          <a:prstGeom prst="straightConnector1">
            <a:avLst/>
          </a:prstGeom>
          <a:ln w="19050">
            <a:solidFill>
              <a:srgbClr val="005976"/>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55CF757-98D4-50DE-387E-5EBD91276CED}"/>
              </a:ext>
            </a:extLst>
          </p:cNvPr>
          <p:cNvCxnSpPr>
            <a:cxnSpLocks/>
            <a:stCxn id="54" idx="3"/>
            <a:endCxn id="56" idx="1"/>
          </p:cNvCxnSpPr>
          <p:nvPr/>
        </p:nvCxnSpPr>
        <p:spPr>
          <a:xfrm>
            <a:off x="4718742" y="4200227"/>
            <a:ext cx="190455" cy="1"/>
          </a:xfrm>
          <a:prstGeom prst="straightConnector1">
            <a:avLst/>
          </a:prstGeom>
          <a:ln w="19050">
            <a:solidFill>
              <a:srgbClr val="005976"/>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93E9401F-F469-172B-6468-524E1D2C6939}"/>
              </a:ext>
            </a:extLst>
          </p:cNvPr>
          <p:cNvCxnSpPr>
            <a:cxnSpLocks/>
            <a:stCxn id="74" idx="0"/>
            <a:endCxn id="55" idx="2"/>
          </p:cNvCxnSpPr>
          <p:nvPr/>
        </p:nvCxnSpPr>
        <p:spPr bwMode="auto">
          <a:xfrm flipV="1">
            <a:off x="3044437" y="4368083"/>
            <a:ext cx="3514" cy="207407"/>
          </a:xfrm>
          <a:prstGeom prst="straightConnector1">
            <a:avLst/>
          </a:prstGeom>
          <a:solidFill>
            <a:schemeClr val="accent1"/>
          </a:solidFill>
          <a:ln w="19050" cap="flat" cmpd="sng" algn="ctr">
            <a:solidFill>
              <a:schemeClr val="accent4">
                <a:lumMod val="50000"/>
              </a:schemeClr>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D8D4A0C5-A2B6-25F5-172C-E8454D4916A7}"/>
              </a:ext>
            </a:extLst>
          </p:cNvPr>
          <p:cNvCxnSpPr>
            <a:cxnSpLocks/>
            <a:stCxn id="70" idx="0"/>
            <a:endCxn id="54" idx="2"/>
          </p:cNvCxnSpPr>
          <p:nvPr/>
        </p:nvCxnSpPr>
        <p:spPr bwMode="auto">
          <a:xfrm flipH="1" flipV="1">
            <a:off x="4202301" y="4363675"/>
            <a:ext cx="7" cy="835644"/>
          </a:xfrm>
          <a:prstGeom prst="straightConnector1">
            <a:avLst/>
          </a:prstGeom>
          <a:solidFill>
            <a:schemeClr val="accent1"/>
          </a:solidFill>
          <a:ln w="19050" cap="flat" cmpd="sng" algn="ctr">
            <a:solidFill>
              <a:schemeClr val="accent1">
                <a:lumMod val="50000"/>
              </a:schemeClr>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4A13321D-226A-CFA3-E63D-2B9CC5BE4A32}"/>
              </a:ext>
            </a:extLst>
          </p:cNvPr>
          <p:cNvCxnSpPr>
            <a:cxnSpLocks/>
            <a:stCxn id="68" idx="0"/>
            <a:endCxn id="56" idx="2"/>
          </p:cNvCxnSpPr>
          <p:nvPr/>
        </p:nvCxnSpPr>
        <p:spPr bwMode="auto">
          <a:xfrm flipV="1">
            <a:off x="5499961" y="4363676"/>
            <a:ext cx="2743" cy="212033"/>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sp>
        <p:nvSpPr>
          <p:cNvPr id="62" name="Rectangle 61">
            <a:extLst>
              <a:ext uri="{FF2B5EF4-FFF2-40B4-BE49-F238E27FC236}">
                <a16:creationId xmlns:a16="http://schemas.microsoft.com/office/drawing/2014/main" id="{413BBA6D-4CC8-AA8A-3741-840DA9638300}"/>
              </a:ext>
            </a:extLst>
          </p:cNvPr>
          <p:cNvSpPr/>
          <p:nvPr/>
        </p:nvSpPr>
        <p:spPr>
          <a:xfrm>
            <a:off x="2426229" y="3469724"/>
            <a:ext cx="3829084" cy="523220"/>
          </a:xfrm>
          <a:prstGeom prst="rect">
            <a:avLst/>
          </a:prstGeom>
        </p:spPr>
        <p:txBody>
          <a:bodyPr wrap="square">
            <a:spAutoFit/>
          </a:bodyPr>
          <a:lstStyle/>
          <a:p>
            <a:pPr algn="ctr" eaLnBrk="0" fontAlgn="base" hangingPunct="0">
              <a:spcBef>
                <a:spcPct val="0"/>
              </a:spcBef>
              <a:spcAft>
                <a:spcPct val="0"/>
              </a:spcAft>
            </a:pPr>
            <a:r>
              <a:rPr lang="en-US" sz="1400" dirty="0">
                <a:solidFill>
                  <a:srgbClr val="005976"/>
                </a:solidFill>
                <a:latin typeface="Arial Black" panose="020B0A04020102020204" pitchFamily="34" charset="0"/>
              </a:rPr>
              <a:t>LWRS-developed Digital I&amp;C Risk Assessment Framework</a:t>
            </a:r>
          </a:p>
        </p:txBody>
      </p:sp>
      <p:cxnSp>
        <p:nvCxnSpPr>
          <p:cNvPr id="63" name="Connector: Elbow 62">
            <a:extLst>
              <a:ext uri="{FF2B5EF4-FFF2-40B4-BE49-F238E27FC236}">
                <a16:creationId xmlns:a16="http://schemas.microsoft.com/office/drawing/2014/main" id="{D54A0C8D-9358-2C4F-0F6A-C8265D2D7754}"/>
              </a:ext>
            </a:extLst>
          </p:cNvPr>
          <p:cNvCxnSpPr>
            <a:cxnSpLocks/>
            <a:stCxn id="52" idx="2"/>
            <a:endCxn id="53" idx="1"/>
          </p:cNvCxnSpPr>
          <p:nvPr/>
        </p:nvCxnSpPr>
        <p:spPr>
          <a:xfrm rot="16200000" flipH="1">
            <a:off x="1918030" y="3432395"/>
            <a:ext cx="153869" cy="862528"/>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64" name="Diagram 63">
            <a:extLst>
              <a:ext uri="{FF2B5EF4-FFF2-40B4-BE49-F238E27FC236}">
                <a16:creationId xmlns:a16="http://schemas.microsoft.com/office/drawing/2014/main" id="{B12A0B26-BB37-BD32-5391-F578B73A0717}"/>
              </a:ext>
            </a:extLst>
          </p:cNvPr>
          <p:cNvGraphicFramePr/>
          <p:nvPr>
            <p:extLst>
              <p:ext uri="{D42A27DB-BD31-4B8C-83A1-F6EECF244321}">
                <p14:modId xmlns:p14="http://schemas.microsoft.com/office/powerpoint/2010/main" val="87639474"/>
              </p:ext>
            </p:extLst>
          </p:nvPr>
        </p:nvGraphicFramePr>
        <p:xfrm>
          <a:off x="6965450" y="3020128"/>
          <a:ext cx="1784930" cy="222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Rectangle 64">
            <a:extLst>
              <a:ext uri="{FF2B5EF4-FFF2-40B4-BE49-F238E27FC236}">
                <a16:creationId xmlns:a16="http://schemas.microsoft.com/office/drawing/2014/main" id="{DDFA9638-1E2C-37FB-9487-BC54207A1B9C}"/>
              </a:ext>
            </a:extLst>
          </p:cNvPr>
          <p:cNvSpPr/>
          <p:nvPr/>
        </p:nvSpPr>
        <p:spPr>
          <a:xfrm>
            <a:off x="6839212" y="5480480"/>
            <a:ext cx="2037404" cy="820520"/>
          </a:xfrm>
          <a:prstGeom prst="rect">
            <a:avLst/>
          </a:prstGeom>
          <a:solidFill>
            <a:schemeClr val="accent6">
              <a:lumMod val="50000"/>
            </a:schemeClr>
          </a:solidFill>
          <a:ln>
            <a:solidFill>
              <a:schemeClr val="tx1"/>
            </a:solidFill>
          </a:ln>
        </p:spPr>
        <p:txBody>
          <a:bodyPr wrap="square">
            <a:spAutoFit/>
          </a:bodyPr>
          <a:lstStyle/>
          <a:p>
            <a:pPr algn="ctr"/>
            <a:r>
              <a:rPr lang="en-US" sz="1200" b="1" dirty="0">
                <a:solidFill>
                  <a:schemeClr val="bg1"/>
                </a:solidFill>
              </a:rPr>
              <a:t>Suggestions to optimize designs and upgrades by quantitatively reducing risks and costs</a:t>
            </a:r>
          </a:p>
        </p:txBody>
      </p:sp>
      <p:cxnSp>
        <p:nvCxnSpPr>
          <p:cNvPr id="66" name="Straight Arrow Connector 65">
            <a:extLst>
              <a:ext uri="{FF2B5EF4-FFF2-40B4-BE49-F238E27FC236}">
                <a16:creationId xmlns:a16="http://schemas.microsoft.com/office/drawing/2014/main" id="{803071B1-1A2B-5E0A-9E59-FF35AF1925AF}"/>
              </a:ext>
            </a:extLst>
          </p:cNvPr>
          <p:cNvCxnSpPr>
            <a:cxnSpLocks/>
            <a:stCxn id="53" idx="3"/>
          </p:cNvCxnSpPr>
          <p:nvPr/>
        </p:nvCxnSpPr>
        <p:spPr bwMode="auto">
          <a:xfrm>
            <a:off x="6255312" y="3940594"/>
            <a:ext cx="710138" cy="0"/>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grpSp>
        <p:nvGrpSpPr>
          <p:cNvPr id="67" name="Group 66">
            <a:extLst>
              <a:ext uri="{FF2B5EF4-FFF2-40B4-BE49-F238E27FC236}">
                <a16:creationId xmlns:a16="http://schemas.microsoft.com/office/drawing/2014/main" id="{32935E7F-606A-3746-B750-21F7EA2FF401}"/>
              </a:ext>
            </a:extLst>
          </p:cNvPr>
          <p:cNvGrpSpPr/>
          <p:nvPr/>
        </p:nvGrpSpPr>
        <p:grpSpPr>
          <a:xfrm>
            <a:off x="1999425" y="4575490"/>
            <a:ext cx="2097052" cy="557703"/>
            <a:chOff x="6293489" y="1807329"/>
            <a:chExt cx="2441237" cy="564824"/>
          </a:xfrm>
        </p:grpSpPr>
        <p:sp>
          <p:nvSpPr>
            <p:cNvPr id="74" name="Rounded Rectangle 83">
              <a:extLst>
                <a:ext uri="{FF2B5EF4-FFF2-40B4-BE49-F238E27FC236}">
                  <a16:creationId xmlns:a16="http://schemas.microsoft.com/office/drawing/2014/main" id="{22D4B7B2-501E-C36D-19BE-56D1B7A54DCA}"/>
                </a:ext>
              </a:extLst>
            </p:cNvPr>
            <p:cNvSpPr/>
            <p:nvPr/>
          </p:nvSpPr>
          <p:spPr>
            <a:xfrm>
              <a:off x="6293489" y="1807329"/>
              <a:ext cx="2433057" cy="564824"/>
            </a:xfrm>
            <a:prstGeom prst="roundRect">
              <a:avLst/>
            </a:prstGeom>
            <a:solidFill>
              <a:schemeClr val="accent4">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75" name="Terminator 57">
              <a:extLst>
                <a:ext uri="{FF2B5EF4-FFF2-40B4-BE49-F238E27FC236}">
                  <a16:creationId xmlns:a16="http://schemas.microsoft.com/office/drawing/2014/main" id="{743913A7-C2B8-FBF1-2442-D58361FCBD06}"/>
                </a:ext>
              </a:extLst>
            </p:cNvPr>
            <p:cNvSpPr/>
            <p:nvPr/>
          </p:nvSpPr>
          <p:spPr>
            <a:xfrm>
              <a:off x="6309095" y="1869877"/>
              <a:ext cx="2425631" cy="46037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RESHA</a:t>
              </a:r>
            </a:p>
            <a:p>
              <a:pPr algn="ctr"/>
              <a:r>
                <a:rPr lang="en-US" sz="1050" dirty="0">
                  <a:solidFill>
                    <a:schemeClr val="tx1"/>
                  </a:solidFill>
                </a:rPr>
                <a:t>(Redundancy-Guided System-Theoretic Hazard Analysis)</a:t>
              </a:r>
              <a:endParaRPr lang="en-US" sz="1050" b="1" dirty="0">
                <a:solidFill>
                  <a:schemeClr val="tx1"/>
                </a:solidFill>
              </a:endParaRPr>
            </a:p>
          </p:txBody>
        </p:sp>
      </p:grpSp>
      <p:sp>
        <p:nvSpPr>
          <p:cNvPr id="68" name="Terminator 59">
            <a:extLst>
              <a:ext uri="{FF2B5EF4-FFF2-40B4-BE49-F238E27FC236}">
                <a16:creationId xmlns:a16="http://schemas.microsoft.com/office/drawing/2014/main" id="{9233CE05-49AD-585F-DA31-149D093FF078}"/>
              </a:ext>
            </a:extLst>
          </p:cNvPr>
          <p:cNvSpPr/>
          <p:nvPr/>
        </p:nvSpPr>
        <p:spPr>
          <a:xfrm>
            <a:off x="4332405" y="4575709"/>
            <a:ext cx="2335112" cy="557480"/>
          </a:xfrm>
          <a:prstGeom prst="flowChartTerminator">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PRA + UQ</a:t>
            </a:r>
          </a:p>
          <a:p>
            <a:pPr algn="ctr" eaLnBrk="0" fontAlgn="base" hangingPunct="0">
              <a:spcBef>
                <a:spcPct val="0"/>
              </a:spcBef>
              <a:spcAft>
                <a:spcPct val="0"/>
              </a:spcAft>
            </a:pPr>
            <a:r>
              <a:rPr lang="en-US" sz="1050" dirty="0">
                <a:solidFill>
                  <a:prstClr val="black"/>
                </a:solidFill>
                <a:latin typeface="Calibri"/>
              </a:rPr>
              <a:t>(Probabilistic Risk Assessment + Uncertainty Quantification)</a:t>
            </a:r>
            <a:endParaRPr lang="en-US" sz="900" dirty="0">
              <a:solidFill>
                <a:prstClr val="black"/>
              </a:solidFill>
              <a:latin typeface="Calibri"/>
            </a:endParaRPr>
          </a:p>
        </p:txBody>
      </p:sp>
      <p:cxnSp>
        <p:nvCxnSpPr>
          <p:cNvPr id="76" name="Straight Arrow Connector 75">
            <a:extLst>
              <a:ext uri="{FF2B5EF4-FFF2-40B4-BE49-F238E27FC236}">
                <a16:creationId xmlns:a16="http://schemas.microsoft.com/office/drawing/2014/main" id="{8D02BD0F-1840-4BC0-9822-A2CBB739C35D}"/>
              </a:ext>
            </a:extLst>
          </p:cNvPr>
          <p:cNvCxnSpPr>
            <a:cxnSpLocks/>
            <a:stCxn id="64" idx="2"/>
            <a:endCxn id="65" idx="0"/>
          </p:cNvCxnSpPr>
          <p:nvPr/>
        </p:nvCxnSpPr>
        <p:spPr bwMode="auto">
          <a:xfrm flipH="1">
            <a:off x="7857914" y="5247228"/>
            <a:ext cx="1" cy="233252"/>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grpSp>
        <p:nvGrpSpPr>
          <p:cNvPr id="6" name="Group 5">
            <a:extLst>
              <a:ext uri="{FF2B5EF4-FFF2-40B4-BE49-F238E27FC236}">
                <a16:creationId xmlns:a16="http://schemas.microsoft.com/office/drawing/2014/main" id="{9D1D5655-F026-0925-FD11-17048A8B5652}"/>
              </a:ext>
            </a:extLst>
          </p:cNvPr>
          <p:cNvGrpSpPr/>
          <p:nvPr/>
        </p:nvGrpSpPr>
        <p:grpSpPr>
          <a:xfrm>
            <a:off x="2793264" y="5199319"/>
            <a:ext cx="2818076" cy="1621634"/>
            <a:chOff x="2582226" y="5124780"/>
            <a:chExt cx="2947607" cy="1696171"/>
          </a:xfrm>
        </p:grpSpPr>
        <p:sp>
          <p:nvSpPr>
            <p:cNvPr id="71" name="Rounded Rectangle 83">
              <a:extLst>
                <a:ext uri="{FF2B5EF4-FFF2-40B4-BE49-F238E27FC236}">
                  <a16:creationId xmlns:a16="http://schemas.microsoft.com/office/drawing/2014/main" id="{F5F8A3B1-0F8F-5FEE-1B10-0A37494D4A4F}"/>
                </a:ext>
              </a:extLst>
            </p:cNvPr>
            <p:cNvSpPr/>
            <p:nvPr/>
          </p:nvSpPr>
          <p:spPr>
            <a:xfrm>
              <a:off x="2582230" y="5143179"/>
              <a:ext cx="2947595" cy="1647292"/>
            </a:xfrm>
            <a:prstGeom prst="round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72" name="Terminator 63">
              <a:extLst>
                <a:ext uri="{FF2B5EF4-FFF2-40B4-BE49-F238E27FC236}">
                  <a16:creationId xmlns:a16="http://schemas.microsoft.com/office/drawing/2014/main" id="{13300156-0784-3E79-5672-A0C0F5E35524}"/>
                </a:ext>
              </a:extLst>
            </p:cNvPr>
            <p:cNvSpPr/>
            <p:nvPr/>
          </p:nvSpPr>
          <p:spPr>
            <a:xfrm>
              <a:off x="2582226" y="5567221"/>
              <a:ext cx="2947595" cy="52323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BAHAMAS</a:t>
              </a:r>
            </a:p>
            <a:p>
              <a:pPr algn="ctr"/>
              <a:r>
                <a:rPr lang="en-US" sz="1050" dirty="0">
                  <a:solidFill>
                    <a:sysClr val="windowText" lastClr="000000"/>
                  </a:solidFill>
                </a:rPr>
                <a:t>(Bayesian and HRA-Aided Method for the Reliability Analysis of Software)</a:t>
              </a:r>
            </a:p>
          </p:txBody>
        </p:sp>
        <p:sp>
          <p:nvSpPr>
            <p:cNvPr id="73" name="Terminator 63">
              <a:extLst>
                <a:ext uri="{FF2B5EF4-FFF2-40B4-BE49-F238E27FC236}">
                  <a16:creationId xmlns:a16="http://schemas.microsoft.com/office/drawing/2014/main" id="{5D7C7558-2C8D-F032-DCD4-A95F309E90DC}"/>
                </a:ext>
              </a:extLst>
            </p:cNvPr>
            <p:cNvSpPr/>
            <p:nvPr/>
          </p:nvSpPr>
          <p:spPr>
            <a:xfrm>
              <a:off x="2582230" y="6050774"/>
              <a:ext cx="2947587" cy="5376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ORCAS</a:t>
              </a:r>
              <a:endParaRPr lang="en-US" sz="1200" b="1" dirty="0">
                <a:solidFill>
                  <a:sysClr val="windowText" lastClr="000000"/>
                </a:solidFill>
              </a:endParaRPr>
            </a:p>
            <a:p>
              <a:pPr algn="ctr"/>
              <a:r>
                <a:rPr lang="en-US" sz="1050" dirty="0">
                  <a:solidFill>
                    <a:sysClr val="windowText" lastClr="000000"/>
                  </a:solidFill>
                </a:rPr>
                <a:t>(Orthogonal Defect Classification for Assessing Software Reliability)</a:t>
              </a:r>
            </a:p>
          </p:txBody>
        </p:sp>
        <p:sp>
          <p:nvSpPr>
            <p:cNvPr id="70" name="TextBox 69">
              <a:extLst>
                <a:ext uri="{FF2B5EF4-FFF2-40B4-BE49-F238E27FC236}">
                  <a16:creationId xmlns:a16="http://schemas.microsoft.com/office/drawing/2014/main" id="{BE7A4D40-4C25-7E05-363E-57A2F6AF7CBE}"/>
                </a:ext>
              </a:extLst>
            </p:cNvPr>
            <p:cNvSpPr txBox="1"/>
            <p:nvPr/>
          </p:nvSpPr>
          <p:spPr>
            <a:xfrm>
              <a:off x="2582238" y="5124780"/>
              <a:ext cx="2947595" cy="482885"/>
            </a:xfrm>
            <a:prstGeom prst="rect">
              <a:avLst/>
            </a:prstGeom>
            <a:noFill/>
          </p:spPr>
          <p:txBody>
            <a:bodyPr wrap="square">
              <a:spAutoFit/>
            </a:bodyPr>
            <a:lstStyle/>
            <a:p>
              <a:pPr algn="ctr"/>
              <a:r>
                <a:rPr lang="en-US" sz="1200" b="1" dirty="0">
                  <a:solidFill>
                    <a:schemeClr val="tx1"/>
                  </a:solidFill>
                </a:rPr>
                <a:t>Multiscale Quantitative Reliability</a:t>
              </a:r>
            </a:p>
            <a:p>
              <a:pPr algn="ctr"/>
              <a:r>
                <a:rPr lang="en-US" sz="1200" b="1" dirty="0">
                  <a:solidFill>
                    <a:schemeClr val="tx1"/>
                  </a:solidFill>
                </a:rPr>
                <a:t>Analysis</a:t>
              </a:r>
            </a:p>
          </p:txBody>
        </p:sp>
        <p:sp>
          <p:nvSpPr>
            <p:cNvPr id="77" name="Terminator 63">
              <a:extLst>
                <a:ext uri="{FF2B5EF4-FFF2-40B4-BE49-F238E27FC236}">
                  <a16:creationId xmlns:a16="http://schemas.microsoft.com/office/drawing/2014/main" id="{028FFD9C-06F1-7D7D-432C-4232F0D132AA}"/>
                </a:ext>
              </a:extLst>
            </p:cNvPr>
            <p:cNvSpPr/>
            <p:nvPr/>
          </p:nvSpPr>
          <p:spPr>
            <a:xfrm>
              <a:off x="2582238" y="6521917"/>
              <a:ext cx="2947579" cy="29903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CCF Modeling and Estimation</a:t>
              </a:r>
              <a:endParaRPr lang="en-US" sz="1050" dirty="0">
                <a:solidFill>
                  <a:sysClr val="windowText" lastClr="000000"/>
                </a:solidFill>
              </a:endParaRPr>
            </a:p>
          </p:txBody>
        </p:sp>
      </p:grpSp>
      <p:sp>
        <p:nvSpPr>
          <p:cNvPr id="32" name="Arrow: Down 31">
            <a:extLst>
              <a:ext uri="{FF2B5EF4-FFF2-40B4-BE49-F238E27FC236}">
                <a16:creationId xmlns:a16="http://schemas.microsoft.com/office/drawing/2014/main" id="{FB8D3192-EB49-1515-6A19-EA3779DB2A9E}"/>
              </a:ext>
            </a:extLst>
          </p:cNvPr>
          <p:cNvSpPr/>
          <p:nvPr/>
        </p:nvSpPr>
        <p:spPr>
          <a:xfrm rot="17549864">
            <a:off x="774336" y="4116021"/>
            <a:ext cx="2123094" cy="2728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4000" dirty="0"/>
              <a:t>CCF modeling</a:t>
            </a:r>
          </a:p>
        </p:txBody>
      </p:sp>
    </p:spTree>
    <p:extLst>
      <p:ext uri="{BB962C8B-B14F-4D97-AF65-F5344CB8AC3E}">
        <p14:creationId xmlns:p14="http://schemas.microsoft.com/office/powerpoint/2010/main" val="20530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959841-CE69-4A1A-874D-EA0C7C3C8DB4}"/>
              </a:ext>
            </a:extLst>
          </p:cNvPr>
          <p:cNvSpPr>
            <a:spLocks noGrp="1"/>
          </p:cNvSpPr>
          <p:nvPr>
            <p:ph idx="1"/>
          </p:nvPr>
        </p:nvSpPr>
        <p:spPr/>
        <p:txBody>
          <a:bodyPr/>
          <a:lstStyle/>
          <a:p>
            <a:pPr marL="0" indent="0">
              <a:buNone/>
            </a:pPr>
            <a:r>
              <a:rPr lang="en-US" sz="1600" b="0" dirty="0"/>
              <a:t>Software components from the Case study: Bistable Processor (BP) and Local Coincidence Logic (LCL) Processor. </a:t>
            </a:r>
          </a:p>
          <a:p>
            <a:r>
              <a:rPr lang="en-US" sz="1600" dirty="0"/>
              <a:t>BPs software-based failures: </a:t>
            </a:r>
          </a:p>
          <a:p>
            <a:pPr lvl="1"/>
            <a:r>
              <a:rPr lang="en-US" sz="1400" dirty="0"/>
              <a:t>Model assumption: No software diversity, BPs Receive division-specific information. </a:t>
            </a:r>
          </a:p>
          <a:p>
            <a:pPr lvl="2"/>
            <a:r>
              <a:rPr lang="en-US" dirty="0"/>
              <a:t>Each division has its own sensors. Activation (trigger) of hidden software fault is more likely to occur in a single division due to wacky input than for all divisions. Because all divisions would need strange inputs which is less likely. </a:t>
            </a:r>
          </a:p>
          <a:p>
            <a:pPr lvl="2"/>
            <a:r>
              <a:rPr lang="en-US" dirty="0">
                <a:highlight>
                  <a:srgbClr val="FF9900"/>
                </a:highlight>
              </a:rPr>
              <a:t>Independent failure </a:t>
            </a:r>
            <a:r>
              <a:rPr lang="en-US" sz="2000" dirty="0">
                <a:highlight>
                  <a:srgbClr val="FF9900"/>
                </a:highlight>
              </a:rPr>
              <a:t>&lt;</a:t>
            </a:r>
            <a:r>
              <a:rPr lang="en-US" dirty="0">
                <a:highlight>
                  <a:srgbClr val="FF9900"/>
                </a:highlight>
              </a:rPr>
              <a:t> division-level CCF</a:t>
            </a:r>
            <a:r>
              <a:rPr lang="en-US" sz="2000" dirty="0">
                <a:highlight>
                  <a:srgbClr val="FF9900"/>
                </a:highlight>
              </a:rPr>
              <a:t> and </a:t>
            </a:r>
            <a:r>
              <a:rPr lang="en-US" dirty="0">
                <a:highlight>
                  <a:srgbClr val="FF9900"/>
                </a:highlight>
              </a:rPr>
              <a:t>CCF of all BPs. </a:t>
            </a:r>
          </a:p>
          <a:p>
            <a:pPr marL="285750" indent="-285750"/>
            <a:r>
              <a:rPr lang="en-US" sz="1400" dirty="0"/>
              <a:t>LCL processors software failures:</a:t>
            </a:r>
          </a:p>
          <a:p>
            <a:pPr lvl="1"/>
            <a:r>
              <a:rPr lang="en-US" sz="1400" dirty="0"/>
              <a:t>Model assumption: No software diversity, All LCLs receive same input information.</a:t>
            </a:r>
          </a:p>
          <a:p>
            <a:pPr lvl="2"/>
            <a:r>
              <a:rPr lang="en-US" dirty="0"/>
              <a:t>Each LCL receives the same data and inputs. For software failure: Any activation of a fault within an LCL processor will occur in all divisions because they have identical input. It is unlikely for independent failure to occur over a CCF. </a:t>
            </a:r>
          </a:p>
          <a:p>
            <a:pPr lvl="2"/>
            <a:r>
              <a:rPr lang="en-US" dirty="0">
                <a:highlight>
                  <a:srgbClr val="FF9900"/>
                </a:highlight>
              </a:rPr>
              <a:t>Independent failure </a:t>
            </a:r>
            <a:r>
              <a:rPr lang="en-US" sz="2000" dirty="0">
                <a:highlight>
                  <a:srgbClr val="FF9900"/>
                </a:highlight>
              </a:rPr>
              <a:t>&lt;</a:t>
            </a:r>
            <a:r>
              <a:rPr lang="en-US" dirty="0">
                <a:highlight>
                  <a:srgbClr val="FF9900"/>
                </a:highlight>
              </a:rPr>
              <a:t> CCF of all LCLs</a:t>
            </a:r>
          </a:p>
          <a:p>
            <a:pPr marL="628650" lvl="1" indent="-285750"/>
            <a:endParaRPr lang="en-US" sz="1200" dirty="0"/>
          </a:p>
          <a:p>
            <a:pPr marL="285750" indent="-285750"/>
            <a:endParaRPr lang="en-US" b="0" dirty="0"/>
          </a:p>
          <a:p>
            <a:pPr marL="0" indent="0">
              <a:buNone/>
            </a:pPr>
            <a:endParaRPr lang="en-US" b="0" dirty="0"/>
          </a:p>
        </p:txBody>
      </p:sp>
      <p:sp>
        <p:nvSpPr>
          <p:cNvPr id="3" name="Title 2">
            <a:extLst>
              <a:ext uri="{FF2B5EF4-FFF2-40B4-BE49-F238E27FC236}">
                <a16:creationId xmlns:a16="http://schemas.microsoft.com/office/drawing/2014/main" id="{4B6DD5ED-342C-4F8E-B016-1F442BE61350}"/>
              </a:ext>
            </a:extLst>
          </p:cNvPr>
          <p:cNvSpPr>
            <a:spLocks noGrp="1"/>
          </p:cNvSpPr>
          <p:nvPr>
            <p:ph type="title"/>
          </p:nvPr>
        </p:nvSpPr>
        <p:spPr/>
        <p:txBody>
          <a:bodyPr/>
          <a:lstStyle/>
          <a:p>
            <a:r>
              <a:rPr lang="en-US" sz="2000" dirty="0"/>
              <a:t>The model should reflect software-specific assumptions (case study thoughts)</a:t>
            </a:r>
          </a:p>
        </p:txBody>
      </p:sp>
      <p:sp>
        <p:nvSpPr>
          <p:cNvPr id="4" name="Slide Number Placeholder 3">
            <a:extLst>
              <a:ext uri="{FF2B5EF4-FFF2-40B4-BE49-F238E27FC236}">
                <a16:creationId xmlns:a16="http://schemas.microsoft.com/office/drawing/2014/main" id="{FBB9045B-D043-4185-B6D3-61E33F873B86}"/>
              </a:ext>
            </a:extLst>
          </p:cNvPr>
          <p:cNvSpPr>
            <a:spLocks noGrp="1"/>
          </p:cNvSpPr>
          <p:nvPr>
            <p:ph type="sldNum" sz="quarter" idx="10"/>
          </p:nvPr>
        </p:nvSpPr>
        <p:spPr/>
        <p:txBody>
          <a:bodyPr/>
          <a:lstStyle/>
          <a:p>
            <a:pPr>
              <a:defRPr/>
            </a:pPr>
            <a:fld id="{CDEFAD39-1750-3342-8CA4-A45556007C23}" type="slidenum">
              <a:rPr lang="en-US" smtClean="0"/>
              <a:pPr>
                <a:defRPr/>
              </a:pPr>
              <a:t>30</a:t>
            </a:fld>
            <a:endParaRPr lang="en-US" dirty="0"/>
          </a:p>
        </p:txBody>
      </p:sp>
    </p:spTree>
    <p:extLst>
      <p:ext uri="{BB962C8B-B14F-4D97-AF65-F5344CB8AC3E}">
        <p14:creationId xmlns:p14="http://schemas.microsoft.com/office/powerpoint/2010/main" val="1240092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41D8C-E89F-465C-B190-729012C546B8}"/>
              </a:ext>
            </a:extLst>
          </p:cNvPr>
          <p:cNvSpPr>
            <a:spLocks noGrp="1"/>
          </p:cNvSpPr>
          <p:nvPr>
            <p:ph type="title"/>
          </p:nvPr>
        </p:nvSpPr>
        <p:spPr/>
        <p:txBody>
          <a:bodyPr/>
          <a:lstStyle/>
          <a:p>
            <a:r>
              <a:rPr lang="en-US" dirty="0"/>
              <a:t>How the weights changed</a:t>
            </a:r>
          </a:p>
        </p:txBody>
      </p:sp>
      <p:sp>
        <p:nvSpPr>
          <p:cNvPr id="4" name="Slide Number Placeholder 3">
            <a:extLst>
              <a:ext uri="{FF2B5EF4-FFF2-40B4-BE49-F238E27FC236}">
                <a16:creationId xmlns:a16="http://schemas.microsoft.com/office/drawing/2014/main" id="{7FF2B9ED-0AB1-4970-A00D-652A5E5B2E9E}"/>
              </a:ext>
            </a:extLst>
          </p:cNvPr>
          <p:cNvSpPr>
            <a:spLocks noGrp="1"/>
          </p:cNvSpPr>
          <p:nvPr>
            <p:ph type="sldNum" sz="quarter" idx="10"/>
          </p:nvPr>
        </p:nvSpPr>
        <p:spPr/>
        <p:txBody>
          <a:bodyPr/>
          <a:lstStyle/>
          <a:p>
            <a:pPr>
              <a:defRPr/>
            </a:pPr>
            <a:fld id="{CDEFAD39-1750-3342-8CA4-A45556007C23}" type="slidenum">
              <a:rPr lang="en-US" smtClean="0"/>
              <a:pPr>
                <a:defRPr/>
              </a:pPr>
              <a:t>31</a:t>
            </a:fld>
            <a:endParaRPr lang="en-US" dirty="0"/>
          </a:p>
        </p:txBody>
      </p:sp>
      <p:graphicFrame>
        <p:nvGraphicFramePr>
          <p:cNvPr id="5" name="Content Placeholder 4">
            <a:extLst>
              <a:ext uri="{FF2B5EF4-FFF2-40B4-BE49-F238E27FC236}">
                <a16:creationId xmlns:a16="http://schemas.microsoft.com/office/drawing/2014/main" id="{C2888969-A281-4D74-8197-73442A91BE29}"/>
              </a:ext>
            </a:extLst>
          </p:cNvPr>
          <p:cNvGraphicFramePr>
            <a:graphicFrameLocks/>
          </p:cNvGraphicFramePr>
          <p:nvPr>
            <p:extLst>
              <p:ext uri="{D42A27DB-BD31-4B8C-83A1-F6EECF244321}">
                <p14:modId xmlns:p14="http://schemas.microsoft.com/office/powerpoint/2010/main" val="3343668978"/>
              </p:ext>
            </p:extLst>
          </p:nvPr>
        </p:nvGraphicFramePr>
        <p:xfrm>
          <a:off x="1389464" y="2066180"/>
          <a:ext cx="6365071" cy="2302510"/>
        </p:xfrm>
        <a:graphic>
          <a:graphicData uri="http://schemas.openxmlformats.org/drawingml/2006/table">
            <a:tbl>
              <a:tblPr firstRow="1" firstCol="1" bandRow="1">
                <a:tableStyleId>{7DF18680-E054-41AD-8BC1-D1AEF772440D}</a:tableStyleId>
              </a:tblPr>
              <a:tblGrid>
                <a:gridCol w="2897970">
                  <a:extLst>
                    <a:ext uri="{9D8B030D-6E8A-4147-A177-3AD203B41FA5}">
                      <a16:colId xmlns:a16="http://schemas.microsoft.com/office/drawing/2014/main" val="3101033521"/>
                    </a:ext>
                  </a:extLst>
                </a:gridCol>
                <a:gridCol w="1852916">
                  <a:extLst>
                    <a:ext uri="{9D8B030D-6E8A-4147-A177-3AD203B41FA5}">
                      <a16:colId xmlns:a16="http://schemas.microsoft.com/office/drawing/2014/main" val="642392737"/>
                    </a:ext>
                  </a:extLst>
                </a:gridCol>
                <a:gridCol w="1614185">
                  <a:extLst>
                    <a:ext uri="{9D8B030D-6E8A-4147-A177-3AD203B41FA5}">
                      <a16:colId xmlns:a16="http://schemas.microsoft.com/office/drawing/2014/main" val="2608601981"/>
                    </a:ext>
                  </a:extLst>
                </a:gridCol>
              </a:tblGrid>
              <a:tr h="306070">
                <a:tc gridSpan="3">
                  <a:txBody>
                    <a:bodyPr/>
                    <a:lstStyle/>
                    <a:p>
                      <a:pPr marL="0" marR="0">
                        <a:spcBef>
                          <a:spcPts val="30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Comparison of weights for hardware and software</a:t>
                      </a:r>
                    </a:p>
                  </a:txBody>
                  <a:tcPr marL="68580" marR="68580" marT="0" marB="0" anchor="ctr"/>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spcBef>
                          <a:spcPts val="30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07911651"/>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Sub-factors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30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Hardware</a:t>
                      </a:r>
                    </a:p>
                  </a:txBody>
                  <a:tcPr marL="68580" marR="68580" marT="0" marB="0"/>
                </a:tc>
                <a:tc>
                  <a:txBody>
                    <a:bodyPr/>
                    <a:lstStyle/>
                    <a:p>
                      <a:pPr marL="0" marR="0" algn="ctr">
                        <a:spcBef>
                          <a:spcPts val="30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Software</a:t>
                      </a:r>
                    </a:p>
                  </a:txBody>
                  <a:tcPr marL="68580" marR="68580" marT="0" marB="0"/>
                </a:tc>
                <a:extLst>
                  <a:ext uri="{0D108BD9-81ED-4DB2-BD59-A6C34878D82A}">
                    <a16:rowId xmlns:a16="http://schemas.microsoft.com/office/drawing/2014/main" val="1593207074"/>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Redundancy (&amp; Diversity)</a:t>
                      </a:r>
                      <a:r>
                        <a:rPr lang="en-US" sz="1400" baseline="300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tc>
                <a:extLst>
                  <a:ext uri="{0D108BD9-81ED-4DB2-BD59-A6C34878D82A}">
                    <a16:rowId xmlns:a16="http://schemas.microsoft.com/office/drawing/2014/main" val="2792287437"/>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Separation</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tc>
                <a:extLst>
                  <a:ext uri="{0D108BD9-81ED-4DB2-BD59-A6C34878D82A}">
                    <a16:rowId xmlns:a16="http://schemas.microsoft.com/office/drawing/2014/main" val="1727906226"/>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Understanding</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tc>
                <a:extLst>
                  <a:ext uri="{0D108BD9-81ED-4DB2-BD59-A6C34878D82A}">
                    <a16:rowId xmlns:a16="http://schemas.microsoft.com/office/drawing/2014/main" val="345978384"/>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Analysis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tc>
                <a:extLst>
                  <a:ext uri="{0D108BD9-81ED-4DB2-BD59-A6C34878D82A}">
                    <a16:rowId xmlns:a16="http://schemas.microsoft.com/office/drawing/2014/main" val="1315840745"/>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MMI</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tc>
                <a:extLst>
                  <a:ext uri="{0D108BD9-81ED-4DB2-BD59-A6C34878D82A}">
                    <a16:rowId xmlns:a16="http://schemas.microsoft.com/office/drawing/2014/main" val="2643511983"/>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Safety Culture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tc>
                <a:extLst>
                  <a:ext uri="{0D108BD9-81ED-4DB2-BD59-A6C34878D82A}">
                    <a16:rowId xmlns:a16="http://schemas.microsoft.com/office/drawing/2014/main" val="3653716947"/>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Control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tc>
                <a:extLst>
                  <a:ext uri="{0D108BD9-81ED-4DB2-BD59-A6C34878D82A}">
                    <a16:rowId xmlns:a16="http://schemas.microsoft.com/office/drawing/2014/main" val="3190957971"/>
                  </a:ext>
                </a:extLst>
              </a:tr>
              <a:tr h="182880">
                <a:tc>
                  <a:txBody>
                    <a:bodyPr/>
                    <a:lstStyle/>
                    <a:p>
                      <a:pPr marL="0" marR="0">
                        <a:spcBef>
                          <a:spcPts val="300"/>
                        </a:spcBef>
                        <a:spcAft>
                          <a:spcPts val="0"/>
                        </a:spcAft>
                      </a:pPr>
                      <a:r>
                        <a:rPr lang="en-US" sz="1400" dirty="0">
                          <a:effectLst/>
                          <a:latin typeface="Arial" panose="020B0604020202020204" pitchFamily="34" charset="0"/>
                          <a:cs typeface="Arial" panose="020B0604020202020204" pitchFamily="34" charset="0"/>
                        </a:rPr>
                        <a:t>Tests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tc>
                <a:extLst>
                  <a:ext uri="{0D108BD9-81ED-4DB2-BD59-A6C34878D82A}">
                    <a16:rowId xmlns:a16="http://schemas.microsoft.com/office/drawing/2014/main" val="2246007336"/>
                  </a:ext>
                </a:extLst>
              </a:tr>
            </a:tbl>
          </a:graphicData>
        </a:graphic>
      </p:graphicFrame>
    </p:spTree>
    <p:extLst>
      <p:ext uri="{BB962C8B-B14F-4D97-AF65-F5344CB8AC3E}">
        <p14:creationId xmlns:p14="http://schemas.microsoft.com/office/powerpoint/2010/main" val="31591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222830B2-DF7D-4EB1-9C29-5915BC168E2B}"/>
              </a:ext>
            </a:extLst>
          </p:cNvPr>
          <p:cNvSpPr>
            <a:spLocks noGrp="1"/>
          </p:cNvSpPr>
          <p:nvPr>
            <p:ph idx="1"/>
          </p:nvPr>
        </p:nvSpPr>
        <p:spPr>
          <a:xfrm>
            <a:off x="304800" y="1453661"/>
            <a:ext cx="4390768" cy="4923693"/>
          </a:xfrm>
        </p:spPr>
        <p:txBody>
          <a:bodyPr>
            <a:normAutofit/>
          </a:bodyPr>
          <a:lstStyle/>
          <a:p>
            <a:r>
              <a:rPr lang="en-US" sz="1400" b="0" dirty="0"/>
              <a:t>Physical Separation alone does not influence software failure Unless there is consideration of </a:t>
            </a:r>
            <a:r>
              <a:rPr lang="en-US" sz="1400" dirty="0"/>
              <a:t>how that physical separation changes the operational conditions</a:t>
            </a:r>
            <a:r>
              <a:rPr lang="en-US" sz="1400" b="0" dirty="0"/>
              <a:t> of the components.</a:t>
            </a:r>
          </a:p>
          <a:p>
            <a:r>
              <a:rPr lang="en-US" sz="1400" b="0" dirty="0"/>
              <a:t>Instead of Separation we consider the</a:t>
            </a:r>
            <a:r>
              <a:rPr lang="en-US" sz="1400" dirty="0"/>
              <a:t> Input Similarity </a:t>
            </a:r>
            <a:r>
              <a:rPr lang="en-US" sz="1400" b="0" dirty="0"/>
              <a:t> </a:t>
            </a:r>
          </a:p>
        </p:txBody>
      </p:sp>
      <p:sp>
        <p:nvSpPr>
          <p:cNvPr id="3" name="Title 2">
            <a:extLst>
              <a:ext uri="{FF2B5EF4-FFF2-40B4-BE49-F238E27FC236}">
                <a16:creationId xmlns:a16="http://schemas.microsoft.com/office/drawing/2014/main" id="{DF2EDDC9-6B44-4FB4-A442-5E7B44ECEA4F}"/>
              </a:ext>
            </a:extLst>
          </p:cNvPr>
          <p:cNvSpPr>
            <a:spLocks noGrp="1"/>
          </p:cNvSpPr>
          <p:nvPr>
            <p:ph type="title"/>
          </p:nvPr>
        </p:nvSpPr>
        <p:spPr/>
        <p:txBody>
          <a:bodyPr/>
          <a:lstStyle/>
          <a:p>
            <a:r>
              <a:rPr lang="en-US" dirty="0"/>
              <a:t>Example of scoring and modified scoring</a:t>
            </a:r>
          </a:p>
        </p:txBody>
      </p:sp>
      <p:sp>
        <p:nvSpPr>
          <p:cNvPr id="4" name="Slide Number Placeholder 3">
            <a:extLst>
              <a:ext uri="{FF2B5EF4-FFF2-40B4-BE49-F238E27FC236}">
                <a16:creationId xmlns:a16="http://schemas.microsoft.com/office/drawing/2014/main" id="{EC1428FC-2763-4B06-9D47-8DBB58D628D4}"/>
              </a:ext>
            </a:extLst>
          </p:cNvPr>
          <p:cNvSpPr>
            <a:spLocks noGrp="1"/>
          </p:cNvSpPr>
          <p:nvPr>
            <p:ph type="sldNum" sz="quarter" idx="10"/>
          </p:nvPr>
        </p:nvSpPr>
        <p:spPr/>
        <p:txBody>
          <a:bodyPr/>
          <a:lstStyle/>
          <a:p>
            <a:pPr>
              <a:defRPr/>
            </a:pPr>
            <a:fld id="{CDEFAD39-1750-3342-8CA4-A45556007C23}" type="slidenum">
              <a:rPr lang="en-US" smtClean="0"/>
              <a:pPr>
                <a:defRPr/>
              </a:pPr>
              <a:t>32</a:t>
            </a:fld>
            <a:endParaRPr lang="en-US" dirty="0"/>
          </a:p>
        </p:txBody>
      </p:sp>
      <p:pic>
        <p:nvPicPr>
          <p:cNvPr id="5" name="Picture 4">
            <a:extLst>
              <a:ext uri="{FF2B5EF4-FFF2-40B4-BE49-F238E27FC236}">
                <a16:creationId xmlns:a16="http://schemas.microsoft.com/office/drawing/2014/main" id="{11A6EE6F-83C0-48C9-9A4B-2BDD0F4A81A1}"/>
              </a:ext>
            </a:extLst>
          </p:cNvPr>
          <p:cNvPicPr>
            <a:picLocks noChangeAspect="1"/>
          </p:cNvPicPr>
          <p:nvPr/>
        </p:nvPicPr>
        <p:blipFill>
          <a:blip r:embed="rId2"/>
          <a:stretch>
            <a:fillRect/>
          </a:stretch>
        </p:blipFill>
        <p:spPr>
          <a:xfrm>
            <a:off x="5223612" y="2861292"/>
            <a:ext cx="2781604" cy="3556502"/>
          </a:xfrm>
          <a:prstGeom prst="rect">
            <a:avLst/>
          </a:prstGeom>
        </p:spPr>
      </p:pic>
      <p:graphicFrame>
        <p:nvGraphicFramePr>
          <p:cNvPr id="6" name="Content Placeholder 4">
            <a:extLst>
              <a:ext uri="{FF2B5EF4-FFF2-40B4-BE49-F238E27FC236}">
                <a16:creationId xmlns:a16="http://schemas.microsoft.com/office/drawing/2014/main" id="{E583FF52-2480-40FE-A3BB-A7802E9EA62C}"/>
              </a:ext>
            </a:extLst>
          </p:cNvPr>
          <p:cNvGraphicFramePr>
            <a:graphicFrameLocks/>
          </p:cNvGraphicFramePr>
          <p:nvPr/>
        </p:nvGraphicFramePr>
        <p:xfrm>
          <a:off x="5223612" y="1407803"/>
          <a:ext cx="3725975" cy="1428775"/>
        </p:xfrm>
        <a:graphic>
          <a:graphicData uri="http://schemas.openxmlformats.org/drawingml/2006/table">
            <a:tbl>
              <a:tblPr firstRow="1" firstCol="1" bandRow="1">
                <a:tableStyleId>{7DF18680-E054-41AD-8BC1-D1AEF772440D}</a:tableStyleId>
              </a:tblPr>
              <a:tblGrid>
                <a:gridCol w="251480">
                  <a:extLst>
                    <a:ext uri="{9D8B030D-6E8A-4147-A177-3AD203B41FA5}">
                      <a16:colId xmlns:a16="http://schemas.microsoft.com/office/drawing/2014/main" val="662364371"/>
                    </a:ext>
                  </a:extLst>
                </a:gridCol>
                <a:gridCol w="3474495">
                  <a:extLst>
                    <a:ext uri="{9D8B030D-6E8A-4147-A177-3AD203B41FA5}">
                      <a16:colId xmlns:a16="http://schemas.microsoft.com/office/drawing/2014/main" val="907507326"/>
                    </a:ext>
                  </a:extLst>
                </a:gridCol>
              </a:tblGrid>
              <a:tr h="274320">
                <a:tc gridSpan="2">
                  <a:txBody>
                    <a:bodyPr/>
                    <a:lstStyle/>
                    <a:p>
                      <a:pPr marL="0" marR="0">
                        <a:spcBef>
                          <a:spcPts val="300"/>
                        </a:spcBef>
                        <a:spcAft>
                          <a:spcPts val="0"/>
                        </a:spcAft>
                      </a:pPr>
                      <a:r>
                        <a:rPr lang="en-US" sz="1200" b="0" dirty="0">
                          <a:effectLst/>
                          <a:latin typeface="Arial" panose="020B0604020202020204" pitchFamily="34" charset="0"/>
                          <a:cs typeface="Arial" panose="020B0604020202020204" pitchFamily="34" charset="0"/>
                        </a:rPr>
                        <a:t>HARDWARE Separation Sub-factor Guide [14]</a:t>
                      </a:r>
                    </a:p>
                  </a:txBody>
                  <a:tcPr marL="68580" marR="68580" marT="0" marB="0"/>
                </a:tc>
                <a:tc hMerge="1">
                  <a:txBody>
                    <a:bodyPr/>
                    <a:lstStyle/>
                    <a:p>
                      <a:pPr marL="0" marR="0">
                        <a:spcBef>
                          <a:spcPts val="30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High level Definitions for each defense sub-factor</a:t>
                      </a:r>
                    </a:p>
                  </a:txBody>
                  <a:tcPr marL="68580" marR="68580" marT="0" marB="0"/>
                </a:tc>
                <a:extLst>
                  <a:ext uri="{0D108BD9-81ED-4DB2-BD59-A6C34878D82A}">
                    <a16:rowId xmlns:a16="http://schemas.microsoft.com/office/drawing/2014/main" val="62182515"/>
                  </a:ext>
                </a:extLst>
              </a:tr>
              <a:tr h="230891">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A</a:t>
                      </a: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Redundant items, separation less than Level 1</a:t>
                      </a:r>
                    </a:p>
                  </a:txBody>
                  <a:tcPr marL="68580" marR="68580" marT="0" marB="0"/>
                </a:tc>
                <a:extLst>
                  <a:ext uri="{0D108BD9-81ED-4DB2-BD59-A6C34878D82A}">
                    <a16:rowId xmlns:a16="http://schemas.microsoft.com/office/drawing/2014/main" val="1872859817"/>
                  </a:ext>
                </a:extLst>
              </a:tr>
              <a:tr h="230891">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0" marB="0"/>
                </a:tc>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Redundant items, separation level 1</a:t>
                      </a:r>
                    </a:p>
                  </a:txBody>
                  <a:tcPr marL="68580" marR="68580" marT="0" marB="0"/>
                </a:tc>
                <a:extLst>
                  <a:ext uri="{0D108BD9-81ED-4DB2-BD59-A6C34878D82A}">
                    <a16:rowId xmlns:a16="http://schemas.microsoft.com/office/drawing/2014/main" val="2702659737"/>
                  </a:ext>
                </a:extLst>
              </a:tr>
              <a:tr h="230891">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C</a:t>
                      </a:r>
                    </a:p>
                  </a:txBody>
                  <a:tcPr marL="68580" marR="68580" marT="0" marB="0"/>
                </a:tc>
                <a:tc>
                  <a:txBody>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Redundant items, separation level 2</a:t>
                      </a:r>
                    </a:p>
                  </a:txBody>
                  <a:tcPr marL="68580" marR="68580" marT="0" marB="0"/>
                </a:tc>
                <a:extLst>
                  <a:ext uri="{0D108BD9-81ED-4DB2-BD59-A6C34878D82A}">
                    <a16:rowId xmlns:a16="http://schemas.microsoft.com/office/drawing/2014/main" val="3884604402"/>
                  </a:ext>
                </a:extLst>
              </a:tr>
              <a:tr h="230891">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D</a:t>
                      </a:r>
                    </a:p>
                  </a:txBody>
                  <a:tcPr marL="68580" marR="68580" marT="0" marB="0"/>
                </a:tc>
                <a:tc>
                  <a:txBody>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Redundant items, separation level 3</a:t>
                      </a:r>
                    </a:p>
                  </a:txBody>
                  <a:tcPr marL="68580" marR="68580" marT="0" marB="0"/>
                </a:tc>
                <a:extLst>
                  <a:ext uri="{0D108BD9-81ED-4DB2-BD59-A6C34878D82A}">
                    <a16:rowId xmlns:a16="http://schemas.microsoft.com/office/drawing/2014/main" val="2663331693"/>
                  </a:ext>
                </a:extLst>
              </a:tr>
              <a:tr h="230891">
                <a:tc>
                  <a:txBody>
                    <a:bodyPr/>
                    <a:lstStyle/>
                    <a:p>
                      <a:pPr marL="0" marR="0">
                        <a:spcBef>
                          <a:spcPts val="300"/>
                        </a:spcBef>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E</a:t>
                      </a:r>
                    </a:p>
                  </a:txBody>
                  <a:tcPr marL="68580" marR="68580" marT="0" marB="0"/>
                </a:tc>
                <a:tc>
                  <a:txBody>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Redundant items, separation greater than level 3</a:t>
                      </a:r>
                    </a:p>
                  </a:txBody>
                  <a:tcPr marL="68580" marR="68580" marT="0" marB="0"/>
                </a:tc>
                <a:extLst>
                  <a:ext uri="{0D108BD9-81ED-4DB2-BD59-A6C34878D82A}">
                    <a16:rowId xmlns:a16="http://schemas.microsoft.com/office/drawing/2014/main" val="1062420017"/>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2D88BB90-64C7-4168-7666-7DC0544BA42A}"/>
                  </a:ext>
                </a:extLst>
              </p:cNvPr>
              <p:cNvGraphicFramePr>
                <a:graphicFrameLocks noGrp="1"/>
              </p:cNvGraphicFramePr>
              <p:nvPr>
                <p:extLst>
                  <p:ext uri="{D42A27DB-BD31-4B8C-83A1-F6EECF244321}">
                    <p14:modId xmlns:p14="http://schemas.microsoft.com/office/powerpoint/2010/main" val="3649958609"/>
                  </p:ext>
                </p:extLst>
              </p:nvPr>
            </p:nvGraphicFramePr>
            <p:xfrm>
              <a:off x="208364" y="3067878"/>
              <a:ext cx="4927516" cy="3025264"/>
            </p:xfrm>
            <a:graphic>
              <a:graphicData uri="http://schemas.openxmlformats.org/drawingml/2006/table">
                <a:tbl>
                  <a:tblPr firstRow="1" firstCol="1" bandRow="1">
                    <a:tableStyleId>{7DF18680-E054-41AD-8BC1-D1AEF772440D}</a:tableStyleId>
                  </a:tblPr>
                  <a:tblGrid>
                    <a:gridCol w="485056">
                      <a:extLst>
                        <a:ext uri="{9D8B030D-6E8A-4147-A177-3AD203B41FA5}">
                          <a16:colId xmlns:a16="http://schemas.microsoft.com/office/drawing/2014/main" val="3047207082"/>
                        </a:ext>
                      </a:extLst>
                    </a:gridCol>
                    <a:gridCol w="396240">
                      <a:extLst>
                        <a:ext uri="{9D8B030D-6E8A-4147-A177-3AD203B41FA5}">
                          <a16:colId xmlns:a16="http://schemas.microsoft.com/office/drawing/2014/main" val="2642827307"/>
                        </a:ext>
                      </a:extLst>
                    </a:gridCol>
                    <a:gridCol w="662940">
                      <a:extLst>
                        <a:ext uri="{9D8B030D-6E8A-4147-A177-3AD203B41FA5}">
                          <a16:colId xmlns:a16="http://schemas.microsoft.com/office/drawing/2014/main" val="2170813501"/>
                        </a:ext>
                      </a:extLst>
                    </a:gridCol>
                    <a:gridCol w="822960">
                      <a:extLst>
                        <a:ext uri="{9D8B030D-6E8A-4147-A177-3AD203B41FA5}">
                          <a16:colId xmlns:a16="http://schemas.microsoft.com/office/drawing/2014/main" val="1946973145"/>
                        </a:ext>
                      </a:extLst>
                    </a:gridCol>
                    <a:gridCol w="457200">
                      <a:extLst>
                        <a:ext uri="{9D8B030D-6E8A-4147-A177-3AD203B41FA5}">
                          <a16:colId xmlns:a16="http://schemas.microsoft.com/office/drawing/2014/main" val="2574532184"/>
                        </a:ext>
                      </a:extLst>
                    </a:gridCol>
                    <a:gridCol w="640080">
                      <a:extLst>
                        <a:ext uri="{9D8B030D-6E8A-4147-A177-3AD203B41FA5}">
                          <a16:colId xmlns:a16="http://schemas.microsoft.com/office/drawing/2014/main" val="2649637919"/>
                        </a:ext>
                      </a:extLst>
                    </a:gridCol>
                    <a:gridCol w="640080">
                      <a:extLst>
                        <a:ext uri="{9D8B030D-6E8A-4147-A177-3AD203B41FA5}">
                          <a16:colId xmlns:a16="http://schemas.microsoft.com/office/drawing/2014/main" val="1747672913"/>
                        </a:ext>
                      </a:extLst>
                    </a:gridCol>
                    <a:gridCol w="822960">
                      <a:extLst>
                        <a:ext uri="{9D8B030D-6E8A-4147-A177-3AD203B41FA5}">
                          <a16:colId xmlns:a16="http://schemas.microsoft.com/office/drawing/2014/main" val="298224319"/>
                        </a:ext>
                      </a:extLst>
                    </a:gridCol>
                  </a:tblGrid>
                  <a:tr h="403826">
                    <a:tc>
                      <a:txBody>
                        <a:bodyPr/>
                        <a:lstStyle/>
                        <a:p>
                          <a:pPr marL="0" marR="0">
                            <a:spcBef>
                              <a:spcPts val="300"/>
                            </a:spcBef>
                            <a:spcAft>
                              <a:spcPts val="0"/>
                            </a:spcAft>
                          </a:pPr>
                          <a:r>
                            <a:rPr lang="en-US" sz="1200" dirty="0">
                              <a:effectLst/>
                              <a:latin typeface="+mn-lt"/>
                            </a:rPr>
                            <a:t>Score</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latin typeface="+mn-lt"/>
                              <a:ea typeface="Times New Roman" panose="02020603050405020304" pitchFamily="18" charset="0"/>
                            </a:rPr>
                            <a:t>R=0</a:t>
                          </a:r>
                        </a:p>
                      </a:txBody>
                      <a:tcPr marL="68580" marR="68580" marT="0" marB="0"/>
                    </a:tc>
                    <a:tc>
                      <a:txBody>
                        <a:bodyPr/>
                        <a:lstStyle/>
                        <a:p>
                          <a:pPr marL="0" marR="0">
                            <a:spcBef>
                              <a:spcPts val="300"/>
                            </a:spcBef>
                            <a:spcAft>
                              <a:spcPts val="0"/>
                            </a:spcAft>
                          </a:pPr>
                          <a:r>
                            <a:rPr lang="en-US" sz="1200" dirty="0">
                              <a:effectLst/>
                              <a:latin typeface="+mn-lt"/>
                            </a:rPr>
                            <a:t>0&lt;R&lt;0.5</a:t>
                          </a:r>
                          <a:endParaRPr lang="en-US" sz="12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0.5 ≤ R &lt; 1</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R ≥ 1</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Zero  source Div.</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Partial source Div.</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Complete source Div.</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72160051"/>
                      </a:ext>
                    </a:extLst>
                  </a:tr>
                  <a:tr h="218503">
                    <a:tc>
                      <a:txBody>
                        <a:bodyPr/>
                        <a:lstStyle/>
                        <a:p>
                          <a:pPr marL="0" marR="0" algn="l">
                            <a:spcBef>
                              <a:spcPts val="300"/>
                            </a:spcBef>
                            <a:spcAft>
                              <a:spcPts val="0"/>
                            </a:spcAft>
                          </a:pPr>
                          <a:r>
                            <a:rPr lang="en-US" sz="1200" dirty="0">
                              <a:effectLst/>
                              <a:latin typeface="+mn-lt"/>
                            </a:rPr>
                            <a:t>A</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498724918"/>
                      </a:ext>
                    </a:extLst>
                  </a:tr>
                  <a:tr h="218503">
                    <a:tc>
                      <a:txBody>
                        <a:bodyPr/>
                        <a:lstStyle/>
                        <a:p>
                          <a:pPr marL="0" marR="0" algn="l">
                            <a:spcBef>
                              <a:spcPts val="300"/>
                            </a:spcBef>
                            <a:spcAft>
                              <a:spcPts val="0"/>
                            </a:spcAft>
                          </a:pPr>
                          <a:r>
                            <a:rPr lang="en-US" sz="1200" dirty="0">
                              <a:effectLst/>
                              <a:latin typeface="+mn-lt"/>
                            </a:rPr>
                            <a:t>A+</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091220104"/>
                      </a:ext>
                    </a:extLst>
                  </a:tr>
                  <a:tr h="218503">
                    <a:tc>
                      <a:txBody>
                        <a:bodyPr/>
                        <a:lstStyle/>
                        <a:p>
                          <a:pPr marL="0" marR="0" algn="l">
                            <a:spcBef>
                              <a:spcPts val="300"/>
                            </a:spcBef>
                            <a:spcAft>
                              <a:spcPts val="0"/>
                            </a:spcAft>
                          </a:pPr>
                          <a:r>
                            <a:rPr lang="en-US" sz="1200" dirty="0">
                              <a:effectLst/>
                              <a:latin typeface="+mn-lt"/>
                            </a:rPr>
                            <a:t>B</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580438096"/>
                      </a:ext>
                    </a:extLst>
                  </a:tr>
                  <a:tr h="218503">
                    <a:tc>
                      <a:txBody>
                        <a:bodyPr/>
                        <a:lstStyle/>
                        <a:p>
                          <a:pPr marL="0" marR="0" algn="l">
                            <a:spcBef>
                              <a:spcPts val="300"/>
                            </a:spcBef>
                            <a:spcAft>
                              <a:spcPts val="0"/>
                            </a:spcAft>
                          </a:pPr>
                          <a:r>
                            <a:rPr lang="en-US" sz="1200" dirty="0">
                              <a:effectLst/>
                              <a:latin typeface="+mn-lt"/>
                            </a:rPr>
                            <a:t>C</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863939052"/>
                      </a:ext>
                    </a:extLst>
                  </a:tr>
                  <a:tr h="218503">
                    <a:tc>
                      <a:txBody>
                        <a:bodyPr/>
                        <a:lstStyle/>
                        <a:p>
                          <a:pPr marL="0" marR="0" algn="l">
                            <a:spcBef>
                              <a:spcPts val="300"/>
                            </a:spcBef>
                            <a:spcAft>
                              <a:spcPts val="0"/>
                            </a:spcAft>
                          </a:pPr>
                          <a:r>
                            <a:rPr lang="en-US" sz="1200" dirty="0">
                              <a:effectLst/>
                              <a:latin typeface="+mn-lt"/>
                            </a:rPr>
                            <a:t>D</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719323465"/>
                      </a:ext>
                    </a:extLst>
                  </a:tr>
                  <a:tr h="218503">
                    <a:tc>
                      <a:txBody>
                        <a:bodyPr/>
                        <a:lstStyle/>
                        <a:p>
                          <a:pPr marL="0" marR="0" algn="l">
                            <a:spcBef>
                              <a:spcPts val="300"/>
                            </a:spcBef>
                            <a:spcAft>
                              <a:spcPts val="0"/>
                            </a:spcAft>
                          </a:pPr>
                          <a:r>
                            <a:rPr lang="en-US" sz="1200" dirty="0">
                              <a:effectLst/>
                              <a:latin typeface="+mn-lt"/>
                            </a:rPr>
                            <a:t>E</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endParaRPr lang="en-US" sz="1200" dirty="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2267900430"/>
                      </a:ext>
                    </a:extLst>
                  </a:tr>
                  <a:tr h="854585">
                    <a:tc gridSpan="8">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US" sz="1200" b="0" dirty="0">
                              <a:effectLst/>
                              <a:latin typeface="Times New Roman" panose="02020603050405020304" pitchFamily="18" charset="0"/>
                              <a:ea typeface="PMingLiU" panose="020B0604030504040204"/>
                            </a:rPr>
                            <a:t>The input ratio (</a:t>
                          </a:r>
                          <a14:m>
                            <m:oMath xmlns:m="http://schemas.openxmlformats.org/officeDocument/2006/math">
                              <m:r>
                                <a:rPr lang="en-US" sz="1200" b="0" i="1">
                                  <a:effectLst/>
                                  <a:latin typeface="Cambria Math" panose="02040503050406030204" pitchFamily="18" charset="0"/>
                                  <a:ea typeface="PMingLiU" panose="020B0604030504040204"/>
                                </a:rPr>
                                <m:t>𝑅</m:t>
                              </m:r>
                            </m:oMath>
                          </a14:m>
                          <a:r>
                            <a:rPr lang="en-US" sz="1200" b="0" dirty="0">
                              <a:effectLst/>
                              <a:latin typeface="Times New Roman" panose="02020603050405020304" pitchFamily="18" charset="0"/>
                              <a:ea typeface="PMingLiU" panose="020B0604030504040204"/>
                            </a:rPr>
                            <a:t>) is defined:</a:t>
                          </a: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200" b="0" i="1">
                                  <a:effectLst/>
                                  <a:latin typeface="Cambria Math" panose="02040503050406030204" pitchFamily="18" charset="0"/>
                                  <a:ea typeface="Times New Roman" panose="02020603050405020304" pitchFamily="18" charset="0"/>
                                </a:rPr>
                                <m:t>𝑅</m:t>
                              </m:r>
                              <m:r>
                                <a:rPr lang="en-US" sz="1200" b="0" i="1">
                                  <a:effectLst/>
                                  <a:latin typeface="Cambria Math" panose="02040503050406030204" pitchFamily="18" charset="0"/>
                                  <a:ea typeface="Times New Roman" panose="02020603050405020304" pitchFamily="18" charset="0"/>
                                </a:rPr>
                                <m:t>=(</m:t>
                              </m:r>
                              <m:r>
                                <a:rPr lang="en-US" sz="1200" b="0" i="1">
                                  <a:effectLst/>
                                  <a:latin typeface="Cambria Math" panose="02040503050406030204" pitchFamily="18" charset="0"/>
                                  <a:ea typeface="Times New Roman" panose="02020603050405020304" pitchFamily="18" charset="0"/>
                                </a:rPr>
                                <m:t>𝑠</m:t>
                              </m:r>
                              <m:r>
                                <a:rPr lang="en-US" sz="1200" b="0" i="1">
                                  <a:effectLst/>
                                  <a:latin typeface="Cambria Math" panose="02040503050406030204" pitchFamily="18" charset="0"/>
                                  <a:ea typeface="Times New Roman" panose="02020603050405020304" pitchFamily="18" charset="0"/>
                                </a:rPr>
                                <m:t>−1)/</m:t>
                              </m:r>
                              <m:r>
                                <a:rPr lang="en-US" sz="1200" b="0" i="1">
                                  <a:effectLst/>
                                  <a:latin typeface="Cambria Math" panose="02040503050406030204" pitchFamily="18" charset="0"/>
                                  <a:ea typeface="Times New Roman" panose="02020603050405020304" pitchFamily="18" charset="0"/>
                                </a:rPr>
                                <m:t>𝑚</m:t>
                              </m:r>
                            </m:oMath>
                          </a14:m>
                          <a:r>
                            <a:rPr lang="en-US" sz="1200" b="0" dirty="0">
                              <a:effectLst/>
                              <a:latin typeface="Times New Roman" panose="02020603050405020304" pitchFamily="18" charset="0"/>
                              <a:ea typeface="Times New Roman" panose="02020603050405020304" pitchFamily="18" charset="0"/>
                            </a:rPr>
                            <a:t> for </a:t>
                          </a:r>
                          <a14:m>
                            <m:oMath xmlns:m="http://schemas.openxmlformats.org/officeDocument/2006/math">
                              <m:r>
                                <a:rPr lang="en-US" sz="1200" b="0" i="1">
                                  <a:effectLst/>
                                  <a:latin typeface="Cambria Math" panose="02040503050406030204" pitchFamily="18" charset="0"/>
                                  <a:ea typeface="Times New Roman" panose="02020603050405020304" pitchFamily="18" charset="0"/>
                                </a:rPr>
                                <m:t>𝑠</m:t>
                              </m:r>
                              <m:r>
                                <a:rPr lang="en-US" sz="1200" b="0" i="1">
                                  <a:effectLst/>
                                  <a:latin typeface="Cambria Math" panose="02040503050406030204" pitchFamily="18" charset="0"/>
                                  <a:ea typeface="Times New Roman" panose="02020603050405020304" pitchFamily="18" charset="0"/>
                                </a:rPr>
                                <m:t>=1</m:t>
                              </m:r>
                            </m:oMath>
                          </a14:m>
                          <a:r>
                            <a:rPr lang="en-US" sz="1200" b="0" dirty="0">
                              <a:effectLst/>
                              <a:latin typeface="Times New Roman" panose="02020603050405020304" pitchFamily="18" charset="0"/>
                              <a:ea typeface="Times New Roman" panose="02020603050405020304" pitchFamily="18" charset="0"/>
                            </a:rPr>
                            <a:t> </a:t>
                          </a:r>
                          <a:endParaRPr lang="en-US" sz="1200" b="0" i="1" dirty="0">
                            <a:effectLst/>
                            <a:latin typeface="Cambria Math" panose="02040503050406030204" pitchFamily="18" charset="0"/>
                            <a:ea typeface="Times New Roman" panose="02020603050405020304" pitchFamily="18" charset="0"/>
                          </a:endParaRP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200" b="0" i="1">
                                  <a:effectLst/>
                                  <a:latin typeface="Cambria Math" panose="02040503050406030204" pitchFamily="18" charset="0"/>
                                  <a:ea typeface="Times New Roman" panose="02020603050405020304" pitchFamily="18" charset="0"/>
                                </a:rPr>
                                <m:t>𝑅</m:t>
                              </m:r>
                              <m:r>
                                <a:rPr lang="en-US" sz="1200" b="0" i="1">
                                  <a:effectLst/>
                                  <a:latin typeface="Cambria Math" panose="02040503050406030204" pitchFamily="18" charset="0"/>
                                  <a:ea typeface="Times New Roman" panose="02020603050405020304" pitchFamily="18" charset="0"/>
                                </a:rPr>
                                <m:t>=</m:t>
                              </m:r>
                              <m:r>
                                <a:rPr lang="en-US" sz="1200" b="0" i="1">
                                  <a:effectLst/>
                                  <a:latin typeface="Cambria Math" panose="02040503050406030204" pitchFamily="18" charset="0"/>
                                  <a:ea typeface="Times New Roman" panose="02020603050405020304" pitchFamily="18" charset="0"/>
                                </a:rPr>
                                <m:t>𝑠</m:t>
                              </m:r>
                              <m:r>
                                <a:rPr lang="en-US" sz="1200" b="0" i="1">
                                  <a:effectLst/>
                                  <a:latin typeface="Cambria Math" panose="02040503050406030204" pitchFamily="18" charset="0"/>
                                  <a:ea typeface="Times New Roman" panose="02020603050405020304" pitchFamily="18" charset="0"/>
                                </a:rPr>
                                <m:t>/</m:t>
                              </m:r>
                              <m:r>
                                <a:rPr lang="en-US" sz="1200" b="0" i="1">
                                  <a:effectLst/>
                                  <a:latin typeface="Cambria Math" panose="02040503050406030204" pitchFamily="18" charset="0"/>
                                  <a:ea typeface="Times New Roman" panose="02020603050405020304" pitchFamily="18" charset="0"/>
                                </a:rPr>
                                <m:t>𝑚</m:t>
                              </m:r>
                            </m:oMath>
                          </a14:m>
                          <a:r>
                            <a:rPr lang="en-US" sz="1200" b="0" dirty="0">
                              <a:effectLst/>
                              <a:latin typeface="Times New Roman" panose="02020603050405020304" pitchFamily="18" charset="0"/>
                              <a:ea typeface="Times New Roman" panose="02020603050405020304" pitchFamily="18" charset="0"/>
                            </a:rPr>
                            <a:t> for </a:t>
                          </a:r>
                          <a14:m>
                            <m:oMath xmlns:m="http://schemas.openxmlformats.org/officeDocument/2006/math">
                              <m:r>
                                <a:rPr lang="en-US" sz="1200" b="0" i="1">
                                  <a:effectLst/>
                                  <a:latin typeface="Cambria Math" panose="02040503050406030204" pitchFamily="18" charset="0"/>
                                  <a:ea typeface="Times New Roman" panose="02020603050405020304" pitchFamily="18" charset="0"/>
                                </a:rPr>
                                <m:t>𝑠</m:t>
                              </m:r>
                              <m:r>
                                <a:rPr lang="en-US" sz="1200" b="0" i="1">
                                  <a:effectLst/>
                                  <a:latin typeface="Cambria Math" panose="02040503050406030204" pitchFamily="18" charset="0"/>
                                  <a:ea typeface="Times New Roman" panose="02020603050405020304" pitchFamily="18" charset="0"/>
                                </a:rPr>
                                <m:t>&gt;1</m:t>
                              </m:r>
                            </m:oMath>
                          </a14:m>
                          <a:r>
                            <a:rPr lang="en-US" sz="1200" b="0" dirty="0">
                              <a:effectLst/>
                              <a:latin typeface="Times New Roman" panose="02020603050405020304" pitchFamily="18" charset="0"/>
                              <a:ea typeface="Times New Roman" panose="02020603050405020304" pitchFamily="18" charset="0"/>
                            </a:rPr>
                            <a:t> </a:t>
                          </a: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200" b="0" i="1">
                                  <a:effectLst/>
                                  <a:latin typeface="Cambria Math" panose="02040503050406030204" pitchFamily="18" charset="0"/>
                                  <a:ea typeface="Times New Roman" panose="02020603050405020304" pitchFamily="18" charset="0"/>
                                </a:rPr>
                                <m:t>𝑚</m:t>
                              </m:r>
                              <m:r>
                                <a:rPr lang="en-US" sz="1200" b="0" i="1">
                                  <a:effectLst/>
                                  <a:latin typeface="Cambria Math" panose="02040503050406030204" pitchFamily="18" charset="0"/>
                                  <a:ea typeface="Times New Roman" panose="02020603050405020304" pitchFamily="18" charset="0"/>
                                </a:rPr>
                                <m:t>=</m:t>
                              </m:r>
                            </m:oMath>
                          </a14:m>
                          <a:r>
                            <a:rPr lang="en-US" sz="1200" b="0" dirty="0">
                              <a:effectLst/>
                              <a:latin typeface="Times New Roman" panose="02020603050405020304" pitchFamily="18" charset="0"/>
                              <a:ea typeface="Times New Roman" panose="02020603050405020304" pitchFamily="18" charset="0"/>
                            </a:rPr>
                            <a:t> the number of components within the CCCG, </a:t>
                          </a:r>
                          <a:endParaRPr lang="en-US" sz="1200" b="0" i="1" dirty="0">
                            <a:effectLst/>
                            <a:latin typeface="Cambria Math" panose="02040503050406030204" pitchFamily="18" charset="0"/>
                            <a:ea typeface="Times New Roman" panose="02020603050405020304" pitchFamily="18" charset="0"/>
                          </a:endParaRPr>
                        </a:p>
                        <a:p>
                          <a:pPr marL="0" marR="0" lvl="0" indent="0" algn="just" defTabSz="685800" rtl="0" eaLnBrk="1" fontAlgn="auto" latinLnBrk="0" hangingPunct="1">
                            <a:lnSpc>
                              <a:spcPct val="107000"/>
                            </a:lnSpc>
                            <a:spcBef>
                              <a:spcPts val="0"/>
                            </a:spcBef>
                            <a:spcAft>
                              <a:spcPts val="0"/>
                            </a:spcAft>
                            <a:buClrTx/>
                            <a:buSzTx/>
                            <a:buFontTx/>
                            <a:buNone/>
                            <a:tabLst/>
                            <a:defRPr/>
                          </a:pPr>
                          <a14:m>
                            <m:oMath xmlns:m="http://schemas.openxmlformats.org/officeDocument/2006/math">
                              <m:r>
                                <a:rPr lang="en-US" sz="1200" b="0" i="1">
                                  <a:effectLst/>
                                  <a:latin typeface="Cambria Math" panose="02040503050406030204" pitchFamily="18" charset="0"/>
                                  <a:ea typeface="Times New Roman" panose="02020603050405020304" pitchFamily="18" charset="0"/>
                                </a:rPr>
                                <m:t>𝑠</m:t>
                              </m:r>
                              <m:r>
                                <a:rPr lang="en-US" sz="1200" b="0" i="1">
                                  <a:effectLst/>
                                  <a:latin typeface="Cambria Math" panose="02040503050406030204" pitchFamily="18" charset="0"/>
                                  <a:ea typeface="Times New Roman" panose="02020603050405020304" pitchFamily="18" charset="0"/>
                                </a:rPr>
                                <m:t>=</m:t>
                              </m:r>
                            </m:oMath>
                          </a14:m>
                          <a:r>
                            <a:rPr lang="en-US" sz="1200" b="0" dirty="0">
                              <a:effectLst/>
                              <a:latin typeface="Times New Roman" panose="02020603050405020304" pitchFamily="18" charset="0"/>
                              <a:ea typeface="Times New Roman" panose="02020603050405020304" pitchFamily="18" charset="0"/>
                            </a:rPr>
                            <a:t> number of input sources. Diversity columns assess input source diversity.</a:t>
                          </a:r>
                          <a:endParaRPr lang="en-US" sz="1200" b="0" dirty="0">
                            <a:effectLst/>
                            <a:latin typeface="Times New Roman" panose="02020603050405020304" pitchFamily="18" charset="0"/>
                            <a:ea typeface="PMingLiU" panose="020B0604030504040204"/>
                          </a:endParaRPr>
                        </a:p>
                        <a:p>
                          <a:pPr marL="0" marR="0" algn="just">
                            <a:lnSpc>
                              <a:spcPct val="107000"/>
                            </a:lnSpc>
                            <a:spcBef>
                              <a:spcPts val="0"/>
                            </a:spcBef>
                            <a:spcAft>
                              <a:spcPts val="0"/>
                            </a:spcAft>
                          </a:pPr>
                          <a:endParaRPr lang="en-US" sz="1200" dirty="0">
                            <a:effectLst/>
                            <a:latin typeface="+mn-lt"/>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7215556"/>
                      </a:ext>
                    </a:extLst>
                  </a:tr>
                </a:tbl>
              </a:graphicData>
            </a:graphic>
          </p:graphicFrame>
        </mc:Choice>
        <mc:Fallback xmlns="">
          <p:graphicFrame>
            <p:nvGraphicFramePr>
              <p:cNvPr id="8" name="Table 7">
                <a:extLst>
                  <a:ext uri="{FF2B5EF4-FFF2-40B4-BE49-F238E27FC236}">
                    <a16:creationId xmlns:a16="http://schemas.microsoft.com/office/drawing/2014/main" id="{2D88BB90-64C7-4168-7666-7DC0544BA42A}"/>
                  </a:ext>
                </a:extLst>
              </p:cNvPr>
              <p:cNvGraphicFramePr>
                <a:graphicFrameLocks noGrp="1"/>
              </p:cNvGraphicFramePr>
              <p:nvPr>
                <p:extLst>
                  <p:ext uri="{D42A27DB-BD31-4B8C-83A1-F6EECF244321}">
                    <p14:modId xmlns:p14="http://schemas.microsoft.com/office/powerpoint/2010/main" val="3649958609"/>
                  </p:ext>
                </p:extLst>
              </p:nvPr>
            </p:nvGraphicFramePr>
            <p:xfrm>
              <a:off x="208364" y="3067878"/>
              <a:ext cx="4927516" cy="3025264"/>
            </p:xfrm>
            <a:graphic>
              <a:graphicData uri="http://schemas.openxmlformats.org/drawingml/2006/table">
                <a:tbl>
                  <a:tblPr firstRow="1" firstCol="1" bandRow="1">
                    <a:tableStyleId>{7DF18680-E054-41AD-8BC1-D1AEF772440D}</a:tableStyleId>
                  </a:tblPr>
                  <a:tblGrid>
                    <a:gridCol w="485056">
                      <a:extLst>
                        <a:ext uri="{9D8B030D-6E8A-4147-A177-3AD203B41FA5}">
                          <a16:colId xmlns:a16="http://schemas.microsoft.com/office/drawing/2014/main" val="3047207082"/>
                        </a:ext>
                      </a:extLst>
                    </a:gridCol>
                    <a:gridCol w="396240">
                      <a:extLst>
                        <a:ext uri="{9D8B030D-6E8A-4147-A177-3AD203B41FA5}">
                          <a16:colId xmlns:a16="http://schemas.microsoft.com/office/drawing/2014/main" val="2642827307"/>
                        </a:ext>
                      </a:extLst>
                    </a:gridCol>
                    <a:gridCol w="662940">
                      <a:extLst>
                        <a:ext uri="{9D8B030D-6E8A-4147-A177-3AD203B41FA5}">
                          <a16:colId xmlns:a16="http://schemas.microsoft.com/office/drawing/2014/main" val="2170813501"/>
                        </a:ext>
                      </a:extLst>
                    </a:gridCol>
                    <a:gridCol w="822960">
                      <a:extLst>
                        <a:ext uri="{9D8B030D-6E8A-4147-A177-3AD203B41FA5}">
                          <a16:colId xmlns:a16="http://schemas.microsoft.com/office/drawing/2014/main" val="1946973145"/>
                        </a:ext>
                      </a:extLst>
                    </a:gridCol>
                    <a:gridCol w="457200">
                      <a:extLst>
                        <a:ext uri="{9D8B030D-6E8A-4147-A177-3AD203B41FA5}">
                          <a16:colId xmlns:a16="http://schemas.microsoft.com/office/drawing/2014/main" val="2574532184"/>
                        </a:ext>
                      </a:extLst>
                    </a:gridCol>
                    <a:gridCol w="640080">
                      <a:extLst>
                        <a:ext uri="{9D8B030D-6E8A-4147-A177-3AD203B41FA5}">
                          <a16:colId xmlns:a16="http://schemas.microsoft.com/office/drawing/2014/main" val="2649637919"/>
                        </a:ext>
                      </a:extLst>
                    </a:gridCol>
                    <a:gridCol w="640080">
                      <a:extLst>
                        <a:ext uri="{9D8B030D-6E8A-4147-A177-3AD203B41FA5}">
                          <a16:colId xmlns:a16="http://schemas.microsoft.com/office/drawing/2014/main" val="1747672913"/>
                        </a:ext>
                      </a:extLst>
                    </a:gridCol>
                    <a:gridCol w="822960">
                      <a:extLst>
                        <a:ext uri="{9D8B030D-6E8A-4147-A177-3AD203B41FA5}">
                          <a16:colId xmlns:a16="http://schemas.microsoft.com/office/drawing/2014/main" val="298224319"/>
                        </a:ext>
                      </a:extLst>
                    </a:gridCol>
                  </a:tblGrid>
                  <a:tr h="548640">
                    <a:tc>
                      <a:txBody>
                        <a:bodyPr/>
                        <a:lstStyle/>
                        <a:p>
                          <a:pPr marL="0" marR="0">
                            <a:spcBef>
                              <a:spcPts val="300"/>
                            </a:spcBef>
                            <a:spcAft>
                              <a:spcPts val="0"/>
                            </a:spcAft>
                          </a:pPr>
                          <a:r>
                            <a:rPr lang="en-US" sz="1200" dirty="0">
                              <a:effectLst/>
                              <a:latin typeface="+mn-lt"/>
                            </a:rPr>
                            <a:t>Score</a:t>
                          </a:r>
                          <a:endParaRPr lang="en-US" sz="1200" dirty="0">
                            <a:effectLst/>
                            <a:latin typeface="+mn-lt"/>
                            <a:ea typeface="Times New Roman" panose="02020603050405020304" pitchFamily="18" charset="0"/>
                          </a:endParaRPr>
                        </a:p>
                      </a:txBody>
                      <a:tcPr marL="68580" marR="68580" marT="0" marB="0"/>
                    </a:tc>
                    <a:tc>
                      <a:txBody>
                        <a:bodyPr/>
                        <a:lstStyle/>
                        <a:p>
                          <a:pPr marL="0" marR="0">
                            <a:spcBef>
                              <a:spcPts val="300"/>
                            </a:spcBef>
                            <a:spcAft>
                              <a:spcPts val="0"/>
                            </a:spcAft>
                          </a:pPr>
                          <a:r>
                            <a:rPr lang="en-US" sz="1200" dirty="0">
                              <a:effectLst/>
                              <a:latin typeface="+mn-lt"/>
                              <a:ea typeface="Times New Roman" panose="02020603050405020304" pitchFamily="18" charset="0"/>
                            </a:rPr>
                            <a:t>R=0</a:t>
                          </a:r>
                        </a:p>
                      </a:txBody>
                      <a:tcPr marL="68580" marR="68580" marT="0" marB="0"/>
                    </a:tc>
                    <a:tc>
                      <a:txBody>
                        <a:bodyPr/>
                        <a:lstStyle/>
                        <a:p>
                          <a:pPr marL="0" marR="0">
                            <a:spcBef>
                              <a:spcPts val="300"/>
                            </a:spcBef>
                            <a:spcAft>
                              <a:spcPts val="0"/>
                            </a:spcAft>
                          </a:pPr>
                          <a:r>
                            <a:rPr lang="en-US" sz="1200" dirty="0">
                              <a:effectLst/>
                              <a:latin typeface="+mn-lt"/>
                            </a:rPr>
                            <a:t>0&lt;R&lt;0.5</a:t>
                          </a:r>
                          <a:endParaRPr lang="en-US" sz="12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0.5 ≤ R &lt; 1</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R ≥ 1</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Zero  source Div.</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Partial source Div.</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Complete source Div.</a:t>
                          </a:r>
                          <a:endParaRPr lang="en-US" sz="1200" dirty="0">
                            <a:effectLst/>
                            <a:latin typeface="+mn-lt"/>
                            <a:ea typeface="PMingLiU" panose="020B0604030504040204"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72160051"/>
                      </a:ext>
                    </a:extLst>
                  </a:tr>
                  <a:tr h="218503">
                    <a:tc>
                      <a:txBody>
                        <a:bodyPr/>
                        <a:lstStyle/>
                        <a:p>
                          <a:pPr marL="0" marR="0" algn="l">
                            <a:spcBef>
                              <a:spcPts val="300"/>
                            </a:spcBef>
                            <a:spcAft>
                              <a:spcPts val="0"/>
                            </a:spcAft>
                          </a:pPr>
                          <a:r>
                            <a:rPr lang="en-US" sz="1200" dirty="0">
                              <a:effectLst/>
                              <a:latin typeface="+mn-lt"/>
                            </a:rPr>
                            <a:t>A</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498724918"/>
                      </a:ext>
                    </a:extLst>
                  </a:tr>
                  <a:tr h="218503">
                    <a:tc>
                      <a:txBody>
                        <a:bodyPr/>
                        <a:lstStyle/>
                        <a:p>
                          <a:pPr marL="0" marR="0" algn="l">
                            <a:spcBef>
                              <a:spcPts val="300"/>
                            </a:spcBef>
                            <a:spcAft>
                              <a:spcPts val="0"/>
                            </a:spcAft>
                          </a:pPr>
                          <a:r>
                            <a:rPr lang="en-US" sz="1200" dirty="0">
                              <a:effectLst/>
                              <a:latin typeface="+mn-lt"/>
                            </a:rPr>
                            <a:t>A+</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1091220104"/>
                      </a:ext>
                    </a:extLst>
                  </a:tr>
                  <a:tr h="218503">
                    <a:tc>
                      <a:txBody>
                        <a:bodyPr/>
                        <a:lstStyle/>
                        <a:p>
                          <a:pPr marL="0" marR="0" algn="l">
                            <a:spcBef>
                              <a:spcPts val="300"/>
                            </a:spcBef>
                            <a:spcAft>
                              <a:spcPts val="0"/>
                            </a:spcAft>
                          </a:pPr>
                          <a:r>
                            <a:rPr lang="en-US" sz="1200" dirty="0">
                              <a:effectLst/>
                              <a:latin typeface="+mn-lt"/>
                            </a:rPr>
                            <a:t>B</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580438096"/>
                      </a:ext>
                    </a:extLst>
                  </a:tr>
                  <a:tr h="218503">
                    <a:tc>
                      <a:txBody>
                        <a:bodyPr/>
                        <a:lstStyle/>
                        <a:p>
                          <a:pPr marL="0" marR="0" algn="l">
                            <a:spcBef>
                              <a:spcPts val="300"/>
                            </a:spcBef>
                            <a:spcAft>
                              <a:spcPts val="0"/>
                            </a:spcAft>
                          </a:pPr>
                          <a:r>
                            <a:rPr lang="en-US" sz="1200" dirty="0">
                              <a:effectLst/>
                              <a:latin typeface="+mn-lt"/>
                            </a:rPr>
                            <a:t>C</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863939052"/>
                      </a:ext>
                    </a:extLst>
                  </a:tr>
                  <a:tr h="218503">
                    <a:tc>
                      <a:txBody>
                        <a:bodyPr/>
                        <a:lstStyle/>
                        <a:p>
                          <a:pPr marL="0" marR="0" algn="l">
                            <a:spcBef>
                              <a:spcPts val="300"/>
                            </a:spcBef>
                            <a:spcAft>
                              <a:spcPts val="0"/>
                            </a:spcAft>
                          </a:pPr>
                          <a:r>
                            <a:rPr lang="en-US" sz="1200" dirty="0">
                              <a:effectLst/>
                              <a:latin typeface="+mn-lt"/>
                            </a:rPr>
                            <a:t>D</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DengXian" panose="020B0503020204020204" pitchFamily="2" charset="-122"/>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endParaRPr lang="en-US" sz="1200" dirty="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3719323465"/>
                      </a:ext>
                    </a:extLst>
                  </a:tr>
                  <a:tr h="218503">
                    <a:tc>
                      <a:txBody>
                        <a:bodyPr/>
                        <a:lstStyle/>
                        <a:p>
                          <a:pPr marL="0" marR="0" algn="l">
                            <a:spcBef>
                              <a:spcPts val="300"/>
                            </a:spcBef>
                            <a:spcAft>
                              <a:spcPts val="0"/>
                            </a:spcAft>
                          </a:pPr>
                          <a:r>
                            <a:rPr lang="en-US" sz="1200" dirty="0">
                              <a:effectLst/>
                              <a:latin typeface="+mn-lt"/>
                            </a:rPr>
                            <a:t>E</a:t>
                          </a:r>
                          <a:endParaRPr lang="en-US" sz="1200" dirty="0">
                            <a:effectLst/>
                            <a:latin typeface="+mn-lt"/>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PMingLiU" panose="020B0604030504040204"/>
                          </a:endParaRPr>
                        </a:p>
                      </a:txBody>
                      <a:tcPr marL="68580" marR="68580" marT="0" marB="0" anchor="ct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endParaRPr lang="en-US" sz="1200" dirty="0">
                            <a:effectLst/>
                            <a:latin typeface="Times New Roman" panose="02020603050405020304" pitchFamily="18" charset="0"/>
                            <a:ea typeface="PMingLiU" panose="020B0604030504040204"/>
                          </a:endParaRPr>
                        </a:p>
                      </a:txBody>
                      <a:tcPr marL="68580" marR="68580" marT="0" marB="0" anchor="ctr"/>
                    </a:tc>
                    <a:extLst>
                      <a:ext uri="{0D108BD9-81ED-4DB2-BD59-A6C34878D82A}">
                        <a16:rowId xmlns:a16="http://schemas.microsoft.com/office/drawing/2014/main" val="2267900430"/>
                      </a:ext>
                    </a:extLst>
                  </a:tr>
                  <a:tr h="1165606">
                    <a:tc gridSpan="8">
                      <a:txBody>
                        <a:bodyPr/>
                        <a:lstStyle/>
                        <a:p>
                          <a:endParaRPr lang="en-US"/>
                        </a:p>
                      </a:txBody>
                      <a:tcPr marL="68580" marR="68580" marT="0" marB="0">
                        <a:blipFill>
                          <a:blip r:embed="rId3"/>
                          <a:stretch>
                            <a:fillRect l="-124" t="-164398" r="-494" b="-1047"/>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7215556"/>
                      </a:ext>
                    </a:extLst>
                  </a:tr>
                </a:tbl>
              </a:graphicData>
            </a:graphic>
          </p:graphicFrame>
        </mc:Fallback>
      </mc:AlternateContent>
    </p:spTree>
    <p:extLst>
      <p:ext uri="{BB962C8B-B14F-4D97-AF65-F5344CB8AC3E}">
        <p14:creationId xmlns:p14="http://schemas.microsoft.com/office/powerpoint/2010/main" val="1775697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9EE60F-1BF2-4251-9433-EBA97B44359C}"/>
                  </a:ext>
                </a:extLst>
              </p:cNvPr>
              <p:cNvSpPr>
                <a:spLocks noGrp="1"/>
              </p:cNvSpPr>
              <p:nvPr>
                <p:ph idx="1"/>
              </p:nvPr>
            </p:nvSpPr>
            <p:spPr/>
            <p:txBody>
              <a:bodyPr/>
              <a:lstStyle/>
              <a:p>
                <a:r>
                  <a:rPr lang="en-US" sz="2400" b="0" dirty="0">
                    <a:solidFill>
                      <a:schemeClr val="tx1"/>
                    </a:solidFill>
                    <a:effectLst/>
                  </a:rPr>
                  <a:t>If </a:t>
                </a:r>
                <a14:m>
                  <m:oMath xmlns:m="http://schemas.openxmlformats.org/officeDocument/2006/math">
                    <m:sSub>
                      <m:sSubPr>
                        <m:ctrlPr>
                          <a:rPr lang="en-US" sz="2400" b="0" i="1" smtClean="0">
                            <a:solidFill>
                              <a:schemeClr val="tx1"/>
                            </a:solidFill>
                            <a:effectLst/>
                            <a:latin typeface="Cambria Math" panose="02040503050406030204" pitchFamily="18" charset="0"/>
                          </a:rPr>
                        </m:ctrlPr>
                      </m:sSubPr>
                      <m:e>
                        <m:r>
                          <a:rPr lang="en-US" sz="1800" b="0" i="1">
                            <a:solidFill>
                              <a:schemeClr val="tx1"/>
                            </a:solidFill>
                            <a:effectLst/>
                            <a:latin typeface="Cambria Math" panose="02040503050406030204" pitchFamily="18" charset="0"/>
                          </a:rPr>
                          <m:t>𝛽</m:t>
                        </m:r>
                      </m:e>
                      <m:sub>
                        <m:r>
                          <a:rPr lang="en-US" sz="1800" b="0" i="1">
                            <a:solidFill>
                              <a:schemeClr val="tx1"/>
                            </a:solidFill>
                            <a:effectLst/>
                            <a:latin typeface="Cambria Math" panose="02040503050406030204" pitchFamily="18" charset="0"/>
                          </a:rPr>
                          <m:t>𝑡</m:t>
                        </m:r>
                      </m:sub>
                    </m:sSub>
                    <m:r>
                      <a:rPr lang="en-US" sz="1800" b="0">
                        <a:solidFill>
                          <a:schemeClr val="tx1"/>
                        </a:solidFill>
                        <a:effectLst/>
                        <a:latin typeface="Cambria Math" panose="02040503050406030204" pitchFamily="18" charset="0"/>
                      </a:rPr>
                      <m:t>=</m:t>
                    </m:r>
                    <m:nary>
                      <m:naryPr>
                        <m:chr m:val="∑"/>
                        <m:ctrlPr>
                          <a:rPr lang="en-US" sz="2400" b="0" i="1">
                            <a:solidFill>
                              <a:schemeClr val="tx1"/>
                            </a:solidFill>
                            <a:effectLst/>
                            <a:latin typeface="Cambria Math" panose="02040503050406030204" pitchFamily="18" charset="0"/>
                          </a:rPr>
                        </m:ctrlPr>
                      </m:naryPr>
                      <m:sub>
                        <m:r>
                          <a:rPr lang="en-US" sz="1800" b="0" i="1">
                            <a:solidFill>
                              <a:schemeClr val="tx1"/>
                            </a:solidFill>
                            <a:effectLst/>
                            <a:latin typeface="Cambria Math" panose="02040503050406030204" pitchFamily="18" charset="0"/>
                          </a:rPr>
                          <m:t>1</m:t>
                        </m:r>
                      </m:sub>
                      <m:sup>
                        <m:r>
                          <a:rPr lang="en-US" sz="1800" b="0" i="1">
                            <a:solidFill>
                              <a:schemeClr val="tx1"/>
                            </a:solidFill>
                            <a:effectLst/>
                            <a:latin typeface="Cambria Math" panose="02040503050406030204" pitchFamily="18" charset="0"/>
                          </a:rPr>
                          <m:t>𝑤</m:t>
                        </m:r>
                      </m:sup>
                      <m:e>
                        <m:d>
                          <m:dPr>
                            <m:ctrlPr>
                              <a:rPr lang="en-US" sz="2400" b="0" i="1">
                                <a:solidFill>
                                  <a:schemeClr val="tx1"/>
                                </a:solidFill>
                                <a:effectLst/>
                                <a:latin typeface="Cambria Math" panose="02040503050406030204" pitchFamily="18" charset="0"/>
                              </a:rPr>
                            </m:ctrlPr>
                          </m:dPr>
                          <m:e>
                            <m:sSub>
                              <m:sSubPr>
                                <m:ctrlPr>
                                  <a:rPr lang="en-US" sz="2400" b="0" i="1">
                                    <a:solidFill>
                                      <a:schemeClr val="tx1"/>
                                    </a:solidFill>
                                    <a:effectLst/>
                                    <a:latin typeface="Cambria Math" panose="02040503050406030204" pitchFamily="18" charset="0"/>
                                  </a:rPr>
                                </m:ctrlPr>
                              </m:sSubPr>
                              <m:e>
                                <m:r>
                                  <a:rPr lang="en-US" sz="1800" b="0" i="1">
                                    <a:solidFill>
                                      <a:schemeClr val="tx1"/>
                                    </a:solidFill>
                                    <a:effectLst/>
                                    <a:latin typeface="Cambria Math" panose="02040503050406030204" pitchFamily="18" charset="0"/>
                                  </a:rPr>
                                  <m:t>𝛽</m:t>
                                </m:r>
                              </m:e>
                              <m:sub>
                                <m:r>
                                  <a:rPr lang="en-US" sz="1800" b="0" i="1">
                                    <a:solidFill>
                                      <a:schemeClr val="tx1"/>
                                    </a:solidFill>
                                    <a:effectLst/>
                                    <a:latin typeface="Cambria Math" panose="02040503050406030204" pitchFamily="18" charset="0"/>
                                  </a:rPr>
                                  <m:t>𝑤</m:t>
                                </m:r>
                                <m:r>
                                  <a:rPr lang="en-US" sz="1800" b="0">
                                    <a:solidFill>
                                      <a:schemeClr val="tx1"/>
                                    </a:solidFill>
                                    <a:effectLst/>
                                    <a:latin typeface="Cambria Math" panose="02040503050406030204" pitchFamily="18" charset="0"/>
                                  </a:rPr>
                                  <m:t> </m:t>
                                </m:r>
                              </m:sub>
                            </m:sSub>
                          </m:e>
                        </m:d>
                      </m:e>
                    </m:nary>
                    <m:r>
                      <a:rPr lang="en-US" sz="1800" b="0" i="1" smtClean="0">
                        <a:solidFill>
                          <a:schemeClr val="tx1"/>
                        </a:solidFill>
                        <a:effectLst/>
                        <a:latin typeface="Cambria Math" panose="02040503050406030204" pitchFamily="18" charset="0"/>
                      </a:rPr>
                      <m:t>&gt;</m:t>
                    </m:r>
                    <m:r>
                      <a:rPr lang="en-US" sz="1800" b="0" i="1" smtClean="0">
                        <a:solidFill>
                          <a:schemeClr val="tx1"/>
                        </a:solidFill>
                        <a:effectLst/>
                        <a:latin typeface="Cambria Math" panose="02040503050406030204" pitchFamily="18" charset="0"/>
                      </a:rPr>
                      <m:t>1</m:t>
                    </m:r>
                  </m:oMath>
                </a14:m>
                <a:r>
                  <a:rPr lang="en-US" dirty="0"/>
                  <a:t> then dependent failure probability will exceed the total failure probability which is a logical inconsistency. When this occurs, the original authors provide several options. </a:t>
                </a:r>
              </a:p>
              <a:p>
                <a:r>
                  <a:rPr lang="en-US" dirty="0"/>
                  <a:t>Currently, we will simply normalize the betas, so they sum to 1.</a:t>
                </a:r>
              </a:p>
            </p:txBody>
          </p:sp>
        </mc:Choice>
        <mc:Fallback xmlns="">
          <p:sp>
            <p:nvSpPr>
              <p:cNvPr id="2" name="Content Placeholder 1">
                <a:extLst>
                  <a:ext uri="{FF2B5EF4-FFF2-40B4-BE49-F238E27FC236}">
                    <a16:creationId xmlns:a16="http://schemas.microsoft.com/office/drawing/2014/main" id="{F99EE60F-1BF2-4251-9433-EBA97B44359C}"/>
                  </a:ext>
                </a:extLst>
              </p:cNvPr>
              <p:cNvSpPr>
                <a:spLocks noGrp="1" noRot="1" noChangeAspect="1" noMove="1" noResize="1" noEditPoints="1" noAdjustHandles="1" noChangeArrowheads="1" noChangeShapeType="1" noTextEdit="1"/>
              </p:cNvSpPr>
              <p:nvPr>
                <p:ph idx="1"/>
              </p:nvPr>
            </p:nvSpPr>
            <p:spPr>
              <a:blipFill>
                <a:blip r:embed="rId2"/>
                <a:stretch>
                  <a:fillRect l="-1429" t="-14604" r="-12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4DCF57A-7AD8-4487-8260-C387C2CE9B18}"/>
              </a:ext>
            </a:extLst>
          </p:cNvPr>
          <p:cNvSpPr>
            <a:spLocks noGrp="1"/>
          </p:cNvSpPr>
          <p:nvPr>
            <p:ph type="title"/>
          </p:nvPr>
        </p:nvSpPr>
        <p:spPr/>
        <p:txBody>
          <a:bodyPr/>
          <a:lstStyle/>
          <a:p>
            <a:r>
              <a:rPr lang="en-US" dirty="0"/>
              <a:t>Modified beta limitation</a:t>
            </a:r>
          </a:p>
        </p:txBody>
      </p:sp>
      <p:sp>
        <p:nvSpPr>
          <p:cNvPr id="4" name="Slide Number Placeholder 3">
            <a:extLst>
              <a:ext uri="{FF2B5EF4-FFF2-40B4-BE49-F238E27FC236}">
                <a16:creationId xmlns:a16="http://schemas.microsoft.com/office/drawing/2014/main" id="{899016C6-A7E5-43E3-9785-8DB49A43F321}"/>
              </a:ext>
            </a:extLst>
          </p:cNvPr>
          <p:cNvSpPr>
            <a:spLocks noGrp="1"/>
          </p:cNvSpPr>
          <p:nvPr>
            <p:ph type="sldNum" sz="quarter" idx="10"/>
          </p:nvPr>
        </p:nvSpPr>
        <p:spPr/>
        <p:txBody>
          <a:bodyPr/>
          <a:lstStyle/>
          <a:p>
            <a:pPr>
              <a:defRPr/>
            </a:pPr>
            <a:fld id="{CDEFAD39-1750-3342-8CA4-A45556007C23}" type="slidenum">
              <a:rPr lang="en-US" smtClean="0"/>
              <a:pPr>
                <a:defRPr/>
              </a:pPr>
              <a:t>33</a:t>
            </a:fld>
            <a:endParaRPr lang="en-US" dirty="0"/>
          </a:p>
        </p:txBody>
      </p:sp>
    </p:spTree>
    <p:extLst>
      <p:ext uri="{BB962C8B-B14F-4D97-AF65-F5344CB8AC3E}">
        <p14:creationId xmlns:p14="http://schemas.microsoft.com/office/powerpoint/2010/main" val="1848962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21BBE-39B1-1A24-D59B-0CB2C43ACC11}"/>
              </a:ext>
            </a:extLst>
          </p:cNvPr>
          <p:cNvSpPr>
            <a:spLocks noGrp="1"/>
          </p:cNvSpPr>
          <p:nvPr>
            <p:ph idx="1"/>
          </p:nvPr>
        </p:nvSpPr>
        <p:spPr/>
        <p:txBody>
          <a:bodyPr/>
          <a:lstStyle/>
          <a:p>
            <a:r>
              <a:rPr lang="en-US" dirty="0"/>
              <a:t>Asymmetry is not discussed. But the beta factor (which is used by IEC 61508 for hardware CCF) does not account for asymmetry. </a:t>
            </a:r>
          </a:p>
          <a:p>
            <a:r>
              <a:rPr lang="en-US" dirty="0"/>
              <a:t>Software CCF is discussed only in the context of prevention and not quantification</a:t>
            </a:r>
          </a:p>
          <a:p>
            <a:r>
              <a:rPr lang="en-US" dirty="0"/>
              <a:t>The hardware model differs from Brand’s by applying additional details or questions to provide scoring. They do not rely on the same subfactor scoring. IEC 61508 does not consider a single component as part of multiple CCCGs. </a:t>
            </a:r>
          </a:p>
        </p:txBody>
      </p:sp>
      <p:sp>
        <p:nvSpPr>
          <p:cNvPr id="3" name="Title 2">
            <a:extLst>
              <a:ext uri="{FF2B5EF4-FFF2-40B4-BE49-F238E27FC236}">
                <a16:creationId xmlns:a16="http://schemas.microsoft.com/office/drawing/2014/main" id="{30404757-ACE6-D51E-B8F3-535AF200A975}"/>
              </a:ext>
            </a:extLst>
          </p:cNvPr>
          <p:cNvSpPr>
            <a:spLocks noGrp="1"/>
          </p:cNvSpPr>
          <p:nvPr>
            <p:ph type="title"/>
          </p:nvPr>
        </p:nvSpPr>
        <p:spPr/>
        <p:txBody>
          <a:bodyPr/>
          <a:lstStyle/>
          <a:p>
            <a:r>
              <a:rPr lang="en-US" dirty="0"/>
              <a:t>Regarding IEC 61508</a:t>
            </a:r>
          </a:p>
        </p:txBody>
      </p:sp>
      <p:sp>
        <p:nvSpPr>
          <p:cNvPr id="4" name="Slide Number Placeholder 3">
            <a:extLst>
              <a:ext uri="{FF2B5EF4-FFF2-40B4-BE49-F238E27FC236}">
                <a16:creationId xmlns:a16="http://schemas.microsoft.com/office/drawing/2014/main" id="{FAA38389-7DF8-382B-BB35-8061D08E4BF6}"/>
              </a:ext>
            </a:extLst>
          </p:cNvPr>
          <p:cNvSpPr>
            <a:spLocks noGrp="1"/>
          </p:cNvSpPr>
          <p:nvPr>
            <p:ph type="sldNum" sz="quarter" idx="10"/>
          </p:nvPr>
        </p:nvSpPr>
        <p:spPr/>
        <p:txBody>
          <a:bodyPr/>
          <a:lstStyle/>
          <a:p>
            <a:pPr>
              <a:defRPr/>
            </a:pPr>
            <a:fld id="{CDEFAD39-1750-3342-8CA4-A45556007C23}" type="slidenum">
              <a:rPr lang="en-US" smtClean="0"/>
              <a:pPr>
                <a:defRPr/>
              </a:pPr>
              <a:t>34</a:t>
            </a:fld>
            <a:endParaRPr lang="en-US" dirty="0"/>
          </a:p>
        </p:txBody>
      </p:sp>
      <p:sp>
        <p:nvSpPr>
          <p:cNvPr id="5" name="TextBox 4">
            <a:extLst>
              <a:ext uri="{FF2B5EF4-FFF2-40B4-BE49-F238E27FC236}">
                <a16:creationId xmlns:a16="http://schemas.microsoft.com/office/drawing/2014/main" id="{65C54B30-EBA5-075E-EDE2-0AAD71EA294C}"/>
              </a:ext>
            </a:extLst>
          </p:cNvPr>
          <p:cNvSpPr txBox="1"/>
          <p:nvPr/>
        </p:nvSpPr>
        <p:spPr>
          <a:xfrm>
            <a:off x="632460" y="5608320"/>
            <a:ext cx="7896817"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Reference: </a:t>
            </a:r>
          </a:p>
          <a:p>
            <a:r>
              <a:rPr lang="en-US" sz="1000" b="0" i="0" u="none" strike="noStrike" baseline="0" dirty="0">
                <a:solidFill>
                  <a:srgbClr val="000000"/>
                </a:solidFill>
                <a:latin typeface="Arial" panose="020B0604020202020204" pitchFamily="34" charset="0"/>
                <a:cs typeface="Arial" panose="020B0604020202020204" pitchFamily="34" charset="0"/>
              </a:rPr>
              <a:t>International Electrotechnical Commission, "Part 6: Guidelines on the application of parts 2 and 3," in </a:t>
            </a:r>
            <a:r>
              <a:rPr lang="en-US" sz="1000" b="0" i="1" u="none" strike="noStrike" baseline="0" dirty="0">
                <a:solidFill>
                  <a:srgbClr val="000000"/>
                </a:solidFill>
                <a:latin typeface="Arial" panose="020B0604020202020204" pitchFamily="34" charset="0"/>
                <a:cs typeface="Arial" panose="020B0604020202020204" pitchFamily="34" charset="0"/>
              </a:rPr>
              <a:t>IEC 61508 Functional safety of electrical/ electronic/ programmable electronic safety-related systems</a:t>
            </a:r>
            <a:r>
              <a:rPr lang="en-US" sz="1000" b="0" i="0" u="none" strike="noStrike" baseline="0" dirty="0">
                <a:solidFill>
                  <a:srgbClr val="000000"/>
                </a:solidFill>
                <a:latin typeface="Arial" panose="020B0604020202020204" pitchFamily="34" charset="0"/>
                <a:cs typeface="Arial" panose="020B0604020202020204" pitchFamily="34" charset="0"/>
              </a:rPr>
              <a:t>, 2 ed., International Electrotechnical Commission, 2010.</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57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B77769-14EC-4EC9-86D0-31C308667514}"/>
              </a:ext>
            </a:extLst>
          </p:cNvPr>
          <p:cNvSpPr>
            <a:spLocks noGrp="1"/>
          </p:cNvSpPr>
          <p:nvPr>
            <p:ph idx="1"/>
          </p:nvPr>
        </p:nvSpPr>
        <p:spPr/>
        <p:txBody>
          <a:bodyPr>
            <a:normAutofit/>
          </a:bodyPr>
          <a:lstStyle/>
          <a:p>
            <a:r>
              <a:rPr lang="en-US" sz="1400" b="1" dirty="0"/>
              <a:t>Software: </a:t>
            </a:r>
          </a:p>
          <a:p>
            <a:pPr lvl="1"/>
            <a:r>
              <a:rPr lang="en-US" sz="1400" dirty="0">
                <a:effectLst/>
                <a:ea typeface="Calibri" panose="020F0502020204030204" pitchFamily="34" charset="0"/>
                <a:cs typeface="Times New Roman" panose="02020603050405020304" pitchFamily="18" charset="0"/>
              </a:rPr>
              <a:t>Software refers to the computer programs, codes, procedures and data pertaining to the operation of a digital component or system </a:t>
            </a:r>
            <a:r>
              <a:rPr lang="en-US" sz="1400" dirty="0">
                <a:ea typeface="Calibri" panose="020F0502020204030204" pitchFamily="34" charset="0"/>
                <a:cs typeface="Times New Roman" panose="02020603050405020304" pitchFamily="18" charset="0"/>
              </a:rPr>
              <a:t>[1]</a:t>
            </a:r>
            <a:r>
              <a:rPr lang="en-US" sz="1400" dirty="0">
                <a:effectLst/>
                <a:ea typeface="Calibri" panose="020F0502020204030204" pitchFamily="34" charset="0"/>
                <a:cs typeface="Times New Roman" panose="02020603050405020304" pitchFamily="18" charset="0"/>
              </a:rPr>
              <a:t>.</a:t>
            </a:r>
            <a:endParaRPr lang="en-US" sz="1400" dirty="0"/>
          </a:p>
          <a:p>
            <a:pPr algn="l"/>
            <a:r>
              <a:rPr lang="en-US" sz="1400" b="1" dirty="0"/>
              <a:t>Failure: </a:t>
            </a:r>
          </a:p>
          <a:p>
            <a:pPr lvl="1"/>
            <a:r>
              <a:rPr lang="en-US" sz="1400" b="0" i="0" u="none" strike="noStrike" baseline="0" dirty="0"/>
              <a:t>Termination of the ability of a system to perform a required or intended function or its inability to perform within previously specified limits [1].</a:t>
            </a:r>
          </a:p>
          <a:p>
            <a:r>
              <a:rPr lang="en-US" sz="1400" b="1" dirty="0"/>
              <a:t>Software Failure: </a:t>
            </a:r>
          </a:p>
          <a:p>
            <a:pPr lvl="1"/>
            <a:r>
              <a:rPr lang="en-US" sz="1400" dirty="0"/>
              <a:t>Inability of the software to perform its designed/required or intended functions within specified limits.</a:t>
            </a:r>
          </a:p>
          <a:p>
            <a:r>
              <a:rPr lang="en-US" sz="1400" b="1" dirty="0"/>
              <a:t>Fault:</a:t>
            </a:r>
          </a:p>
          <a:p>
            <a:pPr lvl="1"/>
            <a:r>
              <a:rPr lang="en-US" sz="1400" dirty="0">
                <a:effectLst/>
                <a:ea typeface="Calibri" panose="020F0502020204030204" pitchFamily="34" charset="0"/>
                <a:cs typeface="Times New Roman" panose="02020603050405020304" pitchFamily="18" charset="0"/>
              </a:rPr>
              <a:t>Defect or vulnerability, that under certain conditions, may cause a failure </a:t>
            </a:r>
            <a:r>
              <a:rPr lang="en-US" sz="1400" dirty="0">
                <a:effectLst/>
                <a:ea typeface="Calibri" panose="020F0502020204030204" pitchFamily="34" charset="0"/>
              </a:rPr>
              <a:t>[2].</a:t>
            </a:r>
          </a:p>
          <a:p>
            <a:r>
              <a:rPr lang="en-US" sz="1400" dirty="0">
                <a:latin typeface="Arial" panose="020B0604020202020204" pitchFamily="34" charset="0"/>
                <a:cs typeface="Arial" panose="020B0604020202020204" pitchFamily="34" charset="0"/>
              </a:rPr>
              <a:t>Trigger: </a:t>
            </a:r>
          </a:p>
          <a:p>
            <a:pPr lvl="1"/>
            <a:r>
              <a:rPr lang="en-US" sz="1400" b="0" dirty="0">
                <a:latin typeface="Arial" panose="020B0604020202020204" pitchFamily="34" charset="0"/>
                <a:cs typeface="Arial" panose="020B0604020202020204" pitchFamily="34" charset="0"/>
              </a:rPr>
              <a:t>An event or operating condition that activates a latent fault. Examples: plant transients, initiating events, external conditions, interactions among systems, human interaction, and internal states [3].</a:t>
            </a:r>
          </a:p>
          <a:p>
            <a:pPr lvl="1"/>
            <a:endParaRPr lang="en-US" sz="1600" dirty="0"/>
          </a:p>
        </p:txBody>
      </p:sp>
      <p:sp>
        <p:nvSpPr>
          <p:cNvPr id="3" name="Title 2">
            <a:extLst>
              <a:ext uri="{FF2B5EF4-FFF2-40B4-BE49-F238E27FC236}">
                <a16:creationId xmlns:a16="http://schemas.microsoft.com/office/drawing/2014/main" id="{5598595B-FC72-49AA-B1BA-137FBA673E5A}"/>
              </a:ext>
            </a:extLst>
          </p:cNvPr>
          <p:cNvSpPr>
            <a:spLocks noGrp="1"/>
          </p:cNvSpPr>
          <p:nvPr>
            <p:ph type="title"/>
          </p:nvPr>
        </p:nvSpPr>
        <p:spPr/>
        <p:txBody>
          <a:bodyPr/>
          <a:lstStyle/>
          <a:p>
            <a:r>
              <a:rPr lang="en-US" sz="2000" dirty="0"/>
              <a:t>Key definitions for software CCF modeling</a:t>
            </a:r>
          </a:p>
        </p:txBody>
      </p:sp>
      <p:sp>
        <p:nvSpPr>
          <p:cNvPr id="4" name="Slide Number Placeholder 3">
            <a:extLst>
              <a:ext uri="{FF2B5EF4-FFF2-40B4-BE49-F238E27FC236}">
                <a16:creationId xmlns:a16="http://schemas.microsoft.com/office/drawing/2014/main" id="{4ACCF6DC-8FD9-4E11-8948-4EE14820AC80}"/>
              </a:ext>
            </a:extLst>
          </p:cNvPr>
          <p:cNvSpPr>
            <a:spLocks noGrp="1"/>
          </p:cNvSpPr>
          <p:nvPr>
            <p:ph type="sldNum" sz="quarter" idx="10"/>
          </p:nvPr>
        </p:nvSpPr>
        <p:spPr/>
        <p:txBody>
          <a:bodyPr/>
          <a:lstStyle/>
          <a:p>
            <a:pPr>
              <a:defRPr/>
            </a:pPr>
            <a:fld id="{CDEFAD39-1750-3342-8CA4-A45556007C23}" type="slidenum">
              <a:rPr lang="en-US" smtClean="0"/>
              <a:pPr>
                <a:defRPr/>
              </a:pPr>
              <a:t>4</a:t>
            </a:fld>
            <a:endParaRPr lang="en-US" dirty="0"/>
          </a:p>
        </p:txBody>
      </p:sp>
      <p:grpSp>
        <p:nvGrpSpPr>
          <p:cNvPr id="20" name="Group 19">
            <a:extLst>
              <a:ext uri="{FF2B5EF4-FFF2-40B4-BE49-F238E27FC236}">
                <a16:creationId xmlns:a16="http://schemas.microsoft.com/office/drawing/2014/main" id="{5D1AE244-F0D6-4667-A553-21012FB18C41}"/>
              </a:ext>
            </a:extLst>
          </p:cNvPr>
          <p:cNvGrpSpPr/>
          <p:nvPr/>
        </p:nvGrpSpPr>
        <p:grpSpPr>
          <a:xfrm>
            <a:off x="1474082" y="5378382"/>
            <a:ext cx="5982475" cy="552649"/>
            <a:chOff x="1580762" y="4960526"/>
            <a:chExt cx="5982475" cy="552649"/>
          </a:xfrm>
        </p:grpSpPr>
        <p:grpSp>
          <p:nvGrpSpPr>
            <p:cNvPr id="5" name="Group 4">
              <a:extLst>
                <a:ext uri="{FF2B5EF4-FFF2-40B4-BE49-F238E27FC236}">
                  <a16:creationId xmlns:a16="http://schemas.microsoft.com/office/drawing/2014/main" id="{7664A345-CAE7-4401-BC95-DD6653BD70FA}"/>
                </a:ext>
              </a:extLst>
            </p:cNvPr>
            <p:cNvGrpSpPr/>
            <p:nvPr/>
          </p:nvGrpSpPr>
          <p:grpSpPr>
            <a:xfrm>
              <a:off x="1580762" y="4960526"/>
              <a:ext cx="5982475" cy="552649"/>
              <a:chOff x="1700169" y="3761281"/>
              <a:chExt cx="5982475" cy="552649"/>
            </a:xfrm>
          </p:grpSpPr>
          <p:sp>
            <p:nvSpPr>
              <p:cNvPr id="6" name="Rectangle: Rounded Corners 5">
                <a:extLst>
                  <a:ext uri="{FF2B5EF4-FFF2-40B4-BE49-F238E27FC236}">
                    <a16:creationId xmlns:a16="http://schemas.microsoft.com/office/drawing/2014/main" id="{856517AA-0E0C-4C70-899D-5EAB935EA563}"/>
                  </a:ext>
                </a:extLst>
              </p:cNvPr>
              <p:cNvSpPr/>
              <p:nvPr/>
            </p:nvSpPr>
            <p:spPr bwMode="auto">
              <a:xfrm>
                <a:off x="1700169" y="3761281"/>
                <a:ext cx="1645920" cy="548640"/>
              </a:xfrm>
              <a:prstGeom prst="roundRect">
                <a:avLst/>
              </a:prstGeom>
              <a:solidFill>
                <a:srgbClr val="7030A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rPr>
                  <a:t>Defect or Fault</a:t>
                </a:r>
              </a:p>
            </p:txBody>
          </p:sp>
          <p:sp>
            <p:nvSpPr>
              <p:cNvPr id="7" name="Rectangle: Rounded Corners 6">
                <a:extLst>
                  <a:ext uri="{FF2B5EF4-FFF2-40B4-BE49-F238E27FC236}">
                    <a16:creationId xmlns:a16="http://schemas.microsoft.com/office/drawing/2014/main" id="{FEDDEC51-2C6E-41AC-BC18-A474799DC2CF}"/>
                  </a:ext>
                </a:extLst>
              </p:cNvPr>
              <p:cNvSpPr/>
              <p:nvPr/>
            </p:nvSpPr>
            <p:spPr bwMode="auto">
              <a:xfrm>
                <a:off x="3868446" y="3765290"/>
                <a:ext cx="1645920" cy="548640"/>
              </a:xfrm>
              <a:prstGeom prst="roundRect">
                <a:avLst/>
              </a:prstGeom>
              <a:solidFill>
                <a:srgbClr val="7030A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Fault Activation</a:t>
                </a:r>
                <a:endParaRPr kumimoji="0" lang="en-US" sz="1600" b="0" i="0" u="none" strike="noStrike" cap="none" normalizeH="0" baseline="0" dirty="0">
                  <a:ln>
                    <a:noFill/>
                  </a:ln>
                  <a:solidFill>
                    <a:schemeClr val="bg1"/>
                  </a:solidFill>
                  <a:effectLst/>
                </a:endParaRPr>
              </a:p>
            </p:txBody>
          </p:sp>
          <p:sp>
            <p:nvSpPr>
              <p:cNvPr id="8" name="Rectangle: Rounded Corners 7">
                <a:extLst>
                  <a:ext uri="{FF2B5EF4-FFF2-40B4-BE49-F238E27FC236}">
                    <a16:creationId xmlns:a16="http://schemas.microsoft.com/office/drawing/2014/main" id="{B4FA8B74-ADBB-495D-9A57-A4328C861375}"/>
                  </a:ext>
                </a:extLst>
              </p:cNvPr>
              <p:cNvSpPr/>
              <p:nvPr/>
            </p:nvSpPr>
            <p:spPr bwMode="auto">
              <a:xfrm>
                <a:off x="6036724" y="3761281"/>
                <a:ext cx="1645920" cy="548640"/>
              </a:xfrm>
              <a:prstGeom prst="roundRect">
                <a:avLst/>
              </a:prstGeom>
              <a:solidFill>
                <a:srgbClr val="7030A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Failure</a:t>
                </a:r>
                <a:endParaRPr kumimoji="0" lang="en-US" sz="1600" b="0" i="0" u="none" strike="noStrike" cap="none" normalizeH="0" baseline="0" dirty="0">
                  <a:ln>
                    <a:noFill/>
                  </a:ln>
                  <a:solidFill>
                    <a:schemeClr val="bg1"/>
                  </a:solidFill>
                  <a:effectLst/>
                </a:endParaRPr>
              </a:p>
            </p:txBody>
          </p:sp>
          <p:cxnSp>
            <p:nvCxnSpPr>
              <p:cNvPr id="10" name="Straight Arrow Connector 9">
                <a:extLst>
                  <a:ext uri="{FF2B5EF4-FFF2-40B4-BE49-F238E27FC236}">
                    <a16:creationId xmlns:a16="http://schemas.microsoft.com/office/drawing/2014/main" id="{ABDF3ED3-6FE4-4422-AE75-D5E6616C8296}"/>
                  </a:ext>
                </a:extLst>
              </p:cNvPr>
              <p:cNvCxnSpPr>
                <a:cxnSpLocks/>
                <a:stCxn id="7" idx="3"/>
                <a:endCxn id="8" idx="1"/>
              </p:cNvCxnSpPr>
              <p:nvPr/>
            </p:nvCxnSpPr>
            <p:spPr bwMode="auto">
              <a:xfrm flipV="1">
                <a:off x="5514366" y="4035601"/>
                <a:ext cx="522358" cy="400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grpSp>
        <p:sp>
          <p:nvSpPr>
            <p:cNvPr id="15" name="Cross 14">
              <a:extLst>
                <a:ext uri="{FF2B5EF4-FFF2-40B4-BE49-F238E27FC236}">
                  <a16:creationId xmlns:a16="http://schemas.microsoft.com/office/drawing/2014/main" id="{C150C55E-EBD2-47B3-8750-AA4E14A687CD}"/>
                </a:ext>
              </a:extLst>
            </p:cNvPr>
            <p:cNvSpPr/>
            <p:nvPr/>
          </p:nvSpPr>
          <p:spPr>
            <a:xfrm>
              <a:off x="3329939" y="5091309"/>
              <a:ext cx="287073" cy="287073"/>
            </a:xfrm>
            <a:prstGeom prst="plus">
              <a:avLst>
                <a:gd name="adj" fmla="val 4277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260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05776-860B-4BD4-8686-0649BD95428A}"/>
              </a:ext>
            </a:extLst>
          </p:cNvPr>
          <p:cNvSpPr>
            <a:spLocks noGrp="1"/>
          </p:cNvSpPr>
          <p:nvPr>
            <p:ph idx="1"/>
          </p:nvPr>
        </p:nvSpPr>
        <p:spPr>
          <a:xfrm>
            <a:off x="304799" y="1453662"/>
            <a:ext cx="8534399" cy="2672386"/>
          </a:xfrm>
        </p:spPr>
        <p:txBody>
          <a:bodyPr>
            <a:normAutofit/>
          </a:bodyPr>
          <a:lstStyle/>
          <a:p>
            <a:r>
              <a:rPr lang="en-US" sz="1400" dirty="0">
                <a:latin typeface="Arial" panose="020B0604020202020204" pitchFamily="34" charset="0"/>
                <a:cs typeface="Arial" panose="020B0604020202020204" pitchFamily="34" charset="0"/>
              </a:rPr>
              <a:t>Common Cause Failure (CCF):</a:t>
            </a:r>
          </a:p>
          <a:p>
            <a:pPr lvl="1"/>
            <a:r>
              <a:rPr lang="en-US" sz="1200" b="0" dirty="0">
                <a:latin typeface="Arial" panose="020B0604020202020204" pitchFamily="34" charset="0"/>
                <a:cs typeface="Arial" panose="020B0604020202020204" pitchFamily="34" charset="0"/>
              </a:rPr>
              <a:t>A CCF is the occurrence of two or more failure events due the simultaneous occurrence of a shared root failure cause and a coupling factor (or mechanism) [4].</a:t>
            </a:r>
          </a:p>
          <a:p>
            <a:r>
              <a:rPr lang="en-US" sz="1400" dirty="0">
                <a:latin typeface="Arial" panose="020B0604020202020204" pitchFamily="34" charset="0"/>
                <a:cs typeface="Arial" panose="020B0604020202020204" pitchFamily="34" charset="0"/>
              </a:rPr>
              <a:t>Root Failure Cause: </a:t>
            </a:r>
          </a:p>
          <a:p>
            <a:pPr lvl="1"/>
            <a:r>
              <a:rPr lang="en-US" sz="1200" dirty="0">
                <a:latin typeface="Arial" panose="020B0604020202020204" pitchFamily="34" charset="0"/>
                <a:cs typeface="Arial" panose="020B0604020202020204" pitchFamily="34" charset="0"/>
              </a:rPr>
              <a:t>The most basic reason for a failure event which, if corrected, could prevent the event [4].</a:t>
            </a:r>
          </a:p>
          <a:p>
            <a:r>
              <a:rPr lang="en-US" sz="1400" dirty="0">
                <a:latin typeface="Arial" panose="020B0604020202020204" pitchFamily="34" charset="0"/>
                <a:cs typeface="Arial" panose="020B0604020202020204" pitchFamily="34" charset="0"/>
              </a:rPr>
              <a:t>Coupling Factor: </a:t>
            </a:r>
          </a:p>
          <a:p>
            <a:pPr lvl="1"/>
            <a:r>
              <a:rPr lang="en-US" sz="1200" dirty="0">
                <a:latin typeface="Arial" panose="020B0604020202020204" pitchFamily="34" charset="0"/>
                <a:cs typeface="Arial" panose="020B0604020202020204" pitchFamily="34" charset="0"/>
              </a:rPr>
              <a:t>The mechanism that creates a condition for multiple components to be affected by the same cause[4]</a:t>
            </a:r>
            <a:r>
              <a:rPr lang="en-US" sz="11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Common Cause Component Group (CCCG):</a:t>
            </a:r>
          </a:p>
          <a:p>
            <a:pPr lvl="1"/>
            <a:r>
              <a:rPr lang="en-US" sz="1200" dirty="0">
                <a:latin typeface="Arial" panose="020B0604020202020204" pitchFamily="34" charset="0"/>
                <a:cs typeface="Arial" panose="020B0604020202020204" pitchFamily="34" charset="0"/>
              </a:rPr>
              <a:t>The group of components that share coupling mechanisms [4].</a:t>
            </a:r>
          </a:p>
        </p:txBody>
      </p:sp>
      <p:sp>
        <p:nvSpPr>
          <p:cNvPr id="3" name="Title 2">
            <a:extLst>
              <a:ext uri="{FF2B5EF4-FFF2-40B4-BE49-F238E27FC236}">
                <a16:creationId xmlns:a16="http://schemas.microsoft.com/office/drawing/2014/main" id="{ED4636CB-CF18-4648-AB0B-84AE7331059C}"/>
              </a:ext>
            </a:extLst>
          </p:cNvPr>
          <p:cNvSpPr>
            <a:spLocks noGrp="1"/>
          </p:cNvSpPr>
          <p:nvPr>
            <p:ph type="title"/>
          </p:nvPr>
        </p:nvSpPr>
        <p:spPr/>
        <p:txBody>
          <a:bodyPr/>
          <a:lstStyle/>
          <a:p>
            <a:r>
              <a:rPr lang="en-US" sz="2000" dirty="0"/>
              <a:t>Key definitions for software CCF modeling</a:t>
            </a:r>
          </a:p>
        </p:txBody>
      </p:sp>
      <p:sp>
        <p:nvSpPr>
          <p:cNvPr id="4" name="Slide Number Placeholder 3">
            <a:extLst>
              <a:ext uri="{FF2B5EF4-FFF2-40B4-BE49-F238E27FC236}">
                <a16:creationId xmlns:a16="http://schemas.microsoft.com/office/drawing/2014/main" id="{1203CBE8-137E-429E-BA66-CE48CCA363D9}"/>
              </a:ext>
            </a:extLst>
          </p:cNvPr>
          <p:cNvSpPr>
            <a:spLocks noGrp="1"/>
          </p:cNvSpPr>
          <p:nvPr>
            <p:ph type="sldNum" sz="quarter" idx="10"/>
          </p:nvPr>
        </p:nvSpPr>
        <p:spPr/>
        <p:txBody>
          <a:bodyPr/>
          <a:lstStyle/>
          <a:p>
            <a:pPr>
              <a:defRPr/>
            </a:pPr>
            <a:fld id="{CDEFAD39-1750-3342-8CA4-A45556007C23}" type="slidenum">
              <a:rPr lang="en-US" smtClean="0"/>
              <a:pPr>
                <a:defRPr/>
              </a:pPr>
              <a:t>5</a:t>
            </a:fld>
            <a:endParaRPr lang="en-US" dirty="0"/>
          </a:p>
        </p:txBody>
      </p:sp>
      <p:grpSp>
        <p:nvGrpSpPr>
          <p:cNvPr id="16" name="Group 15">
            <a:extLst>
              <a:ext uri="{FF2B5EF4-FFF2-40B4-BE49-F238E27FC236}">
                <a16:creationId xmlns:a16="http://schemas.microsoft.com/office/drawing/2014/main" id="{813E0135-CD77-484C-B750-E46E55AC0B14}"/>
              </a:ext>
            </a:extLst>
          </p:cNvPr>
          <p:cNvGrpSpPr/>
          <p:nvPr/>
        </p:nvGrpSpPr>
        <p:grpSpPr>
          <a:xfrm>
            <a:off x="1407598" y="4256021"/>
            <a:ext cx="6328800" cy="2040818"/>
            <a:chOff x="24926" y="3671424"/>
            <a:chExt cx="6328800" cy="2040818"/>
          </a:xfrm>
        </p:grpSpPr>
        <p:sp>
          <p:nvSpPr>
            <p:cNvPr id="8" name="Callout: Down Arrow 7">
              <a:extLst>
                <a:ext uri="{FF2B5EF4-FFF2-40B4-BE49-F238E27FC236}">
                  <a16:creationId xmlns:a16="http://schemas.microsoft.com/office/drawing/2014/main" id="{36463CCE-1B6C-4349-80B9-911AAFB9BF80}"/>
                </a:ext>
              </a:extLst>
            </p:cNvPr>
            <p:cNvSpPr/>
            <p:nvPr/>
          </p:nvSpPr>
          <p:spPr>
            <a:xfrm>
              <a:off x="198120" y="3720720"/>
              <a:ext cx="4145280" cy="1393586"/>
            </a:xfrm>
            <a:prstGeom prst="downArrowCallout">
              <a:avLst>
                <a:gd name="adj1" fmla="val 16920"/>
                <a:gd name="adj2" fmla="val 25000"/>
                <a:gd name="adj3" fmla="val 17425"/>
                <a:gd name="adj4" fmla="val 7481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CD5F2B8A-953B-4686-BB5F-9B611004324C}"/>
                </a:ext>
              </a:extLst>
            </p:cNvPr>
            <p:cNvSpPr/>
            <p:nvPr/>
          </p:nvSpPr>
          <p:spPr bwMode="auto">
            <a:xfrm>
              <a:off x="371251" y="4040756"/>
              <a:ext cx="1645920" cy="548640"/>
            </a:xfrm>
            <a:prstGeom prst="roundRect">
              <a:avLst/>
            </a:prstGeom>
            <a:solidFill>
              <a:srgbClr val="7030A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rPr>
                <a:t>Defect or Fault</a:t>
              </a:r>
            </a:p>
          </p:txBody>
        </p:sp>
        <p:sp>
          <p:nvSpPr>
            <p:cNvPr id="28" name="Rectangle: Rounded Corners 27">
              <a:extLst>
                <a:ext uri="{FF2B5EF4-FFF2-40B4-BE49-F238E27FC236}">
                  <a16:creationId xmlns:a16="http://schemas.microsoft.com/office/drawing/2014/main" id="{E3193B26-A8AB-4FCA-9717-F7096980C7BC}"/>
                </a:ext>
              </a:extLst>
            </p:cNvPr>
            <p:cNvSpPr/>
            <p:nvPr/>
          </p:nvSpPr>
          <p:spPr bwMode="auto">
            <a:xfrm>
              <a:off x="2539528" y="4044765"/>
              <a:ext cx="1645920" cy="548640"/>
            </a:xfrm>
            <a:prstGeom prst="roundRect">
              <a:avLst/>
            </a:prstGeom>
            <a:solidFill>
              <a:srgbClr val="7030A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Activation (Trigger)</a:t>
              </a:r>
              <a:endParaRPr kumimoji="0" lang="en-US" sz="1600" b="0" i="0" u="none" strike="noStrike" cap="none" normalizeH="0" baseline="0" dirty="0">
                <a:ln>
                  <a:noFill/>
                </a:ln>
                <a:solidFill>
                  <a:schemeClr val="bg1"/>
                </a:solidFill>
                <a:effectLst/>
              </a:endParaRPr>
            </a:p>
          </p:txBody>
        </p:sp>
        <p:sp>
          <p:nvSpPr>
            <p:cNvPr id="29" name="Rectangle: Rounded Corners 28">
              <a:extLst>
                <a:ext uri="{FF2B5EF4-FFF2-40B4-BE49-F238E27FC236}">
                  <a16:creationId xmlns:a16="http://schemas.microsoft.com/office/drawing/2014/main" id="{74B6A3C2-E575-4131-AB8C-FA10057A5777}"/>
                </a:ext>
              </a:extLst>
            </p:cNvPr>
            <p:cNvSpPr/>
            <p:nvPr/>
          </p:nvSpPr>
          <p:spPr bwMode="auto">
            <a:xfrm>
              <a:off x="4707806" y="4040756"/>
              <a:ext cx="1645920" cy="548640"/>
            </a:xfrm>
            <a:prstGeom prst="roundRect">
              <a:avLst/>
            </a:prstGeom>
            <a:solidFill>
              <a:srgbClr val="7030A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Software Failure</a:t>
              </a:r>
              <a:endParaRPr kumimoji="0" lang="en-US" sz="1600" b="0" i="0" u="none" strike="noStrike" cap="none" normalizeH="0" baseline="0" dirty="0">
                <a:ln>
                  <a:noFill/>
                </a:ln>
                <a:solidFill>
                  <a:schemeClr val="bg1"/>
                </a:solidFill>
                <a:effectLst/>
              </a:endParaRPr>
            </a:p>
          </p:txBody>
        </p:sp>
        <p:cxnSp>
          <p:nvCxnSpPr>
            <p:cNvPr id="30" name="Straight Arrow Connector 29">
              <a:extLst>
                <a:ext uri="{FF2B5EF4-FFF2-40B4-BE49-F238E27FC236}">
                  <a16:creationId xmlns:a16="http://schemas.microsoft.com/office/drawing/2014/main" id="{4DE5E9CA-6940-4743-8C74-3EEC89B657D8}"/>
                </a:ext>
              </a:extLst>
            </p:cNvPr>
            <p:cNvCxnSpPr>
              <a:stCxn id="27" idx="3"/>
              <a:endCxn id="28" idx="1"/>
            </p:cNvCxnSpPr>
            <p:nvPr/>
          </p:nvCxnSpPr>
          <p:spPr bwMode="auto">
            <a:xfrm>
              <a:off x="2017171" y="4315076"/>
              <a:ext cx="522357" cy="400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555CEFDE-EBF0-452F-98C5-DB12A4A07119}"/>
                </a:ext>
              </a:extLst>
            </p:cNvPr>
            <p:cNvCxnSpPr>
              <a:cxnSpLocks/>
              <a:stCxn id="28" idx="3"/>
              <a:endCxn id="29" idx="1"/>
            </p:cNvCxnSpPr>
            <p:nvPr/>
          </p:nvCxnSpPr>
          <p:spPr bwMode="auto">
            <a:xfrm flipV="1">
              <a:off x="4185448" y="4315076"/>
              <a:ext cx="522358" cy="400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32" name="Rectangle: Rounded Corners 31">
              <a:extLst>
                <a:ext uri="{FF2B5EF4-FFF2-40B4-BE49-F238E27FC236}">
                  <a16:creationId xmlns:a16="http://schemas.microsoft.com/office/drawing/2014/main" id="{640E26E9-A883-4BBD-9920-7F30393CA7D9}"/>
                </a:ext>
              </a:extLst>
            </p:cNvPr>
            <p:cNvSpPr/>
            <p:nvPr/>
          </p:nvSpPr>
          <p:spPr bwMode="auto">
            <a:xfrm>
              <a:off x="1447800" y="5163602"/>
              <a:ext cx="1645920" cy="548640"/>
            </a:xfrm>
            <a:prstGeom prst="roundRect">
              <a:avLst/>
            </a:prstGeom>
            <a:solidFill>
              <a:schemeClr val="accent5">
                <a:lumMod val="75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Coupling Mechanism</a:t>
              </a:r>
              <a:endParaRPr kumimoji="0" lang="en-US" sz="1600" b="0" i="0" u="none" strike="noStrike" cap="none" normalizeH="0" baseline="0" dirty="0">
                <a:ln>
                  <a:noFill/>
                </a:ln>
                <a:solidFill>
                  <a:schemeClr val="bg1"/>
                </a:solidFill>
                <a:effectLst/>
              </a:endParaRPr>
            </a:p>
          </p:txBody>
        </p:sp>
        <p:sp>
          <p:nvSpPr>
            <p:cNvPr id="34" name="Rectangle: Rounded Corners 33">
              <a:extLst>
                <a:ext uri="{FF2B5EF4-FFF2-40B4-BE49-F238E27FC236}">
                  <a16:creationId xmlns:a16="http://schemas.microsoft.com/office/drawing/2014/main" id="{37217D74-2B17-4308-90A3-3294D8626FD4}"/>
                </a:ext>
              </a:extLst>
            </p:cNvPr>
            <p:cNvSpPr/>
            <p:nvPr/>
          </p:nvSpPr>
          <p:spPr bwMode="auto">
            <a:xfrm>
              <a:off x="4707806" y="5163602"/>
              <a:ext cx="1645920" cy="548640"/>
            </a:xfrm>
            <a:prstGeom prst="roundRect">
              <a:avLst/>
            </a:prstGeom>
            <a:solidFill>
              <a:schemeClr val="accent5">
                <a:lumMod val="75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rPr>
                <a:t>Software CCF</a:t>
              </a:r>
              <a:endParaRPr kumimoji="0" lang="en-US" sz="1600" b="0" i="0" u="none" strike="noStrike" cap="none" normalizeH="0" baseline="0" dirty="0">
                <a:ln>
                  <a:noFill/>
                </a:ln>
                <a:solidFill>
                  <a:schemeClr val="bg1"/>
                </a:solidFill>
                <a:effectLst/>
              </a:endParaRPr>
            </a:p>
          </p:txBody>
        </p:sp>
        <p:cxnSp>
          <p:nvCxnSpPr>
            <p:cNvPr id="38" name="Straight Arrow Connector 37">
              <a:extLst>
                <a:ext uri="{FF2B5EF4-FFF2-40B4-BE49-F238E27FC236}">
                  <a16:creationId xmlns:a16="http://schemas.microsoft.com/office/drawing/2014/main" id="{99DA74FA-A217-4D23-8D31-94FF05A984AE}"/>
                </a:ext>
              </a:extLst>
            </p:cNvPr>
            <p:cNvCxnSpPr>
              <a:cxnSpLocks/>
              <a:stCxn id="32" idx="3"/>
              <a:endCxn id="34" idx="1"/>
            </p:cNvCxnSpPr>
            <p:nvPr/>
          </p:nvCxnSpPr>
          <p:spPr bwMode="auto">
            <a:xfrm>
              <a:off x="3093720" y="5437922"/>
              <a:ext cx="1614086"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40" name="TextBox 39">
              <a:extLst>
                <a:ext uri="{FF2B5EF4-FFF2-40B4-BE49-F238E27FC236}">
                  <a16:creationId xmlns:a16="http://schemas.microsoft.com/office/drawing/2014/main" id="{070489A9-C3DA-44C4-ADFD-620E68AE6622}"/>
                </a:ext>
              </a:extLst>
            </p:cNvPr>
            <p:cNvSpPr txBox="1"/>
            <p:nvPr/>
          </p:nvSpPr>
          <p:spPr>
            <a:xfrm>
              <a:off x="24926" y="3671424"/>
              <a:ext cx="4572000" cy="369332"/>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002060"/>
                  </a:solidFill>
                </a:rPr>
                <a:t>Root Cause</a:t>
              </a:r>
              <a:endParaRPr kumimoji="0" lang="en-US" sz="1800" b="0" i="0" u="none" strike="noStrike" cap="none" normalizeH="0" baseline="0" dirty="0">
                <a:ln>
                  <a:noFill/>
                </a:ln>
                <a:solidFill>
                  <a:srgbClr val="002060"/>
                </a:solidFill>
                <a:effectLst/>
              </a:endParaRPr>
            </a:p>
          </p:txBody>
        </p:sp>
      </p:grpSp>
    </p:spTree>
    <p:extLst>
      <p:ext uri="{BB962C8B-B14F-4D97-AF65-F5344CB8AC3E}">
        <p14:creationId xmlns:p14="http://schemas.microsoft.com/office/powerpoint/2010/main" val="10054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9E4B76CB-4C2A-405B-BF47-6BAEEA82C0A9}"/>
              </a:ext>
            </a:extLst>
          </p:cNvPr>
          <p:cNvSpPr txBox="1">
            <a:spLocks/>
          </p:cNvSpPr>
          <p:nvPr/>
        </p:nvSpPr>
        <p:spPr bwMode="auto">
          <a:xfrm>
            <a:off x="304799" y="1453662"/>
            <a:ext cx="8534399" cy="2672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lvl1pPr marL="171450" indent="-228600" algn="l" rtl="0" eaLnBrk="1" fontAlgn="base" hangingPunct="1">
              <a:lnSpc>
                <a:spcPts val="1800"/>
              </a:lnSpc>
              <a:spcBef>
                <a:spcPts val="300"/>
              </a:spcBef>
              <a:spcAft>
                <a:spcPts val="300"/>
              </a:spcAft>
              <a:buClr>
                <a:srgbClr val="005976"/>
              </a:buClr>
              <a:buSzPct val="125000"/>
              <a:buFont typeface="Arial" charset="0"/>
              <a:buChar char="•"/>
              <a:defRPr sz="1800" b="1" kern="1200">
                <a:solidFill>
                  <a:schemeClr val="tx1"/>
                </a:solidFill>
                <a:latin typeface="Arial" charset="0"/>
                <a:ea typeface="Arial" charset="0"/>
                <a:cs typeface="Arial" charset="0"/>
              </a:defRPr>
            </a:lvl1pPr>
            <a:lvl2pPr marL="514350" indent="-228600" algn="l" rtl="0" eaLnBrk="1" fontAlgn="base" hangingPunct="1">
              <a:lnSpc>
                <a:spcPts val="1800"/>
              </a:lnSpc>
              <a:spcBef>
                <a:spcPts val="300"/>
              </a:spcBef>
              <a:spcAft>
                <a:spcPts val="300"/>
              </a:spcAft>
              <a:buClr>
                <a:srgbClr val="005976"/>
              </a:buClr>
              <a:buSzPct val="75000"/>
              <a:buFont typeface="Courier New" charset="0"/>
              <a:buChar char="o"/>
              <a:defRPr sz="1600" kern="1200">
                <a:solidFill>
                  <a:schemeClr val="tx1"/>
                </a:solidFill>
                <a:latin typeface="Arial" charset="0"/>
                <a:ea typeface="Arial" charset="0"/>
                <a:cs typeface="Arial" charset="0"/>
              </a:defRPr>
            </a:lvl2pPr>
            <a:lvl3pPr marL="857250" indent="-228600" algn="l" rtl="0" eaLnBrk="1" fontAlgn="base" hangingPunct="1">
              <a:lnSpc>
                <a:spcPts val="1800"/>
              </a:lnSpc>
              <a:spcBef>
                <a:spcPts val="300"/>
              </a:spcBef>
              <a:spcAft>
                <a:spcPts val="300"/>
              </a:spcAft>
              <a:buClr>
                <a:srgbClr val="005976"/>
              </a:buClr>
              <a:buFont typeface="Arial" charset="0"/>
              <a:buChar char="•"/>
              <a:defRPr sz="140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1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ED05776-860B-4BD4-8686-0649BD95428A}"/>
                  </a:ext>
                </a:extLst>
              </p:cNvPr>
              <p:cNvSpPr>
                <a:spLocks noGrp="1"/>
              </p:cNvSpPr>
              <p:nvPr>
                <p:ph idx="1"/>
              </p:nvPr>
            </p:nvSpPr>
            <p:spPr/>
            <p:txBody>
              <a:bodyPr>
                <a:normAutofit lnSpcReduction="10000"/>
              </a:bodyPr>
              <a:lstStyle/>
              <a:p>
                <a:pPr marL="285750" indent="-285750"/>
                <a:r>
                  <a:rPr lang="en-US" sz="1600" b="0" dirty="0"/>
                  <a:t>CCF models rely on the identification of CCCG, for which the model will then provide a probability of CCF for those components of the CCCG.</a:t>
                </a:r>
              </a:p>
              <a:p>
                <a:pPr marL="285750" indent="-285750"/>
                <a:r>
                  <a:rPr lang="en-US" sz="1600" dirty="0"/>
                  <a:t>The assumption is made that groups of similar components have similar reliability values.</a:t>
                </a:r>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dirty="0"/>
              </a:p>
              <a:p>
                <a:pPr>
                  <a:lnSpc>
                    <a:spcPct val="107000"/>
                  </a:lnSpc>
                  <a:spcBef>
                    <a:spcPts val="450"/>
                  </a:spcBef>
                  <a:spcAft>
                    <a:spcPts val="450"/>
                  </a:spcAft>
                </a:pPr>
                <a:r>
                  <a:rPr lang="en-US" sz="1600" dirty="0">
                    <a:ea typeface="Calibri" panose="020F0502020204030204" pitchFamily="34" charset="0"/>
                    <a:cs typeface="Times New Roman" panose="02020603050405020304" pitchFamily="18" charset="0"/>
                  </a:rPr>
                  <a:t>Total failure of the example system is given by the following equation [4]:</a:t>
                </a:r>
              </a:p>
              <a:p>
                <a:pPr marL="0" indent="0" algn="ctr">
                  <a:lnSpc>
                    <a:spcPct val="107000"/>
                  </a:lnSpc>
                  <a:spcBef>
                    <a:spcPts val="450"/>
                  </a:spcBef>
                  <a:spcAft>
                    <a:spcPts val="450"/>
                  </a:spcAft>
                  <a:buNone/>
                </a:pPr>
                <a:endParaRPr lang="en-US" sz="1600" dirty="0"/>
              </a:p>
              <a:p>
                <a:pPr marL="0" indent="0" algn="ctr">
                  <a:lnSpc>
                    <a:spcPct val="107000"/>
                  </a:lnSpc>
                  <a:spcBef>
                    <a:spcPts val="450"/>
                  </a:spcBef>
                  <a:spcAft>
                    <a:spcPts val="450"/>
                  </a:spcAft>
                  <a:buNone/>
                </a:pPr>
                <a:endParaRPr lang="en-US" sz="1600" dirty="0"/>
              </a:p>
              <a:p>
                <a:pPr marL="0" indent="0" algn="ctr">
                  <a:lnSpc>
                    <a:spcPct val="107000"/>
                  </a:lnSpc>
                  <a:spcBef>
                    <a:spcPts val="450"/>
                  </a:spcBef>
                  <a:spcAft>
                    <a:spcPts val="450"/>
                  </a:spcAft>
                  <a:buNone/>
                </a:pPr>
                <a:endParaRPr lang="en-US" sz="1600" dirty="0"/>
              </a:p>
              <a:p>
                <a:r>
                  <a:rPr lang="en-US" sz="1600" dirty="0"/>
                  <a:t>Equation for the total failure of the system is simplified by the application of the symmetry assumption [4]:</a:t>
                </a:r>
              </a:p>
              <a:p>
                <a:pPr marL="0"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𝐹</m:t>
                          </m:r>
                        </m:e>
                      </m:d>
                      <m:r>
                        <a:rPr lang="en-US" sz="1600">
                          <a:latin typeface="Cambria Math" panose="02040503050406030204" pitchFamily="18" charset="0"/>
                        </a:rPr>
                        <m:t>=3</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a:latin typeface="Cambria Math" panose="02040503050406030204" pitchFamily="18" charset="0"/>
                                </a:rPr>
                                <m:t>1</m:t>
                              </m:r>
                            </m:sub>
                          </m:sSub>
                        </m:e>
                        <m:sup>
                          <m:r>
                            <a:rPr lang="en-US" sz="1600">
                              <a:latin typeface="Cambria Math" panose="02040503050406030204" pitchFamily="18" charset="0"/>
                            </a:rPr>
                            <m:t>2</m:t>
                          </m:r>
                        </m:sup>
                      </m:sSup>
                      <m:r>
                        <a:rPr lang="en-US" sz="1600">
                          <a:latin typeface="Cambria Math" panose="02040503050406030204" pitchFamily="18" charset="0"/>
                        </a:rPr>
                        <m:t>+3</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a:latin typeface="Cambria Math" panose="02040503050406030204" pitchFamily="18" charset="0"/>
                            </a:rPr>
                            <m:t>2</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a:latin typeface="Cambria Math" panose="02040503050406030204" pitchFamily="18" charset="0"/>
                            </a:rPr>
                            <m:t>3</m:t>
                          </m:r>
                        </m:sub>
                      </m:sSub>
                    </m:oMath>
                  </m:oMathPara>
                </a14:m>
                <a:endParaRPr lang="en-US" sz="1800" dirty="0"/>
              </a:p>
              <a:p>
                <a:pPr marL="0" indent="0">
                  <a:buNone/>
                </a:pPr>
                <a:endParaRPr lang="en-US" dirty="0"/>
              </a:p>
              <a:p>
                <a:pPr marL="285750" indent="-285750"/>
                <a:endParaRPr lang="en-US" b="0" dirty="0"/>
              </a:p>
              <a:p>
                <a:pPr marL="285750" indent="-285750"/>
                <a:endParaRPr lang="en-US" b="0" dirty="0"/>
              </a:p>
              <a:p>
                <a:pPr marL="285750" indent="-285750"/>
                <a:endParaRPr lang="en-US" b="0" dirty="0"/>
              </a:p>
            </p:txBody>
          </p:sp>
        </mc:Choice>
        <mc:Fallback xmlns="">
          <p:sp>
            <p:nvSpPr>
              <p:cNvPr id="2" name="Content Placeholder 1">
                <a:extLst>
                  <a:ext uri="{FF2B5EF4-FFF2-40B4-BE49-F238E27FC236}">
                    <a16:creationId xmlns:a16="http://schemas.microsoft.com/office/drawing/2014/main" id="{0ED05776-860B-4BD4-8686-0649BD95428A}"/>
                  </a:ext>
                </a:extLst>
              </p:cNvPr>
              <p:cNvSpPr>
                <a:spLocks noGrp="1" noRot="1" noChangeAspect="1" noMove="1" noResize="1" noEditPoints="1" noAdjustHandles="1" noChangeArrowheads="1" noChangeShapeType="1" noTextEdit="1"/>
              </p:cNvSpPr>
              <p:nvPr>
                <p:ph idx="1"/>
              </p:nvPr>
            </p:nvSpPr>
            <p:spPr>
              <a:blipFill>
                <a:blip r:embed="rId2"/>
                <a:stretch>
                  <a:fillRect l="-643" t="-148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D4636CB-CF18-4648-AB0B-84AE7331059C}"/>
              </a:ext>
            </a:extLst>
          </p:cNvPr>
          <p:cNvSpPr>
            <a:spLocks noGrp="1"/>
          </p:cNvSpPr>
          <p:nvPr>
            <p:ph type="title"/>
          </p:nvPr>
        </p:nvSpPr>
        <p:spPr/>
        <p:txBody>
          <a:bodyPr/>
          <a:lstStyle/>
          <a:p>
            <a:r>
              <a:rPr lang="en-US" sz="2000" dirty="0"/>
              <a:t>Discussion of CCCGs and the symmetry assumption</a:t>
            </a:r>
          </a:p>
        </p:txBody>
      </p:sp>
      <p:sp>
        <p:nvSpPr>
          <p:cNvPr id="4" name="Slide Number Placeholder 3">
            <a:extLst>
              <a:ext uri="{FF2B5EF4-FFF2-40B4-BE49-F238E27FC236}">
                <a16:creationId xmlns:a16="http://schemas.microsoft.com/office/drawing/2014/main" id="{1203CBE8-137E-429E-BA66-CE48CCA363D9}"/>
              </a:ext>
            </a:extLst>
          </p:cNvPr>
          <p:cNvSpPr>
            <a:spLocks noGrp="1"/>
          </p:cNvSpPr>
          <p:nvPr>
            <p:ph type="sldNum" sz="quarter" idx="10"/>
          </p:nvPr>
        </p:nvSpPr>
        <p:spPr/>
        <p:txBody>
          <a:bodyPr/>
          <a:lstStyle/>
          <a:p>
            <a:pPr>
              <a:defRPr/>
            </a:pPr>
            <a:fld id="{CDEFAD39-1750-3342-8CA4-A45556007C23}" type="slidenum">
              <a:rPr lang="en-US" smtClean="0"/>
              <a:pPr>
                <a:defRPr/>
              </a:pPr>
              <a:t>6</a:t>
            </a:fld>
            <a:endParaRPr lang="en-US" dirty="0"/>
          </a:p>
        </p:txBody>
      </p:sp>
      <p:graphicFrame>
        <p:nvGraphicFramePr>
          <p:cNvPr id="5" name="Content Placeholder 5">
            <a:extLst>
              <a:ext uri="{FF2B5EF4-FFF2-40B4-BE49-F238E27FC236}">
                <a16:creationId xmlns:a16="http://schemas.microsoft.com/office/drawing/2014/main" id="{F727C076-4480-4395-88DA-EA25AFDF426D}"/>
              </a:ext>
            </a:extLst>
          </p:cNvPr>
          <p:cNvGraphicFramePr>
            <a:graphicFrameLocks/>
          </p:cNvGraphicFramePr>
          <p:nvPr/>
        </p:nvGraphicFramePr>
        <p:xfrm>
          <a:off x="302714" y="2711251"/>
          <a:ext cx="4838704" cy="913591"/>
        </p:xfrm>
        <a:graphic>
          <a:graphicData uri="http://schemas.openxmlformats.org/drawingml/2006/table">
            <a:tbl>
              <a:tblPr firstRow="1" firstCol="1" bandRow="1">
                <a:tableStyleId>{5C22544A-7EE6-4342-B048-85BDC9FD1C3A}</a:tableStyleId>
              </a:tblPr>
              <a:tblGrid>
                <a:gridCol w="1181866">
                  <a:extLst>
                    <a:ext uri="{9D8B030D-6E8A-4147-A177-3AD203B41FA5}">
                      <a16:colId xmlns:a16="http://schemas.microsoft.com/office/drawing/2014/main" val="545580785"/>
                    </a:ext>
                  </a:extLst>
                </a:gridCol>
                <a:gridCol w="1780783">
                  <a:extLst>
                    <a:ext uri="{9D8B030D-6E8A-4147-A177-3AD203B41FA5}">
                      <a16:colId xmlns:a16="http://schemas.microsoft.com/office/drawing/2014/main" val="374948768"/>
                    </a:ext>
                  </a:extLst>
                </a:gridCol>
                <a:gridCol w="754818">
                  <a:extLst>
                    <a:ext uri="{9D8B030D-6E8A-4147-A177-3AD203B41FA5}">
                      <a16:colId xmlns:a16="http://schemas.microsoft.com/office/drawing/2014/main" val="1755024705"/>
                    </a:ext>
                  </a:extLst>
                </a:gridCol>
                <a:gridCol w="1121237">
                  <a:extLst>
                    <a:ext uri="{9D8B030D-6E8A-4147-A177-3AD203B41FA5}">
                      <a16:colId xmlns:a16="http://schemas.microsoft.com/office/drawing/2014/main" val="822832773"/>
                    </a:ext>
                  </a:extLst>
                </a:gridCol>
              </a:tblGrid>
              <a:tr h="262462">
                <a:tc>
                  <a:txBody>
                    <a:bodyPr/>
                    <a:lstStyle/>
                    <a:p>
                      <a:pPr marL="0" marR="0" algn="just">
                        <a:lnSpc>
                          <a:spcPct val="107000"/>
                        </a:lnSpc>
                        <a:spcBef>
                          <a:spcPts val="0"/>
                        </a:spcBef>
                        <a:spcAft>
                          <a:spcPts val="0"/>
                        </a:spcAft>
                      </a:pPr>
                      <a:r>
                        <a:rPr lang="en-US" sz="1400" dirty="0">
                          <a:effectLst/>
                        </a:rPr>
                        <a:t>Component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Installation Procedure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Location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manufacturer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66460515"/>
                  </a:ext>
                </a:extLst>
              </a:tr>
              <a:tr h="127921">
                <a:tc>
                  <a:txBody>
                    <a:bodyPr/>
                    <a:lstStyle/>
                    <a:p>
                      <a:pPr marL="0" marR="0" algn="just">
                        <a:lnSpc>
                          <a:spcPct val="107000"/>
                        </a:lnSpc>
                        <a:spcBef>
                          <a:spcPts val="0"/>
                        </a:spcBef>
                        <a:spcAft>
                          <a:spcPts val="0"/>
                        </a:spcAft>
                      </a:pPr>
                      <a:r>
                        <a:rPr lang="en-US" sz="1400" dirty="0">
                          <a:effectLst/>
                        </a:rPr>
                        <a: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Procedure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Room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Company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42592254"/>
                  </a:ext>
                </a:extLst>
              </a:tr>
              <a:tr h="127921">
                <a:tc>
                  <a:txBody>
                    <a:bodyPr/>
                    <a:lstStyle/>
                    <a:p>
                      <a:pPr marL="0" marR="0" algn="just">
                        <a:lnSpc>
                          <a:spcPct val="107000"/>
                        </a:lnSpc>
                        <a:spcBef>
                          <a:spcPts val="0"/>
                        </a:spcBef>
                        <a:spcAft>
                          <a:spcPts val="0"/>
                        </a:spcAft>
                      </a:pPr>
                      <a:r>
                        <a:rPr lang="en-US" sz="1400" dirty="0">
                          <a:effectLst/>
                        </a:rPr>
                        <a:t>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Procedure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Room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Company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75700191"/>
                  </a:ext>
                </a:extLst>
              </a:tr>
              <a:tr h="127921">
                <a:tc>
                  <a:txBody>
                    <a:bodyPr/>
                    <a:lstStyle/>
                    <a:p>
                      <a:pPr marL="0" marR="0" algn="just">
                        <a:lnSpc>
                          <a:spcPct val="107000"/>
                        </a:lnSpc>
                        <a:spcBef>
                          <a:spcPts val="0"/>
                        </a:spcBef>
                        <a:spcAft>
                          <a:spcPts val="0"/>
                        </a:spcAft>
                      </a:pPr>
                      <a:r>
                        <a:rPr lang="en-US" sz="1400" dirty="0">
                          <a:effectLst/>
                        </a:rPr>
                        <a:t>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Procedure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Room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pPr>
                      <a:r>
                        <a:rPr lang="en-US" sz="1400" dirty="0">
                          <a:effectLst/>
                        </a:rPr>
                        <a:t>Company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793102"/>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38BC0A-E0EA-4CAB-85DF-9E5CE3A9FE0B}"/>
                  </a:ext>
                </a:extLst>
              </p:cNvPr>
              <p:cNvSpPr txBox="1"/>
              <p:nvPr/>
            </p:nvSpPr>
            <p:spPr>
              <a:xfrm>
                <a:off x="304800" y="4486597"/>
                <a:ext cx="4267200" cy="897040"/>
              </a:xfrm>
              <a:prstGeom prst="rect">
                <a:avLst/>
              </a:prstGeom>
              <a:noFill/>
            </p:spPr>
            <p:txBody>
              <a:bodyPr wrap="square" numCol="1">
                <a:spAutoFit/>
              </a:bodyPr>
              <a:lstStyle/>
              <a:p>
                <a:pPr marL="0" indent="0" algn="ctr">
                  <a:lnSpc>
                    <a:spcPct val="107000"/>
                  </a:lnSpc>
                  <a:spcBef>
                    <a:spcPts val="450"/>
                  </a:spcBef>
                  <a:spcAft>
                    <a:spcPts val="450"/>
                  </a:spcAft>
                  <a:buNone/>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libri" panose="020F0502020204030204" pitchFamily="34" charset="0"/>
                          <a:cs typeface="Times New Roman" panose="02020603050405020304" pitchFamily="18" charset="0"/>
                        </a:rPr>
                        <m:t>𝑃</m:t>
                      </m:r>
                      <m:d>
                        <m:dPr>
                          <m:ctrlPr>
                            <a:rPr lang="en-US" sz="1400" i="1">
                              <a:latin typeface="Cambria Math" panose="02040503050406030204" pitchFamily="18" charset="0"/>
                              <a:ea typeface="Calibri" panose="020F0502020204030204" pitchFamily="34" charset="0"/>
                              <a:cs typeface="Times New Roman" panose="02020603050405020304" pitchFamily="18" charset="0"/>
                            </a:rPr>
                          </m:ctrlPr>
                        </m:dPr>
                        <m:e>
                          <m:r>
                            <a:rPr lang="en-US" sz="1400" i="1">
                              <a:latin typeface="Cambria Math" panose="02040503050406030204" pitchFamily="18" charset="0"/>
                              <a:ea typeface="Calibri" panose="020F0502020204030204" pitchFamily="34" charset="0"/>
                              <a:cs typeface="Times New Roman" panose="02020603050405020304" pitchFamily="18" charset="0"/>
                            </a:rPr>
                            <m:t>𝐹</m:t>
                          </m:r>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450"/>
                  </a:spcBef>
                  <a:spcAft>
                    <a:spcPts val="450"/>
                  </a:spcAft>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𝐴𝐵</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𝐵𝐶</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𝐴𝐶</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𝐴𝐵𝐶</m:t>
                              </m:r>
                            </m:sub>
                          </m:sSub>
                        </m:e>
                      </m:d>
                    </m:oMath>
                  </m:oMathPara>
                </a14:m>
                <a:endParaRPr lang="en-US" sz="1400" dirty="0"/>
              </a:p>
            </p:txBody>
          </p:sp>
        </mc:Choice>
        <mc:Fallback xmlns="">
          <p:sp>
            <p:nvSpPr>
              <p:cNvPr id="9" name="TextBox 8">
                <a:extLst>
                  <a:ext uri="{FF2B5EF4-FFF2-40B4-BE49-F238E27FC236}">
                    <a16:creationId xmlns:a16="http://schemas.microsoft.com/office/drawing/2014/main" id="{7138BC0A-E0EA-4CAB-85DF-9E5CE3A9FE0B}"/>
                  </a:ext>
                </a:extLst>
              </p:cNvPr>
              <p:cNvSpPr txBox="1">
                <a:spLocks noRot="1" noChangeAspect="1" noMove="1" noResize="1" noEditPoints="1" noAdjustHandles="1" noChangeArrowheads="1" noChangeShapeType="1" noTextEdit="1"/>
              </p:cNvSpPr>
              <p:nvPr/>
            </p:nvSpPr>
            <p:spPr>
              <a:xfrm>
                <a:off x="304800" y="4486597"/>
                <a:ext cx="4267200" cy="8970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22BDCB-0BA0-41E1-9090-806FE3EE48ED}"/>
                  </a:ext>
                </a:extLst>
              </p:cNvPr>
              <p:cNvSpPr txBox="1"/>
              <p:nvPr/>
            </p:nvSpPr>
            <p:spPr>
              <a:xfrm>
                <a:off x="4419600" y="4503274"/>
                <a:ext cx="4572000" cy="943400"/>
              </a:xfrm>
              <a:prstGeom prst="rect">
                <a:avLst/>
              </a:prstGeom>
              <a:noFill/>
            </p:spPr>
            <p:txBody>
              <a:bodyPr wrap="square">
                <a:spAutoFit/>
              </a:bodyPr>
              <a:lstStyle/>
              <a:p>
                <a:pPr algn="ctr">
                  <a:spcBef>
                    <a:spcPts val="450"/>
                  </a:spcBef>
                  <a:spcAft>
                    <a:spcPts val="450"/>
                  </a:spcAft>
                </a:pPr>
                <a14:m>
                  <m:oMathPara xmlns:m="http://schemas.openxmlformats.org/officeDocument/2006/math">
                    <m:oMathParaPr>
                      <m:jc m:val="centerGroup"/>
                    </m:oMathParaPr>
                    <m:oMath xmlns:m="http://schemas.openxmlformats.org/officeDocument/2006/math">
                      <m:sSubSup>
                        <m:sSubSupPr>
                          <m:ctrlPr>
                            <a:rPr lang="en-US" sz="1400" i="1">
                              <a:solidFill>
                                <a:srgbClr val="836967"/>
                              </a:solidFill>
                              <a:latin typeface="Cambria Math" panose="02040503050406030204" pitchFamily="18" charset="0"/>
                            </a:rPr>
                          </m:ctrlPr>
                        </m:sSubSupPr>
                        <m:e>
                          <m:r>
                            <a:rPr lang="en-US" sz="1400" i="1">
                              <a:latin typeface="Cambria Math" panose="02040503050406030204" pitchFamily="18" charset="0"/>
                            </a:rPr>
                            <m:t>𝑄</m:t>
                          </m:r>
                        </m:e>
                        <m:sub>
                          <m:r>
                            <a:rPr lang="en-US" sz="1400">
                              <a:latin typeface="Cambria Math" panose="02040503050406030204" pitchFamily="18" charset="0"/>
                            </a:rPr>
                            <m:t>1</m:t>
                          </m:r>
                        </m:sub>
                        <m:sup>
                          <m:r>
                            <a:rPr lang="en-US" sz="1400">
                              <a:latin typeface="Cambria Math" panose="02040503050406030204" pitchFamily="18" charset="0"/>
                            </a:rPr>
                            <m:t>3</m:t>
                          </m:r>
                        </m:sup>
                      </m:sSubSup>
                      <m:r>
                        <a:rPr lang="en-US" sz="1400">
                          <a:latin typeface="Cambria Math" panose="02040503050406030204" pitchFamily="18" charset="0"/>
                        </a:rPr>
                        <m:t>=</m:t>
                      </m:r>
                      <m:r>
                        <a:rPr lang="en-US" sz="1400" i="1">
                          <a:latin typeface="Cambria Math" panose="02040503050406030204" pitchFamily="18" charset="0"/>
                        </a:rPr>
                        <m:t>𝑃</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𝐴</m:t>
                              </m:r>
                            </m:e>
                            <m:sub>
                              <m:r>
                                <a:rPr lang="en-US" sz="1400" i="1">
                                  <a:latin typeface="Cambria Math" panose="02040503050406030204" pitchFamily="18" charset="0"/>
                                </a:rPr>
                                <m:t>𝐼</m:t>
                              </m:r>
                            </m:sub>
                          </m:sSub>
                        </m:e>
                      </m:d>
                      <m:r>
                        <a:rPr lang="en-US" sz="1400">
                          <a:latin typeface="Cambria Math" panose="02040503050406030204" pitchFamily="18" charset="0"/>
                        </a:rPr>
                        <m:t>=</m:t>
                      </m:r>
                      <m:r>
                        <a:rPr lang="en-US" sz="1400" i="1">
                          <a:latin typeface="Cambria Math" panose="02040503050406030204" pitchFamily="18" charset="0"/>
                        </a:rPr>
                        <m:t>𝑃</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𝐼</m:t>
                              </m:r>
                            </m:sub>
                          </m:sSub>
                        </m:e>
                      </m:d>
                      <m:r>
                        <a:rPr lang="en-US" sz="1400">
                          <a:latin typeface="Cambria Math" panose="02040503050406030204" pitchFamily="18" charset="0"/>
                        </a:rPr>
                        <m:t>=</m:t>
                      </m:r>
                      <m:r>
                        <a:rPr lang="en-US" sz="1400" i="1">
                          <a:latin typeface="Cambria Math" panose="02040503050406030204" pitchFamily="18" charset="0"/>
                        </a:rPr>
                        <m:t>𝑃</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𝐶</m:t>
                              </m:r>
                            </m:e>
                            <m:sub>
                              <m:r>
                                <a:rPr lang="en-US" sz="1400" i="1">
                                  <a:latin typeface="Cambria Math" panose="02040503050406030204" pitchFamily="18" charset="0"/>
                                </a:rPr>
                                <m:t>𝐼</m:t>
                              </m:r>
                            </m:sub>
                          </m:sSub>
                        </m:e>
                      </m:d>
                      <m:r>
                        <a:rPr lang="en-US" sz="140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𝑄</m:t>
                          </m:r>
                        </m:e>
                        <m:sub>
                          <m:r>
                            <a:rPr lang="en-US" sz="1400">
                              <a:latin typeface="Cambria Math" panose="02040503050406030204" pitchFamily="18" charset="0"/>
                            </a:rPr>
                            <m:t>1</m:t>
                          </m:r>
                        </m:sub>
                      </m:sSub>
                    </m:oMath>
                  </m:oMathPara>
                </a14:m>
                <a:endParaRPr lang="en-US" sz="1400" dirty="0"/>
              </a:p>
              <a:p>
                <a:pPr algn="ctr">
                  <a:spcBef>
                    <a:spcPts val="450"/>
                  </a:spcBef>
                  <a:spcAft>
                    <a:spcPts val="450"/>
                  </a:spcAft>
                </a:pPr>
                <a14:m>
                  <m:oMathPara xmlns:m="http://schemas.openxmlformats.org/officeDocument/2006/math">
                    <m:oMathParaPr>
                      <m:jc m:val="centerGroup"/>
                    </m:oMathParaPr>
                    <m:oMath xmlns:m="http://schemas.openxmlformats.org/officeDocument/2006/math">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𝑄</m:t>
                          </m:r>
                        </m:e>
                        <m:sub>
                          <m:r>
                            <a:rPr lang="en-US" sz="1400" i="1">
                              <a:latin typeface="Cambria Math" panose="02040503050406030204" pitchFamily="18" charset="0"/>
                              <a:ea typeface="Calibri" panose="020F0502020204030204" pitchFamily="34" charset="0"/>
                              <a:cs typeface="Times New Roman" panose="02020603050405020304" pitchFamily="18" charset="0"/>
                            </a:rPr>
                            <m:t>2</m:t>
                          </m:r>
                        </m:sub>
                        <m:sup>
                          <m:r>
                            <a:rPr lang="en-US" sz="1400" i="1">
                              <a:latin typeface="Cambria Math" panose="02040503050406030204" pitchFamily="18" charset="0"/>
                              <a:ea typeface="Calibri" panose="020F0502020204030204" pitchFamily="34" charset="0"/>
                              <a:cs typeface="Times New Roman" panose="02020603050405020304" pitchFamily="18" charset="0"/>
                            </a:rPr>
                            <m:t>3</m:t>
                          </m:r>
                        </m:sup>
                      </m:sSubSup>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𝐴𝐵</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𝐵𝐶</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00" i="1">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𝐴𝐶</m:t>
                              </m:r>
                            </m:sub>
                          </m:sSub>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𝑄</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en-US" sz="1400" dirty="0"/>
              </a:p>
              <a:p>
                <a:pPr algn="ctr">
                  <a:spcBef>
                    <a:spcPts val="450"/>
                  </a:spcBef>
                  <a:spcAft>
                    <a:spcPts val="450"/>
                  </a:spcAft>
                </a:pPr>
                <a14:m>
                  <m:oMathPara xmlns:m="http://schemas.openxmlformats.org/officeDocument/2006/math">
                    <m:oMathParaPr>
                      <m:jc m:val="centerGroup"/>
                    </m:oMathParaPr>
                    <m:oMath xmlns:m="http://schemas.openxmlformats.org/officeDocument/2006/math">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𝑄</m:t>
                          </m:r>
                        </m:e>
                        <m:sub>
                          <m:r>
                            <a:rPr lang="en-US" sz="1400" i="1">
                              <a:latin typeface="Cambria Math" panose="02040503050406030204" pitchFamily="18" charset="0"/>
                              <a:ea typeface="Calibri" panose="020F0502020204030204" pitchFamily="34" charset="0"/>
                              <a:cs typeface="Times New Roman" panose="02020603050405020304" pitchFamily="18" charset="0"/>
                            </a:rPr>
                            <m:t>3</m:t>
                          </m:r>
                        </m:sub>
                        <m:sup>
                          <m:r>
                            <a:rPr lang="en-US" sz="1400" i="1">
                              <a:latin typeface="Cambria Math" panose="02040503050406030204" pitchFamily="18" charset="0"/>
                              <a:ea typeface="Calibri" panose="020F0502020204030204" pitchFamily="34" charset="0"/>
                              <a:cs typeface="Times New Roman" panose="02020603050405020304" pitchFamily="18" charset="0"/>
                            </a:rPr>
                            <m:t>3</m:t>
                          </m:r>
                        </m:sup>
                      </m:sSubSup>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00" i="1">
                              <a:latin typeface="Cambria Math" panose="02040503050406030204" pitchFamily="18" charset="0"/>
                              <a:ea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𝐴𝐵𝐶</m:t>
                          </m:r>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𝑄</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3</m:t>
                          </m:r>
                        </m:sub>
                      </m:sSub>
                    </m:oMath>
                  </m:oMathPara>
                </a14:m>
                <a:endParaRPr lang="en-US" sz="1400" dirty="0"/>
              </a:p>
            </p:txBody>
          </p:sp>
        </mc:Choice>
        <mc:Fallback xmlns="">
          <p:sp>
            <p:nvSpPr>
              <p:cNvPr id="10" name="TextBox 9">
                <a:extLst>
                  <a:ext uri="{FF2B5EF4-FFF2-40B4-BE49-F238E27FC236}">
                    <a16:creationId xmlns:a16="http://schemas.microsoft.com/office/drawing/2014/main" id="{2F22BDCB-0BA0-41E1-9090-806FE3EE48ED}"/>
                  </a:ext>
                </a:extLst>
              </p:cNvPr>
              <p:cNvSpPr txBox="1">
                <a:spLocks noRot="1" noChangeAspect="1" noMove="1" noResize="1" noEditPoints="1" noAdjustHandles="1" noChangeArrowheads="1" noChangeShapeType="1" noTextEdit="1"/>
              </p:cNvSpPr>
              <p:nvPr/>
            </p:nvSpPr>
            <p:spPr>
              <a:xfrm>
                <a:off x="4419600" y="4503274"/>
                <a:ext cx="4572000" cy="943400"/>
              </a:xfrm>
              <a:prstGeom prst="rect">
                <a:avLst/>
              </a:prstGeom>
              <a:blipFill>
                <a:blip r:embed="rId5"/>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F881EE96-1468-B2A3-2F2F-39F0D1212484}"/>
              </a:ext>
            </a:extLst>
          </p:cNvPr>
          <p:cNvPicPr>
            <a:picLocks noChangeAspect="1"/>
          </p:cNvPicPr>
          <p:nvPr/>
        </p:nvPicPr>
        <p:blipFill>
          <a:blip r:embed="rId6"/>
          <a:stretch>
            <a:fillRect/>
          </a:stretch>
        </p:blipFill>
        <p:spPr>
          <a:xfrm>
            <a:off x="5172980" y="2581463"/>
            <a:ext cx="3849100" cy="1188251"/>
          </a:xfrm>
          <a:prstGeom prst="rect">
            <a:avLst/>
          </a:prstGeom>
        </p:spPr>
      </p:pic>
    </p:spTree>
    <p:extLst>
      <p:ext uri="{BB962C8B-B14F-4D97-AF65-F5344CB8AC3E}">
        <p14:creationId xmlns:p14="http://schemas.microsoft.com/office/powerpoint/2010/main" val="279815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CBE86632-6922-448A-A40A-4122AEAC120C}"/>
              </a:ext>
            </a:extLst>
          </p:cNvPr>
          <p:cNvSpPr txBox="1">
            <a:spLocks/>
          </p:cNvSpPr>
          <p:nvPr/>
        </p:nvSpPr>
        <p:spPr bwMode="auto">
          <a:xfrm>
            <a:off x="304799" y="1453661"/>
            <a:ext cx="8534399" cy="5021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171450" indent="-228600" algn="l" rtl="0" eaLnBrk="1" fontAlgn="base" hangingPunct="1">
              <a:lnSpc>
                <a:spcPts val="1800"/>
              </a:lnSpc>
              <a:spcBef>
                <a:spcPts val="300"/>
              </a:spcBef>
              <a:spcAft>
                <a:spcPts val="300"/>
              </a:spcAft>
              <a:buClr>
                <a:srgbClr val="005976"/>
              </a:buClr>
              <a:buSzPct val="125000"/>
              <a:buFont typeface="Arial" charset="0"/>
              <a:buChar char="•"/>
              <a:defRPr sz="1800" b="1" kern="1200">
                <a:solidFill>
                  <a:schemeClr val="tx1"/>
                </a:solidFill>
                <a:latin typeface="Arial" charset="0"/>
                <a:ea typeface="Arial" charset="0"/>
                <a:cs typeface="Arial" charset="0"/>
              </a:defRPr>
            </a:lvl1pPr>
            <a:lvl2pPr marL="514350" indent="-228600" algn="l" rtl="0" eaLnBrk="1" fontAlgn="base" hangingPunct="1">
              <a:lnSpc>
                <a:spcPts val="1800"/>
              </a:lnSpc>
              <a:spcBef>
                <a:spcPts val="300"/>
              </a:spcBef>
              <a:spcAft>
                <a:spcPts val="300"/>
              </a:spcAft>
              <a:buClr>
                <a:srgbClr val="005976"/>
              </a:buClr>
              <a:buSzPct val="75000"/>
              <a:buFont typeface="Courier New" charset="0"/>
              <a:buChar char="o"/>
              <a:defRPr sz="1600" kern="1200">
                <a:solidFill>
                  <a:schemeClr val="tx1"/>
                </a:solidFill>
                <a:latin typeface="Arial" charset="0"/>
                <a:ea typeface="Arial" charset="0"/>
                <a:cs typeface="Arial" charset="0"/>
              </a:defRPr>
            </a:lvl2pPr>
            <a:lvl3pPr marL="857250" indent="-228600" algn="l" rtl="0" eaLnBrk="1" fontAlgn="base" hangingPunct="1">
              <a:lnSpc>
                <a:spcPts val="1800"/>
              </a:lnSpc>
              <a:spcBef>
                <a:spcPts val="300"/>
              </a:spcBef>
              <a:spcAft>
                <a:spcPts val="300"/>
              </a:spcAft>
              <a:buClr>
                <a:srgbClr val="005976"/>
              </a:buClr>
              <a:buFont typeface="Arial" charset="0"/>
              <a:buChar char="•"/>
              <a:defRPr sz="140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85750" indent="-285750"/>
            <a:r>
              <a:rPr lang="en-US" sz="1600" dirty="0"/>
              <a:t>Sometimes a component might belong to multiple CCCGs</a:t>
            </a:r>
          </a:p>
          <a:p>
            <a:pPr marL="285750" indent="-285750"/>
            <a:endParaRPr lang="en-US" sz="1600" dirty="0"/>
          </a:p>
          <a:p>
            <a:pPr marL="285750" indent="-285750"/>
            <a:endParaRPr lang="en-US" sz="1600" dirty="0"/>
          </a:p>
          <a:p>
            <a:pPr marL="285750" indent="-285750"/>
            <a:endParaRPr lang="en-US" sz="1600" dirty="0"/>
          </a:p>
          <a:p>
            <a:pPr marL="285750" indent="-285750"/>
            <a:endParaRPr lang="en-US" sz="1600" dirty="0"/>
          </a:p>
          <a:p>
            <a:pPr marL="285750" indent="-285750"/>
            <a:endParaRPr lang="en-US" sz="1600" dirty="0"/>
          </a:p>
          <a:p>
            <a:pPr marL="285750" indent="-285750"/>
            <a:endParaRPr lang="en-US" sz="1600" dirty="0"/>
          </a:p>
          <a:p>
            <a:pPr marL="285750" indent="-285750"/>
            <a:r>
              <a:rPr lang="en-US" sz="1600" kern="0" dirty="0"/>
              <a:t>The symmetry assumption may lead to problem, because the total number of components in the CCCG play a role in calculating CCF values.</a:t>
            </a:r>
            <a:endParaRPr lang="en-US" sz="1600" strike="sngStrike" kern="0" dirty="0"/>
          </a:p>
          <a:p>
            <a:pPr marL="0" indent="0">
              <a:buNone/>
            </a:pPr>
            <a:endParaRPr lang="en-US" sz="1600" dirty="0"/>
          </a:p>
        </p:txBody>
      </p:sp>
      <p:sp>
        <p:nvSpPr>
          <p:cNvPr id="2" name="Title 1">
            <a:extLst>
              <a:ext uri="{FF2B5EF4-FFF2-40B4-BE49-F238E27FC236}">
                <a16:creationId xmlns:a16="http://schemas.microsoft.com/office/drawing/2014/main" id="{981B4EC8-08C3-4C8E-8D88-C00108B0F3D3}"/>
              </a:ext>
            </a:extLst>
          </p:cNvPr>
          <p:cNvSpPr>
            <a:spLocks noGrp="1"/>
          </p:cNvSpPr>
          <p:nvPr>
            <p:ph type="title"/>
          </p:nvPr>
        </p:nvSpPr>
        <p:spPr/>
        <p:txBody>
          <a:bodyPr/>
          <a:lstStyle/>
          <a:p>
            <a:r>
              <a:rPr lang="en-US" sz="2000" dirty="0"/>
              <a:t>Discussion of CCCGs and the symmetry assumption</a:t>
            </a:r>
            <a:endParaRPr lang="en-US" sz="2000" i="0" dirty="0">
              <a:solidFill>
                <a:srgbClr val="242852"/>
              </a:solidFill>
            </a:endParaRPr>
          </a:p>
        </p:txBody>
      </p:sp>
      <p:graphicFrame>
        <p:nvGraphicFramePr>
          <p:cNvPr id="9" name="Content Placeholder 4">
            <a:extLst>
              <a:ext uri="{FF2B5EF4-FFF2-40B4-BE49-F238E27FC236}">
                <a16:creationId xmlns:a16="http://schemas.microsoft.com/office/drawing/2014/main" id="{77850B78-0623-4493-949E-60CA771B322C}"/>
              </a:ext>
            </a:extLst>
          </p:cNvPr>
          <p:cNvGraphicFramePr>
            <a:graphicFrameLocks/>
          </p:cNvGraphicFramePr>
          <p:nvPr>
            <p:extLst>
              <p:ext uri="{D42A27DB-BD31-4B8C-83A1-F6EECF244321}">
                <p14:modId xmlns:p14="http://schemas.microsoft.com/office/powerpoint/2010/main" val="3409439046"/>
              </p:ext>
            </p:extLst>
          </p:nvPr>
        </p:nvGraphicFramePr>
        <p:xfrm>
          <a:off x="304800" y="1796712"/>
          <a:ext cx="4795864" cy="868172"/>
        </p:xfrm>
        <a:graphic>
          <a:graphicData uri="http://schemas.openxmlformats.org/drawingml/2006/table">
            <a:tbl>
              <a:tblPr firstRow="1" firstCol="1" bandRow="1">
                <a:tableStyleId>{5C22544A-7EE6-4342-B048-85BDC9FD1C3A}</a:tableStyleId>
              </a:tblPr>
              <a:tblGrid>
                <a:gridCol w="1135380">
                  <a:extLst>
                    <a:ext uri="{9D8B030D-6E8A-4147-A177-3AD203B41FA5}">
                      <a16:colId xmlns:a16="http://schemas.microsoft.com/office/drawing/2014/main" val="4231928979"/>
                    </a:ext>
                  </a:extLst>
                </a:gridCol>
                <a:gridCol w="2061543">
                  <a:extLst>
                    <a:ext uri="{9D8B030D-6E8A-4147-A177-3AD203B41FA5}">
                      <a16:colId xmlns:a16="http://schemas.microsoft.com/office/drawing/2014/main" val="3698063886"/>
                    </a:ext>
                  </a:extLst>
                </a:gridCol>
                <a:gridCol w="1598941">
                  <a:extLst>
                    <a:ext uri="{9D8B030D-6E8A-4147-A177-3AD203B41FA5}">
                      <a16:colId xmlns:a16="http://schemas.microsoft.com/office/drawing/2014/main" val="4151958904"/>
                    </a:ext>
                  </a:extLst>
                </a:gridCol>
              </a:tblGrid>
              <a:tr h="127921">
                <a:tc>
                  <a:txBody>
                    <a:bodyPr/>
                    <a:lstStyle/>
                    <a:p>
                      <a:pPr marL="0" marR="0">
                        <a:lnSpc>
                          <a:spcPct val="107000"/>
                        </a:lnSpc>
                        <a:spcBef>
                          <a:spcPts val="0"/>
                        </a:spcBef>
                        <a:spcAft>
                          <a:spcPts val="0"/>
                        </a:spcAft>
                      </a:pPr>
                      <a:r>
                        <a:rPr lang="en-US" sz="1400" dirty="0">
                          <a:effectLst/>
                        </a:rPr>
                        <a:t>Component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Installation Procedure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Location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30171904"/>
                  </a:ext>
                </a:extLst>
              </a:tr>
              <a:tr h="127921">
                <a:tc>
                  <a:txBody>
                    <a:bodyPr/>
                    <a:lstStyle/>
                    <a:p>
                      <a:pPr marL="0" marR="0">
                        <a:lnSpc>
                          <a:spcPct val="107000"/>
                        </a:lnSpc>
                        <a:spcBef>
                          <a:spcPts val="0"/>
                        </a:spcBef>
                        <a:spcAft>
                          <a:spcPts val="0"/>
                        </a:spcAft>
                      </a:pPr>
                      <a:r>
                        <a:rPr lang="en-US" sz="1400" dirty="0">
                          <a:effectLst/>
                        </a:rPr>
                        <a: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Procedure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Room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8066407"/>
                  </a:ext>
                </a:extLst>
              </a:tr>
              <a:tr h="127921">
                <a:tc>
                  <a:txBody>
                    <a:bodyPr/>
                    <a:lstStyle/>
                    <a:p>
                      <a:pPr marL="0" marR="0">
                        <a:lnSpc>
                          <a:spcPct val="107000"/>
                        </a:lnSpc>
                        <a:spcBef>
                          <a:spcPts val="0"/>
                        </a:spcBef>
                        <a:spcAft>
                          <a:spcPts val="0"/>
                        </a:spcAft>
                      </a:pPr>
                      <a:r>
                        <a:rPr lang="en-US" sz="1400" dirty="0">
                          <a:effectLst/>
                        </a:rPr>
                        <a:t>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Procedure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Room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4099137"/>
                  </a:ext>
                </a:extLst>
              </a:tr>
              <a:tr h="127921">
                <a:tc>
                  <a:txBody>
                    <a:bodyPr/>
                    <a:lstStyle/>
                    <a:p>
                      <a:pPr marL="0" marR="0">
                        <a:lnSpc>
                          <a:spcPct val="107000"/>
                        </a:lnSpc>
                        <a:spcBef>
                          <a:spcPts val="0"/>
                        </a:spcBef>
                        <a:spcAft>
                          <a:spcPts val="0"/>
                        </a:spcAft>
                      </a:pPr>
                      <a:r>
                        <a:rPr lang="en-US" sz="1400" dirty="0">
                          <a:effectLst/>
                        </a:rPr>
                        <a:t>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Procedure 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Room 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82475806"/>
                  </a:ext>
                </a:extLst>
              </a:tr>
            </a:tbl>
          </a:graphicData>
        </a:graphic>
      </p:graphicFrame>
      <p:graphicFrame>
        <p:nvGraphicFramePr>
          <p:cNvPr id="10" name="Content Placeholder 4">
            <a:extLst>
              <a:ext uri="{FF2B5EF4-FFF2-40B4-BE49-F238E27FC236}">
                <a16:creationId xmlns:a16="http://schemas.microsoft.com/office/drawing/2014/main" id="{4015B7A6-9EE6-4820-A978-489938B82712}"/>
              </a:ext>
            </a:extLst>
          </p:cNvPr>
          <p:cNvGraphicFramePr>
            <a:graphicFrameLocks/>
          </p:cNvGraphicFramePr>
          <p:nvPr>
            <p:extLst>
              <p:ext uri="{D42A27DB-BD31-4B8C-83A1-F6EECF244321}">
                <p14:modId xmlns:p14="http://schemas.microsoft.com/office/powerpoint/2010/main" val="3193934271"/>
              </p:ext>
            </p:extLst>
          </p:nvPr>
        </p:nvGraphicFramePr>
        <p:xfrm>
          <a:off x="304795" y="2798324"/>
          <a:ext cx="4795864" cy="654558"/>
        </p:xfrm>
        <a:graphic>
          <a:graphicData uri="http://schemas.openxmlformats.org/drawingml/2006/table">
            <a:tbl>
              <a:tblPr firstRow="1" firstCol="1" bandRow="1">
                <a:tableStyleId>{5C22544A-7EE6-4342-B048-85BDC9FD1C3A}</a:tableStyleId>
              </a:tblPr>
              <a:tblGrid>
                <a:gridCol w="1143005">
                  <a:extLst>
                    <a:ext uri="{9D8B030D-6E8A-4147-A177-3AD203B41FA5}">
                      <a16:colId xmlns:a16="http://schemas.microsoft.com/office/drawing/2014/main" val="4231928979"/>
                    </a:ext>
                  </a:extLst>
                </a:gridCol>
                <a:gridCol w="2053918">
                  <a:extLst>
                    <a:ext uri="{9D8B030D-6E8A-4147-A177-3AD203B41FA5}">
                      <a16:colId xmlns:a16="http://schemas.microsoft.com/office/drawing/2014/main" val="3698063886"/>
                    </a:ext>
                  </a:extLst>
                </a:gridCol>
                <a:gridCol w="1598941">
                  <a:extLst>
                    <a:ext uri="{9D8B030D-6E8A-4147-A177-3AD203B41FA5}">
                      <a16:colId xmlns:a16="http://schemas.microsoft.com/office/drawing/2014/main" val="4151958904"/>
                    </a:ext>
                  </a:extLst>
                </a:gridCol>
              </a:tblGrid>
              <a:tr h="128588">
                <a:tc>
                  <a:txBody>
                    <a:bodyPr/>
                    <a:lstStyle/>
                    <a:p>
                      <a:pPr marL="0" marR="0">
                        <a:lnSpc>
                          <a:spcPct val="107000"/>
                        </a:lnSpc>
                        <a:spcBef>
                          <a:spcPts val="0"/>
                        </a:spcBef>
                        <a:spcAft>
                          <a:spcPts val="0"/>
                        </a:spcAft>
                      </a:pPr>
                      <a:r>
                        <a:rPr lang="en-US" sz="1400" dirty="0">
                          <a:effectLst/>
                          <a:latin typeface="+mn-lt"/>
                        </a:rPr>
                        <a:t>Component</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mn-lt"/>
                        </a:rPr>
                        <a:t>Coupling Mechanism</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mn-lt"/>
                        </a:rPr>
                        <a:t>Components </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30171904"/>
                  </a:ext>
                </a:extLst>
              </a:tr>
              <a:tr h="128588">
                <a:tc>
                  <a:txBody>
                    <a:bodyPr/>
                    <a:lstStyle/>
                    <a:p>
                      <a:pPr marL="0" marR="0">
                        <a:lnSpc>
                          <a:spcPct val="107000"/>
                        </a:lnSpc>
                        <a:spcBef>
                          <a:spcPts val="0"/>
                        </a:spcBef>
                        <a:spcAft>
                          <a:spcPts val="0"/>
                        </a:spcAft>
                      </a:pPr>
                      <a:r>
                        <a:rPr lang="en-US" sz="1400" b="0" dirty="0">
                          <a:effectLst/>
                          <a:latin typeface="+mn-lt"/>
                        </a:rPr>
                        <a:t>CCCG1</a:t>
                      </a:r>
                      <a:endParaRPr lang="en-US" sz="1400" b="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mn-lt"/>
                        </a:rPr>
                        <a:t>Installation (Procedure A)</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latin typeface="+mn-lt"/>
                        </a:rPr>
                        <a:t>A, B, C</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8066407"/>
                  </a:ext>
                </a:extLst>
              </a:tr>
              <a:tr h="128588">
                <a:tc>
                  <a:txBody>
                    <a:bodyPr/>
                    <a:lstStyle/>
                    <a:p>
                      <a:pPr marL="0" marR="0">
                        <a:lnSpc>
                          <a:spcPct val="107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CCCG2</a:t>
                      </a:r>
                    </a:p>
                  </a:txBody>
                  <a:tcPr marL="51435" marR="51435"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Location (Room A)</a:t>
                      </a:r>
                    </a:p>
                  </a:txBody>
                  <a:tcPr marL="51435" marR="51435" marT="0" marB="0"/>
                </a:tc>
                <a:tc>
                  <a:txBody>
                    <a:bodyPr/>
                    <a:lstStyle/>
                    <a:p>
                      <a:pPr marL="0" marR="0">
                        <a:lnSpc>
                          <a:spcPct val="107000"/>
                        </a:lnSpc>
                        <a:spcBef>
                          <a:spcPts val="0"/>
                        </a:spcBef>
                        <a:spcAft>
                          <a:spcPts val="0"/>
                        </a:spcAft>
                      </a:pPr>
                      <a:r>
                        <a:rPr lang="en-US" sz="1400" dirty="0">
                          <a:effectLst/>
                          <a:latin typeface="+mn-lt"/>
                        </a:rPr>
                        <a:t>A, B</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4099137"/>
                  </a:ext>
                </a:extLst>
              </a:tr>
            </a:tbl>
          </a:graphicData>
        </a:graphic>
      </p:graphicFrame>
      <mc:AlternateContent xmlns:mc="http://schemas.openxmlformats.org/markup-compatibility/2006" xmlns:a14="http://schemas.microsoft.com/office/drawing/2010/main">
        <mc:Choice Requires="a14">
          <p:sp>
            <p:nvSpPr>
              <p:cNvPr id="13" name="Content Placeholder 7">
                <a:extLst>
                  <a:ext uri="{FF2B5EF4-FFF2-40B4-BE49-F238E27FC236}">
                    <a16:creationId xmlns:a16="http://schemas.microsoft.com/office/drawing/2014/main" id="{1F2B4C9A-2FCF-4C03-B947-32960BFAB62C}"/>
                  </a:ext>
                </a:extLst>
              </p:cNvPr>
              <p:cNvSpPr txBox="1">
                <a:spLocks/>
              </p:cNvSpPr>
              <p:nvPr/>
            </p:nvSpPr>
            <p:spPr bwMode="auto">
              <a:xfrm>
                <a:off x="685884" y="4292115"/>
                <a:ext cx="7600240" cy="1936853"/>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06864" indent="-306864" algn="l" rtl="0" eaLnBrk="1" fontAlgn="base" hangingPunct="1">
                  <a:lnSpc>
                    <a:spcPct val="85000"/>
                  </a:lnSpc>
                  <a:spcBef>
                    <a:spcPct val="40000"/>
                  </a:spcBef>
                  <a:spcAft>
                    <a:spcPct val="0"/>
                  </a:spcAft>
                  <a:buClr>
                    <a:schemeClr val="accent2"/>
                  </a:buClr>
                  <a:buChar char="•"/>
                  <a:defRPr sz="1900">
                    <a:solidFill>
                      <a:schemeClr val="tx1"/>
                    </a:solidFill>
                    <a:latin typeface="+mn-lt"/>
                    <a:ea typeface="+mn-ea"/>
                    <a:cs typeface="+mn-cs"/>
                  </a:defRPr>
                </a:lvl1pPr>
                <a:lvl2pPr marL="912124" indent="-302631" algn="l" rtl="0" eaLnBrk="1" fontAlgn="base" hangingPunct="1">
                  <a:lnSpc>
                    <a:spcPct val="85000"/>
                  </a:lnSpc>
                  <a:spcBef>
                    <a:spcPct val="20000"/>
                  </a:spcBef>
                  <a:spcAft>
                    <a:spcPct val="0"/>
                  </a:spcAft>
                  <a:buClr>
                    <a:schemeClr val="accent2"/>
                  </a:buClr>
                  <a:buFont typeface="Times New Roman" pitchFamily="18" charset="0"/>
                  <a:buChar char="–"/>
                  <a:defRPr sz="1900">
                    <a:solidFill>
                      <a:schemeClr val="tx1"/>
                    </a:solidFill>
                    <a:latin typeface="+mn-lt"/>
                  </a:defRPr>
                </a:lvl2pPr>
                <a:lvl3pPr marL="1523733" indent="-304747" algn="l" rtl="0" eaLnBrk="1" fontAlgn="base" hangingPunct="1">
                  <a:lnSpc>
                    <a:spcPct val="85000"/>
                  </a:lnSpc>
                  <a:spcBef>
                    <a:spcPct val="20000"/>
                  </a:spcBef>
                  <a:spcAft>
                    <a:spcPct val="0"/>
                  </a:spcAft>
                  <a:buClr>
                    <a:schemeClr val="accent2"/>
                  </a:buClr>
                  <a:buChar char="•"/>
                  <a:defRPr sz="1900">
                    <a:solidFill>
                      <a:schemeClr val="tx1"/>
                    </a:solidFill>
                    <a:latin typeface="+mn-lt"/>
                  </a:defRPr>
                </a:lvl3pPr>
                <a:lvl4pPr marL="2133227" indent="-304747" algn="l" rtl="0" eaLnBrk="1" fontAlgn="base" hangingPunct="1">
                  <a:lnSpc>
                    <a:spcPct val="85000"/>
                  </a:lnSpc>
                  <a:spcBef>
                    <a:spcPct val="20000"/>
                  </a:spcBef>
                  <a:spcAft>
                    <a:spcPct val="0"/>
                  </a:spcAft>
                  <a:buClr>
                    <a:schemeClr val="accent2"/>
                  </a:buClr>
                  <a:buFont typeface="Times New Roman" pitchFamily="18" charset="0"/>
                  <a:buChar char="–"/>
                  <a:defRPr sz="1900">
                    <a:solidFill>
                      <a:schemeClr val="tx1"/>
                    </a:solidFill>
                    <a:latin typeface="+mn-lt"/>
                  </a:defRPr>
                </a:lvl4pPr>
                <a:lvl5pPr marL="2742720" indent="-304747" algn="l" rtl="0" eaLnBrk="1" fontAlgn="base" hangingPunct="1">
                  <a:lnSpc>
                    <a:spcPct val="85000"/>
                  </a:lnSpc>
                  <a:spcBef>
                    <a:spcPct val="20000"/>
                  </a:spcBef>
                  <a:spcAft>
                    <a:spcPct val="0"/>
                  </a:spcAft>
                  <a:buClr>
                    <a:schemeClr val="accent2"/>
                  </a:buClr>
                  <a:buChar char="•"/>
                  <a:defRPr sz="1900">
                    <a:solidFill>
                      <a:schemeClr val="tx1"/>
                    </a:solidFill>
                    <a:latin typeface="+mn-lt"/>
                  </a:defRPr>
                </a:lvl5pPr>
                <a:lvl6pPr marL="3352213" indent="-304747" algn="l" rtl="0" eaLnBrk="1" fontAlgn="base" hangingPunct="1">
                  <a:lnSpc>
                    <a:spcPct val="85000"/>
                  </a:lnSpc>
                  <a:spcBef>
                    <a:spcPct val="20000"/>
                  </a:spcBef>
                  <a:spcAft>
                    <a:spcPct val="0"/>
                  </a:spcAft>
                  <a:buClr>
                    <a:srgbClr val="FF6600"/>
                  </a:buClr>
                  <a:buChar char="•"/>
                  <a:defRPr sz="2700">
                    <a:solidFill>
                      <a:schemeClr val="tx1"/>
                    </a:solidFill>
                    <a:latin typeface="+mn-lt"/>
                  </a:defRPr>
                </a:lvl6pPr>
                <a:lvl7pPr marL="3961707" indent="-304747" algn="l" rtl="0" eaLnBrk="1" fontAlgn="base" hangingPunct="1">
                  <a:lnSpc>
                    <a:spcPct val="85000"/>
                  </a:lnSpc>
                  <a:spcBef>
                    <a:spcPct val="20000"/>
                  </a:spcBef>
                  <a:spcAft>
                    <a:spcPct val="0"/>
                  </a:spcAft>
                  <a:buClr>
                    <a:srgbClr val="FF6600"/>
                  </a:buClr>
                  <a:buChar char="•"/>
                  <a:defRPr sz="2700">
                    <a:solidFill>
                      <a:schemeClr val="tx1"/>
                    </a:solidFill>
                    <a:latin typeface="+mn-lt"/>
                  </a:defRPr>
                </a:lvl7pPr>
                <a:lvl8pPr marL="4571200" indent="-304747" algn="l" rtl="0" eaLnBrk="1" fontAlgn="base" hangingPunct="1">
                  <a:lnSpc>
                    <a:spcPct val="85000"/>
                  </a:lnSpc>
                  <a:spcBef>
                    <a:spcPct val="20000"/>
                  </a:spcBef>
                  <a:spcAft>
                    <a:spcPct val="0"/>
                  </a:spcAft>
                  <a:buClr>
                    <a:srgbClr val="FF6600"/>
                  </a:buClr>
                  <a:buChar char="•"/>
                  <a:defRPr sz="2700">
                    <a:solidFill>
                      <a:schemeClr val="tx1"/>
                    </a:solidFill>
                    <a:latin typeface="+mn-lt"/>
                  </a:defRPr>
                </a:lvl8pPr>
                <a:lvl9pPr marL="5180693" indent="-304747" algn="l" rtl="0" eaLnBrk="1" fontAlgn="base" hangingPunct="1">
                  <a:lnSpc>
                    <a:spcPct val="85000"/>
                  </a:lnSpc>
                  <a:spcBef>
                    <a:spcPct val="20000"/>
                  </a:spcBef>
                  <a:spcAft>
                    <a:spcPct val="0"/>
                  </a:spcAft>
                  <a:buClr>
                    <a:srgbClr val="FF6600"/>
                  </a:buClr>
                  <a:buChar char="•"/>
                  <a:defRPr sz="2700">
                    <a:solidFill>
                      <a:schemeClr val="tx1"/>
                    </a:solidFill>
                    <a:latin typeface="+mn-lt"/>
                  </a:defRPr>
                </a:lvl9pPr>
              </a:lstStyle>
              <a:p>
                <a:pPr marL="0" indent="0">
                  <a:buNone/>
                </a:pPr>
                <a:r>
                  <a:rPr lang="en-US" sz="1425" kern="0" dirty="0"/>
                  <a:t>CCCG1 symmetry says: </a:t>
                </a:r>
              </a:p>
              <a:p>
                <a:pPr marL="0" indent="0">
                  <a:buNone/>
                </a:pPr>
                <a14:m>
                  <m:oMathPara xmlns:m="http://schemas.openxmlformats.org/officeDocument/2006/math">
                    <m:oMathParaPr>
                      <m:jc m:val="centerGroup"/>
                    </m:oMathParaPr>
                    <m:oMath xmlns:m="http://schemas.openxmlformats.org/officeDocument/2006/math">
                      <m:sSubSup>
                        <m:sSubSupPr>
                          <m:ctrlPr>
                            <a:rPr lang="en-US" sz="1425" i="1">
                              <a:latin typeface="Cambria Math" panose="02040503050406030204" pitchFamily="18" charset="0"/>
                              <a:cs typeface="Times New Roman" panose="02020603050405020304" pitchFamily="18" charset="0"/>
                            </a:rPr>
                          </m:ctrlPr>
                        </m:sSubSupPr>
                        <m:e>
                          <m:r>
                            <a:rPr lang="en-US" sz="1500" i="1">
                              <a:latin typeface="Cambria Math" panose="02040503050406030204" pitchFamily="18" charset="0"/>
                              <a:ea typeface="Calibri" panose="020F0502020204030204" pitchFamily="34" charset="0"/>
                              <a:cs typeface="Times New Roman" panose="02020603050405020304" pitchFamily="18" charset="0"/>
                            </a:rPr>
                            <m:t>𝑄</m:t>
                          </m:r>
                        </m:e>
                        <m:sub>
                          <m:r>
                            <a:rPr lang="en-US" sz="1500" i="1">
                              <a:latin typeface="Cambria Math" panose="02040503050406030204" pitchFamily="18" charset="0"/>
                              <a:ea typeface="Calibri" panose="020F0502020204030204" pitchFamily="34" charset="0"/>
                              <a:cs typeface="Times New Roman" panose="02020603050405020304" pitchFamily="18" charset="0"/>
                            </a:rPr>
                            <m:t>2</m:t>
                          </m:r>
                        </m:sub>
                        <m:sup>
                          <m:r>
                            <a:rPr lang="en-US" sz="1500" i="1">
                              <a:latin typeface="Cambria Math" panose="02040503050406030204" pitchFamily="18" charset="0"/>
                              <a:ea typeface="Calibri" panose="020F0502020204030204" pitchFamily="34" charset="0"/>
                              <a:cs typeface="Times New Roman" panose="02020603050405020304" pitchFamily="18" charset="0"/>
                            </a:rPr>
                            <m:t>3</m:t>
                          </m:r>
                        </m:sup>
                      </m:sSubSup>
                      <m:r>
                        <a:rPr lang="en-US" sz="1500" i="1">
                          <a:latin typeface="Cambria Math" panose="02040503050406030204" pitchFamily="18" charset="0"/>
                          <a:ea typeface="Times New Roman" panose="02020603050405020304" pitchFamily="18" charset="0"/>
                          <a:cs typeface="Times New Roman" panose="02020603050405020304" pitchFamily="18" charset="0"/>
                        </a:rPr>
                        <m:t>=</m:t>
                      </m:r>
                      <m:r>
                        <a:rPr lang="en-US" sz="15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25" i="1">
                              <a:latin typeface="Cambria Math" panose="02040503050406030204" pitchFamily="18" charset="0"/>
                              <a:ea typeface="Times New Roman" panose="02020603050405020304" pitchFamily="18" charset="0"/>
                            </a:rPr>
                          </m:ctrlPr>
                        </m:dPr>
                        <m:e>
                          <m:r>
                            <a:rPr lang="en-US" sz="15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25" i="1">
                                  <a:latin typeface="Cambria Math" panose="02040503050406030204" pitchFamily="18" charset="0"/>
                                  <a:ea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500" i="1">
                                  <a:latin typeface="Cambria Math" panose="02040503050406030204" pitchFamily="18" charset="0"/>
                                  <a:ea typeface="Times New Roman" panose="02020603050405020304" pitchFamily="18" charset="0"/>
                                  <a:cs typeface="Times New Roman" panose="02020603050405020304" pitchFamily="18" charset="0"/>
                                </a:rPr>
                                <m:t>𝐴𝐵</m:t>
                              </m:r>
                            </m:sub>
                          </m:sSub>
                        </m:e>
                      </m:d>
                      <m:r>
                        <a:rPr lang="en-US" sz="1500" i="1">
                          <a:latin typeface="Cambria Math" panose="02040503050406030204" pitchFamily="18" charset="0"/>
                          <a:ea typeface="Times New Roman" panose="02020603050405020304" pitchFamily="18" charset="0"/>
                          <a:cs typeface="Times New Roman" panose="02020603050405020304" pitchFamily="18" charset="0"/>
                        </a:rPr>
                        <m:t>=</m:t>
                      </m:r>
                      <m:r>
                        <a:rPr lang="en-US" sz="15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25" i="1">
                              <a:latin typeface="Cambria Math" panose="02040503050406030204" pitchFamily="18" charset="0"/>
                              <a:ea typeface="Times New Roman" panose="02020603050405020304" pitchFamily="18" charset="0"/>
                            </a:rPr>
                          </m:ctrlPr>
                        </m:dPr>
                        <m:e>
                          <m:r>
                            <a:rPr lang="en-US" sz="15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25" i="1">
                                  <a:latin typeface="Cambria Math" panose="02040503050406030204" pitchFamily="18" charset="0"/>
                                  <a:ea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500" i="1">
                                  <a:latin typeface="Cambria Math" panose="02040503050406030204" pitchFamily="18" charset="0"/>
                                  <a:ea typeface="Times New Roman" panose="02020603050405020304" pitchFamily="18" charset="0"/>
                                  <a:cs typeface="Times New Roman" panose="02020603050405020304" pitchFamily="18" charset="0"/>
                                </a:rPr>
                                <m:t>𝐵𝐶</m:t>
                              </m:r>
                            </m:sub>
                          </m:sSub>
                        </m:e>
                      </m:d>
                      <m:r>
                        <a:rPr lang="en-US" sz="1500" i="1">
                          <a:latin typeface="Cambria Math" panose="02040503050406030204" pitchFamily="18" charset="0"/>
                          <a:ea typeface="Times New Roman" panose="02020603050405020304" pitchFamily="18" charset="0"/>
                          <a:cs typeface="Times New Roman" panose="02020603050405020304" pitchFamily="18" charset="0"/>
                        </a:rPr>
                        <m:t>=</m:t>
                      </m:r>
                      <m:r>
                        <a:rPr lang="en-US" sz="15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25" i="1">
                              <a:latin typeface="Cambria Math" panose="02040503050406030204" pitchFamily="18" charset="0"/>
                              <a:ea typeface="Times New Roman" panose="02020603050405020304" pitchFamily="18" charset="0"/>
                            </a:rPr>
                          </m:ctrlPr>
                        </m:dPr>
                        <m:e>
                          <m:r>
                            <a:rPr lang="en-US" sz="15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25" i="1">
                                  <a:latin typeface="Cambria Math" panose="02040503050406030204" pitchFamily="18" charset="0"/>
                                  <a:ea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500" i="1">
                                  <a:latin typeface="Cambria Math" panose="02040503050406030204" pitchFamily="18" charset="0"/>
                                  <a:ea typeface="Times New Roman" panose="02020603050405020304" pitchFamily="18" charset="0"/>
                                  <a:cs typeface="Times New Roman" panose="02020603050405020304" pitchFamily="18" charset="0"/>
                                </a:rPr>
                                <m:t>𝐴𝐶</m:t>
                              </m:r>
                            </m:sub>
                          </m:sSub>
                        </m:e>
                      </m:d>
                      <m:r>
                        <a:rPr lang="en-US" sz="15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25" i="1">
                              <a:latin typeface="Cambria Math" panose="02040503050406030204" pitchFamily="18" charset="0"/>
                              <a:ea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𝑄</m:t>
                          </m:r>
                        </m:e>
                        <m:sub>
                          <m:sSub>
                            <m:sSubPr>
                              <m:ctrlPr>
                                <a:rPr lang="en-US" sz="15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2</m:t>
                              </m:r>
                            </m:e>
                            <m:sub>
                              <m:r>
                                <a:rPr lang="en-US" sz="1500" i="1">
                                  <a:latin typeface="Cambria Math" panose="02040503050406030204" pitchFamily="18" charset="0"/>
                                  <a:ea typeface="Times New Roman" panose="02020603050405020304" pitchFamily="18" charset="0"/>
                                  <a:cs typeface="Times New Roman" panose="02020603050405020304" pitchFamily="18" charset="0"/>
                                </a:rPr>
                                <m:t>𝐶𝐶𝐶𝐺</m:t>
                              </m:r>
                              <m:r>
                                <a:rPr lang="en-US" sz="1500" i="1">
                                  <a:latin typeface="Cambria Math" panose="02040503050406030204" pitchFamily="18" charset="0"/>
                                  <a:ea typeface="Times New Roman" panose="02020603050405020304" pitchFamily="18" charset="0"/>
                                  <a:cs typeface="Times New Roman" panose="02020603050405020304" pitchFamily="18" charset="0"/>
                                </a:rPr>
                                <m:t>1</m:t>
                              </m:r>
                            </m:sub>
                          </m:sSub>
                        </m:sub>
                      </m:sSub>
                    </m:oMath>
                  </m:oMathPara>
                </a14:m>
                <a:endParaRPr lang="en-US" sz="1425" kern="0" dirty="0"/>
              </a:p>
              <a:p>
                <a:pPr marL="0" indent="0">
                  <a:buNone/>
                </a:pPr>
                <a:r>
                  <a:rPr lang="en-US" sz="1425" kern="0" dirty="0"/>
                  <a:t>However, CCCG2 symmetry says:</a:t>
                </a:r>
              </a:p>
              <a:p>
                <a:pPr marL="0" indent="0" algn="ctr">
                  <a:buNone/>
                </a:pPr>
                <a14:m>
                  <m:oMath xmlns:m="http://schemas.openxmlformats.org/officeDocument/2006/math">
                    <m:sSubSup>
                      <m:sSubSupPr>
                        <m:ctrlPr>
                          <a:rPr lang="en-US" sz="1425" i="1">
                            <a:latin typeface="Cambria Math" panose="02040503050406030204" pitchFamily="18" charset="0"/>
                            <a:cs typeface="Times New Roman" panose="02020603050405020304" pitchFamily="18" charset="0"/>
                          </a:rPr>
                        </m:ctrlPr>
                      </m:sSubSupPr>
                      <m:e>
                        <m:r>
                          <a:rPr lang="en-US" sz="1500" i="1">
                            <a:latin typeface="Cambria Math" panose="02040503050406030204" pitchFamily="18" charset="0"/>
                            <a:ea typeface="Calibri" panose="020F0502020204030204" pitchFamily="34" charset="0"/>
                            <a:cs typeface="Times New Roman" panose="02020603050405020304" pitchFamily="18" charset="0"/>
                          </a:rPr>
                          <m:t>𝑄</m:t>
                        </m:r>
                      </m:e>
                      <m:sub>
                        <m:r>
                          <a:rPr lang="en-US" sz="1500" i="1">
                            <a:latin typeface="Cambria Math" panose="02040503050406030204" pitchFamily="18" charset="0"/>
                            <a:ea typeface="Calibri" panose="020F0502020204030204" pitchFamily="34" charset="0"/>
                            <a:cs typeface="Times New Roman" panose="02020603050405020304" pitchFamily="18" charset="0"/>
                          </a:rPr>
                          <m:t>2</m:t>
                        </m:r>
                      </m:sub>
                      <m:sup>
                        <m:r>
                          <a:rPr lang="en-US" sz="1500" i="1">
                            <a:latin typeface="Cambria Math" panose="02040503050406030204" pitchFamily="18" charset="0"/>
                            <a:ea typeface="Calibri" panose="020F0502020204030204" pitchFamily="34" charset="0"/>
                            <a:cs typeface="Times New Roman" panose="02020603050405020304" pitchFamily="18" charset="0"/>
                          </a:rPr>
                          <m:t>2</m:t>
                        </m:r>
                      </m:sup>
                    </m:sSubSup>
                    <m:r>
                      <a:rPr lang="en-US" sz="1500" i="1">
                        <a:latin typeface="Cambria Math" panose="02040503050406030204" pitchFamily="18" charset="0"/>
                        <a:ea typeface="Times New Roman" panose="02020603050405020304" pitchFamily="18" charset="0"/>
                        <a:cs typeface="Times New Roman" panose="02020603050405020304" pitchFamily="18" charset="0"/>
                      </a:rPr>
                      <m:t>=</m:t>
                    </m:r>
                    <m:r>
                      <a:rPr lang="en-US" sz="1500"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1425" i="1">
                            <a:latin typeface="Cambria Math" panose="02040503050406030204" pitchFamily="18" charset="0"/>
                            <a:ea typeface="Times New Roman" panose="02020603050405020304" pitchFamily="18" charset="0"/>
                          </a:rPr>
                        </m:ctrlPr>
                      </m:dPr>
                      <m:e>
                        <m:r>
                          <a:rPr lang="en-US" sz="1500" i="1">
                            <a:latin typeface="Cambria Math" panose="02040503050406030204" pitchFamily="18" charset="0"/>
                            <a:ea typeface="Times New Roman" panose="02020603050405020304" pitchFamily="18" charset="0"/>
                            <a:cs typeface="Times New Roman" panose="02020603050405020304" pitchFamily="18" charset="0"/>
                          </a:rPr>
                          <m:t>𝐶𝐶</m:t>
                        </m:r>
                        <m:sSub>
                          <m:sSubPr>
                            <m:ctrlPr>
                              <a:rPr lang="en-US" sz="1425" i="1">
                                <a:latin typeface="Cambria Math" panose="02040503050406030204" pitchFamily="18" charset="0"/>
                                <a:ea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500" i="1">
                                <a:latin typeface="Cambria Math" panose="02040503050406030204" pitchFamily="18" charset="0"/>
                                <a:ea typeface="Times New Roman" panose="02020603050405020304" pitchFamily="18" charset="0"/>
                                <a:cs typeface="Times New Roman" panose="02020603050405020304" pitchFamily="18" charset="0"/>
                              </a:rPr>
                              <m:t>𝐴𝐵</m:t>
                            </m:r>
                          </m:sub>
                        </m:sSub>
                      </m:e>
                    </m:d>
                    <m:r>
                      <a:rPr lang="en-US" sz="15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25" i="1">
                            <a:latin typeface="Cambria Math" panose="02040503050406030204" pitchFamily="18" charset="0"/>
                            <a:ea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𝑄</m:t>
                        </m:r>
                      </m:e>
                      <m:sub>
                        <m:sSub>
                          <m:sSubPr>
                            <m:ctrlPr>
                              <a:rPr lang="en-US" sz="15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500" i="1">
                                <a:latin typeface="Cambria Math" panose="02040503050406030204" pitchFamily="18" charset="0"/>
                                <a:ea typeface="Times New Roman" panose="02020603050405020304" pitchFamily="18" charset="0"/>
                                <a:cs typeface="Times New Roman" panose="02020603050405020304" pitchFamily="18" charset="0"/>
                              </a:rPr>
                              <m:t>2</m:t>
                            </m:r>
                          </m:e>
                          <m:sub>
                            <m:r>
                              <a:rPr lang="en-US" sz="1500" i="1">
                                <a:latin typeface="Cambria Math" panose="02040503050406030204" pitchFamily="18" charset="0"/>
                                <a:ea typeface="Times New Roman" panose="02020603050405020304" pitchFamily="18" charset="0"/>
                                <a:cs typeface="Times New Roman" panose="02020603050405020304" pitchFamily="18" charset="0"/>
                              </a:rPr>
                              <m:t>𝐶𝐶𝐶𝐺</m:t>
                            </m:r>
                            <m:r>
                              <a:rPr lang="en-US" sz="1500" i="1">
                                <a:latin typeface="Cambria Math" panose="02040503050406030204" pitchFamily="18" charset="0"/>
                                <a:ea typeface="Times New Roman" panose="02020603050405020304" pitchFamily="18" charset="0"/>
                                <a:cs typeface="Times New Roman" panose="02020603050405020304" pitchFamily="18" charset="0"/>
                              </a:rPr>
                              <m:t>2</m:t>
                            </m:r>
                          </m:sub>
                        </m:sSub>
                      </m:sub>
                    </m:sSub>
                  </m:oMath>
                </a14:m>
                <a:r>
                  <a:rPr lang="en-US" sz="1425" kern="0" dirty="0"/>
                  <a:t> </a:t>
                </a:r>
              </a:p>
              <a:p>
                <a:pPr marL="0" indent="0">
                  <a:buNone/>
                </a:pPr>
                <a:r>
                  <a:rPr lang="en-US" sz="2000" b="1" kern="0" dirty="0"/>
                  <a:t>There is no guarantee that </a:t>
                </a:r>
                <a14:m>
                  <m:oMath xmlns:m="http://schemas.openxmlformats.org/officeDocument/2006/math">
                    <m:sSub>
                      <m:sSubPr>
                        <m:ctrlPr>
                          <a:rPr lang="en-US" sz="2000" b="1" i="1">
                            <a:latin typeface="Cambria Math" panose="02040503050406030204" pitchFamily="18" charset="0"/>
                            <a:ea typeface="Times New Roman" panose="02020603050405020304" pitchFamily="18" charset="0"/>
                          </a:rPr>
                        </m:ctrlPr>
                      </m:sSubPr>
                      <m:e>
                        <m:r>
                          <a:rPr lang="en-US" sz="1800" b="1" i="1">
                            <a:latin typeface="Cambria Math" panose="02040503050406030204" pitchFamily="18" charset="0"/>
                            <a:ea typeface="Times New Roman" panose="02020603050405020304" pitchFamily="18" charset="0"/>
                            <a:cs typeface="Times New Roman" panose="02020603050405020304" pitchFamily="18" charset="0"/>
                          </a:rPr>
                          <m:t>𝑸</m:t>
                        </m:r>
                      </m:e>
                      <m:sub>
                        <m:sSub>
                          <m:sSubPr>
                            <m:ctrlPr>
                              <a:rPr lang="en-US" sz="18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1" i="1">
                                <a:latin typeface="Cambria Math" panose="02040503050406030204" pitchFamily="18" charset="0"/>
                                <a:ea typeface="Times New Roman" panose="02020603050405020304" pitchFamily="18" charset="0"/>
                                <a:cs typeface="Times New Roman" panose="02020603050405020304" pitchFamily="18" charset="0"/>
                              </a:rPr>
                              <m:t>𝟐</m:t>
                            </m:r>
                          </m:e>
                          <m:sub>
                            <m:r>
                              <a:rPr lang="en-US" sz="1800" b="1" i="1">
                                <a:latin typeface="Cambria Math" panose="02040503050406030204" pitchFamily="18" charset="0"/>
                                <a:ea typeface="Times New Roman" panose="02020603050405020304" pitchFamily="18" charset="0"/>
                                <a:cs typeface="Times New Roman" panose="02020603050405020304" pitchFamily="18" charset="0"/>
                              </a:rPr>
                              <m:t>𝑪𝑪𝑪𝑮</m:t>
                            </m:r>
                            <m:r>
                              <a:rPr lang="en-US" sz="1800" b="1" i="1">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18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rPr>
                        </m:ctrlPr>
                      </m:sSubPr>
                      <m:e>
                        <m:r>
                          <a:rPr lang="en-US" sz="1800" b="1" i="1">
                            <a:latin typeface="Cambria Math" panose="02040503050406030204" pitchFamily="18" charset="0"/>
                            <a:ea typeface="Times New Roman" panose="02020603050405020304" pitchFamily="18" charset="0"/>
                            <a:cs typeface="Times New Roman" panose="02020603050405020304" pitchFamily="18" charset="0"/>
                          </a:rPr>
                          <m:t>𝑸</m:t>
                        </m:r>
                      </m:e>
                      <m:sub>
                        <m:sSub>
                          <m:sSubPr>
                            <m:ctrlPr>
                              <a:rPr lang="en-US" sz="18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1" i="1">
                                <a:latin typeface="Cambria Math" panose="02040503050406030204" pitchFamily="18" charset="0"/>
                                <a:ea typeface="Times New Roman" panose="02020603050405020304" pitchFamily="18" charset="0"/>
                                <a:cs typeface="Times New Roman" panose="02020603050405020304" pitchFamily="18" charset="0"/>
                              </a:rPr>
                              <m:t>𝟐</m:t>
                            </m:r>
                          </m:e>
                          <m:sub>
                            <m:r>
                              <a:rPr lang="en-US" sz="1800" b="1" i="1">
                                <a:latin typeface="Cambria Math" panose="02040503050406030204" pitchFamily="18" charset="0"/>
                                <a:ea typeface="Times New Roman" panose="02020603050405020304" pitchFamily="18" charset="0"/>
                                <a:cs typeface="Times New Roman" panose="02020603050405020304" pitchFamily="18" charset="0"/>
                              </a:rPr>
                              <m:t>𝑪𝑪𝑪𝑮</m:t>
                            </m:r>
                            <m:r>
                              <a:rPr lang="en-US" sz="1800" b="1" i="1">
                                <a:latin typeface="Cambria Math" panose="02040503050406030204" pitchFamily="18" charset="0"/>
                                <a:ea typeface="Times New Roman" panose="02020603050405020304" pitchFamily="18" charset="0"/>
                                <a:cs typeface="Times New Roman" panose="02020603050405020304" pitchFamily="18" charset="0"/>
                              </a:rPr>
                              <m:t>𝟐</m:t>
                            </m:r>
                          </m:sub>
                        </m:sSub>
                      </m:sub>
                    </m:sSub>
                  </m:oMath>
                </a14:m>
                <a:endParaRPr lang="en-US" sz="1425" b="1" kern="0" dirty="0"/>
              </a:p>
              <a:p>
                <a:pPr marL="0" indent="0">
                  <a:buNone/>
                </a:pPr>
                <a:endParaRPr lang="en-US" sz="1425" b="1" kern="0" dirty="0"/>
              </a:p>
              <a:p>
                <a:pPr marL="0" indent="0">
                  <a:buNone/>
                </a:pPr>
                <a:endParaRPr lang="en-US" sz="1425" b="1" kern="0" dirty="0"/>
              </a:p>
            </p:txBody>
          </p:sp>
        </mc:Choice>
        <mc:Fallback xmlns="">
          <p:sp>
            <p:nvSpPr>
              <p:cNvPr id="13" name="Content Placeholder 7">
                <a:extLst>
                  <a:ext uri="{FF2B5EF4-FFF2-40B4-BE49-F238E27FC236}">
                    <a16:creationId xmlns:a16="http://schemas.microsoft.com/office/drawing/2014/main" id="{1F2B4C9A-2FCF-4C03-B947-32960BFAB62C}"/>
                  </a:ext>
                </a:extLst>
              </p:cNvPr>
              <p:cNvSpPr txBox="1">
                <a:spLocks noRot="1" noChangeAspect="1" noMove="1" noResize="1" noEditPoints="1" noAdjustHandles="1" noChangeArrowheads="1" noChangeShapeType="1" noTextEdit="1"/>
              </p:cNvSpPr>
              <p:nvPr/>
            </p:nvSpPr>
            <p:spPr bwMode="auto">
              <a:xfrm>
                <a:off x="685884" y="4292115"/>
                <a:ext cx="7600240" cy="1936853"/>
              </a:xfrm>
              <a:prstGeom prst="rect">
                <a:avLst/>
              </a:prstGeom>
              <a:blipFill>
                <a:blip r:embed="rId3"/>
                <a:stretch>
                  <a:fillRect l="-2087" t="-440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Slide Number Placeholder 3">
            <a:extLst>
              <a:ext uri="{FF2B5EF4-FFF2-40B4-BE49-F238E27FC236}">
                <a16:creationId xmlns:a16="http://schemas.microsoft.com/office/drawing/2014/main" id="{19BEFAB3-80F6-0A41-727A-0CB9531F0859}"/>
              </a:ext>
            </a:extLst>
          </p:cNvPr>
          <p:cNvSpPr>
            <a:spLocks noGrp="1"/>
          </p:cNvSpPr>
          <p:nvPr>
            <p:ph type="sldNum" sz="quarter" idx="10"/>
          </p:nvPr>
        </p:nvSpPr>
        <p:spPr>
          <a:xfrm>
            <a:off x="7086600" y="6652768"/>
            <a:ext cx="2057400" cy="205233"/>
          </a:xfrm>
        </p:spPr>
        <p:txBody>
          <a:bodyPr/>
          <a:lstStyle/>
          <a:p>
            <a:pPr>
              <a:defRPr/>
            </a:pPr>
            <a:fld id="{CDEFAD39-1750-3342-8CA4-A45556007C23}" type="slidenum">
              <a:rPr lang="en-US" smtClean="0"/>
              <a:pPr>
                <a:defRPr/>
              </a:pPr>
              <a:t>7</a:t>
            </a:fld>
            <a:endParaRPr lang="en-US" dirty="0"/>
          </a:p>
        </p:txBody>
      </p:sp>
      <p:pic>
        <p:nvPicPr>
          <p:cNvPr id="14" name="Picture 13">
            <a:extLst>
              <a:ext uri="{FF2B5EF4-FFF2-40B4-BE49-F238E27FC236}">
                <a16:creationId xmlns:a16="http://schemas.microsoft.com/office/drawing/2014/main" id="{1D634D4D-74DA-243C-234A-B929DD409098}"/>
              </a:ext>
            </a:extLst>
          </p:cNvPr>
          <p:cNvPicPr>
            <a:picLocks noChangeAspect="1"/>
          </p:cNvPicPr>
          <p:nvPr/>
        </p:nvPicPr>
        <p:blipFill>
          <a:blip r:embed="rId4"/>
          <a:stretch>
            <a:fillRect/>
          </a:stretch>
        </p:blipFill>
        <p:spPr>
          <a:xfrm>
            <a:off x="5235341" y="2048238"/>
            <a:ext cx="3702518" cy="1143000"/>
          </a:xfrm>
          <a:prstGeom prst="rect">
            <a:avLst/>
          </a:prstGeom>
        </p:spPr>
      </p:pic>
    </p:spTree>
    <p:extLst>
      <p:ext uri="{BB962C8B-B14F-4D97-AF65-F5344CB8AC3E}">
        <p14:creationId xmlns:p14="http://schemas.microsoft.com/office/powerpoint/2010/main" val="101091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559762-5A64-4E28-B666-EA85116506E5}"/>
              </a:ext>
            </a:extLst>
          </p:cNvPr>
          <p:cNvSpPr>
            <a:spLocks noGrp="1"/>
          </p:cNvSpPr>
          <p:nvPr>
            <p:ph idx="1"/>
          </p:nvPr>
        </p:nvSpPr>
        <p:spPr/>
        <p:txBody>
          <a:bodyPr>
            <a:normAutofit/>
          </a:bodyPr>
          <a:lstStyle/>
          <a:p>
            <a:r>
              <a:rPr lang="en-US" b="0" dirty="0">
                <a:latin typeface="Arial" panose="020B0604020202020204" pitchFamily="34" charset="0"/>
                <a:cs typeface="Arial" panose="020B0604020202020204" pitchFamily="34" charset="0"/>
              </a:rPr>
              <a:t>Software failure occurs by activation of latent defects. Activation of latent defects is a result of certain operational conditions i.e., trigger events [3]. </a:t>
            </a:r>
          </a:p>
          <a:p>
            <a:pPr marL="0" indent="0">
              <a:buNone/>
            </a:pPr>
            <a:endParaRPr lang="en-US" b="0" dirty="0">
              <a:latin typeface="Arial" panose="020B0604020202020204" pitchFamily="34" charset="0"/>
              <a:cs typeface="Arial" panose="020B0604020202020204" pitchFamily="34" charset="0"/>
            </a:endParaRPr>
          </a:p>
          <a:p>
            <a:r>
              <a:rPr lang="en-US" dirty="0">
                <a:latin typeface="Arial" panose="020B0604020202020204" pitchFamily="34" charset="0"/>
                <a:ea typeface="PMingLiU"/>
                <a:cs typeface="Arial" panose="020B0604020202020204" pitchFamily="34" charset="0"/>
              </a:rPr>
              <a:t>We argue that operational conditions are encountered as a result of some external input or demand on the software program. </a:t>
            </a:r>
          </a:p>
          <a:p>
            <a:pPr marL="0" indent="0">
              <a:buNone/>
            </a:pPr>
            <a:endParaRPr lang="en-US" dirty="0">
              <a:latin typeface="Arial" panose="020B0604020202020204" pitchFamily="34" charset="0"/>
              <a:ea typeface="PMingLiU"/>
              <a:cs typeface="Arial" panose="020B0604020202020204" pitchFamily="34" charset="0"/>
            </a:endParaRPr>
          </a:p>
          <a:p>
            <a:r>
              <a:rPr lang="en-US" b="0" dirty="0">
                <a:latin typeface="Arial" panose="020B0604020202020204" pitchFamily="34" charset="0"/>
                <a:ea typeface="PMingLiU"/>
                <a:cs typeface="Arial" panose="020B0604020202020204" pitchFamily="34" charset="0"/>
              </a:rPr>
              <a:t>Given a group of redundant software components, variations in their operating conditions may lead to some, but not all, components failing together. Variations in the operational conditions of otherwise identical components may result from differences in maintenance staff, inputs variables sources, and installation teams; in other words, </a:t>
            </a:r>
            <a:r>
              <a:rPr lang="en-US" dirty="0">
                <a:latin typeface="Arial" panose="020B0604020202020204" pitchFamily="34" charset="0"/>
                <a:ea typeface="PMingLiU"/>
                <a:cs typeface="Arial" panose="020B0604020202020204" pitchFamily="34" charset="0"/>
              </a:rPr>
              <a:t>subtle differences in </a:t>
            </a:r>
            <a:r>
              <a:rPr lang="en-US" sz="1800" dirty="0">
                <a:effectLst/>
                <a:latin typeface="Arial" panose="020B0604020202020204" pitchFamily="34" charset="0"/>
                <a:ea typeface="PMingLiU"/>
                <a:cs typeface="Arial" panose="020B0604020202020204" pitchFamily="34" charset="0"/>
              </a:rPr>
              <a:t>software-based </a:t>
            </a:r>
            <a:r>
              <a:rPr lang="en-US" dirty="0">
                <a:latin typeface="Arial" panose="020B0604020202020204" pitchFamily="34" charset="0"/>
                <a:ea typeface="PMingLiU"/>
                <a:cs typeface="Arial" panose="020B0604020202020204" pitchFamily="34" charset="0"/>
              </a:rPr>
              <a:t>coupling mechanisms may lead to unique combinations of CCFs even in systems with low design diversity.</a:t>
            </a:r>
            <a:endParaRPr lang="en-US" sz="1800" dirty="0">
              <a:effectLst/>
              <a:latin typeface="Arial" panose="020B0604020202020204" pitchFamily="34" charset="0"/>
              <a:ea typeface="PMingLiU"/>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BF76B72-D8C8-4E43-8C1E-19DF58F0B664}"/>
              </a:ext>
            </a:extLst>
          </p:cNvPr>
          <p:cNvSpPr>
            <a:spLocks noGrp="1"/>
          </p:cNvSpPr>
          <p:nvPr>
            <p:ph type="title"/>
          </p:nvPr>
        </p:nvSpPr>
        <p:spPr/>
        <p:txBody>
          <a:bodyPr/>
          <a:lstStyle/>
          <a:p>
            <a:r>
              <a:rPr lang="en-US" sz="2000" dirty="0"/>
              <a:t>Subtle variations in coupling mechanisms matter </a:t>
            </a:r>
          </a:p>
        </p:txBody>
      </p:sp>
      <p:sp>
        <p:nvSpPr>
          <p:cNvPr id="4" name="Slide Number Placeholder 3">
            <a:extLst>
              <a:ext uri="{FF2B5EF4-FFF2-40B4-BE49-F238E27FC236}">
                <a16:creationId xmlns:a16="http://schemas.microsoft.com/office/drawing/2014/main" id="{50CFABB4-5B11-4B3E-A380-9C218FB5BE65}"/>
              </a:ext>
            </a:extLst>
          </p:cNvPr>
          <p:cNvSpPr>
            <a:spLocks noGrp="1"/>
          </p:cNvSpPr>
          <p:nvPr>
            <p:ph type="sldNum" sz="quarter" idx="10"/>
          </p:nvPr>
        </p:nvSpPr>
        <p:spPr/>
        <p:txBody>
          <a:bodyPr/>
          <a:lstStyle/>
          <a:p>
            <a:pPr>
              <a:defRPr/>
            </a:pPr>
            <a:fld id="{CDEFAD39-1750-3342-8CA4-A45556007C23}" type="slidenum">
              <a:rPr lang="en-US" smtClean="0"/>
              <a:pPr>
                <a:defRPr/>
              </a:pPr>
              <a:t>8</a:t>
            </a:fld>
            <a:endParaRPr lang="en-US" dirty="0"/>
          </a:p>
        </p:txBody>
      </p:sp>
    </p:spTree>
    <p:extLst>
      <p:ext uri="{BB962C8B-B14F-4D97-AF65-F5344CB8AC3E}">
        <p14:creationId xmlns:p14="http://schemas.microsoft.com/office/powerpoint/2010/main" val="298345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83D6B6-5D93-4605-A56C-4C70AEC5524E}"/>
              </a:ext>
            </a:extLst>
          </p:cNvPr>
          <p:cNvSpPr>
            <a:spLocks noGrp="1"/>
          </p:cNvSpPr>
          <p:nvPr>
            <p:ph idx="1"/>
          </p:nvPr>
        </p:nvSpPr>
        <p:spPr>
          <a:xfrm>
            <a:off x="304800" y="1453661"/>
            <a:ext cx="2529840" cy="4923693"/>
          </a:xfrm>
        </p:spPr>
        <p:txBody>
          <a:bodyPr>
            <a:normAutofit/>
          </a:bodyPr>
          <a:lstStyle/>
          <a:p>
            <a:r>
              <a:rPr lang="en-US" sz="1400" dirty="0"/>
              <a:t>Bistable Processors (BP) in Division A receive input from division-specific sensors. </a:t>
            </a:r>
          </a:p>
          <a:p>
            <a:endParaRPr lang="en-US" sz="1400" dirty="0"/>
          </a:p>
        </p:txBody>
      </p:sp>
      <p:sp>
        <p:nvSpPr>
          <p:cNvPr id="3" name="Title 2">
            <a:extLst>
              <a:ext uri="{FF2B5EF4-FFF2-40B4-BE49-F238E27FC236}">
                <a16:creationId xmlns:a16="http://schemas.microsoft.com/office/drawing/2014/main" id="{995A763C-5085-4779-AD4C-743179976A4F}"/>
              </a:ext>
            </a:extLst>
          </p:cNvPr>
          <p:cNvSpPr>
            <a:spLocks noGrp="1"/>
          </p:cNvSpPr>
          <p:nvPr>
            <p:ph type="title"/>
          </p:nvPr>
        </p:nvSpPr>
        <p:spPr/>
        <p:txBody>
          <a:bodyPr/>
          <a:lstStyle/>
          <a:p>
            <a:r>
              <a:rPr lang="en-US" sz="2000" dirty="0"/>
              <a:t>Example:</a:t>
            </a:r>
          </a:p>
        </p:txBody>
      </p:sp>
      <p:sp>
        <p:nvSpPr>
          <p:cNvPr id="4" name="Slide Number Placeholder 3">
            <a:extLst>
              <a:ext uri="{FF2B5EF4-FFF2-40B4-BE49-F238E27FC236}">
                <a16:creationId xmlns:a16="http://schemas.microsoft.com/office/drawing/2014/main" id="{6D7CBE7F-8282-49B5-8BA9-78258C57A1F6}"/>
              </a:ext>
            </a:extLst>
          </p:cNvPr>
          <p:cNvSpPr>
            <a:spLocks noGrp="1"/>
          </p:cNvSpPr>
          <p:nvPr>
            <p:ph type="sldNum" sz="quarter" idx="10"/>
          </p:nvPr>
        </p:nvSpPr>
        <p:spPr/>
        <p:txBody>
          <a:bodyPr/>
          <a:lstStyle/>
          <a:p>
            <a:pPr>
              <a:defRPr/>
            </a:pPr>
            <a:fld id="{CDEFAD39-1750-3342-8CA4-A45556007C23}" type="slidenum">
              <a:rPr lang="en-US" smtClean="0"/>
              <a:pPr>
                <a:defRPr/>
              </a:pPr>
              <a:t>9</a:t>
            </a:fld>
            <a:endParaRPr lang="en-US" dirty="0"/>
          </a:p>
        </p:txBody>
      </p:sp>
      <p:pic>
        <p:nvPicPr>
          <p:cNvPr id="5" name="Picture 4" descr="A close up of a sign&#10;&#10;Description automatically generated">
            <a:extLst>
              <a:ext uri="{FF2B5EF4-FFF2-40B4-BE49-F238E27FC236}">
                <a16:creationId xmlns:a16="http://schemas.microsoft.com/office/drawing/2014/main" id="{75E8061C-05DB-4E5C-BF65-2F6B1F358525}"/>
              </a:ext>
            </a:extLst>
          </p:cNvPr>
          <p:cNvPicPr/>
          <p:nvPr/>
        </p:nvPicPr>
        <p:blipFill>
          <a:blip r:embed="rId2"/>
          <a:stretch>
            <a:fillRect/>
          </a:stretch>
        </p:blipFill>
        <p:spPr>
          <a:xfrm>
            <a:off x="2834640" y="976607"/>
            <a:ext cx="5897318" cy="4618099"/>
          </a:xfrm>
          <a:prstGeom prst="rect">
            <a:avLst/>
          </a:prstGeom>
        </p:spPr>
      </p:pic>
      <p:sp>
        <p:nvSpPr>
          <p:cNvPr id="6" name="TextBox 5">
            <a:extLst>
              <a:ext uri="{FF2B5EF4-FFF2-40B4-BE49-F238E27FC236}">
                <a16:creationId xmlns:a16="http://schemas.microsoft.com/office/drawing/2014/main" id="{2DD4C4A4-7657-4A1F-B04F-CE9F95F46ED0}"/>
              </a:ext>
            </a:extLst>
          </p:cNvPr>
          <p:cNvSpPr txBox="1"/>
          <p:nvPr/>
        </p:nvSpPr>
        <p:spPr>
          <a:xfrm>
            <a:off x="830580" y="5678252"/>
            <a:ext cx="8214360" cy="307777"/>
          </a:xfrm>
          <a:prstGeom prst="rect">
            <a:avLst/>
          </a:prstGeom>
          <a:noFill/>
        </p:spPr>
        <p:txBody>
          <a:bodyPr wrap="square" rtlCol="0">
            <a:spAutoFit/>
          </a:bodyPr>
          <a:lstStyle/>
          <a:p>
            <a:r>
              <a:rPr lang="en-US" sz="1400" dirty="0"/>
              <a:t>Figure: Four-division digital reactor trip system; each division performs redundant reactor trip functions [5]. </a:t>
            </a:r>
          </a:p>
        </p:txBody>
      </p:sp>
      <p:sp>
        <p:nvSpPr>
          <p:cNvPr id="7" name="Oval 6">
            <a:extLst>
              <a:ext uri="{FF2B5EF4-FFF2-40B4-BE49-F238E27FC236}">
                <a16:creationId xmlns:a16="http://schemas.microsoft.com/office/drawing/2014/main" id="{ED99BC89-895D-BA5F-6DD0-4D99457DC6C4}"/>
              </a:ext>
            </a:extLst>
          </p:cNvPr>
          <p:cNvSpPr/>
          <p:nvPr/>
        </p:nvSpPr>
        <p:spPr>
          <a:xfrm>
            <a:off x="2727398" y="1001683"/>
            <a:ext cx="1166421" cy="12268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28C44F-7FF8-C7BB-3938-E88CB57F5F3B}"/>
              </a:ext>
            </a:extLst>
          </p:cNvPr>
          <p:cNvSpPr/>
          <p:nvPr/>
        </p:nvSpPr>
        <p:spPr>
          <a:xfrm>
            <a:off x="2622316" y="2228502"/>
            <a:ext cx="1376583" cy="3058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91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C81D933-9B78-1D4A-8C12-3202BB69687E}" vid="{A7D555CF-1B06-214F-940B-C97E63729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LWRS_PowerPoint_Template_2021</Template>
  <TotalTime>46604</TotalTime>
  <Words>4700</Words>
  <Application>Microsoft Office PowerPoint</Application>
  <PresentationFormat>On-screen Show (4:3)</PresentationFormat>
  <Paragraphs>918</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Abadi</vt:lpstr>
      <vt:lpstr>Arial</vt:lpstr>
      <vt:lpstr>Arial Black</vt:lpstr>
      <vt:lpstr>Calibri</vt:lpstr>
      <vt:lpstr>Cambria Math</vt:lpstr>
      <vt:lpstr>Courier New</vt:lpstr>
      <vt:lpstr>Helvetica</vt:lpstr>
      <vt:lpstr>Times New Roman</vt:lpstr>
      <vt:lpstr>Office Theme</vt:lpstr>
      <vt:lpstr>An Application of a Modified Beta Factor Method for the Analysis of Software Common Cause Failures</vt:lpstr>
      <vt:lpstr>Outline</vt:lpstr>
      <vt:lpstr>Risk assessment framework for digital instrumentation and control (I&amp;C) systems</vt:lpstr>
      <vt:lpstr>Key definitions for software CCF modeling</vt:lpstr>
      <vt:lpstr>Key definitions for software CCF modeling</vt:lpstr>
      <vt:lpstr>Discussion of CCCGs and the symmetry assumption</vt:lpstr>
      <vt:lpstr>Discussion of CCCGs and the symmetry assumption</vt:lpstr>
      <vt:lpstr>Subtle variations in coupling mechanisms matter </vt:lpstr>
      <vt:lpstr>Example:</vt:lpstr>
      <vt:lpstr>Existing methods and recent publications</vt:lpstr>
      <vt:lpstr>Lack of software data is a motivation for selecting the modified beta factor model</vt:lpstr>
      <vt:lpstr>Modified Beta-Factor Method (BFM)</vt:lpstr>
      <vt:lpstr>A method to define beta factors for each CCCG</vt:lpstr>
      <vt:lpstr>The partial beta factor scoring method was modified to address software</vt:lpstr>
      <vt:lpstr>Modified scoring: The Redundancy Sub-factor</vt:lpstr>
      <vt:lpstr>Modified scoring: Separation Sub-factor changed to Input Similarity</vt:lpstr>
      <vt:lpstr>Modeling Flowgraph</vt:lpstr>
      <vt:lpstr>Case Study</vt:lpstr>
      <vt:lpstr>Case Study</vt:lpstr>
      <vt:lpstr>Results</vt:lpstr>
      <vt:lpstr>Conclusion</vt:lpstr>
      <vt:lpstr>Acknowledgements</vt:lpstr>
      <vt:lpstr>References</vt:lpstr>
      <vt:lpstr>References</vt:lpstr>
      <vt:lpstr>Questions?</vt:lpstr>
      <vt:lpstr>Extra Slides</vt:lpstr>
      <vt:lpstr>Original and new fault trees for the reactor trip system</vt:lpstr>
      <vt:lpstr>Partial Beta Method Subfactor Meanings</vt:lpstr>
      <vt:lpstr>Review of R. A. Humphreys Work</vt:lpstr>
      <vt:lpstr>The model should reflect software-specific assumptions (case study thoughts)</vt:lpstr>
      <vt:lpstr>How the weights changed</vt:lpstr>
      <vt:lpstr>Example of scoring and modified scoring</vt:lpstr>
      <vt:lpstr>Modified beta limitation</vt:lpstr>
      <vt:lpstr>Regarding IEC 61508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I&amp;C Risk Assessment</dc:title>
  <dc:creator>Han Bao</dc:creator>
  <cp:lastModifiedBy>Tate H. Shorthill</cp:lastModifiedBy>
  <cp:revision>102</cp:revision>
  <dcterms:created xsi:type="dcterms:W3CDTF">2019-05-09T18:04:01Z</dcterms:created>
  <dcterms:modified xsi:type="dcterms:W3CDTF">2022-07-01T00:34:08Z</dcterms:modified>
</cp:coreProperties>
</file>