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Lst>
  <p:notesMasterIdLst>
    <p:notesMasterId r:id="rId20"/>
  </p:notesMasterIdLst>
  <p:sldIdLst>
    <p:sldId id="256" r:id="rId5"/>
    <p:sldId id="524" r:id="rId6"/>
    <p:sldId id="257" r:id="rId7"/>
    <p:sldId id="528" r:id="rId8"/>
    <p:sldId id="1881" r:id="rId9"/>
    <p:sldId id="1884" r:id="rId10"/>
    <p:sldId id="1882" r:id="rId11"/>
    <p:sldId id="1883" r:id="rId12"/>
    <p:sldId id="529" r:id="rId13"/>
    <p:sldId id="480" r:id="rId14"/>
    <p:sldId id="1885" r:id="rId15"/>
    <p:sldId id="258" r:id="rId16"/>
    <p:sldId id="1888" r:id="rId17"/>
    <p:sldId id="26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976"/>
    <a:srgbClr val="07519E"/>
    <a:srgbClr val="2DA9E1"/>
    <a:srgbClr val="1C3665"/>
    <a:srgbClr val="8EC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p:restoredTop sz="94694"/>
  </p:normalViewPr>
  <p:slideViewPr>
    <p:cSldViewPr snapToGrid="0" snapToObjects="1">
      <p:cViewPr>
        <p:scale>
          <a:sx n="85" d="100"/>
          <a:sy n="85" d="100"/>
        </p:scale>
        <p:origin x="1784" y="18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36290" y="2432543"/>
            <a:ext cx="8155710" cy="2292350"/>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a:solidFill>
                  <a:schemeClr val="tx2"/>
                </a:solidFill>
                <a:latin typeface="Arial" panose="020B0604020202020204" pitchFamily="34" charset="0"/>
                <a:cs typeface="Arial" panose="020B0604020202020204" pitchFamily="34" charset="0"/>
              </a:defRPr>
            </a:lvl1pPr>
            <a:lvl2pPr marL="9525" indent="0">
              <a:buFontTx/>
              <a:buNone/>
              <a:tabLst/>
              <a:defRPr sz="2000" i="1">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5" name="Text Placeholder 4">
            <a:extLst>
              <a:ext uri="{FF2B5EF4-FFF2-40B4-BE49-F238E27FC236}">
                <a16:creationId xmlns:a16="http://schemas.microsoft.com/office/drawing/2014/main" id="{3ECB832D-E542-5FEF-5CC7-3DF3A0B97D04}"/>
              </a:ext>
            </a:extLst>
          </p:cNvPr>
          <p:cNvSpPr>
            <a:spLocks noGrp="1"/>
          </p:cNvSpPr>
          <p:nvPr>
            <p:ph type="body" sz="quarter" idx="17" hasCustomPrompt="1"/>
          </p:nvPr>
        </p:nvSpPr>
        <p:spPr>
          <a:xfrm>
            <a:off x="728663" y="2864129"/>
            <a:ext cx="2541981" cy="1392236"/>
          </a:xfrm>
        </p:spPr>
        <p:txBody>
          <a:bodyPr tIns="45720" rIns="0" anchor="ctr"/>
          <a:lstStyle>
            <a:lvl1pPr marL="0" indent="0" algn="r">
              <a:buNone/>
              <a:defRPr sz="1600" b="1" i="0" baseline="0">
                <a:solidFill>
                  <a:schemeClr val="tx2"/>
                </a:solidFill>
              </a:defRPr>
            </a:lvl1pPr>
            <a:lvl2pPr marL="0" indent="0" algn="r">
              <a:spcBef>
                <a:spcPts val="800"/>
              </a:spcBef>
              <a:buFontTx/>
              <a:buNone/>
              <a:defRPr sz="1400" baseline="0">
                <a:solidFill>
                  <a:schemeClr val="tx2"/>
                </a:solidFill>
              </a:defRPr>
            </a:lvl2pPr>
          </a:lstStyle>
          <a:p>
            <a:pPr lvl="0"/>
            <a:r>
              <a:rPr lang="en-US" dirty="0"/>
              <a:t>Presenter name</a:t>
            </a:r>
          </a:p>
          <a:p>
            <a:pPr lvl="1"/>
            <a:r>
              <a:rPr lang="en-US" dirty="0"/>
              <a:t>Date</a:t>
            </a:r>
          </a:p>
        </p:txBody>
      </p:sp>
    </p:spTree>
    <p:extLst>
      <p:ext uri="{BB962C8B-B14F-4D97-AF65-F5344CB8AC3E}">
        <p14:creationId xmlns:p14="http://schemas.microsoft.com/office/powerpoint/2010/main" val="2249788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129707" y="2216075"/>
            <a:ext cx="5257800" cy="412018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589448" y="2216075"/>
            <a:ext cx="5258286" cy="412018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8" y="2216075"/>
            <a:ext cx="5257800" cy="41094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134062" y="2216075"/>
            <a:ext cx="5258286" cy="4109422"/>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27800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8" y="2216075"/>
            <a:ext cx="5257800" cy="41094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Content Placeholder 2">
            <a:extLst>
              <a:ext uri="{FF2B5EF4-FFF2-40B4-BE49-F238E27FC236}">
                <a16:creationId xmlns:a16="http://schemas.microsoft.com/office/drawing/2014/main" id="{0BCF8D78-4703-AAF5-C924-DCC80D2C1BB3}"/>
              </a:ext>
            </a:extLst>
          </p:cNvPr>
          <p:cNvSpPr>
            <a:spLocks noGrp="1"/>
          </p:cNvSpPr>
          <p:nvPr>
            <p:ph idx="14" hasCustomPrompt="1"/>
          </p:nvPr>
        </p:nvSpPr>
        <p:spPr>
          <a:xfrm>
            <a:off x="6134548" y="2216075"/>
            <a:ext cx="5257800" cy="41094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850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8" y="2775474"/>
            <a:ext cx="5257800" cy="3603811"/>
          </a:xfrm>
        </p:spPr>
        <p:txBody>
          <a:bodyPr/>
          <a:lstStyle>
            <a:lvl1pPr>
              <a:defRPr sz="1800" baseline="0"/>
            </a:lvl1pPr>
            <a:lvl2pPr>
              <a:defRPr sz="1800" baseline="0"/>
            </a:lvl2pPr>
            <a:lvl3pPr>
              <a:defRPr sz="1800" baseline="0"/>
            </a:lvl3pPr>
            <a:lvl4pPr>
              <a:defRPr sz="1800" baseline="0"/>
            </a:lvl4pPr>
            <a:lvl5pPr>
              <a:defRPr sz="18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Content Placeholder 2">
            <a:extLst>
              <a:ext uri="{FF2B5EF4-FFF2-40B4-BE49-F238E27FC236}">
                <a16:creationId xmlns:a16="http://schemas.microsoft.com/office/drawing/2014/main" id="{0BCF8D78-4703-AAF5-C924-DCC80D2C1BB3}"/>
              </a:ext>
            </a:extLst>
          </p:cNvPr>
          <p:cNvSpPr>
            <a:spLocks noGrp="1"/>
          </p:cNvSpPr>
          <p:nvPr>
            <p:ph idx="14" hasCustomPrompt="1"/>
          </p:nvPr>
        </p:nvSpPr>
        <p:spPr>
          <a:xfrm>
            <a:off x="6134548" y="2775474"/>
            <a:ext cx="5257800" cy="3603811"/>
          </a:xfrm>
        </p:spPr>
        <p:txBody>
          <a:bodyPr/>
          <a:lstStyle>
            <a:lvl1pPr>
              <a:defRPr sz="1800" baseline="0"/>
            </a:lvl1pPr>
            <a:lvl2pPr>
              <a:defRPr sz="1800" baseline="0"/>
            </a:lvl2pPr>
            <a:lvl3pPr>
              <a:defRPr sz="1800" baseline="0"/>
            </a:lvl3pPr>
            <a:lvl4pPr>
              <a:defRPr sz="1800" baseline="0"/>
            </a:lvl4pPr>
            <a:lvl5pPr>
              <a:defRPr sz="18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0560E1C0-B20E-CB06-458B-8762576521AC}"/>
              </a:ext>
            </a:extLst>
          </p:cNvPr>
          <p:cNvSpPr>
            <a:spLocks noGrp="1"/>
          </p:cNvSpPr>
          <p:nvPr>
            <p:ph type="body" sz="quarter" idx="15" hasCustomPrompt="1"/>
          </p:nvPr>
        </p:nvSpPr>
        <p:spPr>
          <a:xfrm>
            <a:off x="588963" y="2247900"/>
            <a:ext cx="5257800" cy="411480"/>
          </a:xfrm>
        </p:spPr>
        <p:txBody>
          <a:bodyPr/>
          <a:lstStyle>
            <a:lvl1pPr marL="0" indent="0">
              <a:buFontTx/>
              <a:buNone/>
              <a:defRPr b="1" i="0" baseline="0"/>
            </a:lvl1pPr>
          </a:lstStyle>
          <a:p>
            <a:pPr lvl="0"/>
            <a:r>
              <a:rPr lang="en-US" dirty="0"/>
              <a:t>Click to edit subtitle</a:t>
            </a:r>
          </a:p>
        </p:txBody>
      </p:sp>
      <p:sp>
        <p:nvSpPr>
          <p:cNvPr id="10" name="Text Placeholder 8">
            <a:extLst>
              <a:ext uri="{FF2B5EF4-FFF2-40B4-BE49-F238E27FC236}">
                <a16:creationId xmlns:a16="http://schemas.microsoft.com/office/drawing/2014/main" id="{DA44E999-9A14-8D2C-A2C1-076A24CEB9D7}"/>
              </a:ext>
            </a:extLst>
          </p:cNvPr>
          <p:cNvSpPr>
            <a:spLocks noGrp="1"/>
          </p:cNvSpPr>
          <p:nvPr>
            <p:ph type="body" sz="quarter" idx="16" hasCustomPrompt="1"/>
          </p:nvPr>
        </p:nvSpPr>
        <p:spPr>
          <a:xfrm>
            <a:off x="6134548" y="2247900"/>
            <a:ext cx="5257800" cy="411480"/>
          </a:xfrm>
        </p:spPr>
        <p:txBody>
          <a:bodyPr/>
          <a:lstStyle>
            <a:lvl1pPr marL="0" indent="0">
              <a:buFontTx/>
              <a:buNone/>
              <a:defRPr b="1" i="0" baseline="0"/>
            </a:lvl1pPr>
          </a:lstStyle>
          <a:p>
            <a:pPr lvl="0"/>
            <a:r>
              <a:rPr lang="en-US" dirty="0"/>
              <a:t>Click to edit subtitle</a:t>
            </a:r>
          </a:p>
        </p:txBody>
      </p:sp>
    </p:spTree>
    <p:extLst>
      <p:ext uri="{BB962C8B-B14F-4D97-AF65-F5344CB8AC3E}">
        <p14:creationId xmlns:p14="http://schemas.microsoft.com/office/powerpoint/2010/main" val="813372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9A26BD-CD94-D4A4-0B8D-4D14872056A0}"/>
              </a:ext>
            </a:extLst>
          </p:cNvPr>
          <p:cNvSpPr>
            <a:spLocks noGrp="1"/>
          </p:cNvSpPr>
          <p:nvPr>
            <p:ph type="dt" sz="half" idx="10"/>
          </p:nvPr>
        </p:nvSpPr>
        <p:spPr/>
        <p:txBody>
          <a:bodyPr/>
          <a:lstStyle/>
          <a:p>
            <a:fld id="{27CD4A3B-E186-AB40-96C6-355AF9A6FE76}" type="datetimeFigureOut">
              <a:rPr lang="en-US" smtClean="0"/>
              <a:pPr/>
              <a:t>6/27/22</a:t>
            </a:fld>
            <a:endParaRPr lang="en-US" dirty="0"/>
          </a:p>
        </p:txBody>
      </p:sp>
      <p:sp>
        <p:nvSpPr>
          <p:cNvPr id="4" name="Footer Placeholder 3">
            <a:extLst>
              <a:ext uri="{FF2B5EF4-FFF2-40B4-BE49-F238E27FC236}">
                <a16:creationId xmlns:a16="http://schemas.microsoft.com/office/drawing/2014/main" id="{F7C0515D-E218-9BBE-A5BF-A63C184020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7C8B4E-844E-BE02-9928-77EA6918E020}"/>
              </a:ext>
            </a:extLst>
          </p:cNvPr>
          <p:cNvSpPr>
            <a:spLocks noGrp="1"/>
          </p:cNvSpPr>
          <p:nvPr>
            <p:ph type="sldNum" sz="quarter" idx="12"/>
          </p:nvPr>
        </p:nvSpPr>
        <p:spPr/>
        <p:txBody>
          <a:bodyPr/>
          <a:lstStyle/>
          <a:p>
            <a:fld id="{82B577FA-F7D9-2C48-919F-F962E3BF952F}"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6AA88D4E-D160-A6F7-93E6-C84790A2E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5327" y="1263534"/>
            <a:ext cx="5921346" cy="2321168"/>
          </a:xfrm>
          <a:prstGeom prst="rect">
            <a:avLst/>
          </a:prstGeom>
        </p:spPr>
      </p:pic>
      <p:sp>
        <p:nvSpPr>
          <p:cNvPr id="8" name="TextBox 7">
            <a:extLst>
              <a:ext uri="{FF2B5EF4-FFF2-40B4-BE49-F238E27FC236}">
                <a16:creationId xmlns:a16="http://schemas.microsoft.com/office/drawing/2014/main" id="{EA2255FF-463A-9683-CAE1-535CD938E849}"/>
              </a:ext>
            </a:extLst>
          </p:cNvPr>
          <p:cNvSpPr txBox="1"/>
          <p:nvPr userDrawn="1"/>
        </p:nvSpPr>
        <p:spPr>
          <a:xfrm>
            <a:off x="2442557" y="4305992"/>
            <a:ext cx="7306887" cy="707886"/>
          </a:xfrm>
          <a:prstGeom prst="rect">
            <a:avLst/>
          </a:prstGeom>
          <a:noFill/>
        </p:spPr>
        <p:txBody>
          <a:bodyPr wrap="square" rtlCol="0">
            <a:spAutoFit/>
          </a:bodyPr>
          <a:lstStyle/>
          <a:p>
            <a:pPr algn="ctr"/>
            <a:r>
              <a:rPr lang="en-US" sz="4000" b="1" i="0" dirty="0">
                <a:solidFill>
                  <a:schemeClr val="accent1"/>
                </a:solidFill>
                <a:latin typeface="Arial Narrow" panose="020B0604020202020204" pitchFamily="34" charset="0"/>
                <a:cs typeface="Arial Narrow" panose="020B0604020202020204" pitchFamily="34" charset="0"/>
              </a:rPr>
              <a:t>Sustaining National Nuclear Assets</a:t>
            </a:r>
          </a:p>
        </p:txBody>
      </p:sp>
      <p:sp>
        <p:nvSpPr>
          <p:cNvPr id="9" name="TextBox 8">
            <a:extLst>
              <a:ext uri="{FF2B5EF4-FFF2-40B4-BE49-F238E27FC236}">
                <a16:creationId xmlns:a16="http://schemas.microsoft.com/office/drawing/2014/main" id="{C1CDD832-29E3-A578-DC5E-3C790692AB4B}"/>
              </a:ext>
            </a:extLst>
          </p:cNvPr>
          <p:cNvSpPr txBox="1"/>
          <p:nvPr userDrawn="1"/>
        </p:nvSpPr>
        <p:spPr>
          <a:xfrm>
            <a:off x="2442557" y="5677592"/>
            <a:ext cx="7306887" cy="461665"/>
          </a:xfrm>
          <a:prstGeom prst="rect">
            <a:avLst/>
          </a:prstGeom>
          <a:noFill/>
        </p:spPr>
        <p:txBody>
          <a:bodyPr wrap="square" rtlCol="0">
            <a:spAutoFit/>
          </a:bodyPr>
          <a:lstStyle/>
          <a:p>
            <a:pPr algn="ctr"/>
            <a:r>
              <a:rPr lang="en-US" sz="2400" b="0" i="1" dirty="0" err="1">
                <a:solidFill>
                  <a:schemeClr val="tx2"/>
                </a:solidFill>
                <a:latin typeface="Arial" panose="020B0604020202020204" pitchFamily="34" charset="0"/>
                <a:cs typeface="Arial" panose="020B0604020202020204" pitchFamily="34" charset="0"/>
              </a:rPr>
              <a:t>lwrs.inl.gov</a:t>
            </a:r>
            <a:endParaRPr lang="en-US" sz="2400" b="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9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rimary 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36290" y="2118267"/>
            <a:ext cx="8155710" cy="2292350"/>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a:solidFill>
                  <a:schemeClr val="tx2"/>
                </a:solidFill>
                <a:latin typeface="Arial" panose="020B0604020202020204" pitchFamily="34" charset="0"/>
                <a:cs typeface="Arial" panose="020B0604020202020204" pitchFamily="34" charset="0"/>
              </a:defRPr>
            </a:lvl1pPr>
            <a:lvl2pPr marL="9525" indent="0">
              <a:buFontTx/>
              <a:buNone/>
              <a:tabLst/>
              <a:defRPr sz="2000" i="1">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6" name="Text Placeholder 4">
            <a:extLst>
              <a:ext uri="{FF2B5EF4-FFF2-40B4-BE49-F238E27FC236}">
                <a16:creationId xmlns:a16="http://schemas.microsoft.com/office/drawing/2014/main" id="{93A50A97-98D0-7BD0-AFDD-E150E451635D}"/>
              </a:ext>
            </a:extLst>
          </p:cNvPr>
          <p:cNvSpPr>
            <a:spLocks noGrp="1"/>
          </p:cNvSpPr>
          <p:nvPr>
            <p:ph type="body" sz="quarter" idx="17" hasCustomPrompt="1"/>
          </p:nvPr>
        </p:nvSpPr>
        <p:spPr>
          <a:xfrm>
            <a:off x="728663" y="2531624"/>
            <a:ext cx="2541981" cy="1392236"/>
          </a:xfrm>
        </p:spPr>
        <p:txBody>
          <a:bodyPr tIns="45720" rIns="0" anchor="ctr"/>
          <a:lstStyle>
            <a:lvl1pPr marL="0" indent="0" algn="r">
              <a:buNone/>
              <a:defRPr sz="1600" b="1" i="0" baseline="0">
                <a:solidFill>
                  <a:schemeClr val="tx2"/>
                </a:solidFill>
              </a:defRPr>
            </a:lvl1pPr>
            <a:lvl2pPr marL="0" indent="0" algn="r">
              <a:spcBef>
                <a:spcPts val="800"/>
              </a:spcBef>
              <a:buFontTx/>
              <a:buNone/>
              <a:defRPr sz="1400" baseline="0">
                <a:solidFill>
                  <a:schemeClr val="tx2"/>
                </a:solidFill>
              </a:defRPr>
            </a:lvl2pPr>
          </a:lstStyle>
          <a:p>
            <a:pPr lvl="0"/>
            <a:r>
              <a:rPr lang="en-US" dirty="0"/>
              <a:t>Presenter name</a:t>
            </a:r>
          </a:p>
          <a:p>
            <a:pPr lvl="1"/>
            <a:r>
              <a:rPr lang="en-US" dirty="0"/>
              <a:t>Date</a:t>
            </a:r>
          </a:p>
        </p:txBody>
      </p:sp>
    </p:spTree>
    <p:extLst>
      <p:ext uri="{BB962C8B-B14F-4D97-AF65-F5344CB8AC3E}">
        <p14:creationId xmlns:p14="http://schemas.microsoft.com/office/powerpoint/2010/main" val="31761096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0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6788727" y="1016000"/>
            <a:ext cx="5403273" cy="5015345"/>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baseline="0">
                <a:solidFill>
                  <a:schemeClr val="tx2"/>
                </a:solidFill>
                <a:latin typeface="Arial" panose="020B0604020202020204" pitchFamily="34" charset="0"/>
                <a:cs typeface="Arial" panose="020B0604020202020204" pitchFamily="34" charset="0"/>
              </a:defRPr>
            </a:lvl1pPr>
            <a:lvl2pPr marL="9525" indent="0">
              <a:buFontTx/>
              <a:buNone/>
              <a:tabLst/>
              <a:defRPr sz="2000" i="1" baseline="0">
                <a:solidFill>
                  <a:schemeClr val="tx2"/>
                </a:solidFill>
                <a:latin typeface="Arial" panose="020B0604020202020204" pitchFamily="34" charset="0"/>
                <a:cs typeface="Arial" panose="020B0604020202020204" pitchFamily="34" charset="0"/>
              </a:defRPr>
            </a:lvl2pPr>
            <a:lvl3pPr marL="0" indent="0">
              <a:spcBef>
                <a:spcPts val="3000"/>
              </a:spcBef>
              <a:buFontTx/>
              <a:buNone/>
              <a:defRPr sz="1600" b="1" i="0" baseline="0">
                <a:solidFill>
                  <a:schemeClr val="tx2"/>
                </a:solidFill>
                <a:latin typeface="+mj-lt"/>
              </a:defRPr>
            </a:lvl3pPr>
            <a:lvl4pPr marL="0" indent="0">
              <a:buFontTx/>
              <a:buNone/>
              <a:defRPr sz="1400" baseline="0">
                <a:solidFill>
                  <a:schemeClr val="tx2"/>
                </a:solidFill>
              </a:defRPr>
            </a:lvl4pPr>
            <a:lvl5pPr marL="1828800" indent="0">
              <a:buFontTx/>
              <a:buNone/>
              <a:defRPr/>
            </a:lvl5pPr>
          </a:lstStyle>
          <a:p>
            <a:pPr lvl="0"/>
            <a:r>
              <a:rPr lang="en-US" dirty="0"/>
              <a:t>Click to edit title</a:t>
            </a:r>
          </a:p>
          <a:p>
            <a:pPr lvl="1"/>
            <a:r>
              <a:rPr lang="en-US" dirty="0"/>
              <a:t>Click to edit subtitle</a:t>
            </a:r>
          </a:p>
          <a:p>
            <a:pPr lvl="2"/>
            <a:r>
              <a:rPr lang="en-US" dirty="0"/>
              <a:t>Presenter name</a:t>
            </a:r>
          </a:p>
          <a:p>
            <a:pPr lvl="3"/>
            <a:r>
              <a:rPr lang="en-US" dirty="0"/>
              <a:t>Date</a:t>
            </a:r>
          </a:p>
          <a:p>
            <a:pPr lvl="1"/>
            <a:endParaRPr lang="en-US" dirty="0"/>
          </a:p>
        </p:txBody>
      </p:sp>
    </p:spTree>
    <p:extLst>
      <p:ext uri="{BB962C8B-B14F-4D97-AF65-F5344CB8AC3E}">
        <p14:creationId xmlns:p14="http://schemas.microsoft.com/office/powerpoint/2010/main" val="6250856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36290" y="2432543"/>
            <a:ext cx="8155710" cy="2292350"/>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baseline="0">
                <a:solidFill>
                  <a:schemeClr val="bg1"/>
                </a:solidFill>
                <a:latin typeface="Arial" panose="020B0604020202020204" pitchFamily="34" charset="0"/>
                <a:cs typeface="Arial" panose="020B0604020202020204" pitchFamily="34" charset="0"/>
              </a:defRPr>
            </a:lvl1pPr>
            <a:lvl2pPr marL="9525" indent="0">
              <a:buFontTx/>
              <a:buNone/>
              <a:tabLst/>
              <a:defRPr sz="2000" i="1" baseline="0">
                <a:solidFill>
                  <a:schemeClr val="bg1"/>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14" name="Text Placeholder 46">
            <a:extLst>
              <a:ext uri="{FF2B5EF4-FFF2-40B4-BE49-F238E27FC236}">
                <a16:creationId xmlns:a16="http://schemas.microsoft.com/office/drawing/2014/main" id="{45BFF713-8DD6-6843-86C3-2D1862E3CA9C}"/>
              </a:ext>
            </a:extLst>
          </p:cNvPr>
          <p:cNvSpPr>
            <a:spLocks noGrp="1"/>
          </p:cNvSpPr>
          <p:nvPr>
            <p:ph type="body" sz="quarter" idx="16" hasCustomPrompt="1"/>
          </p:nvPr>
        </p:nvSpPr>
        <p:spPr>
          <a:xfrm>
            <a:off x="728683" y="2864128"/>
            <a:ext cx="2541981" cy="1392237"/>
          </a:xfrm>
          <a:effectLst/>
        </p:spPr>
        <p:txBody>
          <a:bodyPr lIns="0" rIns="0" bIns="0" anchor="ctr" anchorCtr="0">
            <a:noAutofit/>
          </a:bodyPr>
          <a:lstStyle>
            <a:lvl1pPr marL="7938" indent="0" algn="r">
              <a:buFontTx/>
              <a:buNone/>
              <a:tabLst/>
              <a:defRPr sz="1600" b="1" i="0" baseline="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lgn="r">
              <a:spcBef>
                <a:spcPts val="800"/>
              </a:spcBef>
              <a:buFontTx/>
              <a:buNone/>
              <a:tabLst/>
              <a:defRPr sz="1400" b="0" i="0" baseline="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r>
              <a:rPr lang="en-US" dirty="0"/>
              <a:t>Presenter name</a:t>
            </a:r>
          </a:p>
          <a:p>
            <a:pPr lvl="2"/>
            <a:r>
              <a:rPr lang="en-US" dirty="0"/>
              <a:t>Date</a:t>
            </a:r>
          </a:p>
        </p:txBody>
      </p:sp>
    </p:spTree>
    <p:extLst>
      <p:ext uri="{BB962C8B-B14F-4D97-AF65-F5344CB8AC3E}">
        <p14:creationId xmlns:p14="http://schemas.microsoft.com/office/powerpoint/2010/main" val="239349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Blue 0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6788727" y="1016000"/>
            <a:ext cx="5403273" cy="5015345"/>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marL="9525" indent="0">
              <a:buFontTx/>
              <a:buNone/>
              <a:tabLst/>
              <a:defRPr sz="2000" i="1">
                <a:solidFill>
                  <a:schemeClr val="bg1"/>
                </a:solidFill>
                <a:latin typeface="Arial" panose="020B0604020202020204" pitchFamily="34" charset="0"/>
                <a:cs typeface="Arial" panose="020B0604020202020204" pitchFamily="34" charset="0"/>
              </a:defRPr>
            </a:lvl2pPr>
            <a:lvl3pPr marL="0" indent="0">
              <a:spcBef>
                <a:spcPts val="3000"/>
              </a:spcBef>
              <a:buFontTx/>
              <a:buNone/>
              <a:defRPr sz="1600" b="1" i="0" baseline="0">
                <a:solidFill>
                  <a:schemeClr val="bg1"/>
                </a:solidFill>
                <a:latin typeface="+mj-lt"/>
              </a:defRPr>
            </a:lvl3pPr>
            <a:lvl4pPr marL="0" indent="0">
              <a:buFontTx/>
              <a:buNone/>
              <a:defRPr sz="1400" baseline="0">
                <a:solidFill>
                  <a:schemeClr val="bg1"/>
                </a:solidFill>
              </a:defRPr>
            </a:lvl4pPr>
            <a:lvl5pPr marL="1828800" indent="0">
              <a:buFontTx/>
              <a:buNone/>
              <a:defRPr/>
            </a:lvl5pPr>
          </a:lstStyle>
          <a:p>
            <a:pPr lvl="0"/>
            <a:r>
              <a:rPr lang="en-US" dirty="0"/>
              <a:t>Click to edit title</a:t>
            </a:r>
          </a:p>
          <a:p>
            <a:pPr lvl="1"/>
            <a:r>
              <a:rPr lang="en-US" dirty="0"/>
              <a:t>Click to edit subtitle</a:t>
            </a:r>
          </a:p>
          <a:p>
            <a:pPr lvl="2"/>
            <a:r>
              <a:rPr lang="en-US" dirty="0"/>
              <a:t>Presenter name</a:t>
            </a:r>
          </a:p>
          <a:p>
            <a:pPr lvl="3"/>
            <a:r>
              <a:rPr lang="en-US" dirty="0"/>
              <a:t>Date</a:t>
            </a:r>
          </a:p>
          <a:p>
            <a:pPr lvl="1"/>
            <a:endParaRPr lang="en-US" dirty="0"/>
          </a:p>
        </p:txBody>
      </p:sp>
    </p:spTree>
    <p:extLst>
      <p:ext uri="{BB962C8B-B14F-4D97-AF65-F5344CB8AC3E}">
        <p14:creationId xmlns:p14="http://schemas.microsoft.com/office/powerpoint/2010/main" val="2587820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lvl1pPr>
              <a:defRPr>
                <a:solidFill>
                  <a:srgbClr val="015976"/>
                </a:solidFill>
              </a:defRPr>
            </a:lvl1p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7" y="2162286"/>
            <a:ext cx="10802901" cy="4163209"/>
          </a:xfrm>
        </p:spPr>
        <p:txBody>
          <a:bodyPr/>
          <a:lstStyle>
            <a:lvl1pPr>
              <a:buClr>
                <a:srgbClr val="015976"/>
              </a:buClr>
              <a:defRPr/>
            </a:lvl1pPr>
            <a:lvl2pPr>
              <a:buClr>
                <a:srgbClr val="015976"/>
              </a:buClr>
              <a:defRPr/>
            </a:lvl2pPr>
            <a:lvl3pPr>
              <a:buClr>
                <a:srgbClr val="015976"/>
              </a:buClr>
              <a:defRPr sz="1800"/>
            </a:lvl3pPr>
            <a:lvl4pPr>
              <a:buClr>
                <a:srgbClr val="015976"/>
              </a:buClr>
              <a:defRPr sz="1800"/>
            </a:lvl4pPr>
            <a:lvl5pPr>
              <a:buClr>
                <a:srgbClr val="015976"/>
              </a:buCl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0611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Banner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6B62C5-0F37-C0EE-C918-68C1AD3D44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589448" y="1290516"/>
            <a:ext cx="10802900" cy="715148"/>
          </a:xfrm>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3134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Banner S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6B62C5-0F37-C0EE-C918-68C1AD3D44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1269402" y="784906"/>
            <a:ext cx="10122945" cy="715148"/>
          </a:xfrm>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1269402" y="1581375"/>
            <a:ext cx="10122946" cy="426002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a:xfrm>
            <a:off x="6330874" y="6492875"/>
            <a:ext cx="1438726" cy="365125"/>
          </a:xfrm>
        </p:spPr>
        <p:txBody>
          <a:bodyPr/>
          <a:lstStyle>
            <a:lvl1pPr algn="l">
              <a:defRPr/>
            </a:lvl1pPr>
          </a:lstStyle>
          <a:p>
            <a:fld id="{27CD4A3B-E186-AB40-96C6-355AF9A6FE76}" type="datetimeFigureOut">
              <a:rPr lang="en-US" smtClean="0"/>
              <a:pPr/>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1269402" y="6492875"/>
            <a:ext cx="4728814"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407556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6/27/22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589448" y="2194560"/>
            <a:ext cx="10802899" cy="415245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71229F-2137-2D6A-5550-9EBE3E74A18B}"/>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589448" y="1419213"/>
            <a:ext cx="10802900" cy="635497"/>
          </a:xfrm>
          <a:prstGeom prst="rect">
            <a:avLst/>
          </a:prstGeom>
        </p:spPr>
        <p:txBody>
          <a:bodyPr vert="horz" lIns="0" tIns="0" rIns="91440" bIns="45720" rtlCol="0" anchor="t" anchorCtr="0">
            <a:noAutofit/>
          </a:bodyPr>
          <a:lstStyle/>
          <a:p>
            <a:r>
              <a:rPr lang="en-US" dirty="0"/>
              <a:t>Click to edit Master title (reduce font if over 1 line)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589447" y="2162286"/>
            <a:ext cx="10802901" cy="4173967"/>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10534487" y="6492875"/>
            <a:ext cx="1438726" cy="365125"/>
          </a:xfrm>
          <a:prstGeom prst="rect">
            <a:avLst/>
          </a:prstGeom>
        </p:spPr>
        <p:txBody>
          <a:bodyPr vert="horz" lIns="91440" tIns="45720" rIns="91440" bIns="155448" rtlCol="0" anchor="ctr"/>
          <a:lstStyle>
            <a:lvl1pPr algn="r">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6/27/22</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8625398"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688" r:id="rId1"/>
    <p:sldLayoutId id="2147483726" r:id="rId2"/>
    <p:sldLayoutId id="2147483716" r:id="rId3"/>
    <p:sldLayoutId id="2147483721" r:id="rId4"/>
    <p:sldLayoutId id="2147483723" r:id="rId5"/>
    <p:sldLayoutId id="2147483694" r:id="rId6"/>
    <p:sldLayoutId id="2147483704" r:id="rId7"/>
    <p:sldLayoutId id="2147483719" r:id="rId8"/>
    <p:sldLayoutId id="2147483705" r:id="rId9"/>
    <p:sldLayoutId id="2147483707" r:id="rId10"/>
    <p:sldLayoutId id="2147483717" r:id="rId11"/>
    <p:sldLayoutId id="2147483718" r:id="rId12"/>
    <p:sldLayoutId id="2147483720" r:id="rId13"/>
    <p:sldLayoutId id="2147483725" r:id="rId14"/>
  </p:sldLayoutIdLst>
  <p:txStyles>
    <p:titleStyle>
      <a:lvl1pPr algn="l" defTabSz="914400" rtl="0" eaLnBrk="1" latinLnBrk="0" hangingPunct="1">
        <a:lnSpc>
          <a:spcPct val="90000"/>
        </a:lnSpc>
        <a:spcBef>
          <a:spcPct val="0"/>
        </a:spcBef>
        <a:buNone/>
        <a:defRPr sz="3200" b="1" i="0" kern="1200">
          <a:solidFill>
            <a:srgbClr val="0159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20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6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FBDF4-D027-5540-A4D0-49BD3CCE65CE}"/>
              </a:ext>
            </a:extLst>
          </p:cNvPr>
          <p:cNvSpPr>
            <a:spLocks noGrp="1"/>
          </p:cNvSpPr>
          <p:nvPr>
            <p:ph type="body" sz="quarter" idx="13"/>
          </p:nvPr>
        </p:nvSpPr>
        <p:spPr/>
        <p:txBody>
          <a:bodyPr/>
          <a:lstStyle/>
          <a:p>
            <a:r>
              <a:rPr lang="en-US" dirty="0"/>
              <a:t>The HUNTER Dynamic Human Reliability Analysis Tool: Procedurally Driven Operator Simulation </a:t>
            </a:r>
          </a:p>
          <a:p>
            <a:pPr lvl="1"/>
            <a:r>
              <a:rPr lang="en-US" dirty="0"/>
              <a:t>Thomas A. Ulrich, Ronald Boring, </a:t>
            </a:r>
            <a:r>
              <a:rPr lang="en-US" dirty="0" err="1"/>
              <a:t>Jooyoung</a:t>
            </a:r>
            <a:r>
              <a:rPr lang="en-US" dirty="0"/>
              <a:t> Park, </a:t>
            </a:r>
            <a:r>
              <a:rPr lang="en-US" dirty="0" err="1"/>
              <a:t>Yunyeong</a:t>
            </a:r>
            <a:r>
              <a:rPr lang="en-US" dirty="0"/>
              <a:t> </a:t>
            </a:r>
            <a:r>
              <a:rPr lang="en-US" dirty="0" err="1"/>
              <a:t>Heo</a:t>
            </a:r>
            <a:r>
              <a:rPr lang="en-US" dirty="0"/>
              <a:t>, and </a:t>
            </a:r>
            <a:r>
              <a:rPr lang="en-US" dirty="0" err="1"/>
              <a:t>Jeeyea</a:t>
            </a:r>
            <a:r>
              <a:rPr lang="en-US" dirty="0"/>
              <a:t> </a:t>
            </a:r>
            <a:r>
              <a:rPr lang="en-US" dirty="0" err="1"/>
              <a:t>Ahn</a:t>
            </a:r>
            <a:endParaRPr lang="en-US" dirty="0"/>
          </a:p>
        </p:txBody>
      </p:sp>
      <p:sp>
        <p:nvSpPr>
          <p:cNvPr id="9" name="Text Placeholder 8">
            <a:extLst>
              <a:ext uri="{FF2B5EF4-FFF2-40B4-BE49-F238E27FC236}">
                <a16:creationId xmlns:a16="http://schemas.microsoft.com/office/drawing/2014/main" id="{1ED3DB38-6776-81B1-483B-E2B8DE1A4A3E}"/>
              </a:ext>
            </a:extLst>
          </p:cNvPr>
          <p:cNvSpPr>
            <a:spLocks noGrp="1"/>
          </p:cNvSpPr>
          <p:nvPr>
            <p:ph type="body" sz="quarter" idx="17"/>
          </p:nvPr>
        </p:nvSpPr>
        <p:spPr/>
        <p:txBody>
          <a:bodyPr/>
          <a:lstStyle/>
          <a:p>
            <a:r>
              <a:rPr lang="en-US" sz="2400" dirty="0"/>
              <a:t>Tom Ulrich</a:t>
            </a:r>
          </a:p>
          <a:p>
            <a:pPr lvl="1"/>
            <a:r>
              <a:rPr lang="en-US" sz="2000" dirty="0"/>
              <a:t>July 2022</a:t>
            </a:r>
          </a:p>
          <a:p>
            <a:pPr lvl="1"/>
            <a:endParaRPr lang="en-US" dirty="0"/>
          </a:p>
        </p:txBody>
      </p:sp>
    </p:spTree>
    <p:extLst>
      <p:ext uri="{BB962C8B-B14F-4D97-AF65-F5344CB8AC3E}">
        <p14:creationId xmlns:p14="http://schemas.microsoft.com/office/powerpoint/2010/main" val="166599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E001-87EE-B847-B632-07FBE5DA371D}"/>
              </a:ext>
            </a:extLst>
          </p:cNvPr>
          <p:cNvSpPr>
            <a:spLocks noGrp="1"/>
          </p:cNvSpPr>
          <p:nvPr>
            <p:ph type="title"/>
          </p:nvPr>
        </p:nvSpPr>
        <p:spPr>
          <a:xfrm>
            <a:off x="319625" y="1045391"/>
            <a:ext cx="10802900" cy="635497"/>
          </a:xfrm>
        </p:spPr>
        <p:txBody>
          <a:bodyPr/>
          <a:lstStyle/>
          <a:p>
            <a:r>
              <a:rPr lang="en-US" dirty="0"/>
              <a:t>Human Actions – GOMS-Primitives</a:t>
            </a:r>
            <a:br>
              <a:rPr lang="en-US" dirty="0"/>
            </a:br>
            <a:br>
              <a:rPr lang="en-US" dirty="0"/>
            </a:br>
            <a:endParaRPr lang="en-US" b="0" dirty="0">
              <a:solidFill>
                <a:schemeClr val="bg1">
                  <a:lumMod val="50000"/>
                </a:schemeClr>
              </a:solidFill>
            </a:endParaRPr>
          </a:p>
        </p:txBody>
      </p:sp>
      <p:sp>
        <p:nvSpPr>
          <p:cNvPr id="3" name="Content Placeholder 2">
            <a:extLst>
              <a:ext uri="{FF2B5EF4-FFF2-40B4-BE49-F238E27FC236}">
                <a16:creationId xmlns:a16="http://schemas.microsoft.com/office/drawing/2014/main" id="{30A931A2-F0CA-F149-A096-A5FD9303888F}"/>
              </a:ext>
            </a:extLst>
          </p:cNvPr>
          <p:cNvSpPr>
            <a:spLocks noGrp="1"/>
          </p:cNvSpPr>
          <p:nvPr>
            <p:ph idx="1"/>
          </p:nvPr>
        </p:nvSpPr>
        <p:spPr>
          <a:xfrm>
            <a:off x="6319478" y="3326324"/>
            <a:ext cx="5479481" cy="3425448"/>
          </a:xfrm>
        </p:spPr>
        <p:txBody>
          <a:bodyPr/>
          <a:lstStyle/>
          <a:p>
            <a:pPr algn="just">
              <a:lnSpc>
                <a:spcPct val="100000"/>
              </a:lnSpc>
              <a:spcBef>
                <a:spcPts val="0"/>
              </a:spcBef>
              <a:spcAft>
                <a:spcPts val="120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Actions </a:t>
            </a:r>
            <a:r>
              <a:rPr lang="en-US" sz="1400" dirty="0">
                <a:latin typeface="Times New Roman" panose="02020603050405020304" pitchFamily="18" charset="0"/>
                <a:ea typeface="Calibri" panose="020F0502020204030204" pitchFamily="34" charset="0"/>
                <a:cs typeface="Times New Roman" panose="02020603050405020304" pitchFamily="18" charset="0"/>
              </a:rPr>
              <a:t>(A)—Performing required </a:t>
            </a:r>
            <a:r>
              <a:rPr lang="en-US" sz="1400" b="1" dirty="0">
                <a:latin typeface="Times New Roman" panose="02020603050405020304" pitchFamily="18" charset="0"/>
                <a:ea typeface="Calibri" panose="020F0502020204030204" pitchFamily="34" charset="0"/>
                <a:cs typeface="Times New Roman" panose="02020603050405020304" pitchFamily="18" charset="0"/>
              </a:rPr>
              <a:t>physical actions</a:t>
            </a:r>
            <a:r>
              <a:rPr lang="en-US" sz="1400" dirty="0">
                <a:latin typeface="Times New Roman" panose="02020603050405020304" pitchFamily="18" charset="0"/>
                <a:ea typeface="Calibri" panose="020F0502020204030204" pitchFamily="34" charset="0"/>
                <a:cs typeface="Times New Roman" panose="02020603050405020304" pitchFamily="18" charset="0"/>
              </a:rPr>
              <a:t> on the control boards (A</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US" sz="1400" dirty="0">
                <a:latin typeface="Times New Roman" panose="02020603050405020304" pitchFamily="18" charset="0"/>
                <a:ea typeface="Calibri" panose="020F0502020204030204" pitchFamily="34" charset="0"/>
                <a:cs typeface="Times New Roman" panose="02020603050405020304" pitchFamily="18" charset="0"/>
              </a:rPr>
              <a:t>) or in the field (A</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20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Checking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b="1" dirty="0">
                <a:latin typeface="Times New Roman" panose="02020603050405020304" pitchFamily="18" charset="0"/>
                <a:ea typeface="Calibri" panose="020F0502020204030204" pitchFamily="34" charset="0"/>
                <a:cs typeface="Times New Roman" panose="02020603050405020304" pitchFamily="18" charset="0"/>
              </a:rPr>
              <a:t>Looking</a:t>
            </a:r>
            <a:r>
              <a:rPr lang="en-US" sz="1400" dirty="0">
                <a:latin typeface="Times New Roman" panose="02020603050405020304" pitchFamily="18" charset="0"/>
                <a:ea typeface="Calibri" panose="020F0502020204030204" pitchFamily="34" charset="0"/>
                <a:cs typeface="Times New Roman" panose="02020603050405020304" pitchFamily="18" charset="0"/>
              </a:rPr>
              <a:t> for required </a:t>
            </a:r>
            <a:r>
              <a:rPr lang="en-US" sz="1400" b="1" dirty="0">
                <a:latin typeface="Times New Roman" panose="02020603050405020304" pitchFamily="18" charset="0"/>
                <a:ea typeface="Calibri" panose="020F0502020204030204" pitchFamily="34" charset="0"/>
                <a:cs typeface="Times New Roman" panose="02020603050405020304" pitchFamily="18" charset="0"/>
              </a:rPr>
              <a:t>information</a:t>
            </a:r>
            <a:r>
              <a:rPr lang="en-US" sz="1400" dirty="0">
                <a:latin typeface="Times New Roman" panose="02020603050405020304" pitchFamily="18" charset="0"/>
                <a:ea typeface="Calibri" panose="020F0502020204030204" pitchFamily="34" charset="0"/>
                <a:cs typeface="Times New Roman" panose="02020603050405020304" pitchFamily="18" charset="0"/>
              </a:rPr>
              <a:t> on the control boards (C</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US" sz="1400" dirty="0">
                <a:latin typeface="Times New Roman" panose="02020603050405020304" pitchFamily="18" charset="0"/>
                <a:ea typeface="Calibri" panose="020F0502020204030204" pitchFamily="34" charset="0"/>
                <a:cs typeface="Times New Roman" panose="02020603050405020304" pitchFamily="18" charset="0"/>
              </a:rPr>
              <a:t>) or in the field (C</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20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Retrieval </a:t>
            </a:r>
            <a:r>
              <a:rPr lang="en-US" sz="1400" dirty="0">
                <a:latin typeface="Times New Roman" panose="02020603050405020304" pitchFamily="18" charset="0"/>
                <a:ea typeface="Calibri" panose="020F0502020204030204" pitchFamily="34" charset="0"/>
                <a:cs typeface="Times New Roman" panose="02020603050405020304" pitchFamily="18" charset="0"/>
              </a:rPr>
              <a:t>(R)—</a:t>
            </a:r>
            <a:r>
              <a:rPr lang="en-US" sz="1400" b="1" dirty="0">
                <a:latin typeface="Times New Roman" panose="02020603050405020304" pitchFamily="18" charset="0"/>
                <a:ea typeface="Calibri" panose="020F0502020204030204" pitchFamily="34" charset="0"/>
                <a:cs typeface="Times New Roman" panose="02020603050405020304" pitchFamily="18" charset="0"/>
              </a:rPr>
              <a:t>Obtaining</a:t>
            </a:r>
            <a:r>
              <a:rPr lang="en-US" sz="1400" dirty="0">
                <a:latin typeface="Times New Roman" panose="02020603050405020304" pitchFamily="18" charset="0"/>
                <a:ea typeface="Calibri" panose="020F0502020204030204" pitchFamily="34" charset="0"/>
                <a:cs typeface="Times New Roman" panose="02020603050405020304" pitchFamily="18" charset="0"/>
              </a:rPr>
              <a:t> required information on the control boards (R</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US" sz="1400" dirty="0">
                <a:latin typeface="Times New Roman" panose="02020603050405020304" pitchFamily="18" charset="0"/>
                <a:ea typeface="Calibri" panose="020F0502020204030204" pitchFamily="34" charset="0"/>
                <a:cs typeface="Times New Roman" panose="02020603050405020304" pitchFamily="18" charset="0"/>
              </a:rPr>
              <a:t>) or in the field (R</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20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Instruction Communication </a:t>
            </a:r>
            <a:r>
              <a:rPr lang="en-US" sz="1400" dirty="0">
                <a:latin typeface="Times New Roman" panose="02020603050405020304" pitchFamily="18" charset="0"/>
                <a:ea typeface="Calibri" panose="020F0502020204030204" pitchFamily="34" charset="0"/>
                <a:cs typeface="Times New Roman" panose="02020603050405020304" pitchFamily="18" charset="0"/>
              </a:rPr>
              <a:t>(I)—Producing verbal or written </a:t>
            </a:r>
            <a:r>
              <a:rPr lang="en-US" sz="1400" b="1" dirty="0">
                <a:latin typeface="Times New Roman" panose="02020603050405020304" pitchFamily="18" charset="0"/>
                <a:ea typeface="Calibri" panose="020F0502020204030204" pitchFamily="34" charset="0"/>
                <a:cs typeface="Times New Roman" panose="02020603050405020304" pitchFamily="18" charset="0"/>
              </a:rPr>
              <a:t>instructions</a:t>
            </a:r>
            <a:r>
              <a:rPr lang="en-US" sz="1400" dirty="0">
                <a:latin typeface="Times New Roman" panose="02020603050405020304" pitchFamily="18" charset="0"/>
                <a:ea typeface="Calibri" panose="020F0502020204030204" pitchFamily="34" charset="0"/>
                <a:cs typeface="Times New Roman" panose="02020603050405020304" pitchFamily="18" charset="0"/>
              </a:rPr>
              <a:t> (I</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latin typeface="Times New Roman" panose="02020603050405020304" pitchFamily="18" charset="0"/>
                <a:ea typeface="Calibri" panose="020F0502020204030204" pitchFamily="34" charset="0"/>
                <a:cs typeface="Times New Roman" panose="02020603050405020304" pitchFamily="18" charset="0"/>
              </a:rPr>
              <a:t>) or receiving verbal or written instructions (I</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R</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20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Selection </a:t>
            </a:r>
            <a:r>
              <a:rPr lang="en-US" sz="1400" dirty="0">
                <a:latin typeface="Times New Roman" panose="02020603050405020304" pitchFamily="18" charset="0"/>
                <a:ea typeface="Calibri" panose="020F0502020204030204" pitchFamily="34" charset="0"/>
                <a:cs typeface="Times New Roman" panose="02020603050405020304" pitchFamily="18" charset="0"/>
              </a:rPr>
              <a:t>(S)—</a:t>
            </a:r>
            <a:r>
              <a:rPr lang="en-US" sz="1400" b="1" dirty="0">
                <a:latin typeface="Times New Roman" panose="02020603050405020304" pitchFamily="18" charset="0"/>
                <a:ea typeface="Calibri" panose="020F0502020204030204" pitchFamily="34" charset="0"/>
                <a:cs typeface="Times New Roman" panose="02020603050405020304" pitchFamily="18" charset="0"/>
              </a:rPr>
              <a:t>Selecting</a:t>
            </a:r>
            <a:r>
              <a:rPr lang="en-US" sz="1400" dirty="0">
                <a:latin typeface="Times New Roman" panose="02020603050405020304" pitchFamily="18" charset="0"/>
                <a:ea typeface="Calibri" panose="020F0502020204030204" pitchFamily="34" charset="0"/>
                <a:cs typeface="Times New Roman" panose="02020603050405020304" pitchFamily="18" charset="0"/>
              </a:rPr>
              <a:t> or </a:t>
            </a:r>
            <a:r>
              <a:rPr lang="en-US" sz="1400" b="1" dirty="0">
                <a:latin typeface="Times New Roman" panose="02020603050405020304" pitchFamily="18" charset="0"/>
                <a:ea typeface="Calibri" panose="020F0502020204030204" pitchFamily="34" charset="0"/>
                <a:cs typeface="Times New Roman" panose="02020603050405020304" pitchFamily="18" charset="0"/>
              </a:rPr>
              <a:t>setting</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b="1" dirty="0">
                <a:latin typeface="Times New Roman" panose="02020603050405020304" pitchFamily="18" charset="0"/>
                <a:ea typeface="Calibri" panose="020F0502020204030204" pitchFamily="34" charset="0"/>
                <a:cs typeface="Times New Roman" panose="02020603050405020304" pitchFamily="18" charset="0"/>
              </a:rPr>
              <a:t>value</a:t>
            </a:r>
            <a:r>
              <a:rPr lang="en-US" sz="1400" dirty="0">
                <a:latin typeface="Times New Roman" panose="02020603050405020304" pitchFamily="18" charset="0"/>
                <a:ea typeface="Calibri" panose="020F0502020204030204" pitchFamily="34" charset="0"/>
                <a:cs typeface="Times New Roman" panose="02020603050405020304" pitchFamily="18" charset="0"/>
              </a:rPr>
              <a:t> on the control boards (S</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US" sz="1400" dirty="0">
                <a:latin typeface="Times New Roman" panose="02020603050405020304" pitchFamily="18" charset="0"/>
                <a:ea typeface="Calibri" panose="020F0502020204030204" pitchFamily="34" charset="0"/>
                <a:cs typeface="Times New Roman" panose="02020603050405020304" pitchFamily="18" charset="0"/>
              </a:rPr>
              <a:t>) or in the field (S</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20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Decisions </a:t>
            </a:r>
            <a:r>
              <a:rPr lang="en-US" sz="1400" dirty="0">
                <a:latin typeface="Times New Roman" panose="02020603050405020304" pitchFamily="18" charset="0"/>
                <a:ea typeface="Calibri" panose="020F0502020204030204" pitchFamily="34" charset="0"/>
                <a:cs typeface="Times New Roman" panose="02020603050405020304" pitchFamily="18" charset="0"/>
              </a:rPr>
              <a:t>(D)—Making a </a:t>
            </a:r>
            <a:r>
              <a:rPr lang="en-US" sz="1400" b="1" dirty="0">
                <a:latin typeface="Times New Roman" panose="02020603050405020304" pitchFamily="18" charset="0"/>
                <a:ea typeface="Calibri" panose="020F0502020204030204" pitchFamily="34" charset="0"/>
                <a:cs typeface="Times New Roman" panose="02020603050405020304" pitchFamily="18" charset="0"/>
              </a:rPr>
              <a:t>decision</a:t>
            </a:r>
            <a:r>
              <a:rPr lang="en-US" sz="1400" dirty="0">
                <a:latin typeface="Times New Roman" panose="02020603050405020304" pitchFamily="18" charset="0"/>
                <a:ea typeface="Calibri" panose="020F0502020204030204" pitchFamily="34" charset="0"/>
                <a:cs typeface="Times New Roman" panose="02020603050405020304" pitchFamily="18" charset="0"/>
              </a:rPr>
              <a:t> based on procedures (D</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latin typeface="Times New Roman" panose="02020603050405020304" pitchFamily="18" charset="0"/>
                <a:ea typeface="Calibri" panose="020F0502020204030204" pitchFamily="34" charset="0"/>
                <a:cs typeface="Times New Roman" panose="02020603050405020304" pitchFamily="18" charset="0"/>
              </a:rPr>
              <a:t>) or without available procedures (D</a:t>
            </a:r>
            <a:r>
              <a:rPr lang="en-US" sz="1400" baseline="-25000" dirty="0">
                <a:latin typeface="Times New Roman" panose="02020603050405020304" pitchFamily="18" charset="0"/>
                <a:ea typeface="Calibri" panose="020F0502020204030204" pitchFamily="34" charset="0"/>
                <a:cs typeface="Times New Roman" panose="02020603050405020304" pitchFamily="18" charset="0"/>
              </a:rPr>
              <a:t>W</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p>
        </p:txBody>
      </p:sp>
      <p:pic>
        <p:nvPicPr>
          <p:cNvPr id="4" name="Picture 3">
            <a:extLst>
              <a:ext uri="{FF2B5EF4-FFF2-40B4-BE49-F238E27FC236}">
                <a16:creationId xmlns:a16="http://schemas.microsoft.com/office/drawing/2014/main" id="{CD054D8F-9CF5-C746-ABE1-5D20E9C045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447" y="3326324"/>
            <a:ext cx="5283076" cy="3118930"/>
          </a:xfrm>
          <a:prstGeom prst="rect">
            <a:avLst/>
          </a:prstGeom>
        </p:spPr>
      </p:pic>
      <p:sp>
        <p:nvSpPr>
          <p:cNvPr id="15" name="Rectangle 14">
            <a:extLst>
              <a:ext uri="{FF2B5EF4-FFF2-40B4-BE49-F238E27FC236}">
                <a16:creationId xmlns:a16="http://schemas.microsoft.com/office/drawing/2014/main" id="{A2C0B0B6-C5C9-A66D-02B0-AAFE52190B32}"/>
              </a:ext>
            </a:extLst>
          </p:cNvPr>
          <p:cNvSpPr/>
          <p:nvPr/>
        </p:nvSpPr>
        <p:spPr>
          <a:xfrm>
            <a:off x="84779" y="1765794"/>
            <a:ext cx="12107221" cy="1200329"/>
          </a:xfrm>
          <a:prstGeom prst="rect">
            <a:avLst/>
          </a:prstGeom>
        </p:spPr>
        <p:txBody>
          <a:bodyPr wrap="square">
            <a:spAutoFit/>
          </a:bodyPr>
          <a:lstStyle/>
          <a:p>
            <a:pPr algn="ct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SHERPA derived suite of basic human actions, i.e. </a:t>
            </a:r>
            <a:r>
              <a:rPr lang="en-US" sz="2400" b="1" dirty="0">
                <a:latin typeface="Times New Roman" panose="02020603050405020304" pitchFamily="18" charset="0"/>
                <a:ea typeface="Calibri" panose="020F0502020204030204" pitchFamily="34" charset="0"/>
                <a:cs typeface="Times New Roman" panose="02020603050405020304" pitchFamily="18" charset="0"/>
              </a:rPr>
              <a:t>primitives</a:t>
            </a:r>
            <a:r>
              <a:rPr lang="en-US" sz="2400" dirty="0">
                <a:latin typeface="Times New Roman" panose="02020603050405020304" pitchFamily="18" charset="0"/>
                <a:ea typeface="Calibri" panose="020F0502020204030204" pitchFamily="34" charset="0"/>
                <a:cs typeface="Times New Roman" panose="02020603050405020304" pitchFamily="18" charset="0"/>
              </a:rPr>
              <a:t> with </a:t>
            </a:r>
            <a:r>
              <a:rPr lang="en-US" sz="2400" b="1" dirty="0">
                <a:latin typeface="Times New Roman" panose="02020603050405020304" pitchFamily="18" charset="0"/>
                <a:ea typeface="Calibri" panose="020F0502020204030204" pitchFamily="34" charset="0"/>
                <a:cs typeface="Times New Roman" panose="02020603050405020304" pitchFamily="18" charset="0"/>
              </a:rPr>
              <a:t>human error probabilities</a:t>
            </a:r>
            <a:br>
              <a:rPr lang="en-US" sz="2400" b="1" dirty="0">
                <a:latin typeface="Times New Roman" panose="02020603050405020304" pitchFamily="18" charset="0"/>
                <a:ea typeface="Calibri" panose="020F0502020204030204" pitchFamily="34" charset="0"/>
                <a:cs typeface="Times New Roman" panose="02020603050405020304" pitchFamily="18" charset="0"/>
              </a:rPr>
            </a:b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Full-scope simulator study derived </a:t>
            </a:r>
            <a:r>
              <a:rPr lang="en-US" sz="2400" b="1" dirty="0">
                <a:latin typeface="Times New Roman" panose="02020603050405020304" pitchFamily="18" charset="0"/>
                <a:ea typeface="Calibri" panose="020F0502020204030204" pitchFamily="34" charset="0"/>
                <a:cs typeface="Times New Roman" panose="02020603050405020304" pitchFamily="18" charset="0"/>
              </a:rPr>
              <a:t>time distributions </a:t>
            </a:r>
            <a:r>
              <a:rPr lang="en-US" sz="2400" dirty="0">
                <a:latin typeface="Times New Roman" panose="02020603050405020304" pitchFamily="18" charset="0"/>
                <a:ea typeface="Calibri" panose="020F0502020204030204" pitchFamily="34" charset="0"/>
                <a:cs typeface="Times New Roman" panose="02020603050405020304" pitchFamily="18" charset="0"/>
              </a:rPr>
              <a:t>for each primitive</a:t>
            </a:r>
          </a:p>
        </p:txBody>
      </p:sp>
      <p:sp>
        <p:nvSpPr>
          <p:cNvPr id="16" name="Content Placeholder 2">
            <a:extLst>
              <a:ext uri="{FF2B5EF4-FFF2-40B4-BE49-F238E27FC236}">
                <a16:creationId xmlns:a16="http://schemas.microsoft.com/office/drawing/2014/main" id="{E03D6225-8888-BA01-BD2A-0130E1C8867D}"/>
              </a:ext>
            </a:extLst>
          </p:cNvPr>
          <p:cNvSpPr txBox="1">
            <a:spLocks/>
          </p:cNvSpPr>
          <p:nvPr/>
        </p:nvSpPr>
        <p:spPr>
          <a:xfrm>
            <a:off x="589448" y="2041089"/>
            <a:ext cx="5479481" cy="4163209"/>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spcAft>
                <a:spcPts val="1200"/>
              </a:spcAft>
            </a:pPr>
            <a:endParaRPr lang="en-US" sz="2400" dirty="0"/>
          </a:p>
        </p:txBody>
      </p:sp>
    </p:spTree>
    <p:extLst>
      <p:ext uri="{BB962C8B-B14F-4D97-AF65-F5344CB8AC3E}">
        <p14:creationId xmlns:p14="http://schemas.microsoft.com/office/powerpoint/2010/main" val="4014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064B-492F-9B80-B1EA-24B68F6D13AB}"/>
              </a:ext>
            </a:extLst>
          </p:cNvPr>
          <p:cNvSpPr>
            <a:spLocks noGrp="1"/>
          </p:cNvSpPr>
          <p:nvPr>
            <p:ph type="title"/>
          </p:nvPr>
        </p:nvSpPr>
        <p:spPr>
          <a:xfrm>
            <a:off x="589448" y="1071741"/>
            <a:ext cx="10802900" cy="635497"/>
          </a:xfrm>
        </p:spPr>
        <p:txBody>
          <a:bodyPr/>
          <a:lstStyle/>
          <a:p>
            <a:r>
              <a:rPr lang="en-US" dirty="0"/>
              <a:t>Primitive (fine resolution human actions) entry</a:t>
            </a:r>
          </a:p>
        </p:txBody>
      </p:sp>
      <p:sp>
        <p:nvSpPr>
          <p:cNvPr id="3" name="Content Placeholder 2">
            <a:extLst>
              <a:ext uri="{FF2B5EF4-FFF2-40B4-BE49-F238E27FC236}">
                <a16:creationId xmlns:a16="http://schemas.microsoft.com/office/drawing/2014/main" id="{BD525851-97B1-9B34-18C1-7083652A8E69}"/>
              </a:ext>
            </a:extLst>
          </p:cNvPr>
          <p:cNvSpPr>
            <a:spLocks noGrp="1"/>
          </p:cNvSpPr>
          <p:nvPr>
            <p:ph idx="1"/>
          </p:nvPr>
        </p:nvSpPr>
        <p:spPr>
          <a:xfrm>
            <a:off x="589447" y="1814814"/>
            <a:ext cx="10802901" cy="4163209"/>
          </a:xfrm>
        </p:spPr>
        <p:txBody>
          <a:bodyPr/>
          <a:lstStyle/>
          <a:p>
            <a:r>
              <a:rPr lang="en-US" dirty="0"/>
              <a:t>GOMS-HRA primitives derived from SHERPA</a:t>
            </a:r>
          </a:p>
        </p:txBody>
      </p:sp>
      <p:pic>
        <p:nvPicPr>
          <p:cNvPr id="5" name="Picture 4">
            <a:extLst>
              <a:ext uri="{FF2B5EF4-FFF2-40B4-BE49-F238E27FC236}">
                <a16:creationId xmlns:a16="http://schemas.microsoft.com/office/drawing/2014/main" id="{A082BB94-D6EF-2AFF-5B53-F2917C9292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446" y="2375671"/>
            <a:ext cx="10802899" cy="4482330"/>
          </a:xfrm>
          <a:prstGeom prst="rect">
            <a:avLst/>
          </a:prstGeom>
        </p:spPr>
      </p:pic>
    </p:spTree>
    <p:extLst>
      <p:ext uri="{BB962C8B-B14F-4D97-AF65-F5344CB8AC3E}">
        <p14:creationId xmlns:p14="http://schemas.microsoft.com/office/powerpoint/2010/main" val="82840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4294A-DB7F-4E84-8786-7C1EF72AC82E}"/>
              </a:ext>
            </a:extLst>
          </p:cNvPr>
          <p:cNvSpPr>
            <a:spLocks noGrp="1"/>
          </p:cNvSpPr>
          <p:nvPr>
            <p:ph type="title"/>
          </p:nvPr>
        </p:nvSpPr>
        <p:spPr/>
        <p:txBody>
          <a:bodyPr/>
          <a:lstStyle/>
          <a:p>
            <a:r>
              <a:rPr lang="en-US" dirty="0"/>
              <a:t>Scheduler Model Time Step Execution</a:t>
            </a:r>
          </a:p>
        </p:txBody>
      </p:sp>
      <p:sp>
        <p:nvSpPr>
          <p:cNvPr id="8" name="Content Placeholder 7">
            <a:extLst>
              <a:ext uri="{FF2B5EF4-FFF2-40B4-BE49-F238E27FC236}">
                <a16:creationId xmlns:a16="http://schemas.microsoft.com/office/drawing/2014/main" id="{1386B29B-FCA6-4EAE-91B2-7DC32E5F4AD0}"/>
              </a:ext>
            </a:extLst>
          </p:cNvPr>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id="{FA5F80A1-187D-6391-59DB-020DE8CED289}"/>
              </a:ext>
            </a:extLst>
          </p:cNvPr>
          <p:cNvPicPr>
            <a:picLocks noChangeAspect="1"/>
          </p:cNvPicPr>
          <p:nvPr/>
        </p:nvPicPr>
        <p:blipFill>
          <a:blip r:embed="rId2"/>
          <a:stretch>
            <a:fillRect/>
          </a:stretch>
        </p:blipFill>
        <p:spPr>
          <a:xfrm>
            <a:off x="1269402" y="1581375"/>
            <a:ext cx="8712499" cy="4795178"/>
          </a:xfrm>
          <a:prstGeom prst="rect">
            <a:avLst/>
          </a:prstGeom>
        </p:spPr>
      </p:pic>
    </p:spTree>
    <p:extLst>
      <p:ext uri="{BB962C8B-B14F-4D97-AF65-F5344CB8AC3E}">
        <p14:creationId xmlns:p14="http://schemas.microsoft.com/office/powerpoint/2010/main" val="396691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ABE5-931C-968E-68D0-9B2E43720D24}"/>
              </a:ext>
            </a:extLst>
          </p:cNvPr>
          <p:cNvSpPr>
            <a:spLocks noGrp="1"/>
          </p:cNvSpPr>
          <p:nvPr>
            <p:ph type="title"/>
          </p:nvPr>
        </p:nvSpPr>
        <p:spPr>
          <a:xfrm>
            <a:off x="589448" y="1069588"/>
            <a:ext cx="11147850" cy="635497"/>
          </a:xfrm>
        </p:spPr>
        <p:txBody>
          <a:bodyPr/>
          <a:lstStyle/>
          <a:p>
            <a:r>
              <a:rPr lang="en-US" dirty="0"/>
              <a:t>Dynamic PSF Initial Testing – Online Fatigue Calculation</a:t>
            </a:r>
          </a:p>
        </p:txBody>
      </p:sp>
      <p:sp>
        <p:nvSpPr>
          <p:cNvPr id="3" name="Content Placeholder 2">
            <a:extLst>
              <a:ext uri="{FF2B5EF4-FFF2-40B4-BE49-F238E27FC236}">
                <a16:creationId xmlns:a16="http://schemas.microsoft.com/office/drawing/2014/main" id="{0107F608-1C5D-AB3E-D011-1441EF698C73}"/>
              </a:ext>
            </a:extLst>
          </p:cNvPr>
          <p:cNvSpPr>
            <a:spLocks noGrp="1"/>
          </p:cNvSpPr>
          <p:nvPr>
            <p:ph idx="1"/>
          </p:nvPr>
        </p:nvSpPr>
        <p:spPr/>
        <p:txBody>
          <a:bodyPr/>
          <a:lstStyle/>
          <a:p>
            <a:endParaRPr lang="en-US"/>
          </a:p>
        </p:txBody>
      </p:sp>
      <p:sp>
        <p:nvSpPr>
          <p:cNvPr id="6" name="Rectangle 5">
            <a:extLst>
              <a:ext uri="{FF2B5EF4-FFF2-40B4-BE49-F238E27FC236}">
                <a16:creationId xmlns:a16="http://schemas.microsoft.com/office/drawing/2014/main" id="{F672B816-A26C-78C9-2C89-BE21A09778BC}"/>
              </a:ext>
            </a:extLst>
          </p:cNvPr>
          <p:cNvSpPr>
            <a:spLocks noChangeArrowheads="1"/>
          </p:cNvSpPr>
          <p:nvPr/>
        </p:nvSpPr>
        <p:spPr bwMode="auto">
          <a:xfrm>
            <a:off x="589446" y="1705085"/>
            <a:ext cx="21194053" cy="79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2" name="Picture 1" descr="Chart, histogram&#10;&#10;Description automatically generated">
            <a:extLst>
              <a:ext uri="{FF2B5EF4-FFF2-40B4-BE49-F238E27FC236}">
                <a16:creationId xmlns:a16="http://schemas.microsoft.com/office/drawing/2014/main" id="{2683A454-64DF-B330-35FD-0ADFAFD517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9948" y="1705085"/>
            <a:ext cx="10332105" cy="34440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7AFBD90-738C-8CB7-F3DB-5CB8917BAE42}"/>
              </a:ext>
            </a:extLst>
          </p:cNvPr>
          <p:cNvSpPr>
            <a:spLocks noChangeArrowheads="1"/>
          </p:cNvSpPr>
          <p:nvPr/>
        </p:nvSpPr>
        <p:spPr bwMode="auto">
          <a:xfrm>
            <a:off x="589446" y="5198698"/>
            <a:ext cx="108029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dynamic fatigue PSF function depicted by the red line the left figure was used to calculate the PSF multiplier value at any given time point based on the cumulative operator hours on shift time. Each simulation began by setting an initial on shift time of (a) zero on shift time, randomly sampled (b) with the associated distribution shown in the right figure, and (c) 12 hours on shift time.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445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2FD0-D169-AB8B-8FFE-AE524E440ADA}"/>
              </a:ext>
            </a:extLst>
          </p:cNvPr>
          <p:cNvSpPr>
            <a:spLocks noGrp="1"/>
          </p:cNvSpPr>
          <p:nvPr>
            <p:ph type="title"/>
          </p:nvPr>
        </p:nvSpPr>
        <p:spPr>
          <a:xfrm>
            <a:off x="589448" y="1310576"/>
            <a:ext cx="10802900" cy="635497"/>
          </a:xfrm>
        </p:spPr>
        <p:txBody>
          <a:bodyPr/>
          <a:lstStyle/>
          <a:p>
            <a:r>
              <a:rPr lang="en-US" dirty="0"/>
              <a:t>Future Work – HUNTER v3</a:t>
            </a:r>
          </a:p>
        </p:txBody>
      </p:sp>
      <p:sp>
        <p:nvSpPr>
          <p:cNvPr id="3" name="Content Placeholder 2">
            <a:extLst>
              <a:ext uri="{FF2B5EF4-FFF2-40B4-BE49-F238E27FC236}">
                <a16:creationId xmlns:a16="http://schemas.microsoft.com/office/drawing/2014/main" id="{358FB617-C4AF-DE9B-EAE7-F8CD488393AC}"/>
              </a:ext>
            </a:extLst>
          </p:cNvPr>
          <p:cNvSpPr>
            <a:spLocks noGrp="1"/>
          </p:cNvSpPr>
          <p:nvPr>
            <p:ph idx="1"/>
          </p:nvPr>
        </p:nvSpPr>
        <p:spPr>
          <a:xfrm>
            <a:off x="589448" y="2053649"/>
            <a:ext cx="6455929" cy="4163209"/>
          </a:xfrm>
        </p:spPr>
        <p:txBody>
          <a:bodyPr/>
          <a:lstStyle/>
          <a:p>
            <a:r>
              <a:rPr lang="en-US" b="1" dirty="0"/>
              <a:t>Coupling with Rancor </a:t>
            </a:r>
            <a:r>
              <a:rPr lang="en-US" dirty="0"/>
              <a:t>ROM simulator </a:t>
            </a:r>
            <a:r>
              <a:rPr lang="en-US" dirty="0">
                <a:sym typeface="Wingdings" pitchFamily="2" charset="2"/>
              </a:rPr>
              <a:t> greater control/flexibility for plant model</a:t>
            </a:r>
          </a:p>
          <a:p>
            <a:pPr lvl="1"/>
            <a:r>
              <a:rPr lang="en-US" dirty="0">
                <a:sym typeface="Wingdings" pitchFamily="2" charset="2"/>
              </a:rPr>
              <a:t>Computer-based procedure system integration (timing and procedure optimization)</a:t>
            </a:r>
            <a:endParaRPr lang="en-US" b="1" dirty="0"/>
          </a:p>
          <a:p>
            <a:r>
              <a:rPr lang="en-US" b="1" dirty="0"/>
              <a:t>Automatic procedure parsing</a:t>
            </a:r>
          </a:p>
          <a:p>
            <a:pPr lvl="1"/>
            <a:r>
              <a:rPr lang="en-US" dirty="0"/>
              <a:t>Translate PDF procedure into </a:t>
            </a:r>
            <a:r>
              <a:rPr lang="en-US" dirty="0" err="1"/>
              <a:t>json</a:t>
            </a:r>
            <a:r>
              <a:rPr lang="en-US" dirty="0"/>
              <a:t> (~78% there, large variability in )</a:t>
            </a:r>
          </a:p>
          <a:p>
            <a:r>
              <a:rPr lang="en-US" b="1" dirty="0"/>
              <a:t>Refactored procedure element </a:t>
            </a:r>
            <a:r>
              <a:rPr lang="en-US" dirty="0"/>
              <a:t>representations</a:t>
            </a:r>
          </a:p>
          <a:p>
            <a:r>
              <a:rPr lang="en-US" b="1" dirty="0">
                <a:sym typeface="Wingdings" pitchFamily="2" charset="2"/>
              </a:rPr>
              <a:t>Better error mode modeling - How do we error?</a:t>
            </a:r>
          </a:p>
          <a:p>
            <a:pPr lvl="1"/>
            <a:r>
              <a:rPr lang="en-US" dirty="0">
                <a:sym typeface="Wingdings" pitchFamily="2" charset="2"/>
              </a:rPr>
              <a:t>Time debt (binary) versus </a:t>
            </a:r>
          </a:p>
          <a:p>
            <a:pPr lvl="1"/>
            <a:r>
              <a:rPr lang="en-US" dirty="0">
                <a:sym typeface="Wingdings" pitchFamily="2" charset="2"/>
              </a:rPr>
              <a:t>Error cascade (errors of commission)</a:t>
            </a:r>
          </a:p>
          <a:p>
            <a:pPr marL="0" indent="0">
              <a:buNone/>
            </a:pPr>
            <a:endParaRPr lang="en-US" dirty="0">
              <a:sym typeface="Wingdings" pitchFamily="2" charset="2"/>
            </a:endParaRPr>
          </a:p>
          <a:p>
            <a:endParaRPr lang="en-US" dirty="0"/>
          </a:p>
        </p:txBody>
      </p:sp>
      <p:grpSp>
        <p:nvGrpSpPr>
          <p:cNvPr id="12" name="Group 11">
            <a:extLst>
              <a:ext uri="{FF2B5EF4-FFF2-40B4-BE49-F238E27FC236}">
                <a16:creationId xmlns:a16="http://schemas.microsoft.com/office/drawing/2014/main" id="{271FE2DD-1B83-6C35-FB19-B1235FE98BE5}"/>
              </a:ext>
            </a:extLst>
          </p:cNvPr>
          <p:cNvGrpSpPr/>
          <p:nvPr/>
        </p:nvGrpSpPr>
        <p:grpSpPr>
          <a:xfrm>
            <a:off x="7285221" y="1946073"/>
            <a:ext cx="4679594" cy="3936067"/>
            <a:chOff x="7045378" y="1832503"/>
            <a:chExt cx="4679594" cy="3936067"/>
          </a:xfrm>
        </p:grpSpPr>
        <p:sp>
          <p:nvSpPr>
            <p:cNvPr id="10" name="Rounded Rectangle 9">
              <a:extLst>
                <a:ext uri="{FF2B5EF4-FFF2-40B4-BE49-F238E27FC236}">
                  <a16:creationId xmlns:a16="http://schemas.microsoft.com/office/drawing/2014/main" id="{90FB96C7-9958-48BA-E37C-22328ABE9251}"/>
                </a:ext>
              </a:extLst>
            </p:cNvPr>
            <p:cNvSpPr/>
            <p:nvPr/>
          </p:nvSpPr>
          <p:spPr>
            <a:xfrm>
              <a:off x="7045378" y="1832503"/>
              <a:ext cx="4679594" cy="3936067"/>
            </a:xfrm>
            <a:prstGeom prst="roundRect">
              <a:avLst>
                <a:gd name="adj" fmla="val 9147"/>
              </a:avLst>
            </a:prstGeom>
            <a:solidFill>
              <a:srgbClr val="015976"/>
            </a:solidFill>
            <a:ln>
              <a:solidFill>
                <a:srgbClr val="07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9FE827-62B5-F90C-650D-5A75602ABA69}"/>
                </a:ext>
              </a:extLst>
            </p:cNvPr>
            <p:cNvSpPr txBox="1"/>
            <p:nvPr/>
          </p:nvSpPr>
          <p:spPr>
            <a:xfrm>
              <a:off x="7316276" y="2050421"/>
              <a:ext cx="4137799" cy="400110"/>
            </a:xfrm>
            <a:prstGeom prst="rect">
              <a:avLst/>
            </a:prstGeom>
            <a:noFill/>
          </p:spPr>
          <p:txBody>
            <a:bodyPr wrap="none" rtlCol="0">
              <a:spAutoFit/>
            </a:bodyPr>
            <a:lstStyle/>
            <a:p>
              <a:r>
                <a:rPr lang="en-US" sz="2000" b="1" dirty="0">
                  <a:solidFill>
                    <a:schemeClr val="bg1"/>
                  </a:solidFill>
                </a:rPr>
                <a:t>Undergoing Active Development</a:t>
              </a:r>
            </a:p>
          </p:txBody>
        </p:sp>
        <p:pic>
          <p:nvPicPr>
            <p:cNvPr id="14" name="Picture 13" descr="Work in Progress - Dr Evil Austin Powers | Make a Meme">
              <a:extLst>
                <a:ext uri="{FF2B5EF4-FFF2-40B4-BE49-F238E27FC236}">
                  <a16:creationId xmlns:a16="http://schemas.microsoft.com/office/drawing/2014/main" id="{E2A969DE-DC69-9810-287C-8FAF7C6741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8660" y="2668448"/>
              <a:ext cx="4433030" cy="2955354"/>
            </a:xfrm>
            <a:custGeom>
              <a:avLst/>
              <a:gdLst>
                <a:gd name="connsiteX0" fmla="*/ 267726 w 4433030"/>
                <a:gd name="connsiteY0" fmla="*/ 0 h 2955354"/>
                <a:gd name="connsiteX1" fmla="*/ 4165304 w 4433030"/>
                <a:gd name="connsiteY1" fmla="*/ 0 h 2955354"/>
                <a:gd name="connsiteX2" fmla="*/ 4433030 w 4433030"/>
                <a:gd name="connsiteY2" fmla="*/ 267726 h 2955354"/>
                <a:gd name="connsiteX3" fmla="*/ 4433030 w 4433030"/>
                <a:gd name="connsiteY3" fmla="*/ 2687628 h 2955354"/>
                <a:gd name="connsiteX4" fmla="*/ 4165304 w 4433030"/>
                <a:gd name="connsiteY4" fmla="*/ 2955354 h 2955354"/>
                <a:gd name="connsiteX5" fmla="*/ 267726 w 4433030"/>
                <a:gd name="connsiteY5" fmla="*/ 2955354 h 2955354"/>
                <a:gd name="connsiteX6" fmla="*/ 0 w 4433030"/>
                <a:gd name="connsiteY6" fmla="*/ 2687628 h 2955354"/>
                <a:gd name="connsiteX7" fmla="*/ 0 w 4433030"/>
                <a:gd name="connsiteY7" fmla="*/ 267726 h 2955354"/>
                <a:gd name="connsiteX8" fmla="*/ 267726 w 4433030"/>
                <a:gd name="connsiteY8" fmla="*/ 0 h 29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3030" h="2955354">
                  <a:moveTo>
                    <a:pt x="267726" y="0"/>
                  </a:moveTo>
                  <a:lnTo>
                    <a:pt x="4165304" y="0"/>
                  </a:lnTo>
                  <a:cubicBezTo>
                    <a:pt x="4313165" y="0"/>
                    <a:pt x="4433030" y="119865"/>
                    <a:pt x="4433030" y="267726"/>
                  </a:cubicBezTo>
                  <a:lnTo>
                    <a:pt x="4433030" y="2687628"/>
                  </a:lnTo>
                  <a:cubicBezTo>
                    <a:pt x="4433030" y="2835489"/>
                    <a:pt x="4313165" y="2955354"/>
                    <a:pt x="4165304" y="2955354"/>
                  </a:cubicBezTo>
                  <a:lnTo>
                    <a:pt x="267726" y="2955354"/>
                  </a:lnTo>
                  <a:cubicBezTo>
                    <a:pt x="119865" y="2955354"/>
                    <a:pt x="0" y="2835489"/>
                    <a:pt x="0" y="2687628"/>
                  </a:cubicBezTo>
                  <a:lnTo>
                    <a:pt x="0" y="267726"/>
                  </a:lnTo>
                  <a:cubicBezTo>
                    <a:pt x="0" y="119865"/>
                    <a:pt x="119865" y="0"/>
                    <a:pt x="267726" y="0"/>
                  </a:cubicBezTo>
                  <a:close/>
                </a:path>
              </a:pathLst>
            </a:custGeom>
            <a:noFill/>
            <a:ln w="1905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067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51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671E90-DDE2-B2E8-D4D3-541E9CB1E0AB}"/>
              </a:ext>
            </a:extLst>
          </p:cNvPr>
          <p:cNvSpPr>
            <a:spLocks noGrp="1"/>
          </p:cNvSpPr>
          <p:nvPr>
            <p:ph type="title"/>
          </p:nvPr>
        </p:nvSpPr>
        <p:spPr/>
        <p:txBody>
          <a:bodyPr/>
          <a:lstStyle/>
          <a:p>
            <a:r>
              <a:rPr lang="en-US" dirty="0"/>
              <a:t>HUNTER Architecture Overview</a:t>
            </a:r>
          </a:p>
        </p:txBody>
      </p:sp>
      <p:sp>
        <p:nvSpPr>
          <p:cNvPr id="9" name="Content Placeholder 8">
            <a:extLst>
              <a:ext uri="{FF2B5EF4-FFF2-40B4-BE49-F238E27FC236}">
                <a16:creationId xmlns:a16="http://schemas.microsoft.com/office/drawing/2014/main" id="{6FAF6A39-028D-B4AC-1B49-6524B662931D}"/>
              </a:ext>
            </a:extLst>
          </p:cNvPr>
          <p:cNvSpPr>
            <a:spLocks noGrp="1"/>
          </p:cNvSpPr>
          <p:nvPr>
            <p:ph idx="1"/>
          </p:nvPr>
        </p:nvSpPr>
        <p:spPr/>
        <p:txBody>
          <a:bodyPr/>
          <a:lstStyle/>
          <a:p>
            <a:r>
              <a:rPr lang="en-US" dirty="0"/>
              <a:t>The HUNTER simulation software supports the ability to execute analyst defined scenarios organized as tasks comprised of procedure steps</a:t>
            </a:r>
          </a:p>
          <a:p>
            <a:r>
              <a:rPr lang="en-US" dirty="0"/>
              <a:t>Python package supporting csv and </a:t>
            </a:r>
            <a:r>
              <a:rPr lang="en-US" dirty="0" err="1"/>
              <a:t>json</a:t>
            </a:r>
            <a:r>
              <a:rPr lang="en-US" dirty="0"/>
              <a:t> data input and output</a:t>
            </a:r>
          </a:p>
          <a:p>
            <a:r>
              <a:rPr lang="en-US" dirty="0"/>
              <a:t>Conceptual Model</a:t>
            </a:r>
          </a:p>
          <a:p>
            <a:pPr lvl="1"/>
            <a:r>
              <a:rPr lang="en-US" dirty="0"/>
              <a:t>Three basic modules</a:t>
            </a:r>
          </a:p>
          <a:p>
            <a:pPr lvl="2"/>
            <a:r>
              <a:rPr lang="en-US" b="1" dirty="0"/>
              <a:t>Individual</a:t>
            </a:r>
            <a:r>
              <a:rPr lang="en-US" dirty="0"/>
              <a:t>: What affects person </a:t>
            </a:r>
            <a:br>
              <a:rPr lang="en-US" dirty="0"/>
            </a:br>
            <a:r>
              <a:rPr lang="en-US" dirty="0"/>
              <a:t>performing the task (PSFs)</a:t>
            </a:r>
          </a:p>
          <a:p>
            <a:pPr lvl="2"/>
            <a:r>
              <a:rPr lang="en-US" b="1" dirty="0"/>
              <a:t>Task</a:t>
            </a:r>
            <a:r>
              <a:rPr lang="en-US" dirty="0"/>
              <a:t>: What task is being </a:t>
            </a:r>
            <a:br>
              <a:rPr lang="en-US" dirty="0"/>
            </a:br>
            <a:r>
              <a:rPr lang="en-US" dirty="0"/>
              <a:t>performed (procedures)</a:t>
            </a:r>
          </a:p>
          <a:p>
            <a:pPr lvl="2"/>
            <a:r>
              <a:rPr lang="en-US" b="1" dirty="0"/>
              <a:t>Environment</a:t>
            </a:r>
            <a:r>
              <a:rPr lang="en-US" dirty="0"/>
              <a:t>: What system is </a:t>
            </a:r>
            <a:br>
              <a:rPr lang="en-US" dirty="0"/>
            </a:br>
            <a:r>
              <a:rPr lang="en-US" dirty="0"/>
              <a:t>being used (plant model)</a:t>
            </a:r>
          </a:p>
          <a:p>
            <a:pPr marL="0" indent="0">
              <a:buNone/>
            </a:pPr>
            <a:endParaRPr lang="en-US" dirty="0"/>
          </a:p>
          <a:p>
            <a:endParaRPr lang="en-US" dirty="0"/>
          </a:p>
        </p:txBody>
      </p:sp>
      <p:pic>
        <p:nvPicPr>
          <p:cNvPr id="4" name="Picture 3">
            <a:extLst>
              <a:ext uri="{FF2B5EF4-FFF2-40B4-BE49-F238E27FC236}">
                <a16:creationId xmlns:a16="http://schemas.microsoft.com/office/drawing/2014/main" id="{499D0DB1-25B0-6198-6960-6A8A6412DF39}"/>
              </a:ext>
            </a:extLst>
          </p:cNvPr>
          <p:cNvPicPr>
            <a:picLocks noChangeAspect="1"/>
          </p:cNvPicPr>
          <p:nvPr/>
        </p:nvPicPr>
        <p:blipFill>
          <a:blip r:embed="rId2"/>
          <a:stretch>
            <a:fillRect/>
          </a:stretch>
        </p:blipFill>
        <p:spPr>
          <a:xfrm>
            <a:off x="5409363" y="3346807"/>
            <a:ext cx="4411923" cy="3176053"/>
          </a:xfrm>
          <a:prstGeom prst="rect">
            <a:avLst/>
          </a:prstGeom>
        </p:spPr>
      </p:pic>
    </p:spTree>
    <p:extLst>
      <p:ext uri="{BB962C8B-B14F-4D97-AF65-F5344CB8AC3E}">
        <p14:creationId xmlns:p14="http://schemas.microsoft.com/office/powerpoint/2010/main" val="138525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p:txBody>
          <a:bodyPr/>
          <a:lstStyle/>
          <a:p>
            <a:r>
              <a:rPr lang="en-US" sz="2800" dirty="0"/>
              <a:t>HUNTER Software Architecture </a:t>
            </a:r>
          </a:p>
        </p:txBody>
      </p:sp>
      <p:sp>
        <p:nvSpPr>
          <p:cNvPr id="3" name="Content Placeholder 2">
            <a:extLst>
              <a:ext uri="{FF2B5EF4-FFF2-40B4-BE49-F238E27FC236}">
                <a16:creationId xmlns:a16="http://schemas.microsoft.com/office/drawing/2014/main" id="{7403E1C6-BA43-104A-8ACE-1179C840E16E}"/>
              </a:ext>
            </a:extLst>
          </p:cNvPr>
          <p:cNvSpPr>
            <a:spLocks noGrp="1"/>
          </p:cNvSpPr>
          <p:nvPr>
            <p:ph idx="1"/>
          </p:nvPr>
        </p:nvSpPr>
        <p:spPr/>
        <p:txBody>
          <a:bodyPr/>
          <a:lstStyle/>
          <a:p>
            <a:r>
              <a:rPr lang="en-US" dirty="0"/>
              <a:t>Dynamic HRA</a:t>
            </a:r>
          </a:p>
          <a:p>
            <a:pPr lvl="1"/>
            <a:r>
              <a:rPr lang="en-US" dirty="0"/>
              <a:t>Unlike traditional static HRA, model construction requires defining constraints and a suite of all possible human actions organized in a closed and complete system</a:t>
            </a:r>
          </a:p>
          <a:p>
            <a:pPr lvl="1"/>
            <a:r>
              <a:rPr lang="en-US" dirty="0"/>
              <a:t>Model construction is time consuming (even before considering HRA context)</a:t>
            </a:r>
          </a:p>
          <a:p>
            <a:r>
              <a:rPr lang="en-US" dirty="0"/>
              <a:t>Analyst workflow based requirements</a:t>
            </a:r>
          </a:p>
          <a:p>
            <a:pPr lvl="1"/>
            <a:r>
              <a:rPr lang="en-US" dirty="0"/>
              <a:t>Provide expedient task (procedure) model creation and curation</a:t>
            </a:r>
          </a:p>
          <a:p>
            <a:pPr lvl="1"/>
            <a:r>
              <a:rPr lang="en-US" dirty="0"/>
              <a:t>Provide context construction and mapping to procedures and plant model</a:t>
            </a:r>
          </a:p>
          <a:p>
            <a:pPr lvl="1"/>
            <a:r>
              <a:rPr lang="en-US" dirty="0"/>
              <a:t>Provide simulation result outputs at various configurable units of analysis</a:t>
            </a:r>
          </a:p>
          <a:p>
            <a:pPr lvl="1"/>
            <a:endParaRPr lang="en-US" dirty="0"/>
          </a:p>
          <a:p>
            <a:pPr lvl="1"/>
            <a:endParaRPr lang="en-US" dirty="0"/>
          </a:p>
          <a:p>
            <a:pPr lvl="1"/>
            <a:endParaRPr lang="en-US" dirty="0"/>
          </a:p>
        </p:txBody>
      </p:sp>
      <p:cxnSp>
        <p:nvCxnSpPr>
          <p:cNvPr id="4" name="Straight Arrow Connector 3">
            <a:extLst>
              <a:ext uri="{FF2B5EF4-FFF2-40B4-BE49-F238E27FC236}">
                <a16:creationId xmlns:a16="http://schemas.microsoft.com/office/drawing/2014/main" id="{115CC3C7-B162-102D-60E5-C4B4B0CD5073}"/>
              </a:ext>
            </a:extLst>
          </p:cNvPr>
          <p:cNvCxnSpPr>
            <a:cxnSpLocks/>
          </p:cNvCxnSpPr>
          <p:nvPr/>
        </p:nvCxnSpPr>
        <p:spPr>
          <a:xfrm flipH="1">
            <a:off x="8881872" y="4052046"/>
            <a:ext cx="688848" cy="0"/>
          </a:xfrm>
          <a:prstGeom prst="straightConnector1">
            <a:avLst/>
          </a:prstGeom>
          <a:ln w="76200">
            <a:solidFill>
              <a:srgbClr val="01597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93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35EA-D4B7-DBF7-6E70-443A9DDD622F}"/>
              </a:ext>
            </a:extLst>
          </p:cNvPr>
          <p:cNvSpPr>
            <a:spLocks noGrp="1"/>
          </p:cNvSpPr>
          <p:nvPr>
            <p:ph type="title"/>
          </p:nvPr>
        </p:nvSpPr>
        <p:spPr>
          <a:xfrm>
            <a:off x="589448" y="1032257"/>
            <a:ext cx="10802900" cy="635497"/>
          </a:xfrm>
        </p:spPr>
        <p:txBody>
          <a:bodyPr/>
          <a:lstStyle/>
          <a:p>
            <a:r>
              <a:rPr lang="en-US" sz="2800" dirty="0"/>
              <a:t>Analyst Workflow for Model Construction and Execution</a:t>
            </a:r>
          </a:p>
        </p:txBody>
      </p:sp>
      <p:sp>
        <p:nvSpPr>
          <p:cNvPr id="3" name="Content Placeholder 2">
            <a:extLst>
              <a:ext uri="{FF2B5EF4-FFF2-40B4-BE49-F238E27FC236}">
                <a16:creationId xmlns:a16="http://schemas.microsoft.com/office/drawing/2014/main" id="{F3E79111-BC35-0746-8B7B-1F4370171E03}"/>
              </a:ext>
            </a:extLst>
          </p:cNvPr>
          <p:cNvSpPr>
            <a:spLocks noGrp="1"/>
          </p:cNvSpPr>
          <p:nvPr>
            <p:ph idx="1"/>
          </p:nvPr>
        </p:nvSpPr>
        <p:spPr>
          <a:xfrm>
            <a:off x="589447" y="1662534"/>
            <a:ext cx="10802901" cy="4163209"/>
          </a:xfrm>
        </p:spPr>
        <p:txBody>
          <a:bodyPr/>
          <a:lstStyle/>
          <a:p>
            <a:pPr marL="457200" indent="-457200">
              <a:buFont typeface="+mj-lt"/>
              <a:buAutoNum type="arabicPeriod"/>
            </a:pPr>
            <a:r>
              <a:rPr lang="en-US" dirty="0"/>
              <a:t>Construct procedure model</a:t>
            </a:r>
          </a:p>
          <a:p>
            <a:pPr marL="914400" lvl="1" indent="-457200">
              <a:buFont typeface="+mj-lt"/>
              <a:buAutoNum type="arabicPeriod"/>
            </a:pPr>
            <a:r>
              <a:rPr lang="en-US" dirty="0"/>
              <a:t>Assign GOMS primitive</a:t>
            </a:r>
          </a:p>
          <a:p>
            <a:pPr marL="457200" indent="-457200">
              <a:buFont typeface="+mj-lt"/>
              <a:buAutoNum type="arabicPeriod"/>
            </a:pPr>
            <a:r>
              <a:rPr lang="en-US" dirty="0"/>
              <a:t>Define context</a:t>
            </a:r>
          </a:p>
          <a:p>
            <a:pPr lvl="1"/>
            <a:r>
              <a:rPr lang="en-US" dirty="0"/>
              <a:t>Set static and dynamic performance shaping factors</a:t>
            </a:r>
          </a:p>
          <a:p>
            <a:pPr marL="457200" indent="-457200">
              <a:buFont typeface="+mj-lt"/>
              <a:buAutoNum type="arabicPeriod"/>
            </a:pPr>
            <a:r>
              <a:rPr lang="en-US" dirty="0"/>
              <a:t>Define the plant model and map procedure and context objects</a:t>
            </a:r>
          </a:p>
          <a:p>
            <a:pPr lvl="1"/>
            <a:r>
              <a:rPr lang="en-US" dirty="0"/>
              <a:t>Initial starting plant state</a:t>
            </a:r>
          </a:p>
          <a:p>
            <a:pPr lvl="1"/>
            <a:r>
              <a:rPr lang="en-US" dirty="0"/>
              <a:t>Procedure and PSF objects mappings to plant parameters</a:t>
            </a:r>
          </a:p>
          <a:p>
            <a:pPr marL="457200" indent="-457200">
              <a:buFont typeface="+mj-lt"/>
              <a:buAutoNum type="arabicPeriod"/>
            </a:pPr>
            <a:r>
              <a:rPr lang="en-US" dirty="0"/>
              <a:t>Define the simulation configuration</a:t>
            </a:r>
          </a:p>
          <a:p>
            <a:pPr lvl="1"/>
            <a:r>
              <a:rPr lang="en-US" dirty="0"/>
              <a:t>Run iterations</a:t>
            </a:r>
          </a:p>
          <a:p>
            <a:pPr lvl="1"/>
            <a:r>
              <a:rPr lang="en-US" dirty="0"/>
              <a:t>Plant Model failure criteria</a:t>
            </a:r>
          </a:p>
          <a:p>
            <a:pPr lvl="1"/>
            <a:r>
              <a:rPr lang="en-US" dirty="0"/>
              <a:t>Result output unit of analysis</a:t>
            </a:r>
          </a:p>
          <a:p>
            <a:pPr marL="457200" indent="-457200">
              <a:buFont typeface="+mj-lt"/>
              <a:buAutoNum type="arabicPeriod"/>
            </a:pPr>
            <a:r>
              <a:rPr lang="en-US" dirty="0"/>
              <a:t>Run the simulation</a:t>
            </a:r>
          </a:p>
          <a:p>
            <a:pPr marL="457200" indent="-457200">
              <a:buFont typeface="+mj-lt"/>
              <a:buAutoNum type="arabicPeriod"/>
            </a:pPr>
            <a:r>
              <a:rPr lang="en-US" dirty="0"/>
              <a:t>Analyze results</a:t>
            </a:r>
          </a:p>
          <a:p>
            <a:pPr marL="914400" lvl="1" indent="-457200">
              <a:buFont typeface="+mj-lt"/>
              <a:buAutoNum type="arabicPeriod"/>
            </a:pPr>
            <a:endParaRPr lang="en-US" dirty="0"/>
          </a:p>
          <a:p>
            <a:endParaRPr lang="en-US" dirty="0"/>
          </a:p>
        </p:txBody>
      </p:sp>
      <p:cxnSp>
        <p:nvCxnSpPr>
          <p:cNvPr id="5" name="Straight Arrow Connector 4">
            <a:extLst>
              <a:ext uri="{FF2B5EF4-FFF2-40B4-BE49-F238E27FC236}">
                <a16:creationId xmlns:a16="http://schemas.microsoft.com/office/drawing/2014/main" id="{35ADC990-1442-621A-3794-E1B38543ACB6}"/>
              </a:ext>
            </a:extLst>
          </p:cNvPr>
          <p:cNvCxnSpPr>
            <a:cxnSpLocks/>
          </p:cNvCxnSpPr>
          <p:nvPr/>
        </p:nvCxnSpPr>
        <p:spPr>
          <a:xfrm flipH="1">
            <a:off x="8272272" y="4064238"/>
            <a:ext cx="688848" cy="0"/>
          </a:xfrm>
          <a:prstGeom prst="straightConnector1">
            <a:avLst/>
          </a:prstGeom>
          <a:ln w="76200">
            <a:solidFill>
              <a:srgbClr val="01597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EB9FF49-40DB-0707-217A-372258BDD3A4}"/>
              </a:ext>
            </a:extLst>
          </p:cNvPr>
          <p:cNvCxnSpPr>
            <a:cxnSpLocks/>
          </p:cNvCxnSpPr>
          <p:nvPr/>
        </p:nvCxnSpPr>
        <p:spPr>
          <a:xfrm flipH="1">
            <a:off x="4437888" y="1820910"/>
            <a:ext cx="688848" cy="0"/>
          </a:xfrm>
          <a:prstGeom prst="straightConnector1">
            <a:avLst/>
          </a:prstGeom>
          <a:ln w="76200">
            <a:solidFill>
              <a:srgbClr val="01597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6AFAC84-89D5-BB2E-AA8D-D4626E9D30C3}"/>
              </a:ext>
            </a:extLst>
          </p:cNvPr>
          <p:cNvCxnSpPr>
            <a:cxnSpLocks/>
          </p:cNvCxnSpPr>
          <p:nvPr/>
        </p:nvCxnSpPr>
        <p:spPr>
          <a:xfrm flipH="1">
            <a:off x="4437888" y="2192766"/>
            <a:ext cx="688848" cy="0"/>
          </a:xfrm>
          <a:prstGeom prst="straightConnector1">
            <a:avLst/>
          </a:prstGeom>
          <a:ln w="76200">
            <a:solidFill>
              <a:srgbClr val="01597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59A8-D59A-6E37-B22B-AA9C0B9A1EE3}"/>
              </a:ext>
            </a:extLst>
          </p:cNvPr>
          <p:cNvSpPr>
            <a:spLocks noGrp="1"/>
          </p:cNvSpPr>
          <p:nvPr>
            <p:ph type="title"/>
          </p:nvPr>
        </p:nvSpPr>
        <p:spPr/>
        <p:txBody>
          <a:bodyPr/>
          <a:lstStyle/>
          <a:p>
            <a:r>
              <a:rPr lang="en-US" dirty="0"/>
              <a:t>Procedure data representation in HUNTER v2.0,2.1</a:t>
            </a:r>
          </a:p>
        </p:txBody>
      </p:sp>
      <p:sp>
        <p:nvSpPr>
          <p:cNvPr id="3" name="Content Placeholder 2">
            <a:extLst>
              <a:ext uri="{FF2B5EF4-FFF2-40B4-BE49-F238E27FC236}">
                <a16:creationId xmlns:a16="http://schemas.microsoft.com/office/drawing/2014/main" id="{64953FED-23CE-F899-1096-AE193E4393CF}"/>
              </a:ext>
            </a:extLst>
          </p:cNvPr>
          <p:cNvSpPr>
            <a:spLocks noGrp="1"/>
          </p:cNvSpPr>
          <p:nvPr>
            <p:ph idx="1"/>
          </p:nvPr>
        </p:nvSpPr>
        <p:spPr>
          <a:xfrm>
            <a:off x="589447" y="3661902"/>
            <a:ext cx="10802901" cy="4173967"/>
          </a:xfrm>
        </p:spPr>
        <p:txBody>
          <a:bodyPr/>
          <a:lstStyle/>
          <a:p>
            <a:r>
              <a:rPr lang="en-US" dirty="0"/>
              <a:t>Two column emergency post trip response</a:t>
            </a:r>
            <a:br>
              <a:rPr lang="en-US" dirty="0"/>
            </a:br>
            <a:r>
              <a:rPr lang="en-US" dirty="0"/>
              <a:t> procedure</a:t>
            </a:r>
          </a:p>
          <a:p>
            <a:r>
              <a:rPr lang="en-US" dirty="0"/>
              <a:t>Procedure data defined as step/element</a:t>
            </a:r>
          </a:p>
          <a:p>
            <a:r>
              <a:rPr lang="en-US" dirty="0"/>
              <a:t>Logical outcome and HRA outcome</a:t>
            </a:r>
            <a:br>
              <a:rPr lang="en-US" dirty="0"/>
            </a:br>
            <a:r>
              <a:rPr lang="en-US" dirty="0"/>
              <a:t>dictates the path followed for each</a:t>
            </a:r>
            <a:br>
              <a:rPr lang="en-US" dirty="0"/>
            </a:br>
            <a:r>
              <a:rPr lang="en-US" dirty="0"/>
              <a:t>simulation run</a:t>
            </a:r>
          </a:p>
          <a:p>
            <a:pPr lvl="1"/>
            <a:r>
              <a:rPr lang="en-US" dirty="0"/>
              <a:t>Logic must be upheld to proceed</a:t>
            </a:r>
          </a:p>
          <a:p>
            <a:pPr lvl="1"/>
            <a:r>
              <a:rPr lang="en-US" dirty="0"/>
              <a:t>Evaluation accrues time and repeats</a:t>
            </a:r>
            <a:br>
              <a:rPr lang="en-US" dirty="0"/>
            </a:br>
            <a:r>
              <a:rPr lang="en-US" dirty="0"/>
              <a:t>the step evaluation</a:t>
            </a:r>
          </a:p>
          <a:p>
            <a:endParaRPr lang="en-US" dirty="0"/>
          </a:p>
          <a:p>
            <a:pPr marL="0" indent="0">
              <a:buNone/>
            </a:pPr>
            <a:endParaRPr lang="en-US" dirty="0"/>
          </a:p>
        </p:txBody>
      </p:sp>
      <p:pic>
        <p:nvPicPr>
          <p:cNvPr id="4" name="Picture 3">
            <a:extLst>
              <a:ext uri="{FF2B5EF4-FFF2-40B4-BE49-F238E27FC236}">
                <a16:creationId xmlns:a16="http://schemas.microsoft.com/office/drawing/2014/main" id="{F279DFAB-18EE-E3BD-9B22-6FC6DA1889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447" y="1967188"/>
            <a:ext cx="6030809" cy="1366387"/>
          </a:xfrm>
          <a:prstGeom prst="rect">
            <a:avLst/>
          </a:prstGeom>
        </p:spPr>
      </p:pic>
      <p:cxnSp>
        <p:nvCxnSpPr>
          <p:cNvPr id="7" name="Straight Arrow Connector 6">
            <a:extLst>
              <a:ext uri="{FF2B5EF4-FFF2-40B4-BE49-F238E27FC236}">
                <a16:creationId xmlns:a16="http://schemas.microsoft.com/office/drawing/2014/main" id="{9083CD96-4755-3119-C8AF-A47C77D279E4}"/>
              </a:ext>
            </a:extLst>
          </p:cNvPr>
          <p:cNvCxnSpPr/>
          <p:nvPr/>
        </p:nvCxnSpPr>
        <p:spPr>
          <a:xfrm>
            <a:off x="1664208" y="-234086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650FF90-9B66-F30D-3CE2-7F96E4FDF412}"/>
              </a:ext>
            </a:extLst>
          </p:cNvPr>
          <p:cNvPicPr>
            <a:picLocks noChangeAspect="1"/>
          </p:cNvPicPr>
          <p:nvPr/>
        </p:nvPicPr>
        <p:blipFill>
          <a:blip r:embed="rId3"/>
          <a:stretch>
            <a:fillRect/>
          </a:stretch>
        </p:blipFill>
        <p:spPr>
          <a:xfrm>
            <a:off x="5983142" y="2266014"/>
            <a:ext cx="6208858" cy="4019048"/>
          </a:xfrm>
          <a:prstGeom prst="rect">
            <a:avLst/>
          </a:prstGeom>
        </p:spPr>
      </p:pic>
    </p:spTree>
    <p:extLst>
      <p:ext uri="{BB962C8B-B14F-4D97-AF65-F5344CB8AC3E}">
        <p14:creationId xmlns:p14="http://schemas.microsoft.com/office/powerpoint/2010/main" val="29548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B33A-940A-50C3-1D9F-26F1E7582EA4}"/>
              </a:ext>
            </a:extLst>
          </p:cNvPr>
          <p:cNvSpPr>
            <a:spLocks noGrp="1"/>
          </p:cNvSpPr>
          <p:nvPr>
            <p:ph type="title"/>
          </p:nvPr>
        </p:nvSpPr>
        <p:spPr/>
        <p:txBody>
          <a:bodyPr/>
          <a:lstStyle/>
          <a:p>
            <a:r>
              <a:rPr lang="en-US" dirty="0"/>
              <a:t>Expedient Procedure Entry</a:t>
            </a:r>
          </a:p>
        </p:txBody>
      </p:sp>
      <p:sp>
        <p:nvSpPr>
          <p:cNvPr id="3" name="Content Placeholder 2">
            <a:extLst>
              <a:ext uri="{FF2B5EF4-FFF2-40B4-BE49-F238E27FC236}">
                <a16:creationId xmlns:a16="http://schemas.microsoft.com/office/drawing/2014/main" id="{449189F2-A048-1FDF-3EDB-7EEDE49B997B}"/>
              </a:ext>
            </a:extLst>
          </p:cNvPr>
          <p:cNvSpPr>
            <a:spLocks noGrp="1"/>
          </p:cNvSpPr>
          <p:nvPr>
            <p:ph idx="1"/>
          </p:nvPr>
        </p:nvSpPr>
        <p:spPr>
          <a:xfrm>
            <a:off x="589447" y="2162286"/>
            <a:ext cx="6575851" cy="4173967"/>
          </a:xfrm>
        </p:spPr>
        <p:txBody>
          <a:bodyPr/>
          <a:lstStyle/>
          <a:p>
            <a:r>
              <a:rPr lang="en-US" dirty="0"/>
              <a:t>Spreadsheet approach affords speed and readability </a:t>
            </a:r>
          </a:p>
          <a:p>
            <a:r>
              <a:rPr lang="en-US" dirty="0"/>
              <a:t>Procedure element attribute objects</a:t>
            </a:r>
          </a:p>
          <a:p>
            <a:pPr lvl="1"/>
            <a:r>
              <a:rPr lang="en-US" dirty="0"/>
              <a:t>Step, sub-step, logic (plant parameters), GOMS primitive (HA), PSF</a:t>
            </a:r>
          </a:p>
          <a:p>
            <a:pPr lvl="1"/>
            <a:r>
              <a:rPr lang="en-US" dirty="0"/>
              <a:t>Each contains multiple parameters and can contain sub-elements</a:t>
            </a:r>
          </a:p>
          <a:p>
            <a:r>
              <a:rPr lang="en-US" dirty="0"/>
              <a:t>Spreadsheet-based representation options</a:t>
            </a:r>
          </a:p>
          <a:p>
            <a:pPr lvl="1"/>
            <a:r>
              <a:rPr lang="en-US" b="1" dirty="0"/>
              <a:t>Primary key</a:t>
            </a:r>
            <a:r>
              <a:rPr lang="en-US" dirty="0"/>
              <a:t>, sub keys (database reference key approach)</a:t>
            </a:r>
          </a:p>
          <a:p>
            <a:pPr lvl="2"/>
            <a:r>
              <a:rPr lang="en-US" dirty="0"/>
              <a:t>Must keep track of linkages between parent and children</a:t>
            </a:r>
          </a:p>
          <a:p>
            <a:pPr lvl="1"/>
            <a:r>
              <a:rPr lang="en-US" b="1" dirty="0"/>
              <a:t>Nested</a:t>
            </a:r>
            <a:r>
              <a:rPr lang="en-US" dirty="0"/>
              <a:t> structure used to define sub-elements</a:t>
            </a:r>
          </a:p>
          <a:p>
            <a:pPr lvl="2"/>
            <a:r>
              <a:rPr lang="en-US" dirty="0"/>
              <a:t>Columns code the parent and child relationship</a:t>
            </a:r>
          </a:p>
          <a:p>
            <a:endParaRPr lang="en-US" dirty="0"/>
          </a:p>
        </p:txBody>
      </p:sp>
      <p:pic>
        <p:nvPicPr>
          <p:cNvPr id="11" name="Picture 10">
            <a:extLst>
              <a:ext uri="{FF2B5EF4-FFF2-40B4-BE49-F238E27FC236}">
                <a16:creationId xmlns:a16="http://schemas.microsoft.com/office/drawing/2014/main" id="{A9AF1FC7-CE80-D02F-1507-016D45C9FC80}"/>
              </a:ext>
            </a:extLst>
          </p:cNvPr>
          <p:cNvPicPr>
            <a:picLocks noChangeAspect="1"/>
          </p:cNvPicPr>
          <p:nvPr/>
        </p:nvPicPr>
        <p:blipFill>
          <a:blip r:embed="rId2"/>
          <a:stretch>
            <a:fillRect/>
          </a:stretch>
        </p:blipFill>
        <p:spPr>
          <a:xfrm>
            <a:off x="7721624" y="2162286"/>
            <a:ext cx="4080658" cy="3509001"/>
          </a:xfrm>
          <a:prstGeom prst="rect">
            <a:avLst/>
          </a:prstGeom>
        </p:spPr>
      </p:pic>
      <p:sp>
        <p:nvSpPr>
          <p:cNvPr id="14" name="Arc 13">
            <a:extLst>
              <a:ext uri="{FF2B5EF4-FFF2-40B4-BE49-F238E27FC236}">
                <a16:creationId xmlns:a16="http://schemas.microsoft.com/office/drawing/2014/main" id="{39E56386-3B5B-B6E0-5168-74861426554A}"/>
              </a:ext>
            </a:extLst>
          </p:cNvPr>
          <p:cNvSpPr/>
          <p:nvPr/>
        </p:nvSpPr>
        <p:spPr>
          <a:xfrm rot="18706711" flipH="1">
            <a:off x="8830606" y="3581339"/>
            <a:ext cx="2872982" cy="1550485"/>
          </a:xfrm>
          <a:prstGeom prst="arc">
            <a:avLst>
              <a:gd name="adj1" fmla="val 16353862"/>
              <a:gd name="adj2" fmla="val 0"/>
            </a:avLst>
          </a:prstGeom>
          <a:ln w="76200">
            <a:solidFill>
              <a:srgbClr val="015976"/>
            </a:solidFill>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817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5CC4-87B6-DAF5-0B65-315FB3DA2D38}"/>
              </a:ext>
            </a:extLst>
          </p:cNvPr>
          <p:cNvSpPr>
            <a:spLocks noGrp="1"/>
          </p:cNvSpPr>
          <p:nvPr>
            <p:ph type="title"/>
          </p:nvPr>
        </p:nvSpPr>
        <p:spPr/>
        <p:txBody>
          <a:bodyPr/>
          <a:lstStyle/>
          <a:p>
            <a:r>
              <a:rPr lang="en-US" dirty="0"/>
              <a:t>Step Level Entry – with Transitions</a:t>
            </a:r>
          </a:p>
        </p:txBody>
      </p:sp>
      <p:pic>
        <p:nvPicPr>
          <p:cNvPr id="5" name="Content Placeholder 4">
            <a:extLst>
              <a:ext uri="{FF2B5EF4-FFF2-40B4-BE49-F238E27FC236}">
                <a16:creationId xmlns:a16="http://schemas.microsoft.com/office/drawing/2014/main" id="{B1DDF1BA-0F4B-6024-95E6-F6EF934BE56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72901" y="2162175"/>
            <a:ext cx="9635061" cy="4173538"/>
          </a:xfrm>
          <a:prstGeom prst="rect">
            <a:avLst/>
          </a:prstGeom>
        </p:spPr>
      </p:pic>
    </p:spTree>
    <p:extLst>
      <p:ext uri="{BB962C8B-B14F-4D97-AF65-F5344CB8AC3E}">
        <p14:creationId xmlns:p14="http://schemas.microsoft.com/office/powerpoint/2010/main" val="274137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34D7-0BAA-4972-42CB-6FE65026CFF4}"/>
              </a:ext>
            </a:extLst>
          </p:cNvPr>
          <p:cNvSpPr>
            <a:spLocks noGrp="1"/>
          </p:cNvSpPr>
          <p:nvPr>
            <p:ph type="title"/>
          </p:nvPr>
        </p:nvSpPr>
        <p:spPr/>
        <p:txBody>
          <a:bodyPr/>
          <a:lstStyle/>
          <a:p>
            <a:r>
              <a:rPr lang="en-US" dirty="0" err="1"/>
              <a:t>Substep</a:t>
            </a:r>
            <a:r>
              <a:rPr lang="en-US" dirty="0"/>
              <a:t> Entry</a:t>
            </a:r>
          </a:p>
        </p:txBody>
      </p:sp>
      <p:pic>
        <p:nvPicPr>
          <p:cNvPr id="4" name="Content Placeholder 3">
            <a:extLst>
              <a:ext uri="{FF2B5EF4-FFF2-40B4-BE49-F238E27FC236}">
                <a16:creationId xmlns:a16="http://schemas.microsoft.com/office/drawing/2014/main" id="{B2046350-A591-378D-8D43-8EA603AEF9B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34498" y="2162175"/>
            <a:ext cx="10111866" cy="4173538"/>
          </a:xfrm>
          <a:prstGeom prst="rect">
            <a:avLst/>
          </a:prstGeom>
        </p:spPr>
      </p:pic>
    </p:spTree>
    <p:extLst>
      <p:ext uri="{BB962C8B-B14F-4D97-AF65-F5344CB8AC3E}">
        <p14:creationId xmlns:p14="http://schemas.microsoft.com/office/powerpoint/2010/main" val="305403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D771-7FD5-C5FC-0577-56BD6C2FB25F}"/>
              </a:ext>
            </a:extLst>
          </p:cNvPr>
          <p:cNvSpPr>
            <a:spLocks noGrp="1"/>
          </p:cNvSpPr>
          <p:nvPr>
            <p:ph type="title"/>
          </p:nvPr>
        </p:nvSpPr>
        <p:spPr/>
        <p:txBody>
          <a:bodyPr/>
          <a:lstStyle/>
          <a:p>
            <a:r>
              <a:rPr lang="en-US" dirty="0"/>
              <a:t>Logic Entry</a:t>
            </a:r>
          </a:p>
        </p:txBody>
      </p:sp>
      <p:pic>
        <p:nvPicPr>
          <p:cNvPr id="5" name="Content Placeholder 4">
            <a:extLst>
              <a:ext uri="{FF2B5EF4-FFF2-40B4-BE49-F238E27FC236}">
                <a16:creationId xmlns:a16="http://schemas.microsoft.com/office/drawing/2014/main" id="{0D04E53B-E0E8-8BF1-AC80-FE57662B62F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83620" y="2162175"/>
            <a:ext cx="10013623" cy="4164013"/>
          </a:xfrm>
        </p:spPr>
      </p:pic>
    </p:spTree>
    <p:extLst>
      <p:ext uri="{BB962C8B-B14F-4D97-AF65-F5344CB8AC3E}">
        <p14:creationId xmlns:p14="http://schemas.microsoft.com/office/powerpoint/2010/main" val="3778093159"/>
      </p:ext>
    </p:extLst>
  </p:cSld>
  <p:clrMapOvr>
    <a:masterClrMapping/>
  </p:clrMapOvr>
</p:sld>
</file>

<file path=ppt/theme/theme1.xml><?xml version="1.0" encoding="utf-8"?>
<a:theme xmlns:a="http://schemas.openxmlformats.org/drawingml/2006/main" name="INL 2020">
  <a:themeElements>
    <a:clrScheme name="LWRS">
      <a:dk1>
        <a:srgbClr val="3B3A3C"/>
      </a:dk1>
      <a:lt1>
        <a:srgbClr val="FFFFFF"/>
      </a:lt1>
      <a:dk2>
        <a:srgbClr val="015976"/>
      </a:dk2>
      <a:lt2>
        <a:srgbClr val="0595D3"/>
      </a:lt2>
      <a:accent1>
        <a:srgbClr val="8EC423"/>
      </a:accent1>
      <a:accent2>
        <a:srgbClr val="0595D3"/>
      </a:accent2>
      <a:accent3>
        <a:srgbClr val="07519E"/>
      </a:accent3>
      <a:accent4>
        <a:srgbClr val="B2CDD6"/>
      </a:accent4>
      <a:accent5>
        <a:srgbClr val="D9E6EB"/>
      </a:accent5>
      <a:accent6>
        <a:srgbClr val="58595B"/>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C1E976DF48227640BFCAD9D3CBDA6C5F" ma:contentTypeVersion="0" ma:contentTypeDescription="A Microsoft InfoPath Form Template." ma:contentTypeScope="" ma:versionID="767940d19fd98c95b3511dffced0cb9b">
  <xsd:schema xmlns:xsd="http://www.w3.org/2001/XMLSchema" xmlns:xs="http://www.w3.org/2001/XMLSchema" xmlns:p="http://schemas.microsoft.com/office/2006/metadata/properties" xmlns:ns2="b36de9a1-94b9-47c2-a5cf-d886a01cb3a5" targetNamespace="http://schemas.microsoft.com/office/2006/metadata/properties" ma:root="true" ma:fieldsID="0a7e80852136e102de1b5c5eced2d67a" ns2:_="">
    <xsd:import namespace="b36de9a1-94b9-47c2-a5cf-d886a01cb3a5"/>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de9a1-94b9-47c2-a5cf-d886a01cb3a5"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owInCatalog xmlns="b36de9a1-94b9-47c2-a5cf-d886a01cb3a5">false</ShowInCatalog>
    <FormCategory xmlns="b36de9a1-94b9-47c2-a5cf-d886a01cb3a5" xsi:nil="true"/>
    <FormVersion xmlns="b36de9a1-94b9-47c2-a5cf-d886a01cb3a5" xsi:nil="true"/>
    <FormLocale xmlns="b36de9a1-94b9-47c2-a5cf-d886a01cb3a5" xsi:nil="true"/>
    <FormDescription xmlns="b36de9a1-94b9-47c2-a5cf-d886a01cb3a5" xsi:nil="true"/>
    <CustomContentTypeId xmlns="b36de9a1-94b9-47c2-a5cf-d886a01cb3a5" xsi:nil="true"/>
    <FormName xmlns="b36de9a1-94b9-47c2-a5cf-d886a01cb3a5" xsi:nil="true"/>
    <FormId xmlns="b36de9a1-94b9-47c2-a5cf-d886a01cb3a5" xsi:nil="true"/>
  </documentManagement>
</p:properties>
</file>

<file path=customXml/itemProps1.xml><?xml version="1.0" encoding="utf-8"?>
<ds:datastoreItem xmlns:ds="http://schemas.openxmlformats.org/officeDocument/2006/customXml" ds:itemID="{5B987B27-07C2-425E-9FC8-8EB9D2FCBB97}">
  <ds:schemaRefs>
    <ds:schemaRef ds:uri="http://schemas.microsoft.com/sharepoint/v3/contenttype/forms"/>
  </ds:schemaRefs>
</ds:datastoreItem>
</file>

<file path=customXml/itemProps2.xml><?xml version="1.0" encoding="utf-8"?>
<ds:datastoreItem xmlns:ds="http://schemas.openxmlformats.org/officeDocument/2006/customXml" ds:itemID="{850DE86B-B072-4E48-9D5A-A97FDB84E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6de9a1-94b9-47c2-a5cf-d886a01cb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E72521-46AD-4BAF-8AA5-1067FA401909}">
  <ds:schemaRefs>
    <ds:schemaRef ds:uri="http://schemas.microsoft.com/office/2006/metadata/properties"/>
    <ds:schemaRef ds:uri="http://schemas.microsoft.com/office/infopath/2007/PartnerControls"/>
    <ds:schemaRef ds:uri="b36de9a1-94b9-47c2-a5cf-d886a01cb3a5"/>
  </ds:schemaRefs>
</ds:datastoreItem>
</file>

<file path=docProps/app.xml><?xml version="1.0" encoding="utf-8"?>
<Properties xmlns="http://schemas.openxmlformats.org/officeDocument/2006/extended-properties" xmlns:vt="http://schemas.openxmlformats.org/officeDocument/2006/docPropsVTypes">
  <TotalTime>12321</TotalTime>
  <Words>724</Words>
  <Application>Microsoft Macintosh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Myriad Pro Cond</vt:lpstr>
      <vt:lpstr>Times New Roman</vt:lpstr>
      <vt:lpstr>INL 2020</vt:lpstr>
      <vt:lpstr>PowerPoint Presentation</vt:lpstr>
      <vt:lpstr>HUNTER Architecture Overview</vt:lpstr>
      <vt:lpstr>HUNTER Software Architecture </vt:lpstr>
      <vt:lpstr>Analyst Workflow for Model Construction and Execution</vt:lpstr>
      <vt:lpstr>Procedure data representation in HUNTER v2.0,2.1</vt:lpstr>
      <vt:lpstr>Expedient Procedure Entry</vt:lpstr>
      <vt:lpstr>Step Level Entry – with Transitions</vt:lpstr>
      <vt:lpstr>Substep Entry</vt:lpstr>
      <vt:lpstr>Logic Entry</vt:lpstr>
      <vt:lpstr>Human Actions – GOMS-Primitives  </vt:lpstr>
      <vt:lpstr>Primitive (fine resolution human actions) entry</vt:lpstr>
      <vt:lpstr>Scheduler Model Time Step Execution</vt:lpstr>
      <vt:lpstr>Dynamic PSF Initial Testing – Online Fatigue Calculation</vt:lpstr>
      <vt:lpstr>Future Work – HUNTER v3</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 Campbell</dc:creator>
  <cp:keywords/>
  <dc:description/>
  <cp:lastModifiedBy>Thomas A. Ulrich</cp:lastModifiedBy>
  <cp:revision>270</cp:revision>
  <dcterms:created xsi:type="dcterms:W3CDTF">2020-04-22T20:22:45Z</dcterms:created>
  <dcterms:modified xsi:type="dcterms:W3CDTF">2022-06-29T20:18:09Z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0x010100F8EF98760CBA4A94994F13BA881038FA00C1E976DF48227640BFCAD9D3CBDA6C5F</vt:lpwstr>
  </property>
</Properties>
</file>