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579" r:id="rId3"/>
    <p:sldId id="580" r:id="rId4"/>
    <p:sldId id="384" r:id="rId5"/>
    <p:sldId id="557" r:id="rId6"/>
    <p:sldId id="556" r:id="rId7"/>
    <p:sldId id="558" r:id="rId8"/>
    <p:sldId id="560" r:id="rId9"/>
    <p:sldId id="561" r:id="rId10"/>
    <p:sldId id="562" r:id="rId11"/>
    <p:sldId id="565" r:id="rId12"/>
    <p:sldId id="563" r:id="rId13"/>
    <p:sldId id="564" r:id="rId14"/>
    <p:sldId id="566" r:id="rId15"/>
    <p:sldId id="567" r:id="rId16"/>
    <p:sldId id="568" r:id="rId17"/>
    <p:sldId id="570" r:id="rId18"/>
    <p:sldId id="569" r:id="rId19"/>
    <p:sldId id="572" r:id="rId20"/>
    <p:sldId id="573" r:id="rId21"/>
    <p:sldId id="575" r:id="rId22"/>
    <p:sldId id="576" r:id="rId23"/>
    <p:sldId id="578"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 Myklebust" initials="TM" lastIdx="2" clrIdx="0">
    <p:extLst>
      <p:ext uri="{19B8F6BF-5375-455C-9EA6-DF929625EA0E}">
        <p15:presenceInfo xmlns:p15="http://schemas.microsoft.com/office/powerpoint/2012/main" userId="S::Thor.Myklebust@sintef.no::0358d0d6-aaca-4a58-872f-52cfb65e9d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59" d="100"/>
          <a:sy n="59" d="100"/>
        </p:scale>
        <p:origin x="9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D76AE-C6AD-4543-9449-11D2AD5BD95D}" type="datetimeFigureOut">
              <a:rPr lang="nb-NO" smtClean="0"/>
              <a:t>11.06.2022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463EC-F0C4-4DB8-B621-FB0A5B6B8F58}" type="slidenum">
              <a:rPr lang="nb-NO" smtClean="0"/>
              <a:t>‹#›</a:t>
            </a:fld>
            <a:endParaRPr lang="nb-NO"/>
          </a:p>
        </p:txBody>
      </p:sp>
    </p:spTree>
    <p:extLst>
      <p:ext uri="{BB962C8B-B14F-4D97-AF65-F5344CB8AC3E}">
        <p14:creationId xmlns:p14="http://schemas.microsoft.com/office/powerpoint/2010/main" val="41008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a:t>
            </a:fld>
            <a:endParaRPr lang="nb-NO"/>
          </a:p>
        </p:txBody>
      </p:sp>
    </p:spTree>
    <p:extLst>
      <p:ext uri="{BB962C8B-B14F-4D97-AF65-F5344CB8AC3E}">
        <p14:creationId xmlns:p14="http://schemas.microsoft.com/office/powerpoint/2010/main" val="294960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10</a:t>
            </a:fld>
            <a:endParaRPr lang="nb-NO"/>
          </a:p>
        </p:txBody>
      </p:sp>
    </p:spTree>
    <p:extLst>
      <p:ext uri="{BB962C8B-B14F-4D97-AF65-F5344CB8AC3E}">
        <p14:creationId xmlns:p14="http://schemas.microsoft.com/office/powerpoint/2010/main" val="158580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11</a:t>
            </a:fld>
            <a:endParaRPr lang="nb-NO"/>
          </a:p>
        </p:txBody>
      </p:sp>
    </p:spTree>
    <p:extLst>
      <p:ext uri="{BB962C8B-B14F-4D97-AF65-F5344CB8AC3E}">
        <p14:creationId xmlns:p14="http://schemas.microsoft.com/office/powerpoint/2010/main" val="110681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12</a:t>
            </a:fld>
            <a:endParaRPr lang="nb-NO"/>
          </a:p>
        </p:txBody>
      </p:sp>
    </p:spTree>
    <p:extLst>
      <p:ext uri="{BB962C8B-B14F-4D97-AF65-F5344CB8AC3E}">
        <p14:creationId xmlns:p14="http://schemas.microsoft.com/office/powerpoint/2010/main" val="43049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13</a:t>
            </a:fld>
            <a:endParaRPr lang="nb-NO"/>
          </a:p>
        </p:txBody>
      </p:sp>
    </p:spTree>
    <p:extLst>
      <p:ext uri="{BB962C8B-B14F-4D97-AF65-F5344CB8AC3E}">
        <p14:creationId xmlns:p14="http://schemas.microsoft.com/office/powerpoint/2010/main" val="28079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14</a:t>
            </a:fld>
            <a:endParaRPr lang="nb-NO"/>
          </a:p>
        </p:txBody>
      </p:sp>
    </p:spTree>
    <p:extLst>
      <p:ext uri="{BB962C8B-B14F-4D97-AF65-F5344CB8AC3E}">
        <p14:creationId xmlns:p14="http://schemas.microsoft.com/office/powerpoint/2010/main" val="396094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15</a:t>
            </a:fld>
            <a:endParaRPr lang="nb-NO"/>
          </a:p>
        </p:txBody>
      </p:sp>
    </p:spTree>
    <p:extLst>
      <p:ext uri="{BB962C8B-B14F-4D97-AF65-F5344CB8AC3E}">
        <p14:creationId xmlns:p14="http://schemas.microsoft.com/office/powerpoint/2010/main" val="5080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16</a:t>
            </a:fld>
            <a:endParaRPr lang="nb-NO"/>
          </a:p>
        </p:txBody>
      </p:sp>
    </p:spTree>
    <p:extLst>
      <p:ext uri="{BB962C8B-B14F-4D97-AF65-F5344CB8AC3E}">
        <p14:creationId xmlns:p14="http://schemas.microsoft.com/office/powerpoint/2010/main" val="369934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17</a:t>
            </a:fld>
            <a:endParaRPr lang="nb-NO"/>
          </a:p>
        </p:txBody>
      </p:sp>
    </p:spTree>
    <p:extLst>
      <p:ext uri="{BB962C8B-B14F-4D97-AF65-F5344CB8AC3E}">
        <p14:creationId xmlns:p14="http://schemas.microsoft.com/office/powerpoint/2010/main" val="257395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18</a:t>
            </a:fld>
            <a:endParaRPr lang="nb-NO"/>
          </a:p>
        </p:txBody>
      </p:sp>
    </p:spTree>
    <p:extLst>
      <p:ext uri="{BB962C8B-B14F-4D97-AF65-F5344CB8AC3E}">
        <p14:creationId xmlns:p14="http://schemas.microsoft.com/office/powerpoint/2010/main" val="3734750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19</a:t>
            </a:fld>
            <a:endParaRPr lang="nb-NO"/>
          </a:p>
        </p:txBody>
      </p:sp>
    </p:spTree>
    <p:extLst>
      <p:ext uri="{BB962C8B-B14F-4D97-AF65-F5344CB8AC3E}">
        <p14:creationId xmlns:p14="http://schemas.microsoft.com/office/powerpoint/2010/main" val="419419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2</a:t>
            </a:fld>
            <a:endParaRPr lang="nb-NO"/>
          </a:p>
        </p:txBody>
      </p:sp>
    </p:spTree>
    <p:extLst>
      <p:ext uri="{BB962C8B-B14F-4D97-AF65-F5344CB8AC3E}">
        <p14:creationId xmlns:p14="http://schemas.microsoft.com/office/powerpoint/2010/main" val="114893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20</a:t>
            </a:fld>
            <a:endParaRPr lang="nb-NO"/>
          </a:p>
        </p:txBody>
      </p:sp>
    </p:spTree>
    <p:extLst>
      <p:ext uri="{BB962C8B-B14F-4D97-AF65-F5344CB8AC3E}">
        <p14:creationId xmlns:p14="http://schemas.microsoft.com/office/powerpoint/2010/main" val="296623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21</a:t>
            </a:fld>
            <a:endParaRPr lang="nb-NO"/>
          </a:p>
        </p:txBody>
      </p:sp>
    </p:spTree>
    <p:extLst>
      <p:ext uri="{BB962C8B-B14F-4D97-AF65-F5344CB8AC3E}">
        <p14:creationId xmlns:p14="http://schemas.microsoft.com/office/powerpoint/2010/main" val="2165928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22</a:t>
            </a:fld>
            <a:endParaRPr lang="nb-NO"/>
          </a:p>
        </p:txBody>
      </p:sp>
    </p:spTree>
    <p:extLst>
      <p:ext uri="{BB962C8B-B14F-4D97-AF65-F5344CB8AC3E}">
        <p14:creationId xmlns:p14="http://schemas.microsoft.com/office/powerpoint/2010/main" val="3352110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23</a:t>
            </a:fld>
            <a:endParaRPr lang="nb-NO"/>
          </a:p>
        </p:txBody>
      </p:sp>
    </p:spTree>
    <p:extLst>
      <p:ext uri="{BB962C8B-B14F-4D97-AF65-F5344CB8AC3E}">
        <p14:creationId xmlns:p14="http://schemas.microsoft.com/office/powerpoint/2010/main" val="360443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3</a:t>
            </a:fld>
            <a:endParaRPr lang="nb-NO"/>
          </a:p>
        </p:txBody>
      </p:sp>
    </p:spTree>
    <p:extLst>
      <p:ext uri="{BB962C8B-B14F-4D97-AF65-F5344CB8AC3E}">
        <p14:creationId xmlns:p14="http://schemas.microsoft.com/office/powerpoint/2010/main" val="94948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98432B-D82E-4371-9AAB-5B7C1F6A15B1}" type="slidenum">
              <a:rPr lang="nb-NO" smtClean="0"/>
              <a:t>4</a:t>
            </a:fld>
            <a:endParaRPr lang="nb-NO"/>
          </a:p>
        </p:txBody>
      </p:sp>
    </p:spTree>
    <p:extLst>
      <p:ext uri="{BB962C8B-B14F-4D97-AF65-F5344CB8AC3E}">
        <p14:creationId xmlns:p14="http://schemas.microsoft.com/office/powerpoint/2010/main" val="236815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5</a:t>
            </a:fld>
            <a:endParaRPr lang="nb-NO"/>
          </a:p>
        </p:txBody>
      </p:sp>
    </p:spTree>
    <p:extLst>
      <p:ext uri="{BB962C8B-B14F-4D97-AF65-F5344CB8AC3E}">
        <p14:creationId xmlns:p14="http://schemas.microsoft.com/office/powerpoint/2010/main" val="259418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6</a:t>
            </a:fld>
            <a:endParaRPr lang="nb-NO"/>
          </a:p>
        </p:txBody>
      </p:sp>
    </p:spTree>
    <p:extLst>
      <p:ext uri="{BB962C8B-B14F-4D97-AF65-F5344CB8AC3E}">
        <p14:creationId xmlns:p14="http://schemas.microsoft.com/office/powerpoint/2010/main" val="66980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7</a:t>
            </a:fld>
            <a:endParaRPr lang="nb-NO"/>
          </a:p>
        </p:txBody>
      </p:sp>
    </p:spTree>
    <p:extLst>
      <p:ext uri="{BB962C8B-B14F-4D97-AF65-F5344CB8AC3E}">
        <p14:creationId xmlns:p14="http://schemas.microsoft.com/office/powerpoint/2010/main" val="347135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8</a:t>
            </a:fld>
            <a:endParaRPr lang="nb-NO"/>
          </a:p>
        </p:txBody>
      </p:sp>
    </p:spTree>
    <p:extLst>
      <p:ext uri="{BB962C8B-B14F-4D97-AF65-F5344CB8AC3E}">
        <p14:creationId xmlns:p14="http://schemas.microsoft.com/office/powerpoint/2010/main" val="192487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BE463EC-F0C4-4DB8-B621-FB0A5B6B8F58}" type="slidenum">
              <a:rPr lang="nb-NO" smtClean="0"/>
              <a:t>9</a:t>
            </a:fld>
            <a:endParaRPr lang="nb-NO"/>
          </a:p>
        </p:txBody>
      </p:sp>
    </p:spTree>
    <p:extLst>
      <p:ext uri="{BB962C8B-B14F-4D97-AF65-F5344CB8AC3E}">
        <p14:creationId xmlns:p14="http://schemas.microsoft.com/office/powerpoint/2010/main" val="346145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A21C-2D70-4660-B348-1F01F9193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FF4B915C-18E5-4285-8FFF-EADA68CA2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3F9826E-1774-4265-8D9F-5D25E424CD0B}"/>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D060EB28-B6F1-443D-B28D-3D8CAFD8631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0351C1E-C6C7-4DED-95C5-388DB0F0DACE}"/>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84531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8264-4E8D-49D6-B884-F9F8EC5FF9CC}"/>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17DA89C0-E938-408C-86D8-687D2ADD3F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4CA3A1E-E6E9-4A99-A5CD-32AA2CED87A9}"/>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BB85424D-6188-4434-B14C-CC5B3B12C1B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CEA475D-97F5-4873-86DD-086AFA42A250}"/>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30375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84956B-9E40-4DA5-9C05-AF3454CB28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2086D261-D648-425D-8F27-6038F9298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91307D1-5E7A-423D-8045-5B99B52429BC}"/>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50DA7F45-8A77-417A-BBC0-F31A62FD1E7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D20DD7F-FE0D-41DC-A321-31516BA375F0}"/>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32439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B03F-481C-4737-BA66-3AB02AE9C254}"/>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31467CC-2ED2-4B8B-9225-5D2E131149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52890BE-75AD-4938-B512-F667301C6111}"/>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677ED54A-AE7B-42D8-A61F-3F7197289F0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698E841-155B-44C8-B376-B47B02E19CB3}"/>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254484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8B9C-4C7A-471E-934B-D5AD607D7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A1098E4-4524-497F-AABD-78F1863616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5E8DAA-9A55-4090-AD9D-93B32CFF8D7E}"/>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AF7DFBBD-9CC8-4D3B-8E3B-E1C4BBD5C73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4FF2A38-F8C1-42E8-B544-D08556D8845D}"/>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8876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C4BE-0868-49C9-A235-057A4CEAF7AA}"/>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B8F354C-854E-48F2-9032-A0BE96936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979D5C94-ECB1-443E-BE14-0E6179397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5827DB24-3953-4E11-81ED-71D970F5C077}"/>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6" name="Footer Placeholder 5">
            <a:extLst>
              <a:ext uri="{FF2B5EF4-FFF2-40B4-BE49-F238E27FC236}">
                <a16:creationId xmlns:a16="http://schemas.microsoft.com/office/drawing/2014/main" id="{E5D5AFD1-7E89-4DCE-903C-2DDF2153DCD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5206007-1FAD-4DC2-8DB8-198547104E7C}"/>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4048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278-07D6-4AB2-AB1E-9416E32C1C69}"/>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26337AD6-633E-4DE8-B321-003BC5F10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32709-40D0-49E8-B93B-F0179F4B5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6311B1AF-DA3B-4669-819A-4B769EE67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F9C50-4AA3-408D-BD67-A295F27DD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54EFA217-550C-4734-9962-27F90B207B8F}"/>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8" name="Footer Placeholder 7">
            <a:extLst>
              <a:ext uri="{FF2B5EF4-FFF2-40B4-BE49-F238E27FC236}">
                <a16:creationId xmlns:a16="http://schemas.microsoft.com/office/drawing/2014/main" id="{6A0BB066-DACC-4BB5-819F-F3400F0A79F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C148BD5-B1BD-4D81-B751-0E91BF099817}"/>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271316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2907-D872-42A3-94F7-04CBD9B9BBC2}"/>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BEB75C84-C70E-47E6-BF03-34D6C4C063F2}"/>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4" name="Footer Placeholder 3">
            <a:extLst>
              <a:ext uri="{FF2B5EF4-FFF2-40B4-BE49-F238E27FC236}">
                <a16:creationId xmlns:a16="http://schemas.microsoft.com/office/drawing/2014/main" id="{BA268198-4A39-4D3A-8572-A1F6A26D2A8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8269309A-4D7B-4AEE-B458-6C8CD0A915F0}"/>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27812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960A8-6240-4A2E-B52E-3C54FD734161}"/>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3" name="Footer Placeholder 2">
            <a:extLst>
              <a:ext uri="{FF2B5EF4-FFF2-40B4-BE49-F238E27FC236}">
                <a16:creationId xmlns:a16="http://schemas.microsoft.com/office/drawing/2014/main" id="{EA77EB2B-AA8B-4B8C-8091-573C3F884BBC}"/>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3CD4A68-5026-42F3-BE13-F372D4617EF2}"/>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94225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B574-98D0-41EB-9C75-72F83796B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0043D74-CE35-4752-B7A7-F48B8BB2C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C4451092-E654-44F8-A055-D9C08D5E0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64250-7032-470C-B10E-F0CE0B5B32E5}"/>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6" name="Footer Placeholder 5">
            <a:extLst>
              <a:ext uri="{FF2B5EF4-FFF2-40B4-BE49-F238E27FC236}">
                <a16:creationId xmlns:a16="http://schemas.microsoft.com/office/drawing/2014/main" id="{515A6965-3F09-4CF0-A56F-BAB670A8B8A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D3BC6F9-096D-4743-887B-F3878F6CC6EE}"/>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36134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F296-5D49-4759-8FA3-3890CAEFB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98F34F00-9891-4F24-A95D-2260F2666E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E5C8DB01-0B6D-490B-BDBA-192119A41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64890-312E-4864-BBC3-9438464601EB}"/>
              </a:ext>
            </a:extLst>
          </p:cNvPr>
          <p:cNvSpPr>
            <a:spLocks noGrp="1"/>
          </p:cNvSpPr>
          <p:nvPr>
            <p:ph type="dt" sz="half" idx="10"/>
          </p:nvPr>
        </p:nvSpPr>
        <p:spPr/>
        <p:txBody>
          <a:bodyPr/>
          <a:lstStyle/>
          <a:p>
            <a:fld id="{EC6E1CBF-1981-49BB-8019-786C34A38C79}" type="datetimeFigureOut">
              <a:rPr lang="nb-NO" smtClean="0"/>
              <a:t>11.06.2022</a:t>
            </a:fld>
            <a:endParaRPr lang="nb-NO"/>
          </a:p>
        </p:txBody>
      </p:sp>
      <p:sp>
        <p:nvSpPr>
          <p:cNvPr id="6" name="Footer Placeholder 5">
            <a:extLst>
              <a:ext uri="{FF2B5EF4-FFF2-40B4-BE49-F238E27FC236}">
                <a16:creationId xmlns:a16="http://schemas.microsoft.com/office/drawing/2014/main" id="{3DB804B3-33FB-437D-B72D-2F7B683F740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2200406-18FE-44AA-A626-62773B9E9D11}"/>
              </a:ext>
            </a:extLst>
          </p:cNvPr>
          <p:cNvSpPr>
            <a:spLocks noGrp="1"/>
          </p:cNvSpPr>
          <p:nvPr>
            <p:ph type="sldNum" sz="quarter" idx="12"/>
          </p:nvPr>
        </p:nvSpPr>
        <p:spPr/>
        <p:txBody>
          <a:bodyPr/>
          <a:lstStyle/>
          <a:p>
            <a:fld id="{4DFF37A8-B6FD-4A96-A009-9A1E577ADFFC}" type="slidenum">
              <a:rPr lang="nb-NO" smtClean="0"/>
              <a:t>‹#›</a:t>
            </a:fld>
            <a:endParaRPr lang="nb-NO"/>
          </a:p>
        </p:txBody>
      </p:sp>
    </p:spTree>
    <p:extLst>
      <p:ext uri="{BB962C8B-B14F-4D97-AF65-F5344CB8AC3E}">
        <p14:creationId xmlns:p14="http://schemas.microsoft.com/office/powerpoint/2010/main" val="373493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D09FF-318B-4699-B4FA-E72BB24DD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E092A75D-D5C7-4F00-A802-A54D0C125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7B9BEE5-DD84-4A83-BF42-5BD9F5655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E1CBF-1981-49BB-8019-786C34A38C79}" type="datetimeFigureOut">
              <a:rPr lang="nb-NO" smtClean="0"/>
              <a:t>11.06.2022</a:t>
            </a:fld>
            <a:endParaRPr lang="nb-NO"/>
          </a:p>
        </p:txBody>
      </p:sp>
      <p:sp>
        <p:nvSpPr>
          <p:cNvPr id="5" name="Footer Placeholder 4">
            <a:extLst>
              <a:ext uri="{FF2B5EF4-FFF2-40B4-BE49-F238E27FC236}">
                <a16:creationId xmlns:a16="http://schemas.microsoft.com/office/drawing/2014/main" id="{3EA11D38-424C-4509-9217-975F4E8BF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89C3D5C-8DC4-4C27-A082-366879640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F37A8-B6FD-4A96-A009-9A1E577ADFFC}" type="slidenum">
              <a:rPr lang="nb-NO" smtClean="0"/>
              <a:t>‹#›</a:t>
            </a:fld>
            <a:endParaRPr lang="nb-NO"/>
          </a:p>
        </p:txBody>
      </p:sp>
    </p:spTree>
    <p:extLst>
      <p:ext uri="{BB962C8B-B14F-4D97-AF65-F5344CB8AC3E}">
        <p14:creationId xmlns:p14="http://schemas.microsoft.com/office/powerpoint/2010/main" val="405760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7EDF-9CE8-4E94-A32B-C1E017349C28}"/>
              </a:ext>
            </a:extLst>
          </p:cNvPr>
          <p:cNvSpPr>
            <a:spLocks noGrp="1"/>
          </p:cNvSpPr>
          <p:nvPr>
            <p:ph type="ctrTitle"/>
          </p:nvPr>
        </p:nvSpPr>
        <p:spPr>
          <a:xfrm>
            <a:off x="1524000" y="413657"/>
            <a:ext cx="9144000" cy="1491343"/>
          </a:xfrm>
        </p:spPr>
        <p:txBody>
          <a:bodyPr>
            <a:normAutofit fontScale="90000"/>
          </a:bodyPr>
          <a:lstStyle/>
          <a:p>
            <a:r>
              <a:rPr lang="en-GB" sz="5000" dirty="0"/>
              <a:t>TH14</a:t>
            </a:r>
            <a:br>
              <a:rPr lang="en-GB" sz="5000" dirty="0"/>
            </a:br>
            <a:r>
              <a:rPr lang="en-GB" sz="5000" dirty="0"/>
              <a:t>Safety case for vehicle trial operations</a:t>
            </a:r>
          </a:p>
        </p:txBody>
      </p:sp>
      <p:sp>
        <p:nvSpPr>
          <p:cNvPr id="3" name="Subtitle 2">
            <a:extLst>
              <a:ext uri="{FF2B5EF4-FFF2-40B4-BE49-F238E27FC236}">
                <a16:creationId xmlns:a16="http://schemas.microsoft.com/office/drawing/2014/main" id="{2D7EB7B5-1301-48ED-9746-6C7455D1B902}"/>
              </a:ext>
            </a:extLst>
          </p:cNvPr>
          <p:cNvSpPr>
            <a:spLocks noGrp="1"/>
          </p:cNvSpPr>
          <p:nvPr>
            <p:ph type="subTitle" idx="1"/>
          </p:nvPr>
        </p:nvSpPr>
        <p:spPr>
          <a:xfrm>
            <a:off x="1524000" y="3429000"/>
            <a:ext cx="9144000" cy="1828799"/>
          </a:xfrm>
        </p:spPr>
        <p:txBody>
          <a:bodyPr>
            <a:noAutofit/>
          </a:bodyPr>
          <a:lstStyle/>
          <a:p>
            <a:r>
              <a:rPr lang="nb-NO" sz="2800" dirty="0">
                <a:solidFill>
                  <a:srgbClr val="002060"/>
                </a:solidFill>
              </a:rPr>
              <a:t>PSAM16</a:t>
            </a:r>
          </a:p>
          <a:p>
            <a:endParaRPr lang="nb-NO" sz="2800" dirty="0"/>
          </a:p>
          <a:p>
            <a:r>
              <a:rPr lang="nb-NO" sz="2800" dirty="0"/>
              <a:t>Thor Myklebust</a:t>
            </a:r>
          </a:p>
          <a:p>
            <a:r>
              <a:rPr lang="nb-NO" sz="2800" dirty="0"/>
              <a:t>SINTEF Digital</a:t>
            </a:r>
          </a:p>
        </p:txBody>
      </p:sp>
      <p:pic>
        <p:nvPicPr>
          <p:cNvPr id="7" name="Picture 6">
            <a:extLst>
              <a:ext uri="{FF2B5EF4-FFF2-40B4-BE49-F238E27FC236}">
                <a16:creationId xmlns:a16="http://schemas.microsoft.com/office/drawing/2014/main" id="{EBEF1F78-6794-4270-A358-37D29B5D4D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63880" y="2214563"/>
            <a:ext cx="2604120" cy="3560072"/>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1BB2CA5F-0CD1-46FD-BCF3-F1C3304BD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261" y="2214563"/>
            <a:ext cx="2787028" cy="3490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41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201098"/>
            <a:ext cx="10515600" cy="808767"/>
          </a:xfrm>
        </p:spPr>
        <p:txBody>
          <a:bodyPr>
            <a:normAutofit fontScale="90000"/>
          </a:bodyPr>
          <a:lstStyle/>
          <a:p>
            <a:r>
              <a:rPr lang="en-GB" sz="4400" dirty="0">
                <a:latin typeface="Times New Roman" panose="02020603050405020304" pitchFamily="18" charset="0"/>
                <a:cs typeface="Times New Roman" panose="02020603050405020304" pitchFamily="18" charset="0"/>
              </a:rPr>
              <a:t>3 Operational design domain and test scenarios</a:t>
            </a:r>
          </a:p>
        </p:txBody>
      </p:sp>
      <p:sp>
        <p:nvSpPr>
          <p:cNvPr id="4" name="Content Placeholder 3">
            <a:extLst>
              <a:ext uri="{FF2B5EF4-FFF2-40B4-BE49-F238E27FC236}">
                <a16:creationId xmlns:a16="http://schemas.microsoft.com/office/drawing/2014/main" id="{D87760FE-46C6-4542-86F5-E609E67BE1BA}"/>
              </a:ext>
            </a:extLst>
          </p:cNvPr>
          <p:cNvSpPr>
            <a:spLocks noGrp="1"/>
          </p:cNvSpPr>
          <p:nvPr>
            <p:ph idx="1"/>
          </p:nvPr>
        </p:nvSpPr>
        <p:spPr>
          <a:xfrm>
            <a:off x="838200" y="1112107"/>
            <a:ext cx="10515600" cy="4351338"/>
          </a:xfrm>
        </p:spPr>
        <p:txBody>
          <a:bodyPr>
            <a:normAutofit/>
          </a:bodyPr>
          <a:lstStyle/>
          <a:p>
            <a:pPr marL="0" indent="0">
              <a:buNone/>
            </a:pPr>
            <a:r>
              <a:rPr lang="en-US" sz="2100" dirty="0">
                <a:latin typeface="Times New Roman" panose="02020603050405020304" pitchFamily="18" charset="0"/>
                <a:cs typeface="Times New Roman" panose="02020603050405020304" pitchFamily="18" charset="0"/>
              </a:rPr>
              <a:t>Information regarding the ODD including </a:t>
            </a:r>
          </a:p>
          <a:p>
            <a:pPr lvl="1"/>
            <a:r>
              <a:rPr lang="en-US" sz="2100" dirty="0">
                <a:latin typeface="Times New Roman" panose="02020603050405020304" pitchFamily="18" charset="0"/>
                <a:cs typeface="Times New Roman" panose="02020603050405020304" pitchFamily="18" charset="0"/>
              </a:rPr>
              <a:t>boundaries</a:t>
            </a:r>
          </a:p>
          <a:p>
            <a:pPr lvl="1"/>
            <a:r>
              <a:rPr lang="en-US" sz="2100" dirty="0">
                <a:latin typeface="Times New Roman" panose="02020603050405020304" pitchFamily="18" charset="0"/>
                <a:cs typeface="Times New Roman" panose="02020603050405020304" pitchFamily="18" charset="0"/>
              </a:rPr>
              <a:t>limitations</a:t>
            </a:r>
          </a:p>
          <a:p>
            <a:pPr lvl="1"/>
            <a:r>
              <a:rPr lang="en-US" sz="2100" dirty="0">
                <a:latin typeface="Times New Roman" panose="02020603050405020304" pitchFamily="18" charset="0"/>
                <a:cs typeface="Times New Roman" panose="02020603050405020304" pitchFamily="18" charset="0"/>
              </a:rPr>
              <a:t>risk state or </a:t>
            </a:r>
          </a:p>
          <a:p>
            <a:pPr lvl="1"/>
            <a:r>
              <a:rPr lang="en-US" sz="2100" dirty="0">
                <a:latin typeface="Times New Roman" panose="02020603050405020304" pitchFamily="18" charset="0"/>
                <a:cs typeface="Times New Roman" panose="02020603050405020304" pitchFamily="18" charset="0"/>
              </a:rPr>
              <a:t>abort condition, </a:t>
            </a:r>
          </a:p>
          <a:p>
            <a:pPr lvl="1"/>
            <a:r>
              <a:rPr lang="en-US" sz="2100" dirty="0">
                <a:latin typeface="Times New Roman" panose="02020603050405020304" pitchFamily="18" charset="0"/>
                <a:cs typeface="Times New Roman" panose="02020603050405020304" pitchFamily="18" charset="0"/>
              </a:rPr>
              <a:t>monitoring of ADS behavior </a:t>
            </a:r>
          </a:p>
          <a:p>
            <a:pPr lvl="1"/>
            <a:r>
              <a:rPr lang="en-US" sz="2100" dirty="0">
                <a:latin typeface="Times New Roman" panose="02020603050405020304" pitchFamily="18" charset="0"/>
                <a:cs typeface="Times New Roman" panose="02020603050405020304" pitchFamily="18" charset="0"/>
              </a:rPr>
              <a:t>including safety operator interventions and</a:t>
            </a:r>
          </a:p>
          <a:p>
            <a:pPr lvl="1"/>
            <a:r>
              <a:rPr lang="en-US" sz="2100" dirty="0">
                <a:latin typeface="Times New Roman" panose="02020603050405020304" pitchFamily="18" charset="0"/>
                <a:cs typeface="Times New Roman" panose="02020603050405020304" pitchFamily="18" charset="0"/>
              </a:rPr>
              <a:t> reliability of operation within ODD</a:t>
            </a:r>
          </a:p>
          <a:p>
            <a:pPr lvl="1"/>
            <a:r>
              <a:rPr lang="en-US" sz="2100" dirty="0">
                <a:solidFill>
                  <a:srgbClr val="FF0000"/>
                </a:solidFill>
                <a:latin typeface="Times New Roman" panose="02020603050405020304" pitchFamily="18" charset="0"/>
                <a:cs typeface="Times New Roman" panose="02020603050405020304" pitchFamily="18" charset="0"/>
              </a:rPr>
              <a:t>ISAD *** TBD</a:t>
            </a:r>
            <a:endParaRPr lang="nb-NO" sz="21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BE79E7F-3BAF-4EF9-A698-8F536101052B}"/>
              </a:ext>
            </a:extLst>
          </p:cNvPr>
          <p:cNvPicPr>
            <a:picLocks noChangeAspect="1"/>
          </p:cNvPicPr>
          <p:nvPr/>
        </p:nvPicPr>
        <p:blipFill>
          <a:blip r:embed="rId3"/>
          <a:stretch>
            <a:fillRect/>
          </a:stretch>
        </p:blipFill>
        <p:spPr>
          <a:xfrm>
            <a:off x="1088413" y="4250931"/>
            <a:ext cx="10015174" cy="2382695"/>
          </a:xfrm>
          <a:prstGeom prst="rect">
            <a:avLst/>
          </a:prstGeom>
        </p:spPr>
      </p:pic>
      <p:pic>
        <p:nvPicPr>
          <p:cNvPr id="1028" name="Picture 4" descr="LVCC — The Boring Company">
            <a:extLst>
              <a:ext uri="{FF2B5EF4-FFF2-40B4-BE49-F238E27FC236}">
                <a16:creationId xmlns:a16="http://schemas.microsoft.com/office/drawing/2014/main" id="{F91C4395-0822-41BD-93CB-E6F039F80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980" y="1414169"/>
            <a:ext cx="3590607" cy="238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5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4: </a:t>
            </a:r>
            <a:r>
              <a:rPr lang="en-GB" sz="4400" dirty="0">
                <a:latin typeface="Times New Roman" panose="02020603050405020304" pitchFamily="18" charset="0"/>
                <a:cs typeface="Times New Roman" panose="02020603050405020304" pitchFamily="18" charset="0"/>
              </a:rPr>
              <a:t>Route selection and assessment</a:t>
            </a:r>
            <a:endParaRPr lang="en-GB" dirty="0"/>
          </a:p>
        </p:txBody>
      </p:sp>
      <p:sp>
        <p:nvSpPr>
          <p:cNvPr id="4" name="Content Placeholder 3">
            <a:extLst>
              <a:ext uri="{FF2B5EF4-FFF2-40B4-BE49-F238E27FC236}">
                <a16:creationId xmlns:a16="http://schemas.microsoft.com/office/drawing/2014/main" id="{9FB7A195-ECD5-4AF1-9B94-3425A2263A1C}"/>
              </a:ext>
            </a:extLst>
          </p:cNvPr>
          <p:cNvSpPr>
            <a:spLocks noGrp="1"/>
          </p:cNvSpPr>
          <p:nvPr>
            <p:ph idx="1"/>
          </p:nvPr>
        </p:nvSpPr>
        <p:spPr>
          <a:xfrm>
            <a:off x="838200" y="1825625"/>
            <a:ext cx="5994400" cy="4351338"/>
          </a:xfrm>
        </p:spPr>
        <p:txBody>
          <a:bodyPr/>
          <a:lstStyle/>
          <a:p>
            <a:pPr>
              <a:lnSpc>
                <a:spcPct val="115000"/>
              </a:lnSpc>
              <a:spcBef>
                <a:spcPts val="600"/>
              </a:spcBef>
              <a:tabLst>
                <a:tab pos="180340" algn="l"/>
                <a:tab pos="449580" algn="l"/>
              </a:tabLst>
            </a:pPr>
            <a:r>
              <a:rPr lang="en-GB" sz="2400" dirty="0">
                <a:latin typeface="Times New Roman" panose="02020603050405020304" pitchFamily="18" charset="0"/>
                <a:ea typeface="Times New Roman" panose="02020603050405020304" pitchFamily="18" charset="0"/>
              </a:rPr>
              <a:t>I</a:t>
            </a:r>
            <a:r>
              <a:rPr lang="en-GB" sz="2400" dirty="0">
                <a:effectLst/>
                <a:latin typeface="Times New Roman" panose="02020603050405020304" pitchFamily="18" charset="0"/>
                <a:ea typeface="Times New Roman" panose="02020603050405020304" pitchFamily="18" charset="0"/>
              </a:rPr>
              <a:t>dentify the route(s) where the vehicle(s) shall </a:t>
            </a:r>
            <a:r>
              <a:rPr lang="en-GB" dirty="0">
                <a:effectLst/>
                <a:latin typeface="Times New Roman" panose="02020603050405020304" pitchFamily="18" charset="0"/>
                <a:ea typeface="Times New Roman" panose="02020603050405020304" pitchFamily="18" charset="0"/>
              </a:rPr>
              <a:t>operate. </a:t>
            </a:r>
          </a:p>
          <a:p>
            <a:pPr>
              <a:lnSpc>
                <a:spcPct val="115000"/>
              </a:lnSpc>
              <a:spcBef>
                <a:spcPts val="600"/>
              </a:spcBef>
              <a:tabLst>
                <a:tab pos="180340" algn="l"/>
                <a:tab pos="449580" algn="l"/>
              </a:tabLst>
            </a:pPr>
            <a:r>
              <a:rPr lang="en-GB" dirty="0">
                <a:effectLst/>
                <a:latin typeface="Times New Roman" panose="02020603050405020304" pitchFamily="18" charset="0"/>
                <a:ea typeface="Times New Roman" panose="02020603050405020304" pitchFamily="18" charset="0"/>
              </a:rPr>
              <a:t>For </a:t>
            </a:r>
            <a:r>
              <a:rPr lang="en-GB" sz="2400" dirty="0">
                <a:effectLst/>
                <a:latin typeface="Times New Roman" panose="02020603050405020304" pitchFamily="18" charset="0"/>
                <a:ea typeface="Times New Roman" panose="02020603050405020304" pitchFamily="18" charset="0"/>
              </a:rPr>
              <a:t>testing in the public domain it shall detail how the route(s) were selected. </a:t>
            </a:r>
          </a:p>
          <a:p>
            <a:pPr>
              <a:lnSpc>
                <a:spcPct val="115000"/>
              </a:lnSpc>
              <a:spcBef>
                <a:spcPts val="600"/>
              </a:spcBef>
              <a:tabLst>
                <a:tab pos="180340" algn="l"/>
                <a:tab pos="449580" algn="l"/>
              </a:tabLst>
            </a:pPr>
            <a:r>
              <a:rPr lang="en-GB" sz="2400" dirty="0">
                <a:latin typeface="Times New Roman" panose="02020603050405020304" pitchFamily="18" charset="0"/>
                <a:ea typeface="Times New Roman" panose="02020603050405020304" pitchFamily="18" charset="0"/>
              </a:rPr>
              <a:t>D</a:t>
            </a:r>
            <a:r>
              <a:rPr lang="en-GB" sz="2400" dirty="0">
                <a:effectLst/>
                <a:latin typeface="Times New Roman" panose="02020603050405020304" pitchFamily="18" charset="0"/>
                <a:ea typeface="Times New Roman" panose="02020603050405020304" pitchFamily="18" charset="0"/>
              </a:rPr>
              <a:t>etail any changes to infrastructure or street furniture and control measures implemented to minimize the level of risk posed from the vehicle trial</a:t>
            </a:r>
            <a:endParaRPr lang="nb-NO" sz="2400" dirty="0">
              <a:effectLst/>
              <a:latin typeface="Times New Roman" panose="02020603050405020304" pitchFamily="18" charset="0"/>
              <a:ea typeface="Times New Roman" panose="02020603050405020304" pitchFamily="18" charset="0"/>
            </a:endParaRPr>
          </a:p>
          <a:p>
            <a:pPr marL="0" indent="0">
              <a:buNone/>
            </a:pPr>
            <a:endParaRPr lang="nb-NO" dirty="0"/>
          </a:p>
        </p:txBody>
      </p:sp>
      <p:pic>
        <p:nvPicPr>
          <p:cNvPr id="5" name="Picture 4">
            <a:extLst>
              <a:ext uri="{FF2B5EF4-FFF2-40B4-BE49-F238E27FC236}">
                <a16:creationId xmlns:a16="http://schemas.microsoft.com/office/drawing/2014/main" id="{8E5D11C5-A66A-4BDB-BEA5-3CAD00DE39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9629" y="1825624"/>
            <a:ext cx="4768971" cy="3482975"/>
          </a:xfrm>
          <a:prstGeom prst="rect">
            <a:avLst/>
          </a:prstGeom>
          <a:noFill/>
        </p:spPr>
      </p:pic>
    </p:spTree>
    <p:extLst>
      <p:ext uri="{BB962C8B-B14F-4D97-AF65-F5344CB8AC3E}">
        <p14:creationId xmlns:p14="http://schemas.microsoft.com/office/powerpoint/2010/main" val="2511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5: </a:t>
            </a:r>
            <a:r>
              <a:rPr lang="en-GB" sz="4400" dirty="0">
                <a:latin typeface="Times New Roman" panose="02020603050405020304" pitchFamily="18" charset="0"/>
                <a:cs typeface="Times New Roman" panose="02020603050405020304" pitchFamily="18" charset="0"/>
              </a:rPr>
              <a:t>Operational risk assessment</a:t>
            </a:r>
            <a:endParaRPr lang="en-GB" dirty="0"/>
          </a:p>
        </p:txBody>
      </p:sp>
      <p:sp>
        <p:nvSpPr>
          <p:cNvPr id="4" name="Content Placeholder 3">
            <a:extLst>
              <a:ext uri="{FF2B5EF4-FFF2-40B4-BE49-F238E27FC236}">
                <a16:creationId xmlns:a16="http://schemas.microsoft.com/office/drawing/2014/main" id="{26E6A1D9-D21D-4D4A-AE7E-B26940E10C0E}"/>
              </a:ext>
            </a:extLst>
          </p:cNvPr>
          <p:cNvSpPr>
            <a:spLocks noGrp="1"/>
          </p:cNvSpPr>
          <p:nvPr>
            <p:ph idx="1"/>
          </p:nvPr>
        </p:nvSpPr>
        <p:spPr/>
        <p:txBody>
          <a:bodyPr>
            <a:normAutofit/>
          </a:bodyPr>
          <a:lstStyle/>
          <a:p>
            <a:pPr>
              <a:lnSpc>
                <a:spcPct val="115000"/>
              </a:lnSpc>
              <a:spcBef>
                <a:spcPts val="600"/>
              </a:spcBef>
              <a:spcAft>
                <a:spcPts val="600"/>
              </a:spcAft>
              <a:tabLst>
                <a:tab pos="180340" algn="l"/>
                <a:tab pos="449580" algn="l"/>
              </a:tabLst>
            </a:pPr>
            <a:r>
              <a:rPr lang="en-GB" sz="2400" dirty="0">
                <a:effectLst/>
                <a:latin typeface="Times New Roman" panose="02020603050405020304" pitchFamily="18" charset="0"/>
                <a:ea typeface="Times New Roman" panose="02020603050405020304" pitchFamily="18" charset="0"/>
              </a:rPr>
              <a:t>The trialling organization shall conduct a suitable and sufficient operational risk assessment.</a:t>
            </a:r>
          </a:p>
          <a:p>
            <a:pPr>
              <a:lnSpc>
                <a:spcPct val="115000"/>
              </a:lnSpc>
              <a:spcBef>
                <a:spcPts val="600"/>
              </a:spcBef>
              <a:spcAft>
                <a:spcPts val="600"/>
              </a:spcAft>
              <a:tabLst>
                <a:tab pos="180340" algn="l"/>
                <a:tab pos="449580" algn="l"/>
              </a:tabLst>
            </a:pPr>
            <a:endParaRPr lang="nb-NO"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The safety case shall provide an overview of the methodology used to identify hazards and assess and evaluate all operational risks that are foreseeable for each test scenario. </a:t>
            </a:r>
          </a:p>
          <a:p>
            <a:endParaRPr lang="en-GB"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All affected parties should be included as part of the risk assessment process.</a:t>
            </a:r>
            <a:endParaRPr lang="nb-NO" sz="2400" dirty="0"/>
          </a:p>
        </p:txBody>
      </p:sp>
    </p:spTree>
    <p:extLst>
      <p:ext uri="{BB962C8B-B14F-4D97-AF65-F5344CB8AC3E}">
        <p14:creationId xmlns:p14="http://schemas.microsoft.com/office/powerpoint/2010/main" val="96889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1115558"/>
          </a:xfrm>
        </p:spPr>
        <p:txBody>
          <a:bodyPr>
            <a:normAutofit/>
          </a:bodyPr>
          <a:lstStyle/>
          <a:p>
            <a:r>
              <a:rPr lang="en-GB" sz="3600" dirty="0"/>
              <a:t>6: </a:t>
            </a:r>
            <a:r>
              <a:rPr lang="en-GB" sz="3600" dirty="0">
                <a:latin typeface="Times New Roman" panose="02020603050405020304" pitchFamily="18" charset="0"/>
                <a:cs typeface="Times New Roman" panose="02020603050405020304" pitchFamily="18" charset="0"/>
              </a:rPr>
              <a:t>Operational guidance</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Safety related application conditions, SRAC</a:t>
            </a:r>
            <a:endParaRPr lang="en-GB" dirty="0"/>
          </a:p>
        </p:txBody>
      </p:sp>
      <p:sp>
        <p:nvSpPr>
          <p:cNvPr id="4" name="Content Placeholder 3">
            <a:extLst>
              <a:ext uri="{FF2B5EF4-FFF2-40B4-BE49-F238E27FC236}">
                <a16:creationId xmlns:a16="http://schemas.microsoft.com/office/drawing/2014/main" id="{447075D9-2E48-40D0-A258-CE5B44EC70AA}"/>
              </a:ext>
            </a:extLst>
          </p:cNvPr>
          <p:cNvSpPr>
            <a:spLocks noGrp="1"/>
          </p:cNvSpPr>
          <p:nvPr>
            <p:ph idx="1"/>
          </p:nvPr>
        </p:nvSpPr>
        <p:spPr>
          <a:xfrm>
            <a:off x="838200" y="1825625"/>
            <a:ext cx="8850086" cy="4351338"/>
          </a:xfrm>
        </p:spPr>
        <p:txBody>
          <a:bodyPr/>
          <a:lstStyle/>
          <a:p>
            <a:pPr marL="0" indent="0">
              <a:buNone/>
            </a:pPr>
            <a:r>
              <a:rPr lang="en-GB" sz="2000" dirty="0">
                <a:effectLst/>
                <a:latin typeface="Times New Roman" panose="02020603050405020304" pitchFamily="18" charset="0"/>
                <a:ea typeface="Times New Roman" panose="02020603050405020304" pitchFamily="18" charset="0"/>
              </a:rPr>
              <a:t>Operational guidance documents are required to document safe working practices to be followed to assure safety and security throughout the lifecycle of the trial.</a:t>
            </a:r>
          </a:p>
          <a:p>
            <a:pPr marL="0" indent="0">
              <a:buNone/>
            </a:pPr>
            <a:endParaRPr lang="en-GB" sz="2000" dirty="0">
              <a:latin typeface="Times New Roman" panose="02020603050405020304" pitchFamily="18" charset="0"/>
              <a:ea typeface="Times New Roman" panose="02020603050405020304" pitchFamily="18" charset="0"/>
            </a:endParaRPr>
          </a:p>
          <a:p>
            <a:pPr marL="0" indent="0">
              <a:buNone/>
            </a:pPr>
            <a:r>
              <a:rPr lang="en-GB" sz="2000" dirty="0">
                <a:effectLst/>
                <a:latin typeface="Times New Roman" panose="02020603050405020304" pitchFamily="18" charset="0"/>
                <a:ea typeface="Times New Roman" panose="02020603050405020304" pitchFamily="18" charset="0"/>
              </a:rPr>
              <a:t>SRACs (Safety Related Application Condition) shall be described:</a:t>
            </a:r>
          </a:p>
          <a:p>
            <a:pPr>
              <a:lnSpc>
                <a:spcPct val="115000"/>
              </a:lnSpc>
              <a:spcBef>
                <a:spcPts val="600"/>
              </a:spcBef>
              <a:spcAft>
                <a:spcPts val="600"/>
              </a:spcAft>
              <a:tabLst>
                <a:tab pos="180340" algn="l"/>
                <a:tab pos="449580" algn="l"/>
              </a:tabLst>
            </a:pPr>
            <a:r>
              <a:rPr lang="en-GB" sz="2000" dirty="0">
                <a:effectLst/>
                <a:latin typeface="Times New Roman" panose="02020603050405020304" pitchFamily="18" charset="0"/>
                <a:ea typeface="Times New Roman" panose="02020603050405020304" pitchFamily="18" charset="0"/>
              </a:rPr>
              <a:t>This section shall define the rules, conditions and constraints relevant to safety which need to be observed in the application of the item/system/vehicle.</a:t>
            </a:r>
            <a:endParaRPr lang="nb-NO" sz="2000" dirty="0">
              <a:effectLst/>
              <a:latin typeface="Times New Roman" panose="02020603050405020304" pitchFamily="18" charset="0"/>
              <a:ea typeface="Times New Roman" panose="02020603050405020304" pitchFamily="18" charset="0"/>
            </a:endParaRPr>
          </a:p>
          <a:p>
            <a:r>
              <a:rPr lang="en-GB" sz="2000" dirty="0">
                <a:effectLst/>
                <a:latin typeface="Times New Roman" panose="02020603050405020304" pitchFamily="18" charset="0"/>
                <a:ea typeface="Times New Roman" panose="02020603050405020304" pitchFamily="18" charset="0"/>
              </a:rPr>
              <a:t>Each SRAC shall be linked to at least one hazard</a:t>
            </a:r>
            <a:endParaRPr lang="nb-NO" sz="2000" dirty="0">
              <a:effectLst/>
              <a:latin typeface="Times New Roman" panose="02020603050405020304" pitchFamily="18" charset="0"/>
              <a:ea typeface="Times New Roman" panose="02020603050405020304" pitchFamily="18" charset="0"/>
            </a:endParaRPr>
          </a:p>
          <a:p>
            <a:pPr marL="0" indent="0">
              <a:buNone/>
            </a:pPr>
            <a:endParaRPr lang="nb-NO" dirty="0"/>
          </a:p>
          <a:p>
            <a:pPr marL="0" indent="0">
              <a:buNone/>
            </a:pPr>
            <a:endParaRPr lang="nb-NO" dirty="0"/>
          </a:p>
        </p:txBody>
      </p:sp>
    </p:spTree>
    <p:extLst>
      <p:ext uri="{BB962C8B-B14F-4D97-AF65-F5344CB8AC3E}">
        <p14:creationId xmlns:p14="http://schemas.microsoft.com/office/powerpoint/2010/main" val="7599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7: </a:t>
            </a:r>
            <a:r>
              <a:rPr lang="en-GB" sz="4400" dirty="0">
                <a:latin typeface="Times New Roman" panose="02020603050405020304" pitchFamily="18" charset="0"/>
                <a:cs typeface="Times New Roman" panose="02020603050405020304" pitchFamily="18" charset="0"/>
              </a:rPr>
              <a:t>Remote monitoring, operation and control</a:t>
            </a:r>
            <a:endParaRPr lang="en-GB" dirty="0"/>
          </a:p>
        </p:txBody>
      </p:sp>
      <p:sp>
        <p:nvSpPr>
          <p:cNvPr id="4" name="Content Placeholder 3">
            <a:extLst>
              <a:ext uri="{FF2B5EF4-FFF2-40B4-BE49-F238E27FC236}">
                <a16:creationId xmlns:a16="http://schemas.microsoft.com/office/drawing/2014/main" id="{F4DF825E-E4F3-4D3E-BF55-C9A175657E36}"/>
              </a:ext>
            </a:extLst>
          </p:cNvPr>
          <p:cNvSpPr>
            <a:spLocks noGrp="1"/>
          </p:cNvSpPr>
          <p:nvPr>
            <p:ph idx="1"/>
          </p:nvPr>
        </p:nvSpPr>
        <p:spPr>
          <a:xfrm>
            <a:off x="838200" y="1418897"/>
            <a:ext cx="10515600" cy="4758066"/>
          </a:xfrm>
        </p:spPr>
        <p:txBody>
          <a:bodyPr>
            <a:noAutofit/>
          </a:bodyPr>
          <a:lstStyle/>
          <a:p>
            <a:pPr>
              <a:spcBef>
                <a:spcPts val="600"/>
              </a:spcBef>
              <a:tabLst>
                <a:tab pos="180340" algn="l"/>
                <a:tab pos="449580" algn="l"/>
              </a:tabLst>
            </a:pPr>
            <a:r>
              <a:rPr lang="en-GB" sz="2400" dirty="0">
                <a:effectLst/>
                <a:latin typeface="Times New Roman" panose="02020603050405020304" pitchFamily="18" charset="0"/>
                <a:ea typeface="Calibri" panose="020F0502020204030204" pitchFamily="34" charset="0"/>
              </a:rPr>
              <a:t>provide sufficient evidence to demonstrate that the safety driver or remote operator can resume full control of the vehicle</a:t>
            </a:r>
          </a:p>
          <a:p>
            <a:pPr>
              <a:spcBef>
                <a:spcPts val="600"/>
              </a:spcBef>
              <a:tabLst>
                <a:tab pos="180340" algn="l"/>
                <a:tab pos="449580" algn="l"/>
              </a:tabLst>
            </a:pPr>
            <a:r>
              <a:rPr lang="en-GB" sz="2400" dirty="0">
                <a:effectLst/>
                <a:latin typeface="Times New Roman" panose="02020603050405020304" pitchFamily="18" charset="0"/>
                <a:ea typeface="Calibri" panose="020F0502020204030204" pitchFamily="34" charset="0"/>
              </a:rPr>
              <a:t>safety operator training and competency testing shall be detailed</a:t>
            </a:r>
            <a:endParaRPr lang="nb-NO" sz="2400" dirty="0">
              <a:effectLst/>
              <a:latin typeface="Times New Roman" panose="02020603050405020304" pitchFamily="18" charset="0"/>
              <a:ea typeface="Times New Roman" panose="02020603050405020304" pitchFamily="18" charset="0"/>
            </a:endParaRPr>
          </a:p>
          <a:p>
            <a:pPr>
              <a:spcAft>
                <a:spcPts val="600"/>
              </a:spcAft>
              <a:tabLst>
                <a:tab pos="180340" algn="l"/>
                <a:tab pos="449580" algn="l"/>
              </a:tabLst>
            </a:pPr>
            <a:r>
              <a:rPr lang="en-GB" sz="2400" dirty="0">
                <a:effectLst/>
                <a:latin typeface="Times New Roman" panose="02020603050405020304" pitchFamily="18" charset="0"/>
                <a:ea typeface="Calibri" panose="020F0502020204030204" pitchFamily="34" charset="0"/>
              </a:rPr>
              <a:t>if the automated vehicle is monitored remotely, the vehicle shall demonstrate that the system is able to deliver the same level of safety, control and response times as an alert and competent safety driver sat in the vehicle’s driving seat</a:t>
            </a:r>
            <a:endParaRPr lang="nb-NO"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Calibri" panose="020F0502020204030204" pitchFamily="34" charset="0"/>
              </a:rPr>
              <a:t>specify what control measures are employed to ensure reliable, safe and secure remote operation, including the integrity and availability of communications and the monitoring and maintenance requirements to ensure that a minimum risk state can always be achieved</a:t>
            </a:r>
            <a:endParaRPr lang="nb-NO" sz="3600" dirty="0"/>
          </a:p>
        </p:txBody>
      </p:sp>
    </p:spTree>
    <p:extLst>
      <p:ext uri="{BB962C8B-B14F-4D97-AF65-F5344CB8AC3E}">
        <p14:creationId xmlns:p14="http://schemas.microsoft.com/office/powerpoint/2010/main" val="282123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1367805"/>
          </a:xfrm>
        </p:spPr>
        <p:txBody>
          <a:bodyPr>
            <a:normAutofit/>
          </a:bodyPr>
          <a:lstStyle/>
          <a:p>
            <a:pPr>
              <a:lnSpc>
                <a:spcPct val="100000"/>
              </a:lnSpc>
              <a:spcBef>
                <a:spcPts val="0"/>
              </a:spcBef>
            </a:pPr>
            <a:r>
              <a:rPr lang="en-GB" sz="4000" dirty="0"/>
              <a:t>8: </a:t>
            </a:r>
            <a:r>
              <a:rPr lang="en-GB" sz="4000" dirty="0">
                <a:latin typeface="Times New Roman" panose="02020603050405020304" pitchFamily="18" charset="0"/>
                <a:cs typeface="Times New Roman" panose="02020603050405020304" pitchFamily="18" charset="0"/>
              </a:rPr>
              <a:t>Security</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Security related application conditions, </a:t>
            </a:r>
            <a:r>
              <a:rPr lang="en-GB" sz="2400" dirty="0" err="1">
                <a:latin typeface="Times New Roman" panose="02020603050405020304" pitchFamily="18" charset="0"/>
                <a:cs typeface="Times New Roman" panose="02020603050405020304" pitchFamily="18" charset="0"/>
              </a:rPr>
              <a:t>SecRAC</a:t>
            </a:r>
            <a:endParaRPr lang="en-GB" dirty="0"/>
          </a:p>
        </p:txBody>
      </p:sp>
      <p:sp>
        <p:nvSpPr>
          <p:cNvPr id="4" name="Content Placeholder 3">
            <a:extLst>
              <a:ext uri="{FF2B5EF4-FFF2-40B4-BE49-F238E27FC236}">
                <a16:creationId xmlns:a16="http://schemas.microsoft.com/office/drawing/2014/main" id="{8E373DC9-B659-436F-B47D-1600D63E3449}"/>
              </a:ext>
            </a:extLst>
          </p:cNvPr>
          <p:cNvSpPr>
            <a:spLocks noGrp="1"/>
          </p:cNvSpPr>
          <p:nvPr>
            <p:ph idx="1"/>
          </p:nvPr>
        </p:nvSpPr>
        <p:spPr>
          <a:xfrm>
            <a:off x="838200" y="2133599"/>
            <a:ext cx="5919952" cy="4043363"/>
          </a:xfrm>
        </p:spPr>
        <p:txBody>
          <a:bodyPr>
            <a:normAutofit/>
          </a:bodyPr>
          <a:lstStyle/>
          <a:p>
            <a:r>
              <a:rPr lang="en-US" sz="2400" dirty="0">
                <a:latin typeface="Times New Roman" panose="02020603050405020304" pitchFamily="18" charset="0"/>
                <a:cs typeface="Times New Roman" panose="02020603050405020304" pitchFamily="18" charset="0"/>
              </a:rPr>
              <a:t>ISO/SAE 21434:2021</a:t>
            </a:r>
          </a:p>
          <a:p>
            <a:r>
              <a:rPr lang="en-US" sz="2400" dirty="0">
                <a:latin typeface="Times New Roman" panose="02020603050405020304" pitchFamily="18" charset="0"/>
                <a:cs typeface="Times New Roman" panose="02020603050405020304" pitchFamily="18" charset="0"/>
              </a:rPr>
              <a:t>The assessment shall include cyber, physical and personnel security and shall include the systems, vehicle, communications, control, monitoring and remote systems.</a:t>
            </a:r>
            <a:endParaRPr lang="en-GB" sz="2400" dirty="0">
              <a:latin typeface="Times New Roman" panose="02020603050405020304" pitchFamily="18" charset="0"/>
              <a:cs typeface="Times New Roman" panose="02020603050405020304" pitchFamily="18" charset="0"/>
            </a:endParaRPr>
          </a:p>
          <a:p>
            <a:r>
              <a:rPr lang="en-GB" sz="2400" dirty="0" err="1">
                <a:latin typeface="Times New Roman" panose="02020603050405020304" pitchFamily="18" charset="0"/>
                <a:cs typeface="Times New Roman" panose="02020603050405020304" pitchFamily="18" charset="0"/>
              </a:rPr>
              <a:t>SecRAC</a:t>
            </a:r>
            <a:r>
              <a:rPr lang="en-GB" sz="2400" dirty="0">
                <a:latin typeface="Times New Roman" panose="02020603050405020304" pitchFamily="18" charset="0"/>
                <a:cs typeface="Times New Roman" panose="02020603050405020304" pitchFamily="18" charset="0"/>
              </a:rPr>
              <a:t> to be included (Security Related Application Conditions)</a:t>
            </a:r>
          </a:p>
        </p:txBody>
      </p:sp>
      <p:pic>
        <p:nvPicPr>
          <p:cNvPr id="5" name="Picture 4" descr="A picture containing text, sign&#10;&#10;Description automatically generated">
            <a:extLst>
              <a:ext uri="{FF2B5EF4-FFF2-40B4-BE49-F238E27FC236}">
                <a16:creationId xmlns:a16="http://schemas.microsoft.com/office/drawing/2014/main" id="{2AD7C2FC-9D0A-47A5-8313-66C0E3B41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386" y="791007"/>
            <a:ext cx="4055097" cy="5385955"/>
          </a:xfrm>
          <a:prstGeom prst="rect">
            <a:avLst/>
          </a:prstGeom>
        </p:spPr>
      </p:pic>
    </p:spTree>
    <p:extLst>
      <p:ext uri="{BB962C8B-B14F-4D97-AF65-F5344CB8AC3E}">
        <p14:creationId xmlns:p14="http://schemas.microsoft.com/office/powerpoint/2010/main" val="69885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737992" y="303340"/>
            <a:ext cx="10515600" cy="819782"/>
          </a:xfrm>
        </p:spPr>
        <p:txBody>
          <a:bodyPr>
            <a:normAutofit/>
          </a:bodyPr>
          <a:lstStyle/>
          <a:p>
            <a:pPr>
              <a:lnSpc>
                <a:spcPct val="100000"/>
              </a:lnSpc>
              <a:spcBef>
                <a:spcPts val="0"/>
              </a:spcBef>
            </a:pPr>
            <a:r>
              <a:rPr lang="en-GB" sz="4000" dirty="0"/>
              <a:t>9: </a:t>
            </a:r>
            <a:r>
              <a:rPr lang="en-GB" sz="4000" dirty="0">
                <a:latin typeface="Times New Roman" panose="02020603050405020304" pitchFamily="18" charset="0"/>
                <a:cs typeface="Times New Roman" panose="02020603050405020304" pitchFamily="18" charset="0"/>
              </a:rPr>
              <a:t>Assurance of system safety</a:t>
            </a:r>
            <a:endParaRPr lang="en-GB" dirty="0"/>
          </a:p>
        </p:txBody>
      </p:sp>
      <p:sp>
        <p:nvSpPr>
          <p:cNvPr id="4" name="Content Placeholder 3">
            <a:extLst>
              <a:ext uri="{FF2B5EF4-FFF2-40B4-BE49-F238E27FC236}">
                <a16:creationId xmlns:a16="http://schemas.microsoft.com/office/drawing/2014/main" id="{A9B2984D-4CE6-48FE-860C-AFB8AB8B3EB6}"/>
              </a:ext>
            </a:extLst>
          </p:cNvPr>
          <p:cNvSpPr>
            <a:spLocks noGrp="1"/>
          </p:cNvSpPr>
          <p:nvPr>
            <p:ph idx="1"/>
          </p:nvPr>
        </p:nvSpPr>
        <p:spPr>
          <a:xfrm>
            <a:off x="838200" y="1292088"/>
            <a:ext cx="9257778" cy="4884876"/>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Vehicle authorisation</a:t>
            </a:r>
            <a:endParaRPr lang="nb-NO"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Ordinary vehicle authorization</a:t>
            </a:r>
          </a:p>
          <a:p>
            <a:pPr marL="914400" lvl="3" indent="-342900">
              <a:lnSpc>
                <a:spcPct val="100000"/>
              </a:lnSpc>
              <a:spcBef>
                <a:spcPts val="0"/>
              </a:spcBef>
            </a:pPr>
            <a:r>
              <a:rPr lang="en-GB" sz="2400" dirty="0">
                <a:latin typeface="Times New Roman" panose="02020603050405020304" pitchFamily="18" charset="0"/>
                <a:cs typeface="Times New Roman" panose="02020603050405020304" pitchFamily="18" charset="0"/>
              </a:rPr>
              <a:t>Hierarchy of safety cases and related certifications</a:t>
            </a:r>
          </a:p>
          <a:p>
            <a:pPr marL="0" indent="0">
              <a:buNone/>
            </a:pPr>
            <a:endParaRPr lang="nb-NO"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Related safety cases </a:t>
            </a:r>
            <a:r>
              <a:rPr lang="en-GB" sz="2400" b="1" dirty="0">
                <a:solidFill>
                  <a:srgbClr val="0070C0"/>
                </a:solidFill>
                <a:latin typeface="Times New Roman" panose="02020603050405020304" pitchFamily="18" charset="0"/>
                <a:cs typeface="Times New Roman" panose="02020603050405020304" pitchFamily="18" charset="0"/>
              </a:rPr>
              <a:t>(</a:t>
            </a:r>
            <a:r>
              <a:rPr lang="en-GB" sz="2400" b="1" dirty="0" err="1">
                <a:solidFill>
                  <a:srgbClr val="0070C0"/>
                </a:solidFill>
                <a:latin typeface="Times New Roman" panose="02020603050405020304" pitchFamily="18" charset="0"/>
                <a:cs typeface="Times New Roman" panose="02020603050405020304" pitchFamily="18" charset="0"/>
              </a:rPr>
              <a:t>underliggende</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sikkerhetsbevis</a:t>
            </a:r>
            <a:r>
              <a:rPr lang="en-GB" sz="2400" b="1" dirty="0">
                <a:solidFill>
                  <a:srgbClr val="0070C0"/>
                </a:solidFill>
                <a:latin typeface="Times New Roman" panose="02020603050405020304" pitchFamily="18" charset="0"/>
                <a:cs typeface="Times New Roman" panose="02020603050405020304" pitchFamily="18" charset="0"/>
              </a:rPr>
              <a:t>)</a:t>
            </a:r>
            <a:endParaRPr lang="nb-NO" sz="2400" b="1" dirty="0">
              <a:solidFill>
                <a:srgbClr val="0070C0"/>
              </a:solidFill>
              <a:latin typeface="Times New Roman" panose="02020603050405020304" pitchFamily="18" charset="0"/>
              <a:cs typeface="Times New Roman" panose="02020603050405020304" pitchFamily="18" charset="0"/>
            </a:endParaRPr>
          </a:p>
          <a:p>
            <a:pPr marL="914400" lvl="3" indent="-342900">
              <a:lnSpc>
                <a:spcPct val="100000"/>
              </a:lnSpc>
              <a:spcBef>
                <a:spcPts val="0"/>
              </a:spcBef>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This part shall contain references to the safety cases (or e.g. certificates) of any system, subsystems or equipment on which the system under consideration depends</a:t>
            </a:r>
          </a:p>
          <a:p>
            <a:pPr marL="914400" lvl="3" indent="-342900">
              <a:lnSpc>
                <a:spcPct val="100000"/>
              </a:lnSpc>
              <a:spcBef>
                <a:spcPts val="0"/>
              </a:spcBef>
            </a:pP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tabLst>
                <a:tab pos="180340" algn="l"/>
                <a:tab pos="449580" algn="l"/>
              </a:tabLs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Vehicle and software identification number</a:t>
            </a:r>
          </a:p>
          <a:p>
            <a:pPr marL="0" indent="0">
              <a:lnSpc>
                <a:spcPct val="115000"/>
              </a:lnSpc>
              <a:spcBef>
                <a:spcPts val="600"/>
              </a:spcBef>
              <a:spcAft>
                <a:spcPts val="600"/>
              </a:spcAft>
              <a:buNone/>
              <a:tabLst>
                <a:tab pos="180340" algn="l"/>
                <a:tab pos="449580" algn="l"/>
              </a:tabLst>
            </a:pPr>
            <a:endParaRPr lang="nb-N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20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10: </a:t>
            </a:r>
            <a:r>
              <a:rPr lang="en-GB" sz="4400" dirty="0">
                <a:latin typeface="Times New Roman" panose="02020603050405020304" pitchFamily="18" charset="0"/>
                <a:cs typeface="Times New Roman" panose="02020603050405020304" pitchFamily="18" charset="0"/>
              </a:rPr>
              <a:t>Modelling and simulator studies</a:t>
            </a:r>
            <a:endParaRPr lang="en-GB" dirty="0"/>
          </a:p>
        </p:txBody>
      </p:sp>
      <p:sp>
        <p:nvSpPr>
          <p:cNvPr id="4" name="Content Placeholder 3">
            <a:extLst>
              <a:ext uri="{FF2B5EF4-FFF2-40B4-BE49-F238E27FC236}">
                <a16:creationId xmlns:a16="http://schemas.microsoft.com/office/drawing/2014/main" id="{DF848025-7E32-4F6A-AD1F-3EEF51F9B979}"/>
              </a:ext>
            </a:extLst>
          </p:cNvPr>
          <p:cNvSpPr>
            <a:spLocks noGrp="1"/>
          </p:cNvSpPr>
          <p:nvPr>
            <p:ph idx="1"/>
          </p:nvPr>
        </p:nvSpPr>
        <p:spPr>
          <a:xfrm>
            <a:off x="838199" y="1219200"/>
            <a:ext cx="10712669" cy="5335460"/>
          </a:xfrm>
        </p:spPr>
        <p:txBody>
          <a:bodyPr>
            <a:normAutofit/>
          </a:bodyPr>
          <a:lstStyle/>
          <a:p>
            <a:pPr marL="0" indent="0">
              <a:buNone/>
            </a:pPr>
            <a:r>
              <a:rPr lang="en-GB" sz="1800" dirty="0">
                <a:effectLst/>
                <a:latin typeface="Times New Roman" panose="02020603050405020304" pitchFamily="18" charset="0"/>
                <a:ea typeface="Times New Roman" panose="02020603050405020304" pitchFamily="18" charset="0"/>
              </a:rPr>
              <a:t>The safety case shall include information about modelling or simulator testing conducted prior to the trial to support the overall testing programme</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the type of model or simulation used</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the ODD of the simulation</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details of any </a:t>
            </a:r>
            <a:r>
              <a:rPr lang="en-GB" sz="1800" dirty="0">
                <a:solidFill>
                  <a:srgbClr val="0070C0"/>
                </a:solidFill>
                <a:effectLst/>
                <a:latin typeface="Times New Roman" panose="02020603050405020304" pitchFamily="18" charset="0"/>
                <a:ea typeface="Times New Roman" panose="02020603050405020304" pitchFamily="18" charset="0"/>
              </a:rPr>
              <a:t>limitations</a:t>
            </a:r>
            <a:r>
              <a:rPr lang="en-GB" sz="1800" dirty="0">
                <a:effectLst/>
                <a:latin typeface="Times New Roman" panose="02020603050405020304" pitchFamily="18" charset="0"/>
                <a:ea typeface="Times New Roman" panose="02020603050405020304" pitchFamily="18" charset="0"/>
              </a:rPr>
              <a:t> of the simulator, including any </a:t>
            </a:r>
            <a:r>
              <a:rPr lang="en-GB" sz="1800" dirty="0">
                <a:solidFill>
                  <a:srgbClr val="0070C0"/>
                </a:solidFill>
                <a:effectLst/>
                <a:latin typeface="Times New Roman" panose="02020603050405020304" pitchFamily="18" charset="0"/>
                <a:ea typeface="Times New Roman" panose="02020603050405020304" pitchFamily="18" charset="0"/>
              </a:rPr>
              <a:t>constraints</a:t>
            </a:r>
            <a:r>
              <a:rPr lang="en-GB" sz="1800" dirty="0">
                <a:effectLst/>
                <a:latin typeface="Times New Roman" panose="02020603050405020304" pitchFamily="18" charset="0"/>
                <a:ea typeface="Times New Roman" panose="02020603050405020304" pitchFamily="18" charset="0"/>
              </a:rPr>
              <a:t>, </a:t>
            </a:r>
            <a:r>
              <a:rPr lang="en-GB" sz="1800" dirty="0">
                <a:solidFill>
                  <a:srgbClr val="0070C0"/>
                </a:solidFill>
                <a:effectLst/>
                <a:latin typeface="Times New Roman" panose="02020603050405020304" pitchFamily="18" charset="0"/>
                <a:ea typeface="Times New Roman" panose="02020603050405020304" pitchFamily="18" charset="0"/>
              </a:rPr>
              <a:t>assumptions</a:t>
            </a:r>
            <a:r>
              <a:rPr lang="en-GB" sz="1800" dirty="0">
                <a:effectLst/>
                <a:latin typeface="Times New Roman" panose="02020603050405020304" pitchFamily="18" charset="0"/>
                <a:ea typeface="Times New Roman" panose="02020603050405020304" pitchFamily="18" charset="0"/>
              </a:rPr>
              <a:t> or </a:t>
            </a:r>
            <a:r>
              <a:rPr lang="en-GB" sz="1800" dirty="0">
                <a:solidFill>
                  <a:srgbClr val="0070C0"/>
                </a:solidFill>
                <a:effectLst/>
                <a:latin typeface="Times New Roman" panose="02020603050405020304" pitchFamily="18" charset="0"/>
                <a:ea typeface="Times New Roman" panose="02020603050405020304" pitchFamily="18" charset="0"/>
              </a:rPr>
              <a:t>imperfections</a:t>
            </a:r>
            <a:r>
              <a:rPr lang="en-GB" sz="1800" dirty="0">
                <a:effectLst/>
                <a:latin typeface="Times New Roman" panose="02020603050405020304" pitchFamily="18" charset="0"/>
                <a:ea typeface="Times New Roman" panose="02020603050405020304" pitchFamily="18" charset="0"/>
              </a:rPr>
              <a:t> of the simulation environment</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evidence demonstrating validity and reliability of the test results</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the technology or scenario tested in the model or simulation, the test objective and test results</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details regarding how the results were used including the reliance on the tests for safety assurance</a:t>
            </a:r>
            <a:endParaRPr lang="nb-NO"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1800" dirty="0">
                <a:effectLst/>
                <a:latin typeface="Times New Roman" panose="02020603050405020304" pitchFamily="18" charset="0"/>
                <a:ea typeface="Times New Roman" panose="02020603050405020304" pitchFamily="18" charset="0"/>
              </a:rPr>
              <a:t>the design of each scenario including operational conditions (for example, traffic flow, vehicle compositions, weather conditions) and the full set of variables within each scenario</a:t>
            </a:r>
            <a:endParaRPr lang="nb-NO" sz="1800" dirty="0">
              <a:effectLst/>
              <a:latin typeface="Times New Roman" panose="02020603050405020304" pitchFamily="18" charset="0"/>
              <a:ea typeface="Times New Roman" panose="02020603050405020304" pitchFamily="18" charset="0"/>
            </a:endParaRPr>
          </a:p>
          <a:p>
            <a:pPr marL="342900" indent="-342900">
              <a:buFont typeface="+mj-lt"/>
              <a:buAutoNum type="alphaLcParenR"/>
            </a:pPr>
            <a:r>
              <a:rPr lang="en-GB" sz="1800" dirty="0">
                <a:effectLst/>
                <a:latin typeface="Times New Roman" panose="02020603050405020304" pitchFamily="18" charset="0"/>
                <a:ea typeface="Times New Roman" panose="02020603050405020304" pitchFamily="18" charset="0"/>
              </a:rPr>
              <a:t>a comparison of the simulation environment and ODD, and the intended trial environment and ODD in order to identify any potential differences.</a:t>
            </a:r>
            <a:endParaRPr lang="nb-NO" dirty="0"/>
          </a:p>
        </p:txBody>
      </p:sp>
    </p:spTree>
    <p:extLst>
      <p:ext uri="{BB962C8B-B14F-4D97-AF65-F5344CB8AC3E}">
        <p14:creationId xmlns:p14="http://schemas.microsoft.com/office/powerpoint/2010/main" val="266574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11: </a:t>
            </a:r>
            <a:r>
              <a:rPr lang="en-GB" sz="4400" dirty="0">
                <a:latin typeface="Times New Roman" panose="02020603050405020304" pitchFamily="18" charset="0"/>
                <a:cs typeface="Times New Roman" panose="02020603050405020304" pitchFamily="18" charset="0"/>
              </a:rPr>
              <a:t>Safety testing and acceptance process</a:t>
            </a:r>
            <a:endParaRPr lang="en-GB" dirty="0"/>
          </a:p>
        </p:txBody>
      </p:sp>
      <p:sp>
        <p:nvSpPr>
          <p:cNvPr id="4" name="Content Placeholder 3">
            <a:extLst>
              <a:ext uri="{FF2B5EF4-FFF2-40B4-BE49-F238E27FC236}">
                <a16:creationId xmlns:a16="http://schemas.microsoft.com/office/drawing/2014/main" id="{76DCC30B-8A01-4F38-A63F-A20EB0D34E77}"/>
              </a:ext>
            </a:extLst>
          </p:cNvPr>
          <p:cNvSpPr>
            <a:spLocks noGrp="1"/>
          </p:cNvSpPr>
          <p:nvPr>
            <p:ph idx="1"/>
          </p:nvPr>
        </p:nvSpPr>
        <p:spPr/>
        <p:txBody>
          <a:bodyPr/>
          <a:lstStyle/>
          <a:p>
            <a:pPr marL="0" indent="0">
              <a:buNone/>
            </a:pPr>
            <a:r>
              <a:rPr lang="en-GB" sz="2400" dirty="0">
                <a:effectLst/>
                <a:latin typeface="Times New Roman" panose="02020603050405020304" pitchFamily="18" charset="0"/>
                <a:ea typeface="Times New Roman" panose="02020603050405020304" pitchFamily="18" charset="0"/>
              </a:rPr>
              <a:t>The safety case shall include</a:t>
            </a:r>
          </a:p>
          <a:p>
            <a:r>
              <a:rPr lang="en-GB" sz="2400" dirty="0">
                <a:effectLst/>
                <a:latin typeface="Times New Roman" panose="02020603050405020304" pitchFamily="18" charset="0"/>
                <a:ea typeface="Times New Roman" panose="02020603050405020304" pitchFamily="18" charset="0"/>
              </a:rPr>
              <a:t>or make reference to specific tests conducted, test objectives and acceptance criteria.</a:t>
            </a:r>
          </a:p>
          <a:p>
            <a:r>
              <a:rPr lang="en-GB" sz="2400" dirty="0">
                <a:effectLst/>
                <a:latin typeface="Times New Roman" panose="02020603050405020304" pitchFamily="18" charset="0"/>
                <a:ea typeface="Times New Roman" panose="02020603050405020304" pitchFamily="18" charset="0"/>
              </a:rPr>
              <a:t>information regarding the testing being conducted during the trial</a:t>
            </a:r>
          </a:p>
          <a:p>
            <a:r>
              <a:rPr lang="en-GB" sz="2400" dirty="0">
                <a:effectLst/>
                <a:latin typeface="Times New Roman" panose="02020603050405020304" pitchFamily="18" charset="0"/>
                <a:ea typeface="Times New Roman" panose="02020603050405020304" pitchFamily="18" charset="0"/>
              </a:rPr>
              <a:t>ML/AI related documentation</a:t>
            </a:r>
          </a:p>
          <a:p>
            <a:endParaRPr lang="en-GB" sz="2400" dirty="0">
              <a:latin typeface="Times New Roman" panose="02020603050405020304" pitchFamily="18" charset="0"/>
              <a:ea typeface="Times New Roman" panose="02020603050405020304" pitchFamily="18" charset="0"/>
            </a:endParaRPr>
          </a:p>
          <a:p>
            <a:pPr marL="0" indent="0">
              <a:buNone/>
            </a:pPr>
            <a:r>
              <a:rPr lang="en-GB" sz="2400" dirty="0">
                <a:solidFill>
                  <a:srgbClr val="FF0000"/>
                </a:solidFill>
                <a:latin typeface="Times New Roman" panose="02020603050405020304" pitchFamily="18" charset="0"/>
                <a:ea typeface="Times New Roman" panose="02020603050405020304" pitchFamily="18" charset="0"/>
              </a:rPr>
              <a:t>ISO 22737:2021 LSAD</a:t>
            </a: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r>
              <a:rPr lang="en-GB" sz="2400" dirty="0">
                <a:latin typeface="Times New Roman" panose="02020603050405020304" pitchFamily="18" charset="0"/>
                <a:ea typeface="Times New Roman" panose="02020603050405020304" pitchFamily="18" charset="0"/>
              </a:rPr>
              <a:t>This a</a:t>
            </a:r>
            <a:r>
              <a:rPr lang="en-GB" sz="2400" dirty="0">
                <a:effectLst/>
                <a:latin typeface="Times New Roman" panose="02020603050405020304" pitchFamily="18" charset="0"/>
                <a:ea typeface="Times New Roman" panose="02020603050405020304" pitchFamily="18" charset="0"/>
              </a:rPr>
              <a:t>pplies to both safety and security relevant tests</a:t>
            </a:r>
            <a:endParaRPr lang="nb-NO" sz="2400" dirty="0">
              <a:effectLst/>
              <a:latin typeface="Times New Roman" panose="02020603050405020304" pitchFamily="18" charset="0"/>
              <a:ea typeface="Times New Roman" panose="02020603050405020304" pitchFamily="18" charset="0"/>
            </a:endParaRPr>
          </a:p>
          <a:p>
            <a:endParaRPr lang="nb-NO" dirty="0"/>
          </a:p>
        </p:txBody>
      </p:sp>
    </p:spTree>
    <p:extLst>
      <p:ext uri="{BB962C8B-B14F-4D97-AF65-F5344CB8AC3E}">
        <p14:creationId xmlns:p14="http://schemas.microsoft.com/office/powerpoint/2010/main" val="415142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normAutofit/>
          </a:bodyPr>
          <a:lstStyle/>
          <a:p>
            <a:pPr algn="ctr"/>
            <a:r>
              <a:rPr lang="en-GB" dirty="0"/>
              <a:t>12: Stakeholder consultation and agreement</a:t>
            </a:r>
          </a:p>
        </p:txBody>
      </p:sp>
      <p:sp>
        <p:nvSpPr>
          <p:cNvPr id="4" name="Content Placeholder 3">
            <a:extLst>
              <a:ext uri="{FF2B5EF4-FFF2-40B4-BE49-F238E27FC236}">
                <a16:creationId xmlns:a16="http://schemas.microsoft.com/office/drawing/2014/main" id="{9647A2E7-CAE0-4874-B1EE-4B9E3AFE308D}"/>
              </a:ext>
            </a:extLst>
          </p:cNvPr>
          <p:cNvSpPr>
            <a:spLocks noGrp="1"/>
          </p:cNvSpPr>
          <p:nvPr>
            <p:ph idx="1"/>
          </p:nvPr>
        </p:nvSpPr>
        <p:spPr>
          <a:xfrm>
            <a:off x="838200" y="1397876"/>
            <a:ext cx="10515600" cy="4779087"/>
          </a:xfrm>
        </p:spPr>
        <p:txBody>
          <a:bodyPr>
            <a:normAutofit lnSpcReduction="10000"/>
          </a:bodyPr>
          <a:lstStyle/>
          <a:p>
            <a:pPr marL="0" indent="0">
              <a:buNone/>
            </a:pPr>
            <a:r>
              <a:rPr lang="en-GB" sz="2400" dirty="0">
                <a:effectLst/>
                <a:latin typeface="Times New Roman" panose="02020603050405020304" pitchFamily="18" charset="0"/>
                <a:ea typeface="Times New Roman" panose="02020603050405020304" pitchFamily="18" charset="0"/>
              </a:rPr>
              <a:t>The safety case shall include a comprehensive list of stakeholders and detail relevant communication and consultation with the identified organizations.</a:t>
            </a: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r>
              <a:rPr lang="en-GB" sz="2400" dirty="0">
                <a:effectLst/>
                <a:latin typeface="Times New Roman" panose="02020603050405020304" pitchFamily="18" charset="0"/>
                <a:ea typeface="Times New Roman" panose="02020603050405020304" pitchFamily="18" charset="0"/>
              </a:rPr>
              <a:t>The safety case shall include details of any public education and awareness campaign – see </a:t>
            </a:r>
            <a:r>
              <a:rPr lang="en-GB" sz="2400" dirty="0">
                <a:latin typeface="Times New Roman" panose="02020603050405020304" pitchFamily="18" charset="0"/>
                <a:ea typeface="Times New Roman" panose="02020603050405020304" pitchFamily="18" charset="0"/>
              </a:rPr>
              <a:t>e.g., </a:t>
            </a:r>
          </a:p>
          <a:p>
            <a:r>
              <a:rPr lang="en-GB" sz="2400" dirty="0">
                <a:latin typeface="Times New Roman" panose="02020603050405020304" pitchFamily="18" charset="0"/>
                <a:ea typeface="Times New Roman" panose="02020603050405020304" pitchFamily="18" charset="0"/>
              </a:rPr>
              <a:t>"Safety case for the public" (ESREL 2021 paper)</a:t>
            </a:r>
          </a:p>
          <a:p>
            <a:r>
              <a:rPr lang="en-GB" sz="2400" dirty="0">
                <a:latin typeface="Times New Roman" panose="02020603050405020304" pitchFamily="18" charset="0"/>
                <a:ea typeface="Times New Roman" panose="02020603050405020304" pitchFamily="18" charset="0"/>
              </a:rPr>
              <a:t>Trust Case (SAFE paper 2021)</a:t>
            </a: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spcBef>
                <a:spcPts val="600"/>
              </a:spcBef>
              <a:spcAft>
                <a:spcPts val="600"/>
              </a:spcAft>
              <a:buNone/>
              <a:tabLst>
                <a:tab pos="180340" algn="l"/>
                <a:tab pos="449580" algn="l"/>
              </a:tabLst>
            </a:pPr>
            <a:r>
              <a:rPr lang="en-GB" sz="2400" dirty="0">
                <a:effectLst/>
                <a:latin typeface="Times New Roman" panose="02020603050405020304" pitchFamily="18" charset="0"/>
                <a:ea typeface="Times New Roman" panose="02020603050405020304" pitchFamily="18" charset="0"/>
              </a:rPr>
              <a:t>Contact details for the trialling organization and stakeholders consulted shall be included in the safety case (or e.g., the "Safety case for the public").</a:t>
            </a:r>
            <a:endParaRPr lang="en-GB" sz="2400" dirty="0">
              <a:latin typeface="Times New Roman" panose="02020603050405020304" pitchFamily="18" charset="0"/>
              <a:ea typeface="Times New Roman" panose="02020603050405020304" pitchFamily="18" charset="0"/>
            </a:endParaRPr>
          </a:p>
          <a:p>
            <a:pPr marL="0" indent="0">
              <a:spcBef>
                <a:spcPts val="600"/>
              </a:spcBef>
              <a:spcAft>
                <a:spcPts val="600"/>
              </a:spcAft>
              <a:buNone/>
              <a:tabLst>
                <a:tab pos="180340" algn="l"/>
                <a:tab pos="449580" algn="l"/>
              </a:tabLst>
            </a:pPr>
            <a:r>
              <a:rPr lang="en-GB" sz="2400" dirty="0">
                <a:effectLst/>
                <a:latin typeface="Times New Roman" panose="02020603050405020304" pitchFamily="18" charset="0"/>
                <a:ea typeface="Times New Roman" panose="02020603050405020304" pitchFamily="18" charset="0"/>
              </a:rPr>
              <a:t>Approvals and permissions shall be detailed in the safety case, including permissions from landowners, local authorities or licensing agencies to use a route, change the route use or infrastructure, operate the vehicle, or operate a service</a:t>
            </a:r>
            <a:endParaRPr lang="nb-N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310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9DCB-01EF-AC41-9316-8C8421E20CB5}"/>
              </a:ext>
            </a:extLst>
          </p:cNvPr>
          <p:cNvSpPr>
            <a:spLocks noGrp="1"/>
          </p:cNvSpPr>
          <p:nvPr>
            <p:ph type="title"/>
          </p:nvPr>
        </p:nvSpPr>
        <p:spPr/>
        <p:txBody>
          <a:bodyPr/>
          <a:lstStyle/>
          <a:p>
            <a:r>
              <a:rPr lang="en-GB" dirty="0"/>
              <a:t>Topics</a:t>
            </a:r>
          </a:p>
        </p:txBody>
      </p:sp>
      <p:sp>
        <p:nvSpPr>
          <p:cNvPr id="3" name="Content Placeholder 2">
            <a:extLst>
              <a:ext uri="{FF2B5EF4-FFF2-40B4-BE49-F238E27FC236}">
                <a16:creationId xmlns:a16="http://schemas.microsoft.com/office/drawing/2014/main" id="{CEFD1C4B-2AAA-2222-8F01-1AB75FFFA292}"/>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Introduction</a:t>
            </a:r>
          </a:p>
          <a:p>
            <a:r>
              <a:rPr lang="en-GB" dirty="0">
                <a:latin typeface="Times New Roman" panose="02020603050405020304" pitchFamily="18" charset="0"/>
                <a:cs typeface="Times New Roman" panose="02020603050405020304" pitchFamily="18" charset="0"/>
              </a:rPr>
              <a:t>Background</a:t>
            </a:r>
          </a:p>
          <a:p>
            <a:pPr lvl="1"/>
            <a:r>
              <a:rPr lang="en-GB" dirty="0" err="1">
                <a:latin typeface="Times New Roman" panose="02020603050405020304" pitchFamily="18" charset="0"/>
                <a:cs typeface="Times New Roman" panose="02020603050405020304" pitchFamily="18" charset="0"/>
              </a:rPr>
              <a:t>TrustMe</a:t>
            </a:r>
            <a:r>
              <a:rPr lang="en-GB" dirty="0">
                <a:latin typeface="Times New Roman" panose="02020603050405020304" pitchFamily="18" charset="0"/>
                <a:cs typeface="Times New Roman" panose="02020603050405020304" pitchFamily="18" charset="0"/>
              </a:rPr>
              <a:t> project</a:t>
            </a:r>
          </a:p>
          <a:p>
            <a:pPr lvl="1"/>
            <a:r>
              <a:rPr lang="en-GB" dirty="0">
                <a:latin typeface="Times New Roman" panose="02020603050405020304" pitchFamily="18" charset="0"/>
                <a:cs typeface="Times New Roman" panose="02020603050405020304" pitchFamily="18" charset="0"/>
              </a:rPr>
              <a:t>Standards</a:t>
            </a:r>
          </a:p>
          <a:p>
            <a:r>
              <a:rPr lang="en-GB" dirty="0">
                <a:latin typeface="Times New Roman" panose="02020603050405020304" pitchFamily="18" charset="0"/>
                <a:cs typeface="Times New Roman" panose="02020603050405020304" pitchFamily="18" charset="0"/>
              </a:rPr>
              <a:t>Agile safety case for vehicle trial operations</a:t>
            </a:r>
          </a:p>
          <a:p>
            <a:pPr lvl="1"/>
            <a:r>
              <a:rPr lang="en-GB" dirty="0">
                <a:latin typeface="Times New Roman" panose="02020603050405020304" pitchFamily="18" charset="0"/>
                <a:cs typeface="Times New Roman" panose="02020603050405020304" pitchFamily="18" charset="0"/>
              </a:rPr>
              <a:t>Chapters overview</a:t>
            </a:r>
          </a:p>
          <a:p>
            <a:pPr lvl="1"/>
            <a:r>
              <a:rPr lang="en-GB" dirty="0">
                <a:latin typeface="Times New Roman" panose="02020603050405020304" pitchFamily="18" charset="0"/>
                <a:cs typeface="Times New Roman" panose="02020603050405020304" pitchFamily="18" charset="0"/>
              </a:rPr>
              <a:t>Main chapters</a:t>
            </a:r>
          </a:p>
          <a:p>
            <a:r>
              <a:rPr lang="en-GB"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88240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672662" y="303340"/>
            <a:ext cx="10962290" cy="808767"/>
          </a:xfrm>
        </p:spPr>
        <p:txBody>
          <a:bodyPr>
            <a:normAutofit/>
          </a:bodyPr>
          <a:lstStyle/>
          <a:p>
            <a:pPr algn="ctr"/>
            <a:r>
              <a:rPr lang="en-GB" sz="3400" dirty="0"/>
              <a:t>13: </a:t>
            </a:r>
            <a:r>
              <a:rPr lang="en-US" sz="3400" dirty="0"/>
              <a:t>Monitoring, reporting and continuous improvement</a:t>
            </a:r>
            <a:endParaRPr lang="en-GB" sz="3400" dirty="0"/>
          </a:p>
        </p:txBody>
      </p:sp>
      <p:sp>
        <p:nvSpPr>
          <p:cNvPr id="4" name="Content Placeholder 3">
            <a:extLst>
              <a:ext uri="{FF2B5EF4-FFF2-40B4-BE49-F238E27FC236}">
                <a16:creationId xmlns:a16="http://schemas.microsoft.com/office/drawing/2014/main" id="{64DFA5DF-C923-4081-8C5C-1D6E1A573C8E}"/>
              </a:ext>
            </a:extLst>
          </p:cNvPr>
          <p:cNvSpPr>
            <a:spLocks noGrp="1"/>
          </p:cNvSpPr>
          <p:nvPr>
            <p:ph idx="1"/>
          </p:nvPr>
        </p:nvSpPr>
        <p:spPr>
          <a:xfrm>
            <a:off x="838199" y="1261240"/>
            <a:ext cx="9850822" cy="5293419"/>
          </a:xfrm>
          <a:ln>
            <a:solidFill>
              <a:srgbClr val="0070C0"/>
            </a:solidFill>
          </a:ln>
        </p:spPr>
        <p:txBody>
          <a:bodyPr>
            <a:normAutofit fontScale="92500" lnSpcReduction="10000"/>
          </a:bodyPr>
          <a:lstStyle/>
          <a:p>
            <a:pPr marL="0" indent="0">
              <a:lnSpc>
                <a:spcPct val="115000"/>
              </a:lnSpc>
              <a:spcBef>
                <a:spcPts val="600"/>
              </a:spcBef>
              <a:spcAft>
                <a:spcPts val="600"/>
              </a:spcAft>
              <a:buNone/>
              <a:tabLst>
                <a:tab pos="180340" algn="l"/>
                <a:tab pos="449580" algn="l"/>
              </a:tabLst>
            </a:pPr>
            <a:r>
              <a:rPr lang="en-GB" sz="2200" b="1" dirty="0">
                <a:effectLst/>
                <a:latin typeface="Times New Roman" panose="02020603050405020304" pitchFamily="18" charset="0"/>
                <a:ea typeface="Times New Roman" panose="02020603050405020304" pitchFamily="18" charset="0"/>
              </a:rPr>
              <a:t>The monitoring </a:t>
            </a:r>
            <a:r>
              <a:rPr lang="en-GB" sz="2200" dirty="0">
                <a:effectLst/>
                <a:latin typeface="Times New Roman" panose="02020603050405020304" pitchFamily="18" charset="0"/>
                <a:ea typeface="Times New Roman" panose="02020603050405020304" pitchFamily="18" charset="0"/>
              </a:rPr>
              <a:t>being conducted during the trial shall be included in the safety case. The</a:t>
            </a:r>
            <a:r>
              <a:rPr lang="nb-NO" sz="2200" dirty="0">
                <a:latin typeface="Times New Roman" panose="02020603050405020304" pitchFamily="18" charset="0"/>
                <a:ea typeface="Times New Roman" panose="02020603050405020304" pitchFamily="18" charset="0"/>
              </a:rPr>
              <a:t> </a:t>
            </a:r>
            <a:r>
              <a:rPr lang="en-GB" sz="2200" dirty="0">
                <a:effectLst/>
                <a:latin typeface="Times New Roman" panose="02020603050405020304" pitchFamily="18" charset="0"/>
                <a:ea typeface="Times New Roman" panose="02020603050405020304" pitchFamily="18" charset="0"/>
              </a:rPr>
              <a:t>safety case shall include:</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the person(s)/role responsible for data capture processes</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what data is being collected and how, </a:t>
            </a:r>
            <a:r>
              <a:rPr lang="en-GB" sz="2200" dirty="0">
                <a:latin typeface="Times New Roman" panose="02020603050405020304" pitchFamily="18" charset="0"/>
                <a:ea typeface="Times New Roman" panose="02020603050405020304" pitchFamily="18" charset="0"/>
              </a:rPr>
              <a:t>e.g., </a:t>
            </a:r>
            <a:r>
              <a:rPr lang="en-GB" sz="2200" dirty="0">
                <a:effectLst/>
                <a:latin typeface="Times New Roman" panose="02020603050405020304" pitchFamily="18" charset="0"/>
                <a:ea typeface="Times New Roman" panose="02020603050405020304" pitchFamily="18" charset="0"/>
              </a:rPr>
              <a:t> via dashcams, sensors, cameras, surveys etc.</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how dynamic hazards are monitored, e.g. weather/environment</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how the data is being downloaded, stored and analysed</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the security of data collection, transfer and storage</a:t>
            </a:r>
            <a:endParaRPr lang="nb-NO" sz="22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Times New Roman" panose="02020603050405020304" pitchFamily="18" charset="0"/>
              </a:rPr>
              <a:t>any parameters (i.e. start, end, sources etc.) of any logging/monitoring to be stored/saved. This shall also include assurance that data has not been tampered with</a:t>
            </a:r>
            <a:endParaRPr lang="nb-NO" sz="2200" dirty="0">
              <a:effectLst/>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Calibri" panose="020F0502020204030204" pitchFamily="34" charset="0"/>
              </a:rPr>
              <a:t>the procedure for analysis and reporting of issues that affect trial safety and continuation</a:t>
            </a:r>
            <a:endParaRPr lang="nb-NO" sz="2200" dirty="0">
              <a:effectLst/>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mj-lt"/>
              <a:buAutoNum type="alphaLcParenR"/>
              <a:tabLst>
                <a:tab pos="180340" algn="l"/>
                <a:tab pos="449580" algn="l"/>
              </a:tabLst>
            </a:pPr>
            <a:r>
              <a:rPr lang="en-GB" sz="2200" dirty="0">
                <a:effectLst/>
                <a:latin typeface="Times New Roman" panose="02020603050405020304" pitchFamily="18" charset="0"/>
                <a:ea typeface="Calibri" panose="020F0502020204030204" pitchFamily="34" charset="0"/>
              </a:rPr>
              <a:t>the name of a nominated person who is responsible for ensuring compliance to the safety case and to act as a single point of contact for any concerns or questions related to the safety case</a:t>
            </a:r>
            <a:endParaRPr lang="nb-NO" sz="2200" dirty="0">
              <a:effectLst/>
              <a:latin typeface="Times New Roman" panose="02020603050405020304" pitchFamily="18" charset="0"/>
              <a:ea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22670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672662" y="303340"/>
            <a:ext cx="10962290" cy="808767"/>
          </a:xfrm>
        </p:spPr>
        <p:txBody>
          <a:bodyPr>
            <a:normAutofit/>
          </a:bodyPr>
          <a:lstStyle/>
          <a:p>
            <a:pPr algn="ctr"/>
            <a:r>
              <a:rPr lang="en-GB" sz="3400" dirty="0"/>
              <a:t>13: </a:t>
            </a:r>
            <a:r>
              <a:rPr lang="en-US" sz="3400" dirty="0"/>
              <a:t>Monitoring, reporting and continuous improvement</a:t>
            </a:r>
            <a:endParaRPr lang="en-GB" sz="3400" dirty="0"/>
          </a:p>
        </p:txBody>
      </p:sp>
      <p:sp>
        <p:nvSpPr>
          <p:cNvPr id="4" name="Content Placeholder 3">
            <a:extLst>
              <a:ext uri="{FF2B5EF4-FFF2-40B4-BE49-F238E27FC236}">
                <a16:creationId xmlns:a16="http://schemas.microsoft.com/office/drawing/2014/main" id="{64DFA5DF-C923-4081-8C5C-1D6E1A573C8E}"/>
              </a:ext>
            </a:extLst>
          </p:cNvPr>
          <p:cNvSpPr>
            <a:spLocks noGrp="1"/>
          </p:cNvSpPr>
          <p:nvPr>
            <p:ph idx="1"/>
          </p:nvPr>
        </p:nvSpPr>
        <p:spPr>
          <a:xfrm>
            <a:off x="838198" y="1261240"/>
            <a:ext cx="10386849" cy="5293419"/>
          </a:xfrm>
          <a:ln>
            <a:solidFill>
              <a:srgbClr val="0070C0"/>
            </a:solidFill>
          </a:ln>
        </p:spPr>
        <p:txBody>
          <a:bodyPr>
            <a:normAutofit/>
          </a:bodyPr>
          <a:lstStyle/>
          <a:p>
            <a:pPr marL="0" indent="0">
              <a:lnSpc>
                <a:spcPct val="115000"/>
              </a:lnSpc>
              <a:spcBef>
                <a:spcPts val="600"/>
              </a:spcBef>
              <a:spcAft>
                <a:spcPts val="600"/>
              </a:spcAft>
              <a:buNone/>
              <a:tabLst>
                <a:tab pos="180340" algn="l"/>
                <a:tab pos="449580" algn="l"/>
              </a:tabLst>
            </a:pPr>
            <a:r>
              <a:rPr lang="en-US" sz="2200" b="1" dirty="0">
                <a:effectLst/>
                <a:latin typeface="Times New Roman" panose="02020603050405020304" pitchFamily="18" charset="0"/>
                <a:ea typeface="Times New Roman" panose="02020603050405020304" pitchFamily="18" charset="0"/>
              </a:rPr>
              <a:t>The process for incident and near miss reporting and analysis </a:t>
            </a:r>
            <a:r>
              <a:rPr lang="en-US" sz="2200" dirty="0">
                <a:effectLst/>
                <a:latin typeface="Times New Roman" panose="02020603050405020304" pitchFamily="18" charset="0"/>
                <a:ea typeface="Times New Roman" panose="02020603050405020304" pitchFamily="18" charset="0"/>
              </a:rPr>
              <a:t>shall be included in the safety case. Information shall include:</a:t>
            </a:r>
          </a:p>
          <a:p>
            <a:pPr marL="457200" indent="-457200">
              <a:lnSpc>
                <a:spcPct val="115000"/>
              </a:lnSpc>
              <a:spcBef>
                <a:spcPts val="600"/>
              </a:spcBef>
              <a:spcAft>
                <a:spcPts val="600"/>
              </a:spcAft>
              <a:buFont typeface="+mj-lt"/>
              <a:buAutoNum type="alphaLcParenR"/>
              <a:tabLst>
                <a:tab pos="180340" algn="l"/>
                <a:tab pos="449580" algn="l"/>
              </a:tabLst>
            </a:pPr>
            <a:r>
              <a:rPr lang="en-US" sz="2200" dirty="0">
                <a:effectLst/>
                <a:latin typeface="Times New Roman" panose="02020603050405020304" pitchFamily="18" charset="0"/>
                <a:ea typeface="Times New Roman" panose="02020603050405020304" pitchFamily="18" charset="0"/>
              </a:rPr>
              <a:t>how safety operators identify and report incidents</a:t>
            </a:r>
          </a:p>
          <a:p>
            <a:pPr marL="457200" indent="-457200">
              <a:lnSpc>
                <a:spcPct val="115000"/>
              </a:lnSpc>
              <a:spcBef>
                <a:spcPts val="600"/>
              </a:spcBef>
              <a:spcAft>
                <a:spcPts val="600"/>
              </a:spcAft>
              <a:buFont typeface="+mj-lt"/>
              <a:buAutoNum type="alphaLcParenR"/>
              <a:tabLst>
                <a:tab pos="180340" algn="l"/>
                <a:tab pos="449580" algn="l"/>
              </a:tabLst>
            </a:pPr>
            <a:r>
              <a:rPr lang="en-US" sz="2200" dirty="0">
                <a:effectLst/>
                <a:latin typeface="Times New Roman" panose="02020603050405020304" pitchFamily="18" charset="0"/>
                <a:ea typeface="Times New Roman" panose="02020603050405020304" pitchFamily="18" charset="0"/>
              </a:rPr>
              <a:t>how incidents and near misses are categori</a:t>
            </a:r>
            <a:r>
              <a:rPr lang="en-US" sz="2200" dirty="0">
                <a:solidFill>
                  <a:srgbClr val="FF0000"/>
                </a:solidFill>
                <a:effectLst/>
                <a:latin typeface="Times New Roman" panose="02020603050405020304" pitchFamily="18" charset="0"/>
                <a:ea typeface="Times New Roman" panose="02020603050405020304" pitchFamily="18" charset="0"/>
              </a:rPr>
              <a:t>z</a:t>
            </a:r>
            <a:r>
              <a:rPr lang="en-US" sz="2200" dirty="0">
                <a:effectLst/>
                <a:latin typeface="Times New Roman" panose="02020603050405020304" pitchFamily="18" charset="0"/>
                <a:ea typeface="Times New Roman" panose="02020603050405020304" pitchFamily="18" charset="0"/>
              </a:rPr>
              <a:t>ed, for example, emergency, nonemergency, near miss, breakdown, or undesired event</a:t>
            </a:r>
          </a:p>
          <a:p>
            <a:pPr marL="457200" indent="-457200">
              <a:lnSpc>
                <a:spcPct val="115000"/>
              </a:lnSpc>
              <a:spcBef>
                <a:spcPts val="600"/>
              </a:spcBef>
              <a:spcAft>
                <a:spcPts val="600"/>
              </a:spcAft>
              <a:buFont typeface="+mj-lt"/>
              <a:buAutoNum type="alphaLcParenR"/>
              <a:tabLst>
                <a:tab pos="180340" algn="l"/>
                <a:tab pos="449580" algn="l"/>
              </a:tabLst>
            </a:pPr>
            <a:r>
              <a:rPr lang="en-US" sz="2200" dirty="0">
                <a:effectLst/>
                <a:latin typeface="Times New Roman" panose="02020603050405020304" pitchFamily="18" charset="0"/>
                <a:ea typeface="Times New Roman" panose="02020603050405020304" pitchFamily="18" charset="0"/>
              </a:rPr>
              <a:t>how automatic disengagement for respective automated systems is captured and analyzed</a:t>
            </a:r>
          </a:p>
          <a:p>
            <a:pPr marL="457200" indent="-457200">
              <a:lnSpc>
                <a:spcPct val="115000"/>
              </a:lnSpc>
              <a:spcBef>
                <a:spcPts val="600"/>
              </a:spcBef>
              <a:spcAft>
                <a:spcPts val="600"/>
              </a:spcAft>
              <a:buFont typeface="+mj-lt"/>
              <a:buAutoNum type="alphaLcParenR"/>
              <a:tabLst>
                <a:tab pos="180340" algn="l"/>
                <a:tab pos="449580" algn="l"/>
              </a:tabLst>
            </a:pPr>
            <a:r>
              <a:rPr lang="en-US" sz="2200" dirty="0">
                <a:effectLst/>
                <a:latin typeface="Times New Roman" panose="02020603050405020304" pitchFamily="18" charset="0"/>
                <a:ea typeface="Times New Roman" panose="02020603050405020304" pitchFamily="18" charset="0"/>
              </a:rPr>
              <a:t>the person(s) responsible for escalating incidents (part of emergency response plan)</a:t>
            </a:r>
          </a:p>
          <a:p>
            <a:pPr marL="457200" indent="-457200">
              <a:lnSpc>
                <a:spcPct val="115000"/>
              </a:lnSpc>
              <a:spcBef>
                <a:spcPts val="600"/>
              </a:spcBef>
              <a:spcAft>
                <a:spcPts val="600"/>
              </a:spcAft>
              <a:buFont typeface="+mj-lt"/>
              <a:buAutoNum type="alphaLcParenR"/>
              <a:tabLst>
                <a:tab pos="180340" algn="l"/>
                <a:tab pos="449580" algn="l"/>
              </a:tabLst>
            </a:pPr>
            <a:r>
              <a:rPr lang="en-US" sz="2200" dirty="0">
                <a:effectLst/>
                <a:latin typeface="Times New Roman" panose="02020603050405020304" pitchFamily="18" charset="0"/>
                <a:ea typeface="Times New Roman" panose="02020603050405020304" pitchFamily="18" charset="0"/>
              </a:rPr>
              <a:t>the data being captured for the purpose of investigation</a:t>
            </a:r>
          </a:p>
          <a:p>
            <a:pPr marL="0" indent="0">
              <a:buNone/>
            </a:pPr>
            <a:endParaRPr lang="nb-NO" dirty="0"/>
          </a:p>
        </p:txBody>
      </p:sp>
    </p:spTree>
    <p:extLst>
      <p:ext uri="{BB962C8B-B14F-4D97-AF65-F5344CB8AC3E}">
        <p14:creationId xmlns:p14="http://schemas.microsoft.com/office/powerpoint/2010/main" val="267500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672662" y="303340"/>
            <a:ext cx="10962290" cy="808767"/>
          </a:xfrm>
        </p:spPr>
        <p:txBody>
          <a:bodyPr>
            <a:normAutofit/>
          </a:bodyPr>
          <a:lstStyle/>
          <a:p>
            <a:pPr algn="ctr"/>
            <a:r>
              <a:rPr lang="en-GB" sz="3400" dirty="0"/>
              <a:t>13: </a:t>
            </a:r>
            <a:r>
              <a:rPr lang="en-US" sz="3400" dirty="0"/>
              <a:t>Monitoring, reporting and continuous improvement</a:t>
            </a:r>
            <a:endParaRPr lang="en-GB" sz="3400" dirty="0"/>
          </a:p>
        </p:txBody>
      </p:sp>
      <p:sp>
        <p:nvSpPr>
          <p:cNvPr id="4" name="Content Placeholder 3">
            <a:extLst>
              <a:ext uri="{FF2B5EF4-FFF2-40B4-BE49-F238E27FC236}">
                <a16:creationId xmlns:a16="http://schemas.microsoft.com/office/drawing/2014/main" id="{64DFA5DF-C923-4081-8C5C-1D6E1A573C8E}"/>
              </a:ext>
            </a:extLst>
          </p:cNvPr>
          <p:cNvSpPr>
            <a:spLocks noGrp="1"/>
          </p:cNvSpPr>
          <p:nvPr>
            <p:ph idx="1"/>
          </p:nvPr>
        </p:nvSpPr>
        <p:spPr>
          <a:xfrm>
            <a:off x="838198" y="1734207"/>
            <a:ext cx="10386849" cy="4820452"/>
          </a:xfrm>
          <a:ln>
            <a:solidFill>
              <a:schemeClr val="bg1"/>
            </a:solidFill>
          </a:ln>
        </p:spPr>
        <p:txBody>
          <a:bodyPr>
            <a:normAutofit/>
          </a:bodyPr>
          <a:lstStyle/>
          <a:p>
            <a:pPr marL="0" indent="0">
              <a:spcBef>
                <a:spcPts val="600"/>
              </a:spcBef>
              <a:spcAft>
                <a:spcPts val="600"/>
              </a:spcAft>
              <a:buNone/>
              <a:tabLst>
                <a:tab pos="180340" algn="l"/>
                <a:tab pos="449580" algn="l"/>
              </a:tabLst>
            </a:pPr>
            <a:r>
              <a:rPr lang="en-GB" dirty="0">
                <a:effectLst/>
                <a:latin typeface="Times New Roman" panose="02020603050405020304" pitchFamily="18" charset="0"/>
                <a:ea typeface="Calibri" panose="020F0502020204030204" pitchFamily="34" charset="0"/>
              </a:rPr>
              <a:t>The safety case shall include the process for </a:t>
            </a:r>
          </a:p>
          <a:p>
            <a:pPr>
              <a:spcBef>
                <a:spcPts val="600"/>
              </a:spcBef>
              <a:spcAft>
                <a:spcPts val="600"/>
              </a:spcAft>
              <a:tabLst>
                <a:tab pos="180340" algn="l"/>
                <a:tab pos="449580" algn="l"/>
              </a:tabLst>
            </a:pPr>
            <a:r>
              <a:rPr lang="en-GB" dirty="0">
                <a:effectLst/>
                <a:latin typeface="Times New Roman" panose="02020603050405020304" pitchFamily="18" charset="0"/>
                <a:ea typeface="Calibri" panose="020F0502020204030204" pitchFamily="34" charset="0"/>
              </a:rPr>
              <a:t>learning lessons throughout the trial </a:t>
            </a:r>
            <a:endParaRPr lang="en-GB" strike="sngStrike" dirty="0">
              <a:effectLst/>
              <a:latin typeface="Times New Roman" panose="02020603050405020304" pitchFamily="18" charset="0"/>
              <a:ea typeface="Calibri" panose="020F0502020204030204" pitchFamily="34" charset="0"/>
            </a:endParaRPr>
          </a:p>
          <a:p>
            <a:pPr>
              <a:spcBef>
                <a:spcPts val="600"/>
              </a:spcBef>
              <a:spcAft>
                <a:spcPts val="600"/>
              </a:spcAft>
              <a:tabLst>
                <a:tab pos="180340" algn="l"/>
                <a:tab pos="449580" algn="l"/>
              </a:tabLst>
            </a:pPr>
            <a:r>
              <a:rPr lang="en-GB" dirty="0">
                <a:effectLst/>
                <a:latin typeface="Times New Roman" panose="02020603050405020304" pitchFamily="18" charset="0"/>
                <a:ea typeface="Calibri" panose="020F0502020204030204" pitchFamily="34" charset="0"/>
              </a:rPr>
              <a:t>ensuring that the safety case is </a:t>
            </a:r>
          </a:p>
          <a:p>
            <a:pPr lvl="1">
              <a:spcBef>
                <a:spcPts val="600"/>
              </a:spcBef>
              <a:spcAft>
                <a:spcPts val="600"/>
              </a:spcAft>
              <a:tabLst>
                <a:tab pos="180340" algn="l"/>
                <a:tab pos="449580" algn="l"/>
              </a:tabLst>
            </a:pPr>
            <a:r>
              <a:rPr lang="en-GB" sz="2800" dirty="0">
                <a:effectLst/>
                <a:latin typeface="Times New Roman" panose="02020603050405020304" pitchFamily="18" charset="0"/>
                <a:ea typeface="Calibri" panose="020F0502020204030204" pitchFamily="34" charset="0"/>
              </a:rPr>
              <a:t>reviewed, </a:t>
            </a:r>
          </a:p>
          <a:p>
            <a:pPr lvl="1">
              <a:spcBef>
                <a:spcPts val="600"/>
              </a:spcBef>
              <a:spcAft>
                <a:spcPts val="600"/>
              </a:spcAft>
              <a:tabLst>
                <a:tab pos="180340" algn="l"/>
                <a:tab pos="449580" algn="l"/>
              </a:tabLst>
            </a:pPr>
            <a:r>
              <a:rPr lang="en-GB" sz="2800" dirty="0">
                <a:effectLst/>
                <a:latin typeface="Times New Roman" panose="02020603050405020304" pitchFamily="18" charset="0"/>
                <a:ea typeface="Calibri" panose="020F0502020204030204" pitchFamily="34" charset="0"/>
              </a:rPr>
              <a:t>updated </a:t>
            </a:r>
          </a:p>
          <a:p>
            <a:pPr lvl="1">
              <a:spcBef>
                <a:spcPts val="600"/>
              </a:spcBef>
              <a:spcAft>
                <a:spcPts val="600"/>
              </a:spcAft>
              <a:tabLst>
                <a:tab pos="180340" algn="l"/>
                <a:tab pos="449580" algn="l"/>
              </a:tabLst>
            </a:pPr>
            <a:r>
              <a:rPr lang="en-GB" sz="2800" dirty="0">
                <a:effectLst/>
                <a:latin typeface="Times New Roman" panose="02020603050405020304" pitchFamily="18" charset="0"/>
                <a:ea typeface="Calibri" panose="020F0502020204030204" pitchFamily="34" charset="0"/>
              </a:rPr>
              <a:t>communicated to </a:t>
            </a:r>
            <a:r>
              <a:rPr lang="en-GB" sz="2800">
                <a:effectLst/>
                <a:latin typeface="Times New Roman" panose="02020603050405020304" pitchFamily="18" charset="0"/>
                <a:ea typeface="Calibri" panose="020F0502020204030204" pitchFamily="34" charset="0"/>
              </a:rPr>
              <a:t>reflect learning</a:t>
            </a:r>
            <a:endParaRPr lang="nb-NO" sz="2800" dirty="0">
              <a:effectLst/>
              <a:latin typeface="Times New Roman" panose="02020603050405020304" pitchFamily="18" charset="0"/>
              <a:ea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56990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9D52-191F-48A7-BA8C-AF6636531B10}"/>
              </a:ext>
            </a:extLst>
          </p:cNvPr>
          <p:cNvSpPr>
            <a:spLocks noGrp="1"/>
          </p:cNvSpPr>
          <p:nvPr>
            <p:ph type="title"/>
          </p:nvPr>
        </p:nvSpPr>
        <p:spPr>
          <a:xfrm>
            <a:off x="838200" y="365126"/>
            <a:ext cx="10515600" cy="756104"/>
          </a:xfrm>
        </p:spPr>
        <p:txBody>
          <a:bodyPr/>
          <a:lstStyle/>
          <a:p>
            <a:r>
              <a:rPr lang="en-GB" dirty="0"/>
              <a:t>Summary</a:t>
            </a:r>
          </a:p>
        </p:txBody>
      </p:sp>
      <p:sp>
        <p:nvSpPr>
          <p:cNvPr id="3" name="Content Placeholder 2">
            <a:extLst>
              <a:ext uri="{FF2B5EF4-FFF2-40B4-BE49-F238E27FC236}">
                <a16:creationId xmlns:a16="http://schemas.microsoft.com/office/drawing/2014/main" id="{F7DDC476-6154-4FB5-BE7D-9A060727F12B}"/>
              </a:ext>
            </a:extLst>
          </p:cNvPr>
          <p:cNvSpPr>
            <a:spLocks noGrp="1"/>
          </p:cNvSpPr>
          <p:nvPr>
            <p:ph idx="1"/>
          </p:nvPr>
        </p:nvSpPr>
        <p:spPr>
          <a:xfrm>
            <a:off x="838200" y="1251857"/>
            <a:ext cx="10515600" cy="5410200"/>
          </a:xfrm>
        </p:spPr>
        <p:txBody>
          <a:bodyPr>
            <a:normAutofit/>
          </a:bodyPr>
          <a:lstStyle/>
          <a:p>
            <a:pPr marL="0" indent="0">
              <a:buNone/>
            </a:pPr>
            <a:r>
              <a:rPr lang="en-US" sz="2100" dirty="0">
                <a:latin typeface="Times New Roman" panose="02020603050405020304" pitchFamily="18" charset="0"/>
                <a:cs typeface="Times New Roman" panose="02020603050405020304" pitchFamily="18" charset="0"/>
              </a:rPr>
              <a:t>Based on the discussions above, we can make the following important conclusions: </a:t>
            </a:r>
          </a:p>
          <a:p>
            <a:pPr marL="0" indent="0">
              <a:buNone/>
            </a:pPr>
            <a:r>
              <a:rPr lang="en-US" sz="2100" dirty="0">
                <a:latin typeface="Times New Roman" panose="02020603050405020304" pitchFamily="18" charset="0"/>
                <a:cs typeface="Times New Roman" panose="02020603050405020304" pitchFamily="18" charset="0"/>
              </a:rPr>
              <a:t>1. We have developed a template (chapter 3) for an agile safety case for trial operations</a:t>
            </a:r>
          </a:p>
          <a:p>
            <a:pPr marL="0" indent="0">
              <a:buNone/>
            </a:pPr>
            <a:r>
              <a:rPr lang="en-US" sz="2100" dirty="0">
                <a:latin typeface="Times New Roman" panose="02020603050405020304" pitchFamily="18" charset="0"/>
                <a:cs typeface="Times New Roman" panose="02020603050405020304" pitchFamily="18" charset="0"/>
              </a:rPr>
              <a:t>2. Working with safety cases will increase the stakeholder's safety awareness.</a:t>
            </a:r>
          </a:p>
          <a:p>
            <a:pPr marL="0" indent="0">
              <a:buNone/>
            </a:pPr>
            <a:r>
              <a:rPr lang="en-US" sz="2100" dirty="0">
                <a:latin typeface="Times New Roman" panose="02020603050405020304" pitchFamily="18" charset="0"/>
                <a:cs typeface="Times New Roman" panose="02020603050405020304" pitchFamily="18" charset="0"/>
              </a:rPr>
              <a:t>3. A safety cases can be developed incrementally. The trial Safety Case shall be continually updated to provide a record of the progress of the project</a:t>
            </a: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Relevant agile approaches are: </a:t>
            </a:r>
          </a:p>
          <a:p>
            <a:r>
              <a:rPr lang="en-US" sz="2100" dirty="0">
                <a:latin typeface="Times New Roman" panose="02020603050405020304" pitchFamily="18" charset="0"/>
                <a:cs typeface="Times New Roman" panose="02020603050405020304" pitchFamily="18" charset="0"/>
              </a:rPr>
              <a:t>MVP (Minimum Viable Product)</a:t>
            </a:r>
          </a:p>
          <a:p>
            <a:r>
              <a:rPr lang="en-US" sz="2100" dirty="0">
                <a:latin typeface="Times New Roman" panose="02020603050405020304" pitchFamily="18" charset="0"/>
                <a:cs typeface="Times New Roman" panose="02020603050405020304" pitchFamily="18" charset="0"/>
              </a:rPr>
              <a:t>incremental development</a:t>
            </a:r>
          </a:p>
          <a:p>
            <a:r>
              <a:rPr lang="en-US" sz="2100" dirty="0">
                <a:latin typeface="Times New Roman" panose="02020603050405020304" pitchFamily="18" charset="0"/>
                <a:cs typeface="Times New Roman" panose="02020603050405020304" pitchFamily="18" charset="0"/>
              </a:rPr>
              <a:t>agile contracts</a:t>
            </a:r>
          </a:p>
          <a:p>
            <a:r>
              <a:rPr lang="en-US" sz="2100" dirty="0">
                <a:latin typeface="Times New Roman" panose="02020603050405020304" pitchFamily="18" charset="0"/>
                <a:cs typeface="Times New Roman" panose="02020603050405020304" pitchFamily="18" charset="0"/>
              </a:rPr>
              <a:t>agile software development process</a:t>
            </a:r>
          </a:p>
          <a:p>
            <a:r>
              <a:rPr lang="en-US" sz="2100" dirty="0">
                <a:latin typeface="Times New Roman" panose="02020603050405020304" pitchFamily="18" charset="0"/>
                <a:cs typeface="Times New Roman" panose="02020603050405020304" pitchFamily="18" charset="0"/>
              </a:rPr>
              <a:t>customer collaboration and </a:t>
            </a:r>
          </a:p>
          <a:p>
            <a:r>
              <a:rPr lang="en-US" sz="2100" dirty="0">
                <a:latin typeface="Times New Roman" panose="02020603050405020304" pitchFamily="18" charset="0"/>
                <a:cs typeface="Times New Roman" panose="02020603050405020304" pitchFamily="18" charset="0"/>
              </a:rPr>
              <a:t>DevOps.</a:t>
            </a:r>
          </a:p>
          <a:p>
            <a:pPr marL="0" indent="0">
              <a:buNone/>
            </a:pPr>
            <a:endParaRPr lang="en-GB"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99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9DCB-01EF-AC41-9316-8C8421E20CB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CEFD1C4B-2AAA-2222-8F01-1AB75FFFA29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It is essential that the process, including needed evidence for a safety case, are both agile and standardized to ensure confidence and trust by all parties involved. </a:t>
            </a:r>
            <a:endParaRPr lang="en-GB" dirty="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The objective of this paper is to show how we may ensure that the process, including needed evidence for a safety case, are both agile and standardized to ensure confidence and trust by all parties involved.</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agile approach fits well with the incremental improvement of software for autonomous vehicles, incremental expansion of the operational design domain, and new intelligent roadside units.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46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D7F2-5BBC-4789-B00E-03EBF9259823}"/>
              </a:ext>
            </a:extLst>
          </p:cNvPr>
          <p:cNvSpPr>
            <a:spLocks noGrp="1"/>
          </p:cNvSpPr>
          <p:nvPr>
            <p:ph type="title"/>
          </p:nvPr>
        </p:nvSpPr>
        <p:spPr>
          <a:xfrm>
            <a:off x="838200" y="365125"/>
            <a:ext cx="10515600" cy="739775"/>
          </a:xfrm>
        </p:spPr>
        <p:txBody>
          <a:bodyPr/>
          <a:lstStyle/>
          <a:p>
            <a:pPr algn="ctr"/>
            <a:r>
              <a:rPr lang="en-GB" dirty="0" err="1"/>
              <a:t>TrustMe</a:t>
            </a:r>
            <a:r>
              <a:rPr lang="en-GB" dirty="0"/>
              <a:t> project</a:t>
            </a:r>
          </a:p>
        </p:txBody>
      </p:sp>
      <p:sp>
        <p:nvSpPr>
          <p:cNvPr id="4" name="TextBox 3">
            <a:extLst>
              <a:ext uri="{FF2B5EF4-FFF2-40B4-BE49-F238E27FC236}">
                <a16:creationId xmlns:a16="http://schemas.microsoft.com/office/drawing/2014/main" id="{BD0E490E-9CE6-40DA-8417-44F8C4AA1FBC}"/>
              </a:ext>
            </a:extLst>
          </p:cNvPr>
          <p:cNvSpPr txBox="1"/>
          <p:nvPr/>
        </p:nvSpPr>
        <p:spPr>
          <a:xfrm>
            <a:off x="4572001" y="1271588"/>
            <a:ext cx="4972050" cy="5262979"/>
          </a:xfrm>
          <a:prstGeom prst="rect">
            <a:avLst/>
          </a:prstGeom>
          <a:noFill/>
          <a:ln>
            <a:solidFill>
              <a:schemeClr val="accent5">
                <a:lumMod val="50000"/>
              </a:schemeClr>
            </a:solidFill>
          </a:ln>
        </p:spPr>
        <p:txBody>
          <a:bodyPr wrap="square" rtlCol="0">
            <a:spAutoFit/>
          </a:bodyPr>
          <a:lstStyle/>
          <a:p>
            <a:r>
              <a:rPr lang="en-GB" sz="2100" dirty="0">
                <a:latin typeface="Times New Roman" panose="02020603050405020304" pitchFamily="18" charset="0"/>
                <a:cs typeface="Times New Roman" panose="02020603050405020304" pitchFamily="18" charset="0"/>
              </a:rPr>
              <a:t>Started 1</a:t>
            </a:r>
            <a:r>
              <a:rPr lang="en-GB" sz="2100" baseline="30000" dirty="0">
                <a:latin typeface="Times New Roman" panose="02020603050405020304" pitchFamily="18" charset="0"/>
                <a:cs typeface="Times New Roman" panose="02020603050405020304" pitchFamily="18" charset="0"/>
              </a:rPr>
              <a:t>st</a:t>
            </a:r>
            <a:r>
              <a:rPr lang="en-GB" sz="2100" dirty="0">
                <a:latin typeface="Times New Roman" panose="02020603050405020304" pitchFamily="18" charset="0"/>
                <a:cs typeface="Times New Roman" panose="02020603050405020304" pitchFamily="18" charset="0"/>
              </a:rPr>
              <a:t> of  august 2020</a:t>
            </a:r>
          </a:p>
          <a:p>
            <a:r>
              <a:rPr lang="en-GB" sz="2100" dirty="0">
                <a:latin typeface="Times New Roman" panose="02020603050405020304" pitchFamily="18" charset="0"/>
                <a:cs typeface="Times New Roman" panose="02020603050405020304" pitchFamily="18" charset="0"/>
              </a:rPr>
              <a:t>The operator </a:t>
            </a:r>
            <a:r>
              <a:rPr lang="en-GB" sz="2100" dirty="0" err="1">
                <a:latin typeface="Times New Roman" panose="02020603050405020304" pitchFamily="18" charset="0"/>
                <a:cs typeface="Times New Roman" panose="02020603050405020304" pitchFamily="18" charset="0"/>
              </a:rPr>
              <a:t>Vy</a:t>
            </a:r>
            <a:r>
              <a:rPr lang="en-GB" sz="2100" dirty="0">
                <a:latin typeface="Times New Roman" panose="02020603050405020304" pitchFamily="18" charset="0"/>
                <a:cs typeface="Times New Roman" panose="02020603050405020304" pitchFamily="18" charset="0"/>
              </a:rPr>
              <a:t> is project owner</a:t>
            </a:r>
          </a:p>
          <a:p>
            <a:endParaRPr lang="nb-NO" sz="2100" dirty="0">
              <a:latin typeface="Times New Roman" panose="02020603050405020304" pitchFamily="18" charset="0"/>
              <a:cs typeface="Times New Roman" panose="02020603050405020304" pitchFamily="18" charset="0"/>
            </a:endParaRPr>
          </a:p>
          <a:p>
            <a:r>
              <a:rPr lang="en-GB" sz="2100" b="1" dirty="0">
                <a:latin typeface="Times New Roman" panose="02020603050405020304" pitchFamily="18" charset="0"/>
                <a:cs typeface="Times New Roman" panose="02020603050405020304" pitchFamily="18" charset="0"/>
              </a:rPr>
              <a:t>Main goal</a:t>
            </a:r>
            <a:r>
              <a:rPr lang="en-GB" sz="2100" dirty="0">
                <a:latin typeface="Times New Roman" panose="02020603050405020304" pitchFamily="18" charset="0"/>
                <a:cs typeface="Times New Roman" panose="02020603050405020304" pitchFamily="18" charset="0"/>
              </a:rPr>
              <a:t>: Develop a Safety case for autonomous busses. ISO 26262 and UL4600 includes requirements for safety case</a:t>
            </a:r>
            <a:endParaRPr lang="nb-NO" sz="2100" dirty="0">
              <a:latin typeface="Times New Roman" panose="02020603050405020304" pitchFamily="18" charset="0"/>
              <a:cs typeface="Times New Roman" panose="02020603050405020304" pitchFamily="18" charset="0"/>
            </a:endParaRPr>
          </a:p>
          <a:p>
            <a:r>
              <a:rPr lang="en-GB" sz="2100" b="1" dirty="0">
                <a:latin typeface="Times New Roman" panose="02020603050405020304" pitchFamily="18" charset="0"/>
                <a:cs typeface="Times New Roman" panose="02020603050405020304" pitchFamily="18" charset="0"/>
              </a:rPr>
              <a:t>Sub-Goal 1</a:t>
            </a:r>
            <a:r>
              <a:rPr lang="en-GB" sz="2100" dirty="0">
                <a:latin typeface="Times New Roman" panose="02020603050405020304" pitchFamily="18" charset="0"/>
                <a:cs typeface="Times New Roman" panose="02020603050405020304" pitchFamily="18" charset="0"/>
              </a:rPr>
              <a:t>: Develop a "</a:t>
            </a:r>
            <a:r>
              <a:rPr lang="en-GB" sz="2100" u="sng" dirty="0">
                <a:latin typeface="Times New Roman" panose="02020603050405020304" pitchFamily="18" charset="0"/>
                <a:cs typeface="Times New Roman" panose="02020603050405020304" pitchFamily="18" charset="0"/>
              </a:rPr>
              <a:t>safety case for the public</a:t>
            </a:r>
            <a:r>
              <a:rPr lang="en-GB" sz="2100" dirty="0">
                <a:latin typeface="Times New Roman" panose="02020603050405020304" pitchFamily="18" charset="0"/>
                <a:cs typeface="Times New Roman" panose="02020603050405020304" pitchFamily="18" charset="0"/>
              </a:rPr>
              <a:t>" that is understandable for the passengers</a:t>
            </a:r>
          </a:p>
          <a:p>
            <a:r>
              <a:rPr lang="en-GB" sz="2100" b="1" dirty="0">
                <a:latin typeface="Times New Roman" panose="02020603050405020304" pitchFamily="18" charset="0"/>
                <a:cs typeface="Times New Roman" panose="02020603050405020304" pitchFamily="18" charset="0"/>
              </a:rPr>
              <a:t>Sub-Goal 2</a:t>
            </a:r>
            <a:r>
              <a:rPr lang="en-GB" sz="2100" dirty="0">
                <a:latin typeface="Times New Roman" panose="02020603050405020304" pitchFamily="18" charset="0"/>
                <a:cs typeface="Times New Roman" panose="02020603050405020304" pitchFamily="18" charset="0"/>
              </a:rPr>
              <a:t>: Develop a Trust case (relevant information to gain trust, including relevant evidence)</a:t>
            </a:r>
          </a:p>
          <a:p>
            <a:r>
              <a:rPr lang="nb-NO" sz="2100" b="1" dirty="0">
                <a:latin typeface="Times New Roman" panose="02020603050405020304" pitchFamily="18" charset="0"/>
                <a:cs typeface="Times New Roman" panose="02020603050405020304" pitchFamily="18" charset="0"/>
              </a:rPr>
              <a:t>Sub-Goal 3</a:t>
            </a:r>
            <a:r>
              <a:rPr lang="nb-NO" sz="2100" dirty="0">
                <a:latin typeface="Times New Roman" panose="02020603050405020304" pitchFamily="18" charset="0"/>
                <a:cs typeface="Times New Roman" panose="02020603050405020304" pitchFamily="18" charset="0"/>
              </a:rPr>
              <a:t>: </a:t>
            </a:r>
            <a:r>
              <a:rPr lang="en-GB" sz="2100" dirty="0">
                <a:latin typeface="Times New Roman" panose="02020603050405020304" pitchFamily="18" charset="0"/>
                <a:cs typeface="Times New Roman" panose="02020603050405020304" pitchFamily="18" charset="0"/>
              </a:rPr>
              <a:t>Arrange</a:t>
            </a:r>
            <a:r>
              <a:rPr lang="nb-NO" sz="2100" dirty="0">
                <a:latin typeface="Times New Roman" panose="02020603050405020304" pitchFamily="18" charset="0"/>
                <a:cs typeface="Times New Roman" panose="02020603050405020304" pitchFamily="18" charset="0"/>
              </a:rPr>
              <a:t> seminars. Seminar 4, </a:t>
            </a:r>
            <a:r>
              <a:rPr lang="en-GB" sz="2100" dirty="0">
                <a:latin typeface="Times New Roman" panose="02020603050405020304" pitchFamily="18" charset="0"/>
                <a:cs typeface="Times New Roman" panose="02020603050405020304" pitchFamily="18" charset="0"/>
              </a:rPr>
              <a:t>October</a:t>
            </a:r>
            <a:r>
              <a:rPr lang="nb-NO" sz="2100" dirty="0">
                <a:latin typeface="Times New Roman" panose="02020603050405020304" pitchFamily="18" charset="0"/>
                <a:cs typeface="Times New Roman" panose="02020603050405020304" pitchFamily="18" charset="0"/>
              </a:rPr>
              <a:t> 2022</a:t>
            </a:r>
          </a:p>
          <a:p>
            <a:endParaRPr lang="nb-NO" sz="2100" dirty="0">
              <a:latin typeface="Times New Roman" panose="02020603050405020304" pitchFamily="18" charset="0"/>
              <a:cs typeface="Times New Roman" panose="02020603050405020304" pitchFamily="18" charset="0"/>
            </a:endParaRPr>
          </a:p>
          <a:p>
            <a:r>
              <a:rPr lang="en-GB" sz="2100" dirty="0">
                <a:latin typeface="Times New Roman" panose="02020603050405020304" pitchFamily="18" charset="0"/>
                <a:cs typeface="Times New Roman" panose="02020603050405020304" pitchFamily="18" charset="0"/>
              </a:rPr>
              <a:t>The project last until December 2023</a:t>
            </a:r>
          </a:p>
        </p:txBody>
      </p:sp>
      <p:pic>
        <p:nvPicPr>
          <p:cNvPr id="5" name="Picture 4" descr="/var/folders/mj/pdbm5wns3hs5m5mvc43nmq6r0000gp/T/com.microsoft.Word/WebArchiveCopyPasteTempFiles/pQS_cjbnNNXSoNfu-TOMXx_rzTg41zZkE3zc1cufUXsfWOwxCydvPGG78x27xSGNaKb4oDw3YeuxTtjFSN2DmOON5_EvBKhlRu38C6aAydFaNtxHWA=w572">
            <a:extLst>
              <a:ext uri="{FF2B5EF4-FFF2-40B4-BE49-F238E27FC236}">
                <a16:creationId xmlns:a16="http://schemas.microsoft.com/office/drawing/2014/main" id="{8399BC61-CE0A-42B6-B9C6-FD81C2FADE59}"/>
              </a:ext>
            </a:extLst>
          </p:cNvPr>
          <p:cNvPicPr/>
          <p:nvPr/>
        </p:nvPicPr>
        <p:blipFill rotWithShape="1">
          <a:blip r:embed="rId3" cstate="print">
            <a:extLst>
              <a:ext uri="{28A0092B-C50C-407E-A947-70E740481C1C}">
                <a14:useLocalDpi xmlns:a14="http://schemas.microsoft.com/office/drawing/2010/main" val="0"/>
              </a:ext>
            </a:extLst>
          </a:blip>
          <a:srcRect l="18881" r="18168" b="22470"/>
          <a:stretch/>
        </p:blipFill>
        <p:spPr bwMode="auto">
          <a:xfrm>
            <a:off x="871013" y="3792490"/>
            <a:ext cx="3261544" cy="270038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AE65BBA-A17B-4195-85EF-D87242E8EDF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991587" y="4275515"/>
            <a:ext cx="1463306" cy="1929058"/>
          </a:xfrm>
          <a:prstGeom prst="rect">
            <a:avLst/>
          </a:prstGeom>
        </p:spPr>
      </p:pic>
      <p:pic>
        <p:nvPicPr>
          <p:cNvPr id="11" name="Picture 10" descr="Autonomous bus Stavanger">
            <a:extLst>
              <a:ext uri="{FF2B5EF4-FFF2-40B4-BE49-F238E27FC236}">
                <a16:creationId xmlns:a16="http://schemas.microsoft.com/office/drawing/2014/main" id="{006BB3A7-98BE-3076-22FE-EE74818CBF25}"/>
              </a:ext>
            </a:extLst>
          </p:cNvPr>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9721298" y="1271588"/>
            <a:ext cx="2003885" cy="2520902"/>
          </a:xfrm>
          <a:prstGeom prst="rect">
            <a:avLst/>
          </a:prstGeom>
        </p:spPr>
      </p:pic>
      <p:pic>
        <p:nvPicPr>
          <p:cNvPr id="6" name="Picture 5" descr="Diagram&#10;&#10;Description automatically generated with low confidence">
            <a:extLst>
              <a:ext uri="{FF2B5EF4-FFF2-40B4-BE49-F238E27FC236}">
                <a16:creationId xmlns:a16="http://schemas.microsoft.com/office/drawing/2014/main" id="{0B0A7A98-C38D-F258-D414-0FF00B5DFE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91" y="1271588"/>
            <a:ext cx="3576788" cy="1960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840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GB" dirty="0"/>
              <a:t>Safety Case</a:t>
            </a:r>
          </a:p>
        </p:txBody>
      </p:sp>
      <p:sp>
        <p:nvSpPr>
          <p:cNvPr id="3" name="Content Placeholder 2"/>
          <p:cNvSpPr>
            <a:spLocks noGrp="1"/>
          </p:cNvSpPr>
          <p:nvPr>
            <p:ph idx="1"/>
          </p:nvPr>
        </p:nvSpPr>
        <p:spPr>
          <a:xfrm>
            <a:off x="1066800" y="1327409"/>
            <a:ext cx="8229600" cy="4785395"/>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Idea</a:t>
            </a:r>
          </a:p>
          <a:p>
            <a:pPr marL="0" indent="0">
              <a:buNone/>
            </a:pPr>
            <a:r>
              <a:rPr lang="en-US" sz="2400" dirty="0">
                <a:latin typeface="Times New Roman" panose="02020603050405020304" pitchFamily="18" charset="0"/>
                <a:cs typeface="Times New Roman" panose="02020603050405020304" pitchFamily="18" charset="0"/>
              </a:rPr>
              <a:t>The idea of a safety case is to </a:t>
            </a:r>
          </a:p>
          <a:p>
            <a:pPr marL="0" indent="0">
              <a:buNone/>
            </a:pPr>
            <a:r>
              <a:rPr lang="en-US" sz="2400" dirty="0">
                <a:latin typeface="Times New Roman" panose="02020603050405020304" pitchFamily="18" charset="0"/>
                <a:cs typeface="Times New Roman" panose="02020603050405020304" pitchFamily="18" charset="0"/>
              </a:rPr>
              <a:t>argue as one would in a </a:t>
            </a:r>
          </a:p>
          <a:p>
            <a:pPr marL="0" indent="0">
              <a:buNone/>
            </a:pPr>
            <a:r>
              <a:rPr lang="en-US" sz="2400" dirty="0">
                <a:latin typeface="Times New Roman" panose="02020603050405020304" pitchFamily="18" charset="0"/>
                <a:cs typeface="Times New Roman" panose="02020603050405020304" pitchFamily="18" charset="0"/>
              </a:rPr>
              <a:t>court of law –</a:t>
            </a:r>
          </a:p>
          <a:p>
            <a:pPr marL="0" indent="0">
              <a:buNone/>
            </a:pPr>
            <a:r>
              <a:rPr lang="en-US" sz="2400" dirty="0">
                <a:latin typeface="Times New Roman" panose="02020603050405020304" pitchFamily="18" charset="0"/>
                <a:cs typeface="Times New Roman" panose="02020603050405020304" pitchFamily="18" charset="0"/>
              </a:rPr>
              <a:t>thus the name safety case. </a:t>
            </a: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b="1" dirty="0">
                <a:latin typeface="Times New Roman" panose="02020603050405020304" pitchFamily="18" charset="0"/>
                <a:cs typeface="Times New Roman" panose="02020603050405020304" pitchFamily="18" charset="0"/>
              </a:rPr>
              <a:t>Names</a:t>
            </a:r>
          </a:p>
          <a:p>
            <a:r>
              <a:rPr lang="en-GB" sz="2400" dirty="0">
                <a:latin typeface="Times New Roman" panose="02020603050405020304" pitchFamily="18" charset="0"/>
                <a:cs typeface="Times New Roman" panose="02020603050405020304" pitchFamily="18" charset="0"/>
              </a:rPr>
              <a:t>Safety case</a:t>
            </a:r>
          </a:p>
          <a:p>
            <a:r>
              <a:rPr lang="en-GB" sz="2400" dirty="0">
                <a:latin typeface="Times New Roman" panose="02020603050405020304" pitchFamily="18" charset="0"/>
                <a:cs typeface="Times New Roman" panose="02020603050405020304" pitchFamily="18" charset="0"/>
              </a:rPr>
              <a:t>Assurance case</a:t>
            </a:r>
          </a:p>
        </p:txBody>
      </p:sp>
      <p:pic>
        <p:nvPicPr>
          <p:cNvPr id="6" name="Picture 5"/>
          <p:cNvPicPr>
            <a:picLocks noChangeAspect="1"/>
          </p:cNvPicPr>
          <p:nvPr/>
        </p:nvPicPr>
        <p:blipFill>
          <a:blip r:embed="rId3"/>
          <a:stretch>
            <a:fillRect/>
          </a:stretch>
        </p:blipFill>
        <p:spPr>
          <a:xfrm>
            <a:off x="5356340" y="1371784"/>
            <a:ext cx="5248597" cy="2939214"/>
          </a:xfrm>
          <a:prstGeom prst="rect">
            <a:avLst/>
          </a:prstGeom>
        </p:spPr>
      </p:pic>
      <p:sp>
        <p:nvSpPr>
          <p:cNvPr id="4" name="TextBox 3">
            <a:extLst>
              <a:ext uri="{FF2B5EF4-FFF2-40B4-BE49-F238E27FC236}">
                <a16:creationId xmlns:a16="http://schemas.microsoft.com/office/drawing/2014/main" id="{8FA64D0C-B09E-4F95-943A-601BA3D491F7}"/>
              </a:ext>
            </a:extLst>
          </p:cNvPr>
          <p:cNvSpPr txBox="1"/>
          <p:nvPr/>
        </p:nvSpPr>
        <p:spPr>
          <a:xfrm>
            <a:off x="4855780" y="4487917"/>
            <a:ext cx="6148552" cy="1200329"/>
          </a:xfrm>
          <a:prstGeom prst="rect">
            <a:avLst/>
          </a:prstGeom>
          <a:solidFill>
            <a:schemeClr val="accent5">
              <a:lumMod val="20000"/>
              <a:lumOff val="80000"/>
            </a:schemeClr>
          </a:solidFill>
        </p:spPr>
        <p:txBody>
          <a:bodyPr wrap="square" rtlCol="0">
            <a:spAutoFit/>
          </a:bodyPr>
          <a:lstStyle/>
          <a:p>
            <a:r>
              <a:rPr lang="en-GB" dirty="0">
                <a:latin typeface="Times New Roman" panose="02020603050405020304" pitchFamily="18" charset="0"/>
                <a:cs typeface="Times New Roman" panose="02020603050405020304" pitchFamily="18" charset="0"/>
              </a:rPr>
              <a:t>A safety case are structured based on</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Claim</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Argument: “</a:t>
            </a:r>
            <a:r>
              <a:rPr lang="en-GB" i="1" dirty="0">
                <a:latin typeface="Times New Roman" panose="02020603050405020304" pitchFamily="18" charset="0"/>
                <a:cs typeface="Times New Roman" panose="02020603050405020304" pitchFamily="18" charset="0"/>
              </a:rPr>
              <a:t>How do you know</a:t>
            </a:r>
            <a:r>
              <a:rPr lang="en-GB" dirty="0">
                <a:latin typeface="Times New Roman" panose="02020603050405020304" pitchFamily="18" charset="0"/>
                <a:cs typeface="Times New Roman" panose="02020603050405020304" pitchFamily="18" charset="0"/>
              </a:rPr>
              <a:t>” - a request for evidence</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Evidence</a:t>
            </a:r>
          </a:p>
        </p:txBody>
      </p:sp>
      <p:graphicFrame>
        <p:nvGraphicFramePr>
          <p:cNvPr id="5" name="Table 4">
            <a:extLst>
              <a:ext uri="{FF2B5EF4-FFF2-40B4-BE49-F238E27FC236}">
                <a16:creationId xmlns:a16="http://schemas.microsoft.com/office/drawing/2014/main" id="{84CEAA75-D867-4B3C-B727-7C30628AF4FC}"/>
              </a:ext>
            </a:extLst>
          </p:cNvPr>
          <p:cNvGraphicFramePr>
            <a:graphicFrameLocks noGrp="1"/>
          </p:cNvGraphicFramePr>
          <p:nvPr>
            <p:extLst>
              <p:ext uri="{D42A27DB-BD31-4B8C-83A1-F6EECF244321}">
                <p14:modId xmlns:p14="http://schemas.microsoft.com/office/powerpoint/2010/main" val="354330050"/>
              </p:ext>
            </p:extLst>
          </p:nvPr>
        </p:nvGraphicFramePr>
        <p:xfrm>
          <a:off x="4855779" y="5789784"/>
          <a:ext cx="6148551" cy="570060"/>
        </p:xfrm>
        <a:graphic>
          <a:graphicData uri="http://schemas.openxmlformats.org/drawingml/2006/table">
            <a:tbl>
              <a:tblPr firstRow="1" firstCol="1" bandRow="1">
                <a:tableStyleId>{5C22544A-7EE6-4342-B048-85BDC9FD1C3A}</a:tableStyleId>
              </a:tblPr>
              <a:tblGrid>
                <a:gridCol w="6148551">
                  <a:extLst>
                    <a:ext uri="{9D8B030D-6E8A-4147-A177-3AD203B41FA5}">
                      <a16:colId xmlns:a16="http://schemas.microsoft.com/office/drawing/2014/main" val="306174875"/>
                    </a:ext>
                  </a:extLst>
                </a:gridCol>
              </a:tblGrid>
              <a:tr h="570060">
                <a:tc>
                  <a:txBody>
                    <a:bodyPr/>
                    <a:lstStyle/>
                    <a:p>
                      <a:pPr algn="ctr">
                        <a:lnSpc>
                          <a:spcPct val="150000"/>
                        </a:lnSpc>
                        <a:spcBef>
                          <a:spcPts val="600"/>
                        </a:spcBef>
                      </a:pPr>
                      <a:r>
                        <a:rPr lang="en-US" sz="2400" dirty="0">
                          <a:effectLst/>
                          <a:latin typeface="Times New Roman" panose="02020603050405020304" pitchFamily="18" charset="0"/>
                          <a:cs typeface="Times New Roman" panose="02020603050405020304" pitchFamily="18" charset="0"/>
                        </a:rPr>
                        <a:t>Evidence without argument is unexplained</a:t>
                      </a: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8863813"/>
                  </a:ext>
                </a:extLst>
              </a:tr>
            </a:tbl>
          </a:graphicData>
        </a:graphic>
      </p:graphicFrame>
    </p:spTree>
    <p:extLst>
      <p:ext uri="{BB962C8B-B14F-4D97-AF65-F5344CB8AC3E}">
        <p14:creationId xmlns:p14="http://schemas.microsoft.com/office/powerpoint/2010/main" val="389459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6F882229-C45B-46BB-BE4D-B07B3A38CDEF}"/>
              </a:ext>
            </a:extLst>
          </p:cNvPr>
          <p:cNvPicPr/>
          <p:nvPr/>
        </p:nvPicPr>
        <p:blipFill rotWithShape="1">
          <a:blip r:embed="rId3"/>
          <a:srcRect r="1188" b="-1"/>
          <a:stretch/>
        </p:blipFill>
        <p:spPr bwMode="auto">
          <a:xfrm>
            <a:off x="4440242" y="1109605"/>
            <a:ext cx="3970298" cy="2310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22A4AC8-C6F3-4FA6-AFB0-7D8C646C4F42}"/>
              </a:ext>
            </a:extLst>
          </p:cNvPr>
          <p:cNvSpPr txBox="1"/>
          <p:nvPr/>
        </p:nvSpPr>
        <p:spPr>
          <a:xfrm>
            <a:off x="7003345" y="3576156"/>
            <a:ext cx="3485975" cy="2554545"/>
          </a:xfrm>
          <a:prstGeom prst="rect">
            <a:avLst/>
          </a:prstGeom>
          <a:solidFill>
            <a:schemeClr val="accent5">
              <a:lumMod val="40000"/>
              <a:lumOff val="60000"/>
            </a:schemeClr>
          </a:solidFill>
        </p:spPr>
        <p:txBody>
          <a:bodyPr wrap="square" rtlCol="0">
            <a:spAutoFit/>
          </a:bodyPr>
          <a:lstStyle/>
          <a:p>
            <a:r>
              <a:rPr lang="nb-NO" sz="2000" b="1" dirty="0">
                <a:latin typeface="Times New Roman" panose="02020603050405020304" pitchFamily="18" charset="0"/>
                <a:cs typeface="Times New Roman" panose="02020603050405020304" pitchFamily="18" charset="0"/>
              </a:rPr>
              <a:t>Agile: </a:t>
            </a:r>
          </a:p>
          <a:p>
            <a:pPr marL="257175" indent="-257175">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Only relevant documentation</a:t>
            </a:r>
          </a:p>
          <a:p>
            <a:pPr marL="257175" indent="-257175">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Easy accessible</a:t>
            </a:r>
          </a:p>
          <a:p>
            <a:pPr marL="257175" indent="-257175">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Continuous updates (e.g. each sprint)</a:t>
            </a:r>
          </a:p>
          <a:p>
            <a:pPr marL="257175" indent="-257175">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See the status after each sprint</a:t>
            </a:r>
          </a:p>
          <a:p>
            <a:pPr marL="257175" indent="-257175">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Reuse</a:t>
            </a:r>
          </a:p>
        </p:txBody>
      </p:sp>
      <p:sp>
        <p:nvSpPr>
          <p:cNvPr id="6" name="TextBox 5">
            <a:extLst>
              <a:ext uri="{FF2B5EF4-FFF2-40B4-BE49-F238E27FC236}">
                <a16:creationId xmlns:a16="http://schemas.microsoft.com/office/drawing/2014/main" id="{B204A340-F205-4664-ACD9-2F0361754CDA}"/>
              </a:ext>
            </a:extLst>
          </p:cNvPr>
          <p:cNvSpPr txBox="1"/>
          <p:nvPr/>
        </p:nvSpPr>
        <p:spPr>
          <a:xfrm>
            <a:off x="812671" y="5068872"/>
            <a:ext cx="2761980" cy="946413"/>
          </a:xfrm>
          <a:prstGeom prst="rect">
            <a:avLst/>
          </a:prstGeom>
          <a:solidFill>
            <a:schemeClr val="accent5">
              <a:lumMod val="20000"/>
              <a:lumOff val="80000"/>
            </a:schemeClr>
          </a:solidFill>
        </p:spPr>
        <p:txBody>
          <a:bodyPr wrap="square" rtlCol="0">
            <a:spAutoFit/>
          </a:bodyPr>
          <a:lstStyle/>
          <a:p>
            <a:r>
              <a:rPr lang="en-GB" sz="2100" dirty="0" err="1">
                <a:solidFill>
                  <a:srgbClr val="000000"/>
                </a:solidFill>
                <a:latin typeface="Times New Roman" panose="02020603050405020304" pitchFamily="18" charset="0"/>
              </a:rPr>
              <a:t>Ptil</a:t>
            </a:r>
            <a:r>
              <a:rPr lang="en-GB" sz="2100" dirty="0">
                <a:solidFill>
                  <a:srgbClr val="000000"/>
                </a:solidFill>
                <a:latin typeface="Times New Roman" panose="02020603050405020304" pitchFamily="18" charset="0"/>
              </a:rPr>
              <a:t>: T</a:t>
            </a:r>
            <a:r>
              <a:rPr lang="en-GB" sz="2100" dirty="0">
                <a:latin typeface="Times New Roman" panose="02020603050405020304" pitchFamily="18" charset="0"/>
              </a:rPr>
              <a:t>oo </a:t>
            </a:r>
            <a:r>
              <a:rPr lang="en-GB" sz="2100" dirty="0">
                <a:solidFill>
                  <a:srgbClr val="000000"/>
                </a:solidFill>
                <a:latin typeface="Times New Roman" panose="02020603050405020304" pitchFamily="18" charset="0"/>
              </a:rPr>
              <a:t>much documentation is a risk! </a:t>
            </a:r>
            <a:r>
              <a:rPr lang="nb-NO" sz="1350" dirty="0">
                <a:solidFill>
                  <a:srgbClr val="000000"/>
                </a:solidFill>
                <a:latin typeface="Times New Roman" panose="02020603050405020304" pitchFamily="18" charset="0"/>
              </a:rPr>
              <a:t>	</a:t>
            </a:r>
            <a:endParaRPr lang="nb-NO" sz="1500" dirty="0"/>
          </a:p>
        </p:txBody>
      </p:sp>
      <p:pic>
        <p:nvPicPr>
          <p:cNvPr id="10" name="Picture 9">
            <a:extLst>
              <a:ext uri="{FF2B5EF4-FFF2-40B4-BE49-F238E27FC236}">
                <a16:creationId xmlns:a16="http://schemas.microsoft.com/office/drawing/2014/main" id="{044E0B4D-D469-4D67-8408-20750A1376A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632631" y="1109604"/>
            <a:ext cx="1856689" cy="231939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7DAB9CB-8388-49C3-A468-85D96D644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073" y="1109605"/>
            <a:ext cx="2686578" cy="362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CBAAE3B9-1728-49C5-B1B4-4481E25CD679}"/>
              </a:ext>
            </a:extLst>
          </p:cNvPr>
          <p:cNvSpPr txBox="1"/>
          <p:nvPr/>
        </p:nvSpPr>
        <p:spPr>
          <a:xfrm>
            <a:off x="3144236" y="301211"/>
            <a:ext cx="5600700" cy="646331"/>
          </a:xfrm>
          <a:prstGeom prst="rect">
            <a:avLst/>
          </a:prstGeom>
          <a:noFill/>
        </p:spPr>
        <p:txBody>
          <a:bodyPr wrap="square" rtlCol="0">
            <a:spAutoFit/>
          </a:bodyPr>
          <a:lstStyle/>
          <a:p>
            <a:pPr algn="ctr"/>
            <a:r>
              <a:rPr lang="en-GB" sz="3600" dirty="0"/>
              <a:t>Documentation</a:t>
            </a:r>
          </a:p>
        </p:txBody>
      </p:sp>
      <p:pic>
        <p:nvPicPr>
          <p:cNvPr id="8" name="Picture 7" descr="Graphical user interface&#10;&#10;Description automatically generated">
            <a:extLst>
              <a:ext uri="{FF2B5EF4-FFF2-40B4-BE49-F238E27FC236}">
                <a16:creationId xmlns:a16="http://schemas.microsoft.com/office/drawing/2014/main" id="{3D315208-A4C6-4AE0-AB54-A843C9EDE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0436" y="3576156"/>
            <a:ext cx="2416119" cy="316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435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lstStyle/>
          <a:p>
            <a:pPr algn="ctr"/>
            <a:r>
              <a:rPr lang="en-GB" dirty="0"/>
              <a:t>Trial operation: Relevant safety case chapters</a:t>
            </a:r>
          </a:p>
        </p:txBody>
      </p:sp>
      <p:sp>
        <p:nvSpPr>
          <p:cNvPr id="6" name="TextBox 5">
            <a:extLst>
              <a:ext uri="{FF2B5EF4-FFF2-40B4-BE49-F238E27FC236}">
                <a16:creationId xmlns:a16="http://schemas.microsoft.com/office/drawing/2014/main" id="{D8F1E683-1F05-4CFE-9F39-3AD42EE84232}"/>
              </a:ext>
            </a:extLst>
          </p:cNvPr>
          <p:cNvSpPr txBox="1"/>
          <p:nvPr/>
        </p:nvSpPr>
        <p:spPr>
          <a:xfrm>
            <a:off x="838200" y="1460930"/>
            <a:ext cx="4707924" cy="4616648"/>
          </a:xfrm>
          <a:prstGeom prst="rect">
            <a:avLst/>
          </a:prstGeom>
          <a:noFill/>
          <a:ln>
            <a:solidFill>
              <a:srgbClr val="0070C0"/>
            </a:solidFill>
          </a:ln>
        </p:spPr>
        <p:txBody>
          <a:bodyPr wrap="square" rtlCol="0">
            <a:spAutoFit/>
          </a:bodyPr>
          <a:lstStyle/>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Introduction, purpose and scope</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Automatic/autonomous vehicle system</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Operational design domain and test scenarios</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Route selection and assessment</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Operational risk assessment</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Operational guidance</a:t>
            </a:r>
          </a:p>
          <a:p>
            <a:pPr marL="800100" lvl="1" indent="-342900">
              <a:buFont typeface="Arial" panose="020B0604020202020204" pitchFamily="34" charset="0"/>
              <a:buChar char="•"/>
            </a:pPr>
            <a:r>
              <a:rPr lang="en-GB" sz="2100" dirty="0">
                <a:latin typeface="Times New Roman" panose="02020603050405020304" pitchFamily="18" charset="0"/>
                <a:cs typeface="Times New Roman" panose="02020603050405020304" pitchFamily="18" charset="0"/>
              </a:rPr>
              <a:t>Safety related application conditions (SRAC)</a:t>
            </a:r>
          </a:p>
          <a:p>
            <a:pPr marL="342900" indent="-342900">
              <a:buFont typeface="+mj-lt"/>
              <a:buAutoNum type="arabicPeriod"/>
            </a:pPr>
            <a:r>
              <a:rPr lang="en-GB" sz="2100" dirty="0">
                <a:latin typeface="Times New Roman" panose="02020603050405020304" pitchFamily="18" charset="0"/>
                <a:cs typeface="Times New Roman" panose="02020603050405020304" pitchFamily="18" charset="0"/>
              </a:rPr>
              <a:t>Remote monitoring, operation and control</a:t>
            </a:r>
          </a:p>
          <a:p>
            <a:pPr marL="0" indent="-514350">
              <a:lnSpc>
                <a:spcPct val="100000"/>
              </a:lnSpc>
              <a:spcBef>
                <a:spcPts val="0"/>
              </a:spcBef>
              <a:buFont typeface="+mj-lt"/>
              <a:buAutoNum type="arabicPeriod" startAt="8"/>
            </a:pPr>
            <a:r>
              <a:rPr lang="en-GB" sz="2100" dirty="0">
                <a:latin typeface="Times New Roman" panose="02020603050405020304" pitchFamily="18" charset="0"/>
                <a:cs typeface="Times New Roman" panose="02020603050405020304" pitchFamily="18" charset="0"/>
              </a:rPr>
              <a:t>Security</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Security related application conditions, (</a:t>
            </a:r>
            <a:r>
              <a:rPr lang="en-GB" sz="2100" dirty="0" err="1">
                <a:latin typeface="Times New Roman" panose="02020603050405020304" pitchFamily="18" charset="0"/>
                <a:cs typeface="Times New Roman" panose="02020603050405020304" pitchFamily="18" charset="0"/>
              </a:rPr>
              <a:t>SecRAC</a:t>
            </a:r>
            <a:r>
              <a:rPr lang="en-GB" sz="2100" dirty="0">
                <a:latin typeface="Times New Roman" panose="02020603050405020304" pitchFamily="18" charset="0"/>
                <a:cs typeface="Times New Roman" panose="02020603050405020304" pitchFamily="18" charset="0"/>
              </a:rPr>
              <a:t>)</a:t>
            </a:r>
          </a:p>
        </p:txBody>
      </p:sp>
      <p:sp>
        <p:nvSpPr>
          <p:cNvPr id="8" name="Content Placeholder 7">
            <a:extLst>
              <a:ext uri="{FF2B5EF4-FFF2-40B4-BE49-F238E27FC236}">
                <a16:creationId xmlns:a16="http://schemas.microsoft.com/office/drawing/2014/main" id="{88C551BF-B961-46EF-BFCF-ADEA9345CC4C}"/>
              </a:ext>
            </a:extLst>
          </p:cNvPr>
          <p:cNvSpPr>
            <a:spLocks noGrp="1"/>
          </p:cNvSpPr>
          <p:nvPr>
            <p:ph idx="1"/>
          </p:nvPr>
        </p:nvSpPr>
        <p:spPr>
          <a:xfrm>
            <a:off x="5715000" y="1460930"/>
            <a:ext cx="5949778" cy="4910053"/>
          </a:xfrm>
          <a:ln>
            <a:solidFill>
              <a:srgbClr val="0070C0"/>
            </a:solidFill>
          </a:ln>
        </p:spPr>
        <p:txBody>
          <a:bodyPr>
            <a:noAutofit/>
          </a:bodyPr>
          <a:lstStyle/>
          <a:p>
            <a:pPr marL="114300" indent="-457200">
              <a:lnSpc>
                <a:spcPct val="100000"/>
              </a:lnSpc>
              <a:spcBef>
                <a:spcPts val="0"/>
              </a:spcBef>
              <a:buFont typeface="+mj-lt"/>
              <a:buAutoNum type="arabicPeriod" startAt="9"/>
            </a:pPr>
            <a:r>
              <a:rPr lang="en-GB" sz="2100" dirty="0">
                <a:latin typeface="Times New Roman" panose="02020603050405020304" pitchFamily="18" charset="0"/>
                <a:cs typeface="Times New Roman" panose="02020603050405020304" pitchFamily="18" charset="0"/>
              </a:rPr>
              <a:t>Assurance of system safety</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Manufacturer, vehicle type, authorisation and license number</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Hierarchy of safety cases and related certifications</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Vehicle identification number</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Software identification number</a:t>
            </a:r>
          </a:p>
          <a:p>
            <a:pPr marL="914400" lvl="3" indent="-342900">
              <a:lnSpc>
                <a:spcPct val="100000"/>
              </a:lnSpc>
              <a:spcBef>
                <a:spcPts val="0"/>
              </a:spcBef>
            </a:pPr>
            <a:r>
              <a:rPr lang="en-GB" sz="2100" dirty="0">
                <a:latin typeface="Times New Roman" panose="02020603050405020304" pitchFamily="18" charset="0"/>
                <a:cs typeface="Times New Roman" panose="02020603050405020304" pitchFamily="18" charset="0"/>
              </a:rPr>
              <a:t>Vehicle authorisation summary</a:t>
            </a:r>
          </a:p>
          <a:p>
            <a:pPr marL="0" indent="-342900">
              <a:lnSpc>
                <a:spcPct val="100000"/>
              </a:lnSpc>
              <a:spcBef>
                <a:spcPts val="0"/>
              </a:spcBef>
              <a:buFont typeface="+mj-lt"/>
              <a:buAutoNum type="arabicPeriod" startAt="9"/>
            </a:pPr>
            <a:r>
              <a:rPr lang="en-GB" sz="2100" dirty="0">
                <a:latin typeface="Times New Roman" panose="02020603050405020304" pitchFamily="18" charset="0"/>
                <a:cs typeface="Times New Roman" panose="02020603050405020304" pitchFamily="18" charset="0"/>
              </a:rPr>
              <a:t>Modelling and simulator studies</a:t>
            </a:r>
          </a:p>
          <a:p>
            <a:pPr marL="0" indent="-342900">
              <a:lnSpc>
                <a:spcPct val="100000"/>
              </a:lnSpc>
              <a:spcBef>
                <a:spcPts val="0"/>
              </a:spcBef>
              <a:buFont typeface="+mj-lt"/>
              <a:buAutoNum type="arabicPeriod" startAt="9"/>
            </a:pPr>
            <a:r>
              <a:rPr lang="en-GB" sz="2100" dirty="0">
                <a:latin typeface="Times New Roman" panose="02020603050405020304" pitchFamily="18" charset="0"/>
                <a:cs typeface="Times New Roman" panose="02020603050405020304" pitchFamily="18" charset="0"/>
              </a:rPr>
              <a:t>Safety testing and acceptance process</a:t>
            </a:r>
          </a:p>
          <a:p>
            <a:pPr marL="0" indent="-342900">
              <a:lnSpc>
                <a:spcPct val="100000"/>
              </a:lnSpc>
              <a:spcBef>
                <a:spcPts val="0"/>
              </a:spcBef>
              <a:buFont typeface="+mj-lt"/>
              <a:buAutoNum type="arabicPeriod" startAt="9"/>
            </a:pPr>
            <a:r>
              <a:rPr lang="en-GB" sz="2100" dirty="0">
                <a:latin typeface="Times New Roman" panose="02020603050405020304" pitchFamily="18" charset="0"/>
                <a:cs typeface="Times New Roman" panose="02020603050405020304" pitchFamily="18" charset="0"/>
              </a:rPr>
              <a:t>Stakeholder consultation and agreement</a:t>
            </a:r>
          </a:p>
          <a:p>
            <a:pPr marL="0" indent="-342900">
              <a:lnSpc>
                <a:spcPct val="100000"/>
              </a:lnSpc>
              <a:spcBef>
                <a:spcPts val="0"/>
              </a:spcBef>
              <a:buFont typeface="+mj-lt"/>
              <a:buAutoNum type="arabicPeriod" startAt="9"/>
            </a:pPr>
            <a:r>
              <a:rPr lang="en-GB" sz="2100" dirty="0">
                <a:latin typeface="Times New Roman" panose="02020603050405020304" pitchFamily="18" charset="0"/>
                <a:cs typeface="Times New Roman" panose="02020603050405020304" pitchFamily="18" charset="0"/>
              </a:rPr>
              <a:t>Monitoring, reporting and continuous  </a:t>
            </a:r>
          </a:p>
          <a:p>
            <a:pPr marL="0" indent="0">
              <a:lnSpc>
                <a:spcPct val="100000"/>
              </a:lnSpc>
              <a:spcBef>
                <a:spcPts val="0"/>
              </a:spcBef>
              <a:buNone/>
            </a:pPr>
            <a:r>
              <a:rPr lang="en-GB" sz="2100" dirty="0">
                <a:latin typeface="Times New Roman" panose="02020603050405020304" pitchFamily="18" charset="0"/>
                <a:cs typeface="Times New Roman" panose="02020603050405020304" pitchFamily="18" charset="0"/>
              </a:rPr>
              <a:t>     improvement</a:t>
            </a:r>
          </a:p>
          <a:p>
            <a:pPr marL="0" indent="0">
              <a:lnSpc>
                <a:spcPct val="100000"/>
              </a:lnSpc>
              <a:spcBef>
                <a:spcPts val="0"/>
              </a:spcBef>
              <a:buNone/>
            </a:pPr>
            <a:r>
              <a:rPr lang="en-GB" sz="2100" dirty="0">
                <a:latin typeface="Times New Roman" panose="02020603050405020304" pitchFamily="18" charset="0"/>
                <a:cs typeface="Times New Roman" panose="02020603050405020304" pitchFamily="18" charset="0"/>
              </a:rPr>
              <a:t>14.  Summary</a:t>
            </a:r>
            <a:endParaRPr lang="nb-NO" sz="2100" dirty="0"/>
          </a:p>
        </p:txBody>
      </p:sp>
    </p:spTree>
    <p:extLst>
      <p:ext uri="{BB962C8B-B14F-4D97-AF65-F5344CB8AC3E}">
        <p14:creationId xmlns:p14="http://schemas.microsoft.com/office/powerpoint/2010/main" val="428683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838200" y="303340"/>
            <a:ext cx="10515600" cy="808767"/>
          </a:xfrm>
        </p:spPr>
        <p:txBody>
          <a:bodyPr/>
          <a:lstStyle/>
          <a:p>
            <a:pPr algn="ctr"/>
            <a:r>
              <a:rPr lang="en-GB" dirty="0"/>
              <a:t>1: Introduction, purpose and scope</a:t>
            </a:r>
          </a:p>
        </p:txBody>
      </p:sp>
      <p:sp>
        <p:nvSpPr>
          <p:cNvPr id="4" name="Content Placeholder 3">
            <a:extLst>
              <a:ext uri="{FF2B5EF4-FFF2-40B4-BE49-F238E27FC236}">
                <a16:creationId xmlns:a16="http://schemas.microsoft.com/office/drawing/2014/main" id="{C763D4F1-E078-4CEF-A37B-2C7DB2760E36}"/>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Include</a:t>
            </a:r>
          </a:p>
          <a:p>
            <a:r>
              <a:rPr lang="en-US" sz="2400" dirty="0">
                <a:latin typeface="Times New Roman" panose="02020603050405020304" pitchFamily="18" charset="0"/>
                <a:cs typeface="Times New Roman" panose="02020603050405020304" pitchFamily="18" charset="0"/>
              </a:rPr>
              <a:t>short description related to the trial, testing or service, including roles together with the involvement of the public.</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few sentences regarding the relevant project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Short information related to purpose and scope together with relevant information based on contract and application documents that should be referenced.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LSAD </a:t>
            </a:r>
            <a:r>
              <a:rPr lang="en-US" sz="2400" dirty="0">
                <a:solidFill>
                  <a:srgbClr val="FF0000"/>
                </a:solidFill>
                <a:latin typeface="Times New Roman" panose="02020603050405020304" pitchFamily="18" charset="0"/>
                <a:cs typeface="Times New Roman" panose="02020603050405020304" pitchFamily="18" charset="0"/>
              </a:rPr>
              <a:t>*** TBD</a:t>
            </a:r>
            <a:endParaRPr lang="nb-NO"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96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477-64D5-426D-A458-3BEE937F174D}"/>
              </a:ext>
            </a:extLst>
          </p:cNvPr>
          <p:cNvSpPr>
            <a:spLocks noGrp="1"/>
          </p:cNvSpPr>
          <p:nvPr>
            <p:ph type="title"/>
          </p:nvPr>
        </p:nvSpPr>
        <p:spPr>
          <a:xfrm>
            <a:off x="304800" y="303340"/>
            <a:ext cx="11488806" cy="1220660"/>
          </a:xfrm>
        </p:spPr>
        <p:txBody>
          <a:bodyPr>
            <a:normAutofit fontScale="90000"/>
          </a:bodyPr>
          <a:lstStyle/>
          <a:p>
            <a:r>
              <a:rPr lang="en-GB" sz="4400" dirty="0">
                <a:latin typeface="Times New Roman" panose="02020603050405020304" pitchFamily="18" charset="0"/>
                <a:cs typeface="Times New Roman" panose="02020603050405020304" pitchFamily="18" charset="0"/>
              </a:rPr>
              <a:t>2 Automatic/autonomous vehicle system</a:t>
            </a:r>
            <a:r>
              <a:rPr lang="en-GB" dirty="0">
                <a:latin typeface="Times New Roman" panose="02020603050405020304" pitchFamily="18" charset="0"/>
                <a:cs typeface="Times New Roman" panose="02020603050405020304" pitchFamily="18" charset="0"/>
              </a:rPr>
              <a:t> – D</a:t>
            </a:r>
            <a:r>
              <a:rPr lang="en-GB" sz="4000" dirty="0">
                <a:latin typeface="Times New Roman" panose="02020603050405020304" pitchFamily="18" charset="0"/>
                <a:cs typeface="Times New Roman" panose="02020603050405020304" pitchFamily="18" charset="0"/>
              </a:rPr>
              <a:t>escription</a:t>
            </a:r>
          </a:p>
        </p:txBody>
      </p:sp>
      <p:sp>
        <p:nvSpPr>
          <p:cNvPr id="4" name="Content Placeholder 3">
            <a:extLst>
              <a:ext uri="{FF2B5EF4-FFF2-40B4-BE49-F238E27FC236}">
                <a16:creationId xmlns:a16="http://schemas.microsoft.com/office/drawing/2014/main" id="{2A3BBC49-216A-4F49-92E1-B1E4E23E7868}"/>
              </a:ext>
            </a:extLst>
          </p:cNvPr>
          <p:cNvSpPr>
            <a:spLocks noGrp="1"/>
          </p:cNvSpPr>
          <p:nvPr>
            <p:ph idx="1"/>
          </p:nvPr>
        </p:nvSpPr>
        <p:spPr>
          <a:xfrm>
            <a:off x="606972" y="1384189"/>
            <a:ext cx="4774325" cy="5170471"/>
          </a:xfrm>
        </p:spPr>
        <p:txBody>
          <a:bodyPr>
            <a:normAutofit/>
          </a:bodyPr>
          <a:lstStyle/>
          <a:p>
            <a:r>
              <a:rPr lang="en-US" sz="2100" dirty="0">
                <a:latin typeface="Times New Roman" panose="02020603050405020304" pitchFamily="18" charset="0"/>
                <a:cs typeface="Times New Roman" panose="02020603050405020304" pitchFamily="18" charset="0"/>
              </a:rPr>
              <a:t>A picture or sketch of the product or system should be included </a:t>
            </a:r>
          </a:p>
          <a:p>
            <a:pPr lvl="1"/>
            <a:r>
              <a:rPr lang="en-US" sz="2100" dirty="0">
                <a:latin typeface="Times New Roman" panose="02020603050405020304" pitchFamily="18" charset="0"/>
                <a:cs typeface="Times New Roman" panose="02020603050405020304" pitchFamily="18" charset="0"/>
              </a:rPr>
              <a:t>improve the readability and </a:t>
            </a:r>
          </a:p>
          <a:p>
            <a:pPr lvl="1"/>
            <a:r>
              <a:rPr lang="en-US" sz="2100" dirty="0">
                <a:latin typeface="Times New Roman" panose="02020603050405020304" pitchFamily="18" charset="0"/>
                <a:cs typeface="Times New Roman" panose="02020603050405020304" pitchFamily="18" charset="0"/>
              </a:rPr>
              <a:t>understanding of the product or system and </a:t>
            </a:r>
          </a:p>
          <a:p>
            <a:pPr lvl="1"/>
            <a:r>
              <a:rPr lang="en-US" sz="2100" dirty="0">
                <a:latin typeface="Times New Roman" panose="02020603050405020304" pitchFamily="18" charset="0"/>
                <a:cs typeface="Times New Roman" panose="02020603050405020304" pitchFamily="18" charset="0"/>
              </a:rPr>
              <a:t>can be used to show the vehicle livery (branding applied to a vehicle) and</a:t>
            </a:r>
          </a:p>
          <a:p>
            <a:pPr lvl="1"/>
            <a:r>
              <a:rPr lang="en-US" sz="2100" dirty="0">
                <a:latin typeface="Times New Roman" panose="02020603050405020304" pitchFamily="18" charset="0"/>
                <a:cs typeface="Times New Roman" panose="02020603050405020304" pitchFamily="18" charset="0"/>
              </a:rPr>
              <a:t> conspicuity (visibility).</a:t>
            </a:r>
          </a:p>
          <a:p>
            <a:r>
              <a:rPr lang="en-US" sz="2100" dirty="0">
                <a:latin typeface="Times New Roman" panose="02020603050405020304" pitchFamily="18" charset="0"/>
                <a:cs typeface="Times New Roman" panose="02020603050405020304" pitchFamily="18" charset="0"/>
              </a:rPr>
              <a:t>The automatic driving systems that are used must be described.</a:t>
            </a:r>
          </a:p>
          <a:p>
            <a:r>
              <a:rPr lang="en-US" sz="2100" dirty="0">
                <a:latin typeface="Times New Roman" panose="02020603050405020304" pitchFamily="18" charset="0"/>
                <a:cs typeface="Times New Roman" panose="02020603050405020304" pitchFamily="18" charset="0"/>
              </a:rPr>
              <a:t>Often a separate document</a:t>
            </a:r>
          </a:p>
          <a:p>
            <a:r>
              <a:rPr lang="en-US" sz="2100" dirty="0">
                <a:latin typeface="Times New Roman" panose="02020603050405020304" pitchFamily="18" charset="0"/>
                <a:cs typeface="Times New Roman" panose="02020603050405020304" pitchFamily="18" charset="0"/>
              </a:rPr>
              <a:t>Used as basis for hazard analysis when developing the system</a:t>
            </a:r>
          </a:p>
          <a:p>
            <a:endParaRPr lang="nb-NO" dirty="0"/>
          </a:p>
        </p:txBody>
      </p:sp>
      <p:pic>
        <p:nvPicPr>
          <p:cNvPr id="5" name="Content Placeholder 4">
            <a:extLst>
              <a:ext uri="{FF2B5EF4-FFF2-40B4-BE49-F238E27FC236}">
                <a16:creationId xmlns:a16="http://schemas.microsoft.com/office/drawing/2014/main" id="{BBF77A59-5D34-4223-B0CC-E856CFFEDEB6}"/>
              </a:ext>
            </a:extLst>
          </p:cNvPr>
          <p:cNvPicPr>
            <a:picLocks noChangeAspect="1"/>
          </p:cNvPicPr>
          <p:nvPr/>
        </p:nvPicPr>
        <p:blipFill rotWithShape="1">
          <a:blip r:embed="rId3">
            <a:extLst>
              <a:ext uri="{28A0092B-C50C-407E-A947-70E740481C1C}">
                <a14:useLocalDpi xmlns:a14="http://schemas.microsoft.com/office/drawing/2010/main" val="0"/>
              </a:ext>
            </a:extLst>
          </a:blip>
          <a:srcRect b="14358"/>
          <a:stretch/>
        </p:blipFill>
        <p:spPr>
          <a:xfrm>
            <a:off x="5508028" y="2091665"/>
            <a:ext cx="6285578" cy="3229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126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1809</Words>
  <Application>Microsoft Office PowerPoint</Application>
  <PresentationFormat>Widescreen</PresentationFormat>
  <Paragraphs>224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TH14 Safety case for vehicle trial operations</vt:lpstr>
      <vt:lpstr>Topics</vt:lpstr>
      <vt:lpstr>Introduction</vt:lpstr>
      <vt:lpstr>TrustMe project</vt:lpstr>
      <vt:lpstr>Safety Case</vt:lpstr>
      <vt:lpstr>PowerPoint Presentation</vt:lpstr>
      <vt:lpstr>Trial operation: Relevant safety case chapters</vt:lpstr>
      <vt:lpstr>1: Introduction, purpose and scope</vt:lpstr>
      <vt:lpstr>2 Automatic/autonomous vehicle system – Description</vt:lpstr>
      <vt:lpstr>3 Operational design domain and test scenarios</vt:lpstr>
      <vt:lpstr>4: Route selection and assessment</vt:lpstr>
      <vt:lpstr>5: Operational risk assessment</vt:lpstr>
      <vt:lpstr>6: Operational guidance - Safety related application conditions, SRAC</vt:lpstr>
      <vt:lpstr>7: Remote monitoring, operation and control</vt:lpstr>
      <vt:lpstr>8: Security - Security related application conditions, SecRAC</vt:lpstr>
      <vt:lpstr>9: Assurance of system safety</vt:lpstr>
      <vt:lpstr>10: Modelling and simulator studies</vt:lpstr>
      <vt:lpstr>11: Safety testing and acceptance process</vt:lpstr>
      <vt:lpstr>12: Stakeholder consultation and agreement</vt:lpstr>
      <vt:lpstr>13: Monitoring, reporting and continuous improvement</vt:lpstr>
      <vt:lpstr>13: Monitoring, reporting and continuous improvement</vt:lpstr>
      <vt:lpstr>13: Monitoring, reporting and continuous improvement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case for trial operations</dc:title>
  <dc:creator>Thor Myklebust</dc:creator>
  <cp:lastModifiedBy>Thor Myklebust</cp:lastModifiedBy>
  <cp:revision>136</cp:revision>
  <dcterms:created xsi:type="dcterms:W3CDTF">2020-11-06T08:39:50Z</dcterms:created>
  <dcterms:modified xsi:type="dcterms:W3CDTF">2022-06-11T10:54:36Z</dcterms:modified>
</cp:coreProperties>
</file>