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sldIdLst>
    <p:sldId id="257" r:id="rId5"/>
    <p:sldId id="258" r:id="rId6"/>
    <p:sldId id="259" r:id="rId7"/>
    <p:sldId id="261" r:id="rId8"/>
    <p:sldId id="260" r:id="rId9"/>
    <p:sldId id="267"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lin, Teri L. (JSC-NC411)" initials="HTL(" lastIdx="2" clrIdx="0">
    <p:extLst>
      <p:ext uri="{19B8F6BF-5375-455C-9EA6-DF929625EA0E}">
        <p15:presenceInfo xmlns:p15="http://schemas.microsoft.com/office/powerpoint/2012/main" userId="S::thamlin@ndc.nasa.gov::9afbb052-29e6-4850-ace4-065065cb5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D0E52"/>
    <a:srgbClr val="420F59"/>
    <a:srgbClr val="3C2147"/>
    <a:srgbClr val="4E2A5C"/>
    <a:srgbClr val="D0D8E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51" autoAdjust="0"/>
  </p:normalViewPr>
  <p:slideViewPr>
    <p:cSldViewPr snapToGrid="0" snapToObjects="1">
      <p:cViewPr varScale="1">
        <p:scale>
          <a:sx n="78" d="100"/>
          <a:sy n="78" d="100"/>
        </p:scale>
        <p:origin x="667" y="58"/>
      </p:cViewPr>
      <p:guideLst/>
    </p:cSldViewPr>
  </p:slideViewPr>
  <p:outlineViewPr>
    <p:cViewPr>
      <p:scale>
        <a:sx n="33" d="100"/>
        <a:sy n="33" d="100"/>
      </p:scale>
      <p:origin x="0" y="-20573"/>
    </p:cViewPr>
  </p:outlineViewPr>
  <p:notesTextViewPr>
    <p:cViewPr>
      <p:scale>
        <a:sx n="1" d="1"/>
        <a:sy n="1" d="1"/>
      </p:scale>
      <p:origin x="0" y="0"/>
    </p:cViewPr>
  </p:notesTextViewPr>
  <p:sorterViewPr>
    <p:cViewPr>
      <p:scale>
        <a:sx n="100" d="100"/>
        <a:sy n="100" d="100"/>
      </p:scale>
      <p:origin x="0" y="-1867"/>
    </p:cViewPr>
  </p:sorter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B0EAC-A7F8-4D48-A047-E1E2BF82F685}" type="datetimeFigureOut">
              <a:rPr lang="en-US" smtClean="0"/>
              <a:t>6/3/2022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9208-19D7-9E47-969D-1A76A4CEEE29}" type="slidenum">
              <a:rPr lang="en-US" smtClean="0"/>
              <a:t>‹#›</a:t>
            </a:fld>
            <a:endParaRPr lang="en-US" dirty="0"/>
          </a:p>
        </p:txBody>
      </p:sp>
    </p:spTree>
    <p:extLst>
      <p:ext uri="{BB962C8B-B14F-4D97-AF65-F5344CB8AC3E}">
        <p14:creationId xmlns:p14="http://schemas.microsoft.com/office/powerpoint/2010/main" val="4466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987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cs typeface="ＭＳ Ｐゴシック"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29057" indent="-280406">
              <a:defRPr sz="2400">
                <a:solidFill>
                  <a:schemeClr val="tx1"/>
                </a:solidFill>
                <a:latin typeface="Calibri" charset="0"/>
                <a:ea typeface="ＭＳ Ｐゴシック" charset="0"/>
              </a:defRPr>
            </a:lvl2pPr>
            <a:lvl3pPr marL="1121626" indent="-224325">
              <a:defRPr sz="2400">
                <a:solidFill>
                  <a:schemeClr val="tx1"/>
                </a:solidFill>
                <a:latin typeface="Calibri" charset="0"/>
                <a:ea typeface="ＭＳ Ｐゴシック" charset="0"/>
              </a:defRPr>
            </a:lvl3pPr>
            <a:lvl4pPr marL="1570276" indent="-224325">
              <a:defRPr sz="2400">
                <a:solidFill>
                  <a:schemeClr val="tx1"/>
                </a:solidFill>
                <a:latin typeface="Calibri" charset="0"/>
                <a:ea typeface="ＭＳ Ｐゴシック" charset="0"/>
              </a:defRPr>
            </a:lvl4pPr>
            <a:lvl5pPr marL="2018927" indent="-224325">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fld id="{750BB3CC-5599-3048-9C00-B7A118248894}" type="slidenum">
              <a:rPr lang="en-US" sz="1200">
                <a:solidFill>
                  <a:prstClr val="black"/>
                </a:solidFill>
              </a:rPr>
              <a:pPr/>
              <a:t>1</a:t>
            </a:fld>
            <a:endParaRPr lang="en-US" sz="1200" dirty="0">
              <a:solidFill>
                <a:prstClr val="black"/>
              </a:solidFill>
            </a:endParaRPr>
          </a:p>
        </p:txBody>
      </p:sp>
    </p:spTree>
    <p:extLst>
      <p:ext uri="{BB962C8B-B14F-4D97-AF65-F5344CB8AC3E}">
        <p14:creationId xmlns:p14="http://schemas.microsoft.com/office/powerpoint/2010/main" val="179011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62"/>
          <p:cNvSpPr>
            <a:spLocks noGrp="1" noChangeArrowheads="1"/>
          </p:cNvSpPr>
          <p:nvPr>
            <p:ph type="ctrTitle"/>
          </p:nvPr>
        </p:nvSpPr>
        <p:spPr>
          <a:xfrm>
            <a:off x="143991" y="262536"/>
            <a:ext cx="10198100" cy="628788"/>
          </a:xfrm>
          <a:ln>
            <a:noFill/>
          </a:ln>
        </p:spPr>
        <p:txBody>
          <a:bodyPr anchor="t"/>
          <a:lstStyle>
            <a:lvl1pPr>
              <a:defRPr sz="2400">
                <a:solidFill>
                  <a:schemeClr val="bg1"/>
                </a:solidFill>
              </a:defRPr>
            </a:lvl1pPr>
          </a:lstStyle>
          <a:p>
            <a:r>
              <a:rPr lang="en-US" dirty="0"/>
              <a:t>Click to edit Master title style</a:t>
            </a:r>
          </a:p>
        </p:txBody>
      </p:sp>
      <p:sp>
        <p:nvSpPr>
          <p:cNvPr id="9" name="Rectangle 163"/>
          <p:cNvSpPr>
            <a:spLocks noGrp="1" noChangeArrowheads="1"/>
          </p:cNvSpPr>
          <p:nvPr>
            <p:ph type="subTitle" idx="1"/>
          </p:nvPr>
        </p:nvSpPr>
        <p:spPr>
          <a:xfrm>
            <a:off x="143991" y="1159655"/>
            <a:ext cx="10198100" cy="430903"/>
          </a:xfrm>
          <a:ln>
            <a:noFill/>
          </a:ln>
        </p:spPr>
        <p:txBody>
          <a:bodyPr/>
          <a:lstStyle>
            <a:lvl1pPr>
              <a:buNone/>
              <a:defRPr sz="1600" b="0" baseline="0">
                <a:solidFill>
                  <a:schemeClr val="bg1"/>
                </a:solidFill>
              </a:defRPr>
            </a:lvl1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 y="8022"/>
            <a:ext cx="12192000" cy="6858000"/>
          </a:xfrm>
          <a:prstGeom prst="rect">
            <a:avLst/>
          </a:prstGeom>
        </p:spPr>
      </p:pic>
      <p:pic>
        <p:nvPicPr>
          <p:cNvPr id="6" name="Picture 7" descr="NASA insignia 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43991" y="158751"/>
            <a:ext cx="1210398" cy="912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0238" y="124229"/>
            <a:ext cx="1129556" cy="1035426"/>
          </a:xfrm>
          <a:prstGeom prst="rect">
            <a:avLst/>
          </a:prstGeom>
        </p:spPr>
      </p:pic>
      <p:pic>
        <p:nvPicPr>
          <p:cNvPr id="10" name="Picture 9"/>
          <p:cNvPicPr>
            <a:picLocks noChangeAspect="1"/>
          </p:cNvPicPr>
          <p:nvPr userDrawn="1"/>
        </p:nvPicPr>
        <p:blipFill>
          <a:blip r:embed="rId5"/>
          <a:stretch>
            <a:fillRect/>
          </a:stretch>
        </p:blipFill>
        <p:spPr>
          <a:xfrm>
            <a:off x="143991" y="5814130"/>
            <a:ext cx="935166" cy="935166"/>
          </a:xfrm>
          <a:prstGeom prst="rect">
            <a:avLst/>
          </a:prstGeom>
        </p:spPr>
      </p:pic>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ransition spd="med"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blue and black America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4578" y="406400"/>
            <a:ext cx="9670051" cy="388462"/>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9347200" y="6488668"/>
            <a:ext cx="2844800" cy="365125"/>
          </a:xfrm>
          <a:prstGeom prst="rect">
            <a:avLst/>
          </a:prstGeom>
        </p:spPr>
        <p:txBody>
          <a:bodyPr/>
          <a:lstStyle>
            <a:lvl1pPr>
              <a:defRPr/>
            </a:lvl1pPr>
          </a:lstStyle>
          <a:p>
            <a:pPr>
              <a:defRPr/>
            </a:pPr>
            <a:fld id="{00250982-42F3-5447-871F-AFA39A36BE82}" type="slidenum">
              <a:rPr lang="en-US"/>
              <a:pPr>
                <a:defRPr/>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7"/>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1028" name="Title Placeholder 1"/>
          <p:cNvSpPr>
            <a:spLocks noGrp="1"/>
          </p:cNvSpPr>
          <p:nvPr>
            <p:ph type="title"/>
          </p:nvPr>
        </p:nvSpPr>
        <p:spPr bwMode="auto">
          <a:xfrm>
            <a:off x="854578" y="445232"/>
            <a:ext cx="9670051" cy="34963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609600" y="1003303"/>
            <a:ext cx="10972800" cy="51228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0723594" y="6480742"/>
            <a:ext cx="1323703" cy="307777"/>
          </a:xfrm>
          <a:prstGeom prst="rect">
            <a:avLst/>
          </a:prstGeom>
          <a:noFill/>
        </p:spPr>
        <p:txBody>
          <a:bodyPr wrap="square" rtlCol="0">
            <a:spAutoFit/>
          </a:bodyPr>
          <a:lstStyle/>
          <a:p>
            <a:pPr algn="r"/>
            <a:fld id="{74E5DB78-4BDE-46FE-B77E-1696301DFFBD}" type="slidenum">
              <a:rPr lang="en-US" sz="1400" smtClean="0">
                <a:latin typeface="Arial"/>
                <a:cs typeface="Arial"/>
              </a:rPr>
              <a:pPr algn="r"/>
              <a:t>‹#›</a:t>
            </a:fld>
            <a:endParaRPr lang="en-US" sz="1400" dirty="0">
              <a:latin typeface="Arial"/>
              <a:cs typeface="Arial"/>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9273"/>
            <a:ext cx="854578" cy="707591"/>
          </a:xfrm>
          <a:prstGeom prst="rect">
            <a:avLst/>
          </a:prstGeom>
        </p:spPr>
      </p:pic>
      <p:pic>
        <p:nvPicPr>
          <p:cNvPr id="9" name="Picture 8"/>
          <p:cNvPicPr>
            <a:picLocks noChangeAspect="1"/>
          </p:cNvPicPr>
          <p:nvPr userDrawn="1"/>
        </p:nvPicPr>
        <p:blipFill>
          <a:blip r:embed="rId16"/>
          <a:stretch>
            <a:fillRect/>
          </a:stretch>
        </p:blipFill>
        <p:spPr>
          <a:xfrm>
            <a:off x="10585027" y="69273"/>
            <a:ext cx="756742" cy="756742"/>
          </a:xfrm>
          <a:prstGeom prst="rect">
            <a:avLst/>
          </a:prstGeom>
        </p:spPr>
      </p:pic>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272067" y="6954"/>
            <a:ext cx="859536" cy="787908"/>
          </a:xfrm>
          <a:prstGeom prst="rect">
            <a:avLst/>
          </a:prstGeom>
        </p:spPr>
      </p:pic>
    </p:spTree>
    <p:extLst>
      <p:ext uri="{BB962C8B-B14F-4D97-AF65-F5344CB8AC3E}">
        <p14:creationId xmlns:p14="http://schemas.microsoft.com/office/powerpoint/2010/main" val="1019810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advClick="0"/>
  <p:hf hd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EE595-EAF2-2741-829D-93ACA11C2D55}"/>
              </a:ext>
            </a:extLst>
          </p:cNvPr>
          <p:cNvSpPr>
            <a:spLocks noGrp="1"/>
          </p:cNvSpPr>
          <p:nvPr>
            <p:ph type="ctrTitle"/>
          </p:nvPr>
        </p:nvSpPr>
        <p:spPr>
          <a:xfrm>
            <a:off x="1275907" y="262536"/>
            <a:ext cx="9394968" cy="1109064"/>
          </a:xfrm>
        </p:spPr>
        <p:txBody>
          <a:bodyPr/>
          <a:lstStyle/>
          <a:p>
            <a:pPr algn="r"/>
            <a:r>
              <a:rPr lang="en-US" sz="3200" dirty="0"/>
              <a:t>Use of Preliminary PRA to Inform Decisions During Initial NASA Gateway Development </a:t>
            </a:r>
          </a:p>
        </p:txBody>
      </p:sp>
      <p:sp>
        <p:nvSpPr>
          <p:cNvPr id="6" name="Subtitle 5">
            <a:extLst>
              <a:ext uri="{FF2B5EF4-FFF2-40B4-BE49-F238E27FC236}">
                <a16:creationId xmlns:a16="http://schemas.microsoft.com/office/drawing/2014/main" id="{6204A11E-6F33-B846-8526-F1C09ED232DF}"/>
              </a:ext>
            </a:extLst>
          </p:cNvPr>
          <p:cNvSpPr>
            <a:spLocks noGrp="1"/>
          </p:cNvSpPr>
          <p:nvPr>
            <p:ph type="subTitle" idx="1"/>
          </p:nvPr>
        </p:nvSpPr>
        <p:spPr>
          <a:xfrm>
            <a:off x="143990" y="1736581"/>
            <a:ext cx="11777715" cy="1583545"/>
          </a:xfrm>
        </p:spPr>
        <p:txBody>
          <a:bodyPr/>
          <a:lstStyle/>
          <a:p>
            <a:pPr algn="r"/>
            <a:r>
              <a:rPr lang="en-US" sz="1800" dirty="0"/>
              <a:t>Teri Hamlin</a:t>
            </a:r>
          </a:p>
          <a:p>
            <a:pPr algn="r"/>
            <a:r>
              <a:rPr lang="en-US" sz="1800" b="1" dirty="0"/>
              <a:t>Gateway PRA Lead, SMA, Teri.l.Hamlin@nasa.gov</a:t>
            </a:r>
          </a:p>
          <a:p>
            <a:pPr algn="r"/>
            <a:r>
              <a:rPr lang="en-US" sz="1800" b="1" dirty="0"/>
              <a:t>6/27/22</a:t>
            </a:r>
          </a:p>
        </p:txBody>
      </p:sp>
    </p:spTree>
    <p:extLst>
      <p:ext uri="{BB962C8B-B14F-4D97-AF65-F5344CB8AC3E}">
        <p14:creationId xmlns:p14="http://schemas.microsoft.com/office/powerpoint/2010/main" val="89506169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7580-0A7D-4E97-81EC-3D6702383D51}"/>
              </a:ext>
            </a:extLst>
          </p:cNvPr>
          <p:cNvSpPr>
            <a:spLocks noGrp="1"/>
          </p:cNvSpPr>
          <p:nvPr>
            <p:ph type="title"/>
          </p:nvPr>
        </p:nvSpPr>
        <p:spPr/>
        <p:txBody>
          <a:bodyPr/>
          <a:lstStyle/>
          <a:p>
            <a:r>
              <a:rPr lang="en-US" dirty="0"/>
              <a:t>LOC/LOM Trending and Mission Duration</a:t>
            </a:r>
          </a:p>
        </p:txBody>
      </p:sp>
      <p:sp>
        <p:nvSpPr>
          <p:cNvPr id="3" name="Content Placeholder 2">
            <a:extLst>
              <a:ext uri="{FF2B5EF4-FFF2-40B4-BE49-F238E27FC236}">
                <a16:creationId xmlns:a16="http://schemas.microsoft.com/office/drawing/2014/main" id="{A3DC117D-723E-4F7F-B819-4629F282D4F7}"/>
              </a:ext>
            </a:extLst>
          </p:cNvPr>
          <p:cNvSpPr>
            <a:spLocks noGrp="1"/>
          </p:cNvSpPr>
          <p:nvPr>
            <p:ph idx="1"/>
          </p:nvPr>
        </p:nvSpPr>
        <p:spPr>
          <a:xfrm>
            <a:off x="342899" y="3961973"/>
            <a:ext cx="11590953" cy="1918060"/>
          </a:xfrm>
        </p:spPr>
        <p:txBody>
          <a:bodyPr/>
          <a:lstStyle/>
          <a:p>
            <a:r>
              <a:rPr lang="en-US" sz="1800" dirty="0"/>
              <a:t>Gateway PRA supports the Gateway Program Integrated Analysis Cycles (IACs) and trending those assessments provides insight into how risk estimates have changed since initial formulation.  Changes can be the result of </a:t>
            </a:r>
          </a:p>
          <a:p>
            <a:pPr lvl="1"/>
            <a:r>
              <a:rPr lang="en-US" sz="1600" dirty="0"/>
              <a:t>Changing Gateway architecture (e.g., eliminating a module or a capability)</a:t>
            </a:r>
          </a:p>
          <a:p>
            <a:pPr lvl="1"/>
            <a:r>
              <a:rPr lang="en-US" sz="1600" dirty="0"/>
              <a:t>Design maturity (e.g., replacing surrogate models with detailed models of providers designs)</a:t>
            </a:r>
          </a:p>
          <a:p>
            <a:pPr lvl="1"/>
            <a:r>
              <a:rPr lang="en-US" sz="1600" dirty="0"/>
              <a:t>Data maturity (e.g., availability of operational data) </a:t>
            </a:r>
          </a:p>
          <a:p>
            <a:r>
              <a:rPr lang="en-US" sz="1800" dirty="0"/>
              <a:t>Mission duration is a major factor in LOC/LOM assessment</a:t>
            </a:r>
          </a:p>
          <a:p>
            <a:pPr lvl="1"/>
            <a:r>
              <a:rPr lang="en-US" sz="1600" dirty="0"/>
              <a:t>Longer crewed mission could result in lower LOM due to increased capability to perform corrective maintenance </a:t>
            </a:r>
          </a:p>
        </p:txBody>
      </p:sp>
      <p:pic>
        <p:nvPicPr>
          <p:cNvPr id="4" name="Picture 3">
            <a:extLst>
              <a:ext uri="{FF2B5EF4-FFF2-40B4-BE49-F238E27FC236}">
                <a16:creationId xmlns:a16="http://schemas.microsoft.com/office/drawing/2014/main" id="{4FDC1F97-608F-46A4-B2DE-34C6BC53A7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2900" y="1142201"/>
            <a:ext cx="5753100" cy="2766060"/>
          </a:xfrm>
          <a:prstGeom prst="rect">
            <a:avLst/>
          </a:prstGeom>
          <a:noFill/>
          <a:ln>
            <a:noFill/>
          </a:ln>
        </p:spPr>
      </p:pic>
      <p:pic>
        <p:nvPicPr>
          <p:cNvPr id="5" name="Picture 4">
            <a:extLst>
              <a:ext uri="{FF2B5EF4-FFF2-40B4-BE49-F238E27FC236}">
                <a16:creationId xmlns:a16="http://schemas.microsoft.com/office/drawing/2014/main" id="{77DB96F9-9A67-4516-A5A4-6032534B74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1320" y="1142201"/>
            <a:ext cx="5760720" cy="2797175"/>
          </a:xfrm>
          <a:prstGeom prst="rect">
            <a:avLst/>
          </a:prstGeom>
          <a:noFill/>
          <a:ln>
            <a:noFill/>
          </a:ln>
        </p:spPr>
      </p:pic>
      <p:sp>
        <p:nvSpPr>
          <p:cNvPr id="7" name="TextBox 6">
            <a:extLst>
              <a:ext uri="{FF2B5EF4-FFF2-40B4-BE49-F238E27FC236}">
                <a16:creationId xmlns:a16="http://schemas.microsoft.com/office/drawing/2014/main" id="{31E671ED-5CF5-4624-AEF7-8012F1C7D0E8}"/>
              </a:ext>
            </a:extLst>
          </p:cNvPr>
          <p:cNvSpPr txBox="1"/>
          <p:nvPr/>
        </p:nvSpPr>
        <p:spPr>
          <a:xfrm>
            <a:off x="7947349" y="822029"/>
            <a:ext cx="6097554" cy="369332"/>
          </a:xfrm>
          <a:prstGeom prst="rect">
            <a:avLst/>
          </a:prstGeom>
          <a:noFill/>
        </p:spPr>
        <p:txBody>
          <a:bodyPr wrap="square">
            <a:spAutoFit/>
          </a:bodyPr>
          <a:lstStyle/>
          <a:p>
            <a:r>
              <a:rPr lang="en-GB" sz="1800" b="1" dirty="0">
                <a:effectLst/>
                <a:latin typeface="Times New Roman" panose="02020603050405020304" pitchFamily="18" charset="0"/>
                <a:ea typeface="PMingLiU" panose="02020500000000000000" pitchFamily="18" charset="-120"/>
              </a:rPr>
              <a:t>Gateway LOM Trend (Normalized)</a:t>
            </a:r>
            <a:endParaRPr lang="en-US" dirty="0"/>
          </a:p>
        </p:txBody>
      </p:sp>
      <p:sp>
        <p:nvSpPr>
          <p:cNvPr id="9" name="TextBox 8">
            <a:extLst>
              <a:ext uri="{FF2B5EF4-FFF2-40B4-BE49-F238E27FC236}">
                <a16:creationId xmlns:a16="http://schemas.microsoft.com/office/drawing/2014/main" id="{4D42E7FB-1A22-42BA-9914-19599C22C787}"/>
              </a:ext>
            </a:extLst>
          </p:cNvPr>
          <p:cNvSpPr txBox="1"/>
          <p:nvPr/>
        </p:nvSpPr>
        <p:spPr>
          <a:xfrm>
            <a:off x="2055068" y="849196"/>
            <a:ext cx="7021284" cy="369332"/>
          </a:xfrm>
          <a:prstGeom prst="rect">
            <a:avLst/>
          </a:prstGeom>
          <a:noFill/>
        </p:spPr>
        <p:txBody>
          <a:bodyPr wrap="square">
            <a:spAutoFit/>
          </a:bodyPr>
          <a:lstStyle/>
          <a:p>
            <a:r>
              <a:rPr lang="en-GB" sz="1800" b="1" dirty="0">
                <a:effectLst/>
                <a:latin typeface="Times New Roman" panose="02020603050405020304" pitchFamily="18" charset="0"/>
                <a:ea typeface="PMingLiU" panose="02020500000000000000" pitchFamily="18" charset="-120"/>
              </a:rPr>
              <a:t>Gateway LOC Trend (Normalized)</a:t>
            </a:r>
            <a:endParaRPr lang="en-US" dirty="0"/>
          </a:p>
        </p:txBody>
      </p:sp>
    </p:spTree>
    <p:extLst>
      <p:ext uri="{BB962C8B-B14F-4D97-AF65-F5344CB8AC3E}">
        <p14:creationId xmlns:p14="http://schemas.microsoft.com/office/powerpoint/2010/main" val="670942823"/>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EB8C-B4A9-4599-87D7-229D5592524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7AEBF20-FEA5-4931-8D76-CFFA823061F5}"/>
              </a:ext>
            </a:extLst>
          </p:cNvPr>
          <p:cNvSpPr>
            <a:spLocks noGrp="1"/>
          </p:cNvSpPr>
          <p:nvPr>
            <p:ph idx="1"/>
          </p:nvPr>
        </p:nvSpPr>
        <p:spPr/>
        <p:txBody>
          <a:bodyPr/>
          <a:lstStyle/>
          <a:p>
            <a:r>
              <a:rPr lang="en-US" dirty="0"/>
              <a:t>Gateway Program has utilized a preliminary PRA built from previous spacecraft PRAs to inform decisions on requirements and design options</a:t>
            </a:r>
          </a:p>
          <a:p>
            <a:pPr lvl="1"/>
            <a:r>
              <a:rPr lang="en-US" dirty="0"/>
              <a:t>MMOD and habitable volume valves remote isolation risk trades are examples of how the preliminary PRA was used to inform design requirements</a:t>
            </a:r>
          </a:p>
          <a:p>
            <a:pPr lvl="1"/>
            <a:r>
              <a:rPr lang="en-US" dirty="0"/>
              <a:t>TCS risk trade is an example of how the preliminary PRA was used to inform design options</a:t>
            </a:r>
          </a:p>
          <a:p>
            <a:r>
              <a:rPr lang="en-US" dirty="0"/>
              <a:t>Trending has shown how the Gateway LOC and LOM estimates have change over time and the impact of mission duration changes</a:t>
            </a:r>
          </a:p>
          <a:p>
            <a:pPr lvl="1"/>
            <a:r>
              <a:rPr lang="en-US" dirty="0"/>
              <a:t>The preliminary PRA is being replaced over time with detailed modeling using more traditional PRA techniques as designs become more mature.</a:t>
            </a:r>
          </a:p>
          <a:p>
            <a:endParaRPr lang="en-US" dirty="0"/>
          </a:p>
        </p:txBody>
      </p:sp>
    </p:spTree>
    <p:extLst>
      <p:ext uri="{BB962C8B-B14F-4D97-AF65-F5344CB8AC3E}">
        <p14:creationId xmlns:p14="http://schemas.microsoft.com/office/powerpoint/2010/main" val="104604265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9FF3-56D0-4A24-B355-2365C0ADCF3D}"/>
              </a:ext>
            </a:extLst>
          </p:cNvPr>
          <p:cNvSpPr>
            <a:spLocks noGrp="1"/>
          </p:cNvSpPr>
          <p:nvPr>
            <p:ph type="title"/>
          </p:nvPr>
        </p:nvSpPr>
        <p:spPr/>
        <p:txBody>
          <a:bodyPr/>
          <a:lstStyle/>
          <a:p>
            <a:r>
              <a:rPr lang="en-US" dirty="0"/>
              <a:t>Introduction - Gateway</a:t>
            </a:r>
          </a:p>
        </p:txBody>
      </p:sp>
      <p:sp>
        <p:nvSpPr>
          <p:cNvPr id="3" name="Content Placeholder 2">
            <a:extLst>
              <a:ext uri="{FF2B5EF4-FFF2-40B4-BE49-F238E27FC236}">
                <a16:creationId xmlns:a16="http://schemas.microsoft.com/office/drawing/2014/main" id="{CDE99A99-8789-4855-8870-4B46BA04EF88}"/>
              </a:ext>
            </a:extLst>
          </p:cNvPr>
          <p:cNvSpPr>
            <a:spLocks noGrp="1"/>
          </p:cNvSpPr>
          <p:nvPr>
            <p:ph idx="1"/>
          </p:nvPr>
        </p:nvSpPr>
        <p:spPr/>
        <p:txBody>
          <a:bodyPr/>
          <a:lstStyle/>
          <a:p>
            <a:r>
              <a:rPr lang="en-US" dirty="0"/>
              <a:t>Gateway will be a lunar outpost that supports missions to the moon and includes several elements/modules developed by NASA and International Partners</a:t>
            </a:r>
          </a:p>
          <a:p>
            <a:r>
              <a:rPr lang="en-US" dirty="0"/>
              <a:t>The assembly complete Gateway includes</a:t>
            </a:r>
          </a:p>
          <a:p>
            <a:pPr lvl="1"/>
            <a:r>
              <a:rPr lang="en-US" dirty="0"/>
              <a:t>Power and Propulsion Element (PPE)</a:t>
            </a:r>
          </a:p>
          <a:p>
            <a:pPr lvl="1"/>
            <a:r>
              <a:rPr lang="en-US" dirty="0"/>
              <a:t>Habitation and Logistics Outpost (HALO) module</a:t>
            </a:r>
          </a:p>
          <a:p>
            <a:pPr lvl="1"/>
            <a:r>
              <a:rPr lang="en-US" dirty="0"/>
              <a:t>International Habitation (IHAB) module</a:t>
            </a:r>
          </a:p>
          <a:p>
            <a:pPr lvl="1"/>
            <a:r>
              <a:rPr lang="en-US" dirty="0"/>
              <a:t>Deep Space Logistics (DSL) module</a:t>
            </a:r>
          </a:p>
          <a:p>
            <a:pPr lvl="1">
              <a:spcAft>
                <a:spcPts val="0"/>
              </a:spcAft>
            </a:pPr>
            <a:r>
              <a:rPr lang="en-US" dirty="0"/>
              <a:t>European Space Agency (ESA) System Providing</a:t>
            </a:r>
          </a:p>
          <a:p>
            <a:pPr marL="687388" lvl="1" indent="0">
              <a:spcAft>
                <a:spcPts val="0"/>
              </a:spcAft>
              <a:buNone/>
            </a:pPr>
            <a:r>
              <a:rPr lang="en-US" dirty="0"/>
              <a:t>Refueling Infrastructure and Telecommunications</a:t>
            </a:r>
          </a:p>
          <a:p>
            <a:pPr marL="687388" lvl="1" indent="0">
              <a:spcAft>
                <a:spcPts val="0"/>
              </a:spcAft>
              <a:buNone/>
            </a:pPr>
            <a:r>
              <a:rPr lang="en-US" dirty="0"/>
              <a:t>Refueling Module (ESPRIT-RM)</a:t>
            </a:r>
          </a:p>
          <a:p>
            <a:pPr lvl="1">
              <a:spcBef>
                <a:spcPts val="600"/>
              </a:spcBef>
            </a:pPr>
            <a:r>
              <a:rPr lang="en-US" dirty="0"/>
              <a:t>Robotic Arm</a:t>
            </a:r>
          </a:p>
          <a:p>
            <a:pPr lvl="1"/>
            <a:r>
              <a:rPr lang="en-US" dirty="0"/>
              <a:t>Airlock module</a:t>
            </a:r>
          </a:p>
          <a:p>
            <a:r>
              <a:rPr lang="en-US" dirty="0"/>
              <a:t>Gateway is a critical component of NASA’s Artemis program and is intended to be uncrewed most of its 15-year life</a:t>
            </a:r>
          </a:p>
          <a:p>
            <a:r>
              <a:rPr lang="en-US" dirty="0"/>
              <a:t>NASA Safety and Mission Assurance (SMA) began supporting Gateway in fall 2017 during initial formulation and continues to support the Gateway Program today</a:t>
            </a:r>
          </a:p>
        </p:txBody>
      </p:sp>
      <p:pic>
        <p:nvPicPr>
          <p:cNvPr id="4" name="Picture 3">
            <a:extLst>
              <a:ext uri="{FF2B5EF4-FFF2-40B4-BE49-F238E27FC236}">
                <a16:creationId xmlns:a16="http://schemas.microsoft.com/office/drawing/2014/main" id="{CD8D6AF3-6C96-4B2F-A8D4-8E5119190931}"/>
              </a:ext>
            </a:extLst>
          </p:cNvPr>
          <p:cNvPicPr/>
          <p:nvPr/>
        </p:nvPicPr>
        <p:blipFill>
          <a:blip r:embed="rId2"/>
          <a:stretch>
            <a:fillRect/>
          </a:stretch>
        </p:blipFill>
        <p:spPr>
          <a:xfrm>
            <a:off x="6581983" y="1794134"/>
            <a:ext cx="5071301" cy="3112832"/>
          </a:xfrm>
          <a:prstGeom prst="rect">
            <a:avLst/>
          </a:prstGeom>
        </p:spPr>
      </p:pic>
    </p:spTree>
    <p:extLst>
      <p:ext uri="{BB962C8B-B14F-4D97-AF65-F5344CB8AC3E}">
        <p14:creationId xmlns:p14="http://schemas.microsoft.com/office/powerpoint/2010/main" val="181327541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AF71-ED62-4549-887E-639617C74B65}"/>
              </a:ext>
            </a:extLst>
          </p:cNvPr>
          <p:cNvSpPr>
            <a:spLocks noGrp="1"/>
          </p:cNvSpPr>
          <p:nvPr>
            <p:ph type="title"/>
          </p:nvPr>
        </p:nvSpPr>
        <p:spPr/>
        <p:txBody>
          <a:bodyPr/>
          <a:lstStyle/>
          <a:p>
            <a:r>
              <a:rPr lang="en-US" dirty="0"/>
              <a:t>NASA Reference Designs</a:t>
            </a:r>
          </a:p>
        </p:txBody>
      </p:sp>
      <p:sp>
        <p:nvSpPr>
          <p:cNvPr id="3" name="Content Placeholder 2">
            <a:extLst>
              <a:ext uri="{FF2B5EF4-FFF2-40B4-BE49-F238E27FC236}">
                <a16:creationId xmlns:a16="http://schemas.microsoft.com/office/drawing/2014/main" id="{4790AF0C-D768-41DD-9648-46C9EE7CA986}"/>
              </a:ext>
            </a:extLst>
          </p:cNvPr>
          <p:cNvSpPr>
            <a:spLocks noGrp="1"/>
          </p:cNvSpPr>
          <p:nvPr>
            <p:ph idx="1"/>
          </p:nvPr>
        </p:nvSpPr>
        <p:spPr/>
        <p:txBody>
          <a:bodyPr/>
          <a:lstStyle/>
          <a:p>
            <a:r>
              <a:rPr lang="en-US" dirty="0"/>
              <a:t>Early in program formulation before contractors had been selected NASA developed reference designs for Gateway elements/modules.  These NASA designs were based upon: </a:t>
            </a:r>
          </a:p>
          <a:p>
            <a:pPr lvl="1"/>
            <a:r>
              <a:rPr lang="en-US" dirty="0"/>
              <a:t>Assigned functions</a:t>
            </a:r>
          </a:p>
          <a:p>
            <a:pPr lvl="1"/>
            <a:r>
              <a:rPr lang="en-US" dirty="0"/>
              <a:t>Safety and design requirements</a:t>
            </a:r>
          </a:p>
          <a:p>
            <a:pPr lvl="1"/>
            <a:r>
              <a:rPr lang="en-US" dirty="0"/>
              <a:t>Historical designs for similar systems</a:t>
            </a:r>
          </a:p>
          <a:p>
            <a:r>
              <a:rPr lang="en-US" dirty="0"/>
              <a:t>These NASA designs are replaced with actual designs as the contractors are selected and their designs are matured</a:t>
            </a:r>
          </a:p>
        </p:txBody>
      </p:sp>
    </p:spTree>
    <p:extLst>
      <p:ext uri="{BB962C8B-B14F-4D97-AF65-F5344CB8AC3E}">
        <p14:creationId xmlns:p14="http://schemas.microsoft.com/office/powerpoint/2010/main" val="336863378"/>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AF71-ED62-4549-887E-639617C74B65}"/>
              </a:ext>
            </a:extLst>
          </p:cNvPr>
          <p:cNvSpPr>
            <a:spLocks noGrp="1"/>
          </p:cNvSpPr>
          <p:nvPr>
            <p:ph type="title"/>
          </p:nvPr>
        </p:nvSpPr>
        <p:spPr/>
        <p:txBody>
          <a:bodyPr/>
          <a:lstStyle/>
          <a:p>
            <a:r>
              <a:rPr lang="en-US" dirty="0"/>
              <a:t>Gateway Preliminary PRA</a:t>
            </a:r>
          </a:p>
        </p:txBody>
      </p:sp>
      <p:sp>
        <p:nvSpPr>
          <p:cNvPr id="3" name="Content Placeholder 2">
            <a:extLst>
              <a:ext uri="{FF2B5EF4-FFF2-40B4-BE49-F238E27FC236}">
                <a16:creationId xmlns:a16="http://schemas.microsoft.com/office/drawing/2014/main" id="{4790AF0C-D768-41DD-9648-46C9EE7CA986}"/>
              </a:ext>
            </a:extLst>
          </p:cNvPr>
          <p:cNvSpPr>
            <a:spLocks noGrp="1"/>
          </p:cNvSpPr>
          <p:nvPr>
            <p:ph idx="1"/>
          </p:nvPr>
        </p:nvSpPr>
        <p:spPr>
          <a:xfrm>
            <a:off x="609600" y="1003303"/>
            <a:ext cx="10972800" cy="5652678"/>
          </a:xfrm>
        </p:spPr>
        <p:txBody>
          <a:bodyPr/>
          <a:lstStyle/>
          <a:p>
            <a:r>
              <a:rPr lang="en-US" sz="1800" dirty="0"/>
              <a:t>High-level model that utilizes data and models from previous spacecraft PRAs such as those developed for the International Space Station (ISS) or Orion</a:t>
            </a:r>
            <a:r>
              <a:rPr lang="en-US" sz="1600" dirty="0"/>
              <a:t>	</a:t>
            </a:r>
          </a:p>
          <a:p>
            <a:pPr lvl="1"/>
            <a:r>
              <a:rPr lang="en-US" sz="1600" dirty="0">
                <a:latin typeface="Arial" panose="020B0604020202020204" pitchFamily="34" charset="0"/>
                <a:ea typeface="ヒラギノ角ゴ Pro W3"/>
                <a:cs typeface="Arial" panose="020B0604020202020204" pitchFamily="34" charset="0"/>
              </a:rPr>
              <a:t>Each Gateway element/module is broken down by contributions from</a:t>
            </a:r>
          </a:p>
          <a:p>
            <a:pPr lvl="2"/>
            <a:r>
              <a:rPr lang="en-US" sz="1400" dirty="0">
                <a:latin typeface="Arial" panose="020B0604020202020204" pitchFamily="34" charset="0"/>
                <a:ea typeface="ヒラギノ角ゴ Pro W3"/>
                <a:cs typeface="Arial" panose="020B0604020202020204" pitchFamily="34" charset="0"/>
              </a:rPr>
              <a:t>Critical system (e.g., Power, Thermal Control System (TCS), Avionics etc.)</a:t>
            </a:r>
          </a:p>
          <a:p>
            <a:pPr lvl="2"/>
            <a:r>
              <a:rPr lang="en-US" sz="1400" dirty="0">
                <a:latin typeface="Arial" panose="020B0604020202020204" pitchFamily="34" charset="0"/>
                <a:ea typeface="ヒラギノ角ゴ Pro W3"/>
                <a:cs typeface="Arial" panose="020B0604020202020204" pitchFamily="34" charset="0"/>
              </a:rPr>
              <a:t>Phenomenological failure (e.g., Micro-Meteoroid and Orbital Debris (MMOD), Fire, tank rupture etc.)</a:t>
            </a:r>
          </a:p>
          <a:p>
            <a:pPr lvl="2"/>
            <a:r>
              <a:rPr lang="en-US" sz="1400" dirty="0">
                <a:latin typeface="Arial" panose="020B0604020202020204" pitchFamily="34" charset="0"/>
                <a:ea typeface="ヒラギノ角ゴ Pro W3"/>
                <a:cs typeface="Arial" panose="020B0604020202020204" pitchFamily="34" charset="0"/>
              </a:rPr>
              <a:t>Human error</a:t>
            </a:r>
          </a:p>
          <a:p>
            <a:pPr lvl="2"/>
            <a:r>
              <a:rPr lang="en-US" sz="1400" dirty="0">
                <a:latin typeface="Arial" panose="020B0604020202020204" pitchFamily="34" charset="0"/>
                <a:ea typeface="ヒラギノ角ゴ Pro W3"/>
                <a:cs typeface="Arial" panose="020B0604020202020204" pitchFamily="34" charset="0"/>
              </a:rPr>
              <a:t>Software</a:t>
            </a:r>
          </a:p>
          <a:p>
            <a:pPr lvl="1"/>
            <a:r>
              <a:rPr lang="en-US" sz="1600" dirty="0">
                <a:latin typeface="Arial" panose="020B0604020202020204" pitchFamily="34" charset="0"/>
                <a:ea typeface="ヒラギノ角ゴ Pro W3"/>
                <a:cs typeface="Arial" panose="020B0604020202020204" pitchFamily="34" charset="0"/>
              </a:rPr>
              <a:t>PRAs from previous programs were manipulated to represent the NASA designs (e.g., ISS is two failure tolerant to loss of a system but Gateway only single failure tolerant the models were pruned to eliminate a leg of failure tolerance)</a:t>
            </a:r>
          </a:p>
          <a:p>
            <a:r>
              <a:rPr lang="en-US" sz="1800" dirty="0"/>
              <a:t>Two end states </a:t>
            </a:r>
          </a:p>
          <a:p>
            <a:pPr lvl="1">
              <a:spcAft>
                <a:spcPts val="300"/>
              </a:spcAft>
            </a:pPr>
            <a:r>
              <a:rPr lang="en-US" sz="1600" dirty="0"/>
              <a:t>Loss of Crew (LOC)</a:t>
            </a:r>
          </a:p>
          <a:p>
            <a:pPr lvl="2">
              <a:spcAft>
                <a:spcPts val="300"/>
              </a:spcAft>
            </a:pPr>
            <a:r>
              <a:rPr lang="en-US" sz="1400" dirty="0">
                <a:latin typeface="Arial" panose="020B0604020202020204" pitchFamily="34" charset="0"/>
                <a:ea typeface="ヒラギノ角ゴ Pro W3"/>
                <a:cs typeface="Arial" panose="020B0604020202020204" pitchFamily="34" charset="0"/>
              </a:rPr>
              <a:t>All credible, quantifiable events that result in death of or permanent debilitating injury to one or more crew members </a:t>
            </a:r>
            <a:r>
              <a:rPr lang="en-US" sz="1400" b="1" u="sng" dirty="0">
                <a:latin typeface="Arial" panose="020B0604020202020204" pitchFamily="34" charset="0"/>
                <a:ea typeface="ヒラギノ角ゴ Pro W3"/>
                <a:cs typeface="Arial" panose="020B0604020202020204" pitchFamily="34" charset="0"/>
              </a:rPr>
              <a:t>initiated</a:t>
            </a:r>
            <a:r>
              <a:rPr lang="en-US" sz="1400" dirty="0">
                <a:latin typeface="Arial" panose="020B0604020202020204" pitchFamily="34" charset="0"/>
                <a:ea typeface="ヒラギノ角ゴ Pro W3"/>
                <a:cs typeface="Arial" panose="020B0604020202020204" pitchFamily="34" charset="0"/>
              </a:rPr>
              <a:t> by Gateway from crew entering the rendezvous sphere of Gateway to crew departure from the sphere.</a:t>
            </a:r>
          </a:p>
          <a:p>
            <a:pPr lvl="2">
              <a:spcAft>
                <a:spcPts val="300"/>
              </a:spcAft>
            </a:pPr>
            <a:r>
              <a:rPr lang="en-US" sz="1400" dirty="0">
                <a:latin typeface="Arial" panose="020B0604020202020204" pitchFamily="34" charset="0"/>
                <a:ea typeface="ヒラギノ角ゴ Pro W3"/>
                <a:cs typeface="Arial" panose="020B0604020202020204" pitchFamily="34" charset="0"/>
              </a:rPr>
              <a:t>Evaluated per mission</a:t>
            </a:r>
            <a:endParaRPr lang="en-US" sz="1400" dirty="0"/>
          </a:p>
          <a:p>
            <a:pPr lvl="1">
              <a:spcAft>
                <a:spcPts val="300"/>
              </a:spcAft>
            </a:pPr>
            <a:r>
              <a:rPr lang="en-US" sz="1600" dirty="0"/>
              <a:t>Loss of Mission (LOM)</a:t>
            </a:r>
          </a:p>
          <a:p>
            <a:pPr lvl="2">
              <a:spcAft>
                <a:spcPts val="300"/>
              </a:spcAft>
            </a:pPr>
            <a:r>
              <a:rPr lang="en-US" sz="1400" dirty="0">
                <a:latin typeface="Arial" panose="020B0604020202020204" pitchFamily="34" charset="0"/>
                <a:cs typeface="Arial" panose="020B0604020202020204" pitchFamily="34" charset="0"/>
              </a:rPr>
              <a:t>All credible, quantifiable events that result in the loss of a defined major mission objective (as agreed to be the Gateway Program) </a:t>
            </a:r>
            <a:r>
              <a:rPr lang="en-US" sz="1400" b="1" u="sng" dirty="0">
                <a:latin typeface="Arial" panose="020B0604020202020204" pitchFamily="34" charset="0"/>
                <a:cs typeface="Arial" panose="020B0604020202020204" pitchFamily="34" charset="0"/>
              </a:rPr>
              <a:t>initiated</a:t>
            </a:r>
            <a:r>
              <a:rPr lang="en-US" sz="1400" dirty="0">
                <a:latin typeface="Arial" panose="020B0604020202020204" pitchFamily="34" charset="0"/>
                <a:cs typeface="Arial" panose="020B0604020202020204" pitchFamily="34" charset="0"/>
              </a:rPr>
              <a:t> by Gateway such as LOC, Loss of Gateway, Inability to dock of a major element, etc. </a:t>
            </a:r>
            <a:endParaRPr lang="en-US" sz="1400" dirty="0"/>
          </a:p>
          <a:p>
            <a:pPr lvl="2">
              <a:spcAft>
                <a:spcPts val="300"/>
              </a:spcAft>
            </a:pPr>
            <a:r>
              <a:rPr lang="en-US" sz="1400" dirty="0"/>
              <a:t>Evaluated for 1 year (expected flight rate to Gateway)</a:t>
            </a:r>
          </a:p>
          <a:p>
            <a:pPr lvl="1"/>
            <a:endParaRPr lang="en-US" sz="1600" dirty="0"/>
          </a:p>
        </p:txBody>
      </p:sp>
    </p:spTree>
    <p:extLst>
      <p:ext uri="{BB962C8B-B14F-4D97-AF65-F5344CB8AC3E}">
        <p14:creationId xmlns:p14="http://schemas.microsoft.com/office/powerpoint/2010/main" val="246702521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4BA6-A716-4037-8913-5D200F2BD616}"/>
              </a:ext>
            </a:extLst>
          </p:cNvPr>
          <p:cNvSpPr>
            <a:spLocks noGrp="1"/>
          </p:cNvSpPr>
          <p:nvPr>
            <p:ph type="title"/>
          </p:nvPr>
        </p:nvSpPr>
        <p:spPr/>
        <p:txBody>
          <a:bodyPr/>
          <a:lstStyle/>
          <a:p>
            <a:r>
              <a:rPr lang="en-US" dirty="0"/>
              <a:t>Micro-Meteoroid and Orbital Debris (MMOD) Requirement</a:t>
            </a:r>
          </a:p>
        </p:txBody>
      </p:sp>
      <p:sp>
        <p:nvSpPr>
          <p:cNvPr id="3" name="Content Placeholder 2">
            <a:extLst>
              <a:ext uri="{FF2B5EF4-FFF2-40B4-BE49-F238E27FC236}">
                <a16:creationId xmlns:a16="http://schemas.microsoft.com/office/drawing/2014/main" id="{2F5EAAEA-ADC1-48B1-8B0D-9A36AA590EF3}"/>
              </a:ext>
            </a:extLst>
          </p:cNvPr>
          <p:cNvSpPr>
            <a:spLocks noGrp="1"/>
          </p:cNvSpPr>
          <p:nvPr>
            <p:ph idx="1"/>
          </p:nvPr>
        </p:nvSpPr>
        <p:spPr/>
        <p:txBody>
          <a:bodyPr/>
          <a:lstStyle/>
          <a:p>
            <a:r>
              <a:rPr lang="en-US"/>
              <a:t>In lunar orbit, </a:t>
            </a:r>
            <a:r>
              <a:rPr lang="en-US" dirty="0"/>
              <a:t>Gateway is exposed to impacts from Meteoroids which could result in LOC or LOM</a:t>
            </a:r>
          </a:p>
          <a:p>
            <a:r>
              <a:rPr lang="en-US" dirty="0"/>
              <a:t>To mitigate this risk and to ensure a robust design Gateway has a Probability of No Penetration (PNP) requirement similar to ISS (i.e., MMOD requirement)</a:t>
            </a:r>
          </a:p>
          <a:p>
            <a:pPr lvl="1"/>
            <a:r>
              <a:rPr lang="en-US" dirty="0"/>
              <a:t>Varies in magnitude depending upon the size and duration of exposure</a:t>
            </a:r>
          </a:p>
          <a:p>
            <a:pPr lvl="2"/>
            <a:r>
              <a:rPr lang="en-US" dirty="0"/>
              <a:t>Larger permanent elements/modules are allowed to have higher overall risk than smaller temporary elements/modules but set a consistent requirement per square meter/year</a:t>
            </a:r>
          </a:p>
          <a:p>
            <a:pPr lvl="1"/>
            <a:r>
              <a:rPr lang="en-US" dirty="0"/>
              <a:t>Initially based upon based upon ISS visiting vehicle requirement </a:t>
            </a:r>
          </a:p>
          <a:p>
            <a:pPr lvl="2"/>
            <a:r>
              <a:rPr lang="en-US" dirty="0"/>
              <a:t>Gateway was planned to be smaller than ISS and therefore could accept higher risk per element/module</a:t>
            </a:r>
          </a:p>
          <a:p>
            <a:r>
              <a:rPr lang="en-US" dirty="0"/>
              <a:t>Gateway grew in size and preliminary MMOD risk estimates showed significant margin to the requirement</a:t>
            </a:r>
          </a:p>
          <a:p>
            <a:pPr lvl="1"/>
            <a:r>
              <a:rPr lang="en-US" dirty="0"/>
              <a:t>Requirement was re-visited</a:t>
            </a:r>
          </a:p>
        </p:txBody>
      </p:sp>
    </p:spTree>
    <p:extLst>
      <p:ext uri="{BB962C8B-B14F-4D97-AF65-F5344CB8AC3E}">
        <p14:creationId xmlns:p14="http://schemas.microsoft.com/office/powerpoint/2010/main" val="392195703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96B60F-B094-4917-B86E-C9241BA6E5C0}"/>
              </a:ext>
            </a:extLst>
          </p:cNvPr>
          <p:cNvSpPr>
            <a:spLocks noGrp="1"/>
          </p:cNvSpPr>
          <p:nvPr>
            <p:ph type="title"/>
          </p:nvPr>
        </p:nvSpPr>
        <p:spPr/>
        <p:txBody>
          <a:bodyPr/>
          <a:lstStyle/>
          <a:p>
            <a:r>
              <a:rPr lang="en-US" dirty="0"/>
              <a:t>Micro-Meteoroid and Orbital Debris (MMOD) Requirement (2)</a:t>
            </a:r>
          </a:p>
        </p:txBody>
      </p:sp>
      <p:graphicFrame>
        <p:nvGraphicFramePr>
          <p:cNvPr id="18" name="Content Placeholder 17">
            <a:extLst>
              <a:ext uri="{FF2B5EF4-FFF2-40B4-BE49-F238E27FC236}">
                <a16:creationId xmlns:a16="http://schemas.microsoft.com/office/drawing/2014/main" id="{82D0474E-B957-4CCE-98C7-3F7A0913E77E}"/>
              </a:ext>
            </a:extLst>
          </p:cNvPr>
          <p:cNvGraphicFramePr>
            <a:graphicFrameLocks noGrp="1"/>
          </p:cNvGraphicFramePr>
          <p:nvPr>
            <p:ph idx="1"/>
            <p:extLst>
              <p:ext uri="{D42A27DB-BD31-4B8C-83A1-F6EECF244321}">
                <p14:modId xmlns:p14="http://schemas.microsoft.com/office/powerpoint/2010/main" val="810774575"/>
              </p:ext>
            </p:extLst>
          </p:nvPr>
        </p:nvGraphicFramePr>
        <p:xfrm>
          <a:off x="2733367" y="4439584"/>
          <a:ext cx="7157885" cy="792480"/>
        </p:xfrm>
        <a:graphic>
          <a:graphicData uri="http://schemas.openxmlformats.org/drawingml/2006/table">
            <a:tbl>
              <a:tblPr firstRow="1" bandRow="1">
                <a:tableStyleId>{5C22544A-7EE6-4342-B048-85BDC9FD1C3A}</a:tableStyleId>
              </a:tblPr>
              <a:tblGrid>
                <a:gridCol w="3075624">
                  <a:extLst>
                    <a:ext uri="{9D8B030D-6E8A-4147-A177-3AD203B41FA5}">
                      <a16:colId xmlns:a16="http://schemas.microsoft.com/office/drawing/2014/main" val="1986483323"/>
                    </a:ext>
                  </a:extLst>
                </a:gridCol>
                <a:gridCol w="1862084">
                  <a:extLst>
                    <a:ext uri="{9D8B030D-6E8A-4147-A177-3AD203B41FA5}">
                      <a16:colId xmlns:a16="http://schemas.microsoft.com/office/drawing/2014/main" val="4086993705"/>
                    </a:ext>
                  </a:extLst>
                </a:gridCol>
                <a:gridCol w="2220177">
                  <a:extLst>
                    <a:ext uri="{9D8B030D-6E8A-4147-A177-3AD203B41FA5}">
                      <a16:colId xmlns:a16="http://schemas.microsoft.com/office/drawing/2014/main" val="1813541559"/>
                    </a:ext>
                  </a:extLst>
                </a:gridCol>
              </a:tblGrid>
              <a:tr h="0">
                <a:tc>
                  <a:txBody>
                    <a:bodyPr/>
                    <a:lstStyle/>
                    <a:p>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MMOD % Change</a:t>
                      </a:r>
                      <a:endParaRPr lang="en-US" sz="24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Gateway % Change</a:t>
                      </a:r>
                      <a:endParaRPr lang="en-US" sz="24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08486748"/>
                  </a:ext>
                </a:extLst>
              </a:tr>
              <a:tr h="156845">
                <a:tc>
                  <a:txBody>
                    <a:bodyPr/>
                    <a:lstStyle/>
                    <a:p>
                      <a:pPr marL="0" marR="0">
                        <a:spcBef>
                          <a:spcPts val="0"/>
                        </a:spcBef>
                        <a:spcAft>
                          <a:spcPts val="0"/>
                        </a:spcAft>
                      </a:pPr>
                      <a:r>
                        <a:rPr lang="en-US" sz="1800" b="1" kern="1200" dirty="0">
                          <a:solidFill>
                            <a:schemeClr val="dk1"/>
                          </a:solidFill>
                          <a:effectLst/>
                          <a:latin typeface="+mn-lt"/>
                          <a:ea typeface="+mn-ea"/>
                          <a:cs typeface="+mn-cs"/>
                        </a:rPr>
                        <a:t>LOC (30 days)</a:t>
                      </a:r>
                    </a:p>
                  </a:txBody>
                  <a:tcPr marL="68580" marR="68580" marT="0" marB="0"/>
                </a:tc>
                <a:tc>
                  <a:txBody>
                    <a:bodyPr/>
                    <a:lstStyle/>
                    <a:p>
                      <a:pPr marL="0" marR="0">
                        <a:spcBef>
                          <a:spcPts val="0"/>
                        </a:spcBef>
                        <a:spcAft>
                          <a:spcPts val="0"/>
                        </a:spcAft>
                      </a:pPr>
                      <a:r>
                        <a:rPr lang="en-US" sz="1800" b="1" kern="1200" dirty="0">
                          <a:solidFill>
                            <a:srgbClr val="00B050"/>
                          </a:solidFill>
                          <a:effectLst/>
                          <a:latin typeface="+mn-lt"/>
                          <a:ea typeface="+mn-ea"/>
                          <a:cs typeface="+mn-cs"/>
                        </a:rPr>
                        <a:t>50% decrease</a:t>
                      </a:r>
                    </a:p>
                  </a:txBody>
                  <a:tcPr marL="68580" marR="68580" marT="0" marB="0"/>
                </a:tc>
                <a:tc>
                  <a:txBody>
                    <a:bodyPr/>
                    <a:lstStyle/>
                    <a:p>
                      <a:pPr marL="0" marR="0">
                        <a:spcBef>
                          <a:spcPts val="0"/>
                        </a:spcBef>
                        <a:spcAft>
                          <a:spcPts val="0"/>
                        </a:spcAft>
                      </a:pPr>
                      <a:r>
                        <a:rPr lang="en-US" sz="1800" b="1" kern="1200" dirty="0">
                          <a:solidFill>
                            <a:srgbClr val="00B050"/>
                          </a:solidFill>
                          <a:effectLst/>
                          <a:latin typeface="+mn-lt"/>
                          <a:ea typeface="+mn-ea"/>
                          <a:cs typeface="+mn-cs"/>
                        </a:rPr>
                        <a:t>21% decrease</a:t>
                      </a:r>
                    </a:p>
                  </a:txBody>
                  <a:tcPr marL="68580" marR="68580" marT="0" marB="0"/>
                </a:tc>
                <a:extLst>
                  <a:ext uri="{0D108BD9-81ED-4DB2-BD59-A6C34878D82A}">
                    <a16:rowId xmlns:a16="http://schemas.microsoft.com/office/drawing/2014/main" val="2154571167"/>
                  </a:ext>
                </a:extLst>
              </a:tr>
              <a:tr h="157480">
                <a:tc>
                  <a:txBody>
                    <a:bodyPr/>
                    <a:lstStyle/>
                    <a:p>
                      <a:pPr marL="0" marR="0">
                        <a:spcBef>
                          <a:spcPts val="0"/>
                        </a:spcBef>
                        <a:spcAft>
                          <a:spcPts val="0"/>
                        </a:spcAft>
                      </a:pPr>
                      <a:r>
                        <a:rPr lang="en-US" sz="1800" b="1" kern="1200" dirty="0">
                          <a:solidFill>
                            <a:schemeClr val="dk1"/>
                          </a:solidFill>
                          <a:effectLst/>
                          <a:latin typeface="+mn-lt"/>
                          <a:ea typeface="+mn-ea"/>
                          <a:cs typeface="+mn-cs"/>
                        </a:rPr>
                        <a:t>LOM (1 year)</a:t>
                      </a:r>
                    </a:p>
                  </a:txBody>
                  <a:tcPr marL="68580" marR="68580" marT="0" marB="0"/>
                </a:tc>
                <a:tc>
                  <a:txBody>
                    <a:bodyPr/>
                    <a:lstStyle/>
                    <a:p>
                      <a:pPr marL="0" marR="0">
                        <a:spcBef>
                          <a:spcPts val="0"/>
                        </a:spcBef>
                        <a:spcAft>
                          <a:spcPts val="0"/>
                        </a:spcAft>
                      </a:pPr>
                      <a:r>
                        <a:rPr lang="en-US" sz="1800" b="1" kern="1200" dirty="0">
                          <a:solidFill>
                            <a:srgbClr val="00B050"/>
                          </a:solidFill>
                          <a:effectLst/>
                          <a:latin typeface="+mn-lt"/>
                          <a:ea typeface="+mn-ea"/>
                          <a:cs typeface="+mn-cs"/>
                        </a:rPr>
                        <a:t>50% decrease</a:t>
                      </a:r>
                    </a:p>
                  </a:txBody>
                  <a:tcPr marL="68580" marR="68580" marT="0" marB="0"/>
                </a:tc>
                <a:tc>
                  <a:txBody>
                    <a:bodyPr/>
                    <a:lstStyle/>
                    <a:p>
                      <a:pPr marL="0" marR="0">
                        <a:spcBef>
                          <a:spcPts val="0"/>
                        </a:spcBef>
                        <a:spcAft>
                          <a:spcPts val="0"/>
                        </a:spcAft>
                      </a:pPr>
                      <a:r>
                        <a:rPr lang="en-US" sz="1800" b="1" kern="1200" dirty="0">
                          <a:solidFill>
                            <a:srgbClr val="00B050"/>
                          </a:solidFill>
                          <a:effectLst/>
                          <a:latin typeface="+mn-lt"/>
                          <a:ea typeface="+mn-ea"/>
                          <a:cs typeface="+mn-cs"/>
                        </a:rPr>
                        <a:t>8.3% decrease</a:t>
                      </a:r>
                    </a:p>
                  </a:txBody>
                  <a:tcPr marL="68580" marR="68580" marT="0" marB="0"/>
                </a:tc>
                <a:extLst>
                  <a:ext uri="{0D108BD9-81ED-4DB2-BD59-A6C34878D82A}">
                    <a16:rowId xmlns:a16="http://schemas.microsoft.com/office/drawing/2014/main" val="4068105897"/>
                  </a:ext>
                </a:extLst>
              </a:tr>
            </a:tbl>
          </a:graphicData>
        </a:graphic>
      </p:graphicFrame>
      <p:sp>
        <p:nvSpPr>
          <p:cNvPr id="20" name="TextBox 19">
            <a:extLst>
              <a:ext uri="{FF2B5EF4-FFF2-40B4-BE49-F238E27FC236}">
                <a16:creationId xmlns:a16="http://schemas.microsoft.com/office/drawing/2014/main" id="{491E1B2F-128F-461E-BCED-2457BCFBF78B}"/>
              </a:ext>
            </a:extLst>
          </p:cNvPr>
          <p:cNvSpPr txBox="1"/>
          <p:nvPr/>
        </p:nvSpPr>
        <p:spPr>
          <a:xfrm>
            <a:off x="2453951" y="3986859"/>
            <a:ext cx="7476629" cy="369332"/>
          </a:xfrm>
          <a:prstGeom prst="rect">
            <a:avLst/>
          </a:prstGeom>
          <a:noFill/>
        </p:spPr>
        <p:txBody>
          <a:bodyPr wrap="square">
            <a:spAutoFit/>
          </a:bodyPr>
          <a:lstStyle/>
          <a:p>
            <a:pPr algn="ctr"/>
            <a:r>
              <a:rPr lang="en-GB" sz="1800" b="1" dirty="0">
                <a:effectLst/>
                <a:latin typeface="Arial" panose="020B0604020202020204" pitchFamily="34" charset="0"/>
                <a:ea typeface="PMingLiU" panose="02020500000000000000" pitchFamily="18" charset="-120"/>
                <a:cs typeface="Arial" panose="020B0604020202020204" pitchFamily="34" charset="0"/>
              </a:rPr>
              <a:t>Gateway Risk Reduction with Updated MMOD (PNP) Requirement</a:t>
            </a:r>
            <a:endParaRPr lang="en-US" dirty="0">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2A5A7F62-76C2-4A32-98E9-F0DD4EE0B617}"/>
              </a:ext>
            </a:extLst>
          </p:cNvPr>
          <p:cNvSpPr txBox="1">
            <a:spLocks/>
          </p:cNvSpPr>
          <p:nvPr/>
        </p:nvSpPr>
        <p:spPr bwMode="auto">
          <a:xfrm>
            <a:off x="609599" y="1893996"/>
            <a:ext cx="10972800" cy="7924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 equals the critical surface area in square meters</a:t>
            </a:r>
          </a:p>
          <a:p>
            <a:r>
              <a:rPr lang="en-US" dirty="0"/>
              <a:t>T equals the exposed time in years</a:t>
            </a:r>
          </a:p>
          <a:p>
            <a:r>
              <a:rPr lang="en-US" dirty="0"/>
              <a:t>Equation sets the requirement value which is then verified by MMOD analysis</a:t>
            </a:r>
          </a:p>
          <a:p>
            <a:pPr lvl="1"/>
            <a:r>
              <a:rPr lang="en-US" dirty="0"/>
              <a:t>Verification is successful when the results of the MMOD analysis meets or exceeds the calculated requirement value</a:t>
            </a:r>
          </a:p>
        </p:txBody>
      </p:sp>
      <p:sp>
        <p:nvSpPr>
          <p:cNvPr id="26" name="TextBox 25">
            <a:extLst>
              <a:ext uri="{FF2B5EF4-FFF2-40B4-BE49-F238E27FC236}">
                <a16:creationId xmlns:a16="http://schemas.microsoft.com/office/drawing/2014/main" id="{9A176D5E-D66B-42AB-A17C-96763EBA7A7E}"/>
              </a:ext>
            </a:extLst>
          </p:cNvPr>
          <p:cNvSpPr txBox="1"/>
          <p:nvPr/>
        </p:nvSpPr>
        <p:spPr>
          <a:xfrm>
            <a:off x="6095999" y="979469"/>
            <a:ext cx="4503174" cy="369332"/>
          </a:xfrm>
          <a:prstGeom prst="rect">
            <a:avLst/>
          </a:prstGeom>
          <a:noFill/>
        </p:spPr>
        <p:txBody>
          <a:bodyPr wrap="square" rtlCol="0">
            <a:spAutoFit/>
          </a:bodyPr>
          <a:lstStyle/>
          <a:p>
            <a:pPr algn="ctr"/>
            <a:r>
              <a:rPr lang="en-US" b="1" dirty="0">
                <a:latin typeface="Arial"/>
                <a:cs typeface="Arial"/>
              </a:rPr>
              <a:t>Updated PNP Requirement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FB7192E-ACFA-49ED-8C98-14D3339811DF}"/>
                  </a:ext>
                </a:extLst>
              </p:cNvPr>
              <p:cNvSpPr txBox="1"/>
              <p:nvPr/>
            </p:nvSpPr>
            <p:spPr>
              <a:xfrm>
                <a:off x="7462684" y="1308619"/>
                <a:ext cx="2241755" cy="647037"/>
              </a:xfrm>
              <a:prstGeom prst="rect">
                <a:avLst/>
              </a:prstGeom>
              <a:noFill/>
            </p:spPr>
            <p:txBody>
              <a:bodyPr wrap="square">
                <a:spAutoFit/>
              </a:bodyPr>
              <a:lstStyle/>
              <a:p>
                <a14:m>
                  <m:oMath xmlns:m="http://schemas.openxmlformats.org/officeDocument/2006/math">
                    <m:r>
                      <a:rPr lang="en-GB" sz="1800" i="1" smtClean="0">
                        <a:effectLst/>
                        <a:latin typeface="Cambria Math" panose="02040503050406030204" pitchFamily="18" charset="0"/>
                        <a:ea typeface="PMingLiU" panose="02020500000000000000" pitchFamily="18" charset="-120"/>
                        <a:cs typeface="Times New Roman" panose="02020603050405020304" pitchFamily="18" charset="0"/>
                      </a:rPr>
                      <m:t>𝑃𝑁𝑃</m:t>
                    </m:r>
                    <m:r>
                      <a:rPr lang="en-GB" sz="1800" i="1" smtClean="0">
                        <a:effectLst/>
                        <a:latin typeface="Cambria Math" panose="02040503050406030204" pitchFamily="18" charset="0"/>
                        <a:ea typeface="PMingLiU" panose="02020500000000000000" pitchFamily="18" charset="-120"/>
                        <a:cs typeface="Times New Roman" panose="02020603050405020304" pitchFamily="18" charset="0"/>
                      </a:rPr>
                      <m:t>=</m:t>
                    </m:r>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0.99999</m:t>
                        </m:r>
                      </m:e>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𝑇</m:t>
                        </m:r>
                      </m:sup>
                    </m:sSup>
                  </m:oMath>
                </a14:m>
                <a:r>
                  <a:rPr lang="en-GB" sz="1800" dirty="0">
                    <a:effectLst/>
                    <a:latin typeface="Times New Roman" panose="02020603050405020304" pitchFamily="18" charset="0"/>
                    <a:ea typeface="PMingLiU" panose="02020500000000000000" pitchFamily="18" charset="-120"/>
                  </a:rPr>
                  <a:t>	</a:t>
                </a:r>
                <a:endParaRPr lang="en-US" dirty="0"/>
              </a:p>
            </p:txBody>
          </p:sp>
        </mc:Choice>
        <mc:Fallback xmlns="">
          <p:sp>
            <p:nvSpPr>
              <p:cNvPr id="28" name="TextBox 27">
                <a:extLst>
                  <a:ext uri="{FF2B5EF4-FFF2-40B4-BE49-F238E27FC236}">
                    <a16:creationId xmlns:a16="http://schemas.microsoft.com/office/drawing/2014/main" id="{AFB7192E-ACFA-49ED-8C98-14D3339811DF}"/>
                  </a:ext>
                </a:extLst>
              </p:cNvPr>
              <p:cNvSpPr txBox="1">
                <a:spLocks noRot="1" noChangeAspect="1" noMove="1" noResize="1" noEditPoints="1" noAdjustHandles="1" noChangeArrowheads="1" noChangeShapeType="1" noTextEdit="1"/>
              </p:cNvSpPr>
              <p:nvPr/>
            </p:nvSpPr>
            <p:spPr>
              <a:xfrm>
                <a:off x="7462684" y="1308619"/>
                <a:ext cx="2241755" cy="64703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D10F4B-EACB-4181-8476-2859A63D00B5}"/>
                  </a:ext>
                </a:extLst>
              </p:cNvPr>
              <p:cNvSpPr txBox="1"/>
              <p:nvPr/>
            </p:nvSpPr>
            <p:spPr>
              <a:xfrm>
                <a:off x="648927" y="1335330"/>
                <a:ext cx="6096000" cy="3700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𝑃𝑁𝑃</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0.99998</m:t>
                          </m:r>
                        </m:e>
                        <m:sup>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𝑇</m:t>
                          </m:r>
                        </m:sup>
                      </m:sSup>
                    </m:oMath>
                  </m:oMathPara>
                </a14:m>
                <a:endParaRPr lang="en-US" dirty="0"/>
              </a:p>
            </p:txBody>
          </p:sp>
        </mc:Choice>
        <mc:Fallback xmlns="">
          <p:sp>
            <p:nvSpPr>
              <p:cNvPr id="29" name="TextBox 28">
                <a:extLst>
                  <a:ext uri="{FF2B5EF4-FFF2-40B4-BE49-F238E27FC236}">
                    <a16:creationId xmlns:a16="http://schemas.microsoft.com/office/drawing/2014/main" id="{9DD10F4B-EACB-4181-8476-2859A63D00B5}"/>
                  </a:ext>
                </a:extLst>
              </p:cNvPr>
              <p:cNvSpPr txBox="1">
                <a:spLocks noRot="1" noChangeAspect="1" noMove="1" noResize="1" noEditPoints="1" noAdjustHandles="1" noChangeArrowheads="1" noChangeShapeType="1" noTextEdit="1"/>
              </p:cNvSpPr>
              <p:nvPr/>
            </p:nvSpPr>
            <p:spPr>
              <a:xfrm>
                <a:off x="648927" y="1335330"/>
                <a:ext cx="6096000" cy="370038"/>
              </a:xfrm>
              <a:prstGeom prst="rect">
                <a:avLst/>
              </a:prstGeom>
              <a:blipFill>
                <a:blip r:embed="rId3"/>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A6F2AD6-0944-4A84-B01E-480B014DC48D}"/>
              </a:ext>
            </a:extLst>
          </p:cNvPr>
          <p:cNvSpPr txBox="1"/>
          <p:nvPr/>
        </p:nvSpPr>
        <p:spPr>
          <a:xfrm>
            <a:off x="1445340" y="979468"/>
            <a:ext cx="4503174" cy="369332"/>
          </a:xfrm>
          <a:prstGeom prst="rect">
            <a:avLst/>
          </a:prstGeom>
          <a:noFill/>
        </p:spPr>
        <p:txBody>
          <a:bodyPr wrap="square" rtlCol="0">
            <a:spAutoFit/>
          </a:bodyPr>
          <a:lstStyle/>
          <a:p>
            <a:pPr algn="ctr"/>
            <a:r>
              <a:rPr lang="en-US" b="1" dirty="0">
                <a:latin typeface="Arial"/>
                <a:cs typeface="Arial"/>
              </a:rPr>
              <a:t>Initial PNP Requirement</a:t>
            </a:r>
          </a:p>
        </p:txBody>
      </p:sp>
      <p:sp>
        <p:nvSpPr>
          <p:cNvPr id="31" name="TextBox 30">
            <a:extLst>
              <a:ext uri="{FF2B5EF4-FFF2-40B4-BE49-F238E27FC236}">
                <a16:creationId xmlns:a16="http://schemas.microsoft.com/office/drawing/2014/main" id="{4B24D31B-1BEA-49BF-A3BF-4382A9D5A91A}"/>
              </a:ext>
            </a:extLst>
          </p:cNvPr>
          <p:cNvSpPr txBox="1"/>
          <p:nvPr/>
        </p:nvSpPr>
        <p:spPr>
          <a:xfrm>
            <a:off x="854578" y="5663381"/>
            <a:ext cx="10727821" cy="369332"/>
          </a:xfrm>
          <a:prstGeom prst="rect">
            <a:avLst/>
          </a:prstGeom>
          <a:noFill/>
        </p:spPr>
        <p:txBody>
          <a:bodyPr wrap="square" rtlCol="0">
            <a:spAutoFit/>
          </a:bodyPr>
          <a:lstStyle/>
          <a:p>
            <a:r>
              <a:rPr lang="en-US" b="1" dirty="0">
                <a:solidFill>
                  <a:schemeClr val="bg2">
                    <a:lumMod val="50000"/>
                  </a:schemeClr>
                </a:solidFill>
                <a:latin typeface="Arial"/>
                <a:cs typeface="Arial"/>
              </a:rPr>
              <a:t>Risk trade was brought forward to the Gateway Program and MMOD requirement was changed</a:t>
            </a:r>
          </a:p>
        </p:txBody>
      </p:sp>
    </p:spTree>
    <p:extLst>
      <p:ext uri="{BB962C8B-B14F-4D97-AF65-F5344CB8AC3E}">
        <p14:creationId xmlns:p14="http://schemas.microsoft.com/office/powerpoint/2010/main" val="25385347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26C5-7FEE-45B9-8AF3-140E2EB4AB4D}"/>
              </a:ext>
            </a:extLst>
          </p:cNvPr>
          <p:cNvSpPr>
            <a:spLocks noGrp="1"/>
          </p:cNvSpPr>
          <p:nvPr>
            <p:ph type="title"/>
          </p:nvPr>
        </p:nvSpPr>
        <p:spPr/>
        <p:txBody>
          <a:bodyPr/>
          <a:lstStyle/>
          <a:p>
            <a:r>
              <a:rPr lang="en-US" dirty="0"/>
              <a:t>Habitable Volume Valves Remote Isolation Capability</a:t>
            </a:r>
          </a:p>
        </p:txBody>
      </p:sp>
      <p:sp>
        <p:nvSpPr>
          <p:cNvPr id="3" name="Content Placeholder 2">
            <a:extLst>
              <a:ext uri="{FF2B5EF4-FFF2-40B4-BE49-F238E27FC236}">
                <a16:creationId xmlns:a16="http://schemas.microsoft.com/office/drawing/2014/main" id="{662510B6-0AE5-4108-B28D-E6B76BDB0874}"/>
              </a:ext>
            </a:extLst>
          </p:cNvPr>
          <p:cNvSpPr>
            <a:spLocks noGrp="1"/>
          </p:cNvSpPr>
          <p:nvPr>
            <p:ph idx="1"/>
          </p:nvPr>
        </p:nvSpPr>
        <p:spPr/>
        <p:txBody>
          <a:bodyPr/>
          <a:lstStyle/>
          <a:p>
            <a:r>
              <a:rPr lang="en-US" dirty="0"/>
              <a:t>All crewed spacecraft have valves which connect the internal pressurized habitable volume to the vacuum of space</a:t>
            </a:r>
          </a:p>
          <a:p>
            <a:pPr lvl="1"/>
            <a:r>
              <a:rPr lang="en-US" dirty="0"/>
              <a:t>Positive Pressure Relief Valves (PPRVs) provide protection in the event of an overpressure event</a:t>
            </a:r>
          </a:p>
          <a:p>
            <a:pPr lvl="1"/>
            <a:r>
              <a:rPr lang="en-US" dirty="0"/>
              <a:t>Vent Valves are nominally used to vent overboard</a:t>
            </a:r>
          </a:p>
          <a:p>
            <a:r>
              <a:rPr lang="en-US" dirty="0"/>
              <a:t>These valves provide potential leakage paths which could exceed the capability of the pressure control system and result in Gateway depressurization</a:t>
            </a:r>
          </a:p>
          <a:p>
            <a:pPr lvl="1"/>
            <a:r>
              <a:rPr lang="en-US" dirty="0"/>
              <a:t>For crew tended vehicle such as ISS, caps can be installed by the crew in the event of such leaks</a:t>
            </a:r>
          </a:p>
          <a:p>
            <a:pPr lvl="1"/>
            <a:r>
              <a:rPr lang="en-US" dirty="0"/>
              <a:t>Gateway is uncrewed most of the year therefore caps would only mitigate a fraction of the risk</a:t>
            </a:r>
          </a:p>
          <a:p>
            <a:r>
              <a:rPr lang="en-US" dirty="0"/>
              <a:t>In early NASA designs it was not clear whether there would be a capability to isolate these valves remotely</a:t>
            </a:r>
          </a:p>
          <a:p>
            <a:pPr lvl="1"/>
            <a:r>
              <a:rPr lang="en-US" dirty="0"/>
              <a:t>There was no specific requirement but a general requirement for fault isolation and recovery</a:t>
            </a:r>
          </a:p>
          <a:p>
            <a:r>
              <a:rPr lang="en-US" dirty="0"/>
              <a:t>Gateway preliminary PRA model was utilized to show the importance of having remote isolation capability</a:t>
            </a:r>
          </a:p>
          <a:p>
            <a:pPr lvl="1"/>
            <a:r>
              <a:rPr lang="en-US" dirty="0"/>
              <a:t>Without remote isolation Gateway depressurization would have been a top LOM risk driver</a:t>
            </a:r>
          </a:p>
          <a:p>
            <a:pPr lvl="1"/>
            <a:r>
              <a:rPr lang="en-US" dirty="0"/>
              <a:t>Risk per PPRV is reduced by ~99% with this capability</a:t>
            </a:r>
          </a:p>
          <a:p>
            <a:pPr lvl="1"/>
            <a:endParaRPr lang="en-US" dirty="0"/>
          </a:p>
        </p:txBody>
      </p:sp>
    </p:spTree>
    <p:extLst>
      <p:ext uri="{BB962C8B-B14F-4D97-AF65-F5344CB8AC3E}">
        <p14:creationId xmlns:p14="http://schemas.microsoft.com/office/powerpoint/2010/main" val="27215652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E074-DC08-4FE0-B562-986EC8099D23}"/>
              </a:ext>
            </a:extLst>
          </p:cNvPr>
          <p:cNvSpPr>
            <a:spLocks noGrp="1"/>
          </p:cNvSpPr>
          <p:nvPr>
            <p:ph type="title"/>
          </p:nvPr>
        </p:nvSpPr>
        <p:spPr/>
        <p:txBody>
          <a:bodyPr/>
          <a:lstStyle/>
          <a:p>
            <a:r>
              <a:rPr lang="en-US" dirty="0"/>
              <a:t>Thermal Control System (TCS) Configurations</a:t>
            </a:r>
          </a:p>
        </p:txBody>
      </p:sp>
      <p:sp>
        <p:nvSpPr>
          <p:cNvPr id="4" name="Content Placeholder 3">
            <a:extLst>
              <a:ext uri="{FF2B5EF4-FFF2-40B4-BE49-F238E27FC236}">
                <a16:creationId xmlns:a16="http://schemas.microsoft.com/office/drawing/2014/main" id="{37FE1BAB-31C5-475A-9498-4E90EAA71E26}"/>
              </a:ext>
            </a:extLst>
          </p:cNvPr>
          <p:cNvSpPr>
            <a:spLocks noGrp="1"/>
          </p:cNvSpPr>
          <p:nvPr>
            <p:ph idx="1"/>
          </p:nvPr>
        </p:nvSpPr>
        <p:spPr>
          <a:xfrm>
            <a:off x="7632441" y="1003303"/>
            <a:ext cx="4338735" cy="5560057"/>
          </a:xfrm>
        </p:spPr>
        <p:txBody>
          <a:bodyPr/>
          <a:lstStyle/>
          <a:p>
            <a:r>
              <a:rPr lang="en-US" sz="1600" dirty="0"/>
              <a:t>Gateway PRA Team worked with engineering to evaluate six TCS configurations</a:t>
            </a:r>
          </a:p>
          <a:p>
            <a:pPr marL="457200" lvl="1" indent="-288925"/>
            <a:r>
              <a:rPr lang="en-US" sz="1600" dirty="0"/>
              <a:t>Three associated with dual external and internal loops (dual)</a:t>
            </a:r>
          </a:p>
          <a:p>
            <a:pPr marL="457200" lvl="1" indent="-288925"/>
            <a:r>
              <a:rPr lang="en-US" sz="1600" dirty="0"/>
              <a:t>Three associated with dual external and single internal (dual/single) </a:t>
            </a:r>
          </a:p>
          <a:p>
            <a:r>
              <a:rPr lang="en-US" sz="1600" dirty="0"/>
              <a:t>Interface Hx (IFHX) is where internal and external cooling loops interface</a:t>
            </a:r>
          </a:p>
          <a:p>
            <a:r>
              <a:rPr lang="en-US" sz="1600" dirty="0"/>
              <a:t>Cross-strapping the internal loops allow for internal loops to utilize heat rejection capability of the other module in the event of dual external loop failure</a:t>
            </a:r>
          </a:p>
          <a:p>
            <a:pPr marL="457200" lvl="1" indent="-288925"/>
            <a:r>
              <a:rPr lang="en-US" sz="1600" dirty="0"/>
              <a:t>Fluid exchange cross-strap physically connects the two module internal loops</a:t>
            </a:r>
          </a:p>
          <a:p>
            <a:pPr marL="857250" lvl="2" indent="-288925"/>
            <a:r>
              <a:rPr lang="en-US" sz="1600" dirty="0"/>
              <a:t>Potentially mitigating both internal and external loop failures </a:t>
            </a:r>
          </a:p>
          <a:p>
            <a:pPr marL="457200" lvl="1" indent="-288925"/>
            <a:r>
              <a:rPr lang="en-US" sz="1600" dirty="0"/>
              <a:t>Heat exchanger cross-strap maintains separation of the internal loops</a:t>
            </a:r>
          </a:p>
          <a:p>
            <a:pPr marL="857250" lvl="2" indent="-288925"/>
            <a:r>
              <a:rPr lang="en-US" sz="1600" dirty="0"/>
              <a:t>Only mitigates external loop failures</a:t>
            </a:r>
          </a:p>
        </p:txBody>
      </p:sp>
      <p:sp>
        <p:nvSpPr>
          <p:cNvPr id="6" name="TextBox 5">
            <a:extLst>
              <a:ext uri="{FF2B5EF4-FFF2-40B4-BE49-F238E27FC236}">
                <a16:creationId xmlns:a16="http://schemas.microsoft.com/office/drawing/2014/main" id="{A62C2B65-D541-4A61-B6CA-0081E20AD9D8}"/>
              </a:ext>
            </a:extLst>
          </p:cNvPr>
          <p:cNvSpPr txBox="1"/>
          <p:nvPr/>
        </p:nvSpPr>
        <p:spPr>
          <a:xfrm>
            <a:off x="1196850" y="1163635"/>
            <a:ext cx="6096000" cy="369332"/>
          </a:xfrm>
          <a:prstGeom prst="rect">
            <a:avLst/>
          </a:prstGeom>
          <a:noFill/>
        </p:spPr>
        <p:txBody>
          <a:bodyPr wrap="square">
            <a:spAutoFit/>
          </a:bodyPr>
          <a:lstStyle/>
          <a:p>
            <a:pPr algn="ctr"/>
            <a:r>
              <a:rPr lang="en-GB" sz="1800" b="1" dirty="0">
                <a:effectLst/>
                <a:latin typeface="Times New Roman" panose="02020603050405020304" pitchFamily="18" charset="0"/>
                <a:ea typeface="PMingLiU" panose="02020500000000000000" pitchFamily="18" charset="-120"/>
              </a:rPr>
              <a:t>Dual External and Internal Loops (Dual)</a:t>
            </a:r>
            <a:endParaRPr lang="en-US" dirty="0"/>
          </a:p>
        </p:txBody>
      </p:sp>
      <p:pic>
        <p:nvPicPr>
          <p:cNvPr id="9" name="Picture 8">
            <a:extLst>
              <a:ext uri="{FF2B5EF4-FFF2-40B4-BE49-F238E27FC236}">
                <a16:creationId xmlns:a16="http://schemas.microsoft.com/office/drawing/2014/main" id="{BCF7E64D-1E88-4C62-AC8F-26D810E0CB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4148" y="1544301"/>
            <a:ext cx="6949440" cy="1554480"/>
          </a:xfrm>
          <a:prstGeom prst="rect">
            <a:avLst/>
          </a:prstGeom>
          <a:noFill/>
          <a:ln>
            <a:noFill/>
          </a:ln>
        </p:spPr>
      </p:pic>
      <p:pic>
        <p:nvPicPr>
          <p:cNvPr id="10" name="Picture 9">
            <a:extLst>
              <a:ext uri="{FF2B5EF4-FFF2-40B4-BE49-F238E27FC236}">
                <a16:creationId xmlns:a16="http://schemas.microsoft.com/office/drawing/2014/main" id="{23E7AA44-2B44-4BBF-B707-E2E4A5B759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711" y="4385774"/>
            <a:ext cx="6949440" cy="1554480"/>
          </a:xfrm>
          <a:prstGeom prst="rect">
            <a:avLst/>
          </a:prstGeom>
          <a:noFill/>
          <a:ln>
            <a:noFill/>
          </a:ln>
        </p:spPr>
      </p:pic>
      <p:sp>
        <p:nvSpPr>
          <p:cNvPr id="12" name="TextBox 11">
            <a:extLst>
              <a:ext uri="{FF2B5EF4-FFF2-40B4-BE49-F238E27FC236}">
                <a16:creationId xmlns:a16="http://schemas.microsoft.com/office/drawing/2014/main" id="{A7E93DE2-19C2-4C7E-ABE3-A889A57EB23E}"/>
              </a:ext>
            </a:extLst>
          </p:cNvPr>
          <p:cNvSpPr txBox="1"/>
          <p:nvPr/>
        </p:nvSpPr>
        <p:spPr>
          <a:xfrm>
            <a:off x="1875727" y="3993774"/>
            <a:ext cx="6097280" cy="369332"/>
          </a:xfrm>
          <a:prstGeom prst="rect">
            <a:avLst/>
          </a:prstGeom>
          <a:noFill/>
        </p:spPr>
        <p:txBody>
          <a:bodyPr wrap="square">
            <a:spAutoFit/>
          </a:bodyPr>
          <a:lstStyle/>
          <a:p>
            <a:r>
              <a:rPr lang="en-GB" sz="1800" b="1" dirty="0">
                <a:effectLst/>
                <a:latin typeface="Times New Roman" panose="02020603050405020304" pitchFamily="18" charset="0"/>
                <a:ea typeface="PMingLiU" panose="02020500000000000000" pitchFamily="18" charset="-120"/>
              </a:rPr>
              <a:t>Dual External and Single Internal (Dual/Single)</a:t>
            </a:r>
            <a:endParaRPr lang="en-US" dirty="0"/>
          </a:p>
        </p:txBody>
      </p:sp>
    </p:spTree>
    <p:extLst>
      <p:ext uri="{BB962C8B-B14F-4D97-AF65-F5344CB8AC3E}">
        <p14:creationId xmlns:p14="http://schemas.microsoft.com/office/powerpoint/2010/main" val="1878420609"/>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F49A-569B-4BA1-96E3-6E2E89AADCF9}"/>
              </a:ext>
            </a:extLst>
          </p:cNvPr>
          <p:cNvSpPr>
            <a:spLocks noGrp="1"/>
          </p:cNvSpPr>
          <p:nvPr>
            <p:ph type="title"/>
          </p:nvPr>
        </p:nvSpPr>
        <p:spPr/>
        <p:txBody>
          <a:bodyPr/>
          <a:lstStyle/>
          <a:p>
            <a:r>
              <a:rPr lang="en-US" dirty="0"/>
              <a:t>Thermal Control System (TCS) Cross-Strap Capability</a:t>
            </a:r>
          </a:p>
        </p:txBody>
      </p:sp>
      <p:graphicFrame>
        <p:nvGraphicFramePr>
          <p:cNvPr id="4" name="Content Placeholder 3">
            <a:extLst>
              <a:ext uri="{FF2B5EF4-FFF2-40B4-BE49-F238E27FC236}">
                <a16:creationId xmlns:a16="http://schemas.microsoft.com/office/drawing/2014/main" id="{7CD0A34B-87A6-4566-9ABD-971769246E14}"/>
              </a:ext>
            </a:extLst>
          </p:cNvPr>
          <p:cNvGraphicFramePr>
            <a:graphicFrameLocks noGrp="1"/>
          </p:cNvGraphicFramePr>
          <p:nvPr>
            <p:ph idx="1"/>
            <p:extLst>
              <p:ext uri="{D42A27DB-BD31-4B8C-83A1-F6EECF244321}">
                <p14:modId xmlns:p14="http://schemas.microsoft.com/office/powerpoint/2010/main" val="348538058"/>
              </p:ext>
            </p:extLst>
          </p:nvPr>
        </p:nvGraphicFramePr>
        <p:xfrm>
          <a:off x="609600" y="1415757"/>
          <a:ext cx="10972799" cy="2674467"/>
        </p:xfrm>
        <a:graphic>
          <a:graphicData uri="http://schemas.openxmlformats.org/drawingml/2006/table">
            <a:tbl>
              <a:tblPr firstRow="1" bandRow="1">
                <a:tableStyleId>{5C22544A-7EE6-4342-B048-85BDC9FD1C3A}</a:tableStyleId>
              </a:tblPr>
              <a:tblGrid>
                <a:gridCol w="4714826">
                  <a:extLst>
                    <a:ext uri="{9D8B030D-6E8A-4147-A177-3AD203B41FA5}">
                      <a16:colId xmlns:a16="http://schemas.microsoft.com/office/drawing/2014/main" val="63347491"/>
                    </a:ext>
                  </a:extLst>
                </a:gridCol>
                <a:gridCol w="2854514">
                  <a:extLst>
                    <a:ext uri="{9D8B030D-6E8A-4147-A177-3AD203B41FA5}">
                      <a16:colId xmlns:a16="http://schemas.microsoft.com/office/drawing/2014/main" val="763423205"/>
                    </a:ext>
                  </a:extLst>
                </a:gridCol>
                <a:gridCol w="3403459">
                  <a:extLst>
                    <a:ext uri="{9D8B030D-6E8A-4147-A177-3AD203B41FA5}">
                      <a16:colId xmlns:a16="http://schemas.microsoft.com/office/drawing/2014/main" val="2011122146"/>
                    </a:ext>
                  </a:extLst>
                </a:gridCol>
              </a:tblGrid>
              <a:tr h="594326">
                <a:tc>
                  <a:txBody>
                    <a:bodyPr/>
                    <a:lstStyle/>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effectLst/>
                        </a:rPr>
                        <a:t>Gateway TCS LOM</a:t>
                      </a:r>
                    </a:p>
                    <a:p>
                      <a:pPr marL="0" marR="0">
                        <a:spcBef>
                          <a:spcPts val="0"/>
                        </a:spcBef>
                        <a:spcAft>
                          <a:spcPts val="0"/>
                        </a:spcAft>
                      </a:pPr>
                      <a:r>
                        <a:rPr lang="en-US" sz="1800" dirty="0">
                          <a:effectLst/>
                        </a:rPr>
                        <a:t>% Change</a:t>
                      </a:r>
                      <a:endParaRPr lang="en-US"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effectLst/>
                        </a:rPr>
                        <a:t>Gateway LOM </a:t>
                      </a:r>
                    </a:p>
                    <a:p>
                      <a:pPr marL="0" marR="0">
                        <a:spcBef>
                          <a:spcPts val="0"/>
                        </a:spcBef>
                        <a:spcAft>
                          <a:spcPts val="0"/>
                        </a:spcAft>
                      </a:pPr>
                      <a:r>
                        <a:rPr lang="en-US" sz="1800" dirty="0">
                          <a:effectLst/>
                        </a:rPr>
                        <a:t>% Change</a:t>
                      </a:r>
                      <a:endParaRPr lang="en-US"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834237549"/>
                  </a:ext>
                </a:extLst>
              </a:tr>
              <a:tr h="297163">
                <a:tc>
                  <a:txBody>
                    <a:bodyPr/>
                    <a:lstStyle/>
                    <a:p>
                      <a:pPr marL="0" marR="0">
                        <a:spcBef>
                          <a:spcPts val="0"/>
                        </a:spcBef>
                        <a:spcAft>
                          <a:spcPts val="0"/>
                        </a:spcAft>
                      </a:pPr>
                      <a:r>
                        <a:rPr lang="en-US" sz="1800" b="1" dirty="0">
                          <a:effectLst/>
                        </a:rPr>
                        <a:t>No Cross- Strap (Dual) </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effectLst/>
                        </a:rPr>
                        <a:t>N/A</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effectLst/>
                        </a:rPr>
                        <a:t>N/A</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1739627715"/>
                  </a:ext>
                </a:extLst>
              </a:tr>
              <a:tr h="297163">
                <a:tc>
                  <a:txBody>
                    <a:bodyPr/>
                    <a:lstStyle/>
                    <a:p>
                      <a:pPr marL="0" marR="0">
                        <a:spcBef>
                          <a:spcPts val="0"/>
                        </a:spcBef>
                        <a:spcAft>
                          <a:spcPts val="0"/>
                        </a:spcAft>
                      </a:pPr>
                      <a:r>
                        <a:rPr lang="en-US" sz="1800" b="1" dirty="0">
                          <a:effectLst/>
                        </a:rPr>
                        <a:t>Dual Fluid Cross Strap (Parallel)</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00B050"/>
                          </a:solidFill>
                          <a:effectLst/>
                        </a:rPr>
                        <a:t>51% decrease</a:t>
                      </a:r>
                      <a:endParaRPr lang="en-US" sz="1800"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00B050"/>
                          </a:solidFill>
                          <a:effectLst/>
                        </a:rPr>
                        <a:t>3.5% decrease</a:t>
                      </a:r>
                      <a:endParaRPr lang="en-US" sz="1800"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3908675838"/>
                  </a:ext>
                </a:extLst>
              </a:tr>
              <a:tr h="297163">
                <a:tc>
                  <a:txBody>
                    <a:bodyPr/>
                    <a:lstStyle/>
                    <a:p>
                      <a:pPr marL="0" marR="0">
                        <a:spcBef>
                          <a:spcPts val="0"/>
                        </a:spcBef>
                        <a:spcAft>
                          <a:spcPts val="0"/>
                        </a:spcAft>
                      </a:pPr>
                      <a:r>
                        <a:rPr lang="en-US" sz="1800" b="1" dirty="0">
                          <a:effectLst/>
                        </a:rPr>
                        <a:t>Dual Hx Cross Strap</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00B050"/>
                          </a:solidFill>
                          <a:effectLst/>
                        </a:rPr>
                        <a:t>34% decrease</a:t>
                      </a:r>
                      <a:endParaRPr lang="en-US" sz="1800"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00B050"/>
                          </a:solidFill>
                          <a:effectLst/>
                        </a:rPr>
                        <a:t>2.4% decrease</a:t>
                      </a:r>
                      <a:endParaRPr lang="en-US" sz="1800"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713468805"/>
                  </a:ext>
                </a:extLst>
              </a:tr>
              <a:tr h="297163">
                <a:tc>
                  <a:txBody>
                    <a:bodyPr/>
                    <a:lstStyle/>
                    <a:p>
                      <a:pPr marL="0" marR="0">
                        <a:spcBef>
                          <a:spcPts val="0"/>
                        </a:spcBef>
                        <a:spcAft>
                          <a:spcPts val="0"/>
                        </a:spcAft>
                      </a:pPr>
                      <a:r>
                        <a:rPr lang="en-US" sz="1800" b="1" dirty="0">
                          <a:effectLst/>
                        </a:rPr>
                        <a:t>No Cross Strap (Dual/Single)</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FF0000"/>
                          </a:solidFill>
                          <a:effectLst/>
                        </a:rPr>
                        <a:t>100% increase</a:t>
                      </a:r>
                      <a:endParaRPr lang="en-US" sz="1800" b="1"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FF0000"/>
                          </a:solidFill>
                          <a:effectLst/>
                        </a:rPr>
                        <a:t>7% increase</a:t>
                      </a:r>
                      <a:endParaRPr lang="en-US" sz="1800" b="1"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417626321"/>
                  </a:ext>
                </a:extLst>
              </a:tr>
              <a:tr h="594326">
                <a:tc>
                  <a:txBody>
                    <a:bodyPr/>
                    <a:lstStyle/>
                    <a:p>
                      <a:pPr marL="0" marR="0">
                        <a:spcBef>
                          <a:spcPts val="0"/>
                        </a:spcBef>
                        <a:spcAft>
                          <a:spcPts val="0"/>
                        </a:spcAft>
                      </a:pPr>
                      <a:r>
                        <a:rPr lang="en-US" sz="1800" b="1" dirty="0">
                          <a:effectLst/>
                        </a:rPr>
                        <a:t>Dual/Single Fluid Cross Strap (Parallel)</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00B050"/>
                          </a:solidFill>
                          <a:effectLst/>
                        </a:rPr>
                        <a:t>24% decrease</a:t>
                      </a:r>
                      <a:endParaRPr lang="en-US" sz="1800"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00B050"/>
                          </a:solidFill>
                          <a:effectLst/>
                        </a:rPr>
                        <a:t>1.6% decrease</a:t>
                      </a:r>
                      <a:endParaRPr lang="en-US" sz="1800" b="1" dirty="0">
                        <a:solidFill>
                          <a:srgbClr val="00B05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3193204490"/>
                  </a:ext>
                </a:extLst>
              </a:tr>
              <a:tr h="297163">
                <a:tc>
                  <a:txBody>
                    <a:bodyPr/>
                    <a:lstStyle/>
                    <a:p>
                      <a:pPr marL="0" marR="0">
                        <a:spcBef>
                          <a:spcPts val="0"/>
                        </a:spcBef>
                        <a:spcAft>
                          <a:spcPts val="0"/>
                        </a:spcAft>
                      </a:pPr>
                      <a:r>
                        <a:rPr lang="en-US" sz="1800" b="1" dirty="0">
                          <a:effectLst/>
                        </a:rPr>
                        <a:t>Dual/Single Hx Cross Strap</a:t>
                      </a:r>
                      <a:endParaRPr lang="en-US" sz="1800" b="1"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FF0000"/>
                          </a:solidFill>
                          <a:effectLst/>
                        </a:rPr>
                        <a:t>71% increase</a:t>
                      </a:r>
                      <a:endParaRPr lang="en-US" sz="1800" b="1"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tc>
                  <a:txBody>
                    <a:bodyPr/>
                    <a:lstStyle/>
                    <a:p>
                      <a:pPr marL="0" marR="0">
                        <a:spcBef>
                          <a:spcPts val="0"/>
                        </a:spcBef>
                        <a:spcAft>
                          <a:spcPts val="0"/>
                        </a:spcAft>
                      </a:pPr>
                      <a:r>
                        <a:rPr lang="en-US" sz="1800" dirty="0">
                          <a:solidFill>
                            <a:srgbClr val="FF0000"/>
                          </a:solidFill>
                          <a:effectLst/>
                        </a:rPr>
                        <a:t>5% increase</a:t>
                      </a:r>
                      <a:endParaRPr lang="en-US" sz="1800" b="1"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48204" marR="48204" marT="0" marB="0"/>
                </a:tc>
                <a:extLst>
                  <a:ext uri="{0D108BD9-81ED-4DB2-BD59-A6C34878D82A}">
                    <a16:rowId xmlns:a16="http://schemas.microsoft.com/office/drawing/2014/main" val="1865340792"/>
                  </a:ext>
                </a:extLst>
              </a:tr>
            </a:tbl>
          </a:graphicData>
        </a:graphic>
      </p:graphicFrame>
      <p:sp>
        <p:nvSpPr>
          <p:cNvPr id="6" name="TextBox 5">
            <a:extLst>
              <a:ext uri="{FF2B5EF4-FFF2-40B4-BE49-F238E27FC236}">
                <a16:creationId xmlns:a16="http://schemas.microsoft.com/office/drawing/2014/main" id="{6E99CEDC-9E43-43FA-83E5-0C8347BD45E3}"/>
              </a:ext>
            </a:extLst>
          </p:cNvPr>
          <p:cNvSpPr txBox="1"/>
          <p:nvPr/>
        </p:nvSpPr>
        <p:spPr>
          <a:xfrm>
            <a:off x="2883159" y="1015647"/>
            <a:ext cx="6792685" cy="400110"/>
          </a:xfrm>
          <a:prstGeom prst="rect">
            <a:avLst/>
          </a:prstGeom>
          <a:noFill/>
        </p:spPr>
        <p:txBody>
          <a:bodyPr wrap="square" rtlCol="0">
            <a:spAutoFit/>
          </a:bodyPr>
          <a:lstStyle/>
          <a:p>
            <a:r>
              <a:rPr lang="en-US" sz="2000" b="1" dirty="0">
                <a:latin typeface="Arial"/>
                <a:cs typeface="Arial"/>
              </a:rPr>
              <a:t>Summary of LOM Results for TCS Configurations</a:t>
            </a:r>
          </a:p>
        </p:txBody>
      </p:sp>
      <p:sp>
        <p:nvSpPr>
          <p:cNvPr id="8" name="Content Placeholder 2">
            <a:extLst>
              <a:ext uri="{FF2B5EF4-FFF2-40B4-BE49-F238E27FC236}">
                <a16:creationId xmlns:a16="http://schemas.microsoft.com/office/drawing/2014/main" id="{474EC032-7A46-4B50-97BC-716574E67F78}"/>
              </a:ext>
            </a:extLst>
          </p:cNvPr>
          <p:cNvSpPr txBox="1">
            <a:spLocks/>
          </p:cNvSpPr>
          <p:nvPr/>
        </p:nvSpPr>
        <p:spPr bwMode="auto">
          <a:xfrm>
            <a:off x="609600" y="4490334"/>
            <a:ext cx="10972800" cy="163583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Although dual fluid exchange cross-strapping provided the biggest risk reduction the dual Hx cross-strap option was selected for implementation</a:t>
            </a:r>
          </a:p>
          <a:p>
            <a:pPr lvl="1"/>
            <a:r>
              <a:rPr lang="en-US" dirty="0"/>
              <a:t>Fluid exchange cross-strapping would have been more difficult to implement</a:t>
            </a:r>
          </a:p>
          <a:p>
            <a:r>
              <a:rPr lang="en-US" dirty="0"/>
              <a:t>Follow up risk trades were performed with detailed modeling of each of the modules designs as the heat exchanger cross-strapping requirements were defined </a:t>
            </a:r>
          </a:p>
        </p:txBody>
      </p:sp>
    </p:spTree>
    <p:extLst>
      <p:ext uri="{BB962C8B-B14F-4D97-AF65-F5344CB8AC3E}">
        <p14:creationId xmlns:p14="http://schemas.microsoft.com/office/powerpoint/2010/main" val="71207623"/>
      </p:ext>
    </p:extLst>
  </p:cSld>
  <p:clrMapOvr>
    <a:masterClrMapping/>
  </p:clrMapOvr>
  <p:transition advClick="0"/>
</p:sld>
</file>

<file path=ppt/theme/theme1.xml><?xml version="1.0" encoding="utf-8"?>
<a:theme xmlns:a="http://schemas.openxmlformats.org/drawingml/2006/main" name="3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BA56497D0FAC4192D75859AD1D7F0F" ma:contentTypeVersion="2" ma:contentTypeDescription="Create a new document." ma:contentTypeScope="" ma:versionID="099996e05bdf833dbc024cb6369fa9d4">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dead518c35cb33b33fe425197cc0dc31" ns1:_="" ns2:_="">
    <xsd:import namespace="http://schemas.microsoft.com/sharepoint/v3"/>
    <xsd:import namespace="http://schemas.microsoft.com/sharepoint/v4"/>
    <xsd:element name="properties">
      <xsd:complexType>
        <xsd:sequence>
          <xsd:element name="documentManagement">
            <xsd:complexType>
              <xsd:all>
                <xsd:element ref="ns2:IconOverla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519BA4-08AC-46C0-A4C6-9E9DE8C003FB}">
  <ds:schemaRefs>
    <ds:schemaRef ds:uri="http://www.w3.org/XML/1998/namespace"/>
    <ds:schemaRef ds:uri="http://schemas.microsoft.com/sharepoint/v3"/>
    <ds:schemaRef ds:uri="http://schemas.microsoft.com/sharepoint/v4"/>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DA2884F-2AEB-4FB9-B8F5-B4D0F68F1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D1F1C5-7B9D-40FD-856C-2E3B0F8656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53961</TotalTime>
  <Words>1404</Words>
  <Application>Microsoft Office PowerPoint</Application>
  <PresentationFormat>Widescreen</PresentationFormat>
  <Paragraphs>134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Courier New</vt:lpstr>
      <vt:lpstr>Times New Roman</vt:lpstr>
      <vt:lpstr>3_ExplorationScenario-Updated</vt:lpstr>
      <vt:lpstr>Use of Preliminary PRA to Inform Decisions During Initial NASA Gateway Development </vt:lpstr>
      <vt:lpstr>Introduction - Gateway</vt:lpstr>
      <vt:lpstr>NASA Reference Designs</vt:lpstr>
      <vt:lpstr>Gateway Preliminary PRA</vt:lpstr>
      <vt:lpstr>Micro-Meteoroid and Orbital Debris (MMOD) Requirement</vt:lpstr>
      <vt:lpstr>Micro-Meteoroid and Orbital Debris (MMOD) Requirement (2)</vt:lpstr>
      <vt:lpstr>Habitable Volume Valves Remote Isolation Capability</vt:lpstr>
      <vt:lpstr>Thermal Control System (TCS) Configurations</vt:lpstr>
      <vt:lpstr>Thermal Control System (TCS) Cross-Strap Capability</vt:lpstr>
      <vt:lpstr>LOC/LOM Trending and Mission Duration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 Complexity Reduction Trade Template</dc:title>
  <dc:creator>karen.j.dorris@nasa.gov</dc:creator>
  <cp:lastModifiedBy>Hamlin, Teri L. (JSC-NC411)</cp:lastModifiedBy>
  <cp:revision>924</cp:revision>
  <dcterms:created xsi:type="dcterms:W3CDTF">2017-12-19T14:45:56Z</dcterms:created>
  <dcterms:modified xsi:type="dcterms:W3CDTF">2022-06-03T13:50:44Z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0x010100B0BA56497D0FAC4192D75859AD1D7F0F</vt:lpwstr>
  </property>
</Properties>
</file>