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20" r:id="rId5"/>
  </p:sldIdLst>
  <p:sldSz cx="9144000" cy="5143500" type="screen16x9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94" userDrawn="1">
          <p15:clr>
            <a:srgbClr val="A4A3A4"/>
          </p15:clr>
        </p15:guide>
        <p15:guide id="4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2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E"/>
    <a:srgbClr val="20B2AA"/>
    <a:srgbClr val="26867D"/>
    <a:srgbClr val="3E444C"/>
    <a:srgbClr val="DCDCDC"/>
    <a:srgbClr val="4AB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6" autoAdjust="0"/>
    <p:restoredTop sz="88639" autoAdjust="0"/>
  </p:normalViewPr>
  <p:slideViewPr>
    <p:cSldViewPr snapToGrid="0">
      <p:cViewPr varScale="1">
        <p:scale>
          <a:sx n="150" d="100"/>
          <a:sy n="150" d="100"/>
        </p:scale>
        <p:origin x="440" y="168"/>
      </p:cViewPr>
      <p:guideLst>
        <p:guide pos="294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3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68313" y="243069"/>
            <a:ext cx="5903912" cy="458788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en-US" b="1"/>
              <a:t>Titel der Präsentation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483506" y="8777812"/>
            <a:ext cx="648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D8FDBB94-A463-4AEB-9D58-B8A94B0A1274}" type="datetime1">
              <a:rPr lang="de-DE" sz="800" smtClean="0"/>
              <a:t>01.07.22</a:t>
            </a:fld>
            <a:endParaRPr lang="en-US" sz="8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68313" y="8777813"/>
            <a:ext cx="450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/>
            </a:lvl1pPr>
          </a:lstStyle>
          <a:p>
            <a:r>
              <a:rPr lang="en-US" sz="800"/>
              <a:t>Universität Stuttgart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270195" y="8777813"/>
            <a:ext cx="36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EE9A79A6-2547-4C8F-B0ED-316280A1A122}" type="slidenum">
              <a:rPr lang="en-US" sz="800" smtClean="0"/>
              <a:pPr algn="l"/>
              <a:t>‹Nr.›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561533372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401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47680" y="256832"/>
            <a:ext cx="6113274" cy="47505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 b="1"/>
            </a:lvl1pPr>
          </a:lstStyle>
          <a:p>
            <a:r>
              <a:rPr lang="en-US"/>
              <a:t>Titel der Präsentation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295600" y="8776800"/>
            <a:ext cx="648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fld id="{72E38C0F-D820-4E6E-ADB3-B32613585B7D}" type="datetime1">
              <a:rPr lang="de-DE" smtClean="0"/>
              <a:t>01.07.22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" y="1020763"/>
            <a:ext cx="6792913" cy="382111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47992" y="5016760"/>
            <a:ext cx="6112961" cy="3645977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23850" y="8776800"/>
            <a:ext cx="464415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r>
              <a:rPr lang="en-US"/>
              <a:t>Universität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120175" y="8776800"/>
            <a:ext cx="36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800"/>
            </a:lvl1pPr>
          </a:lstStyle>
          <a:p>
            <a:fld id="{05DD1DF0-DD4E-4B0C-B0FD-D16D9D2A975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857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80975" indent="-180975" algn="l" defTabSz="713232" rtl="0" eaLnBrk="1" latinLnBrk="0" hangingPunct="1">
      <a:lnSpc>
        <a:spcPct val="120000"/>
      </a:lnSpc>
      <a:buClr>
        <a:schemeClr val="accent1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8775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38163" indent="-179388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19138" indent="-180975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96938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pos="408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Titel der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E063DE4-E6FB-E84D-8892-FFADAA728A60}" type="datetime1">
              <a:rPr lang="de-DE" smtClean="0"/>
              <a:t>01.07.22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Universität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D1DF0-DD4E-4B0C-B0FD-D16D9D2A975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4 Institute Bild im Kre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C394958B-96B0-482F-9CDD-2894CA0BA7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00" y="268958"/>
            <a:ext cx="2136071" cy="431998"/>
          </a:xfrm>
          <a:prstGeom prst="rect">
            <a:avLst/>
          </a:prstGeom>
        </p:spPr>
      </p:pic>
      <p:sp>
        <p:nvSpPr>
          <p:cNvPr id="9" name="Textplatzhalter 9">
            <a:extLst>
              <a:ext uri="{FF2B5EF4-FFF2-40B4-BE49-F238E27FC236}">
                <a16:creationId xmlns:a16="http://schemas.microsoft.com/office/drawing/2014/main" id="{7E9C39E4-13B3-44F8-B92B-E1DEC19232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2454" y="593154"/>
            <a:ext cx="3816000" cy="435081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spcBef>
                <a:spcPts val="0"/>
              </a:spcBef>
            </a:pPr>
            <a:r>
              <a:rPr lang="de-DE" dirty="0"/>
              <a:t>Institute of </a:t>
            </a:r>
            <a:r>
              <a:rPr lang="de-DE" dirty="0" err="1"/>
              <a:t>Machine</a:t>
            </a:r>
            <a:r>
              <a:rPr lang="de-DE" dirty="0"/>
              <a:t> Components</a:t>
            </a:r>
          </a:p>
          <a:p>
            <a:pPr>
              <a:spcBef>
                <a:spcPts val="0"/>
              </a:spcBef>
            </a:pPr>
            <a:r>
              <a:rPr lang="de-DE" dirty="0" err="1"/>
              <a:t>Reliability</a:t>
            </a:r>
            <a:r>
              <a:rPr lang="de-DE" dirty="0"/>
              <a:t> Department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0" y="1266841"/>
            <a:ext cx="9144000" cy="3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8207" y="1456566"/>
            <a:ext cx="4534828" cy="244137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  <a:lvl2pPr marL="176212" indent="0">
              <a:buFontTx/>
              <a:buNone/>
              <a:defRPr sz="2800" b="1">
                <a:solidFill>
                  <a:schemeClr val="bg1"/>
                </a:solidFill>
              </a:defRPr>
            </a:lvl2pPr>
            <a:lvl3pPr marL="360359" indent="0">
              <a:buFontTx/>
              <a:buNone/>
              <a:defRPr sz="2800" b="1">
                <a:solidFill>
                  <a:schemeClr val="bg1"/>
                </a:solidFill>
              </a:defRPr>
            </a:lvl3pPr>
            <a:lvl4pPr marL="536570" indent="0">
              <a:buFontTx/>
              <a:buNone/>
              <a:defRPr sz="2800" b="1">
                <a:solidFill>
                  <a:schemeClr val="bg1"/>
                </a:solidFill>
              </a:defRPr>
            </a:lvl4pPr>
            <a:lvl5pPr marL="720718" indent="0">
              <a:buFontTx/>
              <a:buNone/>
              <a:defRPr sz="2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Barrierefreier  Titel – Text durch Klicken </a:t>
            </a:r>
            <a:br>
              <a:rPr lang="de-DE" dirty="0"/>
            </a:br>
            <a:r>
              <a:rPr lang="de-DE" dirty="0"/>
              <a:t>hinzufügen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88941" y="3982997"/>
            <a:ext cx="4535487" cy="588645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bg1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E4F7A711-2DC3-438B-A0AC-CD198DE6C5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0018" y="698873"/>
            <a:ext cx="3816000" cy="38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AEC12CD6-625A-484B-8CE2-61B28D7AAA42}"/>
              </a:ext>
            </a:extLst>
          </p:cNvPr>
          <p:cNvGrpSpPr/>
          <p:nvPr userDrawn="1"/>
        </p:nvGrpSpPr>
        <p:grpSpPr>
          <a:xfrm>
            <a:off x="7700455" y="4614314"/>
            <a:ext cx="1266377" cy="565885"/>
            <a:chOff x="7891920" y="5257068"/>
            <a:chExt cx="951876" cy="425349"/>
          </a:xfrm>
        </p:grpSpPr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3CCE5443-75FA-4159-AF94-4257BB0EC5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2797" b="37720"/>
            <a:stretch/>
          </p:blipFill>
          <p:spPr>
            <a:xfrm>
              <a:off x="8034728" y="5257068"/>
              <a:ext cx="613731" cy="287786"/>
            </a:xfrm>
            <a:prstGeom prst="rect">
              <a:avLst/>
            </a:prstGeom>
          </p:spPr>
        </p:pic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BA585481-F917-4236-A119-BFEA4E030E85}"/>
                </a:ext>
              </a:extLst>
            </p:cNvPr>
            <p:cNvSpPr txBox="1"/>
            <p:nvPr/>
          </p:nvSpPr>
          <p:spPr>
            <a:xfrm>
              <a:off x="7891920" y="5537021"/>
              <a:ext cx="951876" cy="1453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buClr>
                  <a:schemeClr val="accent1"/>
                </a:buClr>
              </a:pPr>
              <a:r>
                <a:rPr lang="de-DE" sz="800" dirty="0">
                  <a:solidFill>
                    <a:schemeClr val="accent2"/>
                  </a:solidFill>
                </a:rPr>
                <a:t>UNI STUTTGART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516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80E903D-6891-4B4C-972E-C7B41586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7" y="356400"/>
            <a:ext cx="8245475" cy="432000"/>
          </a:xfrm>
        </p:spPr>
        <p:txBody>
          <a:bodyPr/>
          <a:lstStyle>
            <a:lvl1pPr>
              <a:lnSpc>
                <a:spcPct val="60000"/>
              </a:lnSpc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8000" y="546519"/>
            <a:ext cx="8244200" cy="248603"/>
          </a:xfrm>
        </p:spPr>
        <p:txBody>
          <a:bodyPr lIns="0" tIns="0" rIns="0" bIns="0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de-DE" dirty="0"/>
              <a:t>Untertitel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>
              <a:buClr>
                <a:srgbClr val="0070C0"/>
              </a:buClr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860" y="4876199"/>
            <a:ext cx="223200" cy="123111"/>
          </a:xfrm>
        </p:spPr>
        <p:txBody>
          <a:bodyPr/>
          <a:lstStyle/>
          <a:p>
            <a:fld id="{9E82CC3C-1DC0-4FDA-9590-6CC506AB67F8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77D7462-5B08-44CD-B2A4-BE4984CF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725" y="4876200"/>
            <a:ext cx="6063501" cy="1231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10.08.2021 | University of Stuttgart | Institute of </a:t>
            </a:r>
            <a:r>
              <a:rPr lang="de-DE" dirty="0" err="1"/>
              <a:t>Machine</a:t>
            </a:r>
            <a:r>
              <a:rPr lang="de-DE" dirty="0"/>
              <a:t> Components | </a:t>
            </a:r>
            <a:r>
              <a:rPr lang="de-DE" dirty="0" err="1"/>
              <a:t>Reliability</a:t>
            </a:r>
            <a:r>
              <a:rPr lang="de-DE" dirty="0"/>
              <a:t> Department | Max Mustermann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4DE75FA-EB89-4948-A0EC-CC741B06DC65}"/>
              </a:ext>
            </a:extLst>
          </p:cNvPr>
          <p:cNvGrpSpPr/>
          <p:nvPr userDrawn="1"/>
        </p:nvGrpSpPr>
        <p:grpSpPr>
          <a:xfrm>
            <a:off x="7700455" y="4614314"/>
            <a:ext cx="1266377" cy="565885"/>
            <a:chOff x="7891920" y="5257068"/>
            <a:chExt cx="951876" cy="425349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91AE25F1-082E-45A1-8FFD-D27239DECF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2797" b="37720"/>
            <a:stretch/>
          </p:blipFill>
          <p:spPr>
            <a:xfrm>
              <a:off x="8034728" y="5257068"/>
              <a:ext cx="613731" cy="287786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5D9FFE8-A7AC-459E-A973-F6E214A13654}"/>
                </a:ext>
              </a:extLst>
            </p:cNvPr>
            <p:cNvSpPr txBox="1"/>
            <p:nvPr/>
          </p:nvSpPr>
          <p:spPr>
            <a:xfrm>
              <a:off x="7891920" y="5537021"/>
              <a:ext cx="951876" cy="1453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buClr>
                  <a:schemeClr val="accent1"/>
                </a:buClr>
              </a:pPr>
              <a:r>
                <a:rPr lang="de-DE" sz="800" dirty="0">
                  <a:solidFill>
                    <a:schemeClr val="accent2"/>
                  </a:solidFill>
                </a:rPr>
                <a:t>UNI STUTTGART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145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itute_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528E02D-BC42-44C2-A3F5-5404CBC837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00" y="268958"/>
            <a:ext cx="2136071" cy="431998"/>
          </a:xfrm>
          <a:prstGeom prst="rect">
            <a:avLst/>
          </a:prstGeom>
        </p:spPr>
      </p:pic>
      <p:sp>
        <p:nvSpPr>
          <p:cNvPr id="26" name="Textplatzhalter 9">
            <a:extLst>
              <a:ext uri="{FF2B5EF4-FFF2-40B4-BE49-F238E27FC236}">
                <a16:creationId xmlns:a16="http://schemas.microsoft.com/office/drawing/2014/main" id="{CCC87B1C-0FE3-4333-ACA0-A95E335661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2454" y="593154"/>
            <a:ext cx="3721957" cy="435081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spcBef>
                <a:spcPts val="0"/>
              </a:spcBef>
            </a:pPr>
            <a:r>
              <a:rPr lang="de-DE" dirty="0"/>
              <a:t>Institute of </a:t>
            </a:r>
            <a:r>
              <a:rPr lang="de-DE" dirty="0" err="1"/>
              <a:t>Machine</a:t>
            </a:r>
            <a:r>
              <a:rPr lang="de-DE" dirty="0"/>
              <a:t> Components</a:t>
            </a:r>
          </a:p>
          <a:p>
            <a:pPr>
              <a:spcBef>
                <a:spcPts val="0"/>
              </a:spcBef>
            </a:pPr>
            <a:r>
              <a:rPr lang="de-DE" dirty="0" err="1"/>
              <a:t>Reliability</a:t>
            </a:r>
            <a:r>
              <a:rPr lang="de-DE" dirty="0"/>
              <a:t> Department</a:t>
            </a:r>
          </a:p>
        </p:txBody>
      </p:sp>
      <p:sp>
        <p:nvSpPr>
          <p:cNvPr id="16" name="Textfeld"/>
          <p:cNvSpPr txBox="1"/>
          <p:nvPr userDrawn="1"/>
        </p:nvSpPr>
        <p:spPr>
          <a:xfrm>
            <a:off x="396000" y="1360800"/>
            <a:ext cx="2160000" cy="291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685800">
              <a:lnSpc>
                <a:spcPct val="12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49263" indent="-2730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2pPr>
            <a:lvl3pPr marL="715963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3pPr>
            <a:lvl4pPr marL="987425" indent="-271463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4pPr>
            <a:lvl5pPr marL="1254125" indent="-26670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lvl="0">
              <a:spcBef>
                <a:spcPts val="200"/>
              </a:spcBef>
              <a:spcAft>
                <a:spcPts val="0"/>
              </a:spcAft>
              <a:tabLst>
                <a:tab pos="541332" algn="l"/>
              </a:tabLst>
            </a:pPr>
            <a:r>
              <a:rPr lang="de-DE" sz="2000" b="1" dirty="0" err="1">
                <a:solidFill>
                  <a:schemeClr val="tx1"/>
                </a:solidFill>
              </a:rPr>
              <a:t>Thank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you</a:t>
            </a:r>
            <a:r>
              <a:rPr lang="de-DE" sz="2000" b="1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6" name="Bildplatzhalter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0400" y="1911600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200"/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9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2174400" y="2093040"/>
            <a:ext cx="3290054" cy="194400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0" name="E-Mail">
            <a:extLst>
              <a:ext uri="{FF2B5EF4-FFF2-40B4-BE49-F238E27FC236}">
                <a16:creationId xmlns:a16="http://schemas.microsoft.com/office/drawing/2014/main" id="{E7E6997E-5F67-46CA-A462-F65B568669D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174399" y="2571750"/>
            <a:ext cx="542646" cy="216482"/>
          </a:xfrm>
        </p:spPr>
        <p:txBody>
          <a:bodyPr/>
          <a:lstStyle>
            <a:lvl1pPr>
              <a:buFontTx/>
              <a:buNone/>
              <a:defRPr lang="de-DE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de-DE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de-DE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571454" rtl="0" eaLnBrk="1" latinLnBrk="0" hangingPunct="1">
              <a:lnSpc>
                <a:spcPct val="120000"/>
              </a:lnSpc>
              <a:spcBef>
                <a:spcPts val="625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de-DE"/>
              <a:t>e-mail</a:t>
            </a:r>
            <a:endParaRPr lang="de-DE" dirty="0"/>
          </a:p>
        </p:txBody>
      </p:sp>
      <p:sp>
        <p:nvSpPr>
          <p:cNvPr id="28" name="Email Adresse">
            <a:extLst>
              <a:ext uri="{FF2B5EF4-FFF2-40B4-BE49-F238E27FC236}">
                <a16:creationId xmlns:a16="http://schemas.microsoft.com/office/drawing/2014/main" id="{E81B73EB-A4EC-4386-B739-946B398204D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17045" y="2571750"/>
            <a:ext cx="2747409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enter address</a:t>
            </a:r>
            <a:endParaRPr lang="de-DE" dirty="0"/>
          </a:p>
        </p:txBody>
      </p:sp>
      <p:sp>
        <p:nvSpPr>
          <p:cNvPr id="29" name="Telefonnummer">
            <a:extLst>
              <a:ext uri="{FF2B5EF4-FFF2-40B4-BE49-F238E27FC236}">
                <a16:creationId xmlns:a16="http://schemas.microsoft.com/office/drawing/2014/main" id="{2DA4082A-C3C6-4B7E-8520-071491A1C11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174399" y="2803118"/>
            <a:ext cx="1778834" cy="245786"/>
          </a:xfrm>
        </p:spPr>
        <p:txBody>
          <a:bodyPr/>
          <a:lstStyle>
            <a:lvl1pPr marL="0" indent="0" defTabSz="536575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phone	+</a:t>
            </a:r>
            <a:r>
              <a:rPr lang="de-DE" dirty="0"/>
              <a:t>49 (0) 711 685-</a:t>
            </a:r>
          </a:p>
        </p:txBody>
      </p:sp>
      <p:sp>
        <p:nvSpPr>
          <p:cNvPr id="31" name="www">
            <a:extLst>
              <a:ext uri="{FF2B5EF4-FFF2-40B4-BE49-F238E27FC236}">
                <a16:creationId xmlns:a16="http://schemas.microsoft.com/office/drawing/2014/main" id="{AEC2B0E7-03E5-45D0-9BAE-82EB0C8280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174400" y="3063790"/>
            <a:ext cx="364806" cy="238329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www.</a:t>
            </a:r>
          </a:p>
        </p:txBody>
      </p:sp>
      <p:sp>
        <p:nvSpPr>
          <p:cNvPr id="32" name="Webadresse">
            <a:extLst>
              <a:ext uri="{FF2B5EF4-FFF2-40B4-BE49-F238E27FC236}">
                <a16:creationId xmlns:a16="http://schemas.microsoft.com/office/drawing/2014/main" id="{0E21CC8E-1A45-40C8-9B74-7890EB0C93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539207" y="3063790"/>
            <a:ext cx="1838323" cy="238329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enter address</a:t>
            </a:r>
            <a:endParaRPr lang="de-DE" dirty="0"/>
          </a:p>
        </p:txBody>
      </p:sp>
      <p:sp>
        <p:nvSpPr>
          <p:cNvPr id="33" name="Universität Stuttgart">
            <a:extLst>
              <a:ext uri="{FF2B5EF4-FFF2-40B4-BE49-F238E27FC236}">
                <a16:creationId xmlns:a16="http://schemas.microsoft.com/office/drawing/2014/main" id="{CF7259B9-9504-46FB-B370-AC2773C7296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174399" y="3508234"/>
            <a:ext cx="2500012" cy="218691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0" lvl="0" indent="0" algn="l" defTabSz="571454" rtl="0" eaLnBrk="1" latinLnBrk="0" hangingPunct="1">
              <a:lnSpc>
                <a:spcPct val="120000"/>
              </a:lnSpc>
              <a:spcBef>
                <a:spcPts val="625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tabLst>
                <a:tab pos="541338" algn="l"/>
              </a:tabLst>
            </a:pPr>
            <a:r>
              <a:rPr lang="de-DE"/>
              <a:t>University of </a:t>
            </a:r>
            <a:r>
              <a:rPr lang="de-DE" dirty="0"/>
              <a:t>Stuttgart</a:t>
            </a:r>
          </a:p>
        </p:txBody>
      </p:sp>
      <p:sp>
        <p:nvSpPr>
          <p:cNvPr id="34" name="Abteilung Institut">
            <a:extLst>
              <a:ext uri="{FF2B5EF4-FFF2-40B4-BE49-F238E27FC236}">
                <a16:creationId xmlns:a16="http://schemas.microsoft.com/office/drawing/2014/main" id="{059F4093-CD26-4895-85F3-B29428C74E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74399" y="3747179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Department or institute name</a:t>
            </a:r>
            <a:endParaRPr lang="de-DE" dirty="0"/>
          </a:p>
        </p:txBody>
      </p:sp>
      <p:sp>
        <p:nvSpPr>
          <p:cNvPr id="35" name="Adressfeld">
            <a:extLst>
              <a:ext uri="{FF2B5EF4-FFF2-40B4-BE49-F238E27FC236}">
                <a16:creationId xmlns:a16="http://schemas.microsoft.com/office/drawing/2014/main" id="{944C83B1-3AA3-4602-A9BD-2CABB5B049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74399" y="3983433"/>
            <a:ext cx="3290054" cy="21600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Address</a:t>
            </a:r>
            <a:endParaRPr lang="de-DE" dirty="0"/>
          </a:p>
        </p:txBody>
      </p:sp>
      <p:sp>
        <p:nvSpPr>
          <p:cNvPr id="30" name="Durchwahl">
            <a:extLst>
              <a:ext uri="{FF2B5EF4-FFF2-40B4-BE49-F238E27FC236}">
                <a16:creationId xmlns:a16="http://schemas.microsoft.com/office/drawing/2014/main" id="{1A7ADEF9-373D-4153-9017-F39E9F0E084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819426" y="2803118"/>
            <a:ext cx="649267" cy="245786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###-##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EDD27518-F9CF-42C8-A1BC-262D15A36601}"/>
              </a:ext>
            </a:extLst>
          </p:cNvPr>
          <p:cNvGrpSpPr/>
          <p:nvPr userDrawn="1"/>
        </p:nvGrpSpPr>
        <p:grpSpPr>
          <a:xfrm>
            <a:off x="7700455" y="4614314"/>
            <a:ext cx="1266377" cy="565885"/>
            <a:chOff x="7891920" y="5257068"/>
            <a:chExt cx="951876" cy="425349"/>
          </a:xfrm>
        </p:grpSpPr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0A1A1B38-E3C6-46DE-899B-5ECBC4C5CC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2797" b="37720"/>
            <a:stretch/>
          </p:blipFill>
          <p:spPr>
            <a:xfrm>
              <a:off x="8034728" y="5257068"/>
              <a:ext cx="613731" cy="287786"/>
            </a:xfrm>
            <a:prstGeom prst="rect">
              <a:avLst/>
            </a:prstGeom>
          </p:spPr>
        </p:pic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9A33984-EF30-4355-95EC-E0CCDAA875C3}"/>
                </a:ext>
              </a:extLst>
            </p:cNvPr>
            <p:cNvSpPr txBox="1"/>
            <p:nvPr/>
          </p:nvSpPr>
          <p:spPr>
            <a:xfrm>
              <a:off x="7891920" y="5537021"/>
              <a:ext cx="951876" cy="1453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buClr>
                  <a:schemeClr val="accent1"/>
                </a:buClr>
              </a:pPr>
              <a:r>
                <a:rPr lang="de-DE" sz="800" dirty="0">
                  <a:solidFill>
                    <a:schemeClr val="accent2"/>
                  </a:solidFill>
                </a:rPr>
                <a:t>UNI STUTTGART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029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6" y="951549"/>
            <a:ext cx="8243887" cy="37590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725" y="4876200"/>
            <a:ext cx="6063501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10.08.2021 | Universität Stuttgart | Institut für Maschinenelemente | Forschungsbereich Zuverlässigkeitstechnik | Max Mustermann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9000" y="4876200"/>
            <a:ext cx="223200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66727" y="356400"/>
            <a:ext cx="8245475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9763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62" r:id="rId2"/>
    <p:sldLayoutId id="2147483714" r:id="rId3"/>
  </p:sldLayoutIdLst>
  <p:hf hdr="0"/>
  <p:txStyles>
    <p:titleStyle>
      <a:lvl1pPr algn="l" defTabSz="685793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8" indent="-171448" algn="l" defTabSz="685793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0" indent="-184148" algn="l" defTabSz="685793" rtl="0" eaLnBrk="1" latinLnBrk="0" hangingPunct="1">
        <a:lnSpc>
          <a:spcPct val="120000"/>
        </a:lnSpc>
        <a:spcBef>
          <a:spcPts val="376"/>
        </a:spcBef>
        <a:buClr>
          <a:schemeClr val="tx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0" indent="-176212" algn="l" defTabSz="685793" rtl="0" eaLnBrk="1" latinLnBrk="0" hangingPunct="1">
        <a:lnSpc>
          <a:spcPct val="120000"/>
        </a:lnSpc>
        <a:spcBef>
          <a:spcPts val="376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18" indent="-184148" algn="l" defTabSz="685793" rtl="0" eaLnBrk="1" latinLnBrk="0" hangingPunct="1">
        <a:lnSpc>
          <a:spcPct val="120000"/>
        </a:lnSpc>
        <a:spcBef>
          <a:spcPts val="376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29" indent="-176212" algn="l" defTabSz="685793" rtl="0" eaLnBrk="1" latinLnBrk="0" hangingPunct="1">
        <a:lnSpc>
          <a:spcPct val="120000"/>
        </a:lnSpc>
        <a:spcBef>
          <a:spcPts val="376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1" indent="-171448" algn="l" defTabSz="68579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8" indent="-171448" algn="l" defTabSz="68579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24" indent="-171448" algn="l" defTabSz="68579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21" indent="-171448" algn="l" defTabSz="68579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7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0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6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8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9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6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7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99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orient="horz" pos="2967" userDrawn="1">
          <p15:clr>
            <a:srgbClr val="F26B43"/>
          </p15:clr>
        </p15:guide>
        <p15:guide id="4" pos="54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FCA9A40-E650-46B6-84D8-E509BD423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454" y="593154"/>
            <a:ext cx="3816000" cy="4350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/>
              <a:t>Institute of Machine Components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/>
              <a:t>Reliability Department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C1B267A-5730-49F6-8575-B4C7CF28B6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0554" y="1426447"/>
            <a:ext cx="4454722" cy="1418354"/>
          </a:xfrm>
        </p:spPr>
        <p:txBody>
          <a:bodyPr anchor="b">
            <a:normAutofit/>
          </a:bodyPr>
          <a:lstStyle/>
          <a:p>
            <a:r>
              <a:rPr lang="en-GB" sz="2400" dirty="0"/>
              <a:t>A Machine Learning Approach to Enhance the Information on Suspensions in Life Data Analysis</a:t>
            </a:r>
            <a:r>
              <a:rPr lang="de-DE" sz="2400" dirty="0"/>
              <a:t> 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4F69D28-2285-4795-BF74-ECB24265E1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41370" y="3354424"/>
            <a:ext cx="4571476" cy="1217582"/>
          </a:xfrm>
        </p:spPr>
        <p:txBody>
          <a:bodyPr/>
          <a:lstStyle/>
          <a:p>
            <a:r>
              <a:rPr lang="de-DE" dirty="0" err="1"/>
              <a:t>Probabilistic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Assessment and Management</a:t>
            </a:r>
          </a:p>
          <a:p>
            <a:r>
              <a:rPr lang="de-DE" dirty="0"/>
              <a:t>PSAM 16</a:t>
            </a:r>
          </a:p>
          <a:p>
            <a:r>
              <a:rPr lang="de-DE" dirty="0"/>
              <a:t>June 27, 2022, Honolulu, Hawaii</a:t>
            </a:r>
          </a:p>
          <a:p>
            <a:r>
              <a:rPr lang="de-DE" dirty="0"/>
              <a:t>Tamer </a:t>
            </a:r>
            <a:r>
              <a:rPr lang="de-DE" dirty="0" err="1"/>
              <a:t>Tevetoğlu</a:t>
            </a:r>
            <a:r>
              <a:rPr lang="de-DE" dirty="0"/>
              <a:t>, </a:t>
            </a:r>
            <a:r>
              <a:rPr lang="de-DE" dirty="0" err="1"/>
              <a:t>M.Sc</a:t>
            </a:r>
            <a:endParaRPr lang="en-US" sz="1400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0A21EA5-BD34-5CC4-9037-EF027F1F2584}"/>
              </a:ext>
            </a:extLst>
          </p:cNvPr>
          <p:cNvGrpSpPr/>
          <p:nvPr/>
        </p:nvGrpSpPr>
        <p:grpSpPr>
          <a:xfrm>
            <a:off x="5456685" y="1268927"/>
            <a:ext cx="3245945" cy="3151748"/>
            <a:chOff x="5681134" y="1207224"/>
            <a:chExt cx="3245945" cy="3151748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A58A8E31-7702-8265-AE70-598142110B5D}"/>
                </a:ext>
              </a:extLst>
            </p:cNvPr>
            <p:cNvGrpSpPr/>
            <p:nvPr/>
          </p:nvGrpSpPr>
          <p:grpSpPr>
            <a:xfrm>
              <a:off x="5681134" y="1944126"/>
              <a:ext cx="2877021" cy="2414846"/>
              <a:chOff x="2312894" y="1401806"/>
              <a:chExt cx="3495289" cy="2874275"/>
            </a:xfrm>
          </p:grpSpPr>
          <p:sp>
            <p:nvSpPr>
              <p:cNvPr id="16" name="Freihandform 15">
                <a:extLst>
                  <a:ext uri="{FF2B5EF4-FFF2-40B4-BE49-F238E27FC236}">
                    <a16:creationId xmlns:a16="http://schemas.microsoft.com/office/drawing/2014/main" id="{4F5773E2-7025-1A9E-BAC9-47B98DEECA90}"/>
                  </a:ext>
                </a:extLst>
              </p:cNvPr>
              <p:cNvSpPr/>
              <p:nvPr/>
            </p:nvSpPr>
            <p:spPr>
              <a:xfrm>
                <a:off x="2312894" y="1781338"/>
                <a:ext cx="2322716" cy="1209675"/>
              </a:xfrm>
              <a:custGeom>
                <a:avLst/>
                <a:gdLst>
                  <a:gd name="connsiteX0" fmla="*/ 0 w 2711394"/>
                  <a:gd name="connsiteY0" fmla="*/ 596102 h 1209675"/>
                  <a:gd name="connsiteX1" fmla="*/ 310101 w 2711394"/>
                  <a:gd name="connsiteY1" fmla="*/ 31559 h 1209675"/>
                  <a:gd name="connsiteX2" fmla="*/ 524786 w 2711394"/>
                  <a:gd name="connsiteY2" fmla="*/ 373465 h 1209675"/>
                  <a:gd name="connsiteX3" fmla="*/ 771276 w 2711394"/>
                  <a:gd name="connsiteY3" fmla="*/ 1200401 h 1209675"/>
                  <a:gd name="connsiteX4" fmla="*/ 906448 w 2711394"/>
                  <a:gd name="connsiteY4" fmla="*/ 826690 h 1209675"/>
                  <a:gd name="connsiteX5" fmla="*/ 1025718 w 2711394"/>
                  <a:gd name="connsiteY5" fmla="*/ 961862 h 1209675"/>
                  <a:gd name="connsiteX6" fmla="*/ 1327867 w 2711394"/>
                  <a:gd name="connsiteY6" fmla="*/ 246245 h 1209675"/>
                  <a:gd name="connsiteX7" fmla="*/ 1447137 w 2711394"/>
                  <a:gd name="connsiteY7" fmla="*/ 7705 h 1209675"/>
                  <a:gd name="connsiteX8" fmla="*/ 1590261 w 2711394"/>
                  <a:gd name="connsiteY8" fmla="*/ 484784 h 1209675"/>
                  <a:gd name="connsiteX9" fmla="*/ 1725433 w 2711394"/>
                  <a:gd name="connsiteY9" fmla="*/ 174683 h 1209675"/>
                  <a:gd name="connsiteX10" fmla="*/ 1995777 w 2711394"/>
                  <a:gd name="connsiteY10" fmla="*/ 993667 h 1209675"/>
                  <a:gd name="connsiteX11" fmla="*/ 2099144 w 2711394"/>
                  <a:gd name="connsiteY11" fmla="*/ 651761 h 1209675"/>
                  <a:gd name="connsiteX12" fmla="*/ 2226365 w 2711394"/>
                  <a:gd name="connsiteY12" fmla="*/ 747177 h 1209675"/>
                  <a:gd name="connsiteX13" fmla="*/ 2282024 w 2711394"/>
                  <a:gd name="connsiteY13" fmla="*/ 357563 h 1209675"/>
                  <a:gd name="connsiteX14" fmla="*/ 2433099 w 2711394"/>
                  <a:gd name="connsiteY14" fmla="*/ 739225 h 1209675"/>
                  <a:gd name="connsiteX15" fmla="*/ 2608027 w 2711394"/>
                  <a:gd name="connsiteY15" fmla="*/ 325758 h 1209675"/>
                  <a:gd name="connsiteX16" fmla="*/ 2711394 w 2711394"/>
                  <a:gd name="connsiteY16" fmla="*/ 190585 h 1209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711394" h="1209675">
                    <a:moveTo>
                      <a:pt x="0" y="596102"/>
                    </a:moveTo>
                    <a:cubicBezTo>
                      <a:pt x="111318" y="332383"/>
                      <a:pt x="222637" y="68665"/>
                      <a:pt x="310101" y="31559"/>
                    </a:cubicBezTo>
                    <a:cubicBezTo>
                      <a:pt x="397565" y="-5547"/>
                      <a:pt x="447924" y="178658"/>
                      <a:pt x="524786" y="373465"/>
                    </a:cubicBezTo>
                    <a:cubicBezTo>
                      <a:pt x="601648" y="568272"/>
                      <a:pt x="707666" y="1124864"/>
                      <a:pt x="771276" y="1200401"/>
                    </a:cubicBezTo>
                    <a:cubicBezTo>
                      <a:pt x="834886" y="1275938"/>
                      <a:pt x="864041" y="866446"/>
                      <a:pt x="906448" y="826690"/>
                    </a:cubicBezTo>
                    <a:cubicBezTo>
                      <a:pt x="948855" y="786934"/>
                      <a:pt x="955482" y="1058603"/>
                      <a:pt x="1025718" y="961862"/>
                    </a:cubicBezTo>
                    <a:cubicBezTo>
                      <a:pt x="1095954" y="865121"/>
                      <a:pt x="1257631" y="405271"/>
                      <a:pt x="1327867" y="246245"/>
                    </a:cubicBezTo>
                    <a:cubicBezTo>
                      <a:pt x="1398103" y="87219"/>
                      <a:pt x="1403405" y="-32051"/>
                      <a:pt x="1447137" y="7705"/>
                    </a:cubicBezTo>
                    <a:cubicBezTo>
                      <a:pt x="1490869" y="47461"/>
                      <a:pt x="1543878" y="456954"/>
                      <a:pt x="1590261" y="484784"/>
                    </a:cubicBezTo>
                    <a:cubicBezTo>
                      <a:pt x="1636644" y="512614"/>
                      <a:pt x="1657847" y="89869"/>
                      <a:pt x="1725433" y="174683"/>
                    </a:cubicBezTo>
                    <a:cubicBezTo>
                      <a:pt x="1793019" y="259497"/>
                      <a:pt x="1933492" y="914154"/>
                      <a:pt x="1995777" y="993667"/>
                    </a:cubicBezTo>
                    <a:cubicBezTo>
                      <a:pt x="2058062" y="1073180"/>
                      <a:pt x="2060713" y="692843"/>
                      <a:pt x="2099144" y="651761"/>
                    </a:cubicBezTo>
                    <a:cubicBezTo>
                      <a:pt x="2137575" y="610679"/>
                      <a:pt x="2195885" y="796210"/>
                      <a:pt x="2226365" y="747177"/>
                    </a:cubicBezTo>
                    <a:cubicBezTo>
                      <a:pt x="2256845" y="698144"/>
                      <a:pt x="2247568" y="358888"/>
                      <a:pt x="2282024" y="357563"/>
                    </a:cubicBezTo>
                    <a:cubicBezTo>
                      <a:pt x="2316480" y="356238"/>
                      <a:pt x="2378765" y="744526"/>
                      <a:pt x="2433099" y="739225"/>
                    </a:cubicBezTo>
                    <a:cubicBezTo>
                      <a:pt x="2487433" y="733924"/>
                      <a:pt x="2561645" y="417198"/>
                      <a:pt x="2608027" y="325758"/>
                    </a:cubicBezTo>
                    <a:cubicBezTo>
                      <a:pt x="2654409" y="234318"/>
                      <a:pt x="2623930" y="279375"/>
                      <a:pt x="2711394" y="190585"/>
                    </a:cubicBezTo>
                  </a:path>
                </a:pathLst>
              </a:custGeom>
              <a:ln w="76200">
                <a:solidFill>
                  <a:schemeClr val="accent1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Pfeil nach rechts 16">
                <a:extLst>
                  <a:ext uri="{FF2B5EF4-FFF2-40B4-BE49-F238E27FC236}">
                    <a16:creationId xmlns:a16="http://schemas.microsoft.com/office/drawing/2014/main" id="{96EFED06-B093-7EE0-A9BF-235D566F586B}"/>
                  </a:ext>
                </a:extLst>
              </p:cNvPr>
              <p:cNvSpPr/>
              <p:nvPr/>
            </p:nvSpPr>
            <p:spPr>
              <a:xfrm rot="19121272">
                <a:off x="4513875" y="1573762"/>
                <a:ext cx="788894" cy="324000"/>
              </a:xfrm>
              <a:prstGeom prst="rightArrow">
                <a:avLst>
                  <a:gd name="adj1" fmla="val 24200"/>
                  <a:gd name="adj2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769B660F-D5DD-5C79-17FA-E39CA7068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2882479" y="1401806"/>
                <a:ext cx="2925704" cy="2874275"/>
              </a:xfrm>
              <a:prstGeom prst="rect">
                <a:avLst/>
              </a:prstGeom>
            </p:spPr>
          </p:pic>
        </p:grp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E93F60C5-6EB7-583D-96E9-D38223E96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977" b="94898" l="10000" r="90000">
                          <a14:foregroundMark x1="69765" y1="63492" x2="69765" y2="63492"/>
                          <a14:foregroundMark x1="14353" y1="75283" x2="14353" y2="75283"/>
                          <a14:foregroundMark x1="42941" y1="43537" x2="42941" y2="43537"/>
                          <a14:foregroundMark x1="53529" y1="94898" x2="53529" y2="94898"/>
                          <a14:foregroundMark x1="64353" y1="15193" x2="64353" y2="15193"/>
                          <a14:backgroundMark x1="57882" y1="57596" x2="57882" y2="57596"/>
                          <a14:backgroundMark x1="57294" y1="58390" x2="57294" y2="58390"/>
                          <a14:backgroundMark x1="56353" y1="59297" x2="56353" y2="59297"/>
                          <a14:backgroundMark x1="56941" y1="58390" x2="56941" y2="58390"/>
                          <a14:backgroundMark x1="57882" y1="57596" x2="55412" y2="6054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934447" y="1207224"/>
              <a:ext cx="992632" cy="10300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9311098"/>
      </p:ext>
    </p:extLst>
  </p:cSld>
  <p:clrMapOvr>
    <a:masterClrMapping/>
  </p:clrMapOvr>
</p:sld>
</file>

<file path=ppt/theme/theme1.xml><?xml version="1.0" encoding="utf-8"?>
<a:theme xmlns:a="http://schemas.openxmlformats.org/drawingml/2006/main" name="Uni_Stuttgart">
  <a:themeElements>
    <a:clrScheme name="UNI COLOUR">
      <a:dk1>
        <a:srgbClr val="3E444C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519E"/>
      </a:accent2>
      <a:accent3>
        <a:srgbClr val="3E444C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3E444C"/>
      </a:folHlink>
    </a:clrScheme>
    <a:fontScheme name="Universitaet_Stuttgart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179388" indent="-179388">
          <a:lnSpc>
            <a:spcPct val="120000"/>
          </a:lnSpc>
          <a:spcBef>
            <a:spcPts val="750"/>
          </a:spcBef>
          <a:buClr>
            <a:schemeClr val="accent1"/>
          </a:buClr>
          <a:buFont typeface="Arial" panose="020B0604020202020204" pitchFamily="34" charset="0"/>
          <a:buChar char="•"/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 Master E_16zu9 Institute.potx" id="{6CDF2315-C708-4FBF-BC80-F8F2067B9D83}" vid="{71825ADE-911E-4FBB-B59F-E287B15BB884}"/>
    </a:ext>
  </a:extLst>
</a:theme>
</file>

<file path=ppt/theme/theme2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E0162D0E5DC344FB05D4E74DD19231A" ma:contentTypeVersion="7" ma:contentTypeDescription="Ein neues Dokument erstellen." ma:contentTypeScope="" ma:versionID="f8bb36fc66ce6b804f5db893c394b684">
  <xsd:schema xmlns:xsd="http://www.w3.org/2001/XMLSchema" xmlns:xs="http://www.w3.org/2001/XMLSchema" xmlns:p="http://schemas.microsoft.com/office/2006/metadata/properties" xmlns:ns2="04e5eab2-e4a5-411c-9a0e-773e5ab197c9" targetNamespace="http://schemas.microsoft.com/office/2006/metadata/properties" ma:root="true" ma:fieldsID="19ea5e5c6cc3a1ee7e5a4ebb0f1e5d6d" ns2:_="">
    <xsd:import namespace="04e5eab2-e4a5-411c-9a0e-773e5ab19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5eab2-e4a5-411c-9a0e-773e5ab197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3F4DB1-AF2C-4277-B954-4EB40ACFC4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2AD2F7-8AC3-4AC4-974D-48A38084ADE1}">
  <ds:schemaRefs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04e5eab2-e4a5-411c-9a0e-773e5ab197c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F7E0915-73C7-4A93-8554-DEB65C5510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e5eab2-e4a5-411c-9a0e-773e5ab19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Macintosh PowerPoint</Application>
  <PresentationFormat>Bildschirmpräsentation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Uni_Stuttgart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2016-11-21T05:24:26Z</dcterms:created>
  <dcterms:modified xsi:type="dcterms:W3CDTF">2022-07-01T19:30:57Z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0x0101002E0162D0E5DC344FB05D4E74DD19231A</vt:lpwstr>
  </property>
</Properties>
</file>