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7" r:id="rId4"/>
    <p:sldId id="258" r:id="rId5"/>
    <p:sldId id="260" r:id="rId6"/>
    <p:sldId id="283" r:id="rId7"/>
    <p:sldId id="277" r:id="rId8"/>
    <p:sldId id="259" r:id="rId9"/>
    <p:sldId id="268" r:id="rId10"/>
    <p:sldId id="280" r:id="rId11"/>
    <p:sldId id="263" r:id="rId12"/>
    <p:sldId id="265" r:id="rId13"/>
    <p:sldId id="281" r:id="rId14"/>
    <p:sldId id="269" r:id="rId15"/>
    <p:sldId id="266" r:id="rId16"/>
    <p:sldId id="278" r:id="rId17"/>
    <p:sldId id="279" r:id="rId18"/>
    <p:sldId id="270" r:id="rId19"/>
    <p:sldId id="273" r:id="rId20"/>
    <p:sldId id="274" r:id="rId21"/>
    <p:sldId id="275" r:id="rId22"/>
    <p:sldId id="276" r:id="rId23"/>
    <p:sldId id="282" r:id="rId24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Agendq" id="{4615886F-A201-604B-9584-476CE3167D29}">
          <p14:sldIdLst>
            <p14:sldId id="256"/>
            <p14:sldId id="257"/>
          </p14:sldIdLst>
        </p14:section>
        <p14:section name="Introduction" id="{17A20A04-3314-F843-9BC4-4224343B4E19}">
          <p14:sldIdLst>
            <p14:sldId id="267"/>
            <p14:sldId id="258"/>
            <p14:sldId id="260"/>
            <p14:sldId id="283"/>
            <p14:sldId id="277"/>
            <p14:sldId id="259"/>
          </p14:sldIdLst>
        </p14:section>
        <p14:section name="Scenario GA" id="{0938FF72-FB2C-6342-A660-9288A6313B18}">
          <p14:sldIdLst>
            <p14:sldId id="268"/>
            <p14:sldId id="280"/>
            <p14:sldId id="263"/>
            <p14:sldId id="265"/>
            <p14:sldId id="281"/>
          </p14:sldIdLst>
        </p14:section>
        <p14:section name="Results &amp; Discussions" id="{59BB7C14-F8B4-B342-AC5D-1DB63B8CD1A0}">
          <p14:sldIdLst>
            <p14:sldId id="269"/>
            <p14:sldId id="266"/>
            <p14:sldId id="278"/>
            <p14:sldId id="279"/>
            <p14:sldId id="270"/>
            <p14:sldId id="273"/>
          </p14:sldIdLst>
        </p14:section>
        <p14:section name="Conclusion" id="{2F7BBDCA-1652-2E4A-A19C-F1D998D373CB}">
          <p14:sldIdLst>
            <p14:sldId id="274"/>
            <p14:sldId id="275"/>
            <p14:sldId id="276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59BAE2-3AF3-B7F1-0E9D-F2145A44E19F}" name="多田　舜一" initials="多田　舜一" userId="S::0655228827@utac.u-tokyo.ac.jp::accd7a8e-0392-4584-bccf-c896c64846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4"/>
    <p:restoredTop sz="96831"/>
  </p:normalViewPr>
  <p:slideViewPr>
    <p:cSldViewPr snapToGrid="0" snapToObjects="1">
      <p:cViewPr>
        <p:scale>
          <a:sx n="116" d="100"/>
          <a:sy n="116" d="100"/>
        </p:scale>
        <p:origin x="66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4914-E31B-6241-AE3B-BD3F403494F2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A25C5-2FEC-E04F-A172-D55ED31E7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05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A25C5-2FEC-E04F-A172-D55ED31E733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91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A25C5-2FEC-E04F-A172-D55ED31E733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5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A25C5-2FEC-E04F-A172-D55ED31E733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13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A25C5-2FEC-E04F-A172-D55ED31E733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65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A25C5-2FEC-E04F-A172-D55ED31E733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43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A25C5-2FEC-E04F-A172-D55ED31E733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86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A25C5-2FEC-E04F-A172-D55ED31E733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8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A25C5-2FEC-E04F-A172-D55ED31E733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7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A25C5-2FEC-E04F-A172-D55ED31E733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2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17F32AFA-88E4-0040-948F-4F9DD32BC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30"/>
            <a:ext cx="12192000" cy="10425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12192000" cy="620712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9117" y="2133601"/>
            <a:ext cx="9347200" cy="12985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73464"/>
            <a:ext cx="8534400" cy="695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673600" y="5373688"/>
            <a:ext cx="2844800" cy="476250"/>
          </a:xfrm>
        </p:spPr>
        <p:txBody>
          <a:bodyPr/>
          <a:lstStyle>
            <a:lvl1pPr algn="ctr">
              <a:defRPr/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47974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pic>
        <p:nvPicPr>
          <p:cNvPr id="5" name="図 4" descr="テキスト, ロゴ&#10;&#10;中程度の精度で自動的に生成された説明">
            <a:extLst>
              <a:ext uri="{FF2B5EF4-FFF2-40B4-BE49-F238E27FC236}">
                <a16:creationId xmlns:a16="http://schemas.microsoft.com/office/drawing/2014/main" id="{8465714B-4F79-6B4B-BE32-7DF96E979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632" y="5520459"/>
            <a:ext cx="3240570" cy="476250"/>
          </a:xfrm>
          <a:prstGeom prst="rect">
            <a:avLst/>
          </a:prstGeom>
        </p:spPr>
      </p:pic>
      <p:pic>
        <p:nvPicPr>
          <p:cNvPr id="7" name="図 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FB284CDB-5017-8B46-A449-3096F59ED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368" y="5343075"/>
            <a:ext cx="1085281" cy="8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48B0-D554-CC43-A040-5999078BA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29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67752" y="188914"/>
            <a:ext cx="2569633" cy="59658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56734" y="188914"/>
            <a:ext cx="7507817" cy="59658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48B0-D554-CC43-A040-5999078BA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65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48B0-D554-CC43-A040-5999078BA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01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48B0-D554-CC43-A040-5999078BA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82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56733" y="1628776"/>
            <a:ext cx="5037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28776"/>
            <a:ext cx="50397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48B0-D554-CC43-A040-5999078BA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19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48B0-D554-CC43-A040-5999078BA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49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48B0-D554-CC43-A040-5999078BA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29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48B0-D554-CC43-A040-5999078BA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10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48B0-D554-CC43-A040-5999078BA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31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48B0-D554-CC43-A040-5999078BA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77B3E3CB-60C3-6246-B939-D87E7443A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7384" y="-2"/>
            <a:ext cx="954616" cy="68659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3F76F7B-62C6-5641-9483-030E9070C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"/>
            <a:ext cx="954616" cy="686594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6733" y="188913"/>
            <a:ext cx="10280651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3" y="1628776"/>
            <a:ext cx="102806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0033" y="6589714"/>
            <a:ext cx="28448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C298BF1A-B2DF-E342-94BB-55E7F0DE14DD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97650"/>
            <a:ext cx="38608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667" y="6597650"/>
            <a:ext cx="28448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244048B0-D554-CC43-A040-5999078BA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 descr="テキスト, ロゴ&#10;&#10;中程度の精度で自動的に生成された説明">
            <a:extLst>
              <a:ext uri="{FF2B5EF4-FFF2-40B4-BE49-F238E27FC236}">
                <a16:creationId xmlns:a16="http://schemas.microsoft.com/office/drawing/2014/main" id="{407C2B13-B02D-E945-BB2F-BC2FEEF82E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3749" y="6273107"/>
            <a:ext cx="3240570" cy="476250"/>
          </a:xfrm>
          <a:prstGeom prst="rect">
            <a:avLst/>
          </a:prstGeom>
        </p:spPr>
      </p:pic>
      <p:pic>
        <p:nvPicPr>
          <p:cNvPr id="10" name="図 9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1E2C3A10-1C4A-A24E-9C49-FFC8902AEE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7093" y="6218508"/>
            <a:ext cx="851881" cy="6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gif"/><Relationship Id="rId18" Type="http://schemas.openxmlformats.org/officeDocument/2006/relationships/image" Target="../media/image17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84A4B-F529-EFB0-F948-4B4D30A27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17" y="1881353"/>
            <a:ext cx="10572166" cy="1298575"/>
          </a:xfrm>
        </p:spPr>
        <p:txBody>
          <a:bodyPr/>
          <a:lstStyle/>
          <a:p>
            <a:r>
              <a:rPr kumimoji="1" lang="en-US" altLang="ja-JP" dirty="0"/>
              <a:t>Applying a Genetic Algorithm for Finding</a:t>
            </a:r>
            <a:br>
              <a:rPr kumimoji="1" lang="en-US" altLang="ja-JP" dirty="0"/>
            </a:br>
            <a:r>
              <a:rPr kumimoji="1" lang="en-US" altLang="ja-JP" dirty="0"/>
              <a:t>the Worst Scenario during Post-Disaster Recovery of Water Distribution Networks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9E3D26-1E53-0EF5-F28B-C92B03F67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977726"/>
            <a:ext cx="8534400" cy="695325"/>
          </a:xfrm>
        </p:spPr>
        <p:txBody>
          <a:bodyPr/>
          <a:lstStyle/>
          <a:p>
            <a:r>
              <a:rPr kumimoji="1" lang="en-US" altLang="ja-JP" dirty="0"/>
              <a:t>Shunichi Tada, Taro </a:t>
            </a:r>
            <a:r>
              <a:rPr kumimoji="1" lang="en-US" altLang="ja-JP" dirty="0" err="1"/>
              <a:t>Kanno</a:t>
            </a:r>
            <a:r>
              <a:rPr kumimoji="1" lang="en-US" altLang="ja-JP" dirty="0"/>
              <a:t>, Kazuo </a:t>
            </a:r>
            <a:r>
              <a:rPr kumimoji="1" lang="en-US" altLang="ja-JP" dirty="0" err="1"/>
              <a:t>Furuta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F3C40E-B498-B584-6C94-F1B76B04B162}"/>
              </a:ext>
            </a:extLst>
          </p:cNvPr>
          <p:cNvSpPr txBox="1"/>
          <p:nvPr/>
        </p:nvSpPr>
        <p:spPr>
          <a:xfrm>
            <a:off x="3460150" y="4591251"/>
            <a:ext cx="527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 School of Engineering, the University of Tokyo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10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9841A9-AAF4-C88B-F47B-8FB70261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Scenario GA: overview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23F324-93F5-A7AD-4FE5-332FF3F59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/>
              <a:t>We </a:t>
            </a:r>
            <a:r>
              <a:rPr lang="en-US" altLang="ja-JP" sz="2400" dirty="0"/>
              <a:t>applied the genetic-algorithm (GA) for the scenario exploration.</a:t>
            </a:r>
          </a:p>
          <a:p>
            <a:pPr lvl="1"/>
            <a:r>
              <a:rPr lang="en-US" altLang="ja-JP" sz="2000" dirty="0"/>
              <a:t>One individual = one damage scenario (Number + Distribution)</a:t>
            </a:r>
          </a:p>
          <a:p>
            <a:pPr lvl="1"/>
            <a:r>
              <a:rPr lang="en-US" altLang="ja-JP" sz="2000" dirty="0"/>
              <a:t>Used our previous simulation model and heuristic-based optimization method</a:t>
            </a:r>
            <a:br>
              <a:rPr lang="en-US" altLang="ja-JP" sz="2000" dirty="0"/>
            </a:br>
            <a:r>
              <a:rPr lang="en-US" altLang="ja-JP" sz="2000" dirty="0"/>
              <a:t>to calculate individuals’ fitness.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Aims:</a:t>
            </a:r>
          </a:p>
          <a:p>
            <a:pPr lvl="1"/>
            <a:r>
              <a:rPr kumimoji="1" lang="en-US" altLang="ja-JP" sz="2000" dirty="0"/>
              <a:t>Explore the worst damage scenario.</a:t>
            </a:r>
          </a:p>
          <a:p>
            <a:pPr lvl="1"/>
            <a:r>
              <a:rPr kumimoji="1" lang="en-US" altLang="ja-JP" sz="2000" dirty="0"/>
              <a:t>Obtain a set of scenarios with </a:t>
            </a:r>
            <a:r>
              <a:rPr kumimoji="1" lang="en-US" altLang="ja-JP" sz="2000" u="sng" dirty="0"/>
              <a:t>various performance</a:t>
            </a:r>
            <a:r>
              <a:rPr kumimoji="1" lang="en-US" altLang="ja-JP" sz="2000" dirty="0"/>
              <a:t>. </a:t>
            </a:r>
            <a:br>
              <a:rPr kumimoji="1" lang="en-US" altLang="ja-JP" sz="2000" dirty="0"/>
            </a:br>
            <a:r>
              <a:rPr kumimoji="1" lang="en-US" altLang="ja-JP" sz="2000" dirty="0"/>
              <a:t>                                                  = different difficulties</a:t>
            </a:r>
            <a:endParaRPr lang="en-US" altLang="ja-JP" sz="2000" dirty="0"/>
          </a:p>
          <a:p>
            <a:pPr lvl="1"/>
            <a:r>
              <a:rPr lang="en-US" altLang="ja-JP" sz="2000" dirty="0"/>
              <a:t>Analyze the worse scenarios to obtain bottlenecks.</a:t>
            </a:r>
            <a:endParaRPr kumimoji="1" lang="en-US" altLang="ja-JP" sz="2000" dirty="0"/>
          </a:p>
        </p:txBody>
      </p:sp>
      <p:sp>
        <p:nvSpPr>
          <p:cNvPr id="4" name="右矢印 3">
            <a:extLst>
              <a:ext uri="{FF2B5EF4-FFF2-40B4-BE49-F238E27FC236}">
                <a16:creationId xmlns:a16="http://schemas.microsoft.com/office/drawing/2014/main" id="{CBA09E1D-6AEA-B80E-180B-AA7B0141C4EC}"/>
              </a:ext>
            </a:extLst>
          </p:cNvPr>
          <p:cNvSpPr/>
          <p:nvPr/>
        </p:nvSpPr>
        <p:spPr>
          <a:xfrm>
            <a:off x="7809186" y="4614041"/>
            <a:ext cx="346841" cy="21020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766992-4F99-3AED-3753-F63E919A0A4E}"/>
              </a:ext>
            </a:extLst>
          </p:cNvPr>
          <p:cNvSpPr txBox="1"/>
          <p:nvPr/>
        </p:nvSpPr>
        <p:spPr>
          <a:xfrm>
            <a:off x="8156027" y="4519089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/>
                </a:solidFill>
              </a:rPr>
              <a:t>Utilize for training</a:t>
            </a:r>
            <a:endParaRPr kumimoji="1" lang="ja-JP" altLang="en-US" sz="2000">
              <a:solidFill>
                <a:schemeClr val="accent2"/>
              </a:solidFill>
            </a:endParaRPr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87C6663F-B47A-3512-E892-DC610F0E55A9}"/>
              </a:ext>
            </a:extLst>
          </p:cNvPr>
          <p:cNvSpPr/>
          <p:nvPr/>
        </p:nvSpPr>
        <p:spPr>
          <a:xfrm>
            <a:off x="7809186" y="5302317"/>
            <a:ext cx="346841" cy="21020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570C5E-434C-1586-D517-E44B5A28C510}"/>
              </a:ext>
            </a:extLst>
          </p:cNvPr>
          <p:cNvSpPr txBox="1"/>
          <p:nvPr/>
        </p:nvSpPr>
        <p:spPr>
          <a:xfrm>
            <a:off x="8156027" y="5207365"/>
            <a:ext cx="229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/>
                </a:solidFill>
              </a:rPr>
              <a:t>Improve strategies</a:t>
            </a:r>
            <a:endParaRPr kumimoji="1" lang="ja-JP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4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4213B8-8219-744C-9916-F1C94DA9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Scenario GA: genotype and phenotype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6EEB46-AF1B-A177-93A5-F11C7B9B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/>
              <a:t>Genotype</a:t>
            </a:r>
          </a:p>
          <a:p>
            <a:pPr lvl="1"/>
            <a:r>
              <a:rPr lang="en-US" altLang="ja-JP" sz="2000" dirty="0"/>
              <a:t>Chromosome: one scenario</a:t>
            </a:r>
          </a:p>
          <a:p>
            <a:pPr lvl="1"/>
            <a:r>
              <a:rPr lang="en-US" altLang="ja-JP" sz="2000" dirty="0"/>
              <a:t>Gene: one damaged pipe</a:t>
            </a:r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dirty="0"/>
              <a:t>Phenotype</a:t>
            </a:r>
          </a:p>
          <a:p>
            <a:pPr lvl="1"/>
            <a:r>
              <a:rPr lang="en-US" altLang="ja-JP" sz="2000" dirty="0"/>
              <a:t>Damaged WDN</a:t>
            </a:r>
            <a:endParaRPr lang="ja-JP" altLang="en-US" sz="2000"/>
          </a:p>
          <a:p>
            <a:endParaRPr kumimoji="1" lang="ja-JP" altLang="en-US" sz="24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9291D2-AA2B-A685-6B16-94468E3F3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211" y="1294051"/>
            <a:ext cx="7337458" cy="332011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807C1-1CBF-77BC-31CC-09356C4DD61B}"/>
              </a:ext>
            </a:extLst>
          </p:cNvPr>
          <p:cNvSpPr txBox="1"/>
          <p:nvPr/>
        </p:nvSpPr>
        <p:spPr>
          <a:xfrm>
            <a:off x="1993707" y="4554287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Run simulation and get performance.</a:t>
            </a:r>
            <a:endParaRPr kumimoji="1" lang="ja-JP" altLang="en-US" sz="2000"/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AEE80499-8BD5-067D-362D-CE9E9E90B46A}"/>
              </a:ext>
            </a:extLst>
          </p:cNvPr>
          <p:cNvSpPr/>
          <p:nvPr/>
        </p:nvSpPr>
        <p:spPr>
          <a:xfrm>
            <a:off x="1675729" y="4692339"/>
            <a:ext cx="280737" cy="1240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09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27933A-6E45-8828-19B5-860B39BA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Scenario GA: fitness function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2AEBBC4-49F9-C20B-5F59-27C9F98C4C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sz="2400" dirty="0"/>
                  <a:t>In GA, individuals are updated to get individuals with </a:t>
                </a:r>
                <a:r>
                  <a:rPr lang="en-US" altLang="ja-JP" sz="2400" dirty="0">
                    <a:solidFill>
                      <a:srgbClr val="0070C0"/>
                    </a:solidFill>
                  </a:rPr>
                  <a:t>higher fitness</a:t>
                </a:r>
                <a:r>
                  <a:rPr lang="en-US" altLang="ja-JP" sz="2400" dirty="0"/>
                  <a:t>.</a:t>
                </a:r>
              </a:p>
              <a:p>
                <a:endParaRPr kumimoji="1" lang="en-US" altLang="ja-JP" sz="2400" dirty="0"/>
              </a:p>
              <a:p>
                <a:r>
                  <a:rPr lang="en-US" altLang="ja-JP" sz="2400" dirty="0"/>
                  <a:t>To explore a scenario with the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worst performance </a:t>
                </a:r>
                <a:r>
                  <a:rPr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𝑐𝑖𝑡𝑦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2400" dirty="0"/>
                  <a:t>),</a:t>
                </a:r>
                <a:br>
                  <a:rPr lang="en-US" altLang="ja-JP" sz="2400" dirty="0"/>
                </a:br>
                <a:br>
                  <a:rPr lang="en-US" altLang="ja-JP" sz="2400" dirty="0"/>
                </a:br>
                <a:r>
                  <a:rPr lang="en-US" altLang="ja-JP" sz="2400" dirty="0"/>
                  <a:t>the fitness is calculated by:</a:t>
                </a:r>
              </a:p>
              <a:p>
                <a:endParaRPr kumimoji="1" lang="ja-JP" altLang="en-US" sz="240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2AEBBC4-49F9-C20B-5F59-27C9F98C4C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4" t="-1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1A5674C0-55D8-AC74-A9EF-1F97A950DF16}"/>
                  </a:ext>
                </a:extLst>
              </p:cNvPr>
              <p:cNvSpPr/>
              <p:nvPr/>
            </p:nvSpPr>
            <p:spPr>
              <a:xfrm>
                <a:off x="4662142" y="3275123"/>
                <a:ext cx="3287503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GB" altLang="ja-JP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𝑓𝑖𝑡𝑛𝑒𝑠𝑠</m:t>
                    </m:r>
                    <m:r>
                      <a:rPr lang="en-GB" altLang="ja-JP" sz="2400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ja-JP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𝑐𝑖𝑡𝑦</m:t>
                        </m:r>
                      </m:sub>
                    </m:sSub>
                  </m:oMath>
                </a14:m>
                <a:r>
                  <a:rPr lang="ja-JP" altLang="ja-JP" sz="2400"/>
                  <a:t> </a:t>
                </a:r>
                <a:endParaRPr lang="ja-JP" altLang="en-US" sz="240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1A5674C0-55D8-AC74-A9EF-1F97A950D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42" y="3275123"/>
                <a:ext cx="3287503" cy="490840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08DB6EE-2E5F-26D7-4DEE-DCDED76BEB36}"/>
              </a:ext>
            </a:extLst>
          </p:cNvPr>
          <p:cNvCxnSpPr>
            <a:cxnSpLocks/>
          </p:cNvCxnSpPr>
          <p:nvPr/>
        </p:nvCxnSpPr>
        <p:spPr>
          <a:xfrm flipV="1">
            <a:off x="6737071" y="3857802"/>
            <a:ext cx="0" cy="2093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CDA7DD6-519B-7083-4296-2D6B97D372B3}"/>
              </a:ext>
            </a:extLst>
          </p:cNvPr>
          <p:cNvCxnSpPr>
            <a:cxnSpLocks/>
          </p:cNvCxnSpPr>
          <p:nvPr/>
        </p:nvCxnSpPr>
        <p:spPr>
          <a:xfrm>
            <a:off x="6737071" y="5951645"/>
            <a:ext cx="25444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6B510D-6617-78B2-DD90-77676953C30E}"/>
              </a:ext>
            </a:extLst>
          </p:cNvPr>
          <p:cNvSpPr txBox="1"/>
          <p:nvPr/>
        </p:nvSpPr>
        <p:spPr>
          <a:xfrm>
            <a:off x="7292483" y="595164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Generation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98D028-A4B6-5F21-FC46-6731468D2D5A}"/>
              </a:ext>
            </a:extLst>
          </p:cNvPr>
          <p:cNvSpPr txBox="1"/>
          <p:nvPr/>
        </p:nvSpPr>
        <p:spPr>
          <a:xfrm rot="16200000">
            <a:off x="6022311" y="472005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Fitness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E032DF7-E1D3-617D-B5AB-9F7C07C9DB7A}"/>
              </a:ext>
            </a:extLst>
          </p:cNvPr>
          <p:cNvSpPr/>
          <p:nvPr/>
        </p:nvSpPr>
        <p:spPr>
          <a:xfrm>
            <a:off x="6975610" y="4255367"/>
            <a:ext cx="1948069" cy="1417982"/>
          </a:xfrm>
          <a:custGeom>
            <a:avLst/>
            <a:gdLst>
              <a:gd name="connsiteX0" fmla="*/ 0 w 1948069"/>
              <a:gd name="connsiteY0" fmla="*/ 1417982 h 1417982"/>
              <a:gd name="connsiteX1" fmla="*/ 212034 w 1948069"/>
              <a:gd name="connsiteY1" fmla="*/ 1179443 h 1417982"/>
              <a:gd name="connsiteX2" fmla="*/ 649356 w 1948069"/>
              <a:gd name="connsiteY2" fmla="*/ 1139687 h 1417982"/>
              <a:gd name="connsiteX3" fmla="*/ 1060173 w 1948069"/>
              <a:gd name="connsiteY3" fmla="*/ 675861 h 1417982"/>
              <a:gd name="connsiteX4" fmla="*/ 1404730 w 1948069"/>
              <a:gd name="connsiteY4" fmla="*/ 477078 h 1417982"/>
              <a:gd name="connsiteX5" fmla="*/ 1722782 w 1948069"/>
              <a:gd name="connsiteY5" fmla="*/ 106017 h 1417982"/>
              <a:gd name="connsiteX6" fmla="*/ 1948069 w 1948069"/>
              <a:gd name="connsiteY6" fmla="*/ 0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8069" h="1417982">
                <a:moveTo>
                  <a:pt x="0" y="1417982"/>
                </a:moveTo>
                <a:cubicBezTo>
                  <a:pt x="51904" y="1321903"/>
                  <a:pt x="103808" y="1225825"/>
                  <a:pt x="212034" y="1179443"/>
                </a:cubicBezTo>
                <a:cubicBezTo>
                  <a:pt x="320260" y="1133060"/>
                  <a:pt x="508000" y="1223617"/>
                  <a:pt x="649356" y="1139687"/>
                </a:cubicBezTo>
                <a:cubicBezTo>
                  <a:pt x="790712" y="1055757"/>
                  <a:pt x="934277" y="786296"/>
                  <a:pt x="1060173" y="675861"/>
                </a:cubicBezTo>
                <a:cubicBezTo>
                  <a:pt x="1186069" y="565426"/>
                  <a:pt x="1294295" y="572052"/>
                  <a:pt x="1404730" y="477078"/>
                </a:cubicBezTo>
                <a:cubicBezTo>
                  <a:pt x="1515165" y="382104"/>
                  <a:pt x="1632225" y="185530"/>
                  <a:pt x="1722782" y="106017"/>
                </a:cubicBezTo>
                <a:cubicBezTo>
                  <a:pt x="1813339" y="26504"/>
                  <a:pt x="1901686" y="22087"/>
                  <a:pt x="1948069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等号 23">
            <a:extLst>
              <a:ext uri="{FF2B5EF4-FFF2-40B4-BE49-F238E27FC236}">
                <a16:creationId xmlns:a16="http://schemas.microsoft.com/office/drawing/2014/main" id="{32F479ED-B27C-6C73-FE01-437804541D26}"/>
              </a:ext>
            </a:extLst>
          </p:cNvPr>
          <p:cNvSpPr/>
          <p:nvPr/>
        </p:nvSpPr>
        <p:spPr>
          <a:xfrm>
            <a:off x="5575352" y="4657935"/>
            <a:ext cx="588483" cy="490732"/>
          </a:xfrm>
          <a:prstGeom prst="mathEqual">
            <a:avLst>
              <a:gd name="adj1" fmla="val 7578"/>
              <a:gd name="adj2" fmla="val 2335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EF46872-45C7-0A54-1467-3A90B341EE6A}"/>
              </a:ext>
            </a:extLst>
          </p:cNvPr>
          <p:cNvSpPr txBox="1"/>
          <p:nvPr/>
        </p:nvSpPr>
        <p:spPr>
          <a:xfrm>
            <a:off x="3273328" y="597894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Generation</a:t>
            </a:r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2E1BDD9-78AE-FF74-5620-D326631BE15D}"/>
              </a:ext>
            </a:extLst>
          </p:cNvPr>
          <p:cNvCxnSpPr>
            <a:cxnSpLocks/>
          </p:cNvCxnSpPr>
          <p:nvPr/>
        </p:nvCxnSpPr>
        <p:spPr>
          <a:xfrm flipV="1">
            <a:off x="2717916" y="3885106"/>
            <a:ext cx="0" cy="2093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407894B-9BE0-D2FD-CDB7-6BF18A96CFA8}"/>
              </a:ext>
            </a:extLst>
          </p:cNvPr>
          <p:cNvCxnSpPr>
            <a:cxnSpLocks/>
          </p:cNvCxnSpPr>
          <p:nvPr/>
        </p:nvCxnSpPr>
        <p:spPr>
          <a:xfrm>
            <a:off x="2717916" y="5978949"/>
            <a:ext cx="25444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51D21B3-DDFA-A026-13E4-754F7042E709}"/>
              </a:ext>
            </a:extLst>
          </p:cNvPr>
          <p:cNvSpPr txBox="1"/>
          <p:nvPr/>
        </p:nvSpPr>
        <p:spPr>
          <a:xfrm rot="16200000">
            <a:off x="1714616" y="47473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Performance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CBF1581-6B9F-829F-AD50-27176B699C70}"/>
              </a:ext>
            </a:extLst>
          </p:cNvPr>
          <p:cNvSpPr/>
          <p:nvPr/>
        </p:nvSpPr>
        <p:spPr>
          <a:xfrm flipV="1">
            <a:off x="2956455" y="4282671"/>
            <a:ext cx="1948069" cy="1417982"/>
          </a:xfrm>
          <a:custGeom>
            <a:avLst/>
            <a:gdLst>
              <a:gd name="connsiteX0" fmla="*/ 0 w 1948069"/>
              <a:gd name="connsiteY0" fmla="*/ 1417982 h 1417982"/>
              <a:gd name="connsiteX1" fmla="*/ 212034 w 1948069"/>
              <a:gd name="connsiteY1" fmla="*/ 1179443 h 1417982"/>
              <a:gd name="connsiteX2" fmla="*/ 649356 w 1948069"/>
              <a:gd name="connsiteY2" fmla="*/ 1139687 h 1417982"/>
              <a:gd name="connsiteX3" fmla="*/ 1060173 w 1948069"/>
              <a:gd name="connsiteY3" fmla="*/ 675861 h 1417982"/>
              <a:gd name="connsiteX4" fmla="*/ 1404730 w 1948069"/>
              <a:gd name="connsiteY4" fmla="*/ 477078 h 1417982"/>
              <a:gd name="connsiteX5" fmla="*/ 1722782 w 1948069"/>
              <a:gd name="connsiteY5" fmla="*/ 106017 h 1417982"/>
              <a:gd name="connsiteX6" fmla="*/ 1948069 w 1948069"/>
              <a:gd name="connsiteY6" fmla="*/ 0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8069" h="1417982">
                <a:moveTo>
                  <a:pt x="0" y="1417982"/>
                </a:moveTo>
                <a:cubicBezTo>
                  <a:pt x="51904" y="1321903"/>
                  <a:pt x="103808" y="1225825"/>
                  <a:pt x="212034" y="1179443"/>
                </a:cubicBezTo>
                <a:cubicBezTo>
                  <a:pt x="320260" y="1133060"/>
                  <a:pt x="508000" y="1223617"/>
                  <a:pt x="649356" y="1139687"/>
                </a:cubicBezTo>
                <a:cubicBezTo>
                  <a:pt x="790712" y="1055757"/>
                  <a:pt x="934277" y="786296"/>
                  <a:pt x="1060173" y="675861"/>
                </a:cubicBezTo>
                <a:cubicBezTo>
                  <a:pt x="1186069" y="565426"/>
                  <a:pt x="1294295" y="572052"/>
                  <a:pt x="1404730" y="477078"/>
                </a:cubicBezTo>
                <a:cubicBezTo>
                  <a:pt x="1515165" y="382104"/>
                  <a:pt x="1632225" y="185530"/>
                  <a:pt x="1722782" y="106017"/>
                </a:cubicBezTo>
                <a:cubicBezTo>
                  <a:pt x="1813339" y="26504"/>
                  <a:pt x="1901686" y="22087"/>
                  <a:pt x="194806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EE8E94F4-808B-EF60-BB5E-9BCABFA20D97}"/>
                  </a:ext>
                </a:extLst>
              </p:cNvPr>
              <p:cNvSpPr/>
              <p:nvPr/>
            </p:nvSpPr>
            <p:spPr>
              <a:xfrm>
                <a:off x="1068280" y="6396834"/>
                <a:ext cx="4902944" cy="3915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𝑐𝑖𝑡𝑦</m:t>
                          </m:r>
                        </m:sub>
                      </m:sSub>
                      <m:r>
                        <a:rPr lang="en-GB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𝑙𝑖𝑓𝑒𝑙𝑖𝑛𝑒</m:t>
                          </m:r>
                        </m:sub>
                      </m:sSub>
                      <m:r>
                        <a:rPr lang="en-GB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𝑖𝑛𝑑𝑢𝑠𝑡𝑟𝑦</m:t>
                          </m:r>
                        </m:sub>
                      </m:sSub>
                      <m:r>
                        <a:rPr lang="en-GB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𝑐𝑖𝑣𝑖𝑙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EE8E94F4-808B-EF60-BB5E-9BCABFA20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80" y="6396834"/>
                <a:ext cx="4902944" cy="391582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77B1990-2677-1097-31AB-D0550F5A27D5}"/>
              </a:ext>
            </a:extLst>
          </p:cNvPr>
          <p:cNvCxnSpPr>
            <a:cxnSpLocks/>
            <a:stCxn id="29" idx="0"/>
          </p:cNvCxnSpPr>
          <p:nvPr/>
        </p:nvCxnSpPr>
        <p:spPr>
          <a:xfrm flipH="1">
            <a:off x="1473200" y="4932026"/>
            <a:ext cx="809520" cy="1464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1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4914FD-1574-AC7D-26D4-40654CB4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Scenario GA: genetic operators</a:t>
            </a:r>
            <a:endParaRPr kumimoji="1" lang="ja-JP" altLang="en-US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DA1EA2F8-AD07-6AC7-AB57-CB8A6E1FC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436735"/>
              </p:ext>
            </p:extLst>
          </p:nvPr>
        </p:nvGraphicFramePr>
        <p:xfrm>
          <a:off x="1961459" y="1862385"/>
          <a:ext cx="8269082" cy="31332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8671">
                  <a:extLst>
                    <a:ext uri="{9D8B030D-6E8A-4147-A177-3AD203B41FA5}">
                      <a16:colId xmlns:a16="http://schemas.microsoft.com/office/drawing/2014/main" val="976900627"/>
                    </a:ext>
                  </a:extLst>
                </a:gridCol>
                <a:gridCol w="5480411">
                  <a:extLst>
                    <a:ext uri="{9D8B030D-6E8A-4147-A177-3AD203B41FA5}">
                      <a16:colId xmlns:a16="http://schemas.microsoft.com/office/drawing/2014/main" val="4207982154"/>
                    </a:ext>
                  </a:extLst>
                </a:gridCol>
              </a:tblGrid>
              <a:tr h="55950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Operator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Method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402648"/>
                  </a:ext>
                </a:extLst>
              </a:tr>
              <a:tr h="100711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Reproduction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Elitism selection</a:t>
                      </a:r>
                    </a:p>
                    <a:p>
                      <a:r>
                        <a:rPr kumimoji="1" lang="en-US" altLang="ja-JP" sz="2400" dirty="0"/>
                        <a:t>Roulette-wheel selection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930946"/>
                  </a:ext>
                </a:extLst>
              </a:tr>
              <a:tr h="55950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Crossover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Uniform selection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98655"/>
                  </a:ext>
                </a:extLst>
              </a:tr>
              <a:tr h="100711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Mutation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Randomly change genes of randomly selected individual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55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06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EE42E-85AF-7EEB-A119-CD7B9D06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&amp; Discussions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E5552E-50BD-C7BB-EDF3-A2F70E83B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68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F21CFC-2FE7-2DDA-23D0-A8CD0634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Settings</a:t>
            </a:r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21FDD31-82F1-BF1C-CA44-235574ECE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95220"/>
              </p:ext>
            </p:extLst>
          </p:nvPr>
        </p:nvGraphicFramePr>
        <p:xfrm>
          <a:off x="1389003" y="1422184"/>
          <a:ext cx="3785666" cy="30175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694620">
                  <a:extLst>
                    <a:ext uri="{9D8B030D-6E8A-4147-A177-3AD203B41FA5}">
                      <a16:colId xmlns:a16="http://schemas.microsoft.com/office/drawing/2014/main" val="2044035167"/>
                    </a:ext>
                  </a:extLst>
                </a:gridCol>
                <a:gridCol w="1091046">
                  <a:extLst>
                    <a:ext uri="{9D8B030D-6E8A-4147-A177-3AD203B41FA5}">
                      <a16:colId xmlns:a16="http://schemas.microsoft.com/office/drawing/2014/main" val="1148143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Attributes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Values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618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Number of pipes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4610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897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Number of reservoirs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1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281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Number of repair teams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13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842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Number of citizens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6990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166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- Non-worker citizens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3064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9222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- Industry worker citizens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3768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261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- Lifeline worker citizens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20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136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- Repair worker citizens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105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85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- Truck worker citizens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33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15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Simulation duration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30 days</a:t>
                      </a:r>
                      <a:endParaRPr lang="ja-JP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755606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6E4D723A-3E41-9FF0-AD3D-361397840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65070"/>
              </p:ext>
            </p:extLst>
          </p:nvPr>
        </p:nvGraphicFramePr>
        <p:xfrm>
          <a:off x="6118366" y="1422184"/>
          <a:ext cx="4418014" cy="21945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549993">
                  <a:extLst>
                    <a:ext uri="{9D8B030D-6E8A-4147-A177-3AD203B41FA5}">
                      <a16:colId xmlns:a16="http://schemas.microsoft.com/office/drawing/2014/main" val="3235764884"/>
                    </a:ext>
                  </a:extLst>
                </a:gridCol>
                <a:gridCol w="868021">
                  <a:extLst>
                    <a:ext uri="{9D8B030D-6E8A-4147-A177-3AD203B41FA5}">
                      <a16:colId xmlns:a16="http://schemas.microsoft.com/office/drawing/2014/main" val="25716753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Parameters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Values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517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Length of chromosome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100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48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Generation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100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095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Population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100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696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Rate of elite selection: 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0.2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995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Rate of roulette wheel selection: 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0.5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720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Rate of crossover: 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0.3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533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Rate of mutation: 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0.1</a:t>
                      </a:r>
                      <a:endParaRPr lang="ja-JP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420641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E2C2DB-2E31-3BB4-8B97-4DA9ED84CCCB}"/>
              </a:ext>
            </a:extLst>
          </p:cNvPr>
          <p:cNvSpPr txBox="1"/>
          <p:nvPr/>
        </p:nvSpPr>
        <p:spPr>
          <a:xfrm>
            <a:off x="1830156" y="1067089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Attributes of the simulation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510577-FEBF-EDFD-C1CC-553A45393664}"/>
              </a:ext>
            </a:extLst>
          </p:cNvPr>
          <p:cNvSpPr txBox="1"/>
          <p:nvPr/>
        </p:nvSpPr>
        <p:spPr>
          <a:xfrm>
            <a:off x="6632037" y="1061872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Parameters of the Scenario GA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F225E8-A0F8-0B43-95AA-A9155C771318}"/>
              </a:ext>
            </a:extLst>
          </p:cNvPr>
          <p:cNvSpPr txBox="1"/>
          <p:nvPr/>
        </p:nvSpPr>
        <p:spPr>
          <a:xfrm>
            <a:off x="1080330" y="4651697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Fixed order of heuristics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6F3DC1-9EB5-EA53-CFA0-A235EFA9EAFF}"/>
              </a:ext>
            </a:extLst>
          </p:cNvPr>
          <p:cNvSpPr txBox="1"/>
          <p:nvPr/>
        </p:nvSpPr>
        <p:spPr>
          <a:xfrm>
            <a:off x="1389003" y="5252804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Upstream → 2. </a:t>
            </a:r>
            <a:r>
              <a:rPr lang="en-US" altLang="ja-JP" dirty="0"/>
              <a:t>Important facility → 3. Main pipe → 4. Many houses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E2D19D-2DBC-D510-3FDF-0368483F1190}"/>
              </a:ext>
            </a:extLst>
          </p:cNvPr>
          <p:cNvSpPr txBox="1"/>
          <p:nvPr/>
        </p:nvSpPr>
        <p:spPr>
          <a:xfrm>
            <a:off x="1389003" y="5891098"/>
            <a:ext cx="608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Short duration → 2. </a:t>
            </a:r>
            <a:r>
              <a:rPr lang="en-US" altLang="ja-JP" dirty="0"/>
              <a:t>Close distance → 3. Area intensive</a:t>
            </a:r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1DA65B-F7C4-180E-CF3E-9CB74BCF743B}"/>
              </a:ext>
            </a:extLst>
          </p:cNvPr>
          <p:cNvSpPr txBox="1"/>
          <p:nvPr/>
        </p:nvSpPr>
        <p:spPr>
          <a:xfrm>
            <a:off x="1215757" y="4970844"/>
            <a:ext cx="16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Repair priority</a:t>
            </a:r>
            <a:endParaRPr kumimoji="1" lang="ja-JP" altLang="en-US" u="sng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998572-12E4-6B42-9AC0-950679F0479C}"/>
              </a:ext>
            </a:extLst>
          </p:cNvPr>
          <p:cNvSpPr txBox="1"/>
          <p:nvPr/>
        </p:nvSpPr>
        <p:spPr>
          <a:xfrm>
            <a:off x="1215757" y="5622136"/>
            <a:ext cx="190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Task assignment</a:t>
            </a:r>
            <a:endParaRPr kumimoji="1" lang="ja-JP" altLang="en-US" u="sng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A458467-66B6-7949-2B55-EC4051C27D07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9787F04-B841-93B4-95DA-A04BFA4FFCC1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63F66D-3ECD-52F7-1AB1-10DD97319F22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9DC3C245-6E1E-9820-D977-DD5CBCD2A558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9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43BF399-CE50-49AE-E8B7-EF10A043CD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41" y="884464"/>
            <a:ext cx="7817836" cy="58843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7C899D8-ED44-E7DB-26DB-56D4CFE4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with worse performance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E6BCD4-481C-0600-02EB-444DA0CDB6B5}"/>
              </a:ext>
            </a:extLst>
          </p:cNvPr>
          <p:cNvSpPr txBox="1"/>
          <p:nvPr/>
        </p:nvSpPr>
        <p:spPr>
          <a:xfrm>
            <a:off x="8164466" y="560420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0.7327: likely to be the worst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665EB2-51EC-54CD-63D8-B955E94E361A}"/>
              </a:ext>
            </a:extLst>
          </p:cNvPr>
          <p:cNvSpPr txBox="1"/>
          <p:nvPr/>
        </p:nvSpPr>
        <p:spPr>
          <a:xfrm>
            <a:off x="2538318" y="3790313"/>
            <a:ext cx="261693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Variety of performances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EEB4D87-CBB9-C7BC-4F85-BAD50D40F0A9}"/>
              </a:ext>
            </a:extLst>
          </p:cNvPr>
          <p:cNvCxnSpPr>
            <a:cxnSpLocks/>
          </p:cNvCxnSpPr>
          <p:nvPr/>
        </p:nvCxnSpPr>
        <p:spPr>
          <a:xfrm flipV="1">
            <a:off x="4267200" y="2393363"/>
            <a:ext cx="588579" cy="122367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4AF1175-3579-E95E-337E-2FB30DADCE27}"/>
              </a:ext>
            </a:extLst>
          </p:cNvPr>
          <p:cNvCxnSpPr>
            <a:cxnSpLocks/>
          </p:cNvCxnSpPr>
          <p:nvPr/>
        </p:nvCxnSpPr>
        <p:spPr>
          <a:xfrm flipV="1">
            <a:off x="5355771" y="3617036"/>
            <a:ext cx="1281046" cy="9463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06D8BFC-C52E-0B59-70B2-85504FB083C5}"/>
              </a:ext>
            </a:extLst>
          </p:cNvPr>
          <p:cNvCxnSpPr>
            <a:cxnSpLocks/>
          </p:cNvCxnSpPr>
          <p:nvPr/>
        </p:nvCxnSpPr>
        <p:spPr>
          <a:xfrm>
            <a:off x="5355771" y="3981918"/>
            <a:ext cx="3016333" cy="12743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7994CE8-4D87-7B93-AB40-93E3910345C5}"/>
              </a:ext>
            </a:extLst>
          </p:cNvPr>
          <p:cNvCxnSpPr>
            <a:cxnSpLocks/>
          </p:cNvCxnSpPr>
          <p:nvPr/>
        </p:nvCxnSpPr>
        <p:spPr>
          <a:xfrm>
            <a:off x="5355771" y="4252813"/>
            <a:ext cx="2232561" cy="115046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214B1D5-9629-3105-7F37-B6E4DAD39F5C}"/>
              </a:ext>
            </a:extLst>
          </p:cNvPr>
          <p:cNvCxnSpPr>
            <a:cxnSpLocks/>
          </p:cNvCxnSpPr>
          <p:nvPr/>
        </p:nvCxnSpPr>
        <p:spPr>
          <a:xfrm>
            <a:off x="4267200" y="4379603"/>
            <a:ext cx="3321132" cy="159393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13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77F4ADF-752C-071A-162A-BC21553D68AA}"/>
              </a:ext>
            </a:extLst>
          </p:cNvPr>
          <p:cNvSpPr/>
          <p:nvPr/>
        </p:nvSpPr>
        <p:spPr>
          <a:xfrm>
            <a:off x="1116281" y="1025525"/>
            <a:ext cx="7600207" cy="52549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29840C-C5EC-247B-DD20-44FF3A1A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Discussion: analysis of the obtained scenarios</a:t>
            </a:r>
            <a:endParaRPr kumimoji="1" lang="ja-JP" altLang="en-US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00934111-06CA-C170-BE17-DCD842A4901A}"/>
              </a:ext>
            </a:extLst>
          </p:cNvPr>
          <p:cNvSpPr/>
          <p:nvPr/>
        </p:nvSpPr>
        <p:spPr>
          <a:xfrm>
            <a:off x="1419728" y="4680284"/>
            <a:ext cx="3332748" cy="149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Area with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dirty="0">
                <a:solidFill>
                  <a:schemeClr val="tx1"/>
                </a:solidFill>
              </a:rPr>
              <a:t>5 evacuation sites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dirty="0">
                <a:solidFill>
                  <a:schemeClr val="tx1"/>
                </a:solidFill>
              </a:rPr>
              <a:t>&amp; 700 citizens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グラフィックス 4" descr="データベース 単色塗りつぶし">
            <a:extLst>
              <a:ext uri="{FF2B5EF4-FFF2-40B4-BE49-F238E27FC236}">
                <a16:creationId xmlns:a16="http://schemas.microsoft.com/office/drawing/2014/main" id="{005F6464-06AA-66FF-8EBC-3AFC4F19D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9159" y="3222589"/>
            <a:ext cx="914400" cy="9144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341976-9504-65E8-97EA-18A39D2A29EF}"/>
              </a:ext>
            </a:extLst>
          </p:cNvPr>
          <p:cNvSpPr txBox="1"/>
          <p:nvPr/>
        </p:nvSpPr>
        <p:spPr>
          <a:xfrm>
            <a:off x="5901519" y="3014824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Water source</a:t>
            </a:r>
            <a:endParaRPr kumimoji="1" lang="en-US" altLang="ja-JP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440A67E-9AF5-8252-16EE-E8F297594FDB}"/>
              </a:ext>
            </a:extLst>
          </p:cNvPr>
          <p:cNvCxnSpPr>
            <a:cxnSpLocks/>
          </p:cNvCxnSpPr>
          <p:nvPr/>
        </p:nvCxnSpPr>
        <p:spPr>
          <a:xfrm>
            <a:off x="5300699" y="4788568"/>
            <a:ext cx="149606" cy="9865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423B916-49EC-B7A1-02BB-210AB373C372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4264406" y="4788568"/>
            <a:ext cx="1036293" cy="110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B3C1835-B249-E39B-C06B-913DF5767988}"/>
              </a:ext>
            </a:extLst>
          </p:cNvPr>
          <p:cNvCxnSpPr>
            <a:cxnSpLocks/>
            <a:endCxn id="3" idx="5"/>
          </p:cNvCxnSpPr>
          <p:nvPr/>
        </p:nvCxnSpPr>
        <p:spPr>
          <a:xfrm flipH="1">
            <a:off x="4264406" y="5775158"/>
            <a:ext cx="1185899" cy="178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03B6094-7AEA-4FF0-C0E3-00D466EE60CE}"/>
              </a:ext>
            </a:extLst>
          </p:cNvPr>
          <p:cNvCxnSpPr>
            <a:cxnSpLocks/>
          </p:cNvCxnSpPr>
          <p:nvPr/>
        </p:nvCxnSpPr>
        <p:spPr>
          <a:xfrm flipV="1">
            <a:off x="5300699" y="1723994"/>
            <a:ext cx="706010" cy="30645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81492DD-A45A-7258-8F51-A3E942B24170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7153559" y="3679789"/>
            <a:ext cx="847441" cy="2321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47B3DBD-BB62-3731-C82E-EE3677DB6667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597621" y="3491181"/>
            <a:ext cx="641538" cy="1886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コンテンツ プレースホルダー 17" descr="建設作業員男性 単色塗りつぶし">
            <a:extLst>
              <a:ext uri="{FF2B5EF4-FFF2-40B4-BE49-F238E27FC236}">
                <a16:creationId xmlns:a16="http://schemas.microsoft.com/office/drawing/2014/main" id="{69AF80FD-F162-0154-5683-BF876AB2D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3989" y="1061620"/>
            <a:ext cx="914400" cy="9144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268F4D1-E972-6A70-8945-038233BFB34B}"/>
              </a:ext>
            </a:extLst>
          </p:cNvPr>
          <p:cNvSpPr txBox="1"/>
          <p:nvPr/>
        </p:nvSpPr>
        <p:spPr>
          <a:xfrm>
            <a:off x="4577723" y="192313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Squads</a:t>
            </a:r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8D996FA-B0CC-E6B4-556A-C7388E8A1A06}"/>
              </a:ext>
            </a:extLst>
          </p:cNvPr>
          <p:cNvSpPr txBox="1"/>
          <p:nvPr/>
        </p:nvSpPr>
        <p:spPr>
          <a:xfrm>
            <a:off x="4394682" y="44353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#873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FD2152C-DCBC-66C4-D4CC-4C3767EE9093}"/>
              </a:ext>
            </a:extLst>
          </p:cNvPr>
          <p:cNvSpPr txBox="1"/>
          <p:nvPr/>
        </p:nvSpPr>
        <p:spPr>
          <a:xfrm>
            <a:off x="4573579" y="59111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#838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45497F1-384E-1319-D740-79A542DD5E04}"/>
              </a:ext>
            </a:extLst>
          </p:cNvPr>
          <p:cNvSpPr txBox="1"/>
          <p:nvPr/>
        </p:nvSpPr>
        <p:spPr>
          <a:xfrm>
            <a:off x="8774110" y="3635337"/>
            <a:ext cx="266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Main pipes shared</a:t>
            </a:r>
          </a:p>
          <a:p>
            <a:r>
              <a:rPr kumimoji="1" lang="en-US" altLang="ja-JP" sz="2000" dirty="0"/>
              <a:t>in the worst scenarios</a:t>
            </a:r>
            <a:endParaRPr kumimoji="1" lang="ja-JP" altLang="en-US" sz="200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AEBB1D8-F038-F5A2-5033-3AE8E0DF7DD3}"/>
              </a:ext>
            </a:extLst>
          </p:cNvPr>
          <p:cNvSpPr txBox="1"/>
          <p:nvPr/>
        </p:nvSpPr>
        <p:spPr>
          <a:xfrm>
            <a:off x="8924878" y="4266084"/>
            <a:ext cx="310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#838, #873, #961, #1595,</a:t>
            </a:r>
          </a:p>
          <a:p>
            <a:r>
              <a:rPr kumimoji="1" lang="en-US" altLang="ja-JP" sz="2000" dirty="0"/>
              <a:t>#1979, #2748</a:t>
            </a:r>
            <a:endParaRPr kumimoji="1" lang="ja-JP" altLang="en-US" sz="2000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A7C8C7B2-EFF2-23C7-BE7D-A9C2784B0178}"/>
              </a:ext>
            </a:extLst>
          </p:cNvPr>
          <p:cNvSpPr/>
          <p:nvPr/>
        </p:nvSpPr>
        <p:spPr>
          <a:xfrm>
            <a:off x="5597621" y="3163412"/>
            <a:ext cx="145684" cy="145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2CB7785B-D712-407E-A124-3BB01F6AA2FA}"/>
              </a:ext>
            </a:extLst>
          </p:cNvPr>
          <p:cNvSpPr/>
          <p:nvPr/>
        </p:nvSpPr>
        <p:spPr>
          <a:xfrm>
            <a:off x="7491199" y="3723004"/>
            <a:ext cx="145684" cy="145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AC0F745-32E3-D819-E5D3-9ADEBE30BF19}"/>
              </a:ext>
            </a:extLst>
          </p:cNvPr>
          <p:cNvSpPr txBox="1"/>
          <p:nvPr/>
        </p:nvSpPr>
        <p:spPr>
          <a:xfrm>
            <a:off x="4795799" y="302791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C000"/>
                </a:solidFill>
              </a:rPr>
              <a:t>#961</a:t>
            </a:r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AB581EE-E11A-C9FC-8D0D-C66D7E8B64AE}"/>
              </a:ext>
            </a:extLst>
          </p:cNvPr>
          <p:cNvSpPr txBox="1"/>
          <p:nvPr/>
        </p:nvSpPr>
        <p:spPr>
          <a:xfrm>
            <a:off x="7575653" y="333328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C000"/>
                </a:solidFill>
              </a:rPr>
              <a:t>#1595</a:t>
            </a:r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2142CB8E-4C8A-EF0A-A232-7DDB2E2BFC3C}"/>
              </a:ext>
            </a:extLst>
          </p:cNvPr>
          <p:cNvSpPr/>
          <p:nvPr/>
        </p:nvSpPr>
        <p:spPr>
          <a:xfrm>
            <a:off x="5861025" y="1962117"/>
            <a:ext cx="145684" cy="1456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57B4AF9-451E-8D1B-1D67-2334A3D60EA3}"/>
              </a:ext>
            </a:extLst>
          </p:cNvPr>
          <p:cNvSpPr txBox="1"/>
          <p:nvPr/>
        </p:nvSpPr>
        <p:spPr>
          <a:xfrm>
            <a:off x="6064090" y="198589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#1979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214AEC2-66FF-A825-B201-63D7BEB7C973}"/>
              </a:ext>
            </a:extLst>
          </p:cNvPr>
          <p:cNvSpPr txBox="1"/>
          <p:nvPr/>
        </p:nvSpPr>
        <p:spPr>
          <a:xfrm>
            <a:off x="6703419" y="2347223"/>
            <a:ext cx="351032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Closest to squads’ initial position</a:t>
            </a:r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343370B-258B-4039-5DC0-AAF6503DB147}"/>
              </a:ext>
            </a:extLst>
          </p:cNvPr>
          <p:cNvSpPr txBox="1"/>
          <p:nvPr/>
        </p:nvSpPr>
        <p:spPr>
          <a:xfrm>
            <a:off x="5541336" y="4103864"/>
            <a:ext cx="298030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Closest to the water source</a:t>
            </a:r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04AB526-8816-D1BC-56F2-BBFDC9DF80DA}"/>
              </a:ext>
            </a:extLst>
          </p:cNvPr>
          <p:cNvSpPr txBox="1"/>
          <p:nvPr/>
        </p:nvSpPr>
        <p:spPr>
          <a:xfrm>
            <a:off x="2136647" y="1245174"/>
            <a:ext cx="25106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Squads’ initial position</a:t>
            </a:r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4558058-40ED-473C-A520-1261B571DD60}"/>
              </a:ext>
            </a:extLst>
          </p:cNvPr>
          <p:cNvSpPr txBox="1"/>
          <p:nvPr/>
        </p:nvSpPr>
        <p:spPr>
          <a:xfrm>
            <a:off x="1509832" y="4043016"/>
            <a:ext cx="321113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Critical for citizens in the area</a:t>
            </a:r>
            <a:endParaRPr kumimoji="1" lang="ja-JP" altLang="en-US"/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0840D0F8-9590-3363-EEB5-31501141C0A2}"/>
              </a:ext>
            </a:extLst>
          </p:cNvPr>
          <p:cNvSpPr/>
          <p:nvPr/>
        </p:nvSpPr>
        <p:spPr>
          <a:xfrm>
            <a:off x="5881342" y="5262006"/>
            <a:ext cx="6011085" cy="8553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000" b="1" dirty="0"/>
              <a:t>Issue:</a:t>
            </a:r>
          </a:p>
          <a:p>
            <a:r>
              <a:rPr lang="en-US" altLang="ja-JP" sz="2000" dirty="0"/>
              <a:t>Current heuristics are not efficient for this situation. </a:t>
            </a:r>
            <a:endParaRPr kumimoji="1" lang="ja-JP" altLang="en-US" sz="200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ADAEEB9-722D-DAD6-57C7-AB3DAF46247B}"/>
              </a:ext>
            </a:extLst>
          </p:cNvPr>
          <p:cNvSpPr txBox="1"/>
          <p:nvPr/>
        </p:nvSpPr>
        <p:spPr>
          <a:xfrm>
            <a:off x="7113782" y="195062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50"/>
                </a:solidFill>
              </a:rPr>
              <a:t>1</a:t>
            </a:r>
            <a:r>
              <a:rPr kumimoji="1" lang="en-US" altLang="ja-JP" b="1" baseline="30000" dirty="0">
                <a:solidFill>
                  <a:srgbClr val="00B050"/>
                </a:solidFill>
              </a:rPr>
              <a:t>st</a:t>
            </a:r>
            <a:r>
              <a:rPr kumimoji="1" lang="en-US" altLang="ja-JP" b="1" dirty="0">
                <a:solidFill>
                  <a:srgbClr val="00B050"/>
                </a:solidFill>
              </a:rPr>
              <a:t> prioritized</a:t>
            </a:r>
            <a:endParaRPr kumimoji="1" lang="ja-JP" altLang="en-US" b="1">
              <a:solidFill>
                <a:srgbClr val="00B05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1219F5E-1118-34AB-7007-68F7F3B08107}"/>
              </a:ext>
            </a:extLst>
          </p:cNvPr>
          <p:cNvSpPr txBox="1"/>
          <p:nvPr/>
        </p:nvSpPr>
        <p:spPr>
          <a:xfrm>
            <a:off x="7074692" y="4505116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C000"/>
                </a:solidFill>
              </a:rPr>
              <a:t>2</a:t>
            </a:r>
            <a:r>
              <a:rPr lang="en-US" altLang="ja-JP" b="1" baseline="30000" dirty="0">
                <a:solidFill>
                  <a:srgbClr val="FFC000"/>
                </a:solidFill>
              </a:rPr>
              <a:t>nd</a:t>
            </a:r>
            <a:r>
              <a:rPr kumimoji="1" lang="en-US" altLang="ja-JP" b="1" dirty="0">
                <a:solidFill>
                  <a:srgbClr val="FFC000"/>
                </a:solidFill>
              </a:rPr>
              <a:t> prioritized</a:t>
            </a:r>
            <a:endParaRPr kumimoji="1" lang="ja-JP" altLang="en-US" b="1">
              <a:solidFill>
                <a:srgbClr val="FFC000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37A4FDD-8B32-93B2-31C9-AC9B288E6BDF}"/>
              </a:ext>
            </a:extLst>
          </p:cNvPr>
          <p:cNvSpPr txBox="1"/>
          <p:nvPr/>
        </p:nvSpPr>
        <p:spPr>
          <a:xfrm>
            <a:off x="1263651" y="364003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en-US" altLang="ja-JP" b="1" baseline="30000" dirty="0">
                <a:solidFill>
                  <a:srgbClr val="FF0000"/>
                </a:solidFill>
              </a:rPr>
              <a:t>rd</a:t>
            </a:r>
            <a:r>
              <a:rPr kumimoji="1" lang="en-US" altLang="ja-JP" b="1" dirty="0">
                <a:solidFill>
                  <a:srgbClr val="FF0000"/>
                </a:solidFill>
              </a:rPr>
              <a:t> prioritized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B5A8259-8051-DA88-400C-14B0679F9D49}"/>
              </a:ext>
            </a:extLst>
          </p:cNvPr>
          <p:cNvSpPr txBox="1"/>
          <p:nvPr/>
        </p:nvSpPr>
        <p:spPr>
          <a:xfrm>
            <a:off x="4105104" y="6280484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Part of WDN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1889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C899D8-ED44-E7DB-26DB-56D4CFE4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without worse performance</a:t>
            </a:r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1BCFE24-C109-3047-6EE5-2F6F2AEA7BD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40" y="884464"/>
            <a:ext cx="7813441" cy="588102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E6BCD4-481C-0600-02EB-444DA0CDB6B5}"/>
              </a:ext>
            </a:extLst>
          </p:cNvPr>
          <p:cNvSpPr txBox="1"/>
          <p:nvPr/>
        </p:nvSpPr>
        <p:spPr>
          <a:xfrm>
            <a:off x="6983772" y="597353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0.9225: not so bad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317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E97F53-0DF6-8D64-DC8F-C04403A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Discussion: exploration efficiency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0B0C85-4658-289A-EBA6-D1985D6967B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87" y="1250682"/>
            <a:ext cx="3530134" cy="265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846F88C-E125-A34A-5FE7-4937F90CD3C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87" y="3978530"/>
            <a:ext cx="3530134" cy="26570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5C1B26-C406-AC9C-F244-DA015BAE4968}"/>
              </a:ext>
            </a:extLst>
          </p:cNvPr>
          <p:cNvSpPr txBox="1"/>
          <p:nvPr/>
        </p:nvSpPr>
        <p:spPr>
          <a:xfrm>
            <a:off x="5021396" y="1250682"/>
            <a:ext cx="4241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Search space in this problem:</a:t>
            </a:r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657AFEF-B589-A365-50E0-53F47FCEA4AE}"/>
                  </a:ext>
                </a:extLst>
              </p:cNvPr>
              <p:cNvSpPr txBox="1"/>
              <p:nvPr/>
            </p:nvSpPr>
            <p:spPr>
              <a:xfrm>
                <a:off x="5911447" y="1712347"/>
                <a:ext cx="2559034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4610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𝟐𝟎𝟕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657AFEF-B589-A365-50E0-53F47FCEA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447" y="1712347"/>
                <a:ext cx="2559034" cy="341055"/>
              </a:xfrm>
              <a:prstGeom prst="rect">
                <a:avLst/>
              </a:prstGeom>
              <a:blipFill>
                <a:blip r:embed="rId5"/>
                <a:stretch>
                  <a:fillRect l="-493" b="-17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D05EC1-3977-9FBF-905A-E48E1EAE2297}"/>
              </a:ext>
            </a:extLst>
          </p:cNvPr>
          <p:cNvSpPr txBox="1"/>
          <p:nvPr/>
        </p:nvSpPr>
        <p:spPr>
          <a:xfrm>
            <a:off x="5021396" y="2515067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Parameters of GA exploration:</a:t>
            </a:r>
            <a:endParaRPr kumimoji="1" lang="ja-JP" altLang="en-US" sz="24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6528A9-E1BD-BFF5-C140-7AD883E9CF1D}"/>
              </a:ext>
            </a:extLst>
          </p:cNvPr>
          <p:cNvSpPr txBox="1"/>
          <p:nvPr/>
        </p:nvSpPr>
        <p:spPr>
          <a:xfrm>
            <a:off x="5684654" y="3201889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Generation: 100</a:t>
            </a:r>
          </a:p>
          <a:p>
            <a:r>
              <a:rPr lang="en-US" altLang="ja-JP" sz="2000" dirty="0"/>
              <a:t>Population: 100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9A4AA09-086B-F880-D439-73F91DBFE00B}"/>
              </a:ext>
            </a:extLst>
          </p:cNvPr>
          <p:cNvSpPr/>
          <p:nvPr/>
        </p:nvSpPr>
        <p:spPr>
          <a:xfrm>
            <a:off x="5684654" y="4466274"/>
            <a:ext cx="2688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Rate of crossover: 0.3</a:t>
            </a:r>
          </a:p>
          <a:p>
            <a:r>
              <a:rPr lang="en-US" altLang="ja-JP" sz="2000" dirty="0"/>
              <a:t>Rate of mutation: 0.1</a:t>
            </a:r>
            <a:endParaRPr lang="ja-JP" altLang="en-US" sz="2000"/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AB1C3486-6AA5-816F-2168-0EFABE694ECE}"/>
              </a:ext>
            </a:extLst>
          </p:cNvPr>
          <p:cNvSpPr/>
          <p:nvPr/>
        </p:nvSpPr>
        <p:spPr>
          <a:xfrm>
            <a:off x="6377873" y="4056731"/>
            <a:ext cx="388687" cy="1564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911F67B-793D-F190-7054-6A578E0EAEC8}"/>
              </a:ext>
            </a:extLst>
          </p:cNvPr>
          <p:cNvSpPr txBox="1"/>
          <p:nvPr/>
        </p:nvSpPr>
        <p:spPr>
          <a:xfrm>
            <a:off x="6766560" y="3934877"/>
            <a:ext cx="4416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/>
              <a:t>Only 10000 scenarios</a:t>
            </a:r>
            <a:r>
              <a:rPr kumimoji="1" lang="en-US" altLang="ja-JP" sz="2000" dirty="0"/>
              <a:t> were explored.</a:t>
            </a:r>
            <a:endParaRPr kumimoji="1" lang="ja-JP" altLang="en-US" sz="2000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9E8F6098-0E70-7ABB-848F-58E6E2222330}"/>
              </a:ext>
            </a:extLst>
          </p:cNvPr>
          <p:cNvSpPr/>
          <p:nvPr/>
        </p:nvSpPr>
        <p:spPr>
          <a:xfrm>
            <a:off x="6377873" y="5296014"/>
            <a:ext cx="388687" cy="1564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C0DFD5F-ECB5-286C-CA2E-D90EFBDB5599}"/>
              </a:ext>
            </a:extLst>
          </p:cNvPr>
          <p:cNvSpPr txBox="1"/>
          <p:nvPr/>
        </p:nvSpPr>
        <p:spPr>
          <a:xfrm>
            <a:off x="6766560" y="5174160"/>
            <a:ext cx="4370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Most of </a:t>
            </a:r>
            <a:r>
              <a:rPr lang="en-US" altLang="ja-JP" sz="2000" dirty="0"/>
              <a:t>scenarios were </a:t>
            </a:r>
            <a:r>
              <a:rPr lang="en-US" altLang="ja-JP" sz="2000" u="sng" dirty="0"/>
              <a:t>not changed</a:t>
            </a:r>
            <a:r>
              <a:rPr lang="en-US" altLang="ja-JP" sz="2000" dirty="0"/>
              <a:t>.</a:t>
            </a:r>
            <a:endParaRPr kumimoji="1" lang="ja-JP" altLang="en-US" sz="2000"/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19726513-ADBF-E8FB-0DC0-009BA30DC59C}"/>
              </a:ext>
            </a:extLst>
          </p:cNvPr>
          <p:cNvSpPr/>
          <p:nvPr/>
        </p:nvSpPr>
        <p:spPr>
          <a:xfrm>
            <a:off x="5984400" y="5854480"/>
            <a:ext cx="3345227" cy="8553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000" b="1" dirty="0"/>
              <a:t>Issue:</a:t>
            </a:r>
          </a:p>
          <a:p>
            <a:r>
              <a:rPr lang="en-US" altLang="ja-JP" sz="2000" dirty="0"/>
              <a:t>Need for parameter-tuning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96235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0529B2-E57F-0245-2EB2-FD96C14A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BF0C39-503A-F4FB-EC3A-FEB32825D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</a:p>
          <a:p>
            <a:r>
              <a:rPr lang="en-US" altLang="ja-JP" dirty="0"/>
              <a:t>Proposed method: Scenario GA</a:t>
            </a:r>
          </a:p>
          <a:p>
            <a:r>
              <a:rPr kumimoji="1" lang="en-US" altLang="ja-JP" dirty="0"/>
              <a:t>Results &amp; discussion</a:t>
            </a:r>
          </a:p>
          <a:p>
            <a:r>
              <a:rPr lang="en-US" altLang="ja-JP" dirty="0"/>
              <a:t>Conclusion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89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45C65F-58DC-BB1B-D561-DD86F202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E9DAEB-DDC0-5F67-3953-3800F57B6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766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544B592-0542-6699-B6C5-73F2C71A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Conclusion</a:t>
            </a:r>
            <a:endParaRPr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CCF3C96-3BB9-F7FB-4EFB-ABA680ECB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ja-JP" sz="2800" dirty="0"/>
              <a:t>Exploration of the worst scenario was successfully done.</a:t>
            </a:r>
          </a:p>
          <a:p>
            <a:pPr>
              <a:buFont typeface="Wingdings" pitchFamily="2" charset="2"/>
              <a:buChar char="ü"/>
            </a:pPr>
            <a:endParaRPr lang="en-US" altLang="ja-JP" sz="2800" dirty="0"/>
          </a:p>
          <a:p>
            <a:pPr>
              <a:buFont typeface="Wingdings" pitchFamily="2" charset="2"/>
              <a:buChar char="ü"/>
            </a:pPr>
            <a:r>
              <a:rPr lang="en-US" altLang="ja-JP" sz="2800" dirty="0"/>
              <a:t>Scenarios with different difficulties were obtained.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/>
              <a:t>They can be utilized for training scenarios</a:t>
            </a:r>
          </a:p>
          <a:p>
            <a:pPr>
              <a:buFont typeface="Wingdings" pitchFamily="2" charset="2"/>
              <a:buChar char="ü"/>
            </a:pPr>
            <a:endParaRPr lang="en-US" altLang="ja-JP" sz="2800" dirty="0"/>
          </a:p>
          <a:p>
            <a:pPr>
              <a:buFont typeface="Wingdings" pitchFamily="2" charset="2"/>
              <a:buChar char="ü"/>
            </a:pPr>
            <a:r>
              <a:rPr lang="en-US" altLang="ja-JP" sz="2800" dirty="0"/>
              <a:t>Critical pipes in restoration process were found.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/>
              <a:t>They can be utilized for improving restoration strategies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404111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5B7F99-F32E-5D20-82B0-09ADB644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Future studies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875E8D-1BA8-0157-3EE2-C6D826122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86900">
              <a:buFont typeface="Wingdings" pitchFamily="2" charset="2"/>
              <a:buChar char="p"/>
            </a:pPr>
            <a:r>
              <a:rPr lang="en-US" altLang="ja-JP" sz="2800" dirty="0"/>
              <a:t>P</a:t>
            </a:r>
            <a:r>
              <a:rPr kumimoji="1" lang="en-US" altLang="ja-JP" sz="2800" dirty="0"/>
              <a:t>arameter tuning of the Scenario GA</a:t>
            </a:r>
          </a:p>
          <a:p>
            <a:pPr indent="-486900">
              <a:buFont typeface="Wingdings" pitchFamily="2" charset="2"/>
              <a:buChar char="p"/>
            </a:pPr>
            <a:endParaRPr lang="en-US" altLang="ja-JP" sz="2800" dirty="0"/>
          </a:p>
          <a:p>
            <a:pPr indent="-486900">
              <a:buFont typeface="Wingdings" pitchFamily="2" charset="2"/>
              <a:buChar char="p"/>
            </a:pPr>
            <a:r>
              <a:rPr lang="en-US" altLang="ja-JP" sz="2800" dirty="0"/>
              <a:t>Analysis between bad and good scenarios</a:t>
            </a:r>
          </a:p>
          <a:p>
            <a:pPr indent="-486900">
              <a:buFont typeface="Wingdings" pitchFamily="2" charset="2"/>
              <a:buChar char="p"/>
            </a:pPr>
            <a:endParaRPr kumimoji="1" lang="en-US" altLang="ja-JP" sz="2800" dirty="0"/>
          </a:p>
          <a:p>
            <a:pPr indent="-486900">
              <a:buFont typeface="Wingdings" pitchFamily="2" charset="2"/>
              <a:buChar char="p"/>
            </a:pPr>
            <a:r>
              <a:rPr kumimoji="1" lang="en-US" altLang="ja-JP" sz="2800" dirty="0"/>
              <a:t>Exploration with multiple restoration strategies</a:t>
            </a:r>
          </a:p>
          <a:p>
            <a:pPr indent="-486900">
              <a:buFont typeface="Wingdings" pitchFamily="2" charset="2"/>
              <a:buChar char="p"/>
            </a:pPr>
            <a:endParaRPr lang="en-US" altLang="ja-JP" sz="2800" dirty="0"/>
          </a:p>
          <a:p>
            <a:pPr indent="-486900">
              <a:buFont typeface="Wingdings" pitchFamily="2" charset="2"/>
              <a:buChar char="p"/>
            </a:pPr>
            <a:r>
              <a:rPr lang="en-US" altLang="ja-JP" sz="2800" dirty="0"/>
              <a:t>Collaboration with the exploration of heuristic</a:t>
            </a:r>
          </a:p>
        </p:txBody>
      </p:sp>
    </p:spTree>
    <p:extLst>
      <p:ext uri="{BB962C8B-B14F-4D97-AF65-F5344CB8AC3E}">
        <p14:creationId xmlns:p14="http://schemas.microsoft.com/office/powerpoint/2010/main" val="2016985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20B7E3A-3D7D-DD3B-2AB8-16E0D8B5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Thank you for your listening!</a:t>
            </a:r>
            <a:endParaRPr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13FA7A4-AB3C-A597-DA53-4E5E2ACB1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463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24CD73-D06F-8B75-9C95-480B60BD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92580E-4A15-A84F-9C03-D6B5EA9BD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84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5805F01D-FBA7-65D0-9592-0E32C20BF971}"/>
              </a:ext>
            </a:extLst>
          </p:cNvPr>
          <p:cNvSpPr/>
          <p:nvPr/>
        </p:nvSpPr>
        <p:spPr>
          <a:xfrm>
            <a:off x="1060588" y="3724149"/>
            <a:ext cx="4082143" cy="2831772"/>
          </a:xfrm>
          <a:prstGeom prst="roundRect">
            <a:avLst>
              <a:gd name="adj" fmla="val 45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9FCA049F-B91C-14F0-328C-D46E94CDA7B7}"/>
              </a:ext>
            </a:extLst>
          </p:cNvPr>
          <p:cNvSpPr/>
          <p:nvPr/>
        </p:nvSpPr>
        <p:spPr>
          <a:xfrm>
            <a:off x="1298121" y="1053091"/>
            <a:ext cx="9561202" cy="1833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1997109-0FB2-82C5-0281-2215EE70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1CD0BE-4C20-4DF3-F9E7-E1404B1BDB25}"/>
              </a:ext>
            </a:extLst>
          </p:cNvPr>
          <p:cNvSpPr txBox="1"/>
          <p:nvPr/>
        </p:nvSpPr>
        <p:spPr>
          <a:xfrm>
            <a:off x="1361326" y="1072399"/>
            <a:ext cx="509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Water distribution network</a:t>
            </a:r>
            <a:r>
              <a:rPr lang="en-US" altLang="ja-JP" sz="2400" dirty="0"/>
              <a:t> (WDN)</a:t>
            </a:r>
            <a:endParaRPr kumimoji="1" lang="ja-JP" altLang="en-US" sz="24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FCC53C-D167-E2D4-7039-9504F91FF1BE}"/>
              </a:ext>
            </a:extLst>
          </p:cNvPr>
          <p:cNvSpPr txBox="1"/>
          <p:nvPr/>
        </p:nvSpPr>
        <p:spPr>
          <a:xfrm>
            <a:off x="1943100" y="1595619"/>
            <a:ext cx="908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- Important infrastructure </a:t>
            </a:r>
            <a:r>
              <a:rPr lang="en-US" altLang="ja-JP" sz="2400" dirty="0"/>
              <a:t>used by many individuals/organizations.</a:t>
            </a:r>
            <a:endParaRPr kumimoji="1" lang="ja-JP" altLang="en-US" sz="24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76AB4C-FBD7-CCB0-1189-F60DA0D12E04}"/>
              </a:ext>
            </a:extLst>
          </p:cNvPr>
          <p:cNvSpPr txBox="1"/>
          <p:nvPr/>
        </p:nvSpPr>
        <p:spPr>
          <a:xfrm>
            <a:off x="1405228" y="2359388"/>
            <a:ext cx="938154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u="sng" dirty="0"/>
              <a:t>Fast</a:t>
            </a:r>
            <a:r>
              <a:rPr lang="en-US" altLang="ja-JP" sz="2400" dirty="0"/>
              <a:t> and </a:t>
            </a:r>
            <a:r>
              <a:rPr lang="en-US" altLang="ja-JP" sz="2400" u="sng" dirty="0"/>
              <a:t>efficient</a:t>
            </a:r>
            <a:r>
              <a:rPr lang="en-US" altLang="ja-JP" sz="2400" dirty="0"/>
              <a:t> recovery during post-disaster period is necessary.</a:t>
            </a:r>
            <a:endParaRPr kumimoji="1" lang="ja-JP" altLang="en-US" sz="2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C97F44-7913-97FE-51A3-7A299EE54DB2}"/>
              </a:ext>
            </a:extLst>
          </p:cNvPr>
          <p:cNvSpPr txBox="1"/>
          <p:nvPr/>
        </p:nvSpPr>
        <p:spPr>
          <a:xfrm>
            <a:off x="1175925" y="4099145"/>
            <a:ext cx="39340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Develop restoration s</a:t>
            </a:r>
            <a:r>
              <a:rPr kumimoji="1" lang="en-US" altLang="ja-JP" sz="2000" dirty="0"/>
              <a:t>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Evaluate restoration strategies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Train practitioners</a:t>
            </a:r>
            <a:endParaRPr kumimoji="1" lang="ja-JP" altLang="en-US" sz="20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149F1A-E218-E4CC-86AE-23091AE2F38C}"/>
              </a:ext>
            </a:extLst>
          </p:cNvPr>
          <p:cNvSpPr txBox="1"/>
          <p:nvPr/>
        </p:nvSpPr>
        <p:spPr>
          <a:xfrm>
            <a:off x="994785" y="3355070"/>
            <a:ext cx="42963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Simulation-based optimization</a:t>
            </a:r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44E6A5-5B53-A3A1-EE8B-FBCC2B7AA55F}"/>
              </a:ext>
            </a:extLst>
          </p:cNvPr>
          <p:cNvSpPr txBox="1"/>
          <p:nvPr/>
        </p:nvSpPr>
        <p:spPr>
          <a:xfrm>
            <a:off x="1234431" y="3801093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Used for</a:t>
            </a:r>
            <a:endParaRPr kumimoji="1" lang="ja-JP" altLang="en-US" sz="20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85E460-B377-C36E-7E0E-A9E330B374C2}"/>
              </a:ext>
            </a:extLst>
          </p:cNvPr>
          <p:cNvSpPr txBox="1"/>
          <p:nvPr/>
        </p:nvSpPr>
        <p:spPr>
          <a:xfrm>
            <a:off x="1234431" y="5087241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Issues</a:t>
            </a:r>
            <a:r>
              <a:rPr kumimoji="1" lang="en-US" altLang="ja-JP" sz="2000" dirty="0"/>
              <a:t>:</a:t>
            </a:r>
            <a:endParaRPr kumimoji="1" lang="ja-JP" altLang="en-US" sz="20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24A151-E5BE-2376-D212-9C4F67199917}"/>
              </a:ext>
            </a:extLst>
          </p:cNvPr>
          <p:cNvSpPr txBox="1"/>
          <p:nvPr/>
        </p:nvSpPr>
        <p:spPr>
          <a:xfrm>
            <a:off x="1175925" y="5475446"/>
            <a:ext cx="3937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システムフォント（レギュラー）"/>
              <a:buChar char="✗"/>
            </a:pPr>
            <a:r>
              <a:rPr kumimoji="1" lang="en-US" altLang="ja-JP" sz="2000" dirty="0"/>
              <a:t>Simple simulation model</a:t>
            </a:r>
          </a:p>
          <a:p>
            <a:pPr marL="285750" indent="-285750">
              <a:buClr>
                <a:srgbClr val="FF0000"/>
              </a:buClr>
              <a:buFont typeface="システムフォント（レギュラー）"/>
              <a:buChar char="✗"/>
            </a:pPr>
            <a:r>
              <a:rPr lang="en-US" altLang="ja-JP" sz="2000" dirty="0"/>
              <a:t>Low interpretability of planning</a:t>
            </a:r>
          </a:p>
          <a:p>
            <a:pPr marL="285750" indent="-285750">
              <a:buClr>
                <a:srgbClr val="FF0000"/>
              </a:buClr>
              <a:buFont typeface="システムフォント（レギュラー）"/>
              <a:buChar char="✗"/>
            </a:pPr>
            <a:r>
              <a:rPr kumimoji="1" lang="en-US" altLang="ja-JP" sz="2000" dirty="0"/>
              <a:t>Fixed scenarios</a:t>
            </a:r>
          </a:p>
        </p:txBody>
      </p:sp>
      <p:sp>
        <p:nvSpPr>
          <p:cNvPr id="13" name="下矢印 12">
            <a:extLst>
              <a:ext uri="{FF2B5EF4-FFF2-40B4-BE49-F238E27FC236}">
                <a16:creationId xmlns:a16="http://schemas.microsoft.com/office/drawing/2014/main" id="{7D91CBC9-9738-FA8F-82F2-E5CA12C93118}"/>
              </a:ext>
            </a:extLst>
          </p:cNvPr>
          <p:cNvSpPr/>
          <p:nvPr/>
        </p:nvSpPr>
        <p:spPr>
          <a:xfrm>
            <a:off x="5853684" y="2100185"/>
            <a:ext cx="484632" cy="2592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0192BE7-7AEB-3DD9-FCE1-D3AE5D43DBFA}"/>
              </a:ext>
            </a:extLst>
          </p:cNvPr>
          <p:cNvSpPr txBox="1"/>
          <p:nvPr/>
        </p:nvSpPr>
        <p:spPr>
          <a:xfrm>
            <a:off x="5442928" y="3120529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For strategies and training,</a:t>
            </a:r>
            <a:endParaRPr kumimoji="1" lang="ja-JP" altLang="en-US" sz="2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B72A73-432C-F884-6165-CE50DE3277A3}"/>
              </a:ext>
            </a:extLst>
          </p:cNvPr>
          <p:cNvSpPr txBox="1"/>
          <p:nvPr/>
        </p:nvSpPr>
        <p:spPr>
          <a:xfrm>
            <a:off x="5482530" y="4884621"/>
            <a:ext cx="6658426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58426"/>
                      <a:gd name="connsiteY0" fmla="*/ 0 h 1200329"/>
                      <a:gd name="connsiteX1" fmla="*/ 355116 w 6658426"/>
                      <a:gd name="connsiteY1" fmla="*/ 0 h 1200329"/>
                      <a:gd name="connsiteX2" fmla="*/ 976569 w 6658426"/>
                      <a:gd name="connsiteY2" fmla="*/ 0 h 1200329"/>
                      <a:gd name="connsiteX3" fmla="*/ 1464854 w 6658426"/>
                      <a:gd name="connsiteY3" fmla="*/ 0 h 1200329"/>
                      <a:gd name="connsiteX4" fmla="*/ 2019723 w 6658426"/>
                      <a:gd name="connsiteY4" fmla="*/ 0 h 1200329"/>
                      <a:gd name="connsiteX5" fmla="*/ 2707760 w 6658426"/>
                      <a:gd name="connsiteY5" fmla="*/ 0 h 1200329"/>
                      <a:gd name="connsiteX6" fmla="*/ 3129460 w 6658426"/>
                      <a:gd name="connsiteY6" fmla="*/ 0 h 1200329"/>
                      <a:gd name="connsiteX7" fmla="*/ 3750913 w 6658426"/>
                      <a:gd name="connsiteY7" fmla="*/ 0 h 1200329"/>
                      <a:gd name="connsiteX8" fmla="*/ 4172614 w 6658426"/>
                      <a:gd name="connsiteY8" fmla="*/ 0 h 1200329"/>
                      <a:gd name="connsiteX9" fmla="*/ 4727482 w 6658426"/>
                      <a:gd name="connsiteY9" fmla="*/ 0 h 1200329"/>
                      <a:gd name="connsiteX10" fmla="*/ 5348936 w 6658426"/>
                      <a:gd name="connsiteY10" fmla="*/ 0 h 1200329"/>
                      <a:gd name="connsiteX11" fmla="*/ 5704052 w 6658426"/>
                      <a:gd name="connsiteY11" fmla="*/ 0 h 1200329"/>
                      <a:gd name="connsiteX12" fmla="*/ 6059168 w 6658426"/>
                      <a:gd name="connsiteY12" fmla="*/ 0 h 1200329"/>
                      <a:gd name="connsiteX13" fmla="*/ 6658426 w 6658426"/>
                      <a:gd name="connsiteY13" fmla="*/ 0 h 1200329"/>
                      <a:gd name="connsiteX14" fmla="*/ 6658426 w 6658426"/>
                      <a:gd name="connsiteY14" fmla="*/ 400110 h 1200329"/>
                      <a:gd name="connsiteX15" fmla="*/ 6658426 w 6658426"/>
                      <a:gd name="connsiteY15" fmla="*/ 812223 h 1200329"/>
                      <a:gd name="connsiteX16" fmla="*/ 6658426 w 6658426"/>
                      <a:gd name="connsiteY16" fmla="*/ 1200329 h 1200329"/>
                      <a:gd name="connsiteX17" fmla="*/ 6036973 w 6658426"/>
                      <a:gd name="connsiteY17" fmla="*/ 1200329 h 1200329"/>
                      <a:gd name="connsiteX18" fmla="*/ 5415520 w 6658426"/>
                      <a:gd name="connsiteY18" fmla="*/ 1200329 h 1200329"/>
                      <a:gd name="connsiteX19" fmla="*/ 4860651 w 6658426"/>
                      <a:gd name="connsiteY19" fmla="*/ 1200329 h 1200329"/>
                      <a:gd name="connsiteX20" fmla="*/ 4172614 w 6658426"/>
                      <a:gd name="connsiteY20" fmla="*/ 1200329 h 1200329"/>
                      <a:gd name="connsiteX21" fmla="*/ 3484576 w 6658426"/>
                      <a:gd name="connsiteY21" fmla="*/ 1200329 h 1200329"/>
                      <a:gd name="connsiteX22" fmla="*/ 2863123 w 6658426"/>
                      <a:gd name="connsiteY22" fmla="*/ 1200329 h 1200329"/>
                      <a:gd name="connsiteX23" fmla="*/ 2241670 w 6658426"/>
                      <a:gd name="connsiteY23" fmla="*/ 1200329 h 1200329"/>
                      <a:gd name="connsiteX24" fmla="*/ 1620217 w 6658426"/>
                      <a:gd name="connsiteY24" fmla="*/ 1200329 h 1200329"/>
                      <a:gd name="connsiteX25" fmla="*/ 1198517 w 6658426"/>
                      <a:gd name="connsiteY25" fmla="*/ 1200329 h 1200329"/>
                      <a:gd name="connsiteX26" fmla="*/ 510479 w 6658426"/>
                      <a:gd name="connsiteY26" fmla="*/ 1200329 h 1200329"/>
                      <a:gd name="connsiteX27" fmla="*/ 0 w 6658426"/>
                      <a:gd name="connsiteY27" fmla="*/ 1200329 h 1200329"/>
                      <a:gd name="connsiteX28" fmla="*/ 0 w 6658426"/>
                      <a:gd name="connsiteY28" fmla="*/ 836229 h 1200329"/>
                      <a:gd name="connsiteX29" fmla="*/ 0 w 6658426"/>
                      <a:gd name="connsiteY29" fmla="*/ 424116 h 1200329"/>
                      <a:gd name="connsiteX30" fmla="*/ 0 w 6658426"/>
                      <a:gd name="connsiteY30" fmla="*/ 0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6658426" h="1200329" fill="none" extrusionOk="0">
                        <a:moveTo>
                          <a:pt x="0" y="0"/>
                        </a:moveTo>
                        <a:cubicBezTo>
                          <a:pt x="89257" y="-6447"/>
                          <a:pt x="229746" y="40578"/>
                          <a:pt x="355116" y="0"/>
                        </a:cubicBezTo>
                        <a:cubicBezTo>
                          <a:pt x="480486" y="-40578"/>
                          <a:pt x="827251" y="25193"/>
                          <a:pt x="976569" y="0"/>
                        </a:cubicBezTo>
                        <a:cubicBezTo>
                          <a:pt x="1125887" y="-25193"/>
                          <a:pt x="1251743" y="37307"/>
                          <a:pt x="1464854" y="0"/>
                        </a:cubicBezTo>
                        <a:cubicBezTo>
                          <a:pt x="1677966" y="-37307"/>
                          <a:pt x="1793086" y="59313"/>
                          <a:pt x="2019723" y="0"/>
                        </a:cubicBezTo>
                        <a:cubicBezTo>
                          <a:pt x="2246360" y="-59313"/>
                          <a:pt x="2380089" y="58431"/>
                          <a:pt x="2707760" y="0"/>
                        </a:cubicBezTo>
                        <a:cubicBezTo>
                          <a:pt x="3035431" y="-58431"/>
                          <a:pt x="2980348" y="48043"/>
                          <a:pt x="3129460" y="0"/>
                        </a:cubicBezTo>
                        <a:cubicBezTo>
                          <a:pt x="3278572" y="-48043"/>
                          <a:pt x="3585124" y="16459"/>
                          <a:pt x="3750913" y="0"/>
                        </a:cubicBezTo>
                        <a:cubicBezTo>
                          <a:pt x="3916702" y="-16459"/>
                          <a:pt x="4017012" y="1129"/>
                          <a:pt x="4172614" y="0"/>
                        </a:cubicBezTo>
                        <a:cubicBezTo>
                          <a:pt x="4328216" y="-1129"/>
                          <a:pt x="4500483" y="21358"/>
                          <a:pt x="4727482" y="0"/>
                        </a:cubicBezTo>
                        <a:cubicBezTo>
                          <a:pt x="4954481" y="-21358"/>
                          <a:pt x="5041419" y="44187"/>
                          <a:pt x="5348936" y="0"/>
                        </a:cubicBezTo>
                        <a:cubicBezTo>
                          <a:pt x="5656453" y="-44187"/>
                          <a:pt x="5540179" y="13177"/>
                          <a:pt x="5704052" y="0"/>
                        </a:cubicBezTo>
                        <a:cubicBezTo>
                          <a:pt x="5867925" y="-13177"/>
                          <a:pt x="5926046" y="42391"/>
                          <a:pt x="6059168" y="0"/>
                        </a:cubicBezTo>
                        <a:cubicBezTo>
                          <a:pt x="6192290" y="-42391"/>
                          <a:pt x="6391038" y="4615"/>
                          <a:pt x="6658426" y="0"/>
                        </a:cubicBezTo>
                        <a:cubicBezTo>
                          <a:pt x="6658473" y="173613"/>
                          <a:pt x="6627703" y="215401"/>
                          <a:pt x="6658426" y="400110"/>
                        </a:cubicBezTo>
                        <a:cubicBezTo>
                          <a:pt x="6689149" y="584819"/>
                          <a:pt x="6642050" y="634677"/>
                          <a:pt x="6658426" y="812223"/>
                        </a:cubicBezTo>
                        <a:cubicBezTo>
                          <a:pt x="6674802" y="989769"/>
                          <a:pt x="6631301" y="1025676"/>
                          <a:pt x="6658426" y="1200329"/>
                        </a:cubicBezTo>
                        <a:cubicBezTo>
                          <a:pt x="6422509" y="1256103"/>
                          <a:pt x="6303202" y="1187425"/>
                          <a:pt x="6036973" y="1200329"/>
                        </a:cubicBezTo>
                        <a:cubicBezTo>
                          <a:pt x="5770744" y="1213233"/>
                          <a:pt x="5636660" y="1198379"/>
                          <a:pt x="5415520" y="1200329"/>
                        </a:cubicBezTo>
                        <a:cubicBezTo>
                          <a:pt x="5194380" y="1202279"/>
                          <a:pt x="5117000" y="1176732"/>
                          <a:pt x="4860651" y="1200329"/>
                        </a:cubicBezTo>
                        <a:cubicBezTo>
                          <a:pt x="4604302" y="1223926"/>
                          <a:pt x="4321823" y="1152988"/>
                          <a:pt x="4172614" y="1200329"/>
                        </a:cubicBezTo>
                        <a:cubicBezTo>
                          <a:pt x="4023405" y="1247670"/>
                          <a:pt x="3729730" y="1129276"/>
                          <a:pt x="3484576" y="1200329"/>
                        </a:cubicBezTo>
                        <a:cubicBezTo>
                          <a:pt x="3239422" y="1271382"/>
                          <a:pt x="3005205" y="1136461"/>
                          <a:pt x="2863123" y="1200329"/>
                        </a:cubicBezTo>
                        <a:cubicBezTo>
                          <a:pt x="2721041" y="1264197"/>
                          <a:pt x="2401758" y="1149611"/>
                          <a:pt x="2241670" y="1200329"/>
                        </a:cubicBezTo>
                        <a:cubicBezTo>
                          <a:pt x="2081582" y="1251047"/>
                          <a:pt x="1911400" y="1132296"/>
                          <a:pt x="1620217" y="1200329"/>
                        </a:cubicBezTo>
                        <a:cubicBezTo>
                          <a:pt x="1329034" y="1268362"/>
                          <a:pt x="1382313" y="1191314"/>
                          <a:pt x="1198517" y="1200329"/>
                        </a:cubicBezTo>
                        <a:cubicBezTo>
                          <a:pt x="1014721" y="1209344"/>
                          <a:pt x="723626" y="1164750"/>
                          <a:pt x="510479" y="1200329"/>
                        </a:cubicBezTo>
                        <a:cubicBezTo>
                          <a:pt x="297332" y="1235908"/>
                          <a:pt x="178666" y="1184465"/>
                          <a:pt x="0" y="1200329"/>
                        </a:cubicBezTo>
                        <a:cubicBezTo>
                          <a:pt x="-14580" y="1108955"/>
                          <a:pt x="11573" y="952579"/>
                          <a:pt x="0" y="836229"/>
                        </a:cubicBezTo>
                        <a:cubicBezTo>
                          <a:pt x="-11573" y="719879"/>
                          <a:pt x="3116" y="592245"/>
                          <a:pt x="0" y="424116"/>
                        </a:cubicBezTo>
                        <a:cubicBezTo>
                          <a:pt x="-3116" y="255987"/>
                          <a:pt x="39489" y="188902"/>
                          <a:pt x="0" y="0"/>
                        </a:cubicBezTo>
                        <a:close/>
                      </a:path>
                      <a:path w="6658426" h="1200329" stroke="0" extrusionOk="0">
                        <a:moveTo>
                          <a:pt x="0" y="0"/>
                        </a:moveTo>
                        <a:cubicBezTo>
                          <a:pt x="220782" y="-48421"/>
                          <a:pt x="353789" y="17088"/>
                          <a:pt x="488285" y="0"/>
                        </a:cubicBezTo>
                        <a:cubicBezTo>
                          <a:pt x="622781" y="-17088"/>
                          <a:pt x="767811" y="8775"/>
                          <a:pt x="843401" y="0"/>
                        </a:cubicBezTo>
                        <a:cubicBezTo>
                          <a:pt x="918991" y="-8775"/>
                          <a:pt x="1357098" y="75777"/>
                          <a:pt x="1531438" y="0"/>
                        </a:cubicBezTo>
                        <a:cubicBezTo>
                          <a:pt x="1705778" y="-75777"/>
                          <a:pt x="1890882" y="25669"/>
                          <a:pt x="2019723" y="0"/>
                        </a:cubicBezTo>
                        <a:cubicBezTo>
                          <a:pt x="2148565" y="-25669"/>
                          <a:pt x="2339599" y="6755"/>
                          <a:pt x="2508007" y="0"/>
                        </a:cubicBezTo>
                        <a:cubicBezTo>
                          <a:pt x="2676415" y="-6755"/>
                          <a:pt x="3048442" y="67842"/>
                          <a:pt x="3196044" y="0"/>
                        </a:cubicBezTo>
                        <a:cubicBezTo>
                          <a:pt x="3343646" y="-67842"/>
                          <a:pt x="3414305" y="22382"/>
                          <a:pt x="3617745" y="0"/>
                        </a:cubicBezTo>
                        <a:cubicBezTo>
                          <a:pt x="3821185" y="-22382"/>
                          <a:pt x="4092787" y="41669"/>
                          <a:pt x="4305782" y="0"/>
                        </a:cubicBezTo>
                        <a:cubicBezTo>
                          <a:pt x="4518777" y="-41669"/>
                          <a:pt x="4729121" y="66985"/>
                          <a:pt x="4993820" y="0"/>
                        </a:cubicBezTo>
                        <a:cubicBezTo>
                          <a:pt x="5258519" y="-66985"/>
                          <a:pt x="5363793" y="21181"/>
                          <a:pt x="5548688" y="0"/>
                        </a:cubicBezTo>
                        <a:cubicBezTo>
                          <a:pt x="5733583" y="-21181"/>
                          <a:pt x="6307966" y="25181"/>
                          <a:pt x="6658426" y="0"/>
                        </a:cubicBezTo>
                        <a:cubicBezTo>
                          <a:pt x="6693675" y="175314"/>
                          <a:pt x="6627132" y="209229"/>
                          <a:pt x="6658426" y="388106"/>
                        </a:cubicBezTo>
                        <a:cubicBezTo>
                          <a:pt x="6689720" y="566983"/>
                          <a:pt x="6623141" y="628797"/>
                          <a:pt x="6658426" y="752206"/>
                        </a:cubicBezTo>
                        <a:cubicBezTo>
                          <a:pt x="6693711" y="875615"/>
                          <a:pt x="6617332" y="1013344"/>
                          <a:pt x="6658426" y="1200329"/>
                        </a:cubicBezTo>
                        <a:cubicBezTo>
                          <a:pt x="6382971" y="1205389"/>
                          <a:pt x="6271208" y="1148775"/>
                          <a:pt x="6103557" y="1200329"/>
                        </a:cubicBezTo>
                        <a:cubicBezTo>
                          <a:pt x="5935906" y="1251883"/>
                          <a:pt x="5764019" y="1192737"/>
                          <a:pt x="5548688" y="1200329"/>
                        </a:cubicBezTo>
                        <a:cubicBezTo>
                          <a:pt x="5333357" y="1207921"/>
                          <a:pt x="5018720" y="1194393"/>
                          <a:pt x="4860651" y="1200329"/>
                        </a:cubicBezTo>
                        <a:cubicBezTo>
                          <a:pt x="4702582" y="1206265"/>
                          <a:pt x="4430308" y="1134030"/>
                          <a:pt x="4305782" y="1200329"/>
                        </a:cubicBezTo>
                        <a:cubicBezTo>
                          <a:pt x="4181256" y="1266628"/>
                          <a:pt x="4069630" y="1186135"/>
                          <a:pt x="3950666" y="1200329"/>
                        </a:cubicBezTo>
                        <a:cubicBezTo>
                          <a:pt x="3831702" y="1214523"/>
                          <a:pt x="3695778" y="1149970"/>
                          <a:pt x="3528966" y="1200329"/>
                        </a:cubicBezTo>
                        <a:cubicBezTo>
                          <a:pt x="3362154" y="1250688"/>
                          <a:pt x="3007079" y="1126497"/>
                          <a:pt x="2840928" y="1200329"/>
                        </a:cubicBezTo>
                        <a:cubicBezTo>
                          <a:pt x="2674777" y="1274161"/>
                          <a:pt x="2527503" y="1175042"/>
                          <a:pt x="2286060" y="1200329"/>
                        </a:cubicBezTo>
                        <a:cubicBezTo>
                          <a:pt x="2044617" y="1225616"/>
                          <a:pt x="2064013" y="1183428"/>
                          <a:pt x="1864359" y="1200329"/>
                        </a:cubicBezTo>
                        <a:cubicBezTo>
                          <a:pt x="1664705" y="1217230"/>
                          <a:pt x="1495569" y="1188306"/>
                          <a:pt x="1309490" y="1200329"/>
                        </a:cubicBezTo>
                        <a:cubicBezTo>
                          <a:pt x="1123411" y="1212352"/>
                          <a:pt x="1088169" y="1182161"/>
                          <a:pt x="954374" y="1200329"/>
                        </a:cubicBezTo>
                        <a:cubicBezTo>
                          <a:pt x="820579" y="1218497"/>
                          <a:pt x="756417" y="1159244"/>
                          <a:pt x="599258" y="1200329"/>
                        </a:cubicBezTo>
                        <a:cubicBezTo>
                          <a:pt x="442099" y="1241414"/>
                          <a:pt x="284592" y="1181993"/>
                          <a:pt x="0" y="1200329"/>
                        </a:cubicBezTo>
                        <a:cubicBezTo>
                          <a:pt x="-35652" y="1037195"/>
                          <a:pt x="43436" y="947441"/>
                          <a:pt x="0" y="824226"/>
                        </a:cubicBezTo>
                        <a:cubicBezTo>
                          <a:pt x="-43436" y="701011"/>
                          <a:pt x="39561" y="517177"/>
                          <a:pt x="0" y="400110"/>
                        </a:cubicBezTo>
                        <a:cubicBezTo>
                          <a:pt x="-39561" y="283043"/>
                          <a:pt x="35203" y="1400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ja-JP" sz="2400" dirty="0"/>
              <a:t>Interdependencies with other city functions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sz="2400" dirty="0"/>
              <a:t>High interpretability of planning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sz="2400" b="1" u="sng" dirty="0">
                <a:solidFill>
                  <a:srgbClr val="FF0000"/>
                </a:solidFill>
              </a:rPr>
              <a:t>Worst assumption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among various situations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6978E6-57B6-977D-6EB3-810C572F01DB}"/>
              </a:ext>
            </a:extLst>
          </p:cNvPr>
          <p:cNvSpPr/>
          <p:nvPr/>
        </p:nvSpPr>
        <p:spPr>
          <a:xfrm>
            <a:off x="5555953" y="3570260"/>
            <a:ext cx="5742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70C0"/>
                </a:solidFill>
              </a:rPr>
              <a:t>interpretability</a:t>
            </a:r>
            <a:r>
              <a:rPr lang="en-US" altLang="ja-JP" sz="2400" dirty="0"/>
              <a:t> &amp; </a:t>
            </a:r>
            <a:r>
              <a:rPr lang="en-US" altLang="ja-JP" sz="2400" b="1" dirty="0">
                <a:solidFill>
                  <a:srgbClr val="00B050"/>
                </a:solidFill>
              </a:rPr>
              <a:t>comprehensiveness</a:t>
            </a:r>
            <a:endParaRPr lang="ja-JP" altLang="en-US" sz="2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6331B5-BB30-E006-90A7-92B5CFB434EB}"/>
              </a:ext>
            </a:extLst>
          </p:cNvPr>
          <p:cNvSpPr txBox="1"/>
          <p:nvPr/>
        </p:nvSpPr>
        <p:spPr>
          <a:xfrm>
            <a:off x="5291154" y="4399218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Requirements for our simulation:</a:t>
            </a:r>
            <a:endParaRPr kumimoji="1" lang="ja-JP" altLang="en-US" sz="2400" b="1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98BDF93-18DC-DDEA-2DAC-A110DBA0458D}"/>
              </a:ext>
            </a:extLst>
          </p:cNvPr>
          <p:cNvSpPr/>
          <p:nvPr/>
        </p:nvSpPr>
        <p:spPr>
          <a:xfrm>
            <a:off x="9847193" y="3984090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is critical.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60442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062789AC-A6C8-9F46-65D4-B22931371744}"/>
              </a:ext>
            </a:extLst>
          </p:cNvPr>
          <p:cNvSpPr/>
          <p:nvPr/>
        </p:nvSpPr>
        <p:spPr>
          <a:xfrm>
            <a:off x="1064443" y="4800354"/>
            <a:ext cx="5523632" cy="18687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23293EA-93E2-B14A-4134-5CB37853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of post-disaster recovery of WDNs</a:t>
            </a:r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CA7A73A9-671D-6613-F4FC-170277FB5BB0}"/>
              </a:ext>
            </a:extLst>
          </p:cNvPr>
          <p:cNvSpPr/>
          <p:nvPr/>
        </p:nvSpPr>
        <p:spPr>
          <a:xfrm>
            <a:off x="6254685" y="2742231"/>
            <a:ext cx="2699525" cy="1195785"/>
          </a:xfrm>
          <a:prstGeom prst="ellipse">
            <a:avLst/>
          </a:prstGeom>
          <a:solidFill>
            <a:srgbClr val="92D050">
              <a:alpha val="80392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CB8B790C-4C6B-1D0C-49DA-FF1297FFF3FB}"/>
              </a:ext>
            </a:extLst>
          </p:cNvPr>
          <p:cNvSpPr/>
          <p:nvPr/>
        </p:nvSpPr>
        <p:spPr>
          <a:xfrm>
            <a:off x="9761772" y="1447418"/>
            <a:ext cx="1620748" cy="2338674"/>
          </a:xfrm>
          <a:prstGeom prst="ellipse">
            <a:avLst/>
          </a:prstGeom>
          <a:solidFill>
            <a:srgbClr val="FFC000">
              <a:alpha val="80392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グラフィックス 6" descr="工場 単色塗りつぶし">
            <a:extLst>
              <a:ext uri="{FF2B5EF4-FFF2-40B4-BE49-F238E27FC236}">
                <a16:creationId xmlns:a16="http://schemas.microsoft.com/office/drawing/2014/main" id="{33D5DD27-BA90-FC00-DC24-2AF6B6A47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2643" y="2749668"/>
            <a:ext cx="914400" cy="914400"/>
          </a:xfrm>
          <a:prstGeom prst="rect">
            <a:avLst/>
          </a:prstGeom>
        </p:spPr>
      </p:pic>
      <p:pic>
        <p:nvPicPr>
          <p:cNvPr id="8" name="グラフィックス 7" descr="データベース 単色塗りつぶし">
            <a:extLst>
              <a:ext uri="{FF2B5EF4-FFF2-40B4-BE49-F238E27FC236}">
                <a16:creationId xmlns:a16="http://schemas.microsoft.com/office/drawing/2014/main" id="{417A476C-7F19-CCE1-F00C-81E75364C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3985" y="1700331"/>
            <a:ext cx="914400" cy="914400"/>
          </a:xfrm>
          <a:prstGeom prst="rect">
            <a:avLst/>
          </a:prstGeom>
        </p:spPr>
      </p:pic>
      <p:pic>
        <p:nvPicPr>
          <p:cNvPr id="9" name="グラフィックス 8" descr="家 単色塗りつぶし">
            <a:extLst>
              <a:ext uri="{FF2B5EF4-FFF2-40B4-BE49-F238E27FC236}">
                <a16:creationId xmlns:a16="http://schemas.microsoft.com/office/drawing/2014/main" id="{51206BCB-B2D4-64FE-8688-827498216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58754" y="1440397"/>
            <a:ext cx="914400" cy="914400"/>
          </a:xfrm>
          <a:prstGeom prst="rect">
            <a:avLst/>
          </a:prstGeom>
        </p:spPr>
      </p:pic>
      <p:pic>
        <p:nvPicPr>
          <p:cNvPr id="10" name="グラフィックス 9" descr="家 単色塗りつぶし">
            <a:extLst>
              <a:ext uri="{FF2B5EF4-FFF2-40B4-BE49-F238E27FC236}">
                <a16:creationId xmlns:a16="http://schemas.microsoft.com/office/drawing/2014/main" id="{FE079B76-5B7B-F814-A485-6F6E2B894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72141" y="2654284"/>
            <a:ext cx="914400" cy="914400"/>
          </a:xfrm>
          <a:prstGeom prst="rect">
            <a:avLst/>
          </a:prstGeom>
        </p:spPr>
      </p:pic>
      <p:pic>
        <p:nvPicPr>
          <p:cNvPr id="11" name="グラフィックス 10" descr="病院 単色塗りつぶし">
            <a:extLst>
              <a:ext uri="{FF2B5EF4-FFF2-40B4-BE49-F238E27FC236}">
                <a16:creationId xmlns:a16="http://schemas.microsoft.com/office/drawing/2014/main" id="{E1EDF719-D869-46AC-74CC-3A14D18C7C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97010" y="1367360"/>
            <a:ext cx="914400" cy="914400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CB66054-4CA5-3D76-BE98-43839A530E46}"/>
              </a:ext>
            </a:extLst>
          </p:cNvPr>
          <p:cNvCxnSpPr>
            <a:stCxn id="8" idx="3"/>
          </p:cNvCxnSpPr>
          <p:nvPr/>
        </p:nvCxnSpPr>
        <p:spPr>
          <a:xfrm>
            <a:off x="7068385" y="2157531"/>
            <a:ext cx="971425" cy="4202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E31CCD2-846B-FB2B-5A93-234030163ABD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8039810" y="2281760"/>
            <a:ext cx="914400" cy="29388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3B1586F-547D-B7F2-6F05-0B265FD1AC04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7437043" y="2575645"/>
            <a:ext cx="602767" cy="6312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4571F1A-AB2E-B33E-FD1D-B7398140CE1D}"/>
              </a:ext>
            </a:extLst>
          </p:cNvPr>
          <p:cNvCxnSpPr>
            <a:cxnSpLocks/>
          </p:cNvCxnSpPr>
          <p:nvPr/>
        </p:nvCxnSpPr>
        <p:spPr>
          <a:xfrm>
            <a:off x="8039810" y="2575645"/>
            <a:ext cx="327369" cy="29604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769FC1D-DE0B-162F-5146-F04A16209A2B}"/>
              </a:ext>
            </a:extLst>
          </p:cNvPr>
          <p:cNvCxnSpPr>
            <a:cxnSpLocks/>
          </p:cNvCxnSpPr>
          <p:nvPr/>
        </p:nvCxnSpPr>
        <p:spPr>
          <a:xfrm flipH="1" flipV="1">
            <a:off x="8039810" y="2575645"/>
            <a:ext cx="1371600" cy="1220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DF6D4B5-A99A-97F5-DFBE-3EEC012C3E7A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9411410" y="1897597"/>
            <a:ext cx="747344" cy="8000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E7D8C2D-4D6A-4240-47F3-8E32601B21A0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9427146" y="2697670"/>
            <a:ext cx="544995" cy="41381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グラフィックス 18" descr="病院 単色塗りつぶし">
            <a:extLst>
              <a:ext uri="{FF2B5EF4-FFF2-40B4-BE49-F238E27FC236}">
                <a16:creationId xmlns:a16="http://schemas.microsoft.com/office/drawing/2014/main" id="{4CD74D65-29FD-8F2C-9B7F-AD3CB7D65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97010" y="1367360"/>
            <a:ext cx="914400" cy="9144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5B7F9A-D420-901B-F8A5-45C043881714}"/>
              </a:ext>
            </a:extLst>
          </p:cNvPr>
          <p:cNvSpPr txBox="1"/>
          <p:nvPr/>
        </p:nvSpPr>
        <p:spPr>
          <a:xfrm>
            <a:off x="5816345" y="1492566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Water source</a:t>
            </a:r>
            <a:endParaRPr kumimoji="1" lang="en-US" altLang="ja-JP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92519A-B88A-2AFE-4A20-7F5DA4383DDF}"/>
              </a:ext>
            </a:extLst>
          </p:cNvPr>
          <p:cNvSpPr txBox="1"/>
          <p:nvPr/>
        </p:nvSpPr>
        <p:spPr>
          <a:xfrm>
            <a:off x="8084606" y="1168991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Evacuation site</a:t>
            </a:r>
            <a:endParaRPr kumimoji="1" lang="en-US" altLang="ja-JP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369299-CF50-5551-5BAA-BD4D7257E17F}"/>
              </a:ext>
            </a:extLst>
          </p:cNvPr>
          <p:cNvSpPr txBox="1"/>
          <p:nvPr/>
        </p:nvSpPr>
        <p:spPr>
          <a:xfrm>
            <a:off x="10762268" y="261473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Civil life</a:t>
            </a:r>
            <a:endParaRPr kumimoji="1" lang="en-US" altLang="ja-JP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F8E0021-6DD8-CE6A-36E7-7EA5A4D857CA}"/>
              </a:ext>
            </a:extLst>
          </p:cNvPr>
          <p:cNvSpPr txBox="1"/>
          <p:nvPr/>
        </p:nvSpPr>
        <p:spPr>
          <a:xfrm>
            <a:off x="6362170" y="3643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Industry</a:t>
            </a:r>
          </a:p>
        </p:txBody>
      </p:sp>
      <p:pic>
        <p:nvPicPr>
          <p:cNvPr id="24" name="グラフィックス 23" descr="都市 単色塗りつぶし">
            <a:extLst>
              <a:ext uri="{FF2B5EF4-FFF2-40B4-BE49-F238E27FC236}">
                <a16:creationId xmlns:a16="http://schemas.microsoft.com/office/drawing/2014/main" id="{CCB069AD-6B71-B949-5870-B256CC3835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09979" y="2871692"/>
            <a:ext cx="914400" cy="91440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22AB2A-EA73-6F50-3565-D533AB5F7576}"/>
              </a:ext>
            </a:extLst>
          </p:cNvPr>
          <p:cNvSpPr txBox="1"/>
          <p:nvPr/>
        </p:nvSpPr>
        <p:spPr>
          <a:xfrm>
            <a:off x="7716557" y="21830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WDN</a:t>
            </a:r>
          </a:p>
        </p:txBody>
      </p:sp>
      <p:pic>
        <p:nvPicPr>
          <p:cNvPr id="26" name="Picture 4" descr="https://media.springernature.com/original/springer-static/image/art%3A10.1007%2Fs10111-018-0510-2/MediaObjects/10111_2018_510_Fig1_HTML.gif">
            <a:extLst>
              <a:ext uri="{FF2B5EF4-FFF2-40B4-BE49-F238E27FC236}">
                <a16:creationId xmlns:a16="http://schemas.microsoft.com/office/drawing/2014/main" id="{19EED497-432D-A922-B861-4C9D98C4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56" y="1196454"/>
            <a:ext cx="4258808" cy="27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9F3013E-BB20-FB1B-ED43-BBE7FE2462A2}"/>
              </a:ext>
            </a:extLst>
          </p:cNvPr>
          <p:cNvSpPr txBox="1"/>
          <p:nvPr/>
        </p:nvSpPr>
        <p:spPr>
          <a:xfrm>
            <a:off x="926682" y="4060511"/>
            <a:ext cx="407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Modeling framework of an urban city</a:t>
            </a:r>
            <a:r>
              <a:rPr lang="en-US" altLang="ja-JP" baseline="30000" dirty="0"/>
              <a:t>[1]</a:t>
            </a:r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74D371-95A9-8C69-E3EA-72BB874A9795}"/>
              </a:ext>
            </a:extLst>
          </p:cNvPr>
          <p:cNvSpPr txBox="1"/>
          <p:nvPr/>
        </p:nvSpPr>
        <p:spPr>
          <a:xfrm>
            <a:off x="7513764" y="4060511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2"/>
                </a:solidFill>
              </a:rPr>
              <a:t>Representation of WDN</a:t>
            </a:r>
            <a:endParaRPr kumimoji="1" lang="ja-JP" altLang="en-US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9A7EC63E-B098-6A05-009A-2C3C9769070E}"/>
                  </a:ext>
                </a:extLst>
              </p:cNvPr>
              <p:cNvSpPr/>
              <p:nvPr/>
            </p:nvSpPr>
            <p:spPr>
              <a:xfrm>
                <a:off x="1135408" y="5002015"/>
                <a:ext cx="4902944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𝑐𝑖𝑡𝑦</m:t>
                          </m:r>
                        </m:sub>
                      </m:sSub>
                      <m:r>
                        <a:rPr lang="en-GB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𝑙𝑖𝑓𝑒𝑙𝑖𝑛𝑒</m:t>
                          </m:r>
                        </m:sub>
                      </m:sSub>
                      <m:r>
                        <a:rPr lang="en-GB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𝑖𝑛𝑑𝑢𝑠𝑡𝑟𝑦</m:t>
                          </m:r>
                        </m:sub>
                      </m:sSub>
                      <m:r>
                        <a:rPr lang="en-GB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𝑐𝑖𝑣𝑖𝑙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9A7EC63E-B098-6A05-009A-2C3C97690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408" y="5002015"/>
                <a:ext cx="4902944" cy="391582"/>
              </a:xfrm>
              <a:prstGeom prst="rect">
                <a:avLst/>
              </a:prstGeom>
              <a:blipFill>
                <a:blip r:embed="rId1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ACD2733-F383-B1CF-D87C-E6D8BE6DA623}"/>
                  </a:ext>
                </a:extLst>
              </p:cNvPr>
              <p:cNvSpPr txBox="1"/>
              <p:nvPr/>
            </p:nvSpPr>
            <p:spPr>
              <a:xfrm>
                <a:off x="1548790" y="5378737"/>
                <a:ext cx="5129418" cy="124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-285750" algn="di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ja-JP" i="1">
                            <a:latin typeface="Cambria Math" panose="02040503050406030204" pitchFamily="18" charset="0"/>
                          </a:rPr>
                          <m:t>𝑙𝑖𝑓𝑒𝑙𝑖𝑛𝑒</m:t>
                        </m:r>
                      </m:sub>
                    </m:sSub>
                  </m:oMath>
                </a14:m>
                <a:r>
                  <a:rPr lang="en-US" altLang="ja-JP" dirty="0"/>
                  <a:t>: availability rate of lifelines </a:t>
                </a: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lvl="1" indent="-285750" algn="di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ja-JP" i="1">
                            <a:latin typeface="Cambria Math" panose="02040503050406030204" pitchFamily="18" charset="0"/>
                          </a:rPr>
                          <m:t>𝑖𝑛𝑑𝑢𝑠𝑡𝑟𝑦</m:t>
                        </m:r>
                      </m:sub>
                    </m:sSub>
                  </m:oMath>
                </a14:m>
                <a:r>
                  <a:rPr lang="en-US" altLang="ja-JP" dirty="0"/>
                  <a:t>: completion rate of companies’ tasks</a:t>
                </a:r>
              </a:p>
              <a:p>
                <a:pPr marL="0" lvl="1" indent="-285750" algn="di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ja-JP" i="1">
                            <a:latin typeface="Cambria Math" panose="02040503050406030204" pitchFamily="18" charset="0"/>
                          </a:rPr>
                          <m:t>𝑐𝑖𝑣𝑖𝑙</m:t>
                        </m:r>
                      </m:sub>
                    </m:sSub>
                  </m:oMath>
                </a14:m>
                <a:r>
                  <a:rPr lang="en-US" altLang="ja-JP" dirty="0"/>
                  <a:t>: completion rate of citizens’ activities</a:t>
                </a:r>
              </a:p>
              <a:p>
                <a:pPr marL="0" lvl="1" indent="-285750" algn="di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=1:1:1</m:t>
                    </m:r>
                  </m:oMath>
                </a14:m>
                <a:endParaRPr lang="ja-JP" altLang="en-US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ACD2733-F383-B1CF-D87C-E6D8BE6DA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790" y="5378737"/>
                <a:ext cx="5129418" cy="1244508"/>
              </a:xfrm>
              <a:prstGeom prst="rect">
                <a:avLst/>
              </a:prstGeom>
              <a:blipFill>
                <a:blip r:embed="rId16"/>
                <a:stretch>
                  <a:fillRect l="-493" t="-3030"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グラフィックス 34" descr="矢印: 緩い曲線 単色塗りつぶし">
            <a:extLst>
              <a:ext uri="{FF2B5EF4-FFF2-40B4-BE49-F238E27FC236}">
                <a16:creationId xmlns:a16="http://schemas.microsoft.com/office/drawing/2014/main" id="{5CBD7DFB-8532-7B41-1448-5ABA1D6135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61393" y="2402244"/>
            <a:ext cx="834038" cy="83403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3EECC0F-B5B1-D5A5-8DF1-35FCC823DAB8}"/>
              </a:ext>
            </a:extLst>
          </p:cNvPr>
          <p:cNvSpPr txBox="1"/>
          <p:nvPr/>
        </p:nvSpPr>
        <p:spPr>
          <a:xfrm>
            <a:off x="1706127" y="4610667"/>
            <a:ext cx="424026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Evaluation:</a:t>
            </a:r>
            <a:r>
              <a:rPr kumimoji="1" lang="en-US" altLang="ja-JP" sz="2000" dirty="0"/>
              <a:t> performance of the city</a:t>
            </a:r>
            <a:endParaRPr kumimoji="1" lang="ja-JP" altLang="en-US" sz="2000" b="1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BB53F2E-E2D9-C8DA-CDA4-CF0D4FD4DE56}"/>
              </a:ext>
            </a:extLst>
          </p:cNvPr>
          <p:cNvSpPr txBox="1"/>
          <p:nvPr/>
        </p:nvSpPr>
        <p:spPr>
          <a:xfrm>
            <a:off x="7261973" y="5121922"/>
            <a:ext cx="3381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[</a:t>
            </a:r>
            <a:r>
              <a:rPr lang="en-US" altLang="ja-JP" sz="1200" dirty="0"/>
              <a:t>1] </a:t>
            </a:r>
            <a:r>
              <a:rPr lang="en-US" altLang="ja-JP" sz="1200" dirty="0" err="1"/>
              <a:t>Kanno</a:t>
            </a:r>
            <a:r>
              <a:rPr lang="en-US" altLang="ja-JP" sz="1200" dirty="0"/>
              <a:t>, T., Koike, S., Suzuki, T., and </a:t>
            </a:r>
            <a:r>
              <a:rPr lang="en-US" altLang="ja-JP" sz="1200" dirty="0" err="1"/>
              <a:t>Furuta</a:t>
            </a:r>
            <a:r>
              <a:rPr lang="en-US" altLang="ja-JP" sz="1200" dirty="0"/>
              <a:t>, K. Human-centered modeling framework of multiple interdependency in urban systems for simulation of post-disaster recovery processes. </a:t>
            </a:r>
            <a:r>
              <a:rPr lang="en-US" altLang="ja-JP" sz="1200" dirty="0" err="1"/>
              <a:t>Cogn</a:t>
            </a:r>
            <a:r>
              <a:rPr lang="en-US" altLang="ja-JP" sz="1200" dirty="0"/>
              <a:t> Tech Work 21, 301–316 (2019).</a:t>
            </a:r>
            <a:endParaRPr kumimoji="1" lang="ja-JP" altLang="en-US" sz="120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223FB30-4151-8DD3-4C25-FB1AD9AF8B03}"/>
              </a:ext>
            </a:extLst>
          </p:cNvPr>
          <p:cNvSpPr/>
          <p:nvPr/>
        </p:nvSpPr>
        <p:spPr>
          <a:xfrm>
            <a:off x="10257297" y="725641"/>
            <a:ext cx="1899078" cy="707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CFDFFE7-BB0B-85B1-B0B3-BBE842916A24}"/>
              </a:ext>
            </a:extLst>
          </p:cNvPr>
          <p:cNvSpPr txBox="1"/>
          <p:nvPr/>
        </p:nvSpPr>
        <p:spPr>
          <a:xfrm>
            <a:off x="10740603" y="106422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</a:rPr>
              <a:t>Branch pipe</a:t>
            </a:r>
            <a:endParaRPr kumimoji="1" lang="en-US" altLang="ja-JP" dirty="0">
              <a:solidFill>
                <a:srgbClr val="00B0F0"/>
              </a:solidFill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83C9E57-EF42-2B03-DDBA-E2C462BD0D22}"/>
              </a:ext>
            </a:extLst>
          </p:cNvPr>
          <p:cNvCxnSpPr>
            <a:cxnSpLocks/>
          </p:cNvCxnSpPr>
          <p:nvPr/>
        </p:nvCxnSpPr>
        <p:spPr>
          <a:xfrm>
            <a:off x="10330329" y="1248889"/>
            <a:ext cx="360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5314B91-F9E7-6673-9823-E307DD925CEC}"/>
              </a:ext>
            </a:extLst>
          </p:cNvPr>
          <p:cNvCxnSpPr>
            <a:cxnSpLocks/>
          </p:cNvCxnSpPr>
          <p:nvPr/>
        </p:nvCxnSpPr>
        <p:spPr>
          <a:xfrm>
            <a:off x="10330329" y="922775"/>
            <a:ext cx="36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94780E2-190D-1E2B-1C0B-A485B9EBEFA1}"/>
              </a:ext>
            </a:extLst>
          </p:cNvPr>
          <p:cNvSpPr txBox="1"/>
          <p:nvPr/>
        </p:nvSpPr>
        <p:spPr>
          <a:xfrm>
            <a:off x="10740603" y="72564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Main pipe</a:t>
            </a:r>
            <a:endParaRPr kumimoji="1" lang="en-US" altLang="ja-JP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2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E712718-2180-793A-2E10-EEF028A7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Performance from resilience perspective</a:t>
            </a:r>
            <a:endParaRPr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7499548F-58EE-51C8-926C-246BB0B1B4C0}"/>
              </a:ext>
            </a:extLst>
          </p:cNvPr>
          <p:cNvCxnSpPr>
            <a:cxnSpLocks/>
          </p:cNvCxnSpPr>
          <p:nvPr/>
        </p:nvCxnSpPr>
        <p:spPr>
          <a:xfrm flipV="1">
            <a:off x="2881848" y="1510879"/>
            <a:ext cx="0" cy="42918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34F7CDC-06CB-5CCA-D37E-4192DEFCF43C}"/>
              </a:ext>
            </a:extLst>
          </p:cNvPr>
          <p:cNvCxnSpPr>
            <a:cxnSpLocks/>
          </p:cNvCxnSpPr>
          <p:nvPr/>
        </p:nvCxnSpPr>
        <p:spPr>
          <a:xfrm>
            <a:off x="2347148" y="2432423"/>
            <a:ext cx="7542560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B32EB72-3F52-AEAA-29DA-B3A8A7FAF32A}"/>
              </a:ext>
            </a:extLst>
          </p:cNvPr>
          <p:cNvCxnSpPr>
            <a:cxnSpLocks/>
          </p:cNvCxnSpPr>
          <p:nvPr/>
        </p:nvCxnSpPr>
        <p:spPr>
          <a:xfrm flipV="1">
            <a:off x="3722588" y="2327965"/>
            <a:ext cx="0" cy="19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3065144-4DA4-5777-FFAD-A1BC70819C39}"/>
              </a:ext>
            </a:extLst>
          </p:cNvPr>
          <p:cNvCxnSpPr>
            <a:cxnSpLocks/>
          </p:cNvCxnSpPr>
          <p:nvPr/>
        </p:nvCxnSpPr>
        <p:spPr>
          <a:xfrm flipV="1">
            <a:off x="8995628" y="2327965"/>
            <a:ext cx="0" cy="19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A8EE0DD-5943-024A-2D68-92183695CDF9}"/>
              </a:ext>
            </a:extLst>
          </p:cNvPr>
          <p:cNvSpPr txBox="1"/>
          <p:nvPr/>
        </p:nvSpPr>
        <p:spPr>
          <a:xfrm>
            <a:off x="9836367" y="2228617"/>
            <a:ext cx="197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  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6B7715D-AA0E-B823-FEBE-DC99060EDAFE}"/>
                  </a:ext>
                </a:extLst>
              </p:cNvPr>
              <p:cNvSpPr txBox="1"/>
              <p:nvPr/>
            </p:nvSpPr>
            <p:spPr>
              <a:xfrm>
                <a:off x="3359170" y="1977226"/>
                <a:ext cx="72683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ja-JP" alt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6B7715D-AA0E-B823-FEBE-DC99060ED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170" y="1977226"/>
                <a:ext cx="72683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5590A50-F468-6C56-84EB-CE69042954C8}"/>
                  </a:ext>
                </a:extLst>
              </p:cNvPr>
              <p:cNvSpPr txBox="1"/>
              <p:nvPr/>
            </p:nvSpPr>
            <p:spPr>
              <a:xfrm>
                <a:off x="8511103" y="1916252"/>
                <a:ext cx="969050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5590A50-F468-6C56-84EB-CE6904295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103" y="1916252"/>
                <a:ext cx="969050" cy="424732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B25A251-7637-370D-378A-3F626C326CB0}"/>
              </a:ext>
            </a:extLst>
          </p:cNvPr>
          <p:cNvSpPr txBox="1"/>
          <p:nvPr/>
        </p:nvSpPr>
        <p:spPr>
          <a:xfrm rot="16200000">
            <a:off x="954147" y="3770336"/>
            <a:ext cx="318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Performance</a:t>
            </a:r>
            <a:endParaRPr kumimoji="1" lang="ja-JP" altLang="en-US" sz="2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56AF27-DA15-33F2-EE28-CBF8C4C8FE0F}"/>
              </a:ext>
            </a:extLst>
          </p:cNvPr>
          <p:cNvSpPr txBox="1"/>
          <p:nvPr/>
        </p:nvSpPr>
        <p:spPr>
          <a:xfrm>
            <a:off x="884144" y="2228617"/>
            <a:ext cx="197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Normal state</a:t>
            </a:r>
          </a:p>
        </p:txBody>
      </p:sp>
      <p:sp>
        <p:nvSpPr>
          <p:cNvPr id="17" name="四角形: 角を丸くする 56">
            <a:extLst>
              <a:ext uri="{FF2B5EF4-FFF2-40B4-BE49-F238E27FC236}">
                <a16:creationId xmlns:a16="http://schemas.microsoft.com/office/drawing/2014/main" id="{E89B6EB1-703D-A983-18ED-9D9ECA31EC1F}"/>
              </a:ext>
            </a:extLst>
          </p:cNvPr>
          <p:cNvSpPr/>
          <p:nvPr/>
        </p:nvSpPr>
        <p:spPr>
          <a:xfrm>
            <a:off x="7107817" y="5401554"/>
            <a:ext cx="4137338" cy="6190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ja-JP" sz="2000" dirty="0"/>
              <a:t>Sub-system performance</a:t>
            </a:r>
            <a:r>
              <a:rPr kumimoji="1" lang="en-US" altLang="ja-JP" sz="2000" dirty="0"/>
              <a:t>(t)</a:t>
            </a:r>
            <a:endParaRPr kumimoji="1" lang="ja-JP" altLang="en-US" sz="20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41D6467-1B79-5483-5A47-C52DA9C5FFF1}"/>
              </a:ext>
            </a:extLst>
          </p:cNvPr>
          <p:cNvCxnSpPr>
            <a:cxnSpLocks/>
          </p:cNvCxnSpPr>
          <p:nvPr/>
        </p:nvCxnSpPr>
        <p:spPr>
          <a:xfrm>
            <a:off x="3722588" y="2432423"/>
            <a:ext cx="840739" cy="2584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1BDAD79-A08F-A989-DFC4-4469AC7ECD3C}"/>
              </a:ext>
            </a:extLst>
          </p:cNvPr>
          <p:cNvCxnSpPr/>
          <p:nvPr/>
        </p:nvCxnSpPr>
        <p:spPr>
          <a:xfrm flipV="1">
            <a:off x="3917536" y="2432422"/>
            <a:ext cx="579156" cy="605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370F04C-0A40-514E-05BE-A668CFB72953}"/>
              </a:ext>
            </a:extLst>
          </p:cNvPr>
          <p:cNvCxnSpPr>
            <a:cxnSpLocks/>
          </p:cNvCxnSpPr>
          <p:nvPr/>
        </p:nvCxnSpPr>
        <p:spPr>
          <a:xfrm flipV="1">
            <a:off x="3850901" y="2432421"/>
            <a:ext cx="356213" cy="35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D556800-127C-976B-35A9-C16CF7B62ABB}"/>
              </a:ext>
            </a:extLst>
          </p:cNvPr>
          <p:cNvCxnSpPr>
            <a:cxnSpLocks/>
          </p:cNvCxnSpPr>
          <p:nvPr/>
        </p:nvCxnSpPr>
        <p:spPr>
          <a:xfrm flipV="1">
            <a:off x="4009877" y="2461293"/>
            <a:ext cx="811397" cy="819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F818F473-F870-7DDE-F08B-CA23191D5437}"/>
                  </a:ext>
                </a:extLst>
              </p:cNvPr>
              <p:cNvSpPr/>
              <p:nvPr/>
            </p:nvSpPr>
            <p:spPr>
              <a:xfrm>
                <a:off x="3699903" y="1176938"/>
                <a:ext cx="4902944" cy="3915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𝑐𝑖𝑡𝑦</m:t>
                          </m:r>
                        </m:sub>
                      </m:sSub>
                      <m:r>
                        <a:rPr lang="en-GB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𝑙𝑖𝑓𝑒𝑙𝑖𝑛𝑒</m:t>
                          </m:r>
                        </m:sub>
                      </m:sSub>
                      <m:r>
                        <a:rPr lang="en-GB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𝑖𝑛𝑑𝑢𝑠𝑡𝑟𝑦</m:t>
                          </m:r>
                        </m:sub>
                      </m:sSub>
                      <m:r>
                        <a:rPr lang="en-GB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ja-JP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ja-JP" i="1">
                              <a:latin typeface="Cambria Math" panose="02040503050406030204" pitchFamily="18" charset="0"/>
                            </a:rPr>
                            <m:t>𝑐𝑖𝑣𝑖𝑙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F818F473-F870-7DDE-F08B-CA23191D5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903" y="1176938"/>
                <a:ext cx="4902944" cy="39158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3DDF673B-92F7-34AC-2829-5B77790C2E8F}"/>
              </a:ext>
            </a:extLst>
          </p:cNvPr>
          <p:cNvCxnSpPr>
            <a:cxnSpLocks/>
          </p:cNvCxnSpPr>
          <p:nvPr/>
        </p:nvCxnSpPr>
        <p:spPr>
          <a:xfrm flipV="1">
            <a:off x="4081346" y="2447735"/>
            <a:ext cx="1081729" cy="1106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893EB43B-0599-1347-0FE7-5A9623D9587D}"/>
              </a:ext>
            </a:extLst>
          </p:cNvPr>
          <p:cNvCxnSpPr>
            <a:cxnSpLocks/>
          </p:cNvCxnSpPr>
          <p:nvPr/>
        </p:nvCxnSpPr>
        <p:spPr>
          <a:xfrm flipV="1">
            <a:off x="4178903" y="2445982"/>
            <a:ext cx="1310340" cy="1366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212EBF3-4945-8C6A-5974-53BD754113C0}"/>
              </a:ext>
            </a:extLst>
          </p:cNvPr>
          <p:cNvCxnSpPr>
            <a:cxnSpLocks/>
          </p:cNvCxnSpPr>
          <p:nvPr/>
        </p:nvCxnSpPr>
        <p:spPr>
          <a:xfrm flipV="1">
            <a:off x="4251545" y="2445981"/>
            <a:ext cx="1593912" cy="1647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95545F5-B575-87D2-814F-D8F3AA4DF45C}"/>
              </a:ext>
            </a:extLst>
          </p:cNvPr>
          <p:cNvCxnSpPr>
            <a:cxnSpLocks/>
          </p:cNvCxnSpPr>
          <p:nvPr/>
        </p:nvCxnSpPr>
        <p:spPr>
          <a:xfrm flipV="1">
            <a:off x="4356584" y="2461292"/>
            <a:ext cx="1809103" cy="18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26E7E62-B27E-4167-93F9-F73DD7FD17B3}"/>
              </a:ext>
            </a:extLst>
          </p:cNvPr>
          <p:cNvCxnSpPr>
            <a:cxnSpLocks/>
          </p:cNvCxnSpPr>
          <p:nvPr/>
        </p:nvCxnSpPr>
        <p:spPr>
          <a:xfrm flipV="1">
            <a:off x="4431683" y="2461291"/>
            <a:ext cx="2057977" cy="2186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71AFB623-FB27-F6D3-8992-912E7C90EB32}"/>
              </a:ext>
            </a:extLst>
          </p:cNvPr>
          <p:cNvCxnSpPr>
            <a:cxnSpLocks/>
          </p:cNvCxnSpPr>
          <p:nvPr/>
        </p:nvCxnSpPr>
        <p:spPr>
          <a:xfrm flipV="1">
            <a:off x="4523313" y="2461290"/>
            <a:ext cx="2308757" cy="2452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A4DF76BD-F4FB-E460-9772-338D770EC62F}"/>
              </a:ext>
            </a:extLst>
          </p:cNvPr>
          <p:cNvCxnSpPr>
            <a:cxnSpLocks/>
          </p:cNvCxnSpPr>
          <p:nvPr/>
        </p:nvCxnSpPr>
        <p:spPr>
          <a:xfrm flipV="1">
            <a:off x="4874817" y="2461112"/>
            <a:ext cx="2308757" cy="2452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F05698DE-F26E-5109-2455-B312F5368375}"/>
              </a:ext>
            </a:extLst>
          </p:cNvPr>
          <p:cNvCxnSpPr>
            <a:cxnSpLocks/>
          </p:cNvCxnSpPr>
          <p:nvPr/>
        </p:nvCxnSpPr>
        <p:spPr>
          <a:xfrm flipV="1">
            <a:off x="5335281" y="2432421"/>
            <a:ext cx="2263706" cy="2352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64A581B4-CE5F-589F-FA60-C4F083B8FAEF}"/>
              </a:ext>
            </a:extLst>
          </p:cNvPr>
          <p:cNvCxnSpPr>
            <a:cxnSpLocks/>
          </p:cNvCxnSpPr>
          <p:nvPr/>
        </p:nvCxnSpPr>
        <p:spPr>
          <a:xfrm flipV="1">
            <a:off x="5910755" y="2445981"/>
            <a:ext cx="2074133" cy="2180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56604D0B-1558-2603-6D7F-7FB8FD487850}"/>
              </a:ext>
            </a:extLst>
          </p:cNvPr>
          <p:cNvCxnSpPr>
            <a:cxnSpLocks/>
          </p:cNvCxnSpPr>
          <p:nvPr/>
        </p:nvCxnSpPr>
        <p:spPr>
          <a:xfrm flipV="1">
            <a:off x="6437239" y="2445803"/>
            <a:ext cx="1933702" cy="2022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2AB36850-F830-A397-FC2F-A7642B473B7B}"/>
              </a:ext>
            </a:extLst>
          </p:cNvPr>
          <p:cNvCxnSpPr>
            <a:cxnSpLocks/>
          </p:cNvCxnSpPr>
          <p:nvPr/>
        </p:nvCxnSpPr>
        <p:spPr>
          <a:xfrm flipV="1">
            <a:off x="7218178" y="2439078"/>
            <a:ext cx="1531010" cy="1588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EB9BEDD-DC36-4201-319E-9CB3F2CEB5CD}"/>
              </a:ext>
            </a:extLst>
          </p:cNvPr>
          <p:cNvCxnSpPr>
            <a:cxnSpLocks/>
          </p:cNvCxnSpPr>
          <p:nvPr/>
        </p:nvCxnSpPr>
        <p:spPr>
          <a:xfrm flipV="1">
            <a:off x="4563327" y="4425577"/>
            <a:ext cx="2010894" cy="591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99A4D4B-92CD-AD06-215F-571CD4F280F0}"/>
              </a:ext>
            </a:extLst>
          </p:cNvPr>
          <p:cNvCxnSpPr>
            <a:cxnSpLocks/>
          </p:cNvCxnSpPr>
          <p:nvPr/>
        </p:nvCxnSpPr>
        <p:spPr>
          <a:xfrm flipH="1">
            <a:off x="6574221" y="3429000"/>
            <a:ext cx="1584434" cy="9965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7E25301-235C-CA90-B666-C33B2BE44123}"/>
              </a:ext>
            </a:extLst>
          </p:cNvPr>
          <p:cNvCxnSpPr>
            <a:cxnSpLocks/>
          </p:cNvCxnSpPr>
          <p:nvPr/>
        </p:nvCxnSpPr>
        <p:spPr>
          <a:xfrm flipV="1">
            <a:off x="8158655" y="2432423"/>
            <a:ext cx="836973" cy="9965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3BEDB063-E3AD-6BBA-9E8F-CE0EB9E839A0}"/>
                  </a:ext>
                </a:extLst>
              </p:cNvPr>
              <p:cNvSpPr/>
              <p:nvPr/>
            </p:nvSpPr>
            <p:spPr>
              <a:xfrm>
                <a:off x="5722743" y="3207349"/>
                <a:ext cx="55213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3BEDB063-E3AD-6BBA-9E8F-CE0EB9E83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43" y="3207349"/>
                <a:ext cx="55213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F7B804C5-6F41-4938-03D7-32735D9CA19D}"/>
              </a:ext>
            </a:extLst>
          </p:cNvPr>
          <p:cNvCxnSpPr>
            <a:cxnSpLocks/>
          </p:cNvCxnSpPr>
          <p:nvPr/>
        </p:nvCxnSpPr>
        <p:spPr>
          <a:xfrm>
            <a:off x="7366438" y="5711085"/>
            <a:ext cx="4641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B981E6D-B8A8-5903-12F3-0C1045FC22C5}"/>
              </a:ext>
            </a:extLst>
          </p:cNvPr>
          <p:cNvSpPr txBox="1"/>
          <p:nvPr/>
        </p:nvSpPr>
        <p:spPr>
          <a:xfrm>
            <a:off x="4801211" y="496780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Restoration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6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7CE1B5-DCFD-95EC-B784-EF20A9A3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Restoration model and optimization method</a:t>
            </a:r>
            <a:endParaRPr kumimoji="1" lang="ja-JP" altLang="en-US"/>
          </a:p>
        </p:txBody>
      </p:sp>
      <p:pic>
        <p:nvPicPr>
          <p:cNvPr id="26" name="グラフィックス 25" descr="工場 単色塗りつぶし">
            <a:extLst>
              <a:ext uri="{FF2B5EF4-FFF2-40B4-BE49-F238E27FC236}">
                <a16:creationId xmlns:a16="http://schemas.microsoft.com/office/drawing/2014/main" id="{CFE0DCD9-BECF-4AAA-69C7-3DE4EBAD4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6915" y="3218770"/>
            <a:ext cx="914400" cy="914400"/>
          </a:xfrm>
          <a:prstGeom prst="rect">
            <a:avLst/>
          </a:prstGeom>
        </p:spPr>
      </p:pic>
      <p:pic>
        <p:nvPicPr>
          <p:cNvPr id="27" name="グラフィックス 26" descr="データベース 単色塗りつぶし">
            <a:extLst>
              <a:ext uri="{FF2B5EF4-FFF2-40B4-BE49-F238E27FC236}">
                <a16:creationId xmlns:a16="http://schemas.microsoft.com/office/drawing/2014/main" id="{833D62AA-AEA7-70E2-594F-2E251A0CE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8257" y="2169433"/>
            <a:ext cx="914400" cy="914400"/>
          </a:xfrm>
          <a:prstGeom prst="rect">
            <a:avLst/>
          </a:prstGeom>
        </p:spPr>
      </p:pic>
      <p:pic>
        <p:nvPicPr>
          <p:cNvPr id="28" name="グラフィックス 27" descr="家 単色塗りつぶし">
            <a:extLst>
              <a:ext uri="{FF2B5EF4-FFF2-40B4-BE49-F238E27FC236}">
                <a16:creationId xmlns:a16="http://schemas.microsoft.com/office/drawing/2014/main" id="{ADB50126-250E-8FCD-4D75-B33459ABE4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3026" y="1909499"/>
            <a:ext cx="914400" cy="914400"/>
          </a:xfrm>
          <a:prstGeom prst="rect">
            <a:avLst/>
          </a:prstGeom>
        </p:spPr>
      </p:pic>
      <p:pic>
        <p:nvPicPr>
          <p:cNvPr id="29" name="グラフィックス 28" descr="家 単色塗りつぶし">
            <a:extLst>
              <a:ext uri="{FF2B5EF4-FFF2-40B4-BE49-F238E27FC236}">
                <a16:creationId xmlns:a16="http://schemas.microsoft.com/office/drawing/2014/main" id="{C9BEDC2E-3150-6DC8-68A6-B4F605D362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6413" y="3123386"/>
            <a:ext cx="914400" cy="914400"/>
          </a:xfrm>
          <a:prstGeom prst="rect">
            <a:avLst/>
          </a:prstGeom>
        </p:spPr>
      </p:pic>
      <p:pic>
        <p:nvPicPr>
          <p:cNvPr id="30" name="グラフィックス 29" descr="病院 単色塗りつぶし">
            <a:extLst>
              <a:ext uri="{FF2B5EF4-FFF2-40B4-BE49-F238E27FC236}">
                <a16:creationId xmlns:a16="http://schemas.microsoft.com/office/drawing/2014/main" id="{CA79D1BF-DF88-24B1-0137-660E26C028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51282" y="1836462"/>
            <a:ext cx="914400" cy="914400"/>
          </a:xfrm>
          <a:prstGeom prst="rect">
            <a:avLst/>
          </a:prstGeom>
        </p:spPr>
      </p:pic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372D2C00-A58A-5230-1876-053C45336238}"/>
              </a:ext>
            </a:extLst>
          </p:cNvPr>
          <p:cNvCxnSpPr>
            <a:stCxn id="27" idx="3"/>
          </p:cNvCxnSpPr>
          <p:nvPr/>
        </p:nvCxnSpPr>
        <p:spPr>
          <a:xfrm>
            <a:off x="2722657" y="2626633"/>
            <a:ext cx="971425" cy="4202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856510C-F411-041D-2CD9-0F26F858C51F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3694082" y="2750862"/>
            <a:ext cx="914400" cy="29388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779F2EC-FDDF-DB82-3613-090EE4119F77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091315" y="3044747"/>
            <a:ext cx="602767" cy="6312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202DBA4-F708-AC34-D6CF-C75B1760A7A2}"/>
              </a:ext>
            </a:extLst>
          </p:cNvPr>
          <p:cNvCxnSpPr>
            <a:cxnSpLocks/>
          </p:cNvCxnSpPr>
          <p:nvPr/>
        </p:nvCxnSpPr>
        <p:spPr>
          <a:xfrm>
            <a:off x="3694082" y="3044747"/>
            <a:ext cx="327369" cy="29604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F0D7BD9-F13A-B848-1905-DAB2B10DADF3}"/>
              </a:ext>
            </a:extLst>
          </p:cNvPr>
          <p:cNvCxnSpPr>
            <a:cxnSpLocks/>
          </p:cNvCxnSpPr>
          <p:nvPr/>
        </p:nvCxnSpPr>
        <p:spPr>
          <a:xfrm flipH="1" flipV="1">
            <a:off x="3694082" y="3044747"/>
            <a:ext cx="1371600" cy="1220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43A942D-3F33-70B7-2513-D315C7839B00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065682" y="2366699"/>
            <a:ext cx="747344" cy="8000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5956443-BD14-B160-B0F3-C1A291234C57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5081418" y="3166772"/>
            <a:ext cx="544995" cy="41381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グラフィックス 37" descr="病院 単色塗りつぶし">
            <a:extLst>
              <a:ext uri="{FF2B5EF4-FFF2-40B4-BE49-F238E27FC236}">
                <a16:creationId xmlns:a16="http://schemas.microsoft.com/office/drawing/2014/main" id="{51A42BDE-3990-E039-7C4E-3CAD7D3B7E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51282" y="1836462"/>
            <a:ext cx="914400" cy="91440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A68202D-FBB7-3A6C-C5CC-8D80D899EE97}"/>
              </a:ext>
            </a:extLst>
          </p:cNvPr>
          <p:cNvSpPr txBox="1"/>
          <p:nvPr/>
        </p:nvSpPr>
        <p:spPr>
          <a:xfrm>
            <a:off x="1470617" y="1961668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Water source</a:t>
            </a:r>
            <a:endParaRPr kumimoji="1" lang="en-US" altLang="ja-JP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D0A9242-4938-8234-1B5B-4B409B21FF4E}"/>
              </a:ext>
            </a:extLst>
          </p:cNvPr>
          <p:cNvSpPr txBox="1"/>
          <p:nvPr/>
        </p:nvSpPr>
        <p:spPr>
          <a:xfrm>
            <a:off x="3738878" y="163809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Evacuation site</a:t>
            </a:r>
            <a:endParaRPr kumimoji="1" lang="en-US" altLang="ja-JP" dirty="0"/>
          </a:p>
        </p:txBody>
      </p:sp>
      <p:pic>
        <p:nvPicPr>
          <p:cNvPr id="43" name="グラフィックス 42" descr="都市 単色塗りつぶし">
            <a:extLst>
              <a:ext uri="{FF2B5EF4-FFF2-40B4-BE49-F238E27FC236}">
                <a16:creationId xmlns:a16="http://schemas.microsoft.com/office/drawing/2014/main" id="{479753FD-47FE-4C2B-0D53-D088BB8EEC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64251" y="3340794"/>
            <a:ext cx="914400" cy="914400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05B5370-7576-540A-19E3-CDB502E69EAA}"/>
              </a:ext>
            </a:extLst>
          </p:cNvPr>
          <p:cNvSpPr txBox="1"/>
          <p:nvPr/>
        </p:nvSpPr>
        <p:spPr>
          <a:xfrm>
            <a:off x="3094219" y="254231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1</a:t>
            </a:r>
            <a:endParaRPr kumimoji="1" lang="ja-JP" altLang="en-US" sz="160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6EFB1CA-B0FE-D3AA-A461-955D1A845AE0}"/>
              </a:ext>
            </a:extLst>
          </p:cNvPr>
          <p:cNvSpPr txBox="1"/>
          <p:nvPr/>
        </p:nvSpPr>
        <p:spPr>
          <a:xfrm>
            <a:off x="3142514" y="3090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2</a:t>
            </a:r>
            <a:endParaRPr kumimoji="1" lang="ja-JP" altLang="en-US" sz="160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B504A7D-1B3E-1F40-69E1-FE07689D8D17}"/>
              </a:ext>
            </a:extLst>
          </p:cNvPr>
          <p:cNvSpPr txBox="1"/>
          <p:nvPr/>
        </p:nvSpPr>
        <p:spPr>
          <a:xfrm>
            <a:off x="3648690" y="31312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3</a:t>
            </a:r>
            <a:endParaRPr kumimoji="1" lang="ja-JP" altLang="en-US" sz="160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8FF7F23-E182-4A77-1B38-7BC65B50EA8F}"/>
              </a:ext>
            </a:extLst>
          </p:cNvPr>
          <p:cNvSpPr txBox="1"/>
          <p:nvPr/>
        </p:nvSpPr>
        <p:spPr>
          <a:xfrm>
            <a:off x="4403570" y="283698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4</a:t>
            </a:r>
            <a:endParaRPr kumimoji="1" lang="ja-JP" altLang="en-US" sz="160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F47F217-76F9-2FBC-C7A3-7EC4CDBF8931}"/>
              </a:ext>
            </a:extLst>
          </p:cNvPr>
          <p:cNvSpPr txBox="1"/>
          <p:nvPr/>
        </p:nvSpPr>
        <p:spPr>
          <a:xfrm>
            <a:off x="3973072" y="262538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5</a:t>
            </a:r>
            <a:endParaRPr kumimoji="1" lang="ja-JP" altLang="en-US" sz="160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FD8472B-C40B-CE3F-F18A-61AF42746387}"/>
              </a:ext>
            </a:extLst>
          </p:cNvPr>
          <p:cNvSpPr txBox="1"/>
          <p:nvPr/>
        </p:nvSpPr>
        <p:spPr>
          <a:xfrm>
            <a:off x="5185952" y="254231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6</a:t>
            </a:r>
            <a:endParaRPr kumimoji="1" lang="ja-JP" altLang="en-US" sz="16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C9A3220-488F-A516-F264-BBF43A78910E}"/>
              </a:ext>
            </a:extLst>
          </p:cNvPr>
          <p:cNvSpPr txBox="1"/>
          <p:nvPr/>
        </p:nvSpPr>
        <p:spPr>
          <a:xfrm>
            <a:off x="5273161" y="310904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7</a:t>
            </a:r>
            <a:endParaRPr kumimoji="1" lang="ja-JP" altLang="en-US" sz="1600"/>
          </a:p>
        </p:txBody>
      </p:sp>
      <p:graphicFrame>
        <p:nvGraphicFramePr>
          <p:cNvPr id="54" name="表 54">
            <a:extLst>
              <a:ext uri="{FF2B5EF4-FFF2-40B4-BE49-F238E27FC236}">
                <a16:creationId xmlns:a16="http://schemas.microsoft.com/office/drawing/2014/main" id="{5E15908E-AAEE-8501-AB7E-8E388BC74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1440"/>
              </p:ext>
            </p:extLst>
          </p:nvPr>
        </p:nvGraphicFramePr>
        <p:xfrm>
          <a:off x="7087193" y="1806329"/>
          <a:ext cx="3828257" cy="74168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201669">
                  <a:extLst>
                    <a:ext uri="{9D8B030D-6E8A-4147-A177-3AD203B41FA5}">
                      <a16:colId xmlns:a16="http://schemas.microsoft.com/office/drawing/2014/main" val="2533799656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336477775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675404160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80639649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796082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Squad 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40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Squad B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129990"/>
                  </a:ext>
                </a:extLst>
              </a:tr>
            </a:tbl>
          </a:graphicData>
        </a:graphic>
      </p:graphicFrame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5556419-A690-1FB1-43DC-47C3DC42A0FD}"/>
              </a:ext>
            </a:extLst>
          </p:cNvPr>
          <p:cNvSpPr txBox="1"/>
          <p:nvPr/>
        </p:nvSpPr>
        <p:spPr>
          <a:xfrm>
            <a:off x="6901433" y="1299231"/>
            <a:ext cx="18646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Restoration plan</a:t>
            </a:r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935C53E-94BB-ED11-4870-A1675945DDBA}"/>
              </a:ext>
            </a:extLst>
          </p:cNvPr>
          <p:cNvSpPr txBox="1"/>
          <p:nvPr/>
        </p:nvSpPr>
        <p:spPr>
          <a:xfrm>
            <a:off x="1130434" y="4305031"/>
            <a:ext cx="6638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Heuristic-based optimization</a:t>
            </a:r>
            <a:r>
              <a:rPr kumimoji="1" lang="en-US" altLang="ja-JP" sz="2000" baseline="30000" dirty="0"/>
              <a:t>[2]</a:t>
            </a:r>
            <a:r>
              <a:rPr kumimoji="1" lang="en-US" altLang="ja-JP" sz="2000" dirty="0"/>
              <a:t>: Interpretable strategies</a:t>
            </a:r>
            <a:endParaRPr kumimoji="1" lang="ja-JP" altLang="en-US" sz="2000" b="1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9210BE7-FDDA-4E48-3244-42B5810BC644}"/>
              </a:ext>
            </a:extLst>
          </p:cNvPr>
          <p:cNvSpPr txBox="1"/>
          <p:nvPr/>
        </p:nvSpPr>
        <p:spPr>
          <a:xfrm>
            <a:off x="1410765" y="4751897"/>
            <a:ext cx="2283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Repair priority</a:t>
            </a:r>
          </a:p>
          <a:p>
            <a:pPr marL="414900" indent="-342900">
              <a:buFont typeface="+mj-lt"/>
              <a:buAutoNum type="arabicPeriod"/>
            </a:pPr>
            <a:r>
              <a:rPr kumimoji="1" lang="en-US" altLang="ja-JP" dirty="0"/>
              <a:t>Upstream</a:t>
            </a:r>
          </a:p>
          <a:p>
            <a:pPr marL="414900" indent="-342900">
              <a:buFont typeface="+mj-lt"/>
              <a:buAutoNum type="arabicPeriod"/>
            </a:pPr>
            <a:r>
              <a:rPr kumimoji="1" lang="en-US" altLang="ja-JP" dirty="0"/>
              <a:t>Important facility</a:t>
            </a:r>
          </a:p>
          <a:p>
            <a:pPr marL="414900" indent="-342900">
              <a:buFont typeface="+mj-lt"/>
              <a:buAutoNum type="arabicPeriod"/>
            </a:pPr>
            <a:r>
              <a:rPr lang="en-US" altLang="ja-JP" dirty="0"/>
              <a:t>Main pipe</a:t>
            </a:r>
          </a:p>
          <a:p>
            <a:pPr marL="414900" indent="-342900">
              <a:buFont typeface="+mj-lt"/>
              <a:buAutoNum type="arabicPeriod"/>
            </a:pPr>
            <a:r>
              <a:rPr lang="en-US" altLang="ja-JP" dirty="0"/>
              <a:t>Many houses</a:t>
            </a:r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0D2756E-60F4-E8EC-4685-FC49E392BC5E}"/>
              </a:ext>
            </a:extLst>
          </p:cNvPr>
          <p:cNvSpPr txBox="1"/>
          <p:nvPr/>
        </p:nvSpPr>
        <p:spPr>
          <a:xfrm>
            <a:off x="3857766" y="4751897"/>
            <a:ext cx="2116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Task assignment</a:t>
            </a:r>
          </a:p>
          <a:p>
            <a:pPr marL="414900" indent="-342900">
              <a:buFont typeface="+mj-lt"/>
              <a:buAutoNum type="arabicPeriod"/>
            </a:pPr>
            <a:r>
              <a:rPr lang="en-US" altLang="ja-JP" dirty="0"/>
              <a:t>Short d</a:t>
            </a:r>
            <a:r>
              <a:rPr kumimoji="1" lang="en-US" altLang="ja-JP" dirty="0"/>
              <a:t>uration</a:t>
            </a:r>
          </a:p>
          <a:p>
            <a:pPr marL="414900" indent="-342900">
              <a:buFont typeface="+mj-lt"/>
              <a:buAutoNum type="arabicPeriod"/>
            </a:pPr>
            <a:r>
              <a:rPr lang="en-US" altLang="ja-JP" dirty="0"/>
              <a:t>Close distance</a:t>
            </a:r>
          </a:p>
          <a:p>
            <a:pPr marL="414900" indent="-342900">
              <a:buFont typeface="+mj-lt"/>
              <a:buAutoNum type="arabicPeriod"/>
            </a:pPr>
            <a:r>
              <a:rPr kumimoji="1" lang="en-US" altLang="ja-JP" dirty="0"/>
              <a:t>Area-intensive</a:t>
            </a:r>
          </a:p>
        </p:txBody>
      </p:sp>
      <p:pic>
        <p:nvPicPr>
          <p:cNvPr id="59" name="コンテンツ プレースホルダー 17" descr="建設作業員男性 単色塗りつぶし">
            <a:extLst>
              <a:ext uri="{FF2B5EF4-FFF2-40B4-BE49-F238E27FC236}">
                <a16:creationId xmlns:a16="http://schemas.microsoft.com/office/drawing/2014/main" id="{7CC14E1B-DEC6-A949-B4A8-D42ED5F672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70605" y="2730665"/>
            <a:ext cx="914400" cy="914400"/>
          </a:xfrm>
          <a:prstGeom prst="rect">
            <a:avLst/>
          </a:prstGeom>
        </p:spPr>
      </p:pic>
      <p:pic>
        <p:nvPicPr>
          <p:cNvPr id="60" name="コンテンツ プレースホルダー 17" descr="建設作業員男性 単色塗りつぶし">
            <a:extLst>
              <a:ext uri="{FF2B5EF4-FFF2-40B4-BE49-F238E27FC236}">
                <a16:creationId xmlns:a16="http://schemas.microsoft.com/office/drawing/2014/main" id="{01C461B2-7D01-B7DE-889A-41421344FC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54932" y="2730665"/>
            <a:ext cx="914400" cy="914400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CC6579A-65ED-8F1C-F920-1677AA44BE68}"/>
              </a:ext>
            </a:extLst>
          </p:cNvPr>
          <p:cNvSpPr txBox="1"/>
          <p:nvPr/>
        </p:nvSpPr>
        <p:spPr>
          <a:xfrm>
            <a:off x="7786922" y="363142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Squad A</a:t>
            </a:r>
            <a:endParaRPr kumimoji="1" lang="en-US" altLang="ja-JP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D26CCCC-F2AB-E7C6-836E-6B31055AC848}"/>
              </a:ext>
            </a:extLst>
          </p:cNvPr>
          <p:cNvSpPr txBox="1"/>
          <p:nvPr/>
        </p:nvSpPr>
        <p:spPr>
          <a:xfrm>
            <a:off x="9175767" y="3631429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Squad B</a:t>
            </a:r>
            <a:endParaRPr kumimoji="1" lang="en-US" altLang="ja-JP" dirty="0"/>
          </a:p>
        </p:txBody>
      </p:sp>
      <p:pic>
        <p:nvPicPr>
          <p:cNvPr id="63" name="グラフィックス 62" descr="矢印: 緩い曲線 単色塗りつぶし">
            <a:extLst>
              <a:ext uri="{FF2B5EF4-FFF2-40B4-BE49-F238E27FC236}">
                <a16:creationId xmlns:a16="http://schemas.microsoft.com/office/drawing/2014/main" id="{AA97F3C5-8B72-4DCE-28DA-5F5F8B2531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6901433" y="3093542"/>
            <a:ext cx="664107" cy="664107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4E04AD3-2EA9-E42E-13FB-9E20136B9E18}"/>
              </a:ext>
            </a:extLst>
          </p:cNvPr>
          <p:cNvSpPr txBox="1"/>
          <p:nvPr/>
        </p:nvSpPr>
        <p:spPr>
          <a:xfrm>
            <a:off x="6838168" y="5203597"/>
            <a:ext cx="439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[2</a:t>
            </a:r>
            <a:r>
              <a:rPr lang="en-US" altLang="ja-JP" sz="1200" dirty="0"/>
              <a:t>] Wakayama, K., </a:t>
            </a:r>
            <a:r>
              <a:rPr lang="en-US" altLang="ja-JP" sz="1200" dirty="0" err="1"/>
              <a:t>Kanno</a:t>
            </a:r>
            <a:r>
              <a:rPr lang="en-US" altLang="ja-JP" sz="1200" dirty="0"/>
              <a:t>, T., Yuji, K., Takahashi, H., </a:t>
            </a:r>
            <a:r>
              <a:rPr lang="en-US" altLang="ja-JP" sz="1200" dirty="0" err="1"/>
              <a:t>Furuta</a:t>
            </a:r>
            <a:r>
              <a:rPr lang="en-US" altLang="ja-JP" sz="1200" dirty="0"/>
              <a:t>, K. Comparison of the Post-Disaster Recovery of Water Supply System by GA Optimization and Heuristics. Proceedings of the 30th ESREL and the 15th PSAM Conference, (2020).</a:t>
            </a:r>
            <a:endParaRPr kumimoji="1" lang="ja-JP" altLang="en-US" sz="120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328F95A-73BB-9BD7-F785-050931B457F5}"/>
              </a:ext>
            </a:extLst>
          </p:cNvPr>
          <p:cNvSpPr txBox="1"/>
          <p:nvPr/>
        </p:nvSpPr>
        <p:spPr>
          <a:xfrm>
            <a:off x="991882" y="6270376"/>
            <a:ext cx="585096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Different combination of heuristics = Different strategies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12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03FEF8-9B6E-9603-8EDB-E22E3F67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Objective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2FF540-F8B4-1224-152F-8FD53CEAA0D1}"/>
              </a:ext>
            </a:extLst>
          </p:cNvPr>
          <p:cNvSpPr txBox="1"/>
          <p:nvPr/>
        </p:nvSpPr>
        <p:spPr>
          <a:xfrm>
            <a:off x="1255714" y="2407200"/>
            <a:ext cx="519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Situations surrounding the WDN restoration</a:t>
            </a:r>
            <a:endParaRPr kumimoji="1" lang="ja-JP" altLang="en-US" sz="20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23EF9B-C058-5BBD-03AE-65BBC8BFA6FB}"/>
              </a:ext>
            </a:extLst>
          </p:cNvPr>
          <p:cNvSpPr txBox="1"/>
          <p:nvPr/>
        </p:nvSpPr>
        <p:spPr>
          <a:xfrm>
            <a:off x="1612420" y="2772319"/>
            <a:ext cx="43268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2000" dirty="0"/>
              <a:t>Resource scenario</a:t>
            </a:r>
          </a:p>
          <a:p>
            <a:pPr marL="742950" lvl="1" indent="-285750">
              <a:buFont typeface="システムフォント（レギュラー）"/>
              <a:buChar char="-"/>
            </a:pPr>
            <a:r>
              <a:rPr lang="en-US" altLang="ja-JP" sz="2000" dirty="0"/>
              <a:t>Restoration squads</a:t>
            </a:r>
          </a:p>
          <a:p>
            <a:pPr marL="742950" lvl="1" indent="-285750">
              <a:buFont typeface="システムフォント（レギュラー）"/>
              <a:buChar char="-"/>
            </a:pPr>
            <a:r>
              <a:rPr kumimoji="1" lang="en-US" altLang="ja-JP" sz="2000" dirty="0"/>
              <a:t>Stockpiles</a:t>
            </a:r>
          </a:p>
          <a:p>
            <a:pPr marL="742950" lvl="1" indent="-285750">
              <a:buFont typeface="システムフォント（レギュラー）"/>
              <a:buChar char="-"/>
            </a:pPr>
            <a:r>
              <a:rPr lang="en-US" altLang="ja-JP" sz="2000" dirty="0"/>
              <a:t>Heavy-machineries</a:t>
            </a:r>
            <a:endParaRPr kumimoji="1" lang="en-US" altLang="ja-JP" sz="2000" dirty="0"/>
          </a:p>
          <a:p>
            <a:pPr marL="742950" lvl="1" indent="-285750">
              <a:buFont typeface="システムフォント（レギュラー）"/>
              <a:buChar char="-"/>
            </a:pPr>
            <a:endParaRPr kumimoji="1" lang="en-US" altLang="ja-JP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/>
              <a:t>Damage scenario</a:t>
            </a:r>
          </a:p>
          <a:p>
            <a:pPr marL="742950" lvl="1" indent="-285750">
              <a:buFont typeface="システムフォント（レギュラー）"/>
              <a:buChar char="-"/>
            </a:pPr>
            <a:r>
              <a:rPr kumimoji="1" lang="en-US" altLang="ja-JP" sz="2000" dirty="0"/>
              <a:t>Number of damaged pipes</a:t>
            </a:r>
          </a:p>
          <a:p>
            <a:pPr marL="742950" lvl="1" indent="-285750">
              <a:buFont typeface="システムフォント（レギュラー）"/>
              <a:buChar char="-"/>
            </a:pPr>
            <a:r>
              <a:rPr lang="en-US" altLang="ja-JP" sz="2000" u="sng" dirty="0"/>
              <a:t>Distribution of damaged pipes</a:t>
            </a:r>
            <a:endParaRPr kumimoji="1" lang="ja-JP" altLang="en-US" sz="2000" u="sng"/>
          </a:p>
        </p:txBody>
      </p:sp>
      <p:sp>
        <p:nvSpPr>
          <p:cNvPr id="6" name="右大かっこ 5">
            <a:extLst>
              <a:ext uri="{FF2B5EF4-FFF2-40B4-BE49-F238E27FC236}">
                <a16:creationId xmlns:a16="http://schemas.microsoft.com/office/drawing/2014/main" id="{8D6CAAC8-A6C9-47D0-CBFA-3737BAABA0E2}"/>
              </a:ext>
            </a:extLst>
          </p:cNvPr>
          <p:cNvSpPr/>
          <p:nvPr/>
        </p:nvSpPr>
        <p:spPr>
          <a:xfrm>
            <a:off x="4923065" y="2942482"/>
            <a:ext cx="106136" cy="1065642"/>
          </a:xfrm>
          <a:prstGeom prst="rightBracke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FCEE61-5DFF-A573-01C5-9FCFF7B7187E}"/>
              </a:ext>
            </a:extLst>
          </p:cNvPr>
          <p:cNvSpPr txBox="1"/>
          <p:nvPr/>
        </p:nvSpPr>
        <p:spPr>
          <a:xfrm>
            <a:off x="5491844" y="3275248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Reflect the real data</a:t>
            </a:r>
            <a:endParaRPr kumimoji="1" lang="ja-JP" altLang="en-US" sz="20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5FA7B243-96AB-07C4-A15A-77DEE8C5DE5C}"/>
              </a:ext>
            </a:extLst>
          </p:cNvPr>
          <p:cNvCxnSpPr/>
          <p:nvPr/>
        </p:nvCxnSpPr>
        <p:spPr>
          <a:xfrm>
            <a:off x="5192486" y="3475303"/>
            <a:ext cx="299358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B8CBD24-7FDF-3BAC-95C7-BE40E867A8FC}"/>
              </a:ext>
            </a:extLst>
          </p:cNvPr>
          <p:cNvCxnSpPr/>
          <p:nvPr/>
        </p:nvCxnSpPr>
        <p:spPr>
          <a:xfrm>
            <a:off x="5639888" y="4819689"/>
            <a:ext cx="299358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F0C717-6412-F77E-7AC4-6514F644B0DA}"/>
              </a:ext>
            </a:extLst>
          </p:cNvPr>
          <p:cNvSpPr txBox="1"/>
          <p:nvPr/>
        </p:nvSpPr>
        <p:spPr>
          <a:xfrm>
            <a:off x="5939246" y="4619634"/>
            <a:ext cx="3286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Estimated from past events</a:t>
            </a:r>
            <a:endParaRPr kumimoji="1" lang="ja-JP" altLang="en-US" sz="20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14195BDB-841E-0611-BF2F-8BF9007E3A84}"/>
              </a:ext>
            </a:extLst>
          </p:cNvPr>
          <p:cNvCxnSpPr/>
          <p:nvPr/>
        </p:nvCxnSpPr>
        <p:spPr>
          <a:xfrm>
            <a:off x="2583724" y="5445618"/>
            <a:ext cx="29935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42555B-8AC7-2FCC-43BD-F6AA9C062714}"/>
              </a:ext>
            </a:extLst>
          </p:cNvPr>
          <p:cNvSpPr txBox="1"/>
          <p:nvPr/>
        </p:nvSpPr>
        <p:spPr>
          <a:xfrm>
            <a:off x="2966279" y="524556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Uncertain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71BC7B6-A65D-E03E-BAA0-534B0FE38F68}"/>
              </a:ext>
            </a:extLst>
          </p:cNvPr>
          <p:cNvSpPr txBox="1"/>
          <p:nvPr/>
        </p:nvSpPr>
        <p:spPr>
          <a:xfrm>
            <a:off x="1227519" y="1322360"/>
            <a:ext cx="973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Develop </a:t>
            </a:r>
            <a:r>
              <a:rPr kumimoji="1" lang="en-US" altLang="ja-JP" sz="2400" u="sng" dirty="0"/>
              <a:t>a method</a:t>
            </a:r>
            <a:r>
              <a:rPr kumimoji="1" lang="en-US" altLang="ja-JP" sz="2400" dirty="0"/>
              <a:t> for exploring the worst damage distribution of WDN.</a:t>
            </a:r>
            <a:endParaRPr kumimoji="1" lang="ja-JP" altLang="en-US" sz="24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AEE266-E295-3A39-16F7-F80E5E0C06F0}"/>
              </a:ext>
            </a:extLst>
          </p:cNvPr>
          <p:cNvSpPr txBox="1"/>
          <p:nvPr/>
        </p:nvSpPr>
        <p:spPr>
          <a:xfrm>
            <a:off x="2883082" y="17508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Scenario GA</a:t>
            </a:r>
            <a:endParaRPr kumimoji="1" lang="ja-JP" altLang="en-US" sz="2400" b="1"/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5404A934-9281-5DB8-1E2B-78FB5CD10D81}"/>
              </a:ext>
            </a:extLst>
          </p:cNvPr>
          <p:cNvSpPr/>
          <p:nvPr/>
        </p:nvSpPr>
        <p:spPr>
          <a:xfrm>
            <a:off x="2410822" y="1875011"/>
            <a:ext cx="345803" cy="2058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74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893B136-21D3-D3EF-D119-3E9B70BD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Scenario GA</a:t>
            </a:r>
            <a:endParaRPr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5D33C6-1DA3-108B-8C29-670C06777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0112372"/>
      </p:ext>
    </p:extLst>
  </p:cSld>
  <p:clrMapOvr>
    <a:masterClrMapping/>
  </p:clrMapOvr>
</p:sld>
</file>

<file path=ppt/theme/theme1.xml><?xml version="1.0" encoding="utf-8"?>
<a:theme xmlns:a="http://schemas.openxmlformats.org/drawingml/2006/main" name="CSE_TADA">
  <a:themeElements>
    <a:clrScheme name="sample_keybo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keyb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keybo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keybo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keybo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keybo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keybo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keybo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keybo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keybo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keybo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keybo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keybo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keybo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E_TADA" id="{B1AA9B2E-4C0F-0C44-A050-A5E5DF738B15}" vid="{1BEFE1A1-BF34-C640-BE6D-441BF48CD63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CSE_TADA</Template>
  <TotalTime>13035</TotalTime>
  <Words>1015</Words>
  <Application>Microsoft Macintosh PowerPoint</Application>
  <PresentationFormat>ワイド画面</PresentationFormat>
  <Paragraphs>260</Paragraphs>
  <Slides>23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システムフォント（レギュラー）</vt:lpstr>
      <vt:lpstr>游ゴシック</vt:lpstr>
      <vt:lpstr>Arial</vt:lpstr>
      <vt:lpstr>Cambria Math</vt:lpstr>
      <vt:lpstr>Times New Roman</vt:lpstr>
      <vt:lpstr>Wingdings</vt:lpstr>
      <vt:lpstr>CSE_TADA</vt:lpstr>
      <vt:lpstr>Applying a Genetic Algorithm for Finding the Worst Scenario during Post-Disaster Recovery of Water Distribution Networks</vt:lpstr>
      <vt:lpstr>Contents</vt:lpstr>
      <vt:lpstr>Introduction</vt:lpstr>
      <vt:lpstr>Background</vt:lpstr>
      <vt:lpstr>Simulation of post-disaster recovery of WDNs</vt:lpstr>
      <vt:lpstr>Performance from resilience perspective</vt:lpstr>
      <vt:lpstr>Restoration model and optimization method</vt:lpstr>
      <vt:lpstr>Objective</vt:lpstr>
      <vt:lpstr>Scenario GA</vt:lpstr>
      <vt:lpstr>Scenario GA: overview</vt:lpstr>
      <vt:lpstr>Scenario GA: genotype and phenotype</vt:lpstr>
      <vt:lpstr>Scenario GA: fitness function</vt:lpstr>
      <vt:lpstr>Scenario GA: genetic operators</vt:lpstr>
      <vt:lpstr>Results &amp; Discussions</vt:lpstr>
      <vt:lpstr>Settings</vt:lpstr>
      <vt:lpstr>Result: with worse performance</vt:lpstr>
      <vt:lpstr>Discussion: analysis of the obtained scenarios</vt:lpstr>
      <vt:lpstr>Result: without worse performance</vt:lpstr>
      <vt:lpstr>Discussion: exploration efficiency</vt:lpstr>
      <vt:lpstr>Conclusion</vt:lpstr>
      <vt:lpstr>Conclusion</vt:lpstr>
      <vt:lpstr>Future studies</vt:lpstr>
      <vt:lpstr>Thank you for your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a Genetic Algorithm for Finding the Worst Scenario during Post-Disaster Recovery of Water Distribution Networks</dc:title>
  <dc:creator>多田　舜一</dc:creator>
  <cp:lastModifiedBy>多田　舜一</cp:lastModifiedBy>
  <cp:revision>244</cp:revision>
  <dcterms:created xsi:type="dcterms:W3CDTF">2022-06-15T03:13:05Z</dcterms:created>
  <dcterms:modified xsi:type="dcterms:W3CDTF">2022-06-28T23:16:53Z</dcterms:modified>
</cp:coreProperties>
</file>