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9" r:id="rId2"/>
    <p:sldId id="1845" r:id="rId3"/>
    <p:sldId id="314" r:id="rId4"/>
    <p:sldId id="3131" r:id="rId5"/>
    <p:sldId id="3132" r:id="rId6"/>
    <p:sldId id="3133" r:id="rId7"/>
    <p:sldId id="3134" r:id="rId8"/>
    <p:sldId id="1501" r:id="rId9"/>
    <p:sldId id="3128" r:id="rId10"/>
    <p:sldId id="51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76"/>
    <a:srgbClr val="74BF44"/>
    <a:srgbClr val="6699FF"/>
    <a:srgbClr val="6C8F9B"/>
    <a:srgbClr val="BCC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3" autoAdjust="0"/>
    <p:restoredTop sz="94635"/>
  </p:normalViewPr>
  <p:slideViewPr>
    <p:cSldViewPr snapToGrid="0" snapToObjects="1">
      <p:cViewPr varScale="1">
        <p:scale>
          <a:sx n="72" d="100"/>
          <a:sy n="72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B78B9A-9950-C240-8B4B-281DE923BB27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47664F-91CD-3143-ACC0-998B3B1F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800823-314D-8B4C-864F-F40E6CF1162D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B62295-2C89-6C4E-9821-57B440BB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Modernization: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R&amp;D to address nuclear-plant economic viability in current and future energy markets through innovation, efficiency gains, and business-model transformation using digital technologies. The resulting R&amp;D products will enable nuclear power plant owner-operators, vendors, and suppliers to modernize plant systems and processes and transition to a technology-centered business-model that achieves improved performance at lower cost.</a:t>
            </a:r>
          </a:p>
          <a:p>
            <a:endParaRPr lang="en-US" sz="1200" dirty="0"/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Flexible Plant Operation and Generation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R&amp;D to identify opportunities and develop methods for light-water reactors to directly supply energy to industrial processes to diversify approaches to revenue generation. Plant modernization was looking to reduce O&amp;M costs while this area is looking to increase revenue opportunities. </a:t>
            </a:r>
            <a:endParaRPr lang="en-US" sz="120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Adapt and use analysis tools developed by DOE to complete technical and economic assessments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Engineering development and design, testing, and demonstration of integrating nuclear power plants with other industrial processes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	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Pertinent safety assessments and licensing approaches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Risk-informed Systems Analysis: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R&amp;D to develop and deploy risk-informed tools and methods to achieve high levels of safety and economic efficiencies.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These tools and methods were developed throughout the last eight years with a focus on coupling (a) risk-assessment (probabilistic) and (b) systems margin quantification (deterministic) to achieve very accurate modeling and 	representation of margins for the long term benefit of nuclear power plants.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 Research: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R&amp;D to develop the scientific basis for understanding long-term environmental degradation and predicting the performance of materials in nuclear power plants.</a:t>
            </a:r>
            <a:endParaRPr lang="en-US" sz="1200" baseline="0" dirty="0"/>
          </a:p>
          <a:p>
            <a:pPr marL="0" indent="0" defTabSz="931774">
              <a:buNone/>
              <a:defRPr/>
            </a:pPr>
            <a:r>
              <a:rPr lang="en-US" sz="1200" baseline="0" dirty="0"/>
              <a:t>	Research in this area </a:t>
            </a:r>
            <a:r>
              <a:rPr lang="en-US" sz="1200" b="1" u="sng" baseline="0" dirty="0"/>
              <a:t>addresses the scientific research gaps identified in the DOE and NRC Expanded Materials Degradation Assessment (EMDA, NUREG CR-7153) </a:t>
            </a:r>
            <a:r>
              <a:rPr lang="en-US" sz="1200" baseline="0" dirty="0"/>
              <a:t>for extended reactor operations.</a:t>
            </a:r>
          </a:p>
          <a:p>
            <a:pPr marL="0" indent="0" defTabSz="931774">
              <a:buNone/>
              <a:defRPr/>
            </a:pPr>
            <a:endParaRPr lang="en-US" sz="1200" baseline="0" dirty="0"/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Security: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R&amp;D to develop methods, tools, and technologies to optimize and modernize a nuclear facility’s security posture.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(1) conduct research on risk-informed techniques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(2) apply advanced modeling and simulation tools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(3) assess benefits from proposed enhancements and novel mitigation strategies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(4) enhance and provide the technical basis for stakeholders to employ new security methods, tools, and technologies.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DRAFT - WORK IN PROGRESS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WORK IN PROGRESS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0ED4-9681-430C-A2C6-C2BA4A0F73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6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0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3255-A217-49F1-8457-FAC51AA4B7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7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9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511706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71932" y="2349260"/>
            <a:ext cx="4944826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0"/>
              </a:spcAft>
              <a:buNone/>
              <a:defRPr sz="2200" b="1" baseline="0">
                <a:solidFill>
                  <a:srgbClr val="00597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25426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rgbClr val="00597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5468" y="1549988"/>
            <a:ext cx="8773064" cy="68579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59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36" y="75448"/>
            <a:ext cx="3505828" cy="14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6630" r="4678" b="15907"/>
          <a:stretch/>
        </p:blipFill>
        <p:spPr bwMode="auto">
          <a:xfrm>
            <a:off x="9529" y="5828940"/>
            <a:ext cx="9143996" cy="10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58"/>
          <a:stretch/>
        </p:blipFill>
        <p:spPr>
          <a:xfrm>
            <a:off x="5524094" y="-109168"/>
            <a:ext cx="4569028" cy="6738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64CEAE-B88E-504C-8344-273E636A4D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3" y="3064718"/>
            <a:ext cx="483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457575" y="4608513"/>
            <a:ext cx="2228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1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lwrs.inl.gov</a:t>
            </a:r>
          </a:p>
        </p:txBody>
      </p:sp>
      <p:sp>
        <p:nvSpPr>
          <p:cNvPr id="6" name="Rectangle 5"/>
          <p:cNvSpPr/>
          <p:nvPr/>
        </p:nvSpPr>
        <p:spPr>
          <a:xfrm>
            <a:off x="-8334" y="0"/>
            <a:ext cx="286728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12" y="1391605"/>
            <a:ext cx="4512023" cy="1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3" y="3580975"/>
            <a:ext cx="7248525" cy="6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46275" y="1276709"/>
            <a:ext cx="8458200" cy="4727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spcAft>
                <a:spcPts val="600"/>
              </a:spcAft>
              <a:buClr>
                <a:srgbClr val="005976"/>
              </a:buClr>
              <a:defRPr/>
            </a:lvl1pPr>
            <a:lvl2pPr>
              <a:spcAft>
                <a:spcPts val="600"/>
              </a:spcAft>
              <a:buClr>
                <a:srgbClr val="74BF44"/>
              </a:buClr>
              <a:buSzPct val="78000"/>
              <a:defRPr/>
            </a:lvl2pPr>
            <a:lvl3pPr>
              <a:buClr>
                <a:srgbClr val="6699FF"/>
              </a:buClr>
              <a:defRPr sz="1600"/>
            </a:lvl3pPr>
            <a:lvl4pPr>
              <a:buClr>
                <a:srgbClr val="005976"/>
              </a:buClr>
              <a:buFont typeface="Calibri" panose="020F0502020204030204" pitchFamily="34" charset="0"/>
              <a:buChar char="­"/>
              <a:defRPr/>
            </a:lvl4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D8A74B-F46C-E94D-BE6E-A6BF8718D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408" y="385673"/>
            <a:ext cx="6564701" cy="561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for Title Longer than 2 Lines)</a:t>
            </a:r>
          </a:p>
        </p:txBody>
      </p:sp>
    </p:spTree>
    <p:extLst>
      <p:ext uri="{BB962C8B-B14F-4D97-AF65-F5344CB8AC3E}">
        <p14:creationId xmlns:p14="http://schemas.microsoft.com/office/powerpoint/2010/main" val="3619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67303"/>
            <a:ext cx="7886700" cy="953001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679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63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67435D3-4BC4-9744-BDDE-F88BEEB96E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47406" y="354740"/>
            <a:ext cx="6024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275" y="1437375"/>
            <a:ext cx="3923800" cy="4609741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4796" y="1437376"/>
            <a:ext cx="4324681" cy="4609740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35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85AA503-0E16-9F43-8F3B-0596991D0C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1660" y="352425"/>
            <a:ext cx="616979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274" y="1239136"/>
            <a:ext cx="3999303" cy="4720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274" y="1888876"/>
            <a:ext cx="3999303" cy="4166867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06949" y="1239137"/>
            <a:ext cx="4197526" cy="4720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6949" y="1888876"/>
            <a:ext cx="4197526" cy="4166867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4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75764-8A2E-E347-8CEA-412B00A1D4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47406" y="352425"/>
            <a:ext cx="602405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63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16" y="577770"/>
            <a:ext cx="6196073" cy="91898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15659" y="1992702"/>
            <a:ext cx="8612929" cy="379562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74BF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3318" y="2346400"/>
            <a:ext cx="20574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Rounded MT Bold" panose="020F0704030504030204" pitchFamily="34" charset="0"/>
              </a:rPr>
              <a:t>Materials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9132" y="2333700"/>
            <a:ext cx="20574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Rounded MT Bold" panose="020F0704030504030204" pitchFamily="34" charset="0"/>
              </a:rPr>
              <a:t>Risk-Informed 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4946" y="2340050"/>
            <a:ext cx="20574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Rounded MT Bold" panose="020F0704030504030204" pitchFamily="34" charset="0"/>
              </a:rPr>
              <a:t>Plant Modernization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551928-EC0A-4AB0-8874-A0BF32069A67}"/>
              </a:ext>
            </a:extLst>
          </p:cNvPr>
          <p:cNvSpPr/>
          <p:nvPr/>
        </p:nvSpPr>
        <p:spPr>
          <a:xfrm>
            <a:off x="1783084" y="4251324"/>
            <a:ext cx="20574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Arial Rounded MT Bold" panose="020F0704030504030204" pitchFamily="34" charset="0"/>
              </a:rPr>
              <a:t>Flexible Plant Operation and Generation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F7B628-B006-450C-A215-F62A427FD7DD}"/>
              </a:ext>
            </a:extLst>
          </p:cNvPr>
          <p:cNvSpPr/>
          <p:nvPr/>
        </p:nvSpPr>
        <p:spPr>
          <a:xfrm>
            <a:off x="4854088" y="4251324"/>
            <a:ext cx="20574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Rounded MT Bold" panose="020F0704030504030204" pitchFamily="34" charset="0"/>
              </a:rPr>
              <a:t>Physical Security</a:t>
            </a:r>
          </a:p>
        </p:txBody>
      </p:sp>
    </p:spTree>
    <p:extLst>
      <p:ext uri="{BB962C8B-B14F-4D97-AF65-F5344CB8AC3E}">
        <p14:creationId xmlns:p14="http://schemas.microsoft.com/office/powerpoint/2010/main" val="8585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A17B1-E3CD-D248-9B10-1399EAC46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295" y="2942306"/>
            <a:ext cx="4572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3" r="7097"/>
          <a:stretch/>
        </p:blipFill>
        <p:spPr>
          <a:xfrm>
            <a:off x="5347504" y="-160298"/>
            <a:ext cx="4514126" cy="68092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9FBE9-ECE3-5648-846B-B5959FF2D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603" y="2641083"/>
            <a:ext cx="4127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/>
          <a:stretch/>
        </p:blipFill>
        <p:spPr bwMode="auto">
          <a:xfrm rot="10800000">
            <a:off x="0" y="5909651"/>
            <a:ext cx="9144000" cy="9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70672" y="352425"/>
            <a:ext cx="623380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275" y="1268083"/>
            <a:ext cx="8458200" cy="4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74" y="255859"/>
            <a:ext cx="2090029" cy="8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7069348" y="648787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DFE9C48-8F57-E742-8DC6-3BE36B6F9E24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  <p:sldLayoutId id="2147483677" r:id="rId5"/>
    <p:sldLayoutId id="2147483673" r:id="rId6"/>
    <p:sldLayoutId id="2147483678" r:id="rId7"/>
    <p:sldLayoutId id="2147483679" r:id="rId8"/>
    <p:sldLayoutId id="2147483680" r:id="rId9"/>
    <p:sldLayoutId id="2147483681" r:id="rId10"/>
    <p:sldLayoutId id="2147483683" r:id="rId11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 kern="1200">
          <a:solidFill>
            <a:srgbClr val="005976"/>
          </a:solidFill>
          <a:latin typeface="Arial Black" charset="0"/>
          <a:ea typeface="Arial Black" charset="0"/>
          <a:cs typeface="Arial Blac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171450" indent="-17145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vetlana.Lawrence#@i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99587" y="3921965"/>
            <a:ext cx="4944826" cy="676671"/>
          </a:xfrm>
        </p:spPr>
        <p:txBody>
          <a:bodyPr/>
          <a:lstStyle/>
          <a:p>
            <a:pPr algn="ctr"/>
            <a:r>
              <a:rPr lang="en-US" sz="2000" dirty="0"/>
              <a:t>Lana Lawrence</a:t>
            </a:r>
          </a:p>
          <a:p>
            <a:pPr algn="ctr"/>
            <a:r>
              <a:rPr lang="en-US" sz="1400" dirty="0">
                <a:hlinkClick r:id="rId2"/>
              </a:rPr>
              <a:t>Svetlana.Lawrence@inl.gov</a:t>
            </a:r>
            <a:r>
              <a:rPr lang="en-US" sz="14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1820" y="5110980"/>
            <a:ext cx="2880360" cy="511913"/>
          </a:xfrm>
        </p:spPr>
        <p:txBody>
          <a:bodyPr>
            <a:normAutofit/>
          </a:bodyPr>
          <a:lstStyle/>
          <a:p>
            <a:r>
              <a:rPr lang="en-US" dirty="0"/>
              <a:t>PSAM-16 Conference</a:t>
            </a:r>
          </a:p>
          <a:p>
            <a:r>
              <a:rPr lang="en-US" dirty="0"/>
              <a:t>June 2022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2383" y="1546721"/>
            <a:ext cx="7479234" cy="1425286"/>
          </a:xfrm>
        </p:spPr>
        <p:txBody>
          <a:bodyPr/>
          <a:lstStyle/>
          <a:p>
            <a:r>
              <a:rPr lang="en-US" dirty="0"/>
              <a:t>RISK-INFORMED SYSTEMS ANALYSIS (RISA) – Projects and Value to the Industry</a:t>
            </a:r>
          </a:p>
        </p:txBody>
      </p:sp>
    </p:spTree>
    <p:extLst>
      <p:ext uri="{BB962C8B-B14F-4D97-AF65-F5344CB8AC3E}">
        <p14:creationId xmlns:p14="http://schemas.microsoft.com/office/powerpoint/2010/main" val="395578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na Lawrence">
            <a:extLst>
              <a:ext uri="{FF2B5EF4-FFF2-40B4-BE49-F238E27FC236}">
                <a16:creationId xmlns:a16="http://schemas.microsoft.com/office/drawing/2014/main" id="{1F16A8CC-47FB-4C43-AC79-16877F63E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376" y="2379911"/>
            <a:ext cx="4894259" cy="25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2711" y="4616438"/>
            <a:ext cx="341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i="1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Understand and predict </a:t>
            </a:r>
            <a:r>
              <a:rPr lang="en-US" sz="1400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long-term behavior of materials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410" y="2237642"/>
            <a:ext cx="457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i="1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Enable</a:t>
            </a:r>
            <a:r>
              <a:rPr lang="en-US" sz="1400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plant efficiency improvements </a:t>
            </a:r>
            <a:r>
              <a:rPr lang="en-US" sz="1400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through a strategy for long-term modernization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9358" y="3783680"/>
            <a:ext cx="3636992" cy="52322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Develop analysis methods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and tools to optimize safety and economics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0D730E-EE93-804D-AB94-18C740EB1FC9}"/>
              </a:ext>
            </a:extLst>
          </p:cNvPr>
          <p:cNvSpPr/>
          <p:nvPr/>
        </p:nvSpPr>
        <p:spPr>
          <a:xfrm>
            <a:off x="137890" y="3004126"/>
            <a:ext cx="1360491" cy="617220"/>
          </a:xfrm>
          <a:prstGeom prst="rect">
            <a:avLst/>
          </a:prstGeom>
          <a:solidFill>
            <a:srgbClr val="8EC423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Flexible Plant Operation &amp; Generation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F0FA-AF02-B14D-BEBB-B4E6A9EFE89E}"/>
              </a:ext>
            </a:extLst>
          </p:cNvPr>
          <p:cNvSpPr/>
          <p:nvPr/>
        </p:nvSpPr>
        <p:spPr>
          <a:xfrm>
            <a:off x="137889" y="3826623"/>
            <a:ext cx="1360491" cy="617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Risk Informed System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BA0F6-F3C5-2648-88FB-CFC953A5D14E}"/>
              </a:ext>
            </a:extLst>
          </p:cNvPr>
          <p:cNvSpPr/>
          <p:nvPr/>
        </p:nvSpPr>
        <p:spPr>
          <a:xfrm>
            <a:off x="156800" y="4595502"/>
            <a:ext cx="1360491" cy="617220"/>
          </a:xfrm>
          <a:prstGeom prst="rect">
            <a:avLst/>
          </a:prstGeom>
          <a:solidFill>
            <a:srgbClr val="8EC423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Materials Research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F7AF2-290B-034E-BC3E-6AD47FD24E5C}"/>
              </a:ext>
            </a:extLst>
          </p:cNvPr>
          <p:cNvSpPr/>
          <p:nvPr/>
        </p:nvSpPr>
        <p:spPr>
          <a:xfrm>
            <a:off x="147657" y="5358333"/>
            <a:ext cx="1360491" cy="617220"/>
          </a:xfrm>
          <a:prstGeom prst="rect">
            <a:avLst/>
          </a:prstGeom>
          <a:solidFill>
            <a:srgbClr val="8EC423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Physical Security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D678F0-C4A6-3349-B0E0-8EF94DEFE1CD}"/>
              </a:ext>
            </a:extLst>
          </p:cNvPr>
          <p:cNvSpPr/>
          <p:nvPr/>
        </p:nvSpPr>
        <p:spPr>
          <a:xfrm>
            <a:off x="147657" y="2238516"/>
            <a:ext cx="1360491" cy="617220"/>
          </a:xfrm>
          <a:prstGeom prst="rect">
            <a:avLst/>
          </a:prstGeom>
          <a:solidFill>
            <a:srgbClr val="8EC423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Plant Modernization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61DB23-DB3A-0A49-BFC7-140945BDA46F}"/>
              </a:ext>
            </a:extLst>
          </p:cNvPr>
          <p:cNvSpPr txBox="1"/>
          <p:nvPr/>
        </p:nvSpPr>
        <p:spPr>
          <a:xfrm>
            <a:off x="1561410" y="3016111"/>
            <a:ext cx="47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i="1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Enable</a:t>
            </a:r>
            <a:r>
              <a:rPr lang="en-US" sz="1400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diversification</a:t>
            </a:r>
            <a:r>
              <a:rPr lang="en-US" sz="1400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 of light-water reactors to produce non-electrical products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55E8AD-93A7-3C4F-B817-80E1260C4FB6}"/>
              </a:ext>
            </a:extLst>
          </p:cNvPr>
          <p:cNvSpPr txBox="1"/>
          <p:nvPr/>
        </p:nvSpPr>
        <p:spPr>
          <a:xfrm>
            <a:off x="1652711" y="5430839"/>
            <a:ext cx="30298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1400" b="1" i="1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Develop technologies </a:t>
            </a:r>
            <a:r>
              <a:rPr lang="en-US" sz="1400" dirty="0">
                <a:latin typeface="Arial" panose="020B0604020202020204" pitchFamily="34" charset="0"/>
                <a:ea typeface="Abadi MT Condensed Extra Bold" charset="0"/>
                <a:cs typeface="Arial" panose="020B0604020202020204" pitchFamily="34" charset="0"/>
              </a:rPr>
              <a:t>to optimize physical security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84E2D5A-494D-4F57-A781-F49F1DF86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118" y="2600487"/>
            <a:ext cx="3720225" cy="368561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B9F4D34-4FAB-5546-8901-62375FF5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376" y="242515"/>
            <a:ext cx="6695624" cy="5327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700" dirty="0"/>
              <a:t>Light Water Reactor Sustainability Program (LWRS)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10278-22B5-4484-8B60-25C4BE0A9A5D}"/>
              </a:ext>
            </a:extLst>
          </p:cNvPr>
          <p:cNvSpPr txBox="1"/>
          <p:nvPr/>
        </p:nvSpPr>
        <p:spPr>
          <a:xfrm>
            <a:off x="1069145" y="1105272"/>
            <a:ext cx="7204906" cy="7771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LWRS Goal: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Enhance the safe, efficient, and economical performance of our nation's nuclear fleet and extend the operating lifetimes of this reliable source of electricity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7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597C1D6-6A6F-C150-0F66-9CFC729E03EA}"/>
              </a:ext>
            </a:extLst>
          </p:cNvPr>
          <p:cNvSpPr txBox="1">
            <a:spLocks/>
          </p:cNvSpPr>
          <p:nvPr/>
        </p:nvSpPr>
        <p:spPr bwMode="auto">
          <a:xfrm>
            <a:off x="162613" y="4310092"/>
            <a:ext cx="8818774" cy="20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239316" eaLnBrk="1" hangingPunct="1">
              <a:lnSpc>
                <a:spcPts val="1350"/>
              </a:lnSpc>
              <a:spcBef>
                <a:spcPts val="450"/>
              </a:spcBef>
              <a:buClr>
                <a:srgbClr val="005976"/>
              </a:buClr>
              <a:buSzPct val="125000"/>
              <a:buFont typeface="Arial" charset="0"/>
              <a:buChar char="•"/>
              <a:defRPr sz="2200" b="1">
                <a:latin typeface="Arial" charset="0"/>
                <a:ea typeface="Arial" charset="0"/>
                <a:cs typeface="Arial" charset="0"/>
              </a:defRPr>
            </a:lvl1pPr>
            <a:lvl2pPr marL="548640" lvl="1" indent="-18288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600">
                <a:latin typeface="Arial" charset="0"/>
                <a:ea typeface="Arial" charset="0"/>
                <a:cs typeface="Arial" charset="0"/>
              </a:defRPr>
            </a:lvl2pPr>
            <a:lvl3pPr marL="857250" indent="-239316" eaLnBrk="1" hangingPunct="1">
              <a:lnSpc>
                <a:spcPts val="1350"/>
              </a:lnSpc>
              <a:spcBef>
                <a:spcPts val="450"/>
              </a:spcBef>
              <a:buClr>
                <a:srgbClr val="005976"/>
              </a:buClr>
              <a:buFont typeface="Arial" charset="0"/>
              <a:buChar char="•"/>
              <a:defRPr sz="1050">
                <a:latin typeface="Arial" charset="0"/>
                <a:ea typeface="Arial" charset="0"/>
                <a:cs typeface="Arial" charset="0"/>
              </a:defRPr>
            </a:lvl3pPr>
            <a:lvl4pPr marL="12001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4pPr>
            <a:lvl5pPr marL="15430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9pPr>
          </a:lstStyle>
          <a:p>
            <a:r>
              <a:rPr lang="en-US" dirty="0"/>
              <a:t>Areas of Expertise</a:t>
            </a:r>
          </a:p>
          <a:p>
            <a:pPr lvl="1"/>
            <a:r>
              <a:rPr lang="en-US" dirty="0"/>
              <a:t>Advanced modeling of physics-based phenomena</a:t>
            </a:r>
          </a:p>
          <a:p>
            <a:pPr lvl="2"/>
            <a:r>
              <a:rPr lang="en-US" sz="1400" dirty="0"/>
              <a:t>Thermal-hydraulics, neutronics and reactor physics, risk-informed material degradation, uncertainty propagation</a:t>
            </a:r>
          </a:p>
          <a:p>
            <a:pPr lvl="1"/>
            <a:r>
              <a:rPr lang="en-US" dirty="0"/>
              <a:t>Advanced Data Analytics and Digital Modeling</a:t>
            </a:r>
          </a:p>
          <a:p>
            <a:pPr lvl="2"/>
            <a:r>
              <a:rPr lang="en-US" sz="1400" dirty="0"/>
              <a:t>Diagnostic and prognostic analyses, resource optimization, AI/ML technologies, digital twins, uncertainty propagation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Probabilistic Risk Assessment (PRA) and Human-Reliability Analysis (HRA)</a:t>
            </a:r>
          </a:p>
          <a:p>
            <a:pPr lvl="1"/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469601" y="115733"/>
            <a:ext cx="6685658" cy="898768"/>
          </a:xfrm>
        </p:spPr>
        <p:txBody>
          <a:bodyPr/>
          <a:lstStyle/>
          <a:p>
            <a:r>
              <a:rPr lang="en-US" sz="2700" dirty="0"/>
              <a:t>Risk-Informed Systems Analysis (RISA)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94654E8-75C4-4F47-A7CC-6F540C1D36FE}"/>
              </a:ext>
            </a:extLst>
          </p:cNvPr>
          <p:cNvSpPr txBox="1">
            <a:spLocks/>
          </p:cNvSpPr>
          <p:nvPr/>
        </p:nvSpPr>
        <p:spPr bwMode="auto">
          <a:xfrm>
            <a:off x="164196" y="1309786"/>
            <a:ext cx="5180468" cy="28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239316" algn="l" rtl="0" eaLnBrk="1" fontAlgn="base" hangingPunct="1">
              <a:lnSpc>
                <a:spcPts val="1350"/>
              </a:lnSpc>
              <a:spcBef>
                <a:spcPts val="450"/>
              </a:spcBef>
              <a:spcAft>
                <a:spcPct val="0"/>
              </a:spcAft>
              <a:buClr>
                <a:srgbClr val="005976"/>
              </a:buClr>
              <a:buSzPct val="125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239316" algn="l" rtl="0" eaLnBrk="1" fontAlgn="base" hangingPunct="1">
              <a:lnSpc>
                <a:spcPts val="1350"/>
              </a:lnSpc>
              <a:spcBef>
                <a:spcPts val="450"/>
              </a:spcBef>
              <a:spcAft>
                <a:spcPct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239316" algn="l" rtl="0" eaLnBrk="1" fontAlgn="base" hangingPunct="1">
              <a:lnSpc>
                <a:spcPts val="1350"/>
              </a:lnSpc>
              <a:spcBef>
                <a:spcPts val="450"/>
              </a:spcBef>
              <a:spcAft>
                <a:spcPct val="0"/>
              </a:spcAft>
              <a:buClr>
                <a:srgbClr val="005976"/>
              </a:buClr>
              <a:buFont typeface="Arial" charset="0"/>
              <a:buChar char="•"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Objective</a:t>
            </a:r>
            <a:r>
              <a:rPr lang="en-US" sz="2200" dirty="0"/>
              <a:t> </a:t>
            </a:r>
            <a:r>
              <a:rPr lang="en-US" sz="2200" b="0" dirty="0"/>
              <a:t>(the </a:t>
            </a:r>
            <a:r>
              <a:rPr lang="en-US" sz="2400" b="0" dirty="0">
                <a:solidFill>
                  <a:srgbClr val="C00000"/>
                </a:solidFill>
              </a:rPr>
              <a:t>what</a:t>
            </a:r>
            <a:r>
              <a:rPr lang="en-US" sz="2200" b="0" dirty="0"/>
              <a:t>)</a:t>
            </a:r>
          </a:p>
          <a:p>
            <a:pPr marL="54864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R&amp;D to optimize safety margins and minimize uncertainties to achieve </a:t>
            </a:r>
            <a:r>
              <a:rPr lang="en-US" sz="1600" dirty="0">
                <a:solidFill>
                  <a:srgbClr val="C00000"/>
                </a:solidFill>
              </a:rPr>
              <a:t>economic efficiencies </a:t>
            </a:r>
            <a:r>
              <a:rPr lang="en-US" sz="1600" dirty="0"/>
              <a:t>while maintaining high levels of safety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US" sz="2200" b="1" dirty="0"/>
              <a:t>Approach </a:t>
            </a:r>
            <a:r>
              <a:rPr lang="en-US" sz="2200" dirty="0"/>
              <a:t>(the </a:t>
            </a:r>
            <a:r>
              <a:rPr lang="en-US" sz="2400" dirty="0">
                <a:solidFill>
                  <a:srgbClr val="C00000"/>
                </a:solidFill>
              </a:rPr>
              <a:t>how</a:t>
            </a:r>
            <a:r>
              <a:rPr lang="en-US" sz="2200" dirty="0"/>
              <a:t>)</a:t>
            </a:r>
          </a:p>
          <a:p>
            <a:pPr marL="548640" lvl="1" indent="-18288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Provide scientific basis to better represent safety margins and factors that contribute to cost and safety</a:t>
            </a:r>
          </a:p>
          <a:p>
            <a:pPr marL="54864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Develop new technologies that reduce operating costs</a:t>
            </a:r>
          </a:p>
        </p:txBody>
      </p:sp>
      <p:sp>
        <p:nvSpPr>
          <p:cNvPr id="51" name="Slide Number Placeholder 3"/>
          <p:cNvSpPr txBox="1">
            <a:spLocks/>
          </p:cNvSpPr>
          <p:nvPr/>
        </p:nvSpPr>
        <p:spPr>
          <a:xfrm>
            <a:off x="8618330" y="6588453"/>
            <a:ext cx="499443" cy="299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B2621-3DB4-4BCC-B7D7-C7B95C10ACF8}"/>
              </a:ext>
            </a:extLst>
          </p:cNvPr>
          <p:cNvSpPr txBox="1"/>
          <p:nvPr/>
        </p:nvSpPr>
        <p:spPr>
          <a:xfrm>
            <a:off x="6203310" y="4310092"/>
            <a:ext cx="2243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accent5"/>
                </a:solidFill>
              </a:rPr>
              <a:t>RISA Framework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A8EEDD-1AF0-4C8B-B6E1-D84D3A1F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872" y="939146"/>
            <a:ext cx="3620431" cy="33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6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62337-A332-D5D3-BF44-4D3BA614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 of accident-tolerant fuel (ATF) with Higher Burnup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FB3FE52-1C62-E1EF-DAA7-CBC786F6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75" y="1281457"/>
            <a:ext cx="4695616" cy="498440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Objectives:</a:t>
            </a:r>
          </a:p>
          <a:p>
            <a:pPr lvl="1"/>
            <a:r>
              <a:rPr lang="en-US" sz="1700" dirty="0"/>
              <a:t>Safety assessments of ATFs with increased enrichment and higher burnup (HBU)</a:t>
            </a:r>
          </a:p>
          <a:p>
            <a:pPr lvl="2">
              <a:spcAft>
                <a:spcPts val="300"/>
              </a:spcAft>
            </a:pPr>
            <a:r>
              <a:rPr lang="en-US" sz="1500" dirty="0"/>
              <a:t>Specific focus of addressing Fuel Fragmentation, Relocation, and Dispersal (FFRD) issue</a:t>
            </a:r>
          </a:p>
          <a:p>
            <a:pPr lvl="1"/>
            <a:r>
              <a:rPr lang="en-US" sz="1700" dirty="0"/>
              <a:t>Support of regulatory approvals of HBU ATFs</a:t>
            </a:r>
          </a:p>
          <a:p>
            <a:pPr lvl="2">
              <a:lnSpc>
                <a:spcPct val="110000"/>
              </a:lnSpc>
              <a:spcAft>
                <a:spcPts val="300"/>
              </a:spcAft>
            </a:pPr>
            <a:r>
              <a:rPr lang="en-US" sz="1500" dirty="0"/>
              <a:t>Risk-Informed approach is seen as the most likely pathway to regulatory approvals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Benefits of HBU ATF Implementation:</a:t>
            </a:r>
          </a:p>
          <a:p>
            <a:pPr lvl="1"/>
            <a:r>
              <a:rPr lang="en-US" dirty="0"/>
              <a:t>Economic gains via extended refueling cycle</a:t>
            </a:r>
          </a:p>
          <a:p>
            <a:pPr lvl="1"/>
            <a:r>
              <a:rPr lang="en-US" dirty="0"/>
              <a:t>Reduced fuel costs due to better utilization of fuel in the reactor core</a:t>
            </a:r>
          </a:p>
          <a:p>
            <a:pPr lvl="1"/>
            <a:r>
              <a:rPr lang="en-US" dirty="0"/>
              <a:t>Reduced costs for spent fuel processing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BED1D-3C2D-2419-6692-60F95D0D3724}"/>
              </a:ext>
            </a:extLst>
          </p:cNvPr>
          <p:cNvSpPr txBox="1"/>
          <p:nvPr/>
        </p:nvSpPr>
        <p:spPr>
          <a:xfrm>
            <a:off x="5778644" y="5285529"/>
            <a:ext cx="2796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accent5"/>
                </a:solidFill>
              </a:rPr>
              <a:t>Image Credit: U.S. Department of Energy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0B3AF8-F423-3600-D604-F84E4DA51B6F}"/>
              </a:ext>
            </a:extLst>
          </p:cNvPr>
          <p:cNvGrpSpPr/>
          <p:nvPr/>
        </p:nvGrpSpPr>
        <p:grpSpPr>
          <a:xfrm>
            <a:off x="5208104" y="1487923"/>
            <a:ext cx="3745221" cy="3790952"/>
            <a:chOff x="5544126" y="1209301"/>
            <a:chExt cx="3046082" cy="29462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929397-ADB5-5D8D-1646-42950241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4126" y="1209301"/>
              <a:ext cx="3046082" cy="29462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9E0EFA-ABE4-8AB5-01E4-D686756E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719" y="3909361"/>
              <a:ext cx="1567489" cy="246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55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62337-A332-D5D3-BF44-4D3BA614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66" y="311150"/>
            <a:ext cx="5771696" cy="561975"/>
          </a:xfrm>
        </p:spPr>
        <p:txBody>
          <a:bodyPr/>
          <a:lstStyle/>
          <a:p>
            <a:r>
              <a:rPr lang="en-US" dirty="0"/>
              <a:t>Plant Reload Optimization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FB3FE52-1C62-E1EF-DAA7-CBC786F6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75" y="1281457"/>
            <a:ext cx="4964421" cy="50795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Objectives: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All-inclusive integrated framework for fuel reload analyses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Optimization of core configuration to minimize new fuel volume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Benefits: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5-10% reduction in new fuel cost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Innovative core load analysis framework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Traditional methods (developed decades ago) are labor-intensive and time-consuming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Explicit consideration of flexible power output operations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Framework supports ATFs, high burnup and longer cycle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Since already transitioning to ATFs, why not implement more efficient reload analysis tools at the same time?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1DD0F61-8EFB-7957-F17F-1CDF5CC9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13" y="1281457"/>
            <a:ext cx="3882887" cy="357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73572C-0576-6514-188B-D8AD17F5D5E2}"/>
              </a:ext>
            </a:extLst>
          </p:cNvPr>
          <p:cNvSpPr txBox="1"/>
          <p:nvPr/>
        </p:nvSpPr>
        <p:spPr>
          <a:xfrm>
            <a:off x="5714814" y="4953278"/>
            <a:ext cx="225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accent5"/>
                </a:solidFill>
              </a:rPr>
              <a:t>Configuration of Reactor Core</a:t>
            </a:r>
          </a:p>
        </p:txBody>
      </p:sp>
    </p:spTree>
    <p:extLst>
      <p:ext uri="{BB962C8B-B14F-4D97-AF65-F5344CB8AC3E}">
        <p14:creationId xmlns:p14="http://schemas.microsoft.com/office/powerpoint/2010/main" val="134260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8B776B-0467-B583-2C9D-7F68200B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Risk-Informed Asset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2AC10-009A-543F-BBB2-88F61DC3EAC6}"/>
              </a:ext>
            </a:extLst>
          </p:cNvPr>
          <p:cNvSpPr txBox="1">
            <a:spLocks/>
          </p:cNvSpPr>
          <p:nvPr/>
        </p:nvSpPr>
        <p:spPr>
          <a:xfrm>
            <a:off x="221224" y="1347752"/>
            <a:ext cx="4634917" cy="487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1900">
                <a:latin typeface="Arial" charset="0"/>
                <a:ea typeface="Arial" charset="0"/>
                <a:cs typeface="Arial" charset="0"/>
              </a:defRPr>
            </a:lvl1pPr>
            <a:lvl2pPr marL="514350" lvl="1" indent="-239316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BF44"/>
              </a:buClr>
              <a:buSzPct val="78000"/>
              <a:buFont typeface="Courier New" charset="0"/>
              <a:buChar char="o"/>
              <a:defRPr sz="1700">
                <a:latin typeface="Arial" charset="0"/>
                <a:ea typeface="Arial" charset="0"/>
                <a:cs typeface="Arial" charset="0"/>
              </a:defRPr>
            </a:lvl2pPr>
            <a:lvl3pPr marL="857250" lvl="2" indent="-239316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99FF"/>
              </a:buClr>
              <a:buFont typeface="Arial" charset="0"/>
              <a:buChar char="•"/>
              <a:defRPr sz="1500">
                <a:latin typeface="Arial" charset="0"/>
                <a:ea typeface="Arial" charset="0"/>
                <a:cs typeface="Arial" charset="0"/>
              </a:defRPr>
            </a:lvl3pPr>
            <a:lvl4pPr marL="1200150" indent="-171450" eaLnBrk="1" hangingPunct="1">
              <a:lnSpc>
                <a:spcPct val="90000"/>
              </a:lnSpc>
              <a:spcBef>
                <a:spcPts val="375"/>
              </a:spcBef>
              <a:buClr>
                <a:srgbClr val="005976"/>
              </a:buClr>
              <a:buFont typeface="Calibri" panose="020F0502020204030204" pitchFamily="34" charset="0"/>
              <a:buChar char="­"/>
              <a:defRPr>
                <a:latin typeface="+mn-lt"/>
                <a:ea typeface="Arial" charset="0"/>
                <a:cs typeface="Arial" charset="0"/>
              </a:defRPr>
            </a:lvl4pPr>
            <a:lvl5pPr marL="15430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dirty="0"/>
              <a:t>Objectives: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Optimization of plant health monitoring and asset management to lower O&amp;M costs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Provide information about system performance in clear and effective way</a:t>
            </a:r>
          </a:p>
          <a:p>
            <a:pPr>
              <a:spcBef>
                <a:spcPts val="300"/>
              </a:spcBef>
            </a:pPr>
            <a:r>
              <a:rPr lang="en-US" dirty="0"/>
              <a:t>Benefits: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Reduced O&amp;M Costs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Enhanced system performance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Optimized plant resources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Reduced Capital Costs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Effective reliability / ageing management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Support of decision-making processes related to system performance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Detailed information available to systems engineers and plant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CA3D8-CAA9-5B59-690F-BF6CB71407AF}"/>
              </a:ext>
            </a:extLst>
          </p:cNvPr>
          <p:cNvSpPr txBox="1"/>
          <p:nvPr/>
        </p:nvSpPr>
        <p:spPr>
          <a:xfrm>
            <a:off x="5244680" y="3507330"/>
            <a:ext cx="3602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accent5"/>
                </a:solidFill>
              </a:rPr>
              <a:t>Risk-Informed Asset Management Conceptual Framework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C65F8A-FF31-64E8-1C14-F5499C8F1D43}"/>
              </a:ext>
            </a:extLst>
          </p:cNvPr>
          <p:cNvGrpSpPr/>
          <p:nvPr/>
        </p:nvGrpSpPr>
        <p:grpSpPr>
          <a:xfrm>
            <a:off x="5096138" y="1339698"/>
            <a:ext cx="4020133" cy="2053280"/>
            <a:chOff x="6337647" y="1845810"/>
            <a:chExt cx="6208355" cy="2889029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AADE3C7-CCE8-FEDD-8606-3FD7CE18DCF1}"/>
                </a:ext>
              </a:extLst>
            </p:cNvPr>
            <p:cNvSpPr/>
            <p:nvPr/>
          </p:nvSpPr>
          <p:spPr>
            <a:xfrm>
              <a:off x="8363045" y="2079172"/>
              <a:ext cx="1992086" cy="265566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950AD711-0BDB-DFCB-BDAF-EB40F9C0D382}"/>
                </a:ext>
              </a:extLst>
            </p:cNvPr>
            <p:cNvSpPr/>
            <p:nvPr/>
          </p:nvSpPr>
          <p:spPr>
            <a:xfrm>
              <a:off x="8696904" y="2247899"/>
              <a:ext cx="1307502" cy="1125890"/>
            </a:xfrm>
            <a:prstGeom prst="roundRect">
              <a:avLst>
                <a:gd name="adj" fmla="val 7041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Hierarchy">
              <a:extLst>
                <a:ext uri="{FF2B5EF4-FFF2-40B4-BE49-F238E27FC236}">
                  <a16:creationId xmlns:a16="http://schemas.microsoft.com/office/drawing/2014/main" id="{CC7F36FB-64B7-C812-B802-BC114D6DF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91166" y="2514600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Bar chart">
              <a:extLst>
                <a:ext uri="{FF2B5EF4-FFF2-40B4-BE49-F238E27FC236}">
                  <a16:creationId xmlns:a16="http://schemas.microsoft.com/office/drawing/2014/main" id="{AC728A2E-5220-DB5F-2E35-EAAEDEAD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38199" y="2243244"/>
              <a:ext cx="1082565" cy="914400"/>
            </a:xfrm>
            <a:prstGeom prst="rect">
              <a:avLst/>
            </a:prstGeom>
          </p:spPr>
        </p:pic>
        <p:pic>
          <p:nvPicPr>
            <p:cNvPr id="11" name="Graphic 10" descr="Boardroom">
              <a:extLst>
                <a:ext uri="{FF2B5EF4-FFF2-40B4-BE49-F238E27FC236}">
                  <a16:creationId xmlns:a16="http://schemas.microsoft.com/office/drawing/2014/main" id="{FBE97F0C-53EC-46ED-1CD2-691173F2A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00569" y="2779903"/>
              <a:ext cx="1173182" cy="11731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1BFBF9-A917-8642-083D-B7D817822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37647" y="3062387"/>
              <a:ext cx="972004" cy="8210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26029D-01A2-E932-1CF7-1D368784D06F}"/>
                </a:ext>
              </a:extLst>
            </p:cNvPr>
            <p:cNvSpPr txBox="1"/>
            <p:nvPr/>
          </p:nvSpPr>
          <p:spPr>
            <a:xfrm>
              <a:off x="8694618" y="2254126"/>
              <a:ext cx="1307502" cy="41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BB9CDE-7D96-2CE8-F371-E8A9E7EC0175}"/>
                </a:ext>
              </a:extLst>
            </p:cNvPr>
            <p:cNvSpPr txBox="1"/>
            <p:nvPr/>
          </p:nvSpPr>
          <p:spPr>
            <a:xfrm>
              <a:off x="7185351" y="1845810"/>
              <a:ext cx="981049" cy="487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  <p:sp>
          <p:nvSpPr>
            <p:cNvPr id="15" name="Pentagon 11">
              <a:extLst>
                <a:ext uri="{FF2B5EF4-FFF2-40B4-BE49-F238E27FC236}">
                  <a16:creationId xmlns:a16="http://schemas.microsoft.com/office/drawing/2014/main" id="{A54A79BD-DE3C-E9DA-1931-230B9BB81A16}"/>
                </a:ext>
              </a:extLst>
            </p:cNvPr>
            <p:cNvSpPr/>
            <p:nvPr/>
          </p:nvSpPr>
          <p:spPr>
            <a:xfrm>
              <a:off x="7489599" y="3253652"/>
              <a:ext cx="696547" cy="381369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406D19F6-6067-8566-BEAB-B7251782C4D5}"/>
                </a:ext>
              </a:extLst>
            </p:cNvPr>
            <p:cNvSpPr/>
            <p:nvPr/>
          </p:nvSpPr>
          <p:spPr>
            <a:xfrm>
              <a:off x="8694617" y="3484212"/>
              <a:ext cx="1307503" cy="1125890"/>
            </a:xfrm>
            <a:prstGeom prst="roundRect">
              <a:avLst>
                <a:gd name="adj" fmla="val 7041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Gears">
              <a:extLst>
                <a:ext uri="{FF2B5EF4-FFF2-40B4-BE49-F238E27FC236}">
                  <a16:creationId xmlns:a16="http://schemas.microsoft.com/office/drawing/2014/main" id="{6D7F3086-67AE-7BDA-BB35-A51F6F8D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91166" y="3449989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148935-E35F-AD56-9541-2578EF0C6391}"/>
                </a:ext>
              </a:extLst>
            </p:cNvPr>
            <p:cNvSpPr txBox="1"/>
            <p:nvPr/>
          </p:nvSpPr>
          <p:spPr>
            <a:xfrm>
              <a:off x="8694618" y="4274993"/>
              <a:ext cx="1307502" cy="41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Methods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1CCA10-9AEC-3443-910F-B7F0C68AE62D}"/>
                </a:ext>
              </a:extLst>
            </p:cNvPr>
            <p:cNvSpPr txBox="1"/>
            <p:nvPr/>
          </p:nvSpPr>
          <p:spPr>
            <a:xfrm>
              <a:off x="10883250" y="2516684"/>
              <a:ext cx="1662752" cy="4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Decisions</a:t>
              </a:r>
            </a:p>
          </p:txBody>
        </p:sp>
        <p:sp>
          <p:nvSpPr>
            <p:cNvPr id="20" name="Pentagon 11">
              <a:extLst>
                <a:ext uri="{FF2B5EF4-FFF2-40B4-BE49-F238E27FC236}">
                  <a16:creationId xmlns:a16="http://schemas.microsoft.com/office/drawing/2014/main" id="{F548B7B7-4CD4-3923-FF0D-104C56AD5FD7}"/>
                </a:ext>
              </a:extLst>
            </p:cNvPr>
            <p:cNvSpPr/>
            <p:nvPr/>
          </p:nvSpPr>
          <p:spPr>
            <a:xfrm>
              <a:off x="10549393" y="3216321"/>
              <a:ext cx="696547" cy="381369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B44903-0DE0-12FF-E9B5-768D4594F3C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60" y="3950882"/>
            <a:ext cx="3351702" cy="21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30F45C-56DB-29DE-5A5F-1C4B7EED7AD8}"/>
              </a:ext>
            </a:extLst>
          </p:cNvPr>
          <p:cNvSpPr txBox="1"/>
          <p:nvPr/>
        </p:nvSpPr>
        <p:spPr>
          <a:xfrm>
            <a:off x="5287905" y="6118812"/>
            <a:ext cx="3602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accent5"/>
                </a:solidFill>
              </a:rPr>
              <a:t>Risk-Informed Asset Management: Integrated Processes</a:t>
            </a:r>
          </a:p>
        </p:txBody>
      </p:sp>
    </p:spTree>
    <p:extLst>
      <p:ext uri="{BB962C8B-B14F-4D97-AF65-F5344CB8AC3E}">
        <p14:creationId xmlns:p14="http://schemas.microsoft.com/office/powerpoint/2010/main" val="354122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E25094-56A2-220B-658D-052843C8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299" y="285546"/>
            <a:ext cx="6564701" cy="561975"/>
          </a:xfrm>
        </p:spPr>
        <p:txBody>
          <a:bodyPr/>
          <a:lstStyle/>
          <a:p>
            <a:r>
              <a:rPr lang="en-US" sz="2600" dirty="0"/>
              <a:t>Risk Assessment of Digital I&amp;C Systems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664BF72-2E59-4E6C-BFEF-EEC03D00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22" y="1255777"/>
            <a:ext cx="5642366" cy="2676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68268-91F7-1169-D3C2-1BB0C389D103}"/>
              </a:ext>
            </a:extLst>
          </p:cNvPr>
          <p:cNvSpPr txBox="1"/>
          <p:nvPr/>
        </p:nvSpPr>
        <p:spPr>
          <a:xfrm>
            <a:off x="3154706" y="4063671"/>
            <a:ext cx="5989294" cy="430887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1100" b="1" i="1" dirty="0">
                <a:solidFill>
                  <a:schemeClr val="accent5"/>
                </a:solidFill>
                <a:ea typeface="+mn-lt"/>
                <a:cs typeface="+mn-lt"/>
              </a:rPr>
              <a:t>Left:</a:t>
            </a:r>
            <a:r>
              <a:rPr lang="en-US" sz="1100" i="1" dirty="0">
                <a:solidFill>
                  <a:schemeClr val="accent5"/>
                </a:solidFill>
                <a:ea typeface="+mn-lt"/>
                <a:cs typeface="+mn-lt"/>
              </a:rPr>
              <a:t> The NRC staff’s plan to expand the current NRC policy for addressing CCFs </a:t>
            </a:r>
            <a:endParaRPr lang="en-US" sz="1100" dirty="0">
              <a:solidFill>
                <a:schemeClr val="accent5"/>
              </a:solidFill>
            </a:endParaRPr>
          </a:p>
          <a:p>
            <a:pPr algn="ctr"/>
            <a:r>
              <a:rPr lang="en-US" sz="1100" b="1" i="1" dirty="0">
                <a:solidFill>
                  <a:schemeClr val="accent5"/>
                </a:solidFill>
                <a:ea typeface="+mn-lt"/>
                <a:cs typeface="+mn-lt"/>
              </a:rPr>
              <a:t>Right:</a:t>
            </a:r>
            <a:r>
              <a:rPr lang="en-US" sz="1100" i="1" dirty="0">
                <a:solidFill>
                  <a:schemeClr val="accent5"/>
                </a:solidFill>
                <a:ea typeface="+mn-lt"/>
                <a:cs typeface="+mn-lt"/>
              </a:rPr>
              <a:t> Risk-informed capabilities developed in RISA framework for risk assessment of digital systems.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6BAD5-7F40-05DC-3A9A-38F2C7DCB6FB}"/>
              </a:ext>
            </a:extLst>
          </p:cNvPr>
          <p:cNvSpPr txBox="1"/>
          <p:nvPr/>
        </p:nvSpPr>
        <p:spPr>
          <a:xfrm>
            <a:off x="146461" y="1817619"/>
            <a:ext cx="3114261" cy="26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1900">
                <a:latin typeface="Arial" charset="0"/>
                <a:ea typeface="Arial" charset="0"/>
                <a:cs typeface="Arial" charset="0"/>
              </a:defRPr>
            </a:lvl1pPr>
            <a:lvl2pPr marL="514350" lvl="1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74BF44"/>
              </a:buClr>
              <a:buSzPct val="78000"/>
              <a:buFont typeface="Courier New" charset="0"/>
              <a:buChar char="o"/>
              <a:defRPr sz="1700">
                <a:latin typeface="Arial" charset="0"/>
                <a:ea typeface="Arial" charset="0"/>
                <a:cs typeface="Arial" charset="0"/>
              </a:defRPr>
            </a:lvl2pPr>
            <a:lvl3pPr marL="857250" lvl="2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699FF"/>
              </a:buClr>
              <a:buFont typeface="Arial" charset="0"/>
              <a:buChar char="•"/>
              <a:defRPr sz="1500">
                <a:latin typeface="Arial" charset="0"/>
                <a:ea typeface="Arial" charset="0"/>
                <a:cs typeface="Arial" charset="0"/>
              </a:defRPr>
            </a:lvl3pPr>
            <a:lvl4pPr marL="1200150" indent="-171450" eaLnBrk="1" hangingPunct="1">
              <a:lnSpc>
                <a:spcPct val="90000"/>
              </a:lnSpc>
              <a:spcBef>
                <a:spcPts val="375"/>
              </a:spcBef>
              <a:buClr>
                <a:srgbClr val="005976"/>
              </a:buClr>
              <a:buFont typeface="Calibri" panose="020F0502020204030204" pitchFamily="34" charset="0"/>
              <a:buChar char="­"/>
              <a:defRPr>
                <a:latin typeface="+mn-lt"/>
                <a:ea typeface="Arial" charset="0"/>
                <a:cs typeface="Arial" charset="0"/>
              </a:defRPr>
            </a:lvl4pPr>
            <a:lvl5pPr marL="15430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9pPr>
          </a:lstStyle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Develop an integrated platform for risk assessments of Digital I&amp;C Systems</a:t>
            </a:r>
          </a:p>
          <a:p>
            <a:pPr lvl="1"/>
            <a:r>
              <a:rPr lang="en-US" dirty="0"/>
              <a:t>Support Risk-Informed approaches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9B42F-292D-D76E-CF78-64BF6305F075}"/>
              </a:ext>
            </a:extLst>
          </p:cNvPr>
          <p:cNvSpPr txBox="1"/>
          <p:nvPr/>
        </p:nvSpPr>
        <p:spPr>
          <a:xfrm>
            <a:off x="928837" y="4541650"/>
            <a:ext cx="7764589" cy="18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en-US"/>
            </a:defPPr>
            <a:lvl1pPr marL="171450" indent="-1714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1900">
                <a:latin typeface="Arial" charset="0"/>
                <a:ea typeface="Arial" charset="0"/>
                <a:cs typeface="Arial" charset="0"/>
              </a:defRPr>
            </a:lvl1pPr>
            <a:lvl2pPr marL="514350" lvl="1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74BF44"/>
              </a:buClr>
              <a:buSzPct val="78000"/>
              <a:buFont typeface="Courier New" charset="0"/>
              <a:buChar char="o"/>
              <a:defRPr sz="1700">
                <a:latin typeface="Arial" charset="0"/>
                <a:ea typeface="Arial" charset="0"/>
                <a:cs typeface="Arial" charset="0"/>
              </a:defRPr>
            </a:lvl2pPr>
            <a:lvl3pPr marL="857250" lvl="2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699FF"/>
              </a:buClr>
              <a:buFont typeface="Arial" charset="0"/>
              <a:buChar char="•"/>
              <a:defRPr sz="1500">
                <a:latin typeface="Arial" charset="0"/>
                <a:ea typeface="Arial" charset="0"/>
                <a:cs typeface="Arial" charset="0"/>
              </a:defRPr>
            </a:lvl3pPr>
            <a:lvl4pPr marL="1200150" indent="-171450" eaLnBrk="1" hangingPunct="1">
              <a:lnSpc>
                <a:spcPct val="90000"/>
              </a:lnSpc>
              <a:spcBef>
                <a:spcPts val="375"/>
              </a:spcBef>
              <a:buClr>
                <a:srgbClr val="005976"/>
              </a:buClr>
              <a:buFont typeface="Calibri" panose="020F0502020204030204" pitchFamily="34" charset="0"/>
              <a:buChar char="­"/>
              <a:defRPr>
                <a:latin typeface="+mn-lt"/>
                <a:ea typeface="Arial" charset="0"/>
                <a:cs typeface="Arial" charset="0"/>
              </a:defRPr>
            </a:lvl4pPr>
            <a:lvl5pPr marL="15430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9pPr>
          </a:lstStyle>
          <a:p>
            <a:r>
              <a:rPr lang="en-US" sz="2100" dirty="0"/>
              <a:t>Benefits:</a:t>
            </a:r>
          </a:p>
          <a:p>
            <a:pPr lvl="1"/>
            <a:r>
              <a:rPr lang="en-US" sz="1800" dirty="0"/>
              <a:t>Potential elimination of the requirement for diverse systems to mitigate consequences of CCFs</a:t>
            </a:r>
          </a:p>
          <a:p>
            <a:pPr lvl="1"/>
            <a:r>
              <a:rPr lang="en-US" sz="1800" dirty="0"/>
              <a:t>An approach to evaluate various system architectures</a:t>
            </a:r>
          </a:p>
          <a:p>
            <a:pPr lvl="1"/>
            <a:r>
              <a:rPr lang="en-US" sz="1800" dirty="0"/>
              <a:t>Allows to find a “Good Enough” system design</a:t>
            </a:r>
          </a:p>
          <a:p>
            <a:pPr lvl="1"/>
            <a:r>
              <a:rPr lang="en-US" sz="1800" dirty="0"/>
              <a:t>Reduce efforts for validation and testing of safety-related DI&amp;C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6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6A7F3-4413-4E9D-B27E-9488C7344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834" y="1242323"/>
            <a:ext cx="6418869" cy="3882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FCD18C-E156-4B86-AB3C-AC55874EAE9A}"/>
              </a:ext>
            </a:extLst>
          </p:cNvPr>
          <p:cNvSpPr txBox="1"/>
          <p:nvPr/>
        </p:nvSpPr>
        <p:spPr>
          <a:xfrm>
            <a:off x="0" y="4964158"/>
            <a:ext cx="7814565" cy="120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en-US"/>
            </a:defPPr>
            <a:lvl1pPr marL="171450" indent="-1714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1900">
                <a:latin typeface="Arial" charset="0"/>
                <a:ea typeface="Arial" charset="0"/>
                <a:cs typeface="Arial" charset="0"/>
              </a:defRPr>
            </a:lvl1pPr>
            <a:lvl2pPr marL="514350" lvl="1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74BF44"/>
              </a:buClr>
              <a:buSzPct val="78000"/>
              <a:buFont typeface="Courier New" charset="0"/>
              <a:buChar char="o"/>
              <a:defRPr sz="1700">
                <a:latin typeface="Arial" charset="0"/>
                <a:ea typeface="Arial" charset="0"/>
                <a:cs typeface="Arial" charset="0"/>
              </a:defRPr>
            </a:lvl2pPr>
            <a:lvl3pPr marL="857250" lvl="2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699FF"/>
              </a:buClr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1200150" indent="-171450" eaLnBrk="1" hangingPunct="1">
              <a:lnSpc>
                <a:spcPct val="90000"/>
              </a:lnSpc>
              <a:spcBef>
                <a:spcPts val="375"/>
              </a:spcBef>
              <a:buClr>
                <a:srgbClr val="005976"/>
              </a:buClr>
              <a:buFont typeface="Calibri" panose="020F0502020204030204" pitchFamily="34" charset="0"/>
              <a:buChar char="­"/>
              <a:defRPr>
                <a:latin typeface="+mn-lt"/>
                <a:ea typeface="Arial" charset="0"/>
                <a:cs typeface="Arial" charset="0"/>
              </a:defRPr>
            </a:lvl4pPr>
            <a:lvl5pPr marL="15430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9pPr>
          </a:lstStyle>
          <a:p>
            <a:r>
              <a:rPr lang="en-US" sz="2100" dirty="0"/>
              <a:t>Benefits:</a:t>
            </a:r>
          </a:p>
          <a:p>
            <a:pPr lvl="1"/>
            <a:r>
              <a:rPr lang="en-US" sz="1800" dirty="0"/>
              <a:t>Significantly reduced manual labor</a:t>
            </a:r>
          </a:p>
          <a:p>
            <a:pPr lvl="1"/>
            <a:r>
              <a:rPr lang="en-US" sz="1800" dirty="0"/>
              <a:t>Performance trends provide valuable information to support compliance activates and risk-informed decision making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3A358D8-FEE3-4C73-8EBD-37D861C5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139" y="118843"/>
            <a:ext cx="6418870" cy="8839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700" dirty="0"/>
              <a:t>Risk-Aligned Data-Driven Inspections and Compliance Activities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5FD09-CACA-5CF8-0A9E-0B2307BBD1A3}"/>
              </a:ext>
            </a:extLst>
          </p:cNvPr>
          <p:cNvSpPr txBox="1"/>
          <p:nvPr/>
        </p:nvSpPr>
        <p:spPr>
          <a:xfrm>
            <a:off x="1" y="1726194"/>
            <a:ext cx="2902226" cy="31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1900">
                <a:latin typeface="Arial" charset="0"/>
                <a:ea typeface="Arial" charset="0"/>
                <a:cs typeface="Arial" charset="0"/>
              </a:defRPr>
            </a:lvl1pPr>
            <a:lvl2pPr marL="514350" lvl="1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74BF44"/>
              </a:buClr>
              <a:buSzPct val="78000"/>
              <a:buFont typeface="Courier New" charset="0"/>
              <a:buChar char="o"/>
              <a:defRPr sz="1700">
                <a:latin typeface="Arial" charset="0"/>
                <a:ea typeface="Arial" charset="0"/>
                <a:cs typeface="Arial" charset="0"/>
              </a:defRPr>
            </a:lvl2pPr>
            <a:lvl3pPr marL="857250" lvl="2" indent="-239316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699FF"/>
              </a:buClr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1200150" indent="-171450" eaLnBrk="1" hangingPunct="1">
              <a:lnSpc>
                <a:spcPct val="90000"/>
              </a:lnSpc>
              <a:spcBef>
                <a:spcPts val="375"/>
              </a:spcBef>
              <a:buClr>
                <a:srgbClr val="005976"/>
              </a:buClr>
              <a:buFont typeface="Calibri" panose="020F0502020204030204" pitchFamily="34" charset="0"/>
              <a:buChar char="­"/>
              <a:defRPr>
                <a:latin typeface="+mn-lt"/>
                <a:ea typeface="Arial" charset="0"/>
                <a:cs typeface="Arial" charset="0"/>
              </a:defRPr>
            </a:lvl4pPr>
            <a:lvl5pPr marL="15430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9pPr>
          </a:lstStyle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Automation of Corrective Action Program (CAP)</a:t>
            </a:r>
          </a:p>
          <a:p>
            <a:pPr lvl="1"/>
            <a:r>
              <a:rPr lang="en-US" dirty="0"/>
              <a:t>Use data to inform compliance activities</a:t>
            </a:r>
          </a:p>
          <a:p>
            <a:pPr lvl="1"/>
            <a:r>
              <a:rPr lang="en-US" dirty="0"/>
              <a:t>Development of equipment performance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125A52-4629-CE67-BA87-B6019DF88936}"/>
              </a:ext>
            </a:extLst>
          </p:cNvPr>
          <p:cNvSpPr txBox="1"/>
          <p:nvPr/>
        </p:nvSpPr>
        <p:spPr>
          <a:xfrm>
            <a:off x="2723834" y="4964158"/>
            <a:ext cx="6009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accent5"/>
                </a:solidFill>
              </a:rPr>
              <a:t>Schematic of Workflow for CAP-Related Assessments</a:t>
            </a:r>
          </a:p>
        </p:txBody>
      </p:sp>
    </p:spTree>
    <p:extLst>
      <p:ext uri="{BB962C8B-B14F-4D97-AF65-F5344CB8AC3E}">
        <p14:creationId xmlns:p14="http://schemas.microsoft.com/office/powerpoint/2010/main" val="23352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C2C6FF31-854C-4279-AE51-2006C1FF5A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5051" y="2406249"/>
            <a:ext cx="5478306" cy="3405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83CFB2-F561-409E-8297-1CE5F7C4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4" y="1184659"/>
            <a:ext cx="3154750" cy="20278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/>
              <a:t>Objectives: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700" dirty="0"/>
              <a:t>Create a usable and adaptable standalone software tool for dynamic human reliability analysis (HRA)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700" dirty="0"/>
              <a:t>Develop example applications and use cases to meet industry HRA needs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7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61EE98F-A073-485D-89B1-970B46CA31C0}"/>
              </a:ext>
            </a:extLst>
          </p:cNvPr>
          <p:cNvSpPr txBox="1">
            <a:spLocks/>
          </p:cNvSpPr>
          <p:nvPr/>
        </p:nvSpPr>
        <p:spPr bwMode="auto">
          <a:xfrm>
            <a:off x="2561163" y="182196"/>
            <a:ext cx="665959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976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9pPr>
          </a:lstStyle>
          <a:p>
            <a:r>
              <a:rPr lang="en-US" dirty="0"/>
              <a:t>Dynamic Human Reliability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95CB0-F89C-4A3A-BA29-BBD6055F8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419" y="3743102"/>
            <a:ext cx="932090" cy="47509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C605324-3C5A-6E58-F80A-BF306E11FADB}"/>
              </a:ext>
            </a:extLst>
          </p:cNvPr>
          <p:cNvSpPr txBox="1">
            <a:spLocks/>
          </p:cNvSpPr>
          <p:nvPr/>
        </p:nvSpPr>
        <p:spPr bwMode="auto">
          <a:xfrm>
            <a:off x="-11340" y="3223354"/>
            <a:ext cx="2849120" cy="319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171450" indent="-171450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1900">
                <a:latin typeface="Arial" charset="0"/>
                <a:ea typeface="Arial" charset="0"/>
                <a:cs typeface="Arial" charset="0"/>
              </a:defRPr>
            </a:lvl1pPr>
            <a:lvl2pPr marL="514350" lvl="1" indent="-239316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4BF44"/>
              </a:buClr>
              <a:buSzPct val="78000"/>
              <a:buFont typeface="Courier New" charset="0"/>
              <a:buChar char="o"/>
              <a:defRPr sz="1700">
                <a:latin typeface="Arial" charset="0"/>
                <a:ea typeface="Arial" charset="0"/>
                <a:cs typeface="Arial" charset="0"/>
              </a:defRPr>
            </a:lvl2pPr>
            <a:lvl3pPr marL="857250" indent="-239316" eaLnBrk="1" hangingPunct="1">
              <a:lnSpc>
                <a:spcPct val="100000"/>
              </a:lnSpc>
              <a:spcBef>
                <a:spcPts val="0"/>
              </a:spcBef>
              <a:buClr>
                <a:srgbClr val="6699FF"/>
              </a:buClr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1200150" indent="-171450" eaLnBrk="1" hangingPunct="1">
              <a:lnSpc>
                <a:spcPct val="90000"/>
              </a:lnSpc>
              <a:spcBef>
                <a:spcPts val="375"/>
              </a:spcBef>
              <a:buClr>
                <a:srgbClr val="005976"/>
              </a:buClr>
              <a:buFont typeface="Calibri" panose="020F0502020204030204" pitchFamily="34" charset="0"/>
              <a:buChar char="­"/>
              <a:defRPr>
                <a:latin typeface="+mn-lt"/>
                <a:ea typeface="Arial" charset="0"/>
                <a:cs typeface="Arial" charset="0"/>
              </a:defRPr>
            </a:lvl4pPr>
            <a:lvl5pPr marL="1543050" indent="-171450" eaLnBrk="1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latin typeface="+mn-lt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</a:defRPr>
            </a:lvl9pPr>
          </a:lstStyle>
          <a:p>
            <a:r>
              <a:rPr lang="en-US" dirty="0"/>
              <a:t>Benefits &amp; Accomplishments</a:t>
            </a:r>
          </a:p>
          <a:p>
            <a:pPr lvl="1"/>
            <a:r>
              <a:rPr lang="en-US" dirty="0"/>
              <a:t>Easy-to-use software tool built on plant operating procedures</a:t>
            </a:r>
          </a:p>
          <a:p>
            <a:pPr lvl="1"/>
            <a:r>
              <a:rPr lang="en-US" dirty="0"/>
              <a:t>Auto-calculation of performance shaping factors during scenarios</a:t>
            </a:r>
          </a:p>
          <a:p>
            <a:pPr lvl="1"/>
            <a:r>
              <a:rPr lang="en-US" dirty="0"/>
              <a:t>Coupling with RELAP5-3D</a:t>
            </a:r>
            <a:br>
              <a:rPr lang="en-US" dirty="0"/>
            </a:br>
            <a:r>
              <a:rPr lang="en-US" dirty="0"/>
              <a:t>for plant simulation</a:t>
            </a:r>
          </a:p>
          <a:p>
            <a:pPr lvl="1"/>
            <a:r>
              <a:rPr lang="en-US" dirty="0"/>
              <a:t>Demonstration of industry-relevant accident scenarios</a:t>
            </a:r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0B248494-A57F-7048-33AA-E788E638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072384" y="2404649"/>
            <a:ext cx="5478306" cy="340543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756C5A2-95A4-E81B-8C4D-B46A6634190E}"/>
              </a:ext>
            </a:extLst>
          </p:cNvPr>
          <p:cNvGrpSpPr/>
          <p:nvPr/>
        </p:nvGrpSpPr>
        <p:grpSpPr>
          <a:xfrm>
            <a:off x="3197362" y="1111676"/>
            <a:ext cx="6023393" cy="2541499"/>
            <a:chOff x="3197362" y="1285635"/>
            <a:chExt cx="6023393" cy="25414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B807FF-3A27-8362-4418-E6C1BFE56D85}"/>
                </a:ext>
              </a:extLst>
            </p:cNvPr>
            <p:cNvGrpSpPr/>
            <p:nvPr/>
          </p:nvGrpSpPr>
          <p:grpSpPr>
            <a:xfrm>
              <a:off x="3197362" y="1582513"/>
              <a:ext cx="5228350" cy="2244621"/>
              <a:chOff x="3210473" y="1566595"/>
              <a:chExt cx="5228350" cy="224462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F8D3D49-8908-B3FB-A35D-110FF6C615E9}"/>
                  </a:ext>
                </a:extLst>
              </p:cNvPr>
              <p:cNvGrpSpPr/>
              <p:nvPr/>
            </p:nvGrpSpPr>
            <p:grpSpPr>
              <a:xfrm>
                <a:off x="3210473" y="1566595"/>
                <a:ext cx="5228350" cy="2244621"/>
                <a:chOff x="3157265" y="1582513"/>
                <a:chExt cx="5228350" cy="2244621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0497A9EE-6C0A-4A65-AD96-F45E9ECBB9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03380" y="1582513"/>
                  <a:ext cx="3682235" cy="1094349"/>
                </a:xfrm>
                <a:prstGeom prst="line">
                  <a:avLst/>
                </a:prstGeom>
                <a:ln w="95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17BE2FAC-C332-E74B-01A6-123C6FDA2A2F}"/>
                    </a:ext>
                  </a:extLst>
                </p:cNvPr>
                <p:cNvGrpSpPr/>
                <p:nvPr/>
              </p:nvGrpSpPr>
              <p:grpSpPr>
                <a:xfrm>
                  <a:off x="3157265" y="1582513"/>
                  <a:ext cx="5228350" cy="2244621"/>
                  <a:chOff x="3157265" y="1582513"/>
                  <a:chExt cx="5228350" cy="2244621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AFD4F483-19EE-48BC-A733-3B412DA73871}"/>
                      </a:ext>
                    </a:extLst>
                  </p:cNvPr>
                  <p:cNvSpPr/>
                  <p:nvPr/>
                </p:nvSpPr>
                <p:spPr>
                  <a:xfrm>
                    <a:off x="3163614" y="2676862"/>
                    <a:ext cx="1539766" cy="943952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0988AD1B-3E56-4D10-BA02-C3908964F1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7265" y="1582513"/>
                    <a:ext cx="2059422" cy="1088933"/>
                  </a:xfrm>
                  <a:prstGeom prst="line">
                    <a:avLst/>
                  </a:prstGeom>
                  <a:ln w="952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B4C863E6-3FA7-4553-BA13-D7266D5507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03380" y="3620814"/>
                    <a:ext cx="3682235" cy="195852"/>
                  </a:xfrm>
                  <a:prstGeom prst="line">
                    <a:avLst/>
                  </a:prstGeom>
                  <a:ln w="952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65EF76C-3E9F-45A0-8425-2AA26AC4B9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166537" y="3631282"/>
                    <a:ext cx="2059422" cy="195852"/>
                  </a:xfrm>
                  <a:prstGeom prst="line">
                    <a:avLst/>
                  </a:prstGeom>
                  <a:ln w="952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08CB27-0B82-4D0B-A313-8024D5966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6244" y="1576099"/>
                <a:ext cx="3162579" cy="2227784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D5689F86-757A-A608-48D4-303E32D658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68496" y="1285635"/>
              <a:ext cx="4052259" cy="33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171450" indent="-17145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5976"/>
                </a:buClr>
                <a:buSzPct val="125000"/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239316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4BF44"/>
                </a:buClr>
                <a:buSzPct val="78000"/>
                <a:buFont typeface="Courier New" charset="0"/>
                <a:buChar char="o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57250" indent="-239316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6699FF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algn="l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5976"/>
                </a:buClr>
                <a:buFont typeface="Calibri" panose="020F0502020204030204" pitchFamily="34" charset="0"/>
                <a:buChar char="­"/>
                <a:defRPr kern="120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4pPr>
              <a:lvl5pPr marL="1543050" indent="-171450" algn="l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400" b="1" dirty="0">
                  <a:solidFill>
                    <a:srgbClr val="005976"/>
                  </a:solidFill>
                </a:rPr>
                <a:t>   Drag and drop procedure modeling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2CF71B-D635-2AAE-12BD-1F9185970D15}"/>
              </a:ext>
            </a:extLst>
          </p:cNvPr>
          <p:cNvGrpSpPr/>
          <p:nvPr/>
        </p:nvGrpSpPr>
        <p:grpSpPr>
          <a:xfrm>
            <a:off x="2837780" y="4107365"/>
            <a:ext cx="6156229" cy="2379875"/>
            <a:chOff x="2837780" y="4281324"/>
            <a:chExt cx="6156229" cy="23798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6075BB-9CB8-4C7B-FB42-239B30EB3D81}"/>
                </a:ext>
              </a:extLst>
            </p:cNvPr>
            <p:cNvGrpSpPr/>
            <p:nvPr/>
          </p:nvGrpSpPr>
          <p:grpSpPr>
            <a:xfrm>
              <a:off x="2837780" y="4281324"/>
              <a:ext cx="6156229" cy="2081927"/>
              <a:chOff x="2837780" y="4267200"/>
              <a:chExt cx="6156229" cy="208192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22AEC6-6331-C624-5962-E3505CEC2697}"/>
                  </a:ext>
                </a:extLst>
              </p:cNvPr>
              <p:cNvGrpSpPr/>
              <p:nvPr/>
            </p:nvGrpSpPr>
            <p:grpSpPr>
              <a:xfrm>
                <a:off x="2837780" y="4267200"/>
                <a:ext cx="6156229" cy="2075793"/>
                <a:chOff x="2837780" y="4267200"/>
                <a:chExt cx="6156229" cy="207579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C5C66B8-8739-432E-ACF8-C24AAFA5D06A}"/>
                    </a:ext>
                  </a:extLst>
                </p:cNvPr>
                <p:cNvSpPr/>
                <p:nvPr/>
              </p:nvSpPr>
              <p:spPr>
                <a:xfrm>
                  <a:off x="5554717" y="4267200"/>
                  <a:ext cx="2454166" cy="540792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F7A6FE7-67F3-42B3-ADD3-958EEFFFD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37780" y="4267200"/>
                  <a:ext cx="2716937" cy="775413"/>
                </a:xfrm>
                <a:prstGeom prst="line">
                  <a:avLst/>
                </a:prstGeom>
                <a:ln w="95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442EA6A-63D7-4CF0-8586-FF0E3A05B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37780" y="4807992"/>
                  <a:ext cx="2716937" cy="1535001"/>
                </a:xfrm>
                <a:prstGeom prst="line">
                  <a:avLst/>
                </a:prstGeom>
                <a:ln w="95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C450C72-2AC5-4271-9A4D-2AD9C29C78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08883" y="4807992"/>
                  <a:ext cx="985126" cy="1535001"/>
                </a:xfrm>
                <a:prstGeom prst="line">
                  <a:avLst/>
                </a:prstGeom>
                <a:ln w="95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C1225E7-4F5E-440B-84AE-CBD355732F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08883" y="4267200"/>
                  <a:ext cx="985126" cy="775413"/>
                </a:xfrm>
                <a:prstGeom prst="line">
                  <a:avLst/>
                </a:prstGeom>
                <a:ln w="95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694D7BC-E1ED-4A3A-88BA-5EF36B451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7780" y="5048747"/>
                <a:ext cx="6156229" cy="130038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</p:pic>
        </p:grp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9D8B85A3-6261-81F8-70D3-05EF5E9E8D3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36245" y="6399589"/>
              <a:ext cx="4917112" cy="261610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i="1">
                  <a:solidFill>
                    <a:schemeClr val="accent5"/>
                  </a:solidFill>
                </a:defRPr>
              </a:lvl1pPr>
            </a:lstStyle>
            <a:p>
              <a:r>
                <a:rPr lang="en-US" dirty="0"/>
                <a:t>   Dynamic calculation of performance shaping factors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117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WRS_Template_New_Standard_Nov_2017" id="{44633D77-6A66-FB4D-8BE8-A50070FBDD66}" vid="{DC03316C-3DAA-E041-AA93-13BEDDEAD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9508</TotalTime>
  <Words>1122</Words>
  <Application>Microsoft Office PowerPoint</Application>
  <PresentationFormat>On-screen Show (4:3)</PresentationFormat>
  <Paragraphs>127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Courier New</vt:lpstr>
      <vt:lpstr>Helvetica</vt:lpstr>
      <vt:lpstr>Times New Roman</vt:lpstr>
      <vt:lpstr>Wingdings</vt:lpstr>
      <vt:lpstr>Office Theme</vt:lpstr>
      <vt:lpstr>RISK-INFORMED SYSTEMS ANALYSIS (RISA) – Projects and Value to the Industry</vt:lpstr>
      <vt:lpstr>Light Water Reactor Sustainability Program (LWRS)</vt:lpstr>
      <vt:lpstr>Risk-Informed Systems Analysis (RISA)</vt:lpstr>
      <vt:lpstr>Evaluations of accident-tolerant fuel (ATF) with Higher Burnup</vt:lpstr>
      <vt:lpstr>Plant Reload Optimization</vt:lpstr>
      <vt:lpstr>Risk-Informed Asset Management</vt:lpstr>
      <vt:lpstr>Risk Assessment of Digital I&amp;C Systems</vt:lpstr>
      <vt:lpstr>Risk-Aligned Data-Driven Inspections and Compliance Activities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Barnard</dc:creator>
  <cp:lastModifiedBy>Svetlana Lawrence</cp:lastModifiedBy>
  <cp:revision>335</cp:revision>
  <dcterms:created xsi:type="dcterms:W3CDTF">2018-02-06T16:35:53Z</dcterms:created>
  <dcterms:modified xsi:type="dcterms:W3CDTF">2022-06-28T08:34:59Z</dcterms:modified>
</cp:coreProperties>
</file>