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319" r:id="rId3"/>
    <p:sldId id="392" r:id="rId4"/>
    <p:sldId id="399" r:id="rId5"/>
    <p:sldId id="401" r:id="rId6"/>
    <p:sldId id="402" r:id="rId7"/>
    <p:sldId id="403" r:id="rId8"/>
    <p:sldId id="404" r:id="rId9"/>
    <p:sldId id="406" r:id="rId10"/>
    <p:sldId id="408" r:id="rId11"/>
    <p:sldId id="409" r:id="rId12"/>
    <p:sldId id="417" r:id="rId13"/>
    <p:sldId id="410" r:id="rId14"/>
    <p:sldId id="412" r:id="rId15"/>
    <p:sldId id="413" r:id="rId16"/>
    <p:sldId id="416" r:id="rId17"/>
    <p:sldId id="411" r:id="rId18"/>
    <p:sldId id="415" r:id="rId19"/>
    <p:sldId id="39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2E4205-FE39-2BC5-AA4D-145695B7BFCD}" name="Diego Mandelli" initials="DM" userId="S::diego.mandelli@inl.gov::0250b4d7-e5ff-4346-9fdf-1471b85209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223"/>
    <a:srgbClr val="3676C4"/>
    <a:srgbClr val="006666"/>
    <a:srgbClr val="008080"/>
    <a:srgbClr val="FF8125"/>
    <a:srgbClr val="080808"/>
    <a:srgbClr val="6A6A6A"/>
    <a:srgbClr val="214877"/>
    <a:srgbClr val="9E9592"/>
    <a:srgbClr val="D2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5F8D8-B645-455D-A424-B7C00C9D6C25}" v="4" dt="2021-06-10T18:35:19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3" autoAdjust="0"/>
    <p:restoredTop sz="92245" autoAdjust="0"/>
  </p:normalViewPr>
  <p:slideViewPr>
    <p:cSldViewPr snapToGrid="0">
      <p:cViewPr varScale="1">
        <p:scale>
          <a:sx n="66" d="100"/>
          <a:sy n="66" d="100"/>
        </p:scale>
        <p:origin x="1122" y="72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D73551-5FC0-4AC2-83FB-89A9BA0AE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AC3DE-46D7-496A-BE0E-C86549637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4F0B-4C33-4E8B-BB7B-E65FECF918F4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30089-DA8B-432D-9190-A73567B666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1C456-106D-413F-8FCD-A07ED7D729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0618-3A27-46B5-93AB-232A6E58A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79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FABA62-D8A2-4369-82A2-A683062D3534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6CA405-C9EE-4857-BC08-604330AB8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4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B08D-7E9E-4F26-8301-A44CB4E8BFC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A405-C9EE-4857-BC08-604330AB8CE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A405-C9EE-4857-BC08-604330AB8C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8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A405-C9EE-4857-BC08-604330AB8C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A405-C9EE-4857-BC08-604330AB8C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2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A405-C9EE-4857-BC08-604330AB8CE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A405-C9EE-4857-BC08-604330AB8CE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A405-C9EE-4857-BC08-604330AB8CE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energy.gov/ne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1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C536A8-03DD-4206-912C-24CAD512D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984" y="1687313"/>
            <a:ext cx="4400939" cy="1195971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983" y="2892615"/>
            <a:ext cx="4400939" cy="10247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8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1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3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19C0C2-5AF7-4312-A495-25EACF0D9C25}"/>
              </a:ext>
            </a:extLst>
          </p:cNvPr>
          <p:cNvSpPr/>
          <p:nvPr userDrawn="1"/>
        </p:nvSpPr>
        <p:spPr>
          <a:xfrm>
            <a:off x="6600" y="-1001"/>
            <a:ext cx="12192000" cy="104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0" b="20996"/>
          <a:stretch/>
        </p:blipFill>
        <p:spPr>
          <a:xfrm>
            <a:off x="0" y="999146"/>
            <a:ext cx="12205201" cy="5257799"/>
          </a:xfrm>
          <a:prstGeom prst="rect">
            <a:avLst/>
          </a:prstGeom>
        </p:spPr>
      </p:pic>
      <p:sp>
        <p:nvSpPr>
          <p:cNvPr id="26" name="Rectangle 9"/>
          <p:cNvSpPr/>
          <p:nvPr userDrawn="1"/>
        </p:nvSpPr>
        <p:spPr>
          <a:xfrm flipH="1">
            <a:off x="0" y="6635597"/>
            <a:ext cx="12192912" cy="230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 userDrawn="1"/>
        </p:nvSpPr>
        <p:spPr>
          <a:xfrm flipH="1">
            <a:off x="0" y="5092700"/>
            <a:ext cx="6096000" cy="1536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 flipH="1">
            <a:off x="6095995" y="5092700"/>
            <a:ext cx="6096002" cy="1536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95" y="5253120"/>
            <a:ext cx="5843067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8072600" y="5117910"/>
            <a:ext cx="4119400" cy="11604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1513" y="5795743"/>
            <a:ext cx="1854200" cy="288687"/>
          </a:xfrm>
        </p:spPr>
        <p:txBody>
          <a:bodyPr>
            <a:normAutofit/>
          </a:bodyPr>
          <a:lstStyle>
            <a:lvl1pPr>
              <a:buNone/>
              <a:defRPr sz="1200" baseline="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54" y="50844"/>
            <a:ext cx="2685297" cy="1000184"/>
          </a:xfrm>
          <a:prstGeom prst="rect">
            <a:avLst/>
          </a:prstGeom>
        </p:spPr>
      </p:pic>
      <p:sp>
        <p:nvSpPr>
          <p:cNvPr id="30" name="Rectangle 9"/>
          <p:cNvSpPr/>
          <p:nvPr userDrawn="1"/>
        </p:nvSpPr>
        <p:spPr>
          <a:xfrm flipH="1">
            <a:off x="0" y="990508"/>
            <a:ext cx="12192912" cy="7749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5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34" y="228600"/>
            <a:ext cx="4010723" cy="49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82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9" b="27610"/>
          <a:stretch/>
        </p:blipFill>
        <p:spPr>
          <a:xfrm>
            <a:off x="1" y="1068006"/>
            <a:ext cx="12191999" cy="4049904"/>
          </a:xfrm>
          <a:prstGeom prst="rect">
            <a:avLst/>
          </a:prstGeom>
        </p:spPr>
      </p:pic>
      <p:sp>
        <p:nvSpPr>
          <p:cNvPr id="26" name="Rectangle 9"/>
          <p:cNvSpPr/>
          <p:nvPr userDrawn="1"/>
        </p:nvSpPr>
        <p:spPr>
          <a:xfrm flipH="1">
            <a:off x="0" y="6627051"/>
            <a:ext cx="12192912" cy="230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 userDrawn="1"/>
        </p:nvSpPr>
        <p:spPr>
          <a:xfrm flipH="1">
            <a:off x="0" y="5092700"/>
            <a:ext cx="6096000" cy="1536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 flipH="1">
            <a:off x="5949950" y="5092700"/>
            <a:ext cx="6242049" cy="1536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13" y="383695"/>
            <a:ext cx="3657600" cy="33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95" y="5253120"/>
            <a:ext cx="5843067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8072600" y="5117910"/>
            <a:ext cx="4119400" cy="11604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1513" y="5795743"/>
            <a:ext cx="1854200" cy="288687"/>
          </a:xfrm>
        </p:spPr>
        <p:txBody>
          <a:bodyPr>
            <a:normAutofit/>
          </a:bodyPr>
          <a:lstStyle>
            <a:lvl1pPr>
              <a:buNone/>
              <a:defRPr sz="1200" baseline="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36" y="192391"/>
            <a:ext cx="2744065" cy="766555"/>
          </a:xfrm>
          <a:prstGeom prst="rect">
            <a:avLst/>
          </a:prstGeom>
        </p:spPr>
      </p:pic>
      <p:sp>
        <p:nvSpPr>
          <p:cNvPr id="30" name="Rectangle 9"/>
          <p:cNvSpPr/>
          <p:nvPr userDrawn="1"/>
        </p:nvSpPr>
        <p:spPr>
          <a:xfrm flipH="1">
            <a:off x="0" y="990508"/>
            <a:ext cx="12192912" cy="7749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675"/>
            <a:ext cx="109728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4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0"/>
            <a:ext cx="7552267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6184" y="1141413"/>
            <a:ext cx="10972800" cy="511016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06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0675"/>
            <a:ext cx="53848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0675"/>
            <a:ext cx="53848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89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38251"/>
            <a:ext cx="6815667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08001"/>
            <a:ext cx="4011084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734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11134064" cy="31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60"/>
            <a:ext cx="10515600" cy="91265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1487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863"/>
            <a:ext cx="10515600" cy="4616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22ACE17-FFDC-4CBA-862C-BD0A3271A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78"/>
          <a:stretch/>
        </p:blipFill>
        <p:spPr>
          <a:xfrm>
            <a:off x="0" y="-17093"/>
            <a:ext cx="12192000" cy="66676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6C94D0-97FF-4483-82CE-D6E06262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7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60"/>
            <a:ext cx="10515600" cy="91265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1487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863"/>
            <a:ext cx="10515600" cy="4616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22ACE17-FFDC-4CBA-862C-BD0A3271A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78"/>
          <a:stretch/>
        </p:blipFill>
        <p:spPr>
          <a:xfrm>
            <a:off x="0" y="-17093"/>
            <a:ext cx="12192000" cy="66676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6C94D0-97FF-4483-82CE-D6E06262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8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6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9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6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7705-5FE1-4A83-B391-A7B94374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12192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79556" name="Title Placeholder 13"/>
          <p:cNvSpPr>
            <a:spLocks noGrp="1"/>
          </p:cNvSpPr>
          <p:nvPr>
            <p:ph type="title"/>
          </p:nvPr>
        </p:nvSpPr>
        <p:spPr bwMode="auto">
          <a:xfrm>
            <a:off x="237067" y="0"/>
            <a:ext cx="755226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9557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366184" y="1141413"/>
            <a:ext cx="109728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73567" y="6616700"/>
            <a:ext cx="9715500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000" dirty="0">
              <a:solidFill>
                <a:prstClr val="white"/>
              </a:solidFill>
              <a:ea typeface="ＭＳ Ｐゴシック" pitchFamily="-108" charset="-128"/>
              <a:cs typeface="Arial" charset="0"/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7302501" y="6616700"/>
            <a:ext cx="4889500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dirty="0" err="1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energy.gov</a:t>
            </a: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/ne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759451" y="6580189"/>
            <a:ext cx="49318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C442D1F6-B04B-4A74-BB1C-D46C8DEB0BEC}" type="slidenum">
              <a:rPr lang="en-US" sz="1200">
                <a:solidFill>
                  <a:prstClr val="white"/>
                </a:solidFill>
                <a:ea typeface="ＭＳ Ｐゴシック" pitchFamily="-110" charset="-128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7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</p:sldLayoutIdLst>
  <p:hf hdr="0" dt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+mj-lt"/>
          <a:ea typeface="ＭＳ Ｐゴシック" pitchFamily="-108" charset="-128"/>
          <a:cs typeface="ＭＳ Ｐゴシック" pitchFamily="-110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92929"/>
          </a:solidFill>
          <a:latin typeface="+mn-lt"/>
          <a:ea typeface="ＭＳ Ｐゴシック" pitchFamily="-108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4pPr>
      <a:lvl5pPr marL="2057400" marR="0" indent="-22860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»"/>
        <a:tabLst/>
        <a:defRPr lang="en-US" kern="1200" smtClean="0">
          <a:solidFill>
            <a:srgbClr val="292929"/>
          </a:solidFill>
          <a:effectLst/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tlana.Lawrence@inl.gov" TargetMode="External"/><Relationship Id="rId7" Type="http://schemas.openxmlformats.org/officeDocument/2006/relationships/hyperlink" Target="mailto:Jason.Christensen@i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urtis.Smith@inl.gov" TargetMode="External"/><Relationship Id="rId5" Type="http://schemas.openxmlformats.org/officeDocument/2006/relationships/hyperlink" Target="mailto:Todd.Anselmi@inl.gov" TargetMode="External"/><Relationship Id="rId4" Type="http://schemas.openxmlformats.org/officeDocument/2006/relationships/hyperlink" Target="mailto:Diego.Mandelli@inl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009/ML20091L69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nrc.gov/docs/ML2112/ML21120A185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226373"/>
            <a:ext cx="6096000" cy="60503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Reliability and Integrity Management (RIM)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151941" y="5808906"/>
            <a:ext cx="6165784" cy="605036"/>
          </a:xfrm>
        </p:spPr>
        <p:txBody>
          <a:bodyPr>
            <a:noAutofit/>
          </a:bodyPr>
          <a:lstStyle/>
          <a:p>
            <a:pPr indent="0" algn="ctr"/>
            <a:r>
              <a:rPr lang="en-US" sz="2400" dirty="0"/>
              <a:t>PSAM-16 Conference</a:t>
            </a:r>
            <a:endParaRPr lang="en-US" sz="17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6178158" y="5094793"/>
            <a:ext cx="4823825" cy="14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i="0" kern="1200">
                <a:solidFill>
                  <a:srgbClr val="FFFFFF"/>
                </a:solidFill>
                <a:latin typeface="Arial Narrow"/>
                <a:ea typeface="ＭＳ Ｐゴシック" pitchFamily="-108" charset="-128"/>
                <a:cs typeface="Arial Narrow"/>
              </a:defRPr>
            </a:lvl1pPr>
            <a:lvl2pPr marL="342892" indent="0" algn="ctr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685783" indent="0" algn="ctr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028675" indent="0" algn="ctr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371566" indent="0" algn="ctr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1714457" indent="0" algn="ctr" defTabSz="342892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342892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342892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342892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Team: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Lana Lawrence (</a:t>
            </a:r>
            <a:r>
              <a:rPr lang="en-US" sz="12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Svetlana.Lawrence@inl.gov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) - presenter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Diego Mandelli (</a:t>
            </a:r>
            <a:r>
              <a:rPr lang="en-US" sz="12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Diego.Mandelli@inl.gov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Todd Anselmi (</a:t>
            </a:r>
            <a:r>
              <a:rPr lang="en-US" sz="12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Todd.Anselmi@inl.gov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Curtis Smith 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Curtis.Smith@inl.gov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Jason Christensen (</a:t>
            </a:r>
            <a:r>
              <a:rPr lang="en-US" sz="12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Jason.Christensen@inl.gov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8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70CA53F-7B0B-7DA6-9C54-BFEE5584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106"/>
            <a:ext cx="8650514" cy="60082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162"/>
            <a:ext cx="4233333" cy="901700"/>
          </a:xfrm>
        </p:spPr>
        <p:txBody>
          <a:bodyPr/>
          <a:lstStyle/>
          <a:p>
            <a:r>
              <a:rPr lang="en-US" dirty="0"/>
              <a:t>RIM Strategies vs Risk</a:t>
            </a:r>
          </a:p>
        </p:txBody>
      </p:sp>
      <p:sp>
        <p:nvSpPr>
          <p:cNvPr id="5" name="Line Callout 1 20">
            <a:extLst>
              <a:ext uri="{FF2B5EF4-FFF2-40B4-BE49-F238E27FC236}">
                <a16:creationId xmlns:a16="http://schemas.microsoft.com/office/drawing/2014/main" id="{84E069C4-B0BC-4B78-BBB8-61A36CAD48A6}"/>
              </a:ext>
            </a:extLst>
          </p:cNvPr>
          <p:cNvSpPr/>
          <p:nvPr/>
        </p:nvSpPr>
        <p:spPr>
          <a:xfrm>
            <a:off x="9003953" y="2623699"/>
            <a:ext cx="2228543" cy="260401"/>
          </a:xfrm>
          <a:prstGeom prst="borderCallout1">
            <a:avLst>
              <a:gd name="adj1" fmla="val 39698"/>
              <a:gd name="adj2" fmla="val -1998"/>
              <a:gd name="adj3" fmla="val 444875"/>
              <a:gd name="adj4" fmla="val -208674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NDE and OLLD maximized</a:t>
            </a:r>
          </a:p>
        </p:txBody>
      </p:sp>
      <p:sp>
        <p:nvSpPr>
          <p:cNvPr id="6" name="Line Callout 1 21">
            <a:extLst>
              <a:ext uri="{FF2B5EF4-FFF2-40B4-BE49-F238E27FC236}">
                <a16:creationId xmlns:a16="http://schemas.microsoft.com/office/drawing/2014/main" id="{112EAB0A-0712-4A25-958E-0B6F8619DCAE}"/>
              </a:ext>
            </a:extLst>
          </p:cNvPr>
          <p:cNvSpPr/>
          <p:nvPr/>
        </p:nvSpPr>
        <p:spPr>
          <a:xfrm>
            <a:off x="9338997" y="5009483"/>
            <a:ext cx="1893499" cy="260401"/>
          </a:xfrm>
          <a:prstGeom prst="borderCallout1">
            <a:avLst>
              <a:gd name="adj1" fmla="val 39698"/>
              <a:gd name="adj2" fmla="val -1998"/>
              <a:gd name="adj3" fmla="val 409122"/>
              <a:gd name="adj4" fmla="val -10809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No NDE and No OLLD</a:t>
            </a:r>
          </a:p>
        </p:txBody>
      </p:sp>
    </p:spTree>
    <p:extLst>
      <p:ext uri="{BB962C8B-B14F-4D97-AF65-F5344CB8AC3E}">
        <p14:creationId xmlns:p14="http://schemas.microsoft.com/office/powerpoint/2010/main" val="354304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3569E27-5948-D96F-8E17-E24330DA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2338"/>
            <a:ext cx="8273143" cy="58386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162"/>
            <a:ext cx="4233333" cy="901700"/>
          </a:xfrm>
        </p:spPr>
        <p:txBody>
          <a:bodyPr/>
          <a:lstStyle/>
          <a:p>
            <a:r>
              <a:rPr lang="en-US" dirty="0"/>
              <a:t>RIM Strategies vs Cost</a:t>
            </a:r>
          </a:p>
        </p:txBody>
      </p:sp>
      <p:sp>
        <p:nvSpPr>
          <p:cNvPr id="5" name="Line Callout 1 20">
            <a:extLst>
              <a:ext uri="{FF2B5EF4-FFF2-40B4-BE49-F238E27FC236}">
                <a16:creationId xmlns:a16="http://schemas.microsoft.com/office/drawing/2014/main" id="{84E069C4-B0BC-4B78-BBB8-61A36CAD48A6}"/>
              </a:ext>
            </a:extLst>
          </p:cNvPr>
          <p:cNvSpPr/>
          <p:nvPr/>
        </p:nvSpPr>
        <p:spPr>
          <a:xfrm>
            <a:off x="8836430" y="2536613"/>
            <a:ext cx="2228543" cy="260401"/>
          </a:xfrm>
          <a:prstGeom prst="borderCallout1">
            <a:avLst>
              <a:gd name="adj1" fmla="val 39698"/>
              <a:gd name="adj2" fmla="val -1998"/>
              <a:gd name="adj3" fmla="val 444875"/>
              <a:gd name="adj4" fmla="val -208674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NDE and OLLD maximized</a:t>
            </a:r>
          </a:p>
        </p:txBody>
      </p:sp>
      <p:sp>
        <p:nvSpPr>
          <p:cNvPr id="6" name="Line Callout 1 21">
            <a:extLst>
              <a:ext uri="{FF2B5EF4-FFF2-40B4-BE49-F238E27FC236}">
                <a16:creationId xmlns:a16="http://schemas.microsoft.com/office/drawing/2014/main" id="{112EAB0A-0712-4A25-958E-0B6F8619DCAE}"/>
              </a:ext>
            </a:extLst>
          </p:cNvPr>
          <p:cNvSpPr/>
          <p:nvPr/>
        </p:nvSpPr>
        <p:spPr>
          <a:xfrm>
            <a:off x="9003953" y="4879282"/>
            <a:ext cx="1893499" cy="260401"/>
          </a:xfrm>
          <a:prstGeom prst="borderCallout1">
            <a:avLst>
              <a:gd name="adj1" fmla="val 39698"/>
              <a:gd name="adj2" fmla="val -1998"/>
              <a:gd name="adj3" fmla="val 409122"/>
              <a:gd name="adj4" fmla="val -10809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No NDE and No OLLD</a:t>
            </a:r>
          </a:p>
        </p:txBody>
      </p:sp>
    </p:spTree>
    <p:extLst>
      <p:ext uri="{BB962C8B-B14F-4D97-AF65-F5344CB8AC3E}">
        <p14:creationId xmlns:p14="http://schemas.microsoft.com/office/powerpoint/2010/main" val="172131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36" y="1072065"/>
            <a:ext cx="2785774" cy="3688622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Outcome of multi-objective optimization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Optimal RIM scenarios in the Pareto frontier (red dots)</a:t>
            </a:r>
          </a:p>
          <a:p>
            <a:r>
              <a:rPr lang="en-US" sz="1600" dirty="0">
                <a:solidFill>
                  <a:schemeClr val="tx1"/>
                </a:solidFill>
              </a:rPr>
              <a:t>RCCS reliability target can be added to filter Pareto frontier furthermore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Multiple reliability targets can be analyzed simultaneously</a:t>
            </a:r>
          </a:p>
          <a:p>
            <a:r>
              <a:rPr lang="en-US" sz="1600" dirty="0">
                <a:solidFill>
                  <a:schemeClr val="tx1"/>
                </a:solidFill>
              </a:rPr>
              <a:t>Uncertainty propagation and sensitivity analysis can be applied to the Pareto frontier 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F5E23-B757-4B0B-A73B-4FC52A5C599E}"/>
              </a:ext>
            </a:extLst>
          </p:cNvPr>
          <p:cNvSpPr/>
          <p:nvPr/>
        </p:nvSpPr>
        <p:spPr>
          <a:xfrm>
            <a:off x="8347548" y="6168452"/>
            <a:ext cx="3844452" cy="25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8D53-6D80-4BB8-8726-3E44188F9C78}"/>
              </a:ext>
            </a:extLst>
          </p:cNvPr>
          <p:cNvSpPr txBox="1">
            <a:spLocks/>
          </p:cNvSpPr>
          <p:nvPr/>
        </p:nvSpPr>
        <p:spPr>
          <a:xfrm>
            <a:off x="5737959" y="6635597"/>
            <a:ext cx="732692" cy="217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75530BB1-3A82-4CA0-921F-DE5B873EB3A8}"/>
              </a:ext>
            </a:extLst>
          </p:cNvPr>
          <p:cNvSpPr txBox="1">
            <a:spLocks/>
          </p:cNvSpPr>
          <p:nvPr/>
        </p:nvSpPr>
        <p:spPr>
          <a:xfrm>
            <a:off x="11782270" y="6505731"/>
            <a:ext cx="411540" cy="352269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defPPr>
              <a:defRPr lang="en-US"/>
            </a:defPPr>
            <a:lvl1pPr algn="ctr">
              <a:defRPr sz="11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B577FA-F7D9-2C48-919F-F962E3BF952F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51001F4-E4AA-F7AF-1531-E3578FA2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510" y="959438"/>
            <a:ext cx="9251680" cy="55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0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46175"/>
            <a:ext cx="1097280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Accomplished: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Explored avenues of how applicable tools, methods, and approaches that have been developed and/or successfully implemented for LWRs can be used to support RIM program development for the advanced reactors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Case Study: Reactor Cavity Cooling System (RCCS) for a High-Temperature Gas-Cooled Reactor (HTGR); PBMR Passive Component Reliability Integrity Management pilot study* was used as the initial basis for the research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Risk-Informed Asset Management framework developed under the Light Water Reactor Sustainability (LWRS) program was applied for the generic case study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Proof-of-concept demonstration of RCCS RIM strategies is completed and compared against risk and cost metrics in a generic case study (i.e., using generic data and simplified assumptions)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3E4B8-E5D2-42B8-B330-0DCF8819700B}"/>
              </a:ext>
            </a:extLst>
          </p:cNvPr>
          <p:cNvSpPr txBox="1"/>
          <p:nvPr/>
        </p:nvSpPr>
        <p:spPr>
          <a:xfrm>
            <a:off x="0" y="6147255"/>
            <a:ext cx="7404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i="1"/>
            </a:lvl1pPr>
          </a:lstStyle>
          <a:p>
            <a:pPr algn="l"/>
            <a:r>
              <a:rPr lang="en-US" dirty="0"/>
              <a:t>*Reference: Karl Fleming, Steve Gosselin, Ron Gamble, “PBMR Passive Component Reliability Integrity Management (RIM) Pilot Study”, Prepared for PBMR (Pty) Ltd., Technology Insights, 2007 </a:t>
            </a:r>
          </a:p>
        </p:txBody>
      </p:sp>
    </p:spTree>
    <p:extLst>
      <p:ext uri="{BB962C8B-B14F-4D97-AF65-F5344CB8AC3E}">
        <p14:creationId xmlns:p14="http://schemas.microsoft.com/office/powerpoint/2010/main" val="380054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22350"/>
            <a:ext cx="11391900" cy="54324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On-Going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Collection of data for better estimates of model parameters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More realistic pipe failure data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NDE Probability of Detection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RIM Strategy Costs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Uncertainty distributions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Sensitivity analyses using variation of inputs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Upcoming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Modify the case study to use reactor-specific data and more realistic parameters for RIM strategies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Address damage mechanisms and evaluation of uncertainty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Issue a DRAFT report (June 2022) outlining project findings and solicit industry feedback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Adjust the case study / data / approach based on received comments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Issue the final report (September 2022)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Activities (continued)</a:t>
            </a:r>
          </a:p>
        </p:txBody>
      </p:sp>
    </p:spTree>
    <p:extLst>
      <p:ext uri="{BB962C8B-B14F-4D97-AF65-F5344CB8AC3E}">
        <p14:creationId xmlns:p14="http://schemas.microsoft.com/office/powerpoint/2010/main" val="367756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50"/>
            <a:ext cx="12191999" cy="711200"/>
          </a:xfrm>
        </p:spPr>
        <p:txBody>
          <a:bodyPr/>
          <a:lstStyle/>
          <a:p>
            <a:r>
              <a:rPr lang="en-US" dirty="0"/>
              <a:t>RIM Strategy Development Problem – Expanding the Context</a:t>
            </a:r>
            <a:endParaRPr lang="en-US" sz="20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C7AA3AB-6A8C-4887-95DF-E3E3B8DC8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25339"/>
              </p:ext>
            </p:extLst>
          </p:nvPr>
        </p:nvGraphicFramePr>
        <p:xfrm>
          <a:off x="406400" y="1024466"/>
          <a:ext cx="11567886" cy="55391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9402">
                  <a:extLst>
                    <a:ext uri="{9D8B030D-6E8A-4147-A177-3AD203B41FA5}">
                      <a16:colId xmlns:a16="http://schemas.microsoft.com/office/drawing/2014/main" val="4138458300"/>
                    </a:ext>
                  </a:extLst>
                </a:gridCol>
                <a:gridCol w="4768880">
                  <a:extLst>
                    <a:ext uri="{9D8B030D-6E8A-4147-A177-3AD203B41FA5}">
                      <a16:colId xmlns:a16="http://schemas.microsoft.com/office/drawing/2014/main" val="2061098357"/>
                    </a:ext>
                  </a:extLst>
                </a:gridCol>
                <a:gridCol w="5279604">
                  <a:extLst>
                    <a:ext uri="{9D8B030D-6E8A-4147-A177-3AD203B41FA5}">
                      <a16:colId xmlns:a16="http://schemas.microsoft.com/office/drawing/2014/main" val="1281838489"/>
                    </a:ext>
                  </a:extLst>
                </a:gridCol>
              </a:tblGrid>
              <a:tr h="694414">
                <a:tc>
                  <a:txBody>
                    <a:bodyPr/>
                    <a:lstStyle/>
                    <a:p>
                      <a:r>
                        <a:rPr lang="en-US" dirty="0"/>
                        <a:t>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Case Study System</a:t>
                      </a:r>
                    </a:p>
                    <a:p>
                      <a:r>
                        <a:rPr lang="en-US" sz="1400" b="0" dirty="0"/>
                        <a:t>(9801 possible RIM strategy scenarios)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Complex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90835"/>
                  </a:ext>
                </a:extLst>
              </a:tr>
              <a:tr h="655328">
                <a:tc>
                  <a:txBody>
                    <a:bodyPr/>
                    <a:lstStyle/>
                    <a:p>
                      <a:r>
                        <a:rPr lang="en-US" sz="1500" dirty="0"/>
                        <a:t># of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Essentially 2 – all “same” pipes are grouped into 1) standing pipes or 2) connecting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 more than 2 &amp; different types: e.g., pipes, valves, pumps, heat exchangers,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00364"/>
                  </a:ext>
                </a:extLst>
              </a:tr>
              <a:tr h="1434513">
                <a:tc>
                  <a:txBody>
                    <a:bodyPr/>
                    <a:lstStyle/>
                    <a:p>
                      <a:r>
                        <a:rPr lang="en-US" sz="1500" dirty="0"/>
                        <a:t>NDE / OLLD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2 NDE and 2 OLLD options with simplified assumptions for a probability of detection (POD) and cost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same option is applied for all the components (pipes) in the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 options are available, each associated with estimates of  POD and costs (estimates include uncertainties) 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different strategy and different frequency can be applied for each component / group of components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010050"/>
                  </a:ext>
                </a:extLst>
              </a:tr>
              <a:tr h="667003">
                <a:tc>
                  <a:txBody>
                    <a:bodyPr/>
                    <a:lstStyle/>
                    <a:p>
                      <a:r>
                        <a:rPr lang="en-US" sz="1500" dirty="0"/>
                        <a:t>Operating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(i.e., atmospheric pressure, low temperature)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for the entire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(e.g., high temperature, pressure, vibration, etc.)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Varying for different components in the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29223"/>
                  </a:ext>
                </a:extLst>
              </a:tr>
              <a:tr h="667003">
                <a:tc>
                  <a:txBody>
                    <a:bodyPr/>
                    <a:lstStyle/>
                    <a:p>
                      <a:r>
                        <a:rPr lang="en-US" sz="1500" dirty="0"/>
                        <a:t>Degradation Mechanisms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Essentially no applicable degradation mechanisms, random failure is postulated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 degradation mechanisms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mechanisms for different components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371750"/>
                  </a:ext>
                </a:extLst>
              </a:tr>
              <a:tr h="395432">
                <a:tc>
                  <a:txBody>
                    <a:bodyPr/>
                    <a:lstStyle/>
                    <a:p>
                      <a:r>
                        <a:rPr lang="en-US" sz="1500" dirty="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material for all system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materials for different system components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273441"/>
                  </a:ext>
                </a:extLst>
              </a:tr>
              <a:tr h="877155">
                <a:tc>
                  <a:txBody>
                    <a:bodyPr/>
                    <a:lstStyle/>
                    <a:p>
                      <a:r>
                        <a:rPr lang="en-US" sz="1500" dirty="0"/>
                        <a:t>Lifespan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for all system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Possibility of variable lifespan for different components in the system (e.g., 100+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not accessible / high safety significant components, 20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rest)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6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8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506" y="952327"/>
            <a:ext cx="6757594" cy="429902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Reliability Target Selection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9B927C-EF47-47B4-88C5-1D1106D2A3CD}"/>
              </a:ext>
            </a:extLst>
          </p:cNvPr>
          <p:cNvGrpSpPr/>
          <p:nvPr/>
        </p:nvGrpSpPr>
        <p:grpSpPr>
          <a:xfrm>
            <a:off x="115860" y="1009651"/>
            <a:ext cx="11738365" cy="5517956"/>
            <a:chOff x="-3115691" y="-259380"/>
            <a:chExt cx="14542749" cy="71152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BE86C8-4D90-4894-BC4E-37377C18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15691" y="-259380"/>
              <a:ext cx="5881157" cy="4125834"/>
            </a:xfrm>
            <a:prstGeom prst="rect">
              <a:avLst/>
            </a:prstGeom>
          </p:spPr>
        </p:pic>
        <p:sp>
          <p:nvSpPr>
            <p:cNvPr id="6" name="Arrow: Striped Right 5">
              <a:extLst>
                <a:ext uri="{FF2B5EF4-FFF2-40B4-BE49-F238E27FC236}">
                  <a16:creationId xmlns:a16="http://schemas.microsoft.com/office/drawing/2014/main" id="{A27139F7-CB2D-4F54-9E49-BED7283F398D}"/>
                </a:ext>
              </a:extLst>
            </p:cNvPr>
            <p:cNvSpPr/>
            <p:nvPr/>
          </p:nvSpPr>
          <p:spPr>
            <a:xfrm rot="21426693">
              <a:off x="-255460" y="1335917"/>
              <a:ext cx="5021477" cy="475704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36C5209D-AA12-45D3-B46C-50AFB1EDB541}"/>
                </a:ext>
              </a:extLst>
            </p:cNvPr>
            <p:cNvSpPr/>
            <p:nvPr/>
          </p:nvSpPr>
          <p:spPr>
            <a:xfrm>
              <a:off x="-1287578" y="1490791"/>
              <a:ext cx="1352248" cy="560531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/>
                <a:t>Dominant Risk Scenario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3392CB-E755-4E2E-B119-BF8739E0025C}"/>
                </a:ext>
              </a:extLst>
            </p:cNvPr>
            <p:cNvSpPr txBox="1"/>
            <p:nvPr/>
          </p:nvSpPr>
          <p:spPr>
            <a:xfrm rot="21421877">
              <a:off x="1431967" y="1362324"/>
              <a:ext cx="2889254" cy="33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Risk Result </a:t>
              </a:r>
              <a:r>
                <a:rPr lang="en-US" sz="1100" b="1" dirty="0">
                  <a:sym typeface="Wingdings" panose="05000000000000000000" pitchFamily="2" charset="2"/>
                </a:rPr>
                <a:t> Risk Target</a:t>
              </a:r>
              <a:endParaRPr lang="en-US" sz="11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90A24E-2E37-496C-B14C-2D9B88875A71}"/>
                </a:ext>
              </a:extLst>
            </p:cNvPr>
            <p:cNvSpPr/>
            <p:nvPr/>
          </p:nvSpPr>
          <p:spPr>
            <a:xfrm>
              <a:off x="4719917" y="990471"/>
              <a:ext cx="6647683" cy="780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172131-69CF-4F86-B8ED-A22B59F57A7F}"/>
                </a:ext>
              </a:extLst>
            </p:cNvPr>
            <p:cNvSpPr/>
            <p:nvPr/>
          </p:nvSpPr>
          <p:spPr>
            <a:xfrm>
              <a:off x="7481530" y="1099759"/>
              <a:ext cx="1189465" cy="542692"/>
            </a:xfrm>
            <a:prstGeom prst="rect">
              <a:avLst/>
            </a:prstGeom>
            <a:solidFill>
              <a:srgbClr val="FA7E7E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Release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AFD7F0-6692-4927-9CB0-845FC6EAA0A8}"/>
                </a:ext>
              </a:extLst>
            </p:cNvPr>
            <p:cNvSpPr/>
            <p:nvPr/>
          </p:nvSpPr>
          <p:spPr>
            <a:xfrm>
              <a:off x="8684413" y="1099759"/>
              <a:ext cx="1189464" cy="542692"/>
            </a:xfrm>
            <a:prstGeom prst="rect">
              <a:avLst/>
            </a:prstGeom>
            <a:ln w="952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Mitigation of Release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E708B-9E2D-458E-92F1-F12605167812}"/>
                </a:ext>
              </a:extLst>
            </p:cNvPr>
            <p:cNvSpPr txBox="1"/>
            <p:nvPr/>
          </p:nvSpPr>
          <p:spPr>
            <a:xfrm>
              <a:off x="10001364" y="965266"/>
              <a:ext cx="1307311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Scenario Representing Risk Target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A99464-D01E-4D39-A7D7-E3E2C933F320}"/>
                </a:ext>
              </a:extLst>
            </p:cNvPr>
            <p:cNvSpPr/>
            <p:nvPr/>
          </p:nvSpPr>
          <p:spPr>
            <a:xfrm>
              <a:off x="3776856" y="4177915"/>
              <a:ext cx="1828800" cy="731520"/>
            </a:xfrm>
            <a:prstGeom prst="rect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Probability Condition Leads to Initiating Event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EC271B-9412-43CD-88EC-DB0C95324E23}"/>
                </a:ext>
              </a:extLst>
            </p:cNvPr>
            <p:cNvSpPr/>
            <p:nvPr/>
          </p:nvSpPr>
          <p:spPr>
            <a:xfrm>
              <a:off x="5748447" y="3114664"/>
              <a:ext cx="1761630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Reliability of System or Function 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C2547D-7660-4A2E-892E-93695584ED33}"/>
                </a:ext>
              </a:extLst>
            </p:cNvPr>
            <p:cNvSpPr/>
            <p:nvPr/>
          </p:nvSpPr>
          <p:spPr>
            <a:xfrm>
              <a:off x="5748141" y="4177915"/>
              <a:ext cx="764802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R(A.1)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0CCB97-0BAE-493C-93F9-1523EAC460BB}"/>
                </a:ext>
              </a:extLst>
            </p:cNvPr>
            <p:cNvSpPr/>
            <p:nvPr/>
          </p:nvSpPr>
          <p:spPr>
            <a:xfrm>
              <a:off x="7699644" y="3114662"/>
              <a:ext cx="1671119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Reliability of System or Function 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3D555C-F795-4747-BCF6-A4711EEE0B7E}"/>
                </a:ext>
              </a:extLst>
            </p:cNvPr>
            <p:cNvSpPr/>
            <p:nvPr/>
          </p:nvSpPr>
          <p:spPr>
            <a:xfrm>
              <a:off x="9629650" y="3114661"/>
              <a:ext cx="1671119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Reliability of System or Function 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966153-53A2-4A95-9A60-F6D875341F22}"/>
                </a:ext>
              </a:extLst>
            </p:cNvPr>
            <p:cNvSpPr/>
            <p:nvPr/>
          </p:nvSpPr>
          <p:spPr>
            <a:xfrm>
              <a:off x="6745639" y="4177915"/>
              <a:ext cx="764437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R(A.2)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44299E-6635-4170-BF74-E91625553401}"/>
                </a:ext>
              </a:extLst>
            </p:cNvPr>
            <p:cNvGrpSpPr/>
            <p:nvPr/>
          </p:nvGrpSpPr>
          <p:grpSpPr>
            <a:xfrm>
              <a:off x="5748141" y="3891580"/>
              <a:ext cx="5656833" cy="198435"/>
              <a:chOff x="6009493" y="4261997"/>
              <a:chExt cx="5656833" cy="198435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ADB02ED-4D44-47B0-BE6F-8366EEDC6D4B}"/>
                  </a:ext>
                </a:extLst>
              </p:cNvPr>
              <p:cNvCxnSpPr/>
              <p:nvPr/>
            </p:nvCxnSpPr>
            <p:spPr>
              <a:xfrm>
                <a:off x="6009493" y="4393100"/>
                <a:ext cx="56568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9EC9754-1946-421D-827C-AE74FF5A2AC6}"/>
                  </a:ext>
                </a:extLst>
              </p:cNvPr>
              <p:cNvSpPr txBox="1"/>
              <p:nvPr/>
            </p:nvSpPr>
            <p:spPr>
              <a:xfrm>
                <a:off x="8308405" y="4261997"/>
                <a:ext cx="976304" cy="1984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000" dirty="0"/>
                  <a:t>Subsystems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3A8889-9D72-4F6A-BE5A-C3FA22160DE1}"/>
                </a:ext>
              </a:extLst>
            </p:cNvPr>
            <p:cNvSpPr/>
            <p:nvPr/>
          </p:nvSpPr>
          <p:spPr>
            <a:xfrm>
              <a:off x="7662311" y="4177915"/>
              <a:ext cx="1708453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R(B.1)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C131E3-1098-43A6-A269-A8FACF98FF15}"/>
                </a:ext>
              </a:extLst>
            </p:cNvPr>
            <p:cNvSpPr/>
            <p:nvPr/>
          </p:nvSpPr>
          <p:spPr>
            <a:xfrm>
              <a:off x="9526951" y="4180517"/>
              <a:ext cx="511533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R(C.1)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63EC5A-BD1D-4D4E-B2AC-79CEC6C94849}"/>
                </a:ext>
              </a:extLst>
            </p:cNvPr>
            <p:cNvSpPr/>
            <p:nvPr/>
          </p:nvSpPr>
          <p:spPr>
            <a:xfrm>
              <a:off x="10229565" y="4177911"/>
              <a:ext cx="500863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R(C.2)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816CFC-9D13-4524-B637-6D237EDCDDB0}"/>
                </a:ext>
              </a:extLst>
            </p:cNvPr>
            <p:cNvSpPr/>
            <p:nvPr/>
          </p:nvSpPr>
          <p:spPr>
            <a:xfrm>
              <a:off x="10889610" y="4177912"/>
              <a:ext cx="537448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R(C.3)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248DD3-1598-417F-9DDD-C9DA66226E87}"/>
                </a:ext>
              </a:extLst>
            </p:cNvPr>
            <p:cNvGrpSpPr/>
            <p:nvPr/>
          </p:nvGrpSpPr>
          <p:grpSpPr>
            <a:xfrm>
              <a:off x="5739315" y="4949549"/>
              <a:ext cx="5656833" cy="198435"/>
              <a:chOff x="6009493" y="4260541"/>
              <a:chExt cx="5656833" cy="19843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88CF807-427C-4F7B-8AC0-A10267668AC4}"/>
                  </a:ext>
                </a:extLst>
              </p:cNvPr>
              <p:cNvCxnSpPr/>
              <p:nvPr/>
            </p:nvCxnSpPr>
            <p:spPr>
              <a:xfrm>
                <a:off x="6009493" y="4393100"/>
                <a:ext cx="56568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C0EA1A8-A812-4747-A52C-9B320001664D}"/>
                  </a:ext>
                </a:extLst>
              </p:cNvPr>
              <p:cNvSpPr txBox="1"/>
              <p:nvPr/>
            </p:nvSpPr>
            <p:spPr>
              <a:xfrm>
                <a:off x="8341702" y="4260541"/>
                <a:ext cx="1010065" cy="1984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sz="1000" dirty="0"/>
                  <a:t>Components</a:t>
                </a:r>
              </a:p>
            </p:txBody>
          </p:sp>
        </p:grp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ABBC41C2-D3A5-4F54-A6A1-28197D7E7236}"/>
                </a:ext>
              </a:extLst>
            </p:cNvPr>
            <p:cNvSpPr/>
            <p:nvPr/>
          </p:nvSpPr>
          <p:spPr>
            <a:xfrm rot="5400000">
              <a:off x="5972786" y="-434186"/>
              <a:ext cx="369332" cy="2648151"/>
            </a:xfrm>
            <a:prstGeom prst="leftBrace">
              <a:avLst>
                <a:gd name="adj1" fmla="val 8333"/>
                <a:gd name="adj2" fmla="val 366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4BE084FA-C54B-49B9-B2BC-F05402691845}"/>
                </a:ext>
              </a:extLst>
            </p:cNvPr>
            <p:cNvSpPr/>
            <p:nvPr/>
          </p:nvSpPr>
          <p:spPr>
            <a:xfrm rot="5400000">
              <a:off x="8501216" y="-304569"/>
              <a:ext cx="369332" cy="2408709"/>
            </a:xfrm>
            <a:prstGeom prst="leftBrace">
              <a:avLst>
                <a:gd name="adj1" fmla="val 8333"/>
                <a:gd name="adj2" fmla="val 42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" name="Arrow: Striped Right 26">
              <a:extLst>
                <a:ext uri="{FF2B5EF4-FFF2-40B4-BE49-F238E27FC236}">
                  <a16:creationId xmlns:a16="http://schemas.microsoft.com/office/drawing/2014/main" id="{C86D1D59-C122-425A-BD43-91F17D22A15D}"/>
                </a:ext>
              </a:extLst>
            </p:cNvPr>
            <p:cNvSpPr/>
            <p:nvPr/>
          </p:nvSpPr>
          <p:spPr>
            <a:xfrm rot="7387659">
              <a:off x="4785239" y="2356484"/>
              <a:ext cx="935577" cy="556591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F59E8-163A-4103-B746-6B08999134F3}"/>
                </a:ext>
              </a:extLst>
            </p:cNvPr>
            <p:cNvSpPr/>
            <p:nvPr/>
          </p:nvSpPr>
          <p:spPr>
            <a:xfrm>
              <a:off x="4849841" y="1099759"/>
              <a:ext cx="1442225" cy="542692"/>
            </a:xfrm>
            <a:prstGeom prst="rect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Hazard Initiating Event</a:t>
              </a:r>
            </a:p>
          </p:txBody>
        </p:sp>
        <p:sp>
          <p:nvSpPr>
            <p:cNvPr id="29" name="Arrow: Striped Right 28">
              <a:extLst>
                <a:ext uri="{FF2B5EF4-FFF2-40B4-BE49-F238E27FC236}">
                  <a16:creationId xmlns:a16="http://schemas.microsoft.com/office/drawing/2014/main" id="{08A0E917-F74A-4510-B8A6-5BE664145558}"/>
                </a:ext>
              </a:extLst>
            </p:cNvPr>
            <p:cNvSpPr/>
            <p:nvPr/>
          </p:nvSpPr>
          <p:spPr>
            <a:xfrm rot="3366046">
              <a:off x="6604582" y="2301614"/>
              <a:ext cx="804218" cy="556591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EAE2D7E4-EA3D-4E00-B718-DDDDE0D2A3E9}"/>
                </a:ext>
              </a:extLst>
            </p:cNvPr>
            <p:cNvSpPr/>
            <p:nvPr/>
          </p:nvSpPr>
          <p:spPr>
            <a:xfrm rot="5400000">
              <a:off x="8444685" y="184460"/>
              <a:ext cx="205444" cy="5579634"/>
            </a:xfrm>
            <a:prstGeom prst="leftBrace">
              <a:avLst>
                <a:gd name="adj1" fmla="val 8333"/>
                <a:gd name="adj2" fmla="val 7107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9092F0-F02C-4EB5-899E-10F777B15DE3}"/>
                </a:ext>
              </a:extLst>
            </p:cNvPr>
            <p:cNvSpPr/>
            <p:nvPr/>
          </p:nvSpPr>
          <p:spPr>
            <a:xfrm>
              <a:off x="6292067" y="1099759"/>
              <a:ext cx="1189464" cy="542692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Plant Reliability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41F826-D757-4DEF-9AE4-32ED720008D4}"/>
                </a:ext>
              </a:extLst>
            </p:cNvPr>
            <p:cNvSpPr/>
            <p:nvPr/>
          </p:nvSpPr>
          <p:spPr>
            <a:xfrm>
              <a:off x="5751169" y="5258428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R(A.1.1)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3B3A36-EE5D-419D-98EE-9056AF40C5FB}"/>
                </a:ext>
              </a:extLst>
            </p:cNvPr>
            <p:cNvSpPr/>
            <p:nvPr/>
          </p:nvSpPr>
          <p:spPr>
            <a:xfrm>
              <a:off x="6049110" y="5258427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R(A.1.2)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15899C-5D41-4D47-B850-7133A9830AFD}"/>
                </a:ext>
              </a:extLst>
            </p:cNvPr>
            <p:cNvSpPr/>
            <p:nvPr/>
          </p:nvSpPr>
          <p:spPr>
            <a:xfrm>
              <a:off x="6342501" y="5258426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R(A.1.3)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1AA630-EE24-43AE-AA60-F7F02A45CDD5}"/>
                </a:ext>
              </a:extLst>
            </p:cNvPr>
            <p:cNvSpPr txBox="1"/>
            <p:nvPr/>
          </p:nvSpPr>
          <p:spPr>
            <a:xfrm>
              <a:off x="8215667" y="2832156"/>
              <a:ext cx="722100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sz="1000" dirty="0"/>
                <a:t>Systems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D0FEC5-C12E-4CCC-A799-54E4A8580FDD}"/>
                </a:ext>
              </a:extLst>
            </p:cNvPr>
            <p:cNvSpPr/>
            <p:nvPr/>
          </p:nvSpPr>
          <p:spPr>
            <a:xfrm>
              <a:off x="6810057" y="5258425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R(A.2.1)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3DCD6C-79C0-4A5C-A16E-C3F534601FAB}"/>
                </a:ext>
              </a:extLst>
            </p:cNvPr>
            <p:cNvSpPr/>
            <p:nvPr/>
          </p:nvSpPr>
          <p:spPr>
            <a:xfrm>
              <a:off x="7115194" y="5258425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R(A.2.2)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5F53A9-9937-48A8-BBB6-932587D164A9}"/>
                </a:ext>
              </a:extLst>
            </p:cNvPr>
            <p:cNvSpPr/>
            <p:nvPr/>
          </p:nvSpPr>
          <p:spPr>
            <a:xfrm>
              <a:off x="9736194" y="5258424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R(C.1.1)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A49208-CF75-4E0A-85B7-20DCBDF60258}"/>
                </a:ext>
              </a:extLst>
            </p:cNvPr>
            <p:cNvSpPr/>
            <p:nvPr/>
          </p:nvSpPr>
          <p:spPr>
            <a:xfrm>
              <a:off x="8410247" y="5258423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R(B.1.1)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F96A2CF-BB21-4BA2-9B14-88C97275CB1C}"/>
                </a:ext>
              </a:extLst>
            </p:cNvPr>
            <p:cNvSpPr/>
            <p:nvPr/>
          </p:nvSpPr>
          <p:spPr>
            <a:xfrm>
              <a:off x="10961808" y="5258423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R(C.3.1)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E4919-5452-41AD-9EAF-1BEC43D2552C}"/>
                </a:ext>
              </a:extLst>
            </p:cNvPr>
            <p:cNvSpPr txBox="1"/>
            <p:nvPr/>
          </p:nvSpPr>
          <p:spPr>
            <a:xfrm>
              <a:off x="10269676" y="5499928"/>
              <a:ext cx="500863" cy="714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Etc.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7B5403-E05C-4BF8-8728-A419AEBD4F5C}"/>
                </a:ext>
              </a:extLst>
            </p:cNvPr>
            <p:cNvSpPr txBox="1"/>
            <p:nvPr/>
          </p:nvSpPr>
          <p:spPr>
            <a:xfrm>
              <a:off x="6165424" y="1777310"/>
              <a:ext cx="1503779" cy="31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72223"/>
                  </a:solidFill>
                </a:rPr>
                <a:t>Reliability Target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B64F3-F6F7-4AB5-A500-1D47C9EDD1A0}"/>
                </a:ext>
              </a:extLst>
            </p:cNvPr>
            <p:cNvSpPr txBox="1"/>
            <p:nvPr/>
          </p:nvSpPr>
          <p:spPr>
            <a:xfrm>
              <a:off x="4317338" y="1801022"/>
              <a:ext cx="1503779" cy="31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72223"/>
                  </a:solidFill>
                </a:rPr>
                <a:t>Reliability Target</a:t>
              </a:r>
            </a:p>
          </p:txBody>
        </p:sp>
        <p:sp>
          <p:nvSpPr>
            <p:cNvPr id="44" name="Arrow: Striped Right 43">
              <a:extLst>
                <a:ext uri="{FF2B5EF4-FFF2-40B4-BE49-F238E27FC236}">
                  <a16:creationId xmlns:a16="http://schemas.microsoft.com/office/drawing/2014/main" id="{899AEA30-35B9-433F-8735-3887C5772802}"/>
                </a:ext>
              </a:extLst>
            </p:cNvPr>
            <p:cNvSpPr/>
            <p:nvPr/>
          </p:nvSpPr>
          <p:spPr>
            <a:xfrm rot="5400000">
              <a:off x="4499041" y="3650196"/>
              <a:ext cx="498844" cy="55659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BC3FD3-B132-464B-814A-FE1305C36FC1}"/>
                </a:ext>
              </a:extLst>
            </p:cNvPr>
            <p:cNvSpPr/>
            <p:nvPr/>
          </p:nvSpPr>
          <p:spPr>
            <a:xfrm>
              <a:off x="3776857" y="3114664"/>
              <a:ext cx="1828800" cy="731520"/>
            </a:xfrm>
            <a:prstGeom prst="rect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Frequency of Enabling Condition</a:t>
              </a: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971E706F-7C20-4F8F-8343-CF91A52967E4}"/>
                </a:ext>
              </a:extLst>
            </p:cNvPr>
            <p:cNvSpPr/>
            <p:nvPr/>
          </p:nvSpPr>
          <p:spPr>
            <a:xfrm>
              <a:off x="3332068" y="3149320"/>
              <a:ext cx="369332" cy="181092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27BD0E-B952-4C67-936C-D4D96B163B90}"/>
                </a:ext>
              </a:extLst>
            </p:cNvPr>
            <p:cNvSpPr txBox="1"/>
            <p:nvPr/>
          </p:nvSpPr>
          <p:spPr>
            <a:xfrm>
              <a:off x="7556459" y="3345400"/>
              <a:ext cx="105258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dirty="0"/>
                <a:t>X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DD0465-C8AA-4FCB-AEF3-090B2F124D08}"/>
                </a:ext>
              </a:extLst>
            </p:cNvPr>
            <p:cNvSpPr txBox="1"/>
            <p:nvPr/>
          </p:nvSpPr>
          <p:spPr>
            <a:xfrm>
              <a:off x="9462872" y="3345399"/>
              <a:ext cx="105258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dirty="0"/>
                <a:t>X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2B0636-1D26-428B-AB23-BCC22D1C553A}"/>
                </a:ext>
              </a:extLst>
            </p:cNvPr>
            <p:cNvSpPr txBox="1"/>
            <p:nvPr/>
          </p:nvSpPr>
          <p:spPr>
            <a:xfrm>
              <a:off x="6603073" y="4273981"/>
              <a:ext cx="126637" cy="396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X+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F89CF0A-BDD4-401C-B675-65B726289F89}"/>
                </a:ext>
              </a:extLst>
            </p:cNvPr>
            <p:cNvSpPr txBox="1"/>
            <p:nvPr/>
          </p:nvSpPr>
          <p:spPr>
            <a:xfrm>
              <a:off x="10081446" y="4277523"/>
              <a:ext cx="126637" cy="396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X+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E42A45-68DC-4657-AE6A-C8556DEB3435}"/>
                </a:ext>
              </a:extLst>
            </p:cNvPr>
            <p:cNvSpPr txBox="1"/>
            <p:nvPr/>
          </p:nvSpPr>
          <p:spPr>
            <a:xfrm>
              <a:off x="10751909" y="4277523"/>
              <a:ext cx="126637" cy="396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X+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6763E80-A10C-4940-A1CC-E96609FE5C3E}"/>
                </a:ext>
              </a:extLst>
            </p:cNvPr>
            <p:cNvSpPr txBox="1"/>
            <p:nvPr/>
          </p:nvSpPr>
          <p:spPr>
            <a:xfrm>
              <a:off x="4672214" y="320395"/>
              <a:ext cx="5086473" cy="31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Risk Target = Scenario Frequency     &amp;          Consequence (Dose)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F873BC-B7F8-4440-BE5C-FBE8A421BF3E}"/>
                </a:ext>
              </a:extLst>
            </p:cNvPr>
            <p:cNvSpPr txBox="1"/>
            <p:nvPr/>
          </p:nvSpPr>
          <p:spPr>
            <a:xfrm>
              <a:off x="1285327" y="3785467"/>
              <a:ext cx="1920687" cy="833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These may be external or internal to the reactor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A93A475-2B66-427B-981C-996DB596D7D3}"/>
                </a:ext>
              </a:extLst>
            </p:cNvPr>
            <p:cNvSpPr txBox="1"/>
            <p:nvPr/>
          </p:nvSpPr>
          <p:spPr>
            <a:xfrm>
              <a:off x="5516086" y="6141535"/>
              <a:ext cx="1187415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3 components in a system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F72FEB-1582-4290-BCFE-A93096510DDD}"/>
                </a:ext>
              </a:extLst>
            </p:cNvPr>
            <p:cNvSpPr txBox="1"/>
            <p:nvPr/>
          </p:nvSpPr>
          <p:spPr>
            <a:xfrm>
              <a:off x="6560225" y="6141533"/>
              <a:ext cx="1191130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 components in a system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9E8E3C-12B0-4111-8273-28FF37CF5035}"/>
                </a:ext>
              </a:extLst>
            </p:cNvPr>
            <p:cNvSpPr txBox="1"/>
            <p:nvPr/>
          </p:nvSpPr>
          <p:spPr>
            <a:xfrm>
              <a:off x="8010516" y="6141533"/>
              <a:ext cx="1061844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1 component in a system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8812671-38BC-49A9-AF2B-7E7F7F44759F}"/>
              </a:ext>
            </a:extLst>
          </p:cNvPr>
          <p:cNvSpPr txBox="1"/>
          <p:nvPr/>
        </p:nvSpPr>
        <p:spPr>
          <a:xfrm>
            <a:off x="0" y="120034"/>
            <a:ext cx="12192000" cy="6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+mj-lt"/>
                <a:ea typeface="ＭＳ Ｐゴシック" pitchFamily="-108" charset="-128"/>
                <a:cs typeface="ＭＳ Ｐゴシック" pitchFamily="-110" charset="-128"/>
              </a:defRPr>
            </a:lvl1pPr>
            <a:lvl2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2pPr>
            <a:lvl3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3pPr>
            <a:lvl4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4pPr>
            <a:lvl5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5pPr>
            <a:lvl6pPr marL="4572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6pPr>
            <a:lvl7pPr marL="9144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7pPr>
            <a:lvl8pPr marL="13716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8pPr>
            <a:lvl9pPr marL="18288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en-US" dirty="0"/>
              <a:t>RIM Strategy Development Problem – Expanding the Context </a:t>
            </a:r>
            <a:r>
              <a:rPr lang="en-US" sz="20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06077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9B927C-EF47-47B4-88C5-1D1106D2A3CD}"/>
              </a:ext>
            </a:extLst>
          </p:cNvPr>
          <p:cNvGrpSpPr/>
          <p:nvPr/>
        </p:nvGrpSpPr>
        <p:grpSpPr>
          <a:xfrm>
            <a:off x="115860" y="1009651"/>
            <a:ext cx="11738365" cy="5517956"/>
            <a:chOff x="-3115691" y="-259380"/>
            <a:chExt cx="14542749" cy="71152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BE86C8-4D90-4894-BC4E-37377C18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115691" y="-259380"/>
              <a:ext cx="5881157" cy="4125834"/>
            </a:xfrm>
            <a:prstGeom prst="rect">
              <a:avLst/>
            </a:prstGeom>
          </p:spPr>
        </p:pic>
        <p:sp>
          <p:nvSpPr>
            <p:cNvPr id="6" name="Arrow: Striped Right 5">
              <a:extLst>
                <a:ext uri="{FF2B5EF4-FFF2-40B4-BE49-F238E27FC236}">
                  <a16:creationId xmlns:a16="http://schemas.microsoft.com/office/drawing/2014/main" id="{A27139F7-CB2D-4F54-9E49-BED7283F398D}"/>
                </a:ext>
              </a:extLst>
            </p:cNvPr>
            <p:cNvSpPr/>
            <p:nvPr/>
          </p:nvSpPr>
          <p:spPr>
            <a:xfrm rot="21426693">
              <a:off x="-255460" y="1335917"/>
              <a:ext cx="5021477" cy="475704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36C5209D-AA12-45D3-B46C-50AFB1EDB541}"/>
                </a:ext>
              </a:extLst>
            </p:cNvPr>
            <p:cNvSpPr/>
            <p:nvPr/>
          </p:nvSpPr>
          <p:spPr>
            <a:xfrm>
              <a:off x="-1287578" y="1490791"/>
              <a:ext cx="1352248" cy="560531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/>
                <a:t>Dominant Risk Scenario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3392CB-E755-4E2E-B119-BF8739E0025C}"/>
                </a:ext>
              </a:extLst>
            </p:cNvPr>
            <p:cNvSpPr txBox="1"/>
            <p:nvPr/>
          </p:nvSpPr>
          <p:spPr>
            <a:xfrm rot="21421877">
              <a:off x="1431967" y="1362324"/>
              <a:ext cx="2889254" cy="33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Risk Result </a:t>
              </a:r>
              <a:r>
                <a:rPr lang="en-US" sz="1100" b="1" dirty="0">
                  <a:sym typeface="Wingdings" panose="05000000000000000000" pitchFamily="2" charset="2"/>
                </a:rPr>
                <a:t> Risk Target</a:t>
              </a:r>
              <a:endParaRPr lang="en-US" sz="11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90A24E-2E37-496C-B14C-2D9B88875A71}"/>
                </a:ext>
              </a:extLst>
            </p:cNvPr>
            <p:cNvSpPr/>
            <p:nvPr/>
          </p:nvSpPr>
          <p:spPr>
            <a:xfrm>
              <a:off x="4719917" y="990471"/>
              <a:ext cx="6647683" cy="780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172131-69CF-4F86-B8ED-A22B59F57A7F}"/>
                </a:ext>
              </a:extLst>
            </p:cNvPr>
            <p:cNvSpPr/>
            <p:nvPr/>
          </p:nvSpPr>
          <p:spPr>
            <a:xfrm>
              <a:off x="7481530" y="1099759"/>
              <a:ext cx="1189465" cy="542692"/>
            </a:xfrm>
            <a:prstGeom prst="rect">
              <a:avLst/>
            </a:prstGeom>
            <a:solidFill>
              <a:srgbClr val="FA7E7E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Release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AFD7F0-6692-4927-9CB0-845FC6EAA0A8}"/>
                </a:ext>
              </a:extLst>
            </p:cNvPr>
            <p:cNvSpPr/>
            <p:nvPr/>
          </p:nvSpPr>
          <p:spPr>
            <a:xfrm>
              <a:off x="8684413" y="1099759"/>
              <a:ext cx="1189464" cy="542692"/>
            </a:xfrm>
            <a:prstGeom prst="rect">
              <a:avLst/>
            </a:prstGeom>
            <a:ln w="952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Mitigation of Release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E708B-9E2D-458E-92F1-F12605167812}"/>
                </a:ext>
              </a:extLst>
            </p:cNvPr>
            <p:cNvSpPr txBox="1"/>
            <p:nvPr/>
          </p:nvSpPr>
          <p:spPr>
            <a:xfrm>
              <a:off x="10001364" y="965266"/>
              <a:ext cx="1307311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Scenario Representing Risk Target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A99464-D01E-4D39-A7D7-E3E2C933F320}"/>
                </a:ext>
              </a:extLst>
            </p:cNvPr>
            <p:cNvSpPr/>
            <p:nvPr/>
          </p:nvSpPr>
          <p:spPr>
            <a:xfrm>
              <a:off x="3776856" y="4177915"/>
              <a:ext cx="1828800" cy="731520"/>
            </a:xfrm>
            <a:prstGeom prst="rect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1.0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EC271B-9412-43CD-88EC-DB0C95324E23}"/>
                </a:ext>
              </a:extLst>
            </p:cNvPr>
            <p:cNvSpPr/>
            <p:nvPr/>
          </p:nvSpPr>
          <p:spPr>
            <a:xfrm>
              <a:off x="5748447" y="3114664"/>
              <a:ext cx="1761630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C2547D-7660-4A2E-892E-93695584ED33}"/>
                </a:ext>
              </a:extLst>
            </p:cNvPr>
            <p:cNvSpPr/>
            <p:nvPr/>
          </p:nvSpPr>
          <p:spPr>
            <a:xfrm>
              <a:off x="5748141" y="4177915"/>
              <a:ext cx="764802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0CCB97-0BAE-493C-93F9-1523EAC460BB}"/>
                </a:ext>
              </a:extLst>
            </p:cNvPr>
            <p:cNvSpPr/>
            <p:nvPr/>
          </p:nvSpPr>
          <p:spPr>
            <a:xfrm>
              <a:off x="7699644" y="3114662"/>
              <a:ext cx="1671119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3D555C-F795-4747-BCF6-A4711EEE0B7E}"/>
                </a:ext>
              </a:extLst>
            </p:cNvPr>
            <p:cNvSpPr/>
            <p:nvPr/>
          </p:nvSpPr>
          <p:spPr>
            <a:xfrm>
              <a:off x="9660238" y="3114660"/>
              <a:ext cx="1640530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966153-53A2-4A95-9A60-F6D875341F22}"/>
                </a:ext>
              </a:extLst>
            </p:cNvPr>
            <p:cNvSpPr/>
            <p:nvPr/>
          </p:nvSpPr>
          <p:spPr>
            <a:xfrm>
              <a:off x="6745639" y="4177915"/>
              <a:ext cx="764437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0.3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44299E-6635-4170-BF74-E91625553401}"/>
                </a:ext>
              </a:extLst>
            </p:cNvPr>
            <p:cNvGrpSpPr/>
            <p:nvPr/>
          </p:nvGrpSpPr>
          <p:grpSpPr>
            <a:xfrm>
              <a:off x="5748141" y="3891580"/>
              <a:ext cx="5656833" cy="198435"/>
              <a:chOff x="6009493" y="4261997"/>
              <a:chExt cx="5656833" cy="198435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ADB02ED-4D44-47B0-BE6F-8366EEDC6D4B}"/>
                  </a:ext>
                </a:extLst>
              </p:cNvPr>
              <p:cNvCxnSpPr/>
              <p:nvPr/>
            </p:nvCxnSpPr>
            <p:spPr>
              <a:xfrm>
                <a:off x="6009493" y="4393100"/>
                <a:ext cx="56568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9EC9754-1946-421D-827C-AE74FF5A2AC6}"/>
                  </a:ext>
                </a:extLst>
              </p:cNvPr>
              <p:cNvSpPr txBox="1"/>
              <p:nvPr/>
            </p:nvSpPr>
            <p:spPr>
              <a:xfrm>
                <a:off x="8308405" y="4261997"/>
                <a:ext cx="976304" cy="1984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000" dirty="0"/>
                  <a:t>Subsystems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3A8889-9D72-4F6A-BE5A-C3FA22160DE1}"/>
                </a:ext>
              </a:extLst>
            </p:cNvPr>
            <p:cNvSpPr/>
            <p:nvPr/>
          </p:nvSpPr>
          <p:spPr>
            <a:xfrm>
              <a:off x="7662311" y="4177915"/>
              <a:ext cx="1708453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C131E3-1098-43A6-A269-A8FACF98FF15}"/>
                </a:ext>
              </a:extLst>
            </p:cNvPr>
            <p:cNvSpPr/>
            <p:nvPr/>
          </p:nvSpPr>
          <p:spPr>
            <a:xfrm>
              <a:off x="9526951" y="4180517"/>
              <a:ext cx="511533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0.05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63EC5A-BD1D-4D4E-B2AC-79CEC6C94849}"/>
                </a:ext>
              </a:extLst>
            </p:cNvPr>
            <p:cNvSpPr/>
            <p:nvPr/>
          </p:nvSpPr>
          <p:spPr>
            <a:xfrm>
              <a:off x="10229565" y="4177911"/>
              <a:ext cx="500863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0.09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816CFC-9D13-4524-B637-6D237EDCDDB0}"/>
                </a:ext>
              </a:extLst>
            </p:cNvPr>
            <p:cNvSpPr/>
            <p:nvPr/>
          </p:nvSpPr>
          <p:spPr>
            <a:xfrm>
              <a:off x="10889610" y="4177912"/>
              <a:ext cx="537448" cy="73152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/>
                <a:t>0.06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248DD3-1598-417F-9DDD-C9DA66226E87}"/>
                </a:ext>
              </a:extLst>
            </p:cNvPr>
            <p:cNvGrpSpPr/>
            <p:nvPr/>
          </p:nvGrpSpPr>
          <p:grpSpPr>
            <a:xfrm>
              <a:off x="5739315" y="4949549"/>
              <a:ext cx="5656833" cy="198435"/>
              <a:chOff x="6009493" y="4260541"/>
              <a:chExt cx="5656833" cy="19843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88CF807-427C-4F7B-8AC0-A10267668AC4}"/>
                  </a:ext>
                </a:extLst>
              </p:cNvPr>
              <p:cNvCxnSpPr/>
              <p:nvPr/>
            </p:nvCxnSpPr>
            <p:spPr>
              <a:xfrm>
                <a:off x="6009493" y="4393100"/>
                <a:ext cx="56568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C0EA1A8-A812-4747-A52C-9B320001664D}"/>
                  </a:ext>
                </a:extLst>
              </p:cNvPr>
              <p:cNvSpPr txBox="1"/>
              <p:nvPr/>
            </p:nvSpPr>
            <p:spPr>
              <a:xfrm>
                <a:off x="8341702" y="4260541"/>
                <a:ext cx="1010065" cy="1984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sz="1000" dirty="0"/>
                  <a:t>Components</a:t>
                </a:r>
              </a:p>
            </p:txBody>
          </p:sp>
        </p:grp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ABBC41C2-D3A5-4F54-A6A1-28197D7E7236}"/>
                </a:ext>
              </a:extLst>
            </p:cNvPr>
            <p:cNvSpPr/>
            <p:nvPr/>
          </p:nvSpPr>
          <p:spPr>
            <a:xfrm rot="5400000">
              <a:off x="5972786" y="-434186"/>
              <a:ext cx="369332" cy="2648151"/>
            </a:xfrm>
            <a:prstGeom prst="leftBrace">
              <a:avLst>
                <a:gd name="adj1" fmla="val 8333"/>
                <a:gd name="adj2" fmla="val 366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4BE084FA-C54B-49B9-B2BC-F05402691845}"/>
                </a:ext>
              </a:extLst>
            </p:cNvPr>
            <p:cNvSpPr/>
            <p:nvPr/>
          </p:nvSpPr>
          <p:spPr>
            <a:xfrm rot="5400000">
              <a:off x="8501216" y="-304569"/>
              <a:ext cx="369332" cy="2408709"/>
            </a:xfrm>
            <a:prstGeom prst="leftBrace">
              <a:avLst>
                <a:gd name="adj1" fmla="val 8333"/>
                <a:gd name="adj2" fmla="val 42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" name="Arrow: Striped Right 26">
              <a:extLst>
                <a:ext uri="{FF2B5EF4-FFF2-40B4-BE49-F238E27FC236}">
                  <a16:creationId xmlns:a16="http://schemas.microsoft.com/office/drawing/2014/main" id="{C86D1D59-C122-425A-BD43-91F17D22A15D}"/>
                </a:ext>
              </a:extLst>
            </p:cNvPr>
            <p:cNvSpPr/>
            <p:nvPr/>
          </p:nvSpPr>
          <p:spPr>
            <a:xfrm rot="7387659">
              <a:off x="4785239" y="2356484"/>
              <a:ext cx="935577" cy="556591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F59E8-163A-4103-B746-6B08999134F3}"/>
                </a:ext>
              </a:extLst>
            </p:cNvPr>
            <p:cNvSpPr/>
            <p:nvPr/>
          </p:nvSpPr>
          <p:spPr>
            <a:xfrm>
              <a:off x="4849841" y="1099759"/>
              <a:ext cx="1442225" cy="542692"/>
            </a:xfrm>
            <a:prstGeom prst="rect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Hazard Initiating Event</a:t>
              </a:r>
            </a:p>
          </p:txBody>
        </p:sp>
        <p:sp>
          <p:nvSpPr>
            <p:cNvPr id="29" name="Arrow: Striped Right 28">
              <a:extLst>
                <a:ext uri="{FF2B5EF4-FFF2-40B4-BE49-F238E27FC236}">
                  <a16:creationId xmlns:a16="http://schemas.microsoft.com/office/drawing/2014/main" id="{08A0E917-F74A-4510-B8A6-5BE664145558}"/>
                </a:ext>
              </a:extLst>
            </p:cNvPr>
            <p:cNvSpPr/>
            <p:nvPr/>
          </p:nvSpPr>
          <p:spPr>
            <a:xfrm rot="3366046">
              <a:off x="6604582" y="2301614"/>
              <a:ext cx="804218" cy="556591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EAE2D7E4-EA3D-4E00-B718-DDDDE0D2A3E9}"/>
                </a:ext>
              </a:extLst>
            </p:cNvPr>
            <p:cNvSpPr/>
            <p:nvPr/>
          </p:nvSpPr>
          <p:spPr>
            <a:xfrm rot="5400000">
              <a:off x="8444685" y="184460"/>
              <a:ext cx="205444" cy="5579634"/>
            </a:xfrm>
            <a:prstGeom prst="leftBrace">
              <a:avLst>
                <a:gd name="adj1" fmla="val 8333"/>
                <a:gd name="adj2" fmla="val 7107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9092F0-F02C-4EB5-899E-10F777B15DE3}"/>
                </a:ext>
              </a:extLst>
            </p:cNvPr>
            <p:cNvSpPr/>
            <p:nvPr/>
          </p:nvSpPr>
          <p:spPr>
            <a:xfrm>
              <a:off x="6292067" y="1099759"/>
              <a:ext cx="1189464" cy="542692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Plant Reliability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41F826-D757-4DEF-9AE4-32ED720008D4}"/>
                </a:ext>
              </a:extLst>
            </p:cNvPr>
            <p:cNvSpPr/>
            <p:nvPr/>
          </p:nvSpPr>
          <p:spPr>
            <a:xfrm>
              <a:off x="5751169" y="5258428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0.2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3B3A36-EE5D-419D-98EE-9056AF40C5FB}"/>
                </a:ext>
              </a:extLst>
            </p:cNvPr>
            <p:cNvSpPr/>
            <p:nvPr/>
          </p:nvSpPr>
          <p:spPr>
            <a:xfrm>
              <a:off x="6049110" y="5258427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0.0001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15899C-5D41-4D47-B850-7133A9830AFD}"/>
                </a:ext>
              </a:extLst>
            </p:cNvPr>
            <p:cNvSpPr/>
            <p:nvPr/>
          </p:nvSpPr>
          <p:spPr>
            <a:xfrm>
              <a:off x="6342501" y="5258426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0.0001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1AA630-EE24-43AE-AA60-F7F02A45CDD5}"/>
                </a:ext>
              </a:extLst>
            </p:cNvPr>
            <p:cNvSpPr txBox="1"/>
            <p:nvPr/>
          </p:nvSpPr>
          <p:spPr>
            <a:xfrm>
              <a:off x="8215667" y="2832156"/>
              <a:ext cx="722100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sz="1000" dirty="0"/>
                <a:t>Systems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D0FEC5-C12E-4CCC-A799-54E4A8580FDD}"/>
                </a:ext>
              </a:extLst>
            </p:cNvPr>
            <p:cNvSpPr/>
            <p:nvPr/>
          </p:nvSpPr>
          <p:spPr>
            <a:xfrm>
              <a:off x="6810057" y="5258425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0.6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3DCD6C-79C0-4A5C-A16E-C3F534601FAB}"/>
                </a:ext>
              </a:extLst>
            </p:cNvPr>
            <p:cNvSpPr/>
            <p:nvPr/>
          </p:nvSpPr>
          <p:spPr>
            <a:xfrm>
              <a:off x="7115194" y="5258425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0.5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A49208-CF75-4E0A-85B7-20DCBDF60258}"/>
                </a:ext>
              </a:extLst>
            </p:cNvPr>
            <p:cNvSpPr/>
            <p:nvPr/>
          </p:nvSpPr>
          <p:spPr>
            <a:xfrm>
              <a:off x="8410247" y="5258423"/>
              <a:ext cx="274320" cy="82296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dirty="0"/>
                <a:t>0.1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E4919-5452-41AD-9EAF-1BEC43D2552C}"/>
                </a:ext>
              </a:extLst>
            </p:cNvPr>
            <p:cNvSpPr txBox="1"/>
            <p:nvPr/>
          </p:nvSpPr>
          <p:spPr>
            <a:xfrm>
              <a:off x="10269676" y="5499928"/>
              <a:ext cx="500862" cy="31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Etc.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7B5403-E05C-4BF8-8728-A419AEBD4F5C}"/>
                </a:ext>
              </a:extLst>
            </p:cNvPr>
            <p:cNvSpPr txBox="1"/>
            <p:nvPr/>
          </p:nvSpPr>
          <p:spPr>
            <a:xfrm>
              <a:off x="6442838" y="1796259"/>
              <a:ext cx="820604" cy="31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72223"/>
                  </a:solidFill>
                </a:rPr>
                <a:t>=0.01/</a:t>
              </a:r>
              <a:r>
                <a:rPr lang="en-US" sz="1000" b="1" dirty="0" err="1">
                  <a:solidFill>
                    <a:srgbClr val="072223"/>
                  </a:solidFill>
                </a:rPr>
                <a:t>yr</a:t>
              </a:r>
              <a:endParaRPr lang="en-US" sz="1000" b="1" dirty="0">
                <a:solidFill>
                  <a:srgbClr val="07222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B64F3-F6F7-4AB5-A500-1D47C9EDD1A0}"/>
                </a:ext>
              </a:extLst>
            </p:cNvPr>
            <p:cNvSpPr txBox="1"/>
            <p:nvPr/>
          </p:nvSpPr>
          <p:spPr>
            <a:xfrm>
              <a:off x="5113965" y="1777311"/>
              <a:ext cx="776913" cy="31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72223"/>
                  </a:solidFill>
                </a:rPr>
                <a:t>= 0.1/</a:t>
              </a:r>
              <a:r>
                <a:rPr lang="en-US" sz="1000" b="1" dirty="0" err="1">
                  <a:solidFill>
                    <a:srgbClr val="072223"/>
                  </a:solidFill>
                </a:rPr>
                <a:t>yr</a:t>
              </a:r>
              <a:endParaRPr lang="en-US" sz="1000" b="1" dirty="0">
                <a:solidFill>
                  <a:srgbClr val="072223"/>
                </a:solidFill>
              </a:endParaRPr>
            </a:p>
          </p:txBody>
        </p:sp>
        <p:sp>
          <p:nvSpPr>
            <p:cNvPr id="44" name="Arrow: Striped Right 43">
              <a:extLst>
                <a:ext uri="{FF2B5EF4-FFF2-40B4-BE49-F238E27FC236}">
                  <a16:creationId xmlns:a16="http://schemas.microsoft.com/office/drawing/2014/main" id="{899AEA30-35B9-433F-8735-3887C5772802}"/>
                </a:ext>
              </a:extLst>
            </p:cNvPr>
            <p:cNvSpPr/>
            <p:nvPr/>
          </p:nvSpPr>
          <p:spPr>
            <a:xfrm rot="5400000">
              <a:off x="4499041" y="3650196"/>
              <a:ext cx="498844" cy="55659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BC3FD3-B132-464B-814A-FE1305C36FC1}"/>
                </a:ext>
              </a:extLst>
            </p:cNvPr>
            <p:cNvSpPr/>
            <p:nvPr/>
          </p:nvSpPr>
          <p:spPr>
            <a:xfrm>
              <a:off x="3776857" y="3114664"/>
              <a:ext cx="1828800" cy="731520"/>
            </a:xfrm>
            <a:prstGeom prst="rect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0.1/</a:t>
              </a:r>
              <a:r>
                <a:rPr lang="en-US" sz="1000" b="1" dirty="0" err="1"/>
                <a:t>yr</a:t>
              </a:r>
              <a:endParaRPr lang="en-US" sz="1000" b="1" dirty="0"/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971E706F-7C20-4F8F-8343-CF91A52967E4}"/>
                </a:ext>
              </a:extLst>
            </p:cNvPr>
            <p:cNvSpPr/>
            <p:nvPr/>
          </p:nvSpPr>
          <p:spPr>
            <a:xfrm>
              <a:off x="3332068" y="3149320"/>
              <a:ext cx="369332" cy="181092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27BD0E-B952-4C67-936C-D4D96B163B90}"/>
                </a:ext>
              </a:extLst>
            </p:cNvPr>
            <p:cNvSpPr txBox="1"/>
            <p:nvPr/>
          </p:nvSpPr>
          <p:spPr>
            <a:xfrm>
              <a:off x="7556459" y="3345400"/>
              <a:ext cx="105258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dirty="0"/>
                <a:t>X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DD0465-C8AA-4FCB-AEF3-090B2F124D08}"/>
                </a:ext>
              </a:extLst>
            </p:cNvPr>
            <p:cNvSpPr txBox="1"/>
            <p:nvPr/>
          </p:nvSpPr>
          <p:spPr>
            <a:xfrm>
              <a:off x="9462872" y="3345399"/>
              <a:ext cx="105258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dirty="0"/>
                <a:t>X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2B0636-1D26-428B-AB23-BCC22D1C553A}"/>
                </a:ext>
              </a:extLst>
            </p:cNvPr>
            <p:cNvSpPr txBox="1"/>
            <p:nvPr/>
          </p:nvSpPr>
          <p:spPr>
            <a:xfrm>
              <a:off x="6576039" y="4420462"/>
              <a:ext cx="126637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+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F89CF0A-BDD4-401C-B675-65B726289F89}"/>
                </a:ext>
              </a:extLst>
            </p:cNvPr>
            <p:cNvSpPr txBox="1"/>
            <p:nvPr/>
          </p:nvSpPr>
          <p:spPr>
            <a:xfrm>
              <a:off x="10090373" y="4475630"/>
              <a:ext cx="126637" cy="198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E42A45-68DC-4657-AE6A-C8556DEB3435}"/>
                </a:ext>
              </a:extLst>
            </p:cNvPr>
            <p:cNvSpPr txBox="1"/>
            <p:nvPr/>
          </p:nvSpPr>
          <p:spPr>
            <a:xfrm>
              <a:off x="10774400" y="4454864"/>
              <a:ext cx="126637" cy="1984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+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6763E80-A10C-4940-A1CC-E96609FE5C3E}"/>
                </a:ext>
              </a:extLst>
            </p:cNvPr>
            <p:cNvSpPr txBox="1"/>
            <p:nvPr/>
          </p:nvSpPr>
          <p:spPr>
            <a:xfrm>
              <a:off x="5347336" y="320396"/>
              <a:ext cx="4388860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Risk Target = 1E-03/</a:t>
              </a:r>
              <a:r>
                <a:rPr lang="en-US" sz="1000" b="1" dirty="0" err="1"/>
                <a:t>yr</a:t>
              </a:r>
              <a:r>
                <a:rPr lang="en-US" sz="1000" b="1" dirty="0"/>
                <a:t>     &amp;                          Dose=0.2rem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F873BC-B7F8-4440-BE5C-FBE8A421BF3E}"/>
                </a:ext>
              </a:extLst>
            </p:cNvPr>
            <p:cNvSpPr txBox="1"/>
            <p:nvPr/>
          </p:nvSpPr>
          <p:spPr>
            <a:xfrm>
              <a:off x="1285327" y="3785467"/>
              <a:ext cx="1920687" cy="833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These may be external or internal to the reactor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A93A475-2B66-427B-981C-996DB596D7D3}"/>
                </a:ext>
              </a:extLst>
            </p:cNvPr>
            <p:cNvSpPr txBox="1"/>
            <p:nvPr/>
          </p:nvSpPr>
          <p:spPr>
            <a:xfrm>
              <a:off x="5516086" y="6141535"/>
              <a:ext cx="1187415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3 components in a system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F72FEB-1582-4290-BCFE-A93096510DDD}"/>
                </a:ext>
              </a:extLst>
            </p:cNvPr>
            <p:cNvSpPr txBox="1"/>
            <p:nvPr/>
          </p:nvSpPr>
          <p:spPr>
            <a:xfrm>
              <a:off x="6560225" y="6141533"/>
              <a:ext cx="1191130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 components in a system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9E8E3C-12B0-4111-8273-28FF37CF5035}"/>
                </a:ext>
              </a:extLst>
            </p:cNvPr>
            <p:cNvSpPr txBox="1"/>
            <p:nvPr/>
          </p:nvSpPr>
          <p:spPr>
            <a:xfrm>
              <a:off x="8010516" y="6141533"/>
              <a:ext cx="1061844" cy="71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1 component in a system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9032A15-0A8F-447E-82EC-D774C821E9A3}"/>
              </a:ext>
            </a:extLst>
          </p:cNvPr>
          <p:cNvSpPr txBox="1"/>
          <p:nvPr/>
        </p:nvSpPr>
        <p:spPr>
          <a:xfrm>
            <a:off x="86768" y="5049215"/>
            <a:ext cx="5268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l"/>
            <a:r>
              <a:rPr lang="en-US" sz="2000" dirty="0"/>
              <a:t>Identified Difficulties: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Passive-only components consideration for the RIM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Problem is too large to solve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SSCs supporting multiple event sequences</a:t>
            </a:r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7D4E3745-611A-4F21-820A-A6CC05F28F71}"/>
              </a:ext>
            </a:extLst>
          </p:cNvPr>
          <p:cNvSpPr txBox="1">
            <a:spLocks/>
          </p:cNvSpPr>
          <p:nvPr/>
        </p:nvSpPr>
        <p:spPr bwMode="auto">
          <a:xfrm>
            <a:off x="5320251" y="965535"/>
            <a:ext cx="6871748" cy="4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10" charset="-128"/>
              </a:defRPr>
            </a:lvl1pPr>
            <a:lvl2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2pPr>
            <a:lvl3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3pPr>
            <a:lvl4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4pPr>
            <a:lvl5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5pPr>
            <a:lvl6pPr marL="4572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6pPr>
            <a:lvl7pPr marL="9144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7pPr>
            <a:lvl8pPr marL="13716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8pPr>
            <a:lvl9pPr marL="18288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en-US" sz="2200" dirty="0"/>
              <a:t>Hypothetical Example of Reliability Target Selection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EF6B32-90EC-4BB7-8F2A-6FCC6A90F168}"/>
              </a:ext>
            </a:extLst>
          </p:cNvPr>
          <p:cNvSpPr txBox="1"/>
          <p:nvPr/>
        </p:nvSpPr>
        <p:spPr>
          <a:xfrm>
            <a:off x="0" y="120034"/>
            <a:ext cx="12192000" cy="6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+mj-lt"/>
                <a:ea typeface="ＭＳ Ｐゴシック" pitchFamily="-108" charset="-128"/>
                <a:cs typeface="ＭＳ Ｐゴシック" pitchFamily="-110" charset="-128"/>
              </a:defRPr>
            </a:lvl1pPr>
            <a:lvl2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2pPr>
            <a:lvl3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3pPr>
            <a:lvl4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4pPr>
            <a:lvl5pPr defTabSz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10" charset="-128"/>
              </a:defRPr>
            </a:lvl5pPr>
            <a:lvl6pPr marL="4572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6pPr>
            <a:lvl7pPr marL="9144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7pPr>
            <a:lvl8pPr marL="13716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8pPr>
            <a:lvl9pPr marL="1828800" defTabSz="4572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en-US" dirty="0"/>
              <a:t>RIM Strategy Development Problem – Expanding the Context </a:t>
            </a:r>
            <a:r>
              <a:rPr lang="en-US" sz="20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8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1" y="1811937"/>
            <a:ext cx="11134064" cy="2952326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226F5DE-0F5F-4983-B357-8D04AED7FA39}"/>
              </a:ext>
            </a:extLst>
          </p:cNvPr>
          <p:cNvSpPr txBox="1">
            <a:spLocks/>
          </p:cNvSpPr>
          <p:nvPr/>
        </p:nvSpPr>
        <p:spPr>
          <a:xfrm>
            <a:off x="5737959" y="6635597"/>
            <a:ext cx="732692" cy="217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6F6F-CF39-444E-BCB4-A281CCB5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0"/>
            <a:ext cx="8404909" cy="9017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Project Overview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26C9659-84EC-4DCE-8485-4FFA2B1A7DDE}"/>
              </a:ext>
            </a:extLst>
          </p:cNvPr>
          <p:cNvSpPr txBox="1">
            <a:spLocks/>
          </p:cNvSpPr>
          <p:nvPr/>
        </p:nvSpPr>
        <p:spPr>
          <a:xfrm>
            <a:off x="5737959" y="6635597"/>
            <a:ext cx="732692" cy="217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114" y="1128425"/>
            <a:ext cx="12075886" cy="550717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Goal: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Support industry with guidance of the establishment of RI-MANDE RIM program [Risk-Informed Monitoring and Non-Destructive Examination Reliability and Integrity Management Program] based on various requirements, constraints, and considerations in accordance with </a:t>
            </a:r>
            <a:r>
              <a:rPr lang="fr-FR" sz="1600" dirty="0"/>
              <a:t>ASME Section XI, Division 2 code.</a:t>
            </a:r>
            <a:endParaRPr lang="en-US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Why is it being done? 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The near-term advanced reactor license applicants are following the LMP's risk-informed and performance-based licensing approach endorsed by NRC via </a:t>
            </a:r>
            <a:r>
              <a:rPr lang="en-US" sz="1600" dirty="0">
                <a:hlinkClick r:id="rId3"/>
              </a:rPr>
              <a:t>Reg. Guide 1.233</a:t>
            </a:r>
            <a:r>
              <a:rPr lang="en-US" sz="1600" dirty="0"/>
              <a:t>. </a:t>
            </a:r>
            <a:r>
              <a:rPr lang="en-US" sz="1600" b="1" dirty="0"/>
              <a:t>Selection of reliability targets for systems and components and assurance of their performance is the integral part of the LMP approach</a:t>
            </a:r>
            <a:r>
              <a:rPr lang="en-US" sz="1600" dirty="0"/>
              <a:t>.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Industry requested help with effective ways to establish a risk-informed reliability management program that also complies with ASME requirements and guidance.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Draft </a:t>
            </a:r>
            <a:r>
              <a:rPr lang="en-US" sz="1600" dirty="0">
                <a:hlinkClick r:id="rId4"/>
              </a:rPr>
              <a:t>Regulatory Guide DG-1383</a:t>
            </a:r>
            <a:r>
              <a:rPr lang="en-US" sz="1600" dirty="0"/>
              <a:t> endorses (with conditions) the ASME code Section XI, Division 2 as an acceptable approach for the development and implementation of Reliability and Integrity Management (RIM) program for non-LWRs.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Who will benefit?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The technology-inclusive framework being developed will offer methodology and tools for an effective RIM program selection and implementation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The guidance that is being developed along with the demonstration case helps adherence with regulatory requirements and promotes consistency between licensing applications which supports efficient regulatory reviews and approvals</a:t>
            </a:r>
          </a:p>
        </p:txBody>
      </p:sp>
    </p:spTree>
    <p:extLst>
      <p:ext uri="{BB962C8B-B14F-4D97-AF65-F5344CB8AC3E}">
        <p14:creationId xmlns:p14="http://schemas.microsoft.com/office/powerpoint/2010/main" val="239357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F5E52-F23F-486D-84D3-51FC0007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8" y="1219994"/>
            <a:ext cx="7374402" cy="48200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Establishment of RI-MANDE RIM program [Risk-Informed Monitoring and Non-Destructive Examination Reliability and Integrity Management Program] based on various requirements, constraints, and considerations</a:t>
            </a:r>
          </a:p>
          <a:p>
            <a:r>
              <a:rPr lang="en-US" dirty="0">
                <a:solidFill>
                  <a:schemeClr val="tx1"/>
                </a:solidFill>
              </a:rPr>
              <a:t>Which requires determination of: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WHAT</a:t>
            </a:r>
            <a:r>
              <a:rPr lang="en-US" dirty="0">
                <a:solidFill>
                  <a:schemeClr val="tx1"/>
                </a:solidFill>
              </a:rPr>
              <a:t> to monitor/examine to meet the end-goal plant operational requirements (i.e., safety, investment protection, licensing), and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HOW</a:t>
            </a:r>
            <a:r>
              <a:rPr lang="en-US" dirty="0">
                <a:solidFill>
                  <a:schemeClr val="tx1"/>
                </a:solidFill>
              </a:rPr>
              <a:t> to monitor/examine the “selected what”</a:t>
            </a:r>
          </a:p>
          <a:p>
            <a:r>
              <a:rPr lang="en-US" dirty="0">
                <a:solidFill>
                  <a:schemeClr val="tx1"/>
                </a:solidFill>
              </a:rPr>
              <a:t>Provides a “RIM Strategy” for each SSC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A11554-3771-4134-909A-09807025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RIM Program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D9B41-6A1C-4393-80F9-10AD81D5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78" y="937727"/>
            <a:ext cx="3840732" cy="54205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9E02B8-0596-4163-B518-E7D292F55C47}"/>
              </a:ext>
            </a:extLst>
          </p:cNvPr>
          <p:cNvGrpSpPr/>
          <p:nvPr/>
        </p:nvGrpSpPr>
        <p:grpSpPr>
          <a:xfrm>
            <a:off x="11269798" y="4585680"/>
            <a:ext cx="807521" cy="602921"/>
            <a:chOff x="8625495" y="5388179"/>
            <a:chExt cx="807521" cy="60292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5AE93EF-19E9-457A-BF4D-44DC50D59349}"/>
                </a:ext>
              </a:extLst>
            </p:cNvPr>
            <p:cNvSpPr/>
            <p:nvPr/>
          </p:nvSpPr>
          <p:spPr>
            <a:xfrm>
              <a:off x="8625495" y="5388179"/>
              <a:ext cx="807521" cy="602921"/>
            </a:xfrm>
            <a:prstGeom prst="wedgeRoundRectCallout">
              <a:avLst>
                <a:gd name="adj1" fmla="val -82304"/>
                <a:gd name="adj2" fmla="val 51071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" name="Graphic 8" descr="Bullseye with solid fill">
              <a:extLst>
                <a:ext uri="{FF2B5EF4-FFF2-40B4-BE49-F238E27FC236}">
                  <a16:creationId xmlns:a16="http://schemas.microsoft.com/office/drawing/2014/main" id="{43DB61CB-D6F9-4742-B734-AB56EE198442}"/>
                </a:ext>
              </a:extLst>
            </p:cNvPr>
            <p:cNvGrpSpPr/>
            <p:nvPr/>
          </p:nvGrpSpPr>
          <p:grpSpPr>
            <a:xfrm>
              <a:off x="8761070" y="5428085"/>
              <a:ext cx="536369" cy="498765"/>
              <a:chOff x="5638800" y="2971800"/>
              <a:chExt cx="914400" cy="914400"/>
            </a:xfrm>
            <a:solidFill>
              <a:schemeClr val="bg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80DB774-B94B-4808-8CF1-BDE9EC015B06}"/>
                  </a:ext>
                </a:extLst>
              </p:cNvPr>
              <p:cNvSpPr/>
              <p:nvPr/>
            </p:nvSpPr>
            <p:spPr>
              <a:xfrm>
                <a:off x="5985510" y="3052762"/>
                <a:ext cx="486727" cy="485775"/>
              </a:xfrm>
              <a:custGeom>
                <a:avLst/>
                <a:gdLst>
                  <a:gd name="connsiteX0" fmla="*/ 401003 w 486727"/>
                  <a:gd name="connsiteY0" fmla="*/ 85725 h 485775"/>
                  <a:gd name="connsiteX1" fmla="*/ 391478 w 486727"/>
                  <a:gd name="connsiteY1" fmla="*/ 0 h 485775"/>
                  <a:gd name="connsiteX2" fmla="*/ 286703 w 486727"/>
                  <a:gd name="connsiteY2" fmla="*/ 104775 h 485775"/>
                  <a:gd name="connsiteX3" fmla="*/ 292417 w 486727"/>
                  <a:gd name="connsiteY3" fmla="*/ 154305 h 485775"/>
                  <a:gd name="connsiteX4" fmla="*/ 140017 w 486727"/>
                  <a:gd name="connsiteY4" fmla="*/ 306705 h 485775"/>
                  <a:gd name="connsiteX5" fmla="*/ 95250 w 486727"/>
                  <a:gd name="connsiteY5" fmla="*/ 295275 h 485775"/>
                  <a:gd name="connsiteX6" fmla="*/ 0 w 486727"/>
                  <a:gd name="connsiteY6" fmla="*/ 390525 h 485775"/>
                  <a:gd name="connsiteX7" fmla="*/ 95250 w 486727"/>
                  <a:gd name="connsiteY7" fmla="*/ 485775 h 485775"/>
                  <a:gd name="connsiteX8" fmla="*/ 190500 w 486727"/>
                  <a:gd name="connsiteY8" fmla="*/ 390525 h 485775"/>
                  <a:gd name="connsiteX9" fmla="*/ 180022 w 486727"/>
                  <a:gd name="connsiteY9" fmla="*/ 346710 h 485775"/>
                  <a:gd name="connsiteX10" fmla="*/ 332423 w 486727"/>
                  <a:gd name="connsiteY10" fmla="*/ 194310 h 485775"/>
                  <a:gd name="connsiteX11" fmla="*/ 381953 w 486727"/>
                  <a:gd name="connsiteY11" fmla="*/ 200025 h 485775"/>
                  <a:gd name="connsiteX12" fmla="*/ 486728 w 486727"/>
                  <a:gd name="connsiteY12" fmla="*/ 95250 h 485775"/>
                  <a:gd name="connsiteX13" fmla="*/ 401003 w 486727"/>
                  <a:gd name="connsiteY13" fmla="*/ 8572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727" h="485775">
                    <a:moveTo>
                      <a:pt x="401003" y="85725"/>
                    </a:moveTo>
                    <a:lnTo>
                      <a:pt x="391478" y="0"/>
                    </a:lnTo>
                    <a:lnTo>
                      <a:pt x="286703" y="104775"/>
                    </a:lnTo>
                    <a:lnTo>
                      <a:pt x="292417" y="154305"/>
                    </a:lnTo>
                    <a:lnTo>
                      <a:pt x="140017" y="306705"/>
                    </a:lnTo>
                    <a:cubicBezTo>
                      <a:pt x="126682" y="300038"/>
                      <a:pt x="111442" y="295275"/>
                      <a:pt x="95250" y="295275"/>
                    </a:cubicBezTo>
                    <a:cubicBezTo>
                      <a:pt x="42863" y="295275"/>
                      <a:pt x="0" y="338138"/>
                      <a:pt x="0" y="390525"/>
                    </a:cubicBezTo>
                    <a:cubicBezTo>
                      <a:pt x="0" y="442913"/>
                      <a:pt x="42863" y="485775"/>
                      <a:pt x="95250" y="485775"/>
                    </a:cubicBezTo>
                    <a:cubicBezTo>
                      <a:pt x="147638" y="485775"/>
                      <a:pt x="190500" y="442913"/>
                      <a:pt x="190500" y="390525"/>
                    </a:cubicBezTo>
                    <a:cubicBezTo>
                      <a:pt x="190500" y="374333"/>
                      <a:pt x="186690" y="360045"/>
                      <a:pt x="180022" y="346710"/>
                    </a:cubicBezTo>
                    <a:lnTo>
                      <a:pt x="332423" y="194310"/>
                    </a:lnTo>
                    <a:lnTo>
                      <a:pt x="381953" y="200025"/>
                    </a:lnTo>
                    <a:lnTo>
                      <a:pt x="486728" y="95250"/>
                    </a:lnTo>
                    <a:lnTo>
                      <a:pt x="401003" y="85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ACC1A6A-AEC9-4D40-B7C2-7E7DA3449A3E}"/>
                  </a:ext>
                </a:extLst>
              </p:cNvPr>
              <p:cNvSpPr/>
              <p:nvPr/>
            </p:nvSpPr>
            <p:spPr>
              <a:xfrm>
                <a:off x="5719762" y="3081337"/>
                <a:ext cx="723900" cy="723900"/>
              </a:xfrm>
              <a:custGeom>
                <a:avLst/>
                <a:gdLst>
                  <a:gd name="connsiteX0" fmla="*/ 674370 w 723900"/>
                  <a:gd name="connsiteY0" fmla="*/ 198120 h 723900"/>
                  <a:gd name="connsiteX1" fmla="*/ 661988 w 723900"/>
                  <a:gd name="connsiteY1" fmla="*/ 211455 h 723900"/>
                  <a:gd name="connsiteX2" fmla="*/ 643890 w 723900"/>
                  <a:gd name="connsiteY2" fmla="*/ 209550 h 723900"/>
                  <a:gd name="connsiteX3" fmla="*/ 623888 w 723900"/>
                  <a:gd name="connsiteY3" fmla="*/ 206693 h 723900"/>
                  <a:gd name="connsiteX4" fmla="*/ 666750 w 723900"/>
                  <a:gd name="connsiteY4" fmla="*/ 361950 h 723900"/>
                  <a:gd name="connsiteX5" fmla="*/ 361950 w 723900"/>
                  <a:gd name="connsiteY5" fmla="*/ 666750 h 723900"/>
                  <a:gd name="connsiteX6" fmla="*/ 57150 w 723900"/>
                  <a:gd name="connsiteY6" fmla="*/ 361950 h 723900"/>
                  <a:gd name="connsiteX7" fmla="*/ 361950 w 723900"/>
                  <a:gd name="connsiteY7" fmla="*/ 57150 h 723900"/>
                  <a:gd name="connsiteX8" fmla="*/ 517208 w 723900"/>
                  <a:gd name="connsiteY8" fmla="*/ 100013 h 723900"/>
                  <a:gd name="connsiteX9" fmla="*/ 515303 w 723900"/>
                  <a:gd name="connsiteY9" fmla="*/ 80963 h 723900"/>
                  <a:gd name="connsiteX10" fmla="*/ 512445 w 723900"/>
                  <a:gd name="connsiteY10" fmla="*/ 61913 h 723900"/>
                  <a:gd name="connsiteX11" fmla="*/ 525780 w 723900"/>
                  <a:gd name="connsiteY11" fmla="*/ 48578 h 723900"/>
                  <a:gd name="connsiteX12" fmla="*/ 532448 w 723900"/>
                  <a:gd name="connsiteY12" fmla="*/ 41910 h 723900"/>
                  <a:gd name="connsiteX13" fmla="*/ 361950 w 723900"/>
                  <a:gd name="connsiteY13" fmla="*/ 0 h 723900"/>
                  <a:gd name="connsiteX14" fmla="*/ 0 w 723900"/>
                  <a:gd name="connsiteY14" fmla="*/ 361950 h 723900"/>
                  <a:gd name="connsiteX15" fmla="*/ 361950 w 723900"/>
                  <a:gd name="connsiteY15" fmla="*/ 723900 h 723900"/>
                  <a:gd name="connsiteX16" fmla="*/ 723900 w 723900"/>
                  <a:gd name="connsiteY16" fmla="*/ 361950 h 723900"/>
                  <a:gd name="connsiteX17" fmla="*/ 681038 w 723900"/>
                  <a:gd name="connsiteY17" fmla="*/ 192405 h 723900"/>
                  <a:gd name="connsiteX18" fmla="*/ 674370 w 723900"/>
                  <a:gd name="connsiteY18" fmla="*/ 19812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723900">
                    <a:moveTo>
                      <a:pt x="674370" y="198120"/>
                    </a:moveTo>
                    <a:lnTo>
                      <a:pt x="661988" y="211455"/>
                    </a:lnTo>
                    <a:lnTo>
                      <a:pt x="643890" y="209550"/>
                    </a:lnTo>
                    <a:lnTo>
                      <a:pt x="623888" y="206693"/>
                    </a:lnTo>
                    <a:cubicBezTo>
                      <a:pt x="650558" y="252413"/>
                      <a:pt x="666750" y="304800"/>
                      <a:pt x="666750" y="361950"/>
                    </a:cubicBezTo>
                    <a:cubicBezTo>
                      <a:pt x="666750" y="529590"/>
                      <a:pt x="529590" y="666750"/>
                      <a:pt x="361950" y="666750"/>
                    </a:cubicBezTo>
                    <a:cubicBezTo>
                      <a:pt x="194310" y="666750"/>
                      <a:pt x="57150" y="529590"/>
                      <a:pt x="57150" y="361950"/>
                    </a:cubicBezTo>
                    <a:cubicBezTo>
                      <a:pt x="57150" y="194310"/>
                      <a:pt x="194310" y="57150"/>
                      <a:pt x="361950" y="57150"/>
                    </a:cubicBezTo>
                    <a:cubicBezTo>
                      <a:pt x="418148" y="57150"/>
                      <a:pt x="471488" y="72390"/>
                      <a:pt x="517208" y="100013"/>
                    </a:cubicBezTo>
                    <a:lnTo>
                      <a:pt x="515303" y="80963"/>
                    </a:lnTo>
                    <a:lnTo>
                      <a:pt x="512445" y="61913"/>
                    </a:lnTo>
                    <a:lnTo>
                      <a:pt x="525780" y="48578"/>
                    </a:lnTo>
                    <a:lnTo>
                      <a:pt x="532448" y="41910"/>
                    </a:lnTo>
                    <a:cubicBezTo>
                      <a:pt x="481013" y="15240"/>
                      <a:pt x="423863" y="0"/>
                      <a:pt x="361950" y="0"/>
                    </a:cubicBez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300038"/>
                      <a:pt x="708660" y="242888"/>
                      <a:pt x="681038" y="192405"/>
                    </a:cubicBezTo>
                    <a:lnTo>
                      <a:pt x="674370" y="1981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BED1B53-3835-4AF6-A8F4-3FB1B81C19EF}"/>
                  </a:ext>
                </a:extLst>
              </p:cNvPr>
              <p:cNvSpPr/>
              <p:nvPr/>
            </p:nvSpPr>
            <p:spPr>
              <a:xfrm>
                <a:off x="5853112" y="3214687"/>
                <a:ext cx="457200" cy="457200"/>
              </a:xfrm>
              <a:custGeom>
                <a:avLst/>
                <a:gdLst>
                  <a:gd name="connsiteX0" fmla="*/ 387668 w 457200"/>
                  <a:gd name="connsiteY0" fmla="*/ 163830 h 457200"/>
                  <a:gd name="connsiteX1" fmla="*/ 400050 w 457200"/>
                  <a:gd name="connsiteY1" fmla="*/ 228600 h 457200"/>
                  <a:gd name="connsiteX2" fmla="*/ 228600 w 457200"/>
                  <a:gd name="connsiteY2" fmla="*/ 400050 h 457200"/>
                  <a:gd name="connsiteX3" fmla="*/ 57150 w 457200"/>
                  <a:gd name="connsiteY3" fmla="*/ 228600 h 457200"/>
                  <a:gd name="connsiteX4" fmla="*/ 228600 w 457200"/>
                  <a:gd name="connsiteY4" fmla="*/ 57150 h 457200"/>
                  <a:gd name="connsiteX5" fmla="*/ 293370 w 457200"/>
                  <a:gd name="connsiteY5" fmla="*/ 69532 h 457200"/>
                  <a:gd name="connsiteX6" fmla="*/ 336233 w 457200"/>
                  <a:gd name="connsiteY6" fmla="*/ 26670 h 457200"/>
                  <a:gd name="connsiteX7" fmla="*/ 228600 w 457200"/>
                  <a:gd name="connsiteY7" fmla="*/ 0 h 457200"/>
                  <a:gd name="connsiteX8" fmla="*/ 0 w 457200"/>
                  <a:gd name="connsiteY8" fmla="*/ 228600 h 457200"/>
                  <a:gd name="connsiteX9" fmla="*/ 228600 w 457200"/>
                  <a:gd name="connsiteY9" fmla="*/ 457200 h 457200"/>
                  <a:gd name="connsiteX10" fmla="*/ 457200 w 457200"/>
                  <a:gd name="connsiteY10" fmla="*/ 228600 h 457200"/>
                  <a:gd name="connsiteX11" fmla="*/ 430530 w 457200"/>
                  <a:gd name="connsiteY11" fmla="*/ 120968 h 457200"/>
                  <a:gd name="connsiteX12" fmla="*/ 387668 w 457200"/>
                  <a:gd name="connsiteY12" fmla="*/ 16383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7200" h="457200">
                    <a:moveTo>
                      <a:pt x="387668" y="163830"/>
                    </a:moveTo>
                    <a:cubicBezTo>
                      <a:pt x="396240" y="183833"/>
                      <a:pt x="400050" y="205740"/>
                      <a:pt x="400050" y="228600"/>
                    </a:cubicBezTo>
                    <a:cubicBezTo>
                      <a:pt x="400050" y="322898"/>
                      <a:pt x="322898" y="400050"/>
                      <a:pt x="228600" y="400050"/>
                    </a:cubicBezTo>
                    <a:cubicBezTo>
                      <a:pt x="134302" y="400050"/>
                      <a:pt x="57150" y="322898"/>
                      <a:pt x="57150" y="228600"/>
                    </a:cubicBezTo>
                    <a:cubicBezTo>
                      <a:pt x="57150" y="134302"/>
                      <a:pt x="134302" y="57150"/>
                      <a:pt x="228600" y="57150"/>
                    </a:cubicBezTo>
                    <a:cubicBezTo>
                      <a:pt x="251460" y="57150"/>
                      <a:pt x="273368" y="61913"/>
                      <a:pt x="293370" y="69532"/>
                    </a:cubicBezTo>
                    <a:lnTo>
                      <a:pt x="336233" y="26670"/>
                    </a:lnTo>
                    <a:cubicBezTo>
                      <a:pt x="303848" y="9525"/>
                      <a:pt x="267653" y="0"/>
                      <a:pt x="228600" y="0"/>
                    </a:cubicBezTo>
                    <a:cubicBezTo>
                      <a:pt x="102870" y="0"/>
                      <a:pt x="0" y="102870"/>
                      <a:pt x="0" y="228600"/>
                    </a:cubicBezTo>
                    <a:cubicBezTo>
                      <a:pt x="0" y="354330"/>
                      <a:pt x="102870" y="457200"/>
                      <a:pt x="228600" y="457200"/>
                    </a:cubicBezTo>
                    <a:cubicBezTo>
                      <a:pt x="354330" y="457200"/>
                      <a:pt x="457200" y="354330"/>
                      <a:pt x="457200" y="228600"/>
                    </a:cubicBezTo>
                    <a:cubicBezTo>
                      <a:pt x="457200" y="189548"/>
                      <a:pt x="447675" y="153352"/>
                      <a:pt x="430530" y="120968"/>
                    </a:cubicBezTo>
                    <a:lnTo>
                      <a:pt x="387668" y="163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D0570-9129-451F-85B5-5A75F55861AA}"/>
              </a:ext>
            </a:extLst>
          </p:cNvPr>
          <p:cNvSpPr/>
          <p:nvPr/>
        </p:nvSpPr>
        <p:spPr>
          <a:xfrm>
            <a:off x="10083114" y="5151616"/>
            <a:ext cx="906776" cy="60292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BB8AF-CF6D-4E75-8A38-D515D6352648}"/>
              </a:ext>
            </a:extLst>
          </p:cNvPr>
          <p:cNvSpPr txBox="1"/>
          <p:nvPr/>
        </p:nvSpPr>
        <p:spPr>
          <a:xfrm>
            <a:off x="7068066" y="6358303"/>
            <a:ext cx="500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ASME BPVC.XI.2-2019 Figure I-1.1-1 Conceptual Framework for RIM Program</a:t>
            </a:r>
          </a:p>
        </p:txBody>
      </p:sp>
    </p:spTree>
    <p:extLst>
      <p:ext uri="{BB962C8B-B14F-4D97-AF65-F5344CB8AC3E}">
        <p14:creationId xmlns:p14="http://schemas.microsoft.com/office/powerpoint/2010/main" val="216051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0F4C72-7323-42AB-A6FB-645240D4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for RIM Scope Definition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C93120-EB86-4BF7-94A2-F1D3D9C3767F}"/>
              </a:ext>
            </a:extLst>
          </p:cNvPr>
          <p:cNvSpPr txBox="1">
            <a:spLocks/>
          </p:cNvSpPr>
          <p:nvPr/>
        </p:nvSpPr>
        <p:spPr bwMode="auto">
          <a:xfrm>
            <a:off x="104220" y="1070380"/>
            <a:ext cx="6760130" cy="5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92929"/>
                </a:solidFill>
                <a:latin typeface="+mn-lt"/>
                <a:ea typeface="ＭＳ Ｐゴシック" pitchFamily="-108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92929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292929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292929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20574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lang="en-US" kern="1200" smtClean="0">
                <a:solidFill>
                  <a:srgbClr val="292929"/>
                </a:solidFill>
                <a:effectLst/>
                <a:latin typeface="+mn-lt"/>
                <a:ea typeface="ＭＳ Ｐゴシック" pitchFamily="-108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MANY inputs are required to define the RIM Program Scope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Some inputs may not yet be available for various reactor designs (depending on the stage of design / licensing processes) to support a case study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Assumptions and hypothetical data are needed to cover the gaps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u="sng" dirty="0">
                <a:solidFill>
                  <a:schemeClr val="tx1"/>
                </a:solidFill>
                <a:sym typeface="Wingdings" panose="05000000000000000000" pitchFamily="2" charset="2"/>
              </a:rPr>
              <a:t>Initial case study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uses generic data and simplified assumptions to demonstrate the concept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A case study system: Reactor Cavity Cooling System (RCCS) for a High-Temperature Gas-Cooled Reactor (HGTR)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Parameters: generic pipe failure data, simplified model parameters for RIM strategies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A666553-1641-4163-BA8F-8D870D601C5B}"/>
              </a:ext>
            </a:extLst>
          </p:cNvPr>
          <p:cNvSpPr/>
          <p:nvPr/>
        </p:nvSpPr>
        <p:spPr>
          <a:xfrm>
            <a:off x="2789137" y="2716121"/>
            <a:ext cx="394620" cy="3568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8A8986C-E97E-4163-A1BE-0305BA0B2B8E}"/>
              </a:ext>
            </a:extLst>
          </p:cNvPr>
          <p:cNvSpPr/>
          <p:nvPr/>
        </p:nvSpPr>
        <p:spPr>
          <a:xfrm>
            <a:off x="2789137" y="3785017"/>
            <a:ext cx="432260" cy="41120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A00B9-13E5-487B-A511-793DC2461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19" y="1142830"/>
            <a:ext cx="4733331" cy="2428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684C-C20D-462D-9D6D-9C6ABF18A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99" y="4123035"/>
            <a:ext cx="847958" cy="2122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5208BA-940D-4608-AEF7-62D0827A18D3}"/>
              </a:ext>
            </a:extLst>
          </p:cNvPr>
          <p:cNvSpPr txBox="1"/>
          <p:nvPr/>
        </p:nvSpPr>
        <p:spPr>
          <a:xfrm>
            <a:off x="9065355" y="4405163"/>
            <a:ext cx="1917033" cy="155805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RIM Program Scope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7C8E882-6BC1-4B7A-80D4-D36BE367CDB1}"/>
              </a:ext>
            </a:extLst>
          </p:cNvPr>
          <p:cNvSpPr/>
          <p:nvPr/>
        </p:nvSpPr>
        <p:spPr>
          <a:xfrm>
            <a:off x="8112699" y="4133951"/>
            <a:ext cx="443818" cy="2052692"/>
          </a:xfrm>
          <a:prstGeom prst="rightBrace">
            <a:avLst>
              <a:gd name="adj1" fmla="val 40634"/>
              <a:gd name="adj2" fmla="val 47524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9600C79-0E56-4E01-ACCE-00AA79F706CD}"/>
              </a:ext>
            </a:extLst>
          </p:cNvPr>
          <p:cNvSpPr/>
          <p:nvPr/>
        </p:nvSpPr>
        <p:spPr>
          <a:xfrm rot="5400000">
            <a:off x="9327358" y="1288313"/>
            <a:ext cx="443818" cy="4960796"/>
          </a:xfrm>
          <a:prstGeom prst="rightBrace">
            <a:avLst>
              <a:gd name="adj1" fmla="val 40634"/>
              <a:gd name="adj2" fmla="val 4088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0A1D7-E4F6-458E-9FA9-AADEE124CDE0}"/>
              </a:ext>
            </a:extLst>
          </p:cNvPr>
          <p:cNvSpPr txBox="1"/>
          <p:nvPr/>
        </p:nvSpPr>
        <p:spPr>
          <a:xfrm>
            <a:off x="6879092" y="6186643"/>
            <a:ext cx="5340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Excerpts from ASME BPVC.XI.2-2019 </a:t>
            </a:r>
          </a:p>
          <a:p>
            <a:pPr algn="ctr"/>
            <a:r>
              <a:rPr lang="en-US" sz="1100" i="1" dirty="0"/>
              <a:t> Figure I-1.1-1 Conceptual Framework for RIM Program</a:t>
            </a:r>
          </a:p>
        </p:txBody>
      </p:sp>
    </p:spTree>
    <p:extLst>
      <p:ext uri="{BB962C8B-B14F-4D97-AF65-F5344CB8AC3E}">
        <p14:creationId xmlns:p14="http://schemas.microsoft.com/office/powerpoint/2010/main" val="33010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17" y="1027111"/>
            <a:ext cx="7255933" cy="51133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RCCS function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Protects the concrete walls of the reactor cavity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Removes thermal radiation from the reactor vessel and, it releases this heat to atmosphere</a:t>
            </a:r>
          </a:p>
          <a:p>
            <a:r>
              <a:rPr lang="en-US" dirty="0">
                <a:solidFill>
                  <a:schemeClr val="tx1"/>
                </a:solidFill>
              </a:rPr>
              <a:t>Design types</a:t>
            </a:r>
          </a:p>
          <a:p>
            <a:pPr lvl="1"/>
            <a:r>
              <a:rPr lang="en-US" sz="1800" u="sng" dirty="0">
                <a:solidFill>
                  <a:schemeClr val="tx1"/>
                </a:solidFill>
              </a:rPr>
              <a:t>PBMR: water cooled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HTGR: air cooled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Reliability modeling performed by K. Fleming in PBMR Passive Component Reliability Integrity Management (RIM) Pilot Study*</a:t>
            </a:r>
          </a:p>
          <a:p>
            <a:r>
              <a:rPr lang="en-US" dirty="0">
                <a:solidFill>
                  <a:schemeClr val="tx1"/>
                </a:solidFill>
              </a:rPr>
              <a:t>Our goal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Include RIM economic aspects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Identify optimal RIM posture for the RCCS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RCCS RIM Strategies Analysis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A4B547-FFC2-487B-A65D-0AB776122623}"/>
              </a:ext>
            </a:extLst>
          </p:cNvPr>
          <p:cNvGrpSpPr/>
          <p:nvPr/>
        </p:nvGrpSpPr>
        <p:grpSpPr>
          <a:xfrm>
            <a:off x="7734299" y="962660"/>
            <a:ext cx="4328583" cy="5628322"/>
            <a:chOff x="7734299" y="962660"/>
            <a:chExt cx="4328583" cy="56283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EBF6C7-0E4F-4F00-9467-A1A7A32EADF7}"/>
                </a:ext>
              </a:extLst>
            </p:cNvPr>
            <p:cNvGrpSpPr/>
            <p:nvPr/>
          </p:nvGrpSpPr>
          <p:grpSpPr>
            <a:xfrm>
              <a:off x="7734299" y="962660"/>
              <a:ext cx="4328583" cy="5412740"/>
              <a:chOff x="7772400" y="944209"/>
              <a:chExt cx="4419600" cy="5626768"/>
            </a:xfrm>
          </p:grpSpPr>
          <p:pic>
            <p:nvPicPr>
              <p:cNvPr id="5" name="Content Placeholder 4">
                <a:extLst>
                  <a:ext uri="{FF2B5EF4-FFF2-40B4-BE49-F238E27FC236}">
                    <a16:creationId xmlns:a16="http://schemas.microsoft.com/office/drawing/2014/main" id="{17CDCC4F-39FB-49E8-9EDE-C6CACC77A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78" r="57011" b="3182"/>
              <a:stretch/>
            </p:blipFill>
            <p:spPr bwMode="auto">
              <a:xfrm>
                <a:off x="7772400" y="944209"/>
                <a:ext cx="4184791" cy="5626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3D20ED-21DE-4CE4-92A5-C09C86859265}"/>
                  </a:ext>
                </a:extLst>
              </p:cNvPr>
              <p:cNvSpPr/>
              <p:nvPr/>
            </p:nvSpPr>
            <p:spPr>
              <a:xfrm>
                <a:off x="11318240" y="3698239"/>
                <a:ext cx="873760" cy="2872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6B8C6F-2D3E-4DC3-87A3-5F455D41DD78}"/>
                </a:ext>
              </a:extLst>
            </p:cNvPr>
            <p:cNvSpPr txBox="1"/>
            <p:nvPr/>
          </p:nvSpPr>
          <p:spPr>
            <a:xfrm>
              <a:off x="8113342" y="6281737"/>
              <a:ext cx="1523365" cy="30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i="1"/>
              </a:lvl1pPr>
            </a:lstStyle>
            <a:p>
              <a:r>
                <a:rPr lang="en-US" dirty="0"/>
                <a:t>Source: AREVA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221025-D3DD-4811-A0A9-6BBAEC7143E9}"/>
              </a:ext>
            </a:extLst>
          </p:cNvPr>
          <p:cNvSpPr txBox="1"/>
          <p:nvPr/>
        </p:nvSpPr>
        <p:spPr>
          <a:xfrm>
            <a:off x="0" y="6159955"/>
            <a:ext cx="7404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i="1"/>
            </a:lvl1pPr>
          </a:lstStyle>
          <a:p>
            <a:pPr algn="l"/>
            <a:r>
              <a:rPr lang="en-US" dirty="0"/>
              <a:t>*Reference: Karl Fleming, Steve Gosselin, Ron Gamble, “PBMR Passive Component Reliability Integrity Management (RIM) Pilot Study”, Prepared for PBMR (Pty) Ltd., Technology Insights, 2007 </a:t>
            </a:r>
          </a:p>
        </p:txBody>
      </p:sp>
    </p:spTree>
    <p:extLst>
      <p:ext uri="{BB962C8B-B14F-4D97-AF65-F5344CB8AC3E}">
        <p14:creationId xmlns:p14="http://schemas.microsoft.com/office/powerpoint/2010/main" val="261372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" y="1031875"/>
            <a:ext cx="7683499" cy="4937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RCCS RIM Strategies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Base pipe model developed/tested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2 groups of components: standpipes and connecting pipes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Non-Destructive Evaluation (NDE) options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Types: </a:t>
            </a: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Phased_array</a:t>
            </a:r>
            <a:r>
              <a:rPr lang="en-US" sz="1600" dirty="0">
                <a:solidFill>
                  <a:schemeClr val="tx1"/>
                </a:solidFill>
              </a:rPr>
              <a:t> [Probability of detection (POD) = 0.5]</a:t>
            </a:r>
            <a:r>
              <a:rPr lang="en-US" sz="1600" b="1" baseline="30000" dirty="0">
                <a:solidFill>
                  <a:srgbClr val="C00000"/>
                </a:solidFill>
              </a:rPr>
              <a:t>1</a:t>
            </a: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EddyCurrent</a:t>
            </a:r>
            <a:r>
              <a:rPr lang="en-US" sz="1600" dirty="0">
                <a:solidFill>
                  <a:schemeClr val="tx1"/>
                </a:solidFill>
              </a:rPr>
              <a:t> + ultrasonic [POD = 0.9, assumed]</a:t>
            </a:r>
            <a:r>
              <a:rPr lang="en-US" sz="1600" b="1" baseline="30000" dirty="0">
                <a:solidFill>
                  <a:srgbClr val="C00000"/>
                </a:solidFill>
              </a:rPr>
              <a:t> 1</a:t>
            </a: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Do_nothing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Frequency: 3,6,9,15 years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On-line Leak Detection (OLLD) options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Types: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Visual [POD = 0.5]</a:t>
            </a:r>
            <a:r>
              <a:rPr lang="en-US" sz="1600" b="1" baseline="30000" dirty="0">
                <a:solidFill>
                  <a:srgbClr val="C00000"/>
                </a:solidFill>
              </a:rPr>
              <a:t> 1</a:t>
            </a: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Imaging_spectra</a:t>
            </a:r>
            <a:r>
              <a:rPr lang="en-US" sz="1600" dirty="0">
                <a:solidFill>
                  <a:schemeClr val="tx1"/>
                </a:solidFill>
              </a:rPr>
              <a:t> [POD = 0.9]</a:t>
            </a:r>
            <a:r>
              <a:rPr lang="en-US" sz="1600" b="1" baseline="30000" dirty="0">
                <a:solidFill>
                  <a:srgbClr val="C00000"/>
                </a:solidFill>
              </a:rPr>
              <a:t> 1</a:t>
            </a: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Do_nothing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Frequency: 1.5, 3.0, 4.5, 6.0 years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EF7C9D-3A29-4D77-8654-3397F848F06B}"/>
              </a:ext>
            </a:extLst>
          </p:cNvPr>
          <p:cNvGrpSpPr/>
          <p:nvPr/>
        </p:nvGrpSpPr>
        <p:grpSpPr>
          <a:xfrm>
            <a:off x="7734299" y="962660"/>
            <a:ext cx="4328583" cy="5628322"/>
            <a:chOff x="7734299" y="962660"/>
            <a:chExt cx="4328583" cy="56283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9433C9-DACE-42CB-BBB8-0B7C1AD7FEBA}"/>
                </a:ext>
              </a:extLst>
            </p:cNvPr>
            <p:cNvGrpSpPr/>
            <p:nvPr/>
          </p:nvGrpSpPr>
          <p:grpSpPr>
            <a:xfrm>
              <a:off x="7734299" y="962660"/>
              <a:ext cx="4328583" cy="5412740"/>
              <a:chOff x="7772400" y="944209"/>
              <a:chExt cx="4419600" cy="5626768"/>
            </a:xfrm>
          </p:grpSpPr>
          <p:pic>
            <p:nvPicPr>
              <p:cNvPr id="7" name="Content Placeholder 4">
                <a:extLst>
                  <a:ext uri="{FF2B5EF4-FFF2-40B4-BE49-F238E27FC236}">
                    <a16:creationId xmlns:a16="http://schemas.microsoft.com/office/drawing/2014/main" id="{A4B31CC4-FAEA-40FF-A7BA-C50F67EFE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278" r="57011" b="3182"/>
              <a:stretch/>
            </p:blipFill>
            <p:spPr bwMode="auto">
              <a:xfrm>
                <a:off x="7772400" y="944209"/>
                <a:ext cx="4184791" cy="5626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F7CB36-0B61-4294-8CBE-61B81F5E0240}"/>
                  </a:ext>
                </a:extLst>
              </p:cNvPr>
              <p:cNvSpPr/>
              <p:nvPr/>
            </p:nvSpPr>
            <p:spPr>
              <a:xfrm>
                <a:off x="11318240" y="3698239"/>
                <a:ext cx="873760" cy="2872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2A9D99-BD52-4069-B075-E59FE0E28D31}"/>
                </a:ext>
              </a:extLst>
            </p:cNvPr>
            <p:cNvSpPr txBox="1"/>
            <p:nvPr/>
          </p:nvSpPr>
          <p:spPr>
            <a:xfrm>
              <a:off x="8113342" y="6281737"/>
              <a:ext cx="1523365" cy="30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i="1"/>
              </a:lvl1pPr>
            </a:lstStyle>
            <a:p>
              <a:r>
                <a:rPr lang="en-US" dirty="0"/>
                <a:t>Source: AREVA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6CFD61-BD99-4BEB-AF2B-28EFE640CBCE}"/>
              </a:ext>
            </a:extLst>
          </p:cNvPr>
          <p:cNvSpPr txBox="1"/>
          <p:nvPr/>
        </p:nvSpPr>
        <p:spPr>
          <a:xfrm>
            <a:off x="2949315" y="6289992"/>
            <a:ext cx="4981731" cy="30924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Probability of Detection values are simplified for the initial case study</a:t>
            </a:r>
          </a:p>
        </p:txBody>
      </p:sp>
    </p:spTree>
    <p:extLst>
      <p:ext uri="{BB962C8B-B14F-4D97-AF65-F5344CB8AC3E}">
        <p14:creationId xmlns:p14="http://schemas.microsoft.com/office/powerpoint/2010/main" val="29712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038224"/>
            <a:ext cx="7385050" cy="52609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RCCS RIM Cost Model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Fixed costs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Apparatus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Personnel training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Variable costs (per inspection session):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Inspection setting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Inspection time [per pipe]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# personnel required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FTE cost multiplier (base FTE cost=100 $/</a:t>
            </a:r>
            <a:r>
              <a:rPr lang="en-US" dirty="0" err="1">
                <a:solidFill>
                  <a:schemeClr val="tx1"/>
                </a:solidFill>
              </a:rPr>
              <a:t>hr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b="1" baseline="30000" dirty="0">
                <a:solidFill>
                  <a:srgbClr val="C00000"/>
                </a:solidFill>
              </a:rPr>
              <a:t>1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</a:rPr>
              <a:t>Visual (1.0),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err="1">
                <a:solidFill>
                  <a:schemeClr val="tx1"/>
                </a:solidFill>
              </a:rPr>
              <a:t>Phased_array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dirty="0" err="1">
                <a:solidFill>
                  <a:schemeClr val="tx1"/>
                </a:solidFill>
              </a:rPr>
              <a:t>imaging_spectra</a:t>
            </a:r>
            <a:r>
              <a:rPr lang="en-US" sz="1800" dirty="0">
                <a:solidFill>
                  <a:schemeClr val="tx1"/>
                </a:solidFill>
              </a:rPr>
              <a:t> (2.0),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err="1">
                <a:solidFill>
                  <a:schemeClr val="tx1"/>
                </a:solidFill>
              </a:rPr>
              <a:t>EddyUltra</a:t>
            </a:r>
            <a:r>
              <a:rPr lang="en-US" sz="1800" dirty="0">
                <a:solidFill>
                  <a:schemeClr val="tx1"/>
                </a:solidFill>
              </a:rPr>
              <a:t> (2.5)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Costs are evaluated throughout the lifespan the plant (60 years)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Methods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0B7AE-744B-4AB8-9B4D-DF9E22434980}"/>
              </a:ext>
            </a:extLst>
          </p:cNvPr>
          <p:cNvSpPr txBox="1"/>
          <p:nvPr/>
        </p:nvSpPr>
        <p:spPr>
          <a:xfrm>
            <a:off x="3459843" y="6281100"/>
            <a:ext cx="3962399" cy="30924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 cost is simplified for the initial case study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2C89A-1C62-429E-843D-3B92704FEFD6}"/>
              </a:ext>
            </a:extLst>
          </p:cNvPr>
          <p:cNvGrpSpPr/>
          <p:nvPr/>
        </p:nvGrpSpPr>
        <p:grpSpPr>
          <a:xfrm>
            <a:off x="7950200" y="962660"/>
            <a:ext cx="4112682" cy="5476240"/>
            <a:chOff x="7734299" y="962660"/>
            <a:chExt cx="4328583" cy="56283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7E5320-D85E-47DB-BA42-A4F03D6B5524}"/>
                </a:ext>
              </a:extLst>
            </p:cNvPr>
            <p:cNvGrpSpPr/>
            <p:nvPr/>
          </p:nvGrpSpPr>
          <p:grpSpPr>
            <a:xfrm>
              <a:off x="7734299" y="962660"/>
              <a:ext cx="4328583" cy="5412740"/>
              <a:chOff x="7772400" y="944209"/>
              <a:chExt cx="4419600" cy="5626768"/>
            </a:xfrm>
          </p:grpSpPr>
          <p:pic>
            <p:nvPicPr>
              <p:cNvPr id="8" name="Content Placeholder 4">
                <a:extLst>
                  <a:ext uri="{FF2B5EF4-FFF2-40B4-BE49-F238E27FC236}">
                    <a16:creationId xmlns:a16="http://schemas.microsoft.com/office/drawing/2014/main" id="{99C9ED29-0945-4B6D-BFF0-780C6C03D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78" r="57011" b="3182"/>
              <a:stretch/>
            </p:blipFill>
            <p:spPr bwMode="auto">
              <a:xfrm>
                <a:off x="7772400" y="944209"/>
                <a:ext cx="4184791" cy="5626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DC553E-EC4A-4971-92B0-7BEB8FA5CE71}"/>
                  </a:ext>
                </a:extLst>
              </p:cNvPr>
              <p:cNvSpPr/>
              <p:nvPr/>
            </p:nvSpPr>
            <p:spPr>
              <a:xfrm>
                <a:off x="11318240" y="3698239"/>
                <a:ext cx="873760" cy="2872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41C419-E03E-41F3-AE62-EACA5AD2FAB5}"/>
                </a:ext>
              </a:extLst>
            </p:cNvPr>
            <p:cNvSpPr txBox="1"/>
            <p:nvPr/>
          </p:nvSpPr>
          <p:spPr>
            <a:xfrm>
              <a:off x="8113342" y="6281737"/>
              <a:ext cx="1523365" cy="30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i="1"/>
              </a:lvl1pPr>
            </a:lstStyle>
            <a:p>
              <a:r>
                <a:rPr lang="en-US" dirty="0"/>
                <a:t>Source: AREVA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60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Methods (continued)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C4B083-E758-40AC-B714-4C388927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001291"/>
            <a:ext cx="4929806" cy="219245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Methods</a:t>
            </a:r>
            <a:r>
              <a:rPr lang="en-US" dirty="0">
                <a:solidFill>
                  <a:schemeClr val="tx1"/>
                </a:solidFill>
              </a:rPr>
              <a:t> (RAVEN)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Multi-objective optimization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Pareto frontier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Uncertainty propagation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B3202-98F2-4C30-A219-26CB530A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7" y="3109482"/>
            <a:ext cx="4320163" cy="34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3CB45-85B9-4442-AFB0-006D4A93B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" r="9832"/>
          <a:stretch/>
        </p:blipFill>
        <p:spPr>
          <a:xfrm>
            <a:off x="8332955" y="3193750"/>
            <a:ext cx="3580501" cy="3398034"/>
          </a:xfrm>
          <a:prstGeom prst="rect">
            <a:avLst/>
          </a:prstGeom>
        </p:spPr>
      </p:pic>
      <p:sp>
        <p:nvSpPr>
          <p:cNvPr id="7" name="Line Callout 1 7">
            <a:extLst>
              <a:ext uri="{FF2B5EF4-FFF2-40B4-BE49-F238E27FC236}">
                <a16:creationId xmlns:a16="http://schemas.microsoft.com/office/drawing/2014/main" id="{3E73DA5B-875E-4936-B9D1-4645BAA4CC49}"/>
              </a:ext>
            </a:extLst>
          </p:cNvPr>
          <p:cNvSpPr/>
          <p:nvPr/>
        </p:nvSpPr>
        <p:spPr>
          <a:xfrm>
            <a:off x="6822106" y="3596828"/>
            <a:ext cx="1583206" cy="354346"/>
          </a:xfrm>
          <a:prstGeom prst="borderCallout1">
            <a:avLst>
              <a:gd name="adj1" fmla="val 76159"/>
              <a:gd name="adj2" fmla="val 102712"/>
              <a:gd name="adj3" fmla="val 139360"/>
              <a:gd name="adj4" fmla="val 15075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NDE inspection</a:t>
            </a:r>
          </a:p>
        </p:txBody>
      </p:sp>
      <p:sp>
        <p:nvSpPr>
          <p:cNvPr id="8" name="Line Callout 1 8">
            <a:extLst>
              <a:ext uri="{FF2B5EF4-FFF2-40B4-BE49-F238E27FC236}">
                <a16:creationId xmlns:a16="http://schemas.microsoft.com/office/drawing/2014/main" id="{483A1B2A-E712-4DEF-9C18-2AEEA455513B}"/>
              </a:ext>
            </a:extLst>
          </p:cNvPr>
          <p:cNvSpPr/>
          <p:nvPr/>
        </p:nvSpPr>
        <p:spPr>
          <a:xfrm>
            <a:off x="6811149" y="4296988"/>
            <a:ext cx="1583206" cy="354346"/>
          </a:xfrm>
          <a:prstGeom prst="borderCallout1">
            <a:avLst>
              <a:gd name="adj1" fmla="val 53472"/>
              <a:gd name="adj2" fmla="val 100354"/>
              <a:gd name="adj3" fmla="val 142555"/>
              <a:gd name="adj4" fmla="val 169748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Leak inspection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59438FF-C5D3-499D-BEA1-8EABDAD02AAC}"/>
              </a:ext>
            </a:extLst>
          </p:cNvPr>
          <p:cNvSpPr txBox="1">
            <a:spLocks/>
          </p:cNvSpPr>
          <p:nvPr/>
        </p:nvSpPr>
        <p:spPr bwMode="auto">
          <a:xfrm>
            <a:off x="6817673" y="1021540"/>
            <a:ext cx="5374327" cy="212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ea typeface="ＭＳ Ｐゴシック" pitchFamily="-108" charset="-128"/>
                <a:cs typeface="ＭＳ Ｐゴシック" pitchFamily="-110" charset="-128"/>
              </a:defRPr>
            </a:lvl1pPr>
            <a:lvl2pPr marL="742950" lvl="1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ea typeface="ＭＳ Ｐゴシック" pitchFamily="-108" charset="-128"/>
                <a:cs typeface="ＭＳ Ｐゴシック"/>
              </a:defRPr>
            </a:lvl2pPr>
            <a:lvl3pPr marL="1143000" lvl="2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ea typeface="ＭＳ Ｐゴシック" pitchFamily="-108" charset="-128"/>
                <a:cs typeface="ＭＳ Ｐゴシック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292929"/>
                </a:solidFill>
                <a:ea typeface="ＭＳ Ｐゴシック" pitchFamily="-108" charset="-128"/>
                <a:cs typeface="ＭＳ Ｐゴシック"/>
              </a:defRPr>
            </a:lvl4pPr>
            <a:lvl5pPr marL="2057400" marR="0" indent="-2286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lang="en-US" smtClean="0">
                <a:solidFill>
                  <a:srgbClr val="292929"/>
                </a:solidFill>
                <a:effectLst/>
                <a:ea typeface="ＭＳ Ｐゴシック" pitchFamily="-108" charset="-128"/>
                <a:cs typeface="ＭＳ Ｐゴシック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RCCS RIM Model</a:t>
            </a:r>
          </a:p>
          <a:p>
            <a:pPr lvl="1"/>
            <a:r>
              <a:rPr lang="en-US" sz="1800" dirty="0"/>
              <a:t>Two models have been developed</a:t>
            </a:r>
          </a:p>
          <a:p>
            <a:pPr lvl="2"/>
            <a:r>
              <a:rPr lang="en-US" sz="1800" dirty="0"/>
              <a:t>RCCS reliability model</a:t>
            </a:r>
          </a:p>
          <a:p>
            <a:pPr lvl="2"/>
            <a:r>
              <a:rPr lang="en-US" sz="1800" dirty="0"/>
              <a:t>RCCS cost model</a:t>
            </a:r>
          </a:p>
          <a:p>
            <a:pPr lvl="1"/>
            <a:r>
              <a:rPr lang="en-US" sz="1800" dirty="0"/>
              <a:t>Both models directly interfaced to RAVEN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FE1A9FB-1EC5-45D5-93F6-79D16AAB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73" y="5902868"/>
            <a:ext cx="1365681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2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714EB-B8AD-4D69-877F-BAD67C56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1" y="1101724"/>
            <a:ext cx="5985699" cy="50958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Analysis steps completed: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Evaluation of all scenarios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RIM scenario = NDE &amp; OLLD option for standing and connecting pipes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 correlation between options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# Scenarios = 9801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Evaluation of Pareto frontier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Analysis steps underway: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Uncertainty propagation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Reliability and cost data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For points located on the Pareto frontier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Sensitivity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A95B-DAE6-483D-B3EE-5B8127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RIM Strategies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A50DD-9B4C-48C7-A8CB-1585776CF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8413"/>
              </p:ext>
            </p:extLst>
          </p:nvPr>
        </p:nvGraphicFramePr>
        <p:xfrm>
          <a:off x="6190720" y="2135893"/>
          <a:ext cx="57004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3061">
                  <a:extLst>
                    <a:ext uri="{9D8B030D-6E8A-4147-A177-3AD203B41FA5}">
                      <a16:colId xmlns:a16="http://schemas.microsoft.com/office/drawing/2014/main" val="4049481794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484047261"/>
                    </a:ext>
                  </a:extLst>
                </a:gridCol>
                <a:gridCol w="1585699">
                  <a:extLst>
                    <a:ext uri="{9D8B030D-6E8A-4147-A177-3AD203B41FA5}">
                      <a16:colId xmlns:a16="http://schemas.microsoft.com/office/drawing/2014/main" val="2935646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RCCS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51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Standpipes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Phased_array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7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Connecting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Phased_array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Do_nothing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501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FCB060-96C7-48BA-9195-0F7F3030E982}"/>
              </a:ext>
            </a:extLst>
          </p:cNvPr>
          <p:cNvSpPr txBox="1"/>
          <p:nvPr/>
        </p:nvSpPr>
        <p:spPr>
          <a:xfrm>
            <a:off x="7859618" y="1724954"/>
            <a:ext cx="2876924" cy="33814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Example of RCCS RIM Strategy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32537E-6C0A-42DA-A91F-D828D5826D26}"/>
              </a:ext>
            </a:extLst>
          </p:cNvPr>
          <p:cNvGrpSpPr/>
          <p:nvPr/>
        </p:nvGrpSpPr>
        <p:grpSpPr>
          <a:xfrm>
            <a:off x="6486398" y="4012444"/>
            <a:ext cx="5595813" cy="1119562"/>
            <a:chOff x="6459766" y="4740834"/>
            <a:chExt cx="5595813" cy="11195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9BDBDE1C-76F6-46EB-AC2C-8F5F993EB879}"/>
                </a:ext>
              </a:extLst>
            </p:cNvPr>
            <p:cNvSpPr/>
            <p:nvPr/>
          </p:nvSpPr>
          <p:spPr>
            <a:xfrm>
              <a:off x="8435340" y="4740834"/>
              <a:ext cx="1577340" cy="1069432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RCCS model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C1F5EB-1B4E-43F7-B525-AB9E856D24AF}"/>
                </a:ext>
              </a:extLst>
            </p:cNvPr>
            <p:cNvCxnSpPr/>
            <p:nvPr/>
          </p:nvCxnSpPr>
          <p:spPr>
            <a:xfrm>
              <a:off x="7738110" y="5286980"/>
              <a:ext cx="697230" cy="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DC8A73-310B-4D25-8C31-1C7E7F8AE345}"/>
                </a:ext>
              </a:extLst>
            </p:cNvPr>
            <p:cNvCxnSpPr/>
            <p:nvPr/>
          </p:nvCxnSpPr>
          <p:spPr>
            <a:xfrm>
              <a:off x="10012680" y="4970183"/>
              <a:ext cx="697230" cy="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08D20B-F678-47F5-A0E0-73D50B8E09EB}"/>
                </a:ext>
              </a:extLst>
            </p:cNvPr>
            <p:cNvCxnSpPr/>
            <p:nvPr/>
          </p:nvCxnSpPr>
          <p:spPr>
            <a:xfrm>
              <a:off x="10012680" y="5606286"/>
              <a:ext cx="697230" cy="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013BC-1459-4F06-BA90-6B47070E8722}"/>
                </a:ext>
              </a:extLst>
            </p:cNvPr>
            <p:cNvSpPr txBox="1"/>
            <p:nvPr/>
          </p:nvSpPr>
          <p:spPr>
            <a:xfrm>
              <a:off x="6459766" y="4958753"/>
              <a:ext cx="1213450" cy="63359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RCCS RIM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scenario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53B20-FFB9-46C8-9EAD-231F0F0731FF}"/>
                </a:ext>
              </a:extLst>
            </p:cNvPr>
            <p:cNvSpPr txBox="1"/>
            <p:nvPr/>
          </p:nvSpPr>
          <p:spPr>
            <a:xfrm>
              <a:off x="10554845" y="4765689"/>
              <a:ext cx="1213450" cy="42965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>
                  <a:solidFill>
                    <a:srgbClr val="080808"/>
                  </a:solidFill>
                  <a:latin typeface="Arial Narrow"/>
                  <a:cs typeface="Arial Narrow"/>
                </a:rPr>
                <a:t>RIM cost</a:t>
              </a:r>
              <a:endPara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1BCE3-B36E-43B8-87F3-A8A9BB1E6C41}"/>
                </a:ext>
              </a:extLst>
            </p:cNvPr>
            <p:cNvSpPr txBox="1"/>
            <p:nvPr/>
          </p:nvSpPr>
          <p:spPr>
            <a:xfrm>
              <a:off x="10638778" y="5214065"/>
              <a:ext cx="1416801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srgbClr val="080808"/>
                  </a:solidFill>
                  <a:latin typeface="Arial Narrow"/>
                  <a:cs typeface="Arial Narrow"/>
                </a:rPr>
                <a:t>Frequency of cavity flood</a:t>
              </a:r>
              <a:endPara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F72B885-62F7-4081-8457-7061F50CF181}"/>
              </a:ext>
            </a:extLst>
          </p:cNvPr>
          <p:cNvSpPr/>
          <p:nvPr/>
        </p:nvSpPr>
        <p:spPr>
          <a:xfrm rot="5400000">
            <a:off x="8751887" y="888354"/>
            <a:ext cx="633591" cy="5644876"/>
          </a:xfrm>
          <a:prstGeom prst="rightBrace">
            <a:avLst>
              <a:gd name="adj1" fmla="val 33785"/>
              <a:gd name="adj2" fmla="val 83689"/>
            </a:avLst>
          </a:prstGeom>
          <a:noFill/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14877"/>
      </a:dk1>
      <a:lt1>
        <a:sysClr val="window" lastClr="FFFFFF"/>
      </a:lt1>
      <a:dk2>
        <a:srgbClr val="1C1C1C"/>
      </a:dk2>
      <a:lt2>
        <a:srgbClr val="E7E6E6"/>
      </a:lt2>
      <a:accent1>
        <a:srgbClr val="5B9BD5"/>
      </a:accent1>
      <a:accent2>
        <a:srgbClr val="45AEAE"/>
      </a:accent2>
      <a:accent3>
        <a:srgbClr val="4472C4"/>
      </a:accent3>
      <a:accent4>
        <a:srgbClr val="FCC81C"/>
      </a:accent4>
      <a:accent5>
        <a:srgbClr val="E23A59"/>
      </a:accent5>
      <a:accent6>
        <a:srgbClr val="808285"/>
      </a:accent6>
      <a:hlink>
        <a:srgbClr val="0563C1"/>
      </a:hlink>
      <a:folHlink>
        <a:srgbClr val="954F72"/>
      </a:folHlink>
    </a:clrScheme>
    <a:fontScheme name="Custom 5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6337</TotalTime>
  <Words>1901</Words>
  <Application>Microsoft Office PowerPoint</Application>
  <PresentationFormat>Widescreen</PresentationFormat>
  <Paragraphs>298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Franklin Gothic Book</vt:lpstr>
      <vt:lpstr>Franklin Gothic Demi Cond</vt:lpstr>
      <vt:lpstr>Office Theme</vt:lpstr>
      <vt:lpstr>3_eere_template_blue</vt:lpstr>
      <vt:lpstr>PowerPoint Presentation</vt:lpstr>
      <vt:lpstr>Project Overview </vt:lpstr>
      <vt:lpstr>RIM Program Concept</vt:lpstr>
      <vt:lpstr>Inputs for RIM Scope Definition</vt:lpstr>
      <vt:lpstr>RCCS RIM Strategies Analysis</vt:lpstr>
      <vt:lpstr>Models and Methods</vt:lpstr>
      <vt:lpstr>Models and Methods (continued)</vt:lpstr>
      <vt:lpstr>Models and Methods (continued)</vt:lpstr>
      <vt:lpstr>RIM Strategies Analysis</vt:lpstr>
      <vt:lpstr>RIM Strategies vs Risk</vt:lpstr>
      <vt:lpstr>RIM Strategies vs Cost</vt:lpstr>
      <vt:lpstr>Cost-Benefit Analysis</vt:lpstr>
      <vt:lpstr>Project Activities</vt:lpstr>
      <vt:lpstr>Project Activities (continued)</vt:lpstr>
      <vt:lpstr>RIM Strategy Development Problem – Expanding the Context</vt:lpstr>
      <vt:lpstr>Reliability Target Selection Process</vt:lpstr>
      <vt:lpstr>PowerPoint Presentation</vt:lpstr>
      <vt:lpstr>Questions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Trunzo, Alisa (CONTR)</dc:creator>
  <cp:lastModifiedBy>Svetlana Lawrence</cp:lastModifiedBy>
  <cp:revision>557</cp:revision>
  <cp:lastPrinted>2017-08-10T16:30:30Z</cp:lastPrinted>
  <dcterms:created xsi:type="dcterms:W3CDTF">2017-08-10T13:56:16Z</dcterms:created>
  <dcterms:modified xsi:type="dcterms:W3CDTF">2022-06-30T17:20:43Z</dcterms:modified>
</cp:coreProperties>
</file>