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72" r:id="rId4"/>
    <p:sldId id="258" r:id="rId5"/>
    <p:sldId id="259" r:id="rId6"/>
    <p:sldId id="281" r:id="rId7"/>
    <p:sldId id="260" r:id="rId8"/>
    <p:sldId id="280" r:id="rId9"/>
    <p:sldId id="273" r:id="rId10"/>
    <p:sldId id="261" r:id="rId11"/>
    <p:sldId id="266" r:id="rId12"/>
    <p:sldId id="269" r:id="rId13"/>
    <p:sldId id="274" r:id="rId14"/>
    <p:sldId id="262" r:id="rId15"/>
    <p:sldId id="267" r:id="rId16"/>
    <p:sldId id="283" r:id="rId17"/>
    <p:sldId id="285" r:id="rId18"/>
    <p:sldId id="271" r:id="rId19"/>
    <p:sldId id="268" r:id="rId20"/>
    <p:sldId id="270" r:id="rId21"/>
    <p:sldId id="278" r:id="rId22"/>
    <p:sldId id="284" r:id="rId23"/>
    <p:sldId id="275" r:id="rId24"/>
    <p:sldId id="263" r:id="rId25"/>
    <p:sldId id="264" r:id="rId26"/>
    <p:sldId id="265" r:id="rId27"/>
    <p:sldId id="279" r:id="rId28"/>
    <p:sldId id="282" r:id="rId29"/>
    <p:sldId id="276" r:id="rId30"/>
    <p:sldId id="277" r:id="rId31"/>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1377" autoAdjust="0"/>
  </p:normalViewPr>
  <p:slideViewPr>
    <p:cSldViewPr snapToGrid="0" snapToObjects="1">
      <p:cViewPr varScale="1">
        <p:scale>
          <a:sx n="72" d="100"/>
          <a:sy n="72" d="100"/>
        </p:scale>
        <p:origin x="952" y="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6A2E6-5464-46D5-9DEB-EDAA9522A02F}" type="datetimeFigureOut">
              <a:rPr lang="nb-NO" smtClean="0"/>
              <a:t>28.06.2022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DDB68-928F-4242-A7AF-7BFE3CD3582C}" type="slidenum">
              <a:rPr lang="nb-NO" smtClean="0"/>
              <a:t>‹#›</a:t>
            </a:fld>
            <a:endParaRPr lang="nb-NO"/>
          </a:p>
        </p:txBody>
      </p:sp>
    </p:spTree>
    <p:extLst>
      <p:ext uri="{BB962C8B-B14F-4D97-AF65-F5344CB8AC3E}">
        <p14:creationId xmlns:p14="http://schemas.microsoft.com/office/powerpoint/2010/main" val="10243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1</a:t>
            </a:fld>
            <a:endParaRPr lang="nb-NO"/>
          </a:p>
        </p:txBody>
      </p:sp>
    </p:spTree>
    <p:extLst>
      <p:ext uri="{BB962C8B-B14F-4D97-AF65-F5344CB8AC3E}">
        <p14:creationId xmlns:p14="http://schemas.microsoft.com/office/powerpoint/2010/main" val="197495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BN </a:t>
            </a:r>
            <a:r>
              <a:rPr lang="nb-NO" dirty="0" err="1"/>
              <a:t>because</a:t>
            </a:r>
            <a:r>
              <a:rPr lang="nb-NO" dirty="0"/>
              <a:t> </a:t>
            </a:r>
          </a:p>
          <a:p>
            <a:pPr marL="171450" indent="-171450">
              <a:buFontTx/>
              <a:buChar char="-"/>
            </a:pPr>
            <a:r>
              <a:rPr lang="nb-NO" dirty="0" err="1"/>
              <a:t>Can</a:t>
            </a:r>
            <a:r>
              <a:rPr lang="nb-NO" dirty="0"/>
              <a:t> </a:t>
            </a:r>
            <a:r>
              <a:rPr lang="nb-NO" dirty="0" err="1"/>
              <a:t>combine</a:t>
            </a:r>
            <a:r>
              <a:rPr lang="nb-NO" dirty="0"/>
              <a:t> different </a:t>
            </a:r>
            <a:r>
              <a:rPr lang="nb-NO" dirty="0" err="1"/>
              <a:t>sources</a:t>
            </a:r>
            <a:r>
              <a:rPr lang="nb-NO" dirty="0"/>
              <a:t> </a:t>
            </a:r>
            <a:r>
              <a:rPr lang="nb-NO" dirty="0" err="1"/>
              <a:t>of</a:t>
            </a:r>
            <a:r>
              <a:rPr lang="nb-NO" dirty="0"/>
              <a:t> data </a:t>
            </a:r>
          </a:p>
          <a:p>
            <a:pPr marL="171450" indent="-171450">
              <a:buFontTx/>
              <a:buChar char="-"/>
            </a:pPr>
            <a:r>
              <a:rPr lang="nb-NO" dirty="0" err="1"/>
              <a:t>Can</a:t>
            </a:r>
            <a:r>
              <a:rPr lang="nb-NO" dirty="0"/>
              <a:t> </a:t>
            </a:r>
            <a:r>
              <a:rPr lang="nb-NO" dirty="0" err="1"/>
              <a:t>update</a:t>
            </a:r>
            <a:r>
              <a:rPr lang="nb-NO" dirty="0"/>
              <a:t> </a:t>
            </a:r>
            <a:r>
              <a:rPr lang="nb-NO" dirty="0" err="1"/>
              <a:t>with</a:t>
            </a:r>
            <a:r>
              <a:rPr lang="nb-NO" dirty="0"/>
              <a:t> </a:t>
            </a:r>
            <a:r>
              <a:rPr lang="nb-NO" dirty="0" err="1"/>
              <a:t>new</a:t>
            </a:r>
            <a:r>
              <a:rPr lang="nb-NO" dirty="0"/>
              <a:t> data and </a:t>
            </a:r>
            <a:r>
              <a:rPr lang="nb-NO" dirty="0" err="1"/>
              <a:t>evidence</a:t>
            </a:r>
            <a:r>
              <a:rPr lang="nb-NO" dirty="0"/>
              <a:t> </a:t>
            </a:r>
          </a:p>
          <a:p>
            <a:pPr marL="0" indent="0">
              <a:buFontTx/>
              <a:buNone/>
            </a:pPr>
            <a:endParaRPr lang="nb-NO" dirty="0"/>
          </a:p>
          <a:p>
            <a:pPr marL="0" indent="0">
              <a:buFontTx/>
              <a:buNone/>
            </a:pPr>
            <a:r>
              <a:rPr lang="nb-NO" dirty="0"/>
              <a:t>DBN </a:t>
            </a:r>
          </a:p>
          <a:p>
            <a:pPr marL="171450" indent="-171450">
              <a:buFontTx/>
              <a:buChar char="-"/>
            </a:pPr>
            <a:r>
              <a:rPr lang="nb-NO" dirty="0" err="1"/>
              <a:t>Gives</a:t>
            </a:r>
            <a:r>
              <a:rPr lang="nb-NO" dirty="0"/>
              <a:t> </a:t>
            </a:r>
            <a:r>
              <a:rPr lang="nb-NO" dirty="0" err="1"/>
              <a:t>the</a:t>
            </a:r>
            <a:r>
              <a:rPr lang="nb-NO" dirty="0"/>
              <a:t> </a:t>
            </a:r>
            <a:r>
              <a:rPr lang="nb-NO" dirty="0" err="1"/>
              <a:t>possibility</a:t>
            </a:r>
            <a:r>
              <a:rPr lang="nb-NO" dirty="0"/>
              <a:t> to </a:t>
            </a:r>
            <a:r>
              <a:rPr lang="nb-NO" dirty="0" err="1"/>
              <a:t>add</a:t>
            </a:r>
            <a:r>
              <a:rPr lang="nb-NO" dirty="0"/>
              <a:t> time-dependent </a:t>
            </a:r>
            <a:r>
              <a:rPr lang="nb-NO" dirty="0" err="1"/>
              <a:t>factors</a:t>
            </a:r>
            <a:r>
              <a:rPr lang="nb-NO" dirty="0"/>
              <a:t> </a:t>
            </a:r>
          </a:p>
          <a:p>
            <a:pPr marL="171450" indent="-171450">
              <a:buFontTx/>
              <a:buChar char="-"/>
            </a:pPr>
            <a:r>
              <a:rPr lang="nb-NO" dirty="0" err="1"/>
              <a:t>Probability</a:t>
            </a:r>
            <a:r>
              <a:rPr lang="nb-NO" dirty="0"/>
              <a:t> </a:t>
            </a:r>
            <a:r>
              <a:rPr lang="nb-NO" dirty="0" err="1"/>
              <a:t>of</a:t>
            </a:r>
            <a:r>
              <a:rPr lang="nb-NO" dirty="0"/>
              <a:t> </a:t>
            </a:r>
            <a:r>
              <a:rPr lang="nb-NO" dirty="0" err="1"/>
              <a:t>running</a:t>
            </a:r>
            <a:r>
              <a:rPr lang="nb-NO" dirty="0"/>
              <a:t> </a:t>
            </a:r>
            <a:r>
              <a:rPr lang="nb-NO" dirty="0" err="1"/>
              <a:t>out</a:t>
            </a:r>
            <a:r>
              <a:rPr lang="nb-NO" dirty="0"/>
              <a:t> </a:t>
            </a:r>
            <a:r>
              <a:rPr lang="nb-NO" dirty="0" err="1"/>
              <a:t>of</a:t>
            </a:r>
            <a:r>
              <a:rPr lang="nb-NO" dirty="0"/>
              <a:t> </a:t>
            </a:r>
            <a:r>
              <a:rPr lang="nb-NO" dirty="0" err="1"/>
              <a:t>power</a:t>
            </a:r>
            <a:r>
              <a:rPr lang="nb-NO" dirty="0"/>
              <a:t> in </a:t>
            </a:r>
            <a:r>
              <a:rPr lang="nb-NO" dirty="0" err="1"/>
              <a:t>one</a:t>
            </a:r>
            <a:r>
              <a:rPr lang="nb-NO" dirty="0"/>
              <a:t> time </a:t>
            </a:r>
            <a:r>
              <a:rPr lang="nb-NO" dirty="0" err="1"/>
              <a:t>step</a:t>
            </a:r>
            <a:r>
              <a:rPr lang="nb-NO" dirty="0"/>
              <a:t> is not </a:t>
            </a:r>
            <a:r>
              <a:rPr lang="nb-NO" dirty="0" err="1"/>
              <a:t>independent</a:t>
            </a:r>
            <a:r>
              <a:rPr lang="nb-NO" dirty="0"/>
              <a:t> </a:t>
            </a:r>
            <a:r>
              <a:rPr lang="nb-NO" dirty="0" err="1"/>
              <a:t>of</a:t>
            </a:r>
            <a:r>
              <a:rPr lang="nb-NO" dirty="0"/>
              <a:t> </a:t>
            </a:r>
            <a:r>
              <a:rPr lang="nb-NO" dirty="0" err="1"/>
              <a:t>the</a:t>
            </a:r>
            <a:r>
              <a:rPr lang="nb-NO" dirty="0"/>
              <a:t> </a:t>
            </a:r>
            <a:r>
              <a:rPr lang="nb-NO" dirty="0" err="1"/>
              <a:t>probability</a:t>
            </a:r>
            <a:r>
              <a:rPr lang="nb-NO" dirty="0"/>
              <a:t> in </a:t>
            </a:r>
            <a:r>
              <a:rPr lang="nb-NO" dirty="0" err="1"/>
              <a:t>the</a:t>
            </a:r>
            <a:r>
              <a:rPr lang="nb-NO" dirty="0"/>
              <a:t> </a:t>
            </a:r>
            <a:r>
              <a:rPr lang="nb-NO" dirty="0" err="1"/>
              <a:t>previous</a:t>
            </a:r>
            <a:r>
              <a:rPr lang="nb-NO" dirty="0"/>
              <a:t> time </a:t>
            </a:r>
            <a:r>
              <a:rPr lang="nb-NO" dirty="0" err="1"/>
              <a:t>step</a:t>
            </a:r>
            <a:r>
              <a:rPr lang="nb-NO" dirty="0"/>
              <a:t> </a:t>
            </a:r>
          </a:p>
          <a:p>
            <a:pPr marL="171450" indent="-171450">
              <a:buFontTx/>
              <a:buChar char="-"/>
            </a:pPr>
            <a:r>
              <a:rPr lang="nb-NO" dirty="0"/>
              <a:t>DBN </a:t>
            </a:r>
            <a:r>
              <a:rPr lang="nb-NO" dirty="0" err="1"/>
              <a:t>can</a:t>
            </a:r>
            <a:r>
              <a:rPr lang="nb-NO" dirty="0"/>
              <a:t> </a:t>
            </a:r>
            <a:r>
              <a:rPr lang="nb-NO" dirty="0" err="1"/>
              <a:t>incorporate</a:t>
            </a:r>
            <a:r>
              <a:rPr lang="nb-NO" dirty="0"/>
              <a:t> </a:t>
            </a:r>
            <a:r>
              <a:rPr lang="nb-NO" dirty="0" err="1"/>
              <a:t>this</a:t>
            </a:r>
            <a:r>
              <a:rPr lang="nb-NO" dirty="0"/>
              <a:t> </a:t>
            </a:r>
          </a:p>
        </p:txBody>
      </p:sp>
      <p:sp>
        <p:nvSpPr>
          <p:cNvPr id="4" name="Slide Number Placeholder 3"/>
          <p:cNvSpPr>
            <a:spLocks noGrp="1"/>
          </p:cNvSpPr>
          <p:nvPr>
            <p:ph type="sldNum" sz="quarter" idx="5"/>
          </p:nvPr>
        </p:nvSpPr>
        <p:spPr/>
        <p:txBody>
          <a:bodyPr/>
          <a:lstStyle/>
          <a:p>
            <a:fld id="{B3CDDB68-928F-4242-A7AF-7BFE3CD3582C}" type="slidenum">
              <a:rPr lang="nb-NO" smtClean="0"/>
              <a:t>10</a:t>
            </a:fld>
            <a:endParaRPr lang="nb-NO"/>
          </a:p>
        </p:txBody>
      </p:sp>
    </p:spTree>
    <p:extLst>
      <p:ext uri="{BB962C8B-B14F-4D97-AF65-F5344CB8AC3E}">
        <p14:creationId xmlns:p14="http://schemas.microsoft.com/office/powerpoint/2010/main" val="225656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How to </a:t>
            </a:r>
            <a:r>
              <a:rPr lang="nb-NO" dirty="0" err="1"/>
              <a:t>develop</a:t>
            </a:r>
            <a:r>
              <a:rPr lang="nb-NO" dirty="0"/>
              <a:t> </a:t>
            </a:r>
            <a:r>
              <a:rPr lang="nb-NO" dirty="0" err="1"/>
              <a:t>the</a:t>
            </a:r>
            <a:r>
              <a:rPr lang="nb-NO" dirty="0"/>
              <a:t> risk </a:t>
            </a:r>
            <a:r>
              <a:rPr lang="nb-NO" dirty="0" err="1"/>
              <a:t>model</a:t>
            </a:r>
            <a:r>
              <a:rPr lang="nb-NO" dirty="0"/>
              <a:t>, from </a:t>
            </a:r>
            <a:r>
              <a:rPr lang="nb-NO" dirty="0" err="1"/>
              <a:t>defining</a:t>
            </a:r>
            <a:r>
              <a:rPr lang="nb-NO" dirty="0"/>
              <a:t> </a:t>
            </a:r>
            <a:r>
              <a:rPr lang="nb-NO" dirty="0" err="1"/>
              <a:t>the</a:t>
            </a:r>
            <a:r>
              <a:rPr lang="nb-NO" dirty="0"/>
              <a:t> problem to </a:t>
            </a:r>
            <a:r>
              <a:rPr lang="nb-NO" dirty="0" err="1"/>
              <a:t>collecting</a:t>
            </a:r>
            <a:r>
              <a:rPr lang="nb-NO" dirty="0"/>
              <a:t> data and </a:t>
            </a:r>
            <a:r>
              <a:rPr lang="nb-NO" dirty="0" err="1"/>
              <a:t>building</a:t>
            </a:r>
            <a:r>
              <a:rPr lang="nb-NO" dirty="0"/>
              <a:t> </a:t>
            </a:r>
            <a:r>
              <a:rPr lang="nb-NO" dirty="0" err="1"/>
              <a:t>the</a:t>
            </a:r>
            <a:r>
              <a:rPr lang="nb-NO" dirty="0"/>
              <a:t> </a:t>
            </a:r>
            <a:r>
              <a:rPr lang="nb-NO" dirty="0" err="1"/>
              <a:t>model</a:t>
            </a:r>
            <a:endParaRPr lang="nb-NO" dirty="0"/>
          </a:p>
          <a:p>
            <a:endParaRPr lang="nb-NO" dirty="0"/>
          </a:p>
          <a:p>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11</a:t>
            </a:fld>
            <a:endParaRPr lang="nb-NO"/>
          </a:p>
        </p:txBody>
      </p:sp>
    </p:spTree>
    <p:extLst>
      <p:ext uri="{BB962C8B-B14F-4D97-AF65-F5344CB8AC3E}">
        <p14:creationId xmlns:p14="http://schemas.microsoft.com/office/powerpoint/2010/main" val="288163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Based</a:t>
            </a:r>
            <a:r>
              <a:rPr lang="nb-NO" dirty="0"/>
              <a:t> </a:t>
            </a:r>
            <a:r>
              <a:rPr lang="nb-NO" dirty="0" err="1"/>
              <a:t>on</a:t>
            </a:r>
            <a:r>
              <a:rPr lang="nb-NO" dirty="0"/>
              <a:t> </a:t>
            </a:r>
            <a:r>
              <a:rPr lang="nb-NO" dirty="0" err="1"/>
              <a:t>available</a:t>
            </a:r>
            <a:r>
              <a:rPr lang="nb-NO" dirty="0"/>
              <a:t> </a:t>
            </a:r>
            <a:r>
              <a:rPr lang="nb-NO"/>
              <a:t>literature</a:t>
            </a:r>
            <a:endParaRPr lang="nb-NO" dirty="0"/>
          </a:p>
          <a:p>
            <a:r>
              <a:rPr lang="nb-NO" dirty="0"/>
              <a:t>The </a:t>
            </a:r>
            <a:r>
              <a:rPr lang="nb-NO" dirty="0" err="1"/>
              <a:t>information</a:t>
            </a:r>
            <a:r>
              <a:rPr lang="nb-NO" dirty="0"/>
              <a:t> </a:t>
            </a:r>
            <a:r>
              <a:rPr lang="nb-NO" dirty="0" err="1"/>
              <a:t>that</a:t>
            </a:r>
            <a:r>
              <a:rPr lang="nb-NO" dirty="0"/>
              <a:t> is </a:t>
            </a:r>
            <a:r>
              <a:rPr lang="nb-NO" dirty="0" err="1"/>
              <a:t>collected</a:t>
            </a:r>
            <a:r>
              <a:rPr lang="nb-NO" dirty="0"/>
              <a:t> is </a:t>
            </a:r>
            <a:r>
              <a:rPr lang="nb-NO" dirty="0" err="1"/>
              <a:t>limited</a:t>
            </a:r>
            <a:r>
              <a:rPr lang="nb-NO" dirty="0"/>
              <a:t> to </a:t>
            </a:r>
            <a:r>
              <a:rPr lang="nb-NO" dirty="0" err="1"/>
              <a:t>the</a:t>
            </a:r>
            <a:r>
              <a:rPr lang="nb-NO" dirty="0"/>
              <a:t> </a:t>
            </a:r>
            <a:r>
              <a:rPr lang="nb-NO" dirty="0" err="1"/>
              <a:t>factors</a:t>
            </a:r>
            <a:r>
              <a:rPr lang="nb-NO" dirty="0"/>
              <a:t> </a:t>
            </a:r>
            <a:r>
              <a:rPr lang="nb-NO" dirty="0" err="1"/>
              <a:t>that</a:t>
            </a:r>
            <a:r>
              <a:rPr lang="nb-NO" dirty="0"/>
              <a:t> </a:t>
            </a:r>
            <a:r>
              <a:rPr lang="nb-NO" dirty="0" err="1"/>
              <a:t>influence</a:t>
            </a:r>
            <a:r>
              <a:rPr lang="nb-NO" dirty="0"/>
              <a:t> </a:t>
            </a:r>
            <a:r>
              <a:rPr lang="nb-NO" dirty="0" err="1"/>
              <a:t>the</a:t>
            </a:r>
            <a:r>
              <a:rPr lang="nb-NO" dirty="0"/>
              <a:t> </a:t>
            </a:r>
            <a:r>
              <a:rPr lang="nb-NO" dirty="0" err="1"/>
              <a:t>focus</a:t>
            </a:r>
            <a:r>
              <a:rPr lang="nb-NO" dirty="0"/>
              <a:t> area </a:t>
            </a:r>
            <a:r>
              <a:rPr lang="nb-NO" dirty="0" err="1"/>
              <a:t>of</a:t>
            </a:r>
            <a:r>
              <a:rPr lang="nb-NO" dirty="0"/>
              <a:t> </a:t>
            </a:r>
            <a:r>
              <a:rPr lang="nb-NO" dirty="0" err="1"/>
              <a:t>the</a:t>
            </a:r>
            <a:r>
              <a:rPr lang="nb-NO" dirty="0"/>
              <a:t> </a:t>
            </a:r>
            <a:r>
              <a:rPr lang="nb-NO" dirty="0" err="1"/>
              <a:t>model</a:t>
            </a:r>
            <a:r>
              <a:rPr lang="nb-NO" dirty="0"/>
              <a:t> </a:t>
            </a:r>
          </a:p>
          <a:p>
            <a:r>
              <a:rPr lang="nb-NO" dirty="0" err="1"/>
              <a:t>Other</a:t>
            </a:r>
            <a:r>
              <a:rPr lang="nb-NO" dirty="0"/>
              <a:t> </a:t>
            </a:r>
            <a:r>
              <a:rPr lang="nb-NO" dirty="0" err="1"/>
              <a:t>factors</a:t>
            </a:r>
            <a:r>
              <a:rPr lang="nb-NO" dirty="0"/>
              <a:t> </a:t>
            </a:r>
            <a:r>
              <a:rPr lang="nb-NO" dirty="0" err="1"/>
              <a:t>may</a:t>
            </a:r>
            <a:r>
              <a:rPr lang="nb-NO" dirty="0"/>
              <a:t> </a:t>
            </a:r>
            <a:r>
              <a:rPr lang="nb-NO" dirty="0" err="1"/>
              <a:t>influence</a:t>
            </a:r>
            <a:r>
              <a:rPr lang="nb-NO" dirty="0"/>
              <a:t> </a:t>
            </a:r>
            <a:r>
              <a:rPr lang="nb-NO" dirty="0" err="1"/>
              <a:t>the</a:t>
            </a:r>
            <a:r>
              <a:rPr lang="nb-NO" dirty="0"/>
              <a:t> overall </a:t>
            </a:r>
            <a:r>
              <a:rPr lang="nb-NO" dirty="0" err="1"/>
              <a:t>operaitonal</a:t>
            </a:r>
            <a:r>
              <a:rPr lang="nb-NO" dirty="0"/>
              <a:t> risk, </a:t>
            </a:r>
            <a:r>
              <a:rPr lang="nb-NO" dirty="0" err="1"/>
              <a:t>but</a:t>
            </a:r>
            <a:r>
              <a:rPr lang="nb-NO" dirty="0"/>
              <a:t> </a:t>
            </a:r>
            <a:r>
              <a:rPr lang="nb-NO" dirty="0" err="1"/>
              <a:t>are</a:t>
            </a:r>
            <a:r>
              <a:rPr lang="nb-NO" dirty="0"/>
              <a:t> not </a:t>
            </a:r>
            <a:r>
              <a:rPr lang="nb-NO" dirty="0" err="1"/>
              <a:t>considered</a:t>
            </a:r>
            <a:r>
              <a:rPr lang="nb-NO" dirty="0"/>
              <a:t> </a:t>
            </a:r>
            <a:r>
              <a:rPr lang="nb-NO" dirty="0" err="1"/>
              <a:t>here</a:t>
            </a:r>
            <a:r>
              <a:rPr lang="nb-NO" dirty="0"/>
              <a:t> </a:t>
            </a:r>
            <a:r>
              <a:rPr lang="nb-NO" dirty="0" err="1"/>
              <a:t>because</a:t>
            </a:r>
            <a:r>
              <a:rPr lang="nb-NO" dirty="0"/>
              <a:t> </a:t>
            </a:r>
            <a:r>
              <a:rPr lang="nb-NO" dirty="0" err="1"/>
              <a:t>they</a:t>
            </a:r>
            <a:r>
              <a:rPr lang="nb-NO" dirty="0"/>
              <a:t> </a:t>
            </a:r>
            <a:r>
              <a:rPr lang="nb-NO" dirty="0" err="1"/>
              <a:t>are</a:t>
            </a:r>
            <a:r>
              <a:rPr lang="nb-NO" dirty="0"/>
              <a:t> </a:t>
            </a:r>
            <a:r>
              <a:rPr lang="nb-NO" dirty="0" err="1"/>
              <a:t>outside</a:t>
            </a:r>
            <a:r>
              <a:rPr lang="nb-NO" dirty="0"/>
              <a:t> </a:t>
            </a:r>
            <a:r>
              <a:rPr lang="nb-NO" dirty="0" err="1"/>
              <a:t>the</a:t>
            </a:r>
            <a:r>
              <a:rPr lang="nb-NO" dirty="0"/>
              <a:t> </a:t>
            </a:r>
            <a:r>
              <a:rPr lang="nb-NO" dirty="0" err="1"/>
              <a:t>focus</a:t>
            </a:r>
            <a:r>
              <a:rPr lang="nb-NO" dirty="0"/>
              <a:t> area </a:t>
            </a:r>
          </a:p>
          <a:p>
            <a:r>
              <a:rPr lang="nb-NO" dirty="0"/>
              <a:t>Relevant </a:t>
            </a:r>
            <a:r>
              <a:rPr lang="nb-NO" dirty="0" err="1"/>
              <a:t>information</a:t>
            </a:r>
            <a:r>
              <a:rPr lang="nb-NO" dirty="0"/>
              <a:t> </a:t>
            </a:r>
            <a:r>
              <a:rPr lang="nb-NO" dirty="0" err="1"/>
              <a:t>was</a:t>
            </a:r>
            <a:r>
              <a:rPr lang="nb-NO" dirty="0"/>
              <a:t> </a:t>
            </a:r>
            <a:r>
              <a:rPr lang="nb-NO" dirty="0" err="1"/>
              <a:t>collected</a:t>
            </a:r>
            <a:r>
              <a:rPr lang="nb-NO" dirty="0"/>
              <a:t> from </a:t>
            </a:r>
            <a:r>
              <a:rPr lang="nb-NO" dirty="0" err="1"/>
              <a:t>the</a:t>
            </a:r>
            <a:r>
              <a:rPr lang="nb-NO" dirty="0"/>
              <a:t> </a:t>
            </a:r>
            <a:r>
              <a:rPr lang="nb-NO" dirty="0" err="1"/>
              <a:t>available</a:t>
            </a:r>
            <a:r>
              <a:rPr lang="nb-NO" dirty="0"/>
              <a:t> </a:t>
            </a:r>
            <a:r>
              <a:rPr lang="nb-NO" dirty="0" err="1"/>
              <a:t>literature</a:t>
            </a:r>
            <a:endParaRPr lang="nb-NO" dirty="0"/>
          </a:p>
          <a:p>
            <a:endParaRPr lang="nb-NO" dirty="0"/>
          </a:p>
          <a:p>
            <a:r>
              <a:rPr lang="nb-NO" dirty="0"/>
              <a:t>Three major </a:t>
            </a:r>
            <a:r>
              <a:rPr lang="nb-NO" dirty="0" err="1"/>
              <a:t>categories</a:t>
            </a:r>
            <a:r>
              <a:rPr lang="nb-NO" dirty="0"/>
              <a:t> </a:t>
            </a:r>
          </a:p>
          <a:p>
            <a:pPr marL="228600" indent="-228600">
              <a:buAutoNum type="arabicPeriod"/>
            </a:pPr>
            <a:r>
              <a:rPr lang="nb-NO" dirty="0"/>
              <a:t>System </a:t>
            </a:r>
          </a:p>
          <a:p>
            <a:pPr marL="228600" indent="-228600">
              <a:buAutoNum type="arabicPeriod"/>
            </a:pPr>
            <a:r>
              <a:rPr lang="nb-NO" dirty="0" err="1"/>
              <a:t>Operation</a:t>
            </a:r>
            <a:r>
              <a:rPr lang="nb-NO" dirty="0"/>
              <a:t> </a:t>
            </a:r>
          </a:p>
          <a:p>
            <a:pPr marL="228600" indent="-228600">
              <a:buAutoNum type="arabicPeriod"/>
            </a:pPr>
            <a:r>
              <a:rPr lang="nb-NO" dirty="0"/>
              <a:t>Environment </a:t>
            </a:r>
          </a:p>
          <a:p>
            <a:pPr marL="228600" indent="-228600">
              <a:buAutoNum type="arabicPeriod"/>
            </a:pPr>
            <a:endParaRPr lang="nb-NO" dirty="0"/>
          </a:p>
          <a:p>
            <a:pPr marL="228600" indent="-228600">
              <a:buAutoNum type="arabicPeriod"/>
            </a:pP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12</a:t>
            </a:fld>
            <a:endParaRPr lang="nb-NO"/>
          </a:p>
        </p:txBody>
      </p:sp>
    </p:spTree>
    <p:extLst>
      <p:ext uri="{BB962C8B-B14F-4D97-AF65-F5344CB8AC3E}">
        <p14:creationId xmlns:p14="http://schemas.microsoft.com/office/powerpoint/2010/main" val="34979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 case </a:t>
            </a:r>
            <a:r>
              <a:rPr lang="nb-NO" dirty="0" err="1"/>
              <a:t>study</a:t>
            </a:r>
            <a:r>
              <a:rPr lang="nb-NO" dirty="0"/>
              <a:t> </a:t>
            </a:r>
            <a:r>
              <a:rPr lang="nb-NO" dirty="0" err="1"/>
              <a:t>was</a:t>
            </a:r>
            <a:r>
              <a:rPr lang="nb-NO" dirty="0"/>
              <a:t> </a:t>
            </a:r>
            <a:r>
              <a:rPr lang="nb-NO" dirty="0" err="1"/>
              <a:t>performed</a:t>
            </a:r>
            <a:r>
              <a:rPr lang="nb-NO" dirty="0"/>
              <a:t> to </a:t>
            </a:r>
            <a:r>
              <a:rPr lang="nb-NO" dirty="0" err="1"/>
              <a:t>see</a:t>
            </a:r>
            <a:r>
              <a:rPr lang="nb-NO" dirty="0"/>
              <a:t> </a:t>
            </a:r>
            <a:r>
              <a:rPr lang="nb-NO" dirty="0" err="1"/>
              <a:t>if</a:t>
            </a:r>
            <a:r>
              <a:rPr lang="nb-NO" dirty="0"/>
              <a:t> </a:t>
            </a:r>
            <a:r>
              <a:rPr lang="nb-NO" dirty="0" err="1"/>
              <a:t>the</a:t>
            </a:r>
            <a:r>
              <a:rPr lang="nb-NO" dirty="0"/>
              <a:t> </a:t>
            </a:r>
            <a:r>
              <a:rPr lang="nb-NO" dirty="0" err="1"/>
              <a:t>methodology</a:t>
            </a:r>
            <a:r>
              <a:rPr lang="nb-NO" dirty="0"/>
              <a:t> </a:t>
            </a:r>
            <a:r>
              <a:rPr lang="nb-NO" dirty="0" err="1"/>
              <a:t>could</a:t>
            </a:r>
            <a:r>
              <a:rPr lang="nb-NO" dirty="0"/>
              <a:t> </a:t>
            </a:r>
            <a:r>
              <a:rPr lang="nb-NO" dirty="0" err="1"/>
              <a:t>give</a:t>
            </a:r>
            <a:r>
              <a:rPr lang="nb-NO" dirty="0"/>
              <a:t> a valid risk </a:t>
            </a:r>
            <a:r>
              <a:rPr lang="nb-NO" dirty="0" err="1"/>
              <a:t>model</a:t>
            </a: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13</a:t>
            </a:fld>
            <a:endParaRPr lang="nb-NO"/>
          </a:p>
        </p:txBody>
      </p:sp>
    </p:spTree>
    <p:extLst>
      <p:ext uri="{BB962C8B-B14F-4D97-AF65-F5344CB8AC3E}">
        <p14:creationId xmlns:p14="http://schemas.microsoft.com/office/powerpoint/2010/main" val="2174482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system</a:t>
            </a:r>
          </a:p>
          <a:p>
            <a:pPr marL="171450" indent="-171450">
              <a:buFontTx/>
              <a:buChar char="-"/>
            </a:pPr>
            <a:r>
              <a:rPr lang="nb-NO" dirty="0"/>
              <a:t>A USV </a:t>
            </a:r>
          </a:p>
          <a:p>
            <a:pPr marL="171450" indent="-171450">
              <a:buFontTx/>
              <a:buChar char="-"/>
            </a:pPr>
            <a:r>
              <a:rPr lang="nb-NO" dirty="0" err="1"/>
              <a:t>Named</a:t>
            </a:r>
            <a:r>
              <a:rPr lang="nb-NO" dirty="0"/>
              <a:t> </a:t>
            </a:r>
            <a:r>
              <a:rPr lang="nb-NO" dirty="0" err="1"/>
              <a:t>AutoNaut</a:t>
            </a:r>
            <a:r>
              <a:rPr lang="nb-NO" dirty="0"/>
              <a:t> – </a:t>
            </a:r>
            <a:r>
              <a:rPr lang="nb-NO" dirty="0" err="1"/>
              <a:t>commercially</a:t>
            </a:r>
            <a:r>
              <a:rPr lang="nb-NO" dirty="0"/>
              <a:t> </a:t>
            </a:r>
            <a:r>
              <a:rPr lang="nb-NO" dirty="0" err="1"/>
              <a:t>available</a:t>
            </a:r>
            <a:r>
              <a:rPr lang="nb-NO" dirty="0"/>
              <a:t> system </a:t>
            </a:r>
          </a:p>
          <a:p>
            <a:pPr marL="171450" indent="-171450">
              <a:buFontTx/>
              <a:buChar char="-"/>
            </a:pPr>
            <a:r>
              <a:rPr lang="nb-NO" dirty="0" err="1"/>
              <a:t>Owned</a:t>
            </a:r>
            <a:r>
              <a:rPr lang="nb-NO" dirty="0"/>
              <a:t> and </a:t>
            </a:r>
            <a:r>
              <a:rPr lang="nb-NO" dirty="0" err="1"/>
              <a:t>operated</a:t>
            </a:r>
            <a:r>
              <a:rPr lang="nb-NO" dirty="0"/>
              <a:t> by NTNU </a:t>
            </a:r>
          </a:p>
          <a:p>
            <a:pPr marL="171450" indent="-171450">
              <a:buFontTx/>
              <a:buChar char="-"/>
            </a:pPr>
            <a:r>
              <a:rPr lang="nb-NO" dirty="0" err="1"/>
              <a:t>Balancing</a:t>
            </a:r>
            <a:r>
              <a:rPr lang="nb-NO" dirty="0"/>
              <a:t> </a:t>
            </a:r>
            <a:r>
              <a:rPr lang="nb-NO" dirty="0" err="1"/>
              <a:t>power</a:t>
            </a:r>
            <a:r>
              <a:rPr lang="nb-NO" dirty="0"/>
              <a:t> </a:t>
            </a:r>
            <a:r>
              <a:rPr lang="nb-NO" dirty="0" err="1"/>
              <a:t>generation</a:t>
            </a:r>
            <a:r>
              <a:rPr lang="nb-NO" dirty="0"/>
              <a:t> and </a:t>
            </a:r>
            <a:r>
              <a:rPr lang="nb-NO" dirty="0" err="1"/>
              <a:t>consumption</a:t>
            </a:r>
            <a:r>
              <a:rPr lang="nb-NO" dirty="0"/>
              <a:t> is </a:t>
            </a:r>
            <a:r>
              <a:rPr lang="nb-NO" dirty="0" err="1"/>
              <a:t>critical</a:t>
            </a:r>
            <a:r>
              <a:rPr lang="nb-NO" dirty="0"/>
              <a:t> for </a:t>
            </a:r>
            <a:r>
              <a:rPr lang="nb-NO" dirty="0" err="1"/>
              <a:t>this</a:t>
            </a:r>
            <a:r>
              <a:rPr lang="nb-NO" dirty="0"/>
              <a:t> </a:t>
            </a:r>
            <a:r>
              <a:rPr lang="nb-NO" dirty="0" err="1"/>
              <a:t>vessel</a:t>
            </a:r>
            <a:r>
              <a:rPr lang="nb-NO" dirty="0"/>
              <a:t> </a:t>
            </a:r>
          </a:p>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14</a:t>
            </a:fld>
            <a:endParaRPr lang="nb-NO"/>
          </a:p>
        </p:txBody>
      </p:sp>
    </p:spTree>
    <p:extLst>
      <p:ext uri="{BB962C8B-B14F-4D97-AF65-F5344CB8AC3E}">
        <p14:creationId xmlns:p14="http://schemas.microsoft.com/office/powerpoint/2010/main" val="3684929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This </a:t>
            </a:r>
            <a:r>
              <a:rPr lang="nb-NO" dirty="0" err="1"/>
              <a:t>operation</a:t>
            </a:r>
            <a:r>
              <a:rPr lang="nb-NO" dirty="0"/>
              <a:t> </a:t>
            </a:r>
            <a:r>
              <a:rPr lang="nb-NO" dirty="0" err="1"/>
              <a:t>was</a:t>
            </a:r>
            <a:r>
              <a:rPr lang="nb-NO" dirty="0"/>
              <a:t> </a:t>
            </a:r>
            <a:r>
              <a:rPr lang="nb-NO" dirty="0" err="1"/>
              <a:t>performed</a:t>
            </a:r>
            <a:r>
              <a:rPr lang="nb-NO" dirty="0"/>
              <a:t> </a:t>
            </a:r>
            <a:r>
              <a:rPr lang="nb-NO" dirty="0" err="1"/>
              <a:t>on</a:t>
            </a:r>
            <a:r>
              <a:rPr lang="nb-NO" dirty="0"/>
              <a:t> </a:t>
            </a:r>
            <a:r>
              <a:rPr lang="nb-NO" dirty="0" err="1"/>
              <a:t>the</a:t>
            </a:r>
            <a:r>
              <a:rPr lang="nb-NO" dirty="0"/>
              <a:t> </a:t>
            </a:r>
            <a:r>
              <a:rPr lang="nb-NO" dirty="0" err="1"/>
              <a:t>coast</a:t>
            </a:r>
            <a:r>
              <a:rPr lang="nb-NO" dirty="0"/>
              <a:t> </a:t>
            </a:r>
            <a:r>
              <a:rPr lang="nb-NO" dirty="0" err="1"/>
              <a:t>of</a:t>
            </a:r>
            <a:r>
              <a:rPr lang="nb-NO" dirty="0"/>
              <a:t> Norway in </a:t>
            </a:r>
            <a:r>
              <a:rPr lang="nb-NO" dirty="0" err="1"/>
              <a:t>march</a:t>
            </a:r>
            <a:r>
              <a:rPr lang="nb-NO" dirty="0"/>
              <a:t>/april 2021 </a:t>
            </a:r>
          </a:p>
          <a:p>
            <a:pPr marL="171450" indent="-171450">
              <a:buFontTx/>
              <a:buChar char="-"/>
            </a:pPr>
            <a:r>
              <a:rPr lang="nb-NO" dirty="0"/>
              <a:t>The purpose </a:t>
            </a:r>
            <a:r>
              <a:rPr lang="nb-NO" dirty="0" err="1"/>
              <a:t>was</a:t>
            </a:r>
            <a:r>
              <a:rPr lang="nb-NO" dirty="0"/>
              <a:t> to </a:t>
            </a:r>
            <a:r>
              <a:rPr lang="nb-NO" dirty="0" err="1"/>
              <a:t>collect</a:t>
            </a:r>
            <a:r>
              <a:rPr lang="nb-NO" dirty="0"/>
              <a:t> data </a:t>
            </a:r>
            <a:r>
              <a:rPr lang="nb-NO" dirty="0" err="1"/>
              <a:t>about</a:t>
            </a:r>
            <a:r>
              <a:rPr lang="nb-NO" dirty="0"/>
              <a:t> </a:t>
            </a:r>
            <a:r>
              <a:rPr lang="nb-NO" dirty="0" err="1"/>
              <a:t>the</a:t>
            </a:r>
            <a:r>
              <a:rPr lang="nb-NO" dirty="0"/>
              <a:t> water </a:t>
            </a:r>
            <a:r>
              <a:rPr lang="nb-NO" dirty="0" err="1"/>
              <a:t>quality</a:t>
            </a:r>
            <a:r>
              <a:rPr lang="nb-NO" dirty="0"/>
              <a:t> </a:t>
            </a:r>
          </a:p>
          <a:p>
            <a:pPr marL="171450" indent="-171450">
              <a:buFontTx/>
              <a:buChar char="-"/>
            </a:pPr>
            <a:r>
              <a:rPr lang="nb-NO" dirty="0"/>
              <a:t>The </a:t>
            </a:r>
            <a:r>
              <a:rPr lang="nb-NO" dirty="0" err="1"/>
              <a:t>weather</a:t>
            </a:r>
            <a:r>
              <a:rPr lang="nb-NO" dirty="0"/>
              <a:t> </a:t>
            </a:r>
            <a:r>
              <a:rPr lang="nb-NO" dirty="0" err="1"/>
              <a:t>condition</a:t>
            </a:r>
            <a:r>
              <a:rPr lang="nb-NO" dirty="0"/>
              <a:t> </a:t>
            </a:r>
            <a:r>
              <a:rPr lang="nb-NO" dirty="0" err="1"/>
              <a:t>was</a:t>
            </a:r>
            <a:r>
              <a:rPr lang="nb-NO" dirty="0"/>
              <a:t> </a:t>
            </a:r>
            <a:r>
              <a:rPr lang="nb-NO" dirty="0" err="1"/>
              <a:t>challenging</a:t>
            </a:r>
            <a:r>
              <a:rPr lang="nb-NO" dirty="0"/>
              <a:t>, </a:t>
            </a:r>
            <a:r>
              <a:rPr lang="nb-NO" dirty="0" err="1"/>
              <a:t>meaning</a:t>
            </a:r>
            <a:r>
              <a:rPr lang="nb-NO" dirty="0"/>
              <a:t> </a:t>
            </a:r>
            <a:r>
              <a:rPr lang="nb-NO" dirty="0" err="1"/>
              <a:t>high</a:t>
            </a:r>
            <a:r>
              <a:rPr lang="nb-NO" dirty="0"/>
              <a:t> </a:t>
            </a:r>
            <a:r>
              <a:rPr lang="nb-NO" dirty="0" err="1"/>
              <a:t>waves</a:t>
            </a:r>
            <a:r>
              <a:rPr lang="nb-NO" dirty="0"/>
              <a:t>, </a:t>
            </a:r>
            <a:r>
              <a:rPr lang="nb-NO" dirty="0" err="1"/>
              <a:t>strong</a:t>
            </a:r>
            <a:r>
              <a:rPr lang="nb-NO" dirty="0"/>
              <a:t> </a:t>
            </a:r>
            <a:r>
              <a:rPr lang="nb-NO" dirty="0" err="1"/>
              <a:t>winds</a:t>
            </a:r>
            <a:r>
              <a:rPr lang="nb-NO" dirty="0"/>
              <a:t>, and </a:t>
            </a:r>
            <a:r>
              <a:rPr lang="nb-NO" dirty="0" err="1"/>
              <a:t>limited</a:t>
            </a:r>
            <a:r>
              <a:rPr lang="nb-NO" dirty="0"/>
              <a:t> </a:t>
            </a:r>
            <a:r>
              <a:rPr lang="nb-NO" dirty="0" err="1"/>
              <a:t>sunlight</a:t>
            </a:r>
            <a:r>
              <a:rPr lang="nb-NO" dirty="0"/>
              <a:t> </a:t>
            </a:r>
          </a:p>
          <a:p>
            <a:pPr marL="171450" indent="-171450">
              <a:buFontTx/>
              <a:buChar char="-"/>
            </a:pPr>
            <a:endParaRPr lang="nb-NO" dirty="0"/>
          </a:p>
          <a:p>
            <a:pPr marL="0" indent="0">
              <a:buFontTx/>
              <a:buNone/>
            </a:pPr>
            <a:r>
              <a:rPr lang="nb-NO" dirty="0" err="1"/>
              <a:t>Descriptions</a:t>
            </a:r>
            <a:r>
              <a:rPr lang="nb-NO" dirty="0"/>
              <a:t> </a:t>
            </a:r>
            <a:r>
              <a:rPr lang="nb-NO" dirty="0" err="1"/>
              <a:t>of</a:t>
            </a:r>
            <a:r>
              <a:rPr lang="nb-NO" dirty="0"/>
              <a:t> </a:t>
            </a:r>
            <a:r>
              <a:rPr lang="nb-NO" dirty="0" err="1"/>
              <a:t>the</a:t>
            </a:r>
            <a:r>
              <a:rPr lang="nb-NO" dirty="0"/>
              <a:t> </a:t>
            </a:r>
            <a:r>
              <a:rPr lang="nb-NO" dirty="0" err="1"/>
              <a:t>operation</a:t>
            </a:r>
            <a:r>
              <a:rPr lang="nb-NO" dirty="0"/>
              <a:t> show </a:t>
            </a:r>
            <a:r>
              <a:rPr lang="nb-NO" dirty="0" err="1"/>
              <a:t>that</a:t>
            </a:r>
            <a:r>
              <a:rPr lang="nb-NO" dirty="0"/>
              <a:t> </a:t>
            </a:r>
            <a:r>
              <a:rPr lang="nb-NO" dirty="0" err="1"/>
              <a:t>the</a:t>
            </a:r>
            <a:r>
              <a:rPr lang="nb-NO" dirty="0"/>
              <a:t> </a:t>
            </a:r>
            <a:r>
              <a:rPr lang="nb-NO" dirty="0" err="1"/>
              <a:t>mission</a:t>
            </a:r>
            <a:r>
              <a:rPr lang="nb-NO" dirty="0"/>
              <a:t> </a:t>
            </a:r>
            <a:r>
              <a:rPr lang="nb-NO" dirty="0" err="1"/>
              <a:t>was</a:t>
            </a:r>
            <a:r>
              <a:rPr lang="nb-NO" dirty="0"/>
              <a:t> </a:t>
            </a:r>
            <a:r>
              <a:rPr lang="nb-NO" dirty="0" err="1"/>
              <a:t>affected</a:t>
            </a:r>
            <a:r>
              <a:rPr lang="nb-NO" dirty="0"/>
              <a:t>. The </a:t>
            </a:r>
            <a:r>
              <a:rPr lang="nb-NO" dirty="0" err="1"/>
              <a:t>following</a:t>
            </a:r>
            <a:r>
              <a:rPr lang="nb-NO" dirty="0"/>
              <a:t> </a:t>
            </a:r>
            <a:r>
              <a:rPr lang="nb-NO" dirty="0" err="1"/>
              <a:t>things</a:t>
            </a:r>
            <a:r>
              <a:rPr lang="nb-NO" dirty="0"/>
              <a:t> </a:t>
            </a:r>
            <a:r>
              <a:rPr lang="nb-NO" dirty="0" err="1"/>
              <a:t>happened</a:t>
            </a:r>
            <a:r>
              <a:rPr lang="nb-NO" dirty="0"/>
              <a:t>:</a:t>
            </a:r>
          </a:p>
          <a:p>
            <a:pPr marL="171450" indent="-171450">
              <a:buFontTx/>
              <a:buChar char="-"/>
            </a:pPr>
            <a:r>
              <a:rPr lang="nb-NO" dirty="0"/>
              <a:t>The data </a:t>
            </a:r>
            <a:r>
              <a:rPr lang="nb-NO" dirty="0" err="1"/>
              <a:t>coollection</a:t>
            </a:r>
            <a:r>
              <a:rPr lang="nb-NO" dirty="0"/>
              <a:t> </a:t>
            </a:r>
            <a:r>
              <a:rPr lang="nb-NO" dirty="0" err="1"/>
              <a:t>could</a:t>
            </a:r>
            <a:r>
              <a:rPr lang="nb-NO" dirty="0"/>
              <a:t> not be used </a:t>
            </a:r>
            <a:r>
              <a:rPr lang="nb-NO" dirty="0" err="1"/>
              <a:t>continuously</a:t>
            </a:r>
            <a:r>
              <a:rPr lang="nb-NO" dirty="0"/>
              <a:t> </a:t>
            </a:r>
          </a:p>
          <a:p>
            <a:pPr marL="171450" indent="-171450">
              <a:buFontTx/>
              <a:buChar char="-"/>
            </a:pPr>
            <a:r>
              <a:rPr lang="nb-NO" dirty="0" err="1"/>
              <a:t>Strong</a:t>
            </a:r>
            <a:r>
              <a:rPr lang="nb-NO" dirty="0"/>
              <a:t> </a:t>
            </a:r>
            <a:r>
              <a:rPr lang="nb-NO" dirty="0" err="1"/>
              <a:t>wind</a:t>
            </a:r>
            <a:r>
              <a:rPr lang="nb-NO" dirty="0"/>
              <a:t> and </a:t>
            </a:r>
            <a:r>
              <a:rPr lang="nb-NO" dirty="0" err="1"/>
              <a:t>high</a:t>
            </a:r>
            <a:r>
              <a:rPr lang="nb-NO" dirty="0"/>
              <a:t> </a:t>
            </a:r>
            <a:r>
              <a:rPr lang="nb-NO" dirty="0" err="1"/>
              <a:t>waves</a:t>
            </a:r>
            <a:r>
              <a:rPr lang="nb-NO" dirty="0"/>
              <a:t> </a:t>
            </a:r>
            <a:r>
              <a:rPr lang="nb-NO" dirty="0" err="1"/>
              <a:t>caused</a:t>
            </a:r>
            <a:r>
              <a:rPr lang="nb-NO" dirty="0"/>
              <a:t> </a:t>
            </a:r>
            <a:r>
              <a:rPr lang="nb-NO" dirty="0" err="1"/>
              <a:t>the</a:t>
            </a:r>
            <a:r>
              <a:rPr lang="nb-NO" dirty="0"/>
              <a:t> </a:t>
            </a:r>
            <a:r>
              <a:rPr lang="nb-NO" dirty="0" err="1"/>
              <a:t>vessel</a:t>
            </a:r>
            <a:r>
              <a:rPr lang="nb-NO" dirty="0"/>
              <a:t> to strand </a:t>
            </a:r>
          </a:p>
          <a:p>
            <a:pPr marL="171450" indent="-171450">
              <a:buFontTx/>
              <a:buChar char="-"/>
            </a:pPr>
            <a:r>
              <a:rPr lang="nb-NO" dirty="0"/>
              <a:t>Energy harvesting </a:t>
            </a:r>
            <a:r>
              <a:rPr lang="nb-NO" dirty="0" err="1"/>
              <a:t>was</a:t>
            </a:r>
            <a:r>
              <a:rPr lang="nb-NO" dirty="0"/>
              <a:t> a </a:t>
            </a:r>
            <a:r>
              <a:rPr lang="nb-NO" dirty="0" err="1"/>
              <a:t>challenge</a:t>
            </a:r>
            <a:r>
              <a:rPr lang="nb-NO" dirty="0"/>
              <a:t> </a:t>
            </a:r>
          </a:p>
        </p:txBody>
      </p:sp>
      <p:sp>
        <p:nvSpPr>
          <p:cNvPr id="4" name="Slide Number Placeholder 3"/>
          <p:cNvSpPr>
            <a:spLocks noGrp="1"/>
          </p:cNvSpPr>
          <p:nvPr>
            <p:ph type="sldNum" sz="quarter" idx="5"/>
          </p:nvPr>
        </p:nvSpPr>
        <p:spPr/>
        <p:txBody>
          <a:bodyPr/>
          <a:lstStyle/>
          <a:p>
            <a:fld id="{B3CDDB68-928F-4242-A7AF-7BFE3CD3582C}" type="slidenum">
              <a:rPr lang="nb-NO" smtClean="0"/>
              <a:t>15</a:t>
            </a:fld>
            <a:endParaRPr lang="nb-NO"/>
          </a:p>
        </p:txBody>
      </p:sp>
    </p:spTree>
    <p:extLst>
      <p:ext uri="{BB962C8B-B14F-4D97-AF65-F5344CB8AC3E}">
        <p14:creationId xmlns:p14="http://schemas.microsoft.com/office/powerpoint/2010/main" val="408511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CDDB68-928F-4242-A7AF-7BFE3CD3582C}" type="slidenum">
              <a:rPr lang="nb-NO" smtClean="0"/>
              <a:t>16</a:t>
            </a:fld>
            <a:endParaRPr lang="nb-NO"/>
          </a:p>
        </p:txBody>
      </p:sp>
    </p:spTree>
    <p:extLst>
      <p:ext uri="{BB962C8B-B14F-4D97-AF65-F5344CB8AC3E}">
        <p14:creationId xmlns:p14="http://schemas.microsoft.com/office/powerpoint/2010/main" val="205618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Here: </a:t>
            </a:r>
            <a:r>
              <a:rPr lang="nb-NO" dirty="0" err="1"/>
              <a:t>mission</a:t>
            </a:r>
            <a:r>
              <a:rPr lang="nb-NO" dirty="0"/>
              <a:t> </a:t>
            </a:r>
            <a:r>
              <a:rPr lang="nb-NO" dirty="0" err="1"/>
              <a:t>failure</a:t>
            </a:r>
            <a:r>
              <a:rPr lang="nb-NO" dirty="0"/>
              <a:t> </a:t>
            </a:r>
            <a:r>
              <a:rPr lang="nb-NO" dirty="0" err="1"/>
              <a:t>defined</a:t>
            </a:r>
            <a:r>
              <a:rPr lang="nb-NO" dirty="0"/>
              <a:t> as not </a:t>
            </a:r>
            <a:r>
              <a:rPr lang="nb-NO" dirty="0" err="1"/>
              <a:t>possible</a:t>
            </a:r>
            <a:r>
              <a:rPr lang="nb-NO" dirty="0"/>
              <a:t> to </a:t>
            </a:r>
            <a:r>
              <a:rPr lang="nb-NO" dirty="0" err="1"/>
              <a:t>performe</a:t>
            </a:r>
            <a:r>
              <a:rPr lang="nb-NO" dirty="0"/>
              <a:t> </a:t>
            </a:r>
            <a:r>
              <a:rPr lang="nb-NO" dirty="0" err="1"/>
              <a:t>the</a:t>
            </a:r>
            <a:r>
              <a:rPr lang="nb-NO" dirty="0"/>
              <a:t> </a:t>
            </a:r>
            <a:r>
              <a:rPr lang="nb-NO" dirty="0" err="1"/>
              <a:t>defined</a:t>
            </a:r>
            <a:r>
              <a:rPr lang="nb-NO" dirty="0"/>
              <a:t> </a:t>
            </a:r>
            <a:r>
              <a:rPr lang="nb-NO" dirty="0" err="1"/>
              <a:t>mission</a:t>
            </a:r>
            <a:r>
              <a:rPr lang="nb-NO" dirty="0"/>
              <a:t> </a:t>
            </a:r>
            <a:r>
              <a:rPr lang="nb-NO" dirty="0" err="1"/>
              <a:t>within</a:t>
            </a:r>
            <a:r>
              <a:rPr lang="nb-NO" dirty="0"/>
              <a:t> </a:t>
            </a:r>
            <a:r>
              <a:rPr lang="nb-NO" dirty="0" err="1"/>
              <a:t>the</a:t>
            </a:r>
            <a:r>
              <a:rPr lang="nb-NO" dirty="0"/>
              <a:t> </a:t>
            </a:r>
            <a:r>
              <a:rPr lang="nb-NO" dirty="0" err="1"/>
              <a:t>defined</a:t>
            </a:r>
            <a:r>
              <a:rPr lang="nb-NO" dirty="0"/>
              <a:t> </a:t>
            </a:r>
            <a:r>
              <a:rPr lang="nb-NO" dirty="0" err="1"/>
              <a:t>operational</a:t>
            </a:r>
            <a:r>
              <a:rPr lang="nb-NO" dirty="0"/>
              <a:t> </a:t>
            </a:r>
            <a:r>
              <a:rPr lang="nb-NO" dirty="0" err="1"/>
              <a:t>specifications</a:t>
            </a:r>
            <a:r>
              <a:rPr lang="nb-NO" dirty="0"/>
              <a:t>, </a:t>
            </a:r>
            <a:r>
              <a:rPr lang="nb-NO" dirty="0" err="1"/>
              <a:t>without</a:t>
            </a:r>
            <a:r>
              <a:rPr lang="nb-NO" dirty="0"/>
              <a:t> manual </a:t>
            </a:r>
            <a:r>
              <a:rPr lang="nb-NO" dirty="0" err="1"/>
              <a:t>intervention</a:t>
            </a: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17</a:t>
            </a:fld>
            <a:endParaRPr lang="nb-NO"/>
          </a:p>
        </p:txBody>
      </p:sp>
    </p:spTree>
    <p:extLst>
      <p:ext uri="{BB962C8B-B14F-4D97-AF65-F5344CB8AC3E}">
        <p14:creationId xmlns:p14="http://schemas.microsoft.com/office/powerpoint/2010/main" val="3345830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Green </a:t>
            </a:r>
            <a:r>
              <a:rPr lang="nb-NO" dirty="0" err="1"/>
              <a:t>frame</a:t>
            </a:r>
            <a:r>
              <a:rPr lang="nb-NO" dirty="0"/>
              <a:t> </a:t>
            </a:r>
            <a:r>
              <a:rPr lang="nb-NO" dirty="0" err="1"/>
              <a:t>indicates</a:t>
            </a:r>
            <a:r>
              <a:rPr lang="nb-NO" dirty="0"/>
              <a:t> node </a:t>
            </a:r>
            <a:r>
              <a:rPr lang="nb-NO" dirty="0" err="1"/>
              <a:t>related</a:t>
            </a:r>
            <a:r>
              <a:rPr lang="nb-NO" dirty="0"/>
              <a:t> to </a:t>
            </a:r>
            <a:r>
              <a:rPr lang="nb-NO" dirty="0" err="1"/>
              <a:t>the</a:t>
            </a:r>
            <a:r>
              <a:rPr lang="nb-NO" dirty="0"/>
              <a:t> </a:t>
            </a:r>
            <a:r>
              <a:rPr lang="nb-NO" dirty="0" err="1"/>
              <a:t>environment</a:t>
            </a:r>
            <a:r>
              <a:rPr lang="nb-NO" dirty="0"/>
              <a:t> </a:t>
            </a:r>
          </a:p>
          <a:p>
            <a:r>
              <a:rPr lang="nb-NO" dirty="0" err="1"/>
              <a:t>Yellow</a:t>
            </a:r>
            <a:r>
              <a:rPr lang="nb-NO" dirty="0"/>
              <a:t> – </a:t>
            </a:r>
            <a:r>
              <a:rPr lang="nb-NO" dirty="0" err="1"/>
              <a:t>related</a:t>
            </a:r>
            <a:r>
              <a:rPr lang="nb-NO" dirty="0"/>
              <a:t> to </a:t>
            </a:r>
            <a:r>
              <a:rPr lang="nb-NO" dirty="0" err="1"/>
              <a:t>operation</a:t>
            </a:r>
            <a:r>
              <a:rPr lang="nb-NO" dirty="0"/>
              <a:t> </a:t>
            </a:r>
          </a:p>
          <a:p>
            <a:r>
              <a:rPr lang="nb-NO" dirty="0"/>
              <a:t>Blue – </a:t>
            </a:r>
            <a:r>
              <a:rPr lang="nb-NO" dirty="0" err="1"/>
              <a:t>related</a:t>
            </a:r>
            <a:r>
              <a:rPr lang="nb-NO" dirty="0"/>
              <a:t> to system</a:t>
            </a:r>
          </a:p>
          <a:p>
            <a:endParaRPr lang="nb-NO" dirty="0"/>
          </a:p>
          <a:p>
            <a:r>
              <a:rPr lang="nb-NO" dirty="0" err="1"/>
              <a:t>Quantification</a:t>
            </a:r>
            <a:r>
              <a:rPr lang="nb-NO" dirty="0"/>
              <a:t> is </a:t>
            </a:r>
            <a:r>
              <a:rPr lang="nb-NO" dirty="0" err="1"/>
              <a:t>also</a:t>
            </a:r>
            <a:r>
              <a:rPr lang="nb-NO" dirty="0"/>
              <a:t> </a:t>
            </a:r>
            <a:r>
              <a:rPr lang="nb-NO" dirty="0" err="1"/>
              <a:t>shown</a:t>
            </a:r>
            <a:r>
              <a:rPr lang="nb-NO" dirty="0"/>
              <a:t> </a:t>
            </a:r>
            <a:r>
              <a:rPr lang="nb-NO" dirty="0" err="1"/>
              <a:t>here</a:t>
            </a:r>
            <a:r>
              <a:rPr lang="nb-NO" dirty="0"/>
              <a:t> </a:t>
            </a:r>
          </a:p>
          <a:p>
            <a:r>
              <a:rPr lang="nb-NO" dirty="0" err="1"/>
              <a:t>Some</a:t>
            </a:r>
            <a:r>
              <a:rPr lang="nb-NO" dirty="0"/>
              <a:t> </a:t>
            </a:r>
            <a:r>
              <a:rPr lang="nb-NO" dirty="0" err="1"/>
              <a:t>information</a:t>
            </a:r>
            <a:r>
              <a:rPr lang="nb-NO" dirty="0"/>
              <a:t> </a:t>
            </a:r>
            <a:r>
              <a:rPr lang="nb-NO" dirty="0" err="1"/>
              <a:t>could</a:t>
            </a:r>
            <a:r>
              <a:rPr lang="nb-NO" dirty="0"/>
              <a:t> be </a:t>
            </a:r>
            <a:r>
              <a:rPr lang="nb-NO" dirty="0" err="1"/>
              <a:t>found</a:t>
            </a:r>
            <a:r>
              <a:rPr lang="nb-NO" dirty="0"/>
              <a:t> </a:t>
            </a:r>
            <a:r>
              <a:rPr lang="nb-NO" dirty="0" err="1"/>
              <a:t>based</a:t>
            </a:r>
            <a:r>
              <a:rPr lang="nb-NO" dirty="0"/>
              <a:t> </a:t>
            </a:r>
            <a:r>
              <a:rPr lang="nb-NO" dirty="0" err="1"/>
              <a:t>on</a:t>
            </a:r>
            <a:r>
              <a:rPr lang="nb-NO" dirty="0"/>
              <a:t> </a:t>
            </a:r>
            <a:r>
              <a:rPr lang="nb-NO" dirty="0" err="1"/>
              <a:t>the</a:t>
            </a:r>
            <a:r>
              <a:rPr lang="nb-NO" dirty="0"/>
              <a:t> </a:t>
            </a:r>
            <a:r>
              <a:rPr lang="nb-NO" dirty="0" err="1"/>
              <a:t>published</a:t>
            </a:r>
            <a:r>
              <a:rPr lang="nb-NO" dirty="0"/>
              <a:t> </a:t>
            </a:r>
            <a:r>
              <a:rPr lang="nb-NO" dirty="0" err="1"/>
              <a:t>papers</a:t>
            </a:r>
            <a:r>
              <a:rPr lang="nb-NO" dirty="0"/>
              <a:t>, system </a:t>
            </a:r>
            <a:r>
              <a:rPr lang="nb-NO" dirty="0" err="1"/>
              <a:t>information</a:t>
            </a:r>
            <a:r>
              <a:rPr lang="nb-NO" dirty="0"/>
              <a:t>, and </a:t>
            </a:r>
            <a:r>
              <a:rPr lang="nb-NO" dirty="0" err="1"/>
              <a:t>external</a:t>
            </a:r>
            <a:r>
              <a:rPr lang="nb-NO" dirty="0"/>
              <a:t> </a:t>
            </a:r>
            <a:r>
              <a:rPr lang="nb-NO" dirty="0" err="1"/>
              <a:t>sources</a:t>
            </a:r>
            <a:r>
              <a:rPr lang="nb-NO" dirty="0"/>
              <a:t> </a:t>
            </a:r>
          </a:p>
          <a:p>
            <a:r>
              <a:rPr lang="nb-NO" dirty="0" err="1"/>
              <a:t>Other</a:t>
            </a:r>
            <a:r>
              <a:rPr lang="nb-NO" dirty="0"/>
              <a:t> </a:t>
            </a:r>
            <a:r>
              <a:rPr lang="nb-NO" dirty="0" err="1"/>
              <a:t>had</a:t>
            </a:r>
            <a:r>
              <a:rPr lang="nb-NO" dirty="0"/>
              <a:t> to be </a:t>
            </a:r>
            <a:r>
              <a:rPr lang="nb-NO" dirty="0" err="1"/>
              <a:t>based</a:t>
            </a:r>
            <a:r>
              <a:rPr lang="nb-NO" dirty="0"/>
              <a:t> </a:t>
            </a:r>
            <a:r>
              <a:rPr lang="nb-NO" dirty="0" err="1"/>
              <a:t>on</a:t>
            </a:r>
            <a:r>
              <a:rPr lang="nb-NO" dirty="0"/>
              <a:t> </a:t>
            </a:r>
            <a:r>
              <a:rPr lang="nb-NO" dirty="0" err="1"/>
              <a:t>assumptions</a:t>
            </a:r>
            <a:r>
              <a:rPr lang="nb-NO" dirty="0"/>
              <a:t> </a:t>
            </a:r>
          </a:p>
          <a:p>
            <a:endParaRPr lang="nb-NO" dirty="0"/>
          </a:p>
          <a:p>
            <a:r>
              <a:rPr lang="nb-NO" dirty="0" err="1"/>
              <a:t>CPTs</a:t>
            </a:r>
            <a:r>
              <a:rPr lang="nb-NO" dirty="0"/>
              <a:t> </a:t>
            </a:r>
            <a:r>
              <a:rPr lang="nb-NO" dirty="0" err="1"/>
              <a:t>were</a:t>
            </a:r>
            <a:r>
              <a:rPr lang="nb-NO" dirty="0"/>
              <a:t> </a:t>
            </a:r>
            <a:r>
              <a:rPr lang="nb-NO" dirty="0" err="1"/>
              <a:t>developed</a:t>
            </a:r>
            <a:r>
              <a:rPr lang="nb-NO" dirty="0"/>
              <a:t> </a:t>
            </a:r>
            <a:r>
              <a:rPr lang="nb-NO" dirty="0" err="1"/>
              <a:t>based</a:t>
            </a:r>
            <a:r>
              <a:rPr lang="nb-NO" dirty="0"/>
              <a:t> </a:t>
            </a:r>
            <a:r>
              <a:rPr lang="nb-NO" dirty="0" err="1"/>
              <a:t>on</a:t>
            </a:r>
            <a:r>
              <a:rPr lang="nb-NO" dirty="0"/>
              <a:t> </a:t>
            </a:r>
            <a:r>
              <a:rPr lang="nb-NO" dirty="0" err="1"/>
              <a:t>subjective</a:t>
            </a:r>
            <a:r>
              <a:rPr lang="nb-NO" dirty="0"/>
              <a:t> </a:t>
            </a:r>
            <a:r>
              <a:rPr lang="nb-NO" dirty="0" err="1"/>
              <a:t>knowledge</a:t>
            </a: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18</a:t>
            </a:fld>
            <a:endParaRPr lang="nb-NO"/>
          </a:p>
        </p:txBody>
      </p:sp>
    </p:spTree>
    <p:extLst>
      <p:ext uri="{BB962C8B-B14F-4D97-AF65-F5344CB8AC3E}">
        <p14:creationId xmlns:p14="http://schemas.microsoft.com/office/powerpoint/2010/main" val="1724849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19</a:t>
            </a:fld>
            <a:endParaRPr lang="nb-NO"/>
          </a:p>
        </p:txBody>
      </p:sp>
    </p:spTree>
    <p:extLst>
      <p:ext uri="{BB962C8B-B14F-4D97-AF65-F5344CB8AC3E}">
        <p14:creationId xmlns:p14="http://schemas.microsoft.com/office/powerpoint/2010/main" val="403757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CDDB68-928F-4242-A7AF-7BFE3CD3582C}" type="slidenum">
              <a:rPr lang="nb-NO" smtClean="0"/>
              <a:t>2</a:t>
            </a:fld>
            <a:endParaRPr lang="nb-NO"/>
          </a:p>
        </p:txBody>
      </p:sp>
    </p:spTree>
    <p:extLst>
      <p:ext uri="{BB962C8B-B14F-4D97-AF65-F5344CB8AC3E}">
        <p14:creationId xmlns:p14="http://schemas.microsoft.com/office/powerpoint/2010/main" val="1148903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a:t>
            </a:r>
            <a:r>
              <a:rPr lang="nb-NO" dirty="0" err="1"/>
              <a:t>equations</a:t>
            </a:r>
            <a:r>
              <a:rPr lang="nb-NO" dirty="0"/>
              <a:t> show </a:t>
            </a:r>
            <a:r>
              <a:rPr lang="nb-NO" dirty="0" err="1"/>
              <a:t>the</a:t>
            </a:r>
            <a:r>
              <a:rPr lang="nb-NO" dirty="0"/>
              <a:t> </a:t>
            </a:r>
            <a:r>
              <a:rPr lang="nb-NO" dirty="0" err="1"/>
              <a:t>dynamic</a:t>
            </a:r>
            <a:r>
              <a:rPr lang="nb-NO" dirty="0"/>
              <a:t> nodes and </a:t>
            </a:r>
            <a:r>
              <a:rPr lang="nb-NO" dirty="0" err="1"/>
              <a:t>arcs</a:t>
            </a: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20</a:t>
            </a:fld>
            <a:endParaRPr lang="nb-NO"/>
          </a:p>
        </p:txBody>
      </p:sp>
    </p:spTree>
    <p:extLst>
      <p:ext uri="{BB962C8B-B14F-4D97-AF65-F5344CB8AC3E}">
        <p14:creationId xmlns:p14="http://schemas.microsoft.com/office/powerpoint/2010/main" val="1587766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Different </a:t>
            </a:r>
            <a:r>
              <a:rPr lang="nb-NO" dirty="0" err="1"/>
              <a:t>methods</a:t>
            </a:r>
            <a:r>
              <a:rPr lang="nb-NO" dirty="0"/>
              <a:t> for </a:t>
            </a:r>
            <a:r>
              <a:rPr lang="nb-NO" dirty="0" err="1"/>
              <a:t>quantification</a:t>
            </a:r>
            <a:r>
              <a:rPr lang="nb-NO" dirty="0"/>
              <a:t> </a:t>
            </a:r>
            <a:r>
              <a:rPr lang="nb-NO" dirty="0" err="1"/>
              <a:t>exists</a:t>
            </a:r>
            <a:r>
              <a:rPr lang="nb-NO" dirty="0"/>
              <a:t> </a:t>
            </a:r>
          </a:p>
          <a:p>
            <a:endParaRPr lang="nb-NO" dirty="0"/>
          </a:p>
          <a:p>
            <a:r>
              <a:rPr lang="nb-NO" dirty="0"/>
              <a:t>Different </a:t>
            </a:r>
            <a:r>
              <a:rPr lang="nb-NO" dirty="0" err="1"/>
              <a:t>methods</a:t>
            </a:r>
            <a:r>
              <a:rPr lang="nb-NO" dirty="0"/>
              <a:t> for </a:t>
            </a:r>
            <a:r>
              <a:rPr lang="nb-NO" dirty="0" err="1"/>
              <a:t>validation</a:t>
            </a:r>
            <a:r>
              <a:rPr lang="nb-NO" dirty="0"/>
              <a:t> </a:t>
            </a:r>
            <a:r>
              <a:rPr lang="nb-NO" dirty="0" err="1"/>
              <a:t>exists</a:t>
            </a:r>
            <a:r>
              <a:rPr lang="nb-NO" dirty="0"/>
              <a:t> </a:t>
            </a:r>
          </a:p>
          <a:p>
            <a:r>
              <a:rPr lang="nb-NO" dirty="0"/>
              <a:t>- </a:t>
            </a:r>
            <a:r>
              <a:rPr lang="nb-NO" dirty="0" err="1"/>
              <a:t>Validation</a:t>
            </a:r>
            <a:r>
              <a:rPr lang="nb-NO" dirty="0"/>
              <a:t> </a:t>
            </a:r>
            <a:r>
              <a:rPr lang="nb-NO" dirty="0" err="1"/>
              <a:t>can</a:t>
            </a:r>
            <a:r>
              <a:rPr lang="nb-NO" dirty="0"/>
              <a:t> be a </a:t>
            </a:r>
            <a:r>
              <a:rPr lang="nb-NO" dirty="0" err="1"/>
              <a:t>challenge</a:t>
            </a:r>
            <a:r>
              <a:rPr lang="nb-NO" dirty="0"/>
              <a:t> for </a:t>
            </a:r>
            <a:r>
              <a:rPr lang="nb-NO" dirty="0" err="1"/>
              <a:t>autonomous</a:t>
            </a:r>
            <a:r>
              <a:rPr lang="nb-NO" dirty="0"/>
              <a:t> </a:t>
            </a:r>
            <a:r>
              <a:rPr lang="nb-NO" dirty="0" err="1"/>
              <a:t>ships</a:t>
            </a:r>
            <a:r>
              <a:rPr lang="nb-NO" dirty="0"/>
              <a:t> </a:t>
            </a:r>
            <a:r>
              <a:rPr lang="nb-NO" dirty="0" err="1"/>
              <a:t>because</a:t>
            </a:r>
            <a:r>
              <a:rPr lang="nb-NO" dirty="0"/>
              <a:t> </a:t>
            </a:r>
            <a:r>
              <a:rPr lang="nb-NO" dirty="0" err="1"/>
              <a:t>there</a:t>
            </a:r>
            <a:r>
              <a:rPr lang="nb-NO" dirty="0"/>
              <a:t> </a:t>
            </a:r>
            <a:r>
              <a:rPr lang="nb-NO" dirty="0" err="1"/>
              <a:t>are</a:t>
            </a:r>
            <a:r>
              <a:rPr lang="nb-NO" dirty="0"/>
              <a:t> </a:t>
            </a:r>
            <a:r>
              <a:rPr lang="nb-NO" dirty="0" err="1"/>
              <a:t>few</a:t>
            </a:r>
            <a:r>
              <a:rPr lang="nb-NO" dirty="0"/>
              <a:t> systems operating and </a:t>
            </a:r>
            <a:r>
              <a:rPr lang="nb-NO" dirty="0" err="1"/>
              <a:t>therefore</a:t>
            </a:r>
            <a:r>
              <a:rPr lang="nb-NO" dirty="0"/>
              <a:t> </a:t>
            </a:r>
            <a:r>
              <a:rPr lang="nb-NO" dirty="0" err="1"/>
              <a:t>limited</a:t>
            </a:r>
            <a:r>
              <a:rPr lang="nb-NO" dirty="0"/>
              <a:t> </a:t>
            </a:r>
            <a:r>
              <a:rPr lang="nb-NO" dirty="0" err="1"/>
              <a:t>operational</a:t>
            </a:r>
            <a:r>
              <a:rPr lang="nb-NO" dirty="0"/>
              <a:t> </a:t>
            </a:r>
            <a:r>
              <a:rPr lang="nb-NO" dirty="0" err="1"/>
              <a:t>experience</a:t>
            </a:r>
            <a:r>
              <a:rPr lang="nb-NO" dirty="0"/>
              <a:t> </a:t>
            </a:r>
          </a:p>
        </p:txBody>
      </p:sp>
      <p:sp>
        <p:nvSpPr>
          <p:cNvPr id="4" name="Slide Number Placeholder 3"/>
          <p:cNvSpPr>
            <a:spLocks noGrp="1"/>
          </p:cNvSpPr>
          <p:nvPr>
            <p:ph type="sldNum" sz="quarter" idx="5"/>
          </p:nvPr>
        </p:nvSpPr>
        <p:spPr/>
        <p:txBody>
          <a:bodyPr/>
          <a:lstStyle/>
          <a:p>
            <a:fld id="{B3CDDB68-928F-4242-A7AF-7BFE3CD3582C}" type="slidenum">
              <a:rPr lang="nb-NO" smtClean="0"/>
              <a:t>21</a:t>
            </a:fld>
            <a:endParaRPr lang="nb-NO"/>
          </a:p>
        </p:txBody>
      </p:sp>
    </p:spTree>
    <p:extLst>
      <p:ext uri="{BB962C8B-B14F-4D97-AF65-F5344CB8AC3E}">
        <p14:creationId xmlns:p14="http://schemas.microsoft.com/office/powerpoint/2010/main" val="303059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As </a:t>
            </a:r>
            <a:r>
              <a:rPr lang="nb-NO" dirty="0" err="1"/>
              <a:t>the</a:t>
            </a:r>
            <a:r>
              <a:rPr lang="nb-NO" dirty="0"/>
              <a:t> </a:t>
            </a:r>
            <a:r>
              <a:rPr lang="nb-NO" dirty="0" err="1"/>
              <a:t>vessel</a:t>
            </a:r>
            <a:r>
              <a:rPr lang="nb-NO" dirty="0"/>
              <a:t> </a:t>
            </a:r>
            <a:r>
              <a:rPr lang="nb-NO" dirty="0" err="1"/>
              <a:t>was</a:t>
            </a:r>
            <a:r>
              <a:rPr lang="nb-NO" dirty="0"/>
              <a:t> </a:t>
            </a:r>
            <a:r>
              <a:rPr lang="nb-NO" dirty="0" err="1"/>
              <a:t>retrieved</a:t>
            </a:r>
            <a:r>
              <a:rPr lang="nb-NO" dirty="0"/>
              <a:t>, </a:t>
            </a:r>
            <a:r>
              <a:rPr lang="nb-NO" dirty="0" err="1"/>
              <a:t>only</a:t>
            </a:r>
            <a:r>
              <a:rPr lang="nb-NO" dirty="0"/>
              <a:t> </a:t>
            </a:r>
            <a:r>
              <a:rPr lang="nb-NO" dirty="0" err="1"/>
              <a:t>the</a:t>
            </a:r>
            <a:r>
              <a:rPr lang="nb-NO" dirty="0"/>
              <a:t> last part </a:t>
            </a:r>
            <a:r>
              <a:rPr lang="nb-NO" dirty="0" err="1"/>
              <a:t>of</a:t>
            </a:r>
            <a:r>
              <a:rPr lang="nb-NO" dirty="0"/>
              <a:t> </a:t>
            </a:r>
            <a:r>
              <a:rPr lang="nb-NO" dirty="0" err="1"/>
              <a:t>mission</a:t>
            </a:r>
            <a:r>
              <a:rPr lang="nb-NO" dirty="0"/>
              <a:t> </a:t>
            </a:r>
            <a:r>
              <a:rPr lang="nb-NO" dirty="0" err="1"/>
              <a:t>was</a:t>
            </a:r>
            <a:r>
              <a:rPr lang="nb-NO" dirty="0"/>
              <a:t> </a:t>
            </a:r>
            <a:r>
              <a:rPr lang="nb-NO" dirty="0" err="1"/>
              <a:t>modelled</a:t>
            </a:r>
            <a:r>
              <a:rPr lang="nb-NO" dirty="0"/>
              <a:t>, </a:t>
            </a:r>
            <a:r>
              <a:rPr lang="nb-NO" dirty="0" err="1"/>
              <a:t>when</a:t>
            </a:r>
            <a:r>
              <a:rPr lang="nb-NO" dirty="0"/>
              <a:t> it </a:t>
            </a:r>
            <a:r>
              <a:rPr lang="nb-NO" dirty="0" err="1"/>
              <a:t>was</a:t>
            </a:r>
            <a:r>
              <a:rPr lang="nb-NO" dirty="0"/>
              <a:t> </a:t>
            </a:r>
            <a:r>
              <a:rPr lang="nb-NO" dirty="0" err="1"/>
              <a:t>assumed</a:t>
            </a:r>
            <a:r>
              <a:rPr lang="nb-NO" dirty="0"/>
              <a:t> </a:t>
            </a:r>
            <a:r>
              <a:rPr lang="nb-NO" dirty="0" err="1"/>
              <a:t>that</a:t>
            </a:r>
            <a:r>
              <a:rPr lang="nb-NO" dirty="0"/>
              <a:t> </a:t>
            </a:r>
            <a:r>
              <a:rPr lang="nb-NO" dirty="0" err="1"/>
              <a:t>the</a:t>
            </a:r>
            <a:r>
              <a:rPr lang="nb-NO" dirty="0"/>
              <a:t> </a:t>
            </a:r>
            <a:r>
              <a:rPr lang="nb-NO" dirty="0" err="1"/>
              <a:t>vessel</a:t>
            </a:r>
            <a:r>
              <a:rPr lang="nb-NO" dirty="0"/>
              <a:t> has </a:t>
            </a:r>
            <a:r>
              <a:rPr lang="nb-NO" dirty="0" err="1"/>
              <a:t>been</a:t>
            </a:r>
            <a:r>
              <a:rPr lang="nb-NO" dirty="0"/>
              <a:t> re-</a:t>
            </a:r>
            <a:r>
              <a:rPr lang="nb-NO" dirty="0" err="1"/>
              <a:t>charged</a:t>
            </a:r>
            <a:r>
              <a:rPr lang="nb-NO" dirty="0"/>
              <a:t>  </a:t>
            </a:r>
          </a:p>
        </p:txBody>
      </p:sp>
      <p:sp>
        <p:nvSpPr>
          <p:cNvPr id="4" name="Slide Number Placeholder 3"/>
          <p:cNvSpPr>
            <a:spLocks noGrp="1"/>
          </p:cNvSpPr>
          <p:nvPr>
            <p:ph type="sldNum" sz="quarter" idx="5"/>
          </p:nvPr>
        </p:nvSpPr>
        <p:spPr/>
        <p:txBody>
          <a:bodyPr/>
          <a:lstStyle/>
          <a:p>
            <a:fld id="{B3CDDB68-928F-4242-A7AF-7BFE3CD3582C}" type="slidenum">
              <a:rPr lang="nb-NO" smtClean="0"/>
              <a:t>22</a:t>
            </a:fld>
            <a:endParaRPr lang="nb-NO"/>
          </a:p>
        </p:txBody>
      </p:sp>
    </p:spTree>
    <p:extLst>
      <p:ext uri="{BB962C8B-B14F-4D97-AF65-F5344CB8AC3E}">
        <p14:creationId xmlns:p14="http://schemas.microsoft.com/office/powerpoint/2010/main" val="3471859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CDDB68-928F-4242-A7AF-7BFE3CD3582C}" type="slidenum">
              <a:rPr lang="nb-NO" smtClean="0"/>
              <a:t>23</a:t>
            </a:fld>
            <a:endParaRPr lang="nb-NO"/>
          </a:p>
        </p:txBody>
      </p:sp>
    </p:spTree>
    <p:extLst>
      <p:ext uri="{BB962C8B-B14F-4D97-AF65-F5344CB8AC3E}">
        <p14:creationId xmlns:p14="http://schemas.microsoft.com/office/powerpoint/2010/main" val="2537829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Probability</a:t>
            </a:r>
            <a:r>
              <a:rPr lang="nb-NO" dirty="0"/>
              <a:t> </a:t>
            </a:r>
            <a:r>
              <a:rPr lang="nb-NO" dirty="0" err="1"/>
              <a:t>of</a:t>
            </a:r>
            <a:r>
              <a:rPr lang="nb-NO" dirty="0"/>
              <a:t> </a:t>
            </a:r>
            <a:r>
              <a:rPr lang="nb-NO" dirty="0" err="1"/>
              <a:t>mission</a:t>
            </a:r>
            <a:r>
              <a:rPr lang="nb-NO" dirty="0"/>
              <a:t> </a:t>
            </a:r>
            <a:r>
              <a:rPr lang="nb-NO" dirty="0" err="1"/>
              <a:t>performance</a:t>
            </a:r>
            <a:r>
              <a:rPr lang="nb-NO" dirty="0"/>
              <a:t> </a:t>
            </a:r>
            <a:r>
              <a:rPr lang="nb-NO" dirty="0" err="1"/>
              <a:t>being</a:t>
            </a:r>
            <a:r>
              <a:rPr lang="nb-NO" dirty="0"/>
              <a:t> </a:t>
            </a:r>
            <a:r>
              <a:rPr lang="nb-NO" dirty="0" err="1"/>
              <a:t>affected</a:t>
            </a:r>
            <a:r>
              <a:rPr lang="nb-NO" dirty="0"/>
              <a:t> </a:t>
            </a:r>
            <a:r>
              <a:rPr lang="nb-NO" dirty="0" err="1"/>
              <a:t>was</a:t>
            </a:r>
            <a:r>
              <a:rPr lang="nb-NO" dirty="0"/>
              <a:t> </a:t>
            </a:r>
            <a:r>
              <a:rPr lang="nb-NO" dirty="0" err="1"/>
              <a:t>very</a:t>
            </a:r>
            <a:r>
              <a:rPr lang="nb-NO" dirty="0"/>
              <a:t> </a:t>
            </a:r>
            <a:r>
              <a:rPr lang="nb-NO" dirty="0" err="1"/>
              <a:t>high</a:t>
            </a:r>
            <a:r>
              <a:rPr lang="nb-NO" dirty="0"/>
              <a:t> in </a:t>
            </a:r>
            <a:r>
              <a:rPr lang="nb-NO" dirty="0" err="1"/>
              <a:t>the</a:t>
            </a:r>
            <a:r>
              <a:rPr lang="nb-NO" dirty="0"/>
              <a:t> </a:t>
            </a:r>
            <a:r>
              <a:rPr lang="nb-NO" dirty="0" err="1"/>
              <a:t>period</a:t>
            </a:r>
            <a:r>
              <a:rPr lang="nb-NO" dirty="0"/>
              <a:t> </a:t>
            </a:r>
            <a:r>
              <a:rPr lang="nb-NO" dirty="0" err="1"/>
              <a:t>of</a:t>
            </a:r>
            <a:r>
              <a:rPr lang="nb-NO" dirty="0"/>
              <a:t> </a:t>
            </a:r>
            <a:r>
              <a:rPr lang="nb-NO" dirty="0" err="1"/>
              <a:t>the</a:t>
            </a:r>
            <a:r>
              <a:rPr lang="nb-NO" dirty="0"/>
              <a:t> </a:t>
            </a:r>
            <a:r>
              <a:rPr lang="nb-NO" dirty="0" err="1"/>
              <a:t>operation</a:t>
            </a:r>
            <a:r>
              <a:rPr lang="nb-NO" dirty="0"/>
              <a:t> </a:t>
            </a:r>
            <a:r>
              <a:rPr lang="nb-NO" dirty="0" err="1"/>
              <a:t>that</a:t>
            </a:r>
            <a:r>
              <a:rPr lang="nb-NO" dirty="0"/>
              <a:t> </a:t>
            </a:r>
            <a:r>
              <a:rPr lang="nb-NO" dirty="0" err="1"/>
              <a:t>was</a:t>
            </a:r>
            <a:r>
              <a:rPr lang="nb-NO" dirty="0"/>
              <a:t> </a:t>
            </a:r>
            <a:r>
              <a:rPr lang="nb-NO" dirty="0" err="1"/>
              <a:t>analysed</a:t>
            </a:r>
            <a:r>
              <a:rPr lang="nb-NO" dirty="0"/>
              <a:t> </a:t>
            </a:r>
          </a:p>
          <a:p>
            <a:endParaRPr lang="nb-NO" dirty="0"/>
          </a:p>
          <a:p>
            <a:pPr marL="171450" indent="-171450">
              <a:buFontTx/>
              <a:buChar char="-"/>
            </a:pPr>
            <a:r>
              <a:rPr lang="nb-NO" dirty="0" err="1"/>
              <a:t>Strict</a:t>
            </a:r>
            <a:r>
              <a:rPr lang="nb-NO" dirty="0"/>
              <a:t> </a:t>
            </a:r>
            <a:r>
              <a:rPr lang="nb-NO" dirty="0" err="1"/>
              <a:t>definition</a:t>
            </a:r>
            <a:r>
              <a:rPr lang="nb-NO" dirty="0"/>
              <a:t> </a:t>
            </a:r>
            <a:r>
              <a:rPr lang="nb-NO" dirty="0" err="1"/>
              <a:t>of</a:t>
            </a:r>
            <a:r>
              <a:rPr lang="nb-NO" dirty="0"/>
              <a:t> </a:t>
            </a:r>
            <a:r>
              <a:rPr lang="nb-NO" dirty="0" err="1"/>
              <a:t>mission</a:t>
            </a:r>
            <a:r>
              <a:rPr lang="nb-NO" dirty="0"/>
              <a:t> </a:t>
            </a:r>
            <a:r>
              <a:rPr lang="nb-NO" dirty="0" err="1"/>
              <a:t>failure</a:t>
            </a:r>
            <a:r>
              <a:rPr lang="nb-NO" dirty="0"/>
              <a:t>: in </a:t>
            </a:r>
            <a:r>
              <a:rPr lang="nb-NO" dirty="0" err="1"/>
              <a:t>this</a:t>
            </a:r>
            <a:r>
              <a:rPr lang="nb-NO" dirty="0"/>
              <a:t> case it is </a:t>
            </a:r>
            <a:r>
              <a:rPr lang="nb-NO" dirty="0" err="1"/>
              <a:t>defined</a:t>
            </a:r>
            <a:r>
              <a:rPr lang="nb-NO" dirty="0"/>
              <a:t> as «not </a:t>
            </a:r>
            <a:r>
              <a:rPr lang="nb-NO" dirty="0" err="1"/>
              <a:t>possible</a:t>
            </a:r>
            <a:r>
              <a:rPr lang="nb-NO" dirty="0"/>
              <a:t> to </a:t>
            </a:r>
            <a:r>
              <a:rPr lang="nb-NO" dirty="0" err="1"/>
              <a:t>perform</a:t>
            </a:r>
            <a:r>
              <a:rPr lang="nb-NO" dirty="0"/>
              <a:t> </a:t>
            </a:r>
            <a:r>
              <a:rPr lang="nb-NO" dirty="0" err="1"/>
              <a:t>defined</a:t>
            </a:r>
            <a:r>
              <a:rPr lang="nb-NO" dirty="0"/>
              <a:t> </a:t>
            </a:r>
            <a:r>
              <a:rPr lang="nb-NO" dirty="0" err="1"/>
              <a:t>mission</a:t>
            </a:r>
            <a:r>
              <a:rPr lang="nb-NO" dirty="0"/>
              <a:t> </a:t>
            </a:r>
            <a:r>
              <a:rPr lang="nb-NO" dirty="0" err="1"/>
              <a:t>within</a:t>
            </a:r>
            <a:r>
              <a:rPr lang="nb-NO" dirty="0"/>
              <a:t> </a:t>
            </a:r>
            <a:r>
              <a:rPr lang="nb-NO" dirty="0" err="1"/>
              <a:t>defined</a:t>
            </a:r>
            <a:r>
              <a:rPr lang="nb-NO" dirty="0"/>
              <a:t> </a:t>
            </a:r>
            <a:r>
              <a:rPr lang="nb-NO" dirty="0" err="1"/>
              <a:t>operational</a:t>
            </a:r>
            <a:r>
              <a:rPr lang="nb-NO" dirty="0"/>
              <a:t> </a:t>
            </a:r>
            <a:r>
              <a:rPr lang="nb-NO" dirty="0" err="1"/>
              <a:t>specifications</a:t>
            </a:r>
            <a:r>
              <a:rPr lang="nb-NO" dirty="0"/>
              <a:t>, </a:t>
            </a:r>
            <a:r>
              <a:rPr lang="nb-NO" dirty="0" err="1"/>
              <a:t>without</a:t>
            </a:r>
            <a:r>
              <a:rPr lang="nb-NO" dirty="0"/>
              <a:t> manual </a:t>
            </a:r>
            <a:r>
              <a:rPr lang="nb-NO" dirty="0" err="1"/>
              <a:t>intervention</a:t>
            </a:r>
            <a:endParaRPr lang="nb-NO" dirty="0"/>
          </a:p>
          <a:p>
            <a:pPr marL="171450" indent="-171450">
              <a:buFontTx/>
              <a:buChar char="-"/>
            </a:pPr>
            <a:endParaRPr lang="nb-NO" dirty="0"/>
          </a:p>
          <a:p>
            <a:pPr marL="171450" indent="-171450">
              <a:buFontTx/>
              <a:buChar char="-"/>
            </a:pPr>
            <a:endParaRPr lang="nb-NO" dirty="0"/>
          </a:p>
          <a:p>
            <a:pPr marL="0" indent="0">
              <a:buFontTx/>
              <a:buNone/>
            </a:pPr>
            <a:r>
              <a:rPr lang="nb-NO" dirty="0" err="1"/>
              <a:t>Sensitivity</a:t>
            </a:r>
            <a:r>
              <a:rPr lang="nb-NO" dirty="0"/>
              <a:t> </a:t>
            </a:r>
            <a:r>
              <a:rPr lang="nb-NO" dirty="0" err="1"/>
              <a:t>analysis</a:t>
            </a:r>
            <a:r>
              <a:rPr lang="nb-NO" dirty="0"/>
              <a:t> show </a:t>
            </a:r>
            <a:r>
              <a:rPr lang="nb-NO" dirty="0" err="1"/>
              <a:t>that</a:t>
            </a:r>
            <a:r>
              <a:rPr lang="nb-NO" dirty="0"/>
              <a:t> </a:t>
            </a:r>
            <a:r>
              <a:rPr lang="nb-NO" dirty="0" err="1"/>
              <a:t>exposure</a:t>
            </a:r>
            <a:r>
              <a:rPr lang="nb-NO" dirty="0"/>
              <a:t> to </a:t>
            </a:r>
            <a:r>
              <a:rPr lang="nb-NO" dirty="0" err="1"/>
              <a:t>sun</a:t>
            </a:r>
            <a:r>
              <a:rPr lang="nb-NO" dirty="0"/>
              <a:t> is </a:t>
            </a:r>
            <a:r>
              <a:rPr lang="nb-NO" dirty="0" err="1"/>
              <a:t>important</a:t>
            </a:r>
            <a:r>
              <a:rPr lang="nb-NO" dirty="0"/>
              <a:t> for </a:t>
            </a:r>
            <a:r>
              <a:rPr lang="nb-NO" dirty="0" err="1"/>
              <a:t>the</a:t>
            </a:r>
            <a:r>
              <a:rPr lang="nb-NO" dirty="0"/>
              <a:t> </a:t>
            </a:r>
            <a:r>
              <a:rPr lang="nb-NO" dirty="0" err="1"/>
              <a:t>operational</a:t>
            </a:r>
            <a:r>
              <a:rPr lang="nb-NO" dirty="0"/>
              <a:t> risk for </a:t>
            </a:r>
            <a:r>
              <a:rPr lang="nb-NO" dirty="0" err="1"/>
              <a:t>this</a:t>
            </a:r>
            <a:r>
              <a:rPr lang="nb-NO" dirty="0"/>
              <a:t> </a:t>
            </a:r>
            <a:r>
              <a:rPr lang="nb-NO" dirty="0" err="1"/>
              <a:t>vessel</a:t>
            </a:r>
            <a:r>
              <a:rPr lang="nb-NO" dirty="0"/>
              <a:t> </a:t>
            </a:r>
          </a:p>
        </p:txBody>
      </p:sp>
      <p:sp>
        <p:nvSpPr>
          <p:cNvPr id="4" name="Slide Number Placeholder 3"/>
          <p:cNvSpPr>
            <a:spLocks noGrp="1"/>
          </p:cNvSpPr>
          <p:nvPr>
            <p:ph type="sldNum" sz="quarter" idx="5"/>
          </p:nvPr>
        </p:nvSpPr>
        <p:spPr/>
        <p:txBody>
          <a:bodyPr/>
          <a:lstStyle/>
          <a:p>
            <a:fld id="{B3CDDB68-928F-4242-A7AF-7BFE3CD3582C}" type="slidenum">
              <a:rPr lang="nb-NO" smtClean="0"/>
              <a:t>24</a:t>
            </a:fld>
            <a:endParaRPr lang="nb-NO"/>
          </a:p>
        </p:txBody>
      </p:sp>
    </p:spTree>
    <p:extLst>
      <p:ext uri="{BB962C8B-B14F-4D97-AF65-F5344CB8AC3E}">
        <p14:creationId xmlns:p14="http://schemas.microsoft.com/office/powerpoint/2010/main" val="308721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Risk is </a:t>
            </a:r>
            <a:r>
              <a:rPr lang="nb-NO" dirty="0" err="1"/>
              <a:t>strongly</a:t>
            </a:r>
            <a:r>
              <a:rPr lang="nb-NO" dirty="0"/>
              <a:t> </a:t>
            </a:r>
            <a:r>
              <a:rPr lang="nb-NO" dirty="0" err="1"/>
              <a:t>influenced</a:t>
            </a:r>
            <a:r>
              <a:rPr lang="nb-NO" dirty="0"/>
              <a:t> by </a:t>
            </a:r>
            <a:r>
              <a:rPr lang="nb-NO" dirty="0" err="1"/>
              <a:t>the</a:t>
            </a:r>
            <a:r>
              <a:rPr lang="nb-NO" dirty="0"/>
              <a:t> </a:t>
            </a:r>
            <a:r>
              <a:rPr lang="nb-NO" dirty="0" err="1"/>
              <a:t>opportunity</a:t>
            </a:r>
            <a:r>
              <a:rPr lang="nb-NO" dirty="0"/>
              <a:t> to </a:t>
            </a:r>
            <a:r>
              <a:rPr lang="nb-NO" dirty="0" err="1"/>
              <a:t>generate</a:t>
            </a:r>
            <a:r>
              <a:rPr lang="nb-NO" dirty="0"/>
              <a:t> </a:t>
            </a:r>
            <a:r>
              <a:rPr lang="nb-NO" dirty="0" err="1"/>
              <a:t>power</a:t>
            </a:r>
            <a:r>
              <a:rPr lang="nb-NO" dirty="0"/>
              <a:t> </a:t>
            </a:r>
          </a:p>
          <a:p>
            <a:r>
              <a:rPr lang="nb-NO" dirty="0"/>
              <a:t>Risk </a:t>
            </a:r>
            <a:r>
              <a:rPr lang="nb-NO" dirty="0" err="1"/>
              <a:t>level</a:t>
            </a:r>
            <a:r>
              <a:rPr lang="nb-NO" dirty="0"/>
              <a:t> is </a:t>
            </a:r>
            <a:r>
              <a:rPr lang="nb-NO" dirty="0" err="1"/>
              <a:t>dynamic</a:t>
            </a:r>
            <a:r>
              <a:rPr lang="nb-NO" dirty="0"/>
              <a:t> and </a:t>
            </a:r>
            <a:r>
              <a:rPr lang="nb-NO" dirty="0" err="1"/>
              <a:t>changes</a:t>
            </a:r>
            <a:r>
              <a:rPr lang="nb-NO" dirty="0"/>
              <a:t> </a:t>
            </a:r>
            <a:r>
              <a:rPr lang="nb-NO" dirty="0" err="1"/>
              <a:t>throughout</a:t>
            </a:r>
            <a:r>
              <a:rPr lang="nb-NO" dirty="0"/>
              <a:t> </a:t>
            </a:r>
            <a:r>
              <a:rPr lang="nb-NO" dirty="0" err="1"/>
              <a:t>the</a:t>
            </a:r>
            <a:r>
              <a:rPr lang="nb-NO" dirty="0"/>
              <a:t> </a:t>
            </a:r>
            <a:r>
              <a:rPr lang="nb-NO" dirty="0" err="1"/>
              <a:t>operation</a:t>
            </a:r>
            <a:r>
              <a:rPr lang="nb-NO" dirty="0"/>
              <a:t> </a:t>
            </a:r>
          </a:p>
          <a:p>
            <a:endParaRPr lang="nb-NO" dirty="0"/>
          </a:p>
          <a:p>
            <a:r>
              <a:rPr lang="nb-NO" dirty="0"/>
              <a:t>DRA for MASS </a:t>
            </a:r>
            <a:r>
              <a:rPr lang="nb-NO" dirty="0" err="1"/>
              <a:t>can</a:t>
            </a:r>
            <a:r>
              <a:rPr lang="nb-NO" dirty="0"/>
              <a:t> </a:t>
            </a:r>
            <a:r>
              <a:rPr lang="nb-NO" dirty="0" err="1"/>
              <a:t>contribute</a:t>
            </a:r>
            <a:r>
              <a:rPr lang="nb-NO" dirty="0"/>
              <a:t> to risk </a:t>
            </a:r>
            <a:r>
              <a:rPr lang="nb-NO" dirty="0" err="1"/>
              <a:t>reduction</a:t>
            </a:r>
            <a:r>
              <a:rPr lang="nb-NO" dirty="0"/>
              <a:t> </a:t>
            </a:r>
          </a:p>
          <a:p>
            <a:pPr marL="171450" indent="-171450">
              <a:buFontTx/>
              <a:buChar char="-"/>
            </a:pPr>
            <a:r>
              <a:rPr lang="nb-NO" dirty="0" err="1"/>
              <a:t>Can</a:t>
            </a:r>
            <a:r>
              <a:rPr lang="nb-NO" dirty="0"/>
              <a:t> be used by operators to plan </a:t>
            </a:r>
            <a:r>
              <a:rPr lang="nb-NO" dirty="0" err="1"/>
              <a:t>mission</a:t>
            </a:r>
            <a:r>
              <a:rPr lang="nb-NO" dirty="0"/>
              <a:t> </a:t>
            </a:r>
            <a:r>
              <a:rPr lang="nb-NO" dirty="0" err="1"/>
              <a:t>if</a:t>
            </a:r>
            <a:r>
              <a:rPr lang="nb-NO" dirty="0"/>
              <a:t> </a:t>
            </a:r>
            <a:r>
              <a:rPr lang="nb-NO" dirty="0" err="1"/>
              <a:t>they</a:t>
            </a:r>
            <a:r>
              <a:rPr lang="nb-NO" dirty="0"/>
              <a:t> have </a:t>
            </a:r>
            <a:r>
              <a:rPr lang="nb-NO" dirty="0" err="1"/>
              <a:t>details</a:t>
            </a:r>
            <a:r>
              <a:rPr lang="nb-NO" dirty="0"/>
              <a:t> </a:t>
            </a:r>
            <a:r>
              <a:rPr lang="nb-NO" dirty="0" err="1"/>
              <a:t>about</a:t>
            </a:r>
            <a:r>
              <a:rPr lang="nb-NO" dirty="0"/>
              <a:t> </a:t>
            </a:r>
            <a:r>
              <a:rPr lang="nb-NO" dirty="0" err="1"/>
              <a:t>the</a:t>
            </a:r>
            <a:r>
              <a:rPr lang="nb-NO" dirty="0"/>
              <a:t> area </a:t>
            </a:r>
            <a:r>
              <a:rPr lang="nb-NO" dirty="0" err="1"/>
              <a:t>of</a:t>
            </a:r>
            <a:r>
              <a:rPr lang="nb-NO" dirty="0"/>
              <a:t> </a:t>
            </a:r>
            <a:r>
              <a:rPr lang="nb-NO" dirty="0" err="1"/>
              <a:t>operation</a:t>
            </a:r>
            <a:endParaRPr lang="nb-NO" dirty="0"/>
          </a:p>
          <a:p>
            <a:pPr marL="171450" indent="-171450">
              <a:buFontTx/>
              <a:buChar char="-"/>
            </a:pPr>
            <a:r>
              <a:rPr lang="nb-NO" dirty="0" err="1"/>
              <a:t>Can</a:t>
            </a:r>
            <a:r>
              <a:rPr lang="nb-NO" dirty="0"/>
              <a:t> be used to make </a:t>
            </a:r>
            <a:r>
              <a:rPr lang="nb-NO" dirty="0" err="1"/>
              <a:t>decisions</a:t>
            </a:r>
            <a:r>
              <a:rPr lang="nb-NO" dirty="0"/>
              <a:t> during </a:t>
            </a:r>
            <a:r>
              <a:rPr lang="nb-NO" dirty="0" err="1"/>
              <a:t>operations</a:t>
            </a:r>
            <a:r>
              <a:rPr lang="nb-NO" dirty="0"/>
              <a:t> </a:t>
            </a:r>
          </a:p>
          <a:p>
            <a:pPr marL="171450" indent="-171450">
              <a:buFontTx/>
              <a:buChar char="-"/>
            </a:pPr>
            <a:r>
              <a:rPr lang="nb-NO" dirty="0"/>
              <a:t>If it is </a:t>
            </a:r>
            <a:r>
              <a:rPr lang="nb-NO" dirty="0" err="1"/>
              <a:t>predicted</a:t>
            </a:r>
            <a:r>
              <a:rPr lang="nb-NO" dirty="0"/>
              <a:t> </a:t>
            </a:r>
            <a:r>
              <a:rPr lang="nb-NO" dirty="0" err="1"/>
              <a:t>that</a:t>
            </a:r>
            <a:r>
              <a:rPr lang="nb-NO" dirty="0"/>
              <a:t> risk </a:t>
            </a:r>
            <a:r>
              <a:rPr lang="nb-NO" dirty="0" err="1"/>
              <a:t>will</a:t>
            </a:r>
            <a:r>
              <a:rPr lang="nb-NO" dirty="0"/>
              <a:t> </a:t>
            </a:r>
            <a:r>
              <a:rPr lang="nb-NO" dirty="0" err="1"/>
              <a:t>increase</a:t>
            </a:r>
            <a:r>
              <a:rPr lang="nb-NO" dirty="0"/>
              <a:t>, it </a:t>
            </a:r>
            <a:r>
              <a:rPr lang="nb-NO" dirty="0" err="1"/>
              <a:t>can</a:t>
            </a:r>
            <a:r>
              <a:rPr lang="nb-NO" dirty="0"/>
              <a:t> be an </a:t>
            </a:r>
            <a:r>
              <a:rPr lang="nb-NO" dirty="0" err="1"/>
              <a:t>option</a:t>
            </a:r>
            <a:r>
              <a:rPr lang="nb-NO" dirty="0"/>
              <a:t> to </a:t>
            </a:r>
            <a:r>
              <a:rPr lang="nb-NO" dirty="0" err="1"/>
              <a:t>implemement</a:t>
            </a:r>
            <a:r>
              <a:rPr lang="nb-NO" dirty="0"/>
              <a:t> risk-</a:t>
            </a:r>
            <a:r>
              <a:rPr lang="nb-NO" dirty="0" err="1"/>
              <a:t>reducing</a:t>
            </a:r>
            <a:r>
              <a:rPr lang="nb-NO" dirty="0"/>
              <a:t> </a:t>
            </a:r>
            <a:r>
              <a:rPr lang="nb-NO" dirty="0" err="1"/>
              <a:t>measures</a:t>
            </a: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25</a:t>
            </a:fld>
            <a:endParaRPr lang="nb-NO"/>
          </a:p>
        </p:txBody>
      </p:sp>
    </p:spTree>
    <p:extLst>
      <p:ext uri="{BB962C8B-B14F-4D97-AF65-F5344CB8AC3E}">
        <p14:creationId xmlns:p14="http://schemas.microsoft.com/office/powerpoint/2010/main" val="213436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CDDB68-928F-4242-A7AF-7BFE3CD3582C}" type="slidenum">
              <a:rPr lang="nb-NO" smtClean="0"/>
              <a:t>26</a:t>
            </a:fld>
            <a:endParaRPr lang="nb-NO"/>
          </a:p>
        </p:txBody>
      </p:sp>
    </p:spTree>
    <p:extLst>
      <p:ext uri="{BB962C8B-B14F-4D97-AF65-F5344CB8AC3E}">
        <p14:creationId xmlns:p14="http://schemas.microsoft.com/office/powerpoint/2010/main" val="2175536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CDDB68-928F-4242-A7AF-7BFE3CD3582C}" type="slidenum">
              <a:rPr lang="nb-NO" smtClean="0"/>
              <a:t>27</a:t>
            </a:fld>
            <a:endParaRPr lang="nb-NO"/>
          </a:p>
        </p:txBody>
      </p:sp>
    </p:spTree>
    <p:extLst>
      <p:ext uri="{BB962C8B-B14F-4D97-AF65-F5344CB8AC3E}">
        <p14:creationId xmlns:p14="http://schemas.microsoft.com/office/powerpoint/2010/main" val="3345739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CDDB68-928F-4242-A7AF-7BFE3CD3582C}" type="slidenum">
              <a:rPr lang="nb-NO" smtClean="0"/>
              <a:t>28</a:t>
            </a:fld>
            <a:endParaRPr lang="nb-NO"/>
          </a:p>
        </p:txBody>
      </p:sp>
    </p:spTree>
    <p:extLst>
      <p:ext uri="{BB962C8B-B14F-4D97-AF65-F5344CB8AC3E}">
        <p14:creationId xmlns:p14="http://schemas.microsoft.com/office/powerpoint/2010/main" val="1681991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CDDB68-928F-4242-A7AF-7BFE3CD3582C}" type="slidenum">
              <a:rPr lang="nb-NO" smtClean="0"/>
              <a:t>29</a:t>
            </a:fld>
            <a:endParaRPr lang="nb-NO"/>
          </a:p>
        </p:txBody>
      </p:sp>
    </p:spTree>
    <p:extLst>
      <p:ext uri="{BB962C8B-B14F-4D97-AF65-F5344CB8AC3E}">
        <p14:creationId xmlns:p14="http://schemas.microsoft.com/office/powerpoint/2010/main" val="84330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As an </a:t>
            </a:r>
            <a:r>
              <a:rPr lang="nb-NO" dirty="0" err="1"/>
              <a:t>introduction</a:t>
            </a:r>
            <a:r>
              <a:rPr lang="nb-NO" dirty="0"/>
              <a:t> I </a:t>
            </a:r>
            <a:r>
              <a:rPr lang="nb-NO" dirty="0" err="1"/>
              <a:t>will</a:t>
            </a:r>
            <a:r>
              <a:rPr lang="nb-NO" dirty="0"/>
              <a:t> talk </a:t>
            </a:r>
            <a:r>
              <a:rPr lang="nb-NO" dirty="0" err="1"/>
              <a:t>about</a:t>
            </a:r>
            <a:r>
              <a:rPr lang="nb-NO" dirty="0"/>
              <a:t> </a:t>
            </a:r>
            <a:r>
              <a:rPr lang="nb-NO" dirty="0" err="1"/>
              <a:t>the</a:t>
            </a:r>
            <a:r>
              <a:rPr lang="nb-NO" dirty="0"/>
              <a:t> </a:t>
            </a:r>
            <a:r>
              <a:rPr lang="nb-NO" dirty="0" err="1"/>
              <a:t>motivation</a:t>
            </a:r>
            <a:r>
              <a:rPr lang="nb-NO" dirty="0"/>
              <a:t> </a:t>
            </a:r>
            <a:r>
              <a:rPr lang="nb-NO" dirty="0" err="1"/>
              <a:t>behind</a:t>
            </a:r>
            <a:r>
              <a:rPr lang="nb-NO" dirty="0"/>
              <a:t> </a:t>
            </a:r>
            <a:r>
              <a:rPr lang="nb-NO" dirty="0" err="1"/>
              <a:t>the</a:t>
            </a:r>
            <a:r>
              <a:rPr lang="nb-NO" dirty="0"/>
              <a:t> </a:t>
            </a:r>
            <a:r>
              <a:rPr lang="nb-NO" dirty="0" err="1"/>
              <a:t>study</a:t>
            </a:r>
            <a:r>
              <a:rPr lang="nb-NO" dirty="0"/>
              <a:t>: </a:t>
            </a:r>
          </a:p>
          <a:p>
            <a:r>
              <a:rPr lang="nb-NO" dirty="0" err="1"/>
              <a:t>Objective</a:t>
            </a:r>
            <a:endParaRPr lang="nb-NO" dirty="0"/>
          </a:p>
          <a:p>
            <a:r>
              <a:rPr lang="nb-NO" dirty="0"/>
              <a:t>State </a:t>
            </a:r>
            <a:r>
              <a:rPr lang="nb-NO" dirty="0" err="1"/>
              <a:t>of</a:t>
            </a:r>
            <a:r>
              <a:rPr lang="nb-NO" dirty="0"/>
              <a:t> </a:t>
            </a:r>
            <a:r>
              <a:rPr lang="nb-NO" dirty="0" err="1"/>
              <a:t>the</a:t>
            </a:r>
            <a:r>
              <a:rPr lang="nb-NO" dirty="0"/>
              <a:t> art</a:t>
            </a:r>
          </a:p>
          <a:p>
            <a:r>
              <a:rPr lang="nb-NO" dirty="0"/>
              <a:t>Gaps in </a:t>
            </a:r>
            <a:r>
              <a:rPr lang="nb-NO" dirty="0" err="1"/>
              <a:t>information</a:t>
            </a:r>
            <a:r>
              <a:rPr lang="nb-NO" dirty="0"/>
              <a:t> I </a:t>
            </a:r>
            <a:r>
              <a:rPr lang="nb-NO" dirty="0" err="1"/>
              <a:t>seek</a:t>
            </a:r>
            <a:r>
              <a:rPr lang="nb-NO" dirty="0"/>
              <a:t> to </a:t>
            </a:r>
            <a:r>
              <a:rPr lang="nb-NO" dirty="0" err="1"/>
              <a:t>fill</a:t>
            </a:r>
            <a:r>
              <a:rPr lang="nb-NO" dirty="0"/>
              <a:t> </a:t>
            </a:r>
            <a:r>
              <a:rPr lang="nb-NO" dirty="0" err="1"/>
              <a:t>out</a:t>
            </a:r>
            <a:endParaRPr lang="nb-NO" dirty="0"/>
          </a:p>
          <a:p>
            <a:r>
              <a:rPr lang="nb-NO" dirty="0"/>
              <a:t>Research </a:t>
            </a:r>
            <a:r>
              <a:rPr lang="nb-NO" dirty="0" err="1"/>
              <a:t>question</a:t>
            </a:r>
            <a:r>
              <a:rPr lang="nb-NO" dirty="0"/>
              <a:t> or </a:t>
            </a:r>
            <a:r>
              <a:rPr lang="nb-NO" dirty="0" err="1"/>
              <a:t>hypothesis</a:t>
            </a:r>
            <a:r>
              <a:rPr lang="nb-NO" dirty="0"/>
              <a:t> I </a:t>
            </a:r>
            <a:r>
              <a:rPr lang="nb-NO" dirty="0" err="1"/>
              <a:t>intend</a:t>
            </a:r>
            <a:r>
              <a:rPr lang="nb-NO" dirty="0"/>
              <a:t> to </a:t>
            </a:r>
            <a:r>
              <a:rPr lang="nb-NO" dirty="0" err="1"/>
              <a:t>investigate</a:t>
            </a:r>
            <a:r>
              <a:rPr lang="nb-NO" dirty="0"/>
              <a:t>:  </a:t>
            </a:r>
          </a:p>
        </p:txBody>
      </p:sp>
      <p:sp>
        <p:nvSpPr>
          <p:cNvPr id="4" name="Slide Number Placeholder 3"/>
          <p:cNvSpPr>
            <a:spLocks noGrp="1"/>
          </p:cNvSpPr>
          <p:nvPr>
            <p:ph type="sldNum" sz="quarter" idx="5"/>
          </p:nvPr>
        </p:nvSpPr>
        <p:spPr/>
        <p:txBody>
          <a:bodyPr/>
          <a:lstStyle/>
          <a:p>
            <a:fld id="{B3CDDB68-928F-4242-A7AF-7BFE3CD3582C}" type="slidenum">
              <a:rPr lang="nb-NO" smtClean="0"/>
              <a:t>3</a:t>
            </a:fld>
            <a:endParaRPr lang="nb-NO"/>
          </a:p>
        </p:txBody>
      </p:sp>
    </p:spTree>
    <p:extLst>
      <p:ext uri="{BB962C8B-B14F-4D97-AF65-F5344CB8AC3E}">
        <p14:creationId xmlns:p14="http://schemas.microsoft.com/office/powerpoint/2010/main" val="1556576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a:t>
            </a:r>
            <a:r>
              <a:rPr lang="nb-NO" dirty="0" err="1"/>
              <a:t>idea</a:t>
            </a:r>
            <a:r>
              <a:rPr lang="nb-NO" dirty="0"/>
              <a:t> is to </a:t>
            </a:r>
            <a:r>
              <a:rPr lang="nb-NO" dirty="0" err="1"/>
              <a:t>build</a:t>
            </a:r>
            <a:r>
              <a:rPr lang="nb-NO" dirty="0"/>
              <a:t> a </a:t>
            </a:r>
            <a:r>
              <a:rPr lang="nb-NO" dirty="0" err="1"/>
              <a:t>static</a:t>
            </a:r>
            <a:r>
              <a:rPr lang="nb-NO" dirty="0"/>
              <a:t> </a:t>
            </a:r>
            <a:r>
              <a:rPr lang="nb-NO" dirty="0" err="1"/>
              <a:t>network</a:t>
            </a:r>
            <a:r>
              <a:rPr lang="nb-NO" dirty="0"/>
              <a:t>, and </a:t>
            </a:r>
            <a:r>
              <a:rPr lang="nb-NO" dirty="0" err="1"/>
              <a:t>then</a:t>
            </a:r>
            <a:r>
              <a:rPr lang="nb-NO" dirty="0"/>
              <a:t> </a:t>
            </a:r>
            <a:r>
              <a:rPr lang="nb-NO" dirty="0" err="1"/>
              <a:t>condsider</a:t>
            </a:r>
            <a:r>
              <a:rPr lang="nb-NO" dirty="0"/>
              <a:t> </a:t>
            </a:r>
            <a:r>
              <a:rPr lang="nb-NO" dirty="0" err="1"/>
              <a:t>the</a:t>
            </a:r>
            <a:r>
              <a:rPr lang="nb-NO" dirty="0"/>
              <a:t> </a:t>
            </a:r>
            <a:r>
              <a:rPr lang="nb-NO" dirty="0" err="1"/>
              <a:t>dynamic</a:t>
            </a:r>
            <a:r>
              <a:rPr lang="nb-NO" dirty="0"/>
              <a:t> elements </a:t>
            </a:r>
            <a:r>
              <a:rPr lang="nb-NO" dirty="0" err="1"/>
              <a:t>after</a:t>
            </a:r>
            <a:r>
              <a:rPr lang="nb-NO" dirty="0"/>
              <a:t>, and </a:t>
            </a:r>
            <a:r>
              <a:rPr lang="nb-NO" dirty="0" err="1"/>
              <a:t>then</a:t>
            </a:r>
            <a:r>
              <a:rPr lang="nb-NO" dirty="0"/>
              <a:t> </a:t>
            </a:r>
            <a:r>
              <a:rPr lang="nb-NO" dirty="0" err="1"/>
              <a:t>develop</a:t>
            </a:r>
            <a:r>
              <a:rPr lang="nb-NO" dirty="0"/>
              <a:t> a </a:t>
            </a:r>
            <a:r>
              <a:rPr lang="nb-NO" dirty="0" err="1"/>
              <a:t>dynamic</a:t>
            </a:r>
            <a:r>
              <a:rPr lang="nb-NO" dirty="0"/>
              <a:t> </a:t>
            </a:r>
            <a:r>
              <a:rPr lang="nb-NO" dirty="0" err="1"/>
              <a:t>network</a:t>
            </a: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Nodes that are dependent must be connected with arcs</a:t>
            </a:r>
          </a:p>
          <a:p>
            <a:r>
              <a:rPr lang="nb-NO" dirty="0"/>
              <a:t>4. </a:t>
            </a:r>
          </a:p>
          <a:p>
            <a:r>
              <a:rPr lang="en-US" dirty="0"/>
              <a:t>Investigate effect of time on node or connection </a:t>
            </a:r>
          </a:p>
          <a:p>
            <a:r>
              <a:rPr lang="en-US" dirty="0"/>
              <a:t>Determine temporal order</a:t>
            </a:r>
          </a:p>
          <a:p>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30</a:t>
            </a:fld>
            <a:endParaRPr lang="nb-NO"/>
          </a:p>
        </p:txBody>
      </p:sp>
    </p:spTree>
    <p:extLst>
      <p:ext uri="{BB962C8B-B14F-4D97-AF65-F5344CB8AC3E}">
        <p14:creationId xmlns:p14="http://schemas.microsoft.com/office/powerpoint/2010/main" val="292166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Many</a:t>
            </a:r>
            <a:r>
              <a:rPr lang="nb-NO" dirty="0"/>
              <a:t> </a:t>
            </a:r>
            <a:r>
              <a:rPr lang="nb-NO" dirty="0" err="1"/>
              <a:t>developments</a:t>
            </a:r>
            <a:r>
              <a:rPr lang="nb-NO" dirty="0"/>
              <a:t> in </a:t>
            </a:r>
            <a:r>
              <a:rPr lang="nb-NO" dirty="0" err="1"/>
              <a:t>the</a:t>
            </a:r>
            <a:r>
              <a:rPr lang="nb-NO" dirty="0"/>
              <a:t> maritime </a:t>
            </a:r>
            <a:r>
              <a:rPr lang="nb-NO" dirty="0" err="1"/>
              <a:t>industry</a:t>
            </a:r>
            <a:r>
              <a:rPr lang="nb-NO" dirty="0"/>
              <a:t> </a:t>
            </a:r>
          </a:p>
          <a:p>
            <a:pPr marL="171450" indent="-171450">
              <a:buFontTx/>
              <a:buChar char="-"/>
            </a:pPr>
            <a:r>
              <a:rPr lang="nb-NO" dirty="0" err="1"/>
              <a:t>Motivation</a:t>
            </a:r>
            <a:r>
              <a:rPr lang="nb-NO" dirty="0"/>
              <a:t> is to make safer, more </a:t>
            </a:r>
            <a:r>
              <a:rPr lang="nb-NO" dirty="0" err="1"/>
              <a:t>efficient</a:t>
            </a:r>
            <a:r>
              <a:rPr lang="nb-NO" dirty="0"/>
              <a:t>, and more </a:t>
            </a:r>
            <a:r>
              <a:rPr lang="nb-NO" dirty="0" err="1"/>
              <a:t>environmental</a:t>
            </a:r>
            <a:r>
              <a:rPr lang="nb-NO" dirty="0"/>
              <a:t> </a:t>
            </a:r>
            <a:r>
              <a:rPr lang="nb-NO" dirty="0" err="1"/>
              <a:t>friendly</a:t>
            </a:r>
            <a:r>
              <a:rPr lang="nb-NO" dirty="0"/>
              <a:t> systems </a:t>
            </a:r>
          </a:p>
          <a:p>
            <a:pPr marL="0" indent="0">
              <a:buFontTx/>
              <a:buNone/>
            </a:pP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4</a:t>
            </a:fld>
            <a:endParaRPr lang="nb-NO"/>
          </a:p>
        </p:txBody>
      </p:sp>
    </p:spTree>
    <p:extLst>
      <p:ext uri="{BB962C8B-B14F-4D97-AF65-F5344CB8AC3E}">
        <p14:creationId xmlns:p14="http://schemas.microsoft.com/office/powerpoint/2010/main" val="255088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Highly</a:t>
            </a:r>
            <a:r>
              <a:rPr lang="nb-NO" dirty="0"/>
              <a:t> </a:t>
            </a:r>
            <a:r>
              <a:rPr lang="nb-NO" dirty="0" err="1"/>
              <a:t>autonomous</a:t>
            </a:r>
            <a:r>
              <a:rPr lang="nb-NO" dirty="0"/>
              <a:t> </a:t>
            </a:r>
            <a:r>
              <a:rPr lang="nb-NO" dirty="0" err="1"/>
              <a:t>ships</a:t>
            </a:r>
            <a:r>
              <a:rPr lang="nb-NO" dirty="0"/>
              <a:t> </a:t>
            </a:r>
            <a:r>
              <a:rPr lang="nb-NO" dirty="0" err="1"/>
              <a:t>are</a:t>
            </a:r>
            <a:r>
              <a:rPr lang="nb-NO" dirty="0"/>
              <a:t> under </a:t>
            </a:r>
            <a:r>
              <a:rPr lang="nb-NO" dirty="0" err="1"/>
              <a:t>development</a:t>
            </a:r>
            <a:r>
              <a:rPr lang="nb-NO" dirty="0"/>
              <a:t>, and </a:t>
            </a:r>
            <a:r>
              <a:rPr lang="nb-NO" dirty="0" err="1"/>
              <a:t>no</a:t>
            </a:r>
            <a:r>
              <a:rPr lang="nb-NO" dirty="0"/>
              <a:t> </a:t>
            </a:r>
            <a:r>
              <a:rPr lang="nb-NO" dirty="0" err="1"/>
              <a:t>such</a:t>
            </a:r>
            <a:r>
              <a:rPr lang="nb-NO" dirty="0"/>
              <a:t> </a:t>
            </a:r>
            <a:r>
              <a:rPr lang="nb-NO" dirty="0" err="1"/>
              <a:t>ship</a:t>
            </a:r>
            <a:r>
              <a:rPr lang="nb-NO" dirty="0"/>
              <a:t> has </a:t>
            </a:r>
            <a:r>
              <a:rPr lang="nb-NO" dirty="0" err="1"/>
              <a:t>been</a:t>
            </a:r>
            <a:r>
              <a:rPr lang="nb-NO" dirty="0"/>
              <a:t> </a:t>
            </a:r>
            <a:r>
              <a:rPr lang="nb-NO" dirty="0" err="1"/>
              <a:t>put</a:t>
            </a:r>
            <a:r>
              <a:rPr lang="nb-NO" dirty="0"/>
              <a:t> </a:t>
            </a:r>
            <a:r>
              <a:rPr lang="nb-NO" dirty="0" err="1"/>
              <a:t>into</a:t>
            </a:r>
            <a:r>
              <a:rPr lang="nb-NO" dirty="0"/>
              <a:t> </a:t>
            </a:r>
            <a:r>
              <a:rPr lang="nb-NO" dirty="0" err="1"/>
              <a:t>commerical</a:t>
            </a:r>
            <a:r>
              <a:rPr lang="nb-NO" dirty="0"/>
              <a:t> </a:t>
            </a:r>
            <a:r>
              <a:rPr lang="nb-NO" dirty="0" err="1"/>
              <a:t>operation</a:t>
            </a:r>
            <a:r>
              <a:rPr lang="nb-NO" dirty="0"/>
              <a:t> </a:t>
            </a:r>
          </a:p>
          <a:p>
            <a:r>
              <a:rPr lang="nb-NO" dirty="0"/>
              <a:t>The </a:t>
            </a:r>
            <a:r>
              <a:rPr lang="nb-NO" dirty="0" err="1"/>
              <a:t>changes</a:t>
            </a:r>
            <a:r>
              <a:rPr lang="nb-NO" dirty="0"/>
              <a:t> in </a:t>
            </a:r>
            <a:r>
              <a:rPr lang="nb-NO" dirty="0" err="1"/>
              <a:t>the</a:t>
            </a:r>
            <a:r>
              <a:rPr lang="nb-NO" dirty="0"/>
              <a:t> systems and </a:t>
            </a:r>
            <a:r>
              <a:rPr lang="nb-NO" dirty="0" err="1"/>
              <a:t>operation</a:t>
            </a:r>
            <a:r>
              <a:rPr lang="nb-NO" dirty="0"/>
              <a:t> </a:t>
            </a:r>
            <a:r>
              <a:rPr lang="nb-NO" dirty="0" err="1"/>
              <a:t>are</a:t>
            </a:r>
            <a:r>
              <a:rPr lang="nb-NO" dirty="0"/>
              <a:t> not </a:t>
            </a:r>
            <a:r>
              <a:rPr lang="nb-NO" dirty="0" err="1"/>
              <a:t>fully</a:t>
            </a:r>
            <a:r>
              <a:rPr lang="nb-NO" dirty="0"/>
              <a:t> </a:t>
            </a:r>
            <a:r>
              <a:rPr lang="nb-NO" dirty="0" err="1"/>
              <a:t>known</a:t>
            </a:r>
            <a:r>
              <a:rPr lang="nb-NO" dirty="0"/>
              <a:t> at </a:t>
            </a:r>
            <a:r>
              <a:rPr lang="nb-NO" dirty="0" err="1"/>
              <a:t>this</a:t>
            </a:r>
            <a:r>
              <a:rPr lang="nb-NO" dirty="0"/>
              <a:t> time </a:t>
            </a:r>
          </a:p>
        </p:txBody>
      </p:sp>
      <p:sp>
        <p:nvSpPr>
          <p:cNvPr id="4" name="Slide Number Placeholder 3"/>
          <p:cNvSpPr>
            <a:spLocks noGrp="1"/>
          </p:cNvSpPr>
          <p:nvPr>
            <p:ph type="sldNum" sz="quarter" idx="5"/>
          </p:nvPr>
        </p:nvSpPr>
        <p:spPr/>
        <p:txBody>
          <a:bodyPr/>
          <a:lstStyle/>
          <a:p>
            <a:fld id="{B3CDDB68-928F-4242-A7AF-7BFE3CD3582C}" type="slidenum">
              <a:rPr lang="nb-NO" smtClean="0"/>
              <a:t>5</a:t>
            </a:fld>
            <a:endParaRPr lang="nb-NO"/>
          </a:p>
        </p:txBody>
      </p:sp>
    </p:spTree>
    <p:extLst>
      <p:ext uri="{BB962C8B-B14F-4D97-AF65-F5344CB8AC3E}">
        <p14:creationId xmlns:p14="http://schemas.microsoft.com/office/powerpoint/2010/main" val="50141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GAP: </a:t>
            </a:r>
            <a:r>
              <a:rPr lang="nb-NO" dirty="0" err="1"/>
              <a:t>focus</a:t>
            </a:r>
            <a:r>
              <a:rPr lang="nb-NO" dirty="0"/>
              <a:t> </a:t>
            </a:r>
            <a:r>
              <a:rPr lang="nb-NO" dirty="0" err="1"/>
              <a:t>on</a:t>
            </a:r>
            <a:r>
              <a:rPr lang="nb-NO" dirty="0"/>
              <a:t> </a:t>
            </a:r>
            <a:r>
              <a:rPr lang="nb-NO" dirty="0" err="1"/>
              <a:t>other</a:t>
            </a:r>
            <a:r>
              <a:rPr lang="nb-NO" dirty="0"/>
              <a:t> </a:t>
            </a:r>
            <a:r>
              <a:rPr lang="nb-NO" dirty="0" err="1"/>
              <a:t>consequence</a:t>
            </a:r>
            <a:r>
              <a:rPr lang="nb-NO" dirty="0"/>
              <a:t> </a:t>
            </a:r>
            <a:r>
              <a:rPr lang="nb-NO" dirty="0" err="1"/>
              <a:t>dimensions</a:t>
            </a:r>
            <a:r>
              <a:rPr lang="nb-NO" dirty="0"/>
              <a:t> </a:t>
            </a:r>
            <a:r>
              <a:rPr lang="nb-NO" dirty="0" err="1"/>
              <a:t>than</a:t>
            </a:r>
            <a:r>
              <a:rPr lang="nb-NO" dirty="0"/>
              <a:t> </a:t>
            </a:r>
            <a:r>
              <a:rPr lang="nb-NO" dirty="0" err="1"/>
              <a:t>those</a:t>
            </a:r>
            <a:r>
              <a:rPr lang="nb-NO" dirty="0"/>
              <a:t> </a:t>
            </a:r>
            <a:r>
              <a:rPr lang="nb-NO" dirty="0" err="1"/>
              <a:t>related</a:t>
            </a:r>
            <a:r>
              <a:rPr lang="nb-NO" dirty="0"/>
              <a:t> to </a:t>
            </a:r>
            <a:r>
              <a:rPr lang="nb-NO" dirty="0" err="1"/>
              <a:t>navigation</a:t>
            </a:r>
            <a:r>
              <a:rPr lang="nb-NO" dirty="0"/>
              <a:t> </a:t>
            </a:r>
          </a:p>
          <a:p>
            <a:r>
              <a:rPr lang="nb-NO" dirty="0"/>
              <a:t>         risk </a:t>
            </a:r>
            <a:r>
              <a:rPr lang="nb-NO" dirty="0" err="1"/>
              <a:t>analysis</a:t>
            </a:r>
            <a:r>
              <a:rPr lang="nb-NO" dirty="0"/>
              <a:t> </a:t>
            </a:r>
            <a:r>
              <a:rPr lang="nb-NO" dirty="0" err="1"/>
              <a:t>with</a:t>
            </a:r>
            <a:r>
              <a:rPr lang="nb-NO" dirty="0"/>
              <a:t> </a:t>
            </a:r>
            <a:r>
              <a:rPr lang="nb-NO" dirty="0" err="1"/>
              <a:t>focus</a:t>
            </a:r>
            <a:r>
              <a:rPr lang="nb-NO" dirty="0"/>
              <a:t> </a:t>
            </a:r>
            <a:r>
              <a:rPr lang="nb-NO" dirty="0" err="1"/>
              <a:t>on</a:t>
            </a:r>
            <a:r>
              <a:rPr lang="nb-NO" dirty="0"/>
              <a:t> </a:t>
            </a:r>
            <a:r>
              <a:rPr lang="nb-NO" dirty="0" err="1"/>
              <a:t>power</a:t>
            </a:r>
            <a:r>
              <a:rPr lang="nb-NO" dirty="0"/>
              <a:t> management and risk </a:t>
            </a:r>
          </a:p>
          <a:p>
            <a:r>
              <a:rPr lang="nb-NO" dirty="0" err="1"/>
              <a:t>Previous</a:t>
            </a:r>
            <a:r>
              <a:rPr lang="nb-NO" dirty="0"/>
              <a:t> </a:t>
            </a:r>
            <a:r>
              <a:rPr lang="nb-NO" dirty="0" err="1"/>
              <a:t>research</a:t>
            </a:r>
            <a:r>
              <a:rPr lang="nb-NO" dirty="0"/>
              <a:t> has </a:t>
            </a:r>
            <a:r>
              <a:rPr lang="nb-NO" dirty="0" err="1"/>
              <a:t>been</a:t>
            </a:r>
            <a:r>
              <a:rPr lang="nb-NO" dirty="0"/>
              <a:t> </a:t>
            </a:r>
            <a:r>
              <a:rPr lang="nb-NO" dirty="0" err="1"/>
              <a:t>focused</a:t>
            </a:r>
            <a:r>
              <a:rPr lang="nb-NO" dirty="0"/>
              <a:t> </a:t>
            </a:r>
            <a:r>
              <a:rPr lang="nb-NO" dirty="0" err="1"/>
              <a:t>on</a:t>
            </a:r>
            <a:r>
              <a:rPr lang="nb-NO" dirty="0"/>
              <a:t> </a:t>
            </a:r>
          </a:p>
          <a:p>
            <a:pPr marL="171450" indent="-171450">
              <a:buFontTx/>
              <a:buChar char="-"/>
            </a:pPr>
            <a:r>
              <a:rPr lang="nb-NO" dirty="0" err="1"/>
              <a:t>Navigation</a:t>
            </a:r>
            <a:r>
              <a:rPr lang="nb-NO" dirty="0"/>
              <a:t> risk (risk </a:t>
            </a:r>
            <a:r>
              <a:rPr lang="nb-NO" dirty="0" err="1"/>
              <a:t>of</a:t>
            </a:r>
            <a:r>
              <a:rPr lang="nb-NO" dirty="0"/>
              <a:t> </a:t>
            </a:r>
            <a:r>
              <a:rPr lang="nb-NO" dirty="0" err="1"/>
              <a:t>collision</a:t>
            </a:r>
            <a:r>
              <a:rPr lang="nb-NO" dirty="0"/>
              <a:t>/stranding/</a:t>
            </a:r>
            <a:r>
              <a:rPr lang="nb-NO" dirty="0" err="1"/>
              <a:t>allission</a:t>
            </a:r>
            <a:r>
              <a:rPr lang="nb-NO" dirty="0"/>
              <a:t>) for </a:t>
            </a:r>
            <a:r>
              <a:rPr lang="nb-NO" dirty="0" err="1"/>
              <a:t>autonomous</a:t>
            </a:r>
            <a:r>
              <a:rPr lang="nb-NO" dirty="0"/>
              <a:t> </a:t>
            </a:r>
            <a:r>
              <a:rPr lang="nb-NO" dirty="0" err="1"/>
              <a:t>ships</a:t>
            </a:r>
            <a:endParaRPr lang="nb-NO" dirty="0"/>
          </a:p>
          <a:p>
            <a:pPr marL="171450" indent="-171450">
              <a:buFontTx/>
              <a:buChar char="-"/>
            </a:pPr>
            <a:r>
              <a:rPr lang="nb-NO" dirty="0" err="1"/>
              <a:t>Use</a:t>
            </a:r>
            <a:r>
              <a:rPr lang="nb-NO" dirty="0"/>
              <a:t> </a:t>
            </a:r>
            <a:r>
              <a:rPr lang="nb-NO" dirty="0" err="1"/>
              <a:t>of</a:t>
            </a:r>
            <a:r>
              <a:rPr lang="nb-NO" dirty="0"/>
              <a:t> </a:t>
            </a:r>
            <a:r>
              <a:rPr lang="nb-NO" dirty="0" err="1"/>
              <a:t>DBNs</a:t>
            </a:r>
            <a:r>
              <a:rPr lang="nb-NO" dirty="0"/>
              <a:t>, </a:t>
            </a:r>
            <a:r>
              <a:rPr lang="nb-NO" dirty="0" err="1"/>
              <a:t>but</a:t>
            </a:r>
            <a:r>
              <a:rPr lang="nb-NO" dirty="0"/>
              <a:t> for </a:t>
            </a:r>
          </a:p>
          <a:p>
            <a:pPr marL="628650" lvl="1" indent="-171450">
              <a:buFontTx/>
              <a:buChar char="-"/>
            </a:pPr>
            <a:r>
              <a:rPr lang="nb-NO" dirty="0" err="1"/>
              <a:t>Conventional</a:t>
            </a:r>
            <a:r>
              <a:rPr lang="nb-NO" dirty="0"/>
              <a:t> </a:t>
            </a:r>
            <a:r>
              <a:rPr lang="nb-NO" dirty="0" err="1"/>
              <a:t>vessels</a:t>
            </a:r>
            <a:r>
              <a:rPr lang="nb-NO" dirty="0"/>
              <a:t> (</a:t>
            </a:r>
            <a:r>
              <a:rPr lang="nb-NO" dirty="0" err="1"/>
              <a:t>ship-ice</a:t>
            </a:r>
            <a:r>
              <a:rPr lang="nb-NO" dirty="0"/>
              <a:t> </a:t>
            </a:r>
            <a:r>
              <a:rPr lang="nb-NO" dirty="0" err="1"/>
              <a:t>collision</a:t>
            </a:r>
            <a:r>
              <a:rPr lang="nb-NO" dirty="0"/>
              <a:t>)</a:t>
            </a:r>
          </a:p>
          <a:p>
            <a:pPr marL="628650" lvl="1" indent="-171450">
              <a:buFontTx/>
              <a:buChar char="-"/>
            </a:pPr>
            <a:r>
              <a:rPr lang="nb-NO" dirty="0" err="1"/>
              <a:t>AUVs</a:t>
            </a:r>
            <a:r>
              <a:rPr lang="nb-NO" dirty="0"/>
              <a:t> and </a:t>
            </a:r>
            <a:r>
              <a:rPr lang="nb-NO" dirty="0" err="1"/>
              <a:t>operational</a:t>
            </a:r>
            <a:r>
              <a:rPr lang="nb-NO" dirty="0"/>
              <a:t> risk </a:t>
            </a:r>
            <a:r>
              <a:rPr lang="nb-NO" dirty="0" err="1"/>
              <a:t>depending</a:t>
            </a:r>
            <a:r>
              <a:rPr lang="nb-NO" dirty="0"/>
              <a:t> </a:t>
            </a:r>
            <a:r>
              <a:rPr lang="nb-NO" dirty="0" err="1"/>
              <a:t>on</a:t>
            </a:r>
            <a:r>
              <a:rPr lang="nb-NO" dirty="0"/>
              <a:t> </a:t>
            </a:r>
            <a:r>
              <a:rPr lang="nb-NO" dirty="0" err="1"/>
              <a:t>the</a:t>
            </a:r>
            <a:r>
              <a:rPr lang="nb-NO" dirty="0"/>
              <a:t> </a:t>
            </a:r>
            <a:r>
              <a:rPr lang="nb-NO" dirty="0" err="1"/>
              <a:t>operational</a:t>
            </a:r>
            <a:r>
              <a:rPr lang="nb-NO" dirty="0"/>
              <a:t> </a:t>
            </a:r>
            <a:r>
              <a:rPr lang="nb-NO" dirty="0" err="1"/>
              <a:t>environment</a:t>
            </a:r>
            <a:r>
              <a:rPr lang="nb-NO" dirty="0"/>
              <a:t> </a:t>
            </a:r>
          </a:p>
          <a:p>
            <a:pPr marL="628650" lvl="1" indent="-171450">
              <a:buFontTx/>
              <a:buChar char="-"/>
            </a:pPr>
            <a:r>
              <a:rPr lang="nb-NO" dirty="0" err="1"/>
              <a:t>Autonomous</a:t>
            </a:r>
            <a:r>
              <a:rPr lang="nb-NO" dirty="0"/>
              <a:t> </a:t>
            </a:r>
            <a:r>
              <a:rPr lang="nb-NO" dirty="0" err="1"/>
              <a:t>ships</a:t>
            </a:r>
            <a:r>
              <a:rPr lang="nb-NO" dirty="0"/>
              <a:t>, </a:t>
            </a:r>
            <a:r>
              <a:rPr lang="nb-NO" dirty="0" err="1"/>
              <a:t>but</a:t>
            </a:r>
            <a:r>
              <a:rPr lang="nb-NO" dirty="0"/>
              <a:t> for </a:t>
            </a:r>
            <a:r>
              <a:rPr lang="nb-NO" dirty="0" err="1"/>
              <a:t>reliability</a:t>
            </a:r>
            <a:endParaRPr lang="nb-NO" dirty="0"/>
          </a:p>
          <a:p>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6</a:t>
            </a:fld>
            <a:endParaRPr lang="nb-NO"/>
          </a:p>
        </p:txBody>
      </p:sp>
    </p:spTree>
    <p:extLst>
      <p:ext uri="{BB962C8B-B14F-4D97-AF65-F5344CB8AC3E}">
        <p14:creationId xmlns:p14="http://schemas.microsoft.com/office/powerpoint/2010/main" val="209572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 risk </a:t>
            </a:r>
            <a:r>
              <a:rPr lang="nb-NO" dirty="0" err="1"/>
              <a:t>related</a:t>
            </a:r>
            <a:r>
              <a:rPr lang="nb-NO" dirty="0"/>
              <a:t> to </a:t>
            </a:r>
            <a:r>
              <a:rPr lang="nb-NO" dirty="0" err="1"/>
              <a:t>autonomous</a:t>
            </a:r>
            <a:r>
              <a:rPr lang="nb-NO" dirty="0"/>
              <a:t> </a:t>
            </a:r>
            <a:r>
              <a:rPr lang="nb-NO" dirty="0" err="1"/>
              <a:t>ship</a:t>
            </a:r>
            <a:r>
              <a:rPr lang="nb-NO" dirty="0"/>
              <a:t> </a:t>
            </a:r>
            <a:r>
              <a:rPr lang="nb-NO" dirty="0" err="1"/>
              <a:t>operations</a:t>
            </a:r>
            <a:r>
              <a:rPr lang="nb-NO" dirty="0"/>
              <a:t> is not </a:t>
            </a:r>
            <a:r>
              <a:rPr lang="nb-NO" dirty="0" err="1"/>
              <a:t>known</a:t>
            </a:r>
            <a:r>
              <a:rPr lang="nb-NO" dirty="0"/>
              <a:t> </a:t>
            </a:r>
            <a:r>
              <a:rPr lang="nb-NO" dirty="0" err="1"/>
              <a:t>now</a:t>
            </a:r>
            <a:r>
              <a:rPr lang="nb-NO" dirty="0"/>
              <a:t> </a:t>
            </a:r>
          </a:p>
          <a:p>
            <a:r>
              <a:rPr lang="nb-NO" dirty="0"/>
              <a:t>Different systems and types </a:t>
            </a:r>
            <a:r>
              <a:rPr lang="nb-NO" dirty="0" err="1"/>
              <a:t>of</a:t>
            </a:r>
            <a:r>
              <a:rPr lang="nb-NO" dirty="0"/>
              <a:t> </a:t>
            </a:r>
            <a:r>
              <a:rPr lang="nb-NO" dirty="0" err="1"/>
              <a:t>operations</a:t>
            </a:r>
            <a:r>
              <a:rPr lang="nb-NO" dirty="0"/>
              <a:t> </a:t>
            </a:r>
            <a:r>
              <a:rPr lang="nb-NO" dirty="0" err="1"/>
              <a:t>may</a:t>
            </a:r>
            <a:r>
              <a:rPr lang="nb-NO" dirty="0"/>
              <a:t> </a:t>
            </a:r>
            <a:r>
              <a:rPr lang="nb-NO" dirty="0" err="1"/>
              <a:t>influence</a:t>
            </a:r>
            <a:r>
              <a:rPr lang="nb-NO" dirty="0"/>
              <a:t> </a:t>
            </a:r>
            <a:r>
              <a:rPr lang="nb-NO" dirty="0" err="1"/>
              <a:t>the</a:t>
            </a:r>
            <a:r>
              <a:rPr lang="nb-NO" dirty="0"/>
              <a:t> risk </a:t>
            </a:r>
            <a:r>
              <a:rPr lang="nb-NO" dirty="0" err="1"/>
              <a:t>level</a:t>
            </a:r>
            <a:r>
              <a:rPr lang="nb-NO" dirty="0"/>
              <a:t> </a:t>
            </a:r>
          </a:p>
          <a:p>
            <a:pPr marL="171450" indent="-171450">
              <a:buFontTx/>
              <a:buChar char="-"/>
            </a:pPr>
            <a:r>
              <a:rPr lang="nb-NO" dirty="0"/>
              <a:t>May not be </a:t>
            </a:r>
            <a:r>
              <a:rPr lang="nb-NO" dirty="0" err="1"/>
              <a:t>the</a:t>
            </a:r>
            <a:r>
              <a:rPr lang="nb-NO" dirty="0"/>
              <a:t> same as for </a:t>
            </a:r>
            <a:r>
              <a:rPr lang="nb-NO" dirty="0" err="1"/>
              <a:t>conventional</a:t>
            </a:r>
            <a:r>
              <a:rPr lang="nb-NO" dirty="0"/>
              <a:t> </a:t>
            </a:r>
            <a:r>
              <a:rPr lang="nb-NO" dirty="0" err="1"/>
              <a:t>vessel</a:t>
            </a:r>
            <a:r>
              <a:rPr lang="nb-NO" dirty="0"/>
              <a:t> </a:t>
            </a:r>
          </a:p>
          <a:p>
            <a:pPr marL="171450" indent="-171450">
              <a:buFontTx/>
              <a:buChar char="-"/>
            </a:pPr>
            <a:r>
              <a:rPr lang="nb-NO" dirty="0" err="1"/>
              <a:t>Can</a:t>
            </a:r>
            <a:r>
              <a:rPr lang="nb-NO" dirty="0"/>
              <a:t> </a:t>
            </a:r>
            <a:r>
              <a:rPr lang="nb-NO" dirty="0" err="1"/>
              <a:t>focus</a:t>
            </a:r>
            <a:r>
              <a:rPr lang="nb-NO" dirty="0"/>
              <a:t> </a:t>
            </a:r>
            <a:r>
              <a:rPr lang="nb-NO" dirty="0" err="1"/>
              <a:t>on</a:t>
            </a:r>
            <a:r>
              <a:rPr lang="nb-NO" dirty="0"/>
              <a:t> </a:t>
            </a:r>
            <a:r>
              <a:rPr lang="nb-NO" dirty="0" err="1"/>
              <a:t>the</a:t>
            </a:r>
            <a:r>
              <a:rPr lang="nb-NO" dirty="0"/>
              <a:t> </a:t>
            </a:r>
            <a:r>
              <a:rPr lang="nb-NO" dirty="0" err="1"/>
              <a:t>differences</a:t>
            </a:r>
            <a:r>
              <a:rPr lang="nb-NO" dirty="0"/>
              <a:t> </a:t>
            </a:r>
            <a:r>
              <a:rPr lang="nb-NO" dirty="0" err="1"/>
              <a:t>between</a:t>
            </a:r>
            <a:r>
              <a:rPr lang="nb-NO" dirty="0"/>
              <a:t> </a:t>
            </a:r>
            <a:r>
              <a:rPr lang="nb-NO" dirty="0" err="1"/>
              <a:t>conventional</a:t>
            </a:r>
            <a:r>
              <a:rPr lang="nb-NO" dirty="0"/>
              <a:t> and </a:t>
            </a:r>
            <a:r>
              <a:rPr lang="nb-NO" dirty="0" err="1"/>
              <a:t>autonomous</a:t>
            </a:r>
            <a:r>
              <a:rPr lang="nb-NO" dirty="0"/>
              <a:t> </a:t>
            </a:r>
            <a:r>
              <a:rPr lang="nb-NO" dirty="0" err="1"/>
              <a:t>vessels</a:t>
            </a:r>
            <a:r>
              <a:rPr lang="nb-NO" dirty="0"/>
              <a:t> </a:t>
            </a:r>
          </a:p>
          <a:p>
            <a:pPr marL="171450" indent="-171450">
              <a:buFontTx/>
              <a:buChar cha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Dynamic risk level depending on state of system, type of operation, and type of environment</a:t>
            </a:r>
          </a:p>
          <a:p>
            <a:pPr marL="0" indent="0">
              <a:buFontTx/>
              <a:buNone/>
            </a:pPr>
            <a:endParaRPr lang="nb-NO" dirty="0"/>
          </a:p>
          <a:p>
            <a:pPr marL="171450" indent="-171450">
              <a:buFontTx/>
              <a:buChar char="-"/>
            </a:pPr>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7</a:t>
            </a:fld>
            <a:endParaRPr lang="nb-NO"/>
          </a:p>
        </p:txBody>
      </p:sp>
    </p:spTree>
    <p:extLst>
      <p:ext uri="{BB962C8B-B14F-4D97-AF65-F5344CB8AC3E}">
        <p14:creationId xmlns:p14="http://schemas.microsoft.com/office/powerpoint/2010/main" val="68456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Focus </a:t>
            </a:r>
            <a:r>
              <a:rPr lang="nb-NO" dirty="0" err="1"/>
              <a:t>on</a:t>
            </a:r>
            <a:r>
              <a:rPr lang="nb-NO" dirty="0"/>
              <a:t> </a:t>
            </a:r>
            <a:r>
              <a:rPr lang="nb-NO" dirty="0" err="1"/>
              <a:t>this</a:t>
            </a:r>
            <a:r>
              <a:rPr lang="nb-NO" dirty="0"/>
              <a:t> </a:t>
            </a:r>
            <a:r>
              <a:rPr lang="nb-NO" dirty="0" err="1"/>
              <a:t>one</a:t>
            </a:r>
            <a:r>
              <a:rPr lang="nb-NO" dirty="0"/>
              <a:t> </a:t>
            </a:r>
            <a:r>
              <a:rPr lang="nb-NO" dirty="0" err="1"/>
              <a:t>difference</a:t>
            </a:r>
            <a:r>
              <a:rPr lang="nb-NO" dirty="0"/>
              <a:t> </a:t>
            </a:r>
            <a:r>
              <a:rPr lang="nb-NO" dirty="0" err="1"/>
              <a:t>between</a:t>
            </a:r>
            <a:r>
              <a:rPr lang="nb-NO" dirty="0"/>
              <a:t> </a:t>
            </a:r>
            <a:r>
              <a:rPr lang="nb-NO" dirty="0" err="1"/>
              <a:t>conventional</a:t>
            </a:r>
            <a:r>
              <a:rPr lang="nb-NO" dirty="0"/>
              <a:t> and </a:t>
            </a:r>
            <a:r>
              <a:rPr lang="nb-NO" dirty="0" err="1"/>
              <a:t>autonomous</a:t>
            </a:r>
            <a:r>
              <a:rPr lang="nb-NO" dirty="0"/>
              <a:t> </a:t>
            </a:r>
            <a:r>
              <a:rPr lang="nb-NO" dirty="0" err="1"/>
              <a:t>vessels</a:t>
            </a:r>
            <a:r>
              <a:rPr lang="nb-NO" dirty="0"/>
              <a:t> </a:t>
            </a:r>
          </a:p>
          <a:p>
            <a:r>
              <a:rPr lang="nb-NO" dirty="0"/>
              <a:t>How </a:t>
            </a:r>
            <a:r>
              <a:rPr lang="nb-NO" dirty="0" err="1"/>
              <a:t>does</a:t>
            </a:r>
            <a:r>
              <a:rPr lang="nb-NO" dirty="0"/>
              <a:t> it </a:t>
            </a:r>
            <a:r>
              <a:rPr lang="nb-NO" dirty="0" err="1"/>
              <a:t>affect</a:t>
            </a:r>
            <a:r>
              <a:rPr lang="nb-NO" dirty="0"/>
              <a:t> risk and </a:t>
            </a:r>
            <a:r>
              <a:rPr lang="nb-NO" dirty="0" err="1"/>
              <a:t>does</a:t>
            </a:r>
            <a:r>
              <a:rPr lang="nb-NO" dirty="0"/>
              <a:t> it </a:t>
            </a:r>
            <a:r>
              <a:rPr lang="nb-NO" dirty="0" err="1"/>
              <a:t>vary</a:t>
            </a:r>
            <a:r>
              <a:rPr lang="nb-NO" dirty="0"/>
              <a:t> </a:t>
            </a:r>
            <a:r>
              <a:rPr lang="nb-NO" dirty="0" err="1"/>
              <a:t>with</a:t>
            </a:r>
            <a:r>
              <a:rPr lang="nb-NO" dirty="0"/>
              <a:t> time? </a:t>
            </a:r>
          </a:p>
          <a:p>
            <a:endParaRPr lang="nb-NO" dirty="0"/>
          </a:p>
          <a:p>
            <a:r>
              <a:rPr lang="nb-NO" dirty="0" err="1"/>
              <a:t>Novelty</a:t>
            </a:r>
            <a:r>
              <a:rPr lang="nb-NO" dirty="0"/>
              <a:t> </a:t>
            </a:r>
            <a:r>
              <a:rPr lang="nb-NO" dirty="0" err="1"/>
              <a:t>of</a:t>
            </a:r>
            <a:r>
              <a:rPr lang="nb-NO" dirty="0"/>
              <a:t> </a:t>
            </a:r>
            <a:r>
              <a:rPr lang="nb-NO" dirty="0" err="1"/>
              <a:t>developed</a:t>
            </a:r>
            <a:r>
              <a:rPr lang="nb-NO" dirty="0"/>
              <a:t> </a:t>
            </a:r>
            <a:r>
              <a:rPr lang="nb-NO" dirty="0" err="1"/>
              <a:t>method</a:t>
            </a:r>
            <a:r>
              <a:rPr lang="nb-NO" dirty="0"/>
              <a:t>: </a:t>
            </a:r>
          </a:p>
          <a:p>
            <a:pPr marL="171450" indent="-171450">
              <a:buFontTx/>
              <a:buChar char="-"/>
            </a:pPr>
            <a:r>
              <a:rPr lang="nb-NO" dirty="0"/>
              <a:t>How </a:t>
            </a:r>
            <a:r>
              <a:rPr lang="nb-NO" dirty="0" err="1"/>
              <a:t>use</a:t>
            </a:r>
            <a:r>
              <a:rPr lang="nb-NO" dirty="0"/>
              <a:t> </a:t>
            </a:r>
            <a:r>
              <a:rPr lang="nb-NO" dirty="0" err="1"/>
              <a:t>of</a:t>
            </a:r>
            <a:r>
              <a:rPr lang="nb-NO" dirty="0"/>
              <a:t> </a:t>
            </a:r>
            <a:r>
              <a:rPr lang="nb-NO" dirty="0" err="1"/>
              <a:t>power</a:t>
            </a:r>
            <a:r>
              <a:rPr lang="nb-NO" dirty="0"/>
              <a:t> </a:t>
            </a:r>
            <a:r>
              <a:rPr lang="nb-NO" dirty="0" err="1"/>
              <a:t>affect</a:t>
            </a:r>
            <a:r>
              <a:rPr lang="nb-NO" dirty="0"/>
              <a:t> risk for </a:t>
            </a:r>
            <a:r>
              <a:rPr lang="nb-NO" dirty="0" err="1"/>
              <a:t>autonomous</a:t>
            </a:r>
            <a:r>
              <a:rPr lang="nb-NO" dirty="0"/>
              <a:t> </a:t>
            </a:r>
            <a:r>
              <a:rPr lang="nb-NO" dirty="0" err="1"/>
              <a:t>ships</a:t>
            </a:r>
            <a:r>
              <a:rPr lang="nb-NO" dirty="0"/>
              <a:t> </a:t>
            </a:r>
          </a:p>
          <a:p>
            <a:pPr marL="171450" indent="-171450">
              <a:buFontTx/>
              <a:buChar char="-"/>
            </a:pPr>
            <a:r>
              <a:rPr lang="nb-NO" dirty="0"/>
              <a:t>Not </a:t>
            </a:r>
            <a:r>
              <a:rPr lang="nb-NO" dirty="0" err="1"/>
              <a:t>neccisarily</a:t>
            </a:r>
            <a:r>
              <a:rPr lang="nb-NO" dirty="0"/>
              <a:t> </a:t>
            </a:r>
            <a:r>
              <a:rPr lang="nb-NO" dirty="0" err="1"/>
              <a:t>only</a:t>
            </a:r>
            <a:r>
              <a:rPr lang="nb-NO" dirty="0"/>
              <a:t> risk-</a:t>
            </a:r>
            <a:r>
              <a:rPr lang="nb-NO" dirty="0" err="1"/>
              <a:t>reducing</a:t>
            </a:r>
            <a:r>
              <a:rPr lang="nb-NO" dirty="0"/>
              <a:t> </a:t>
            </a:r>
            <a:r>
              <a:rPr lang="nb-NO" dirty="0" err="1"/>
              <a:t>effect</a:t>
            </a:r>
            <a:r>
              <a:rPr lang="nb-NO" dirty="0"/>
              <a:t> </a:t>
            </a:r>
          </a:p>
          <a:p>
            <a:pPr marL="171450" indent="-171450">
              <a:buFontTx/>
              <a:buChar char="-"/>
            </a:pPr>
            <a:r>
              <a:rPr lang="nb-NO" dirty="0" err="1"/>
              <a:t>Step</a:t>
            </a:r>
            <a:r>
              <a:rPr lang="nb-NO" dirty="0"/>
              <a:t> </a:t>
            </a:r>
            <a:r>
              <a:rPr lang="nb-NO" dirty="0" err="1"/>
              <a:t>towards</a:t>
            </a:r>
            <a:r>
              <a:rPr lang="nb-NO" dirty="0"/>
              <a:t> more </a:t>
            </a:r>
            <a:r>
              <a:rPr lang="nb-NO" dirty="0" err="1"/>
              <a:t>autonomous</a:t>
            </a:r>
            <a:r>
              <a:rPr lang="nb-NO" dirty="0"/>
              <a:t> </a:t>
            </a:r>
            <a:r>
              <a:rPr lang="nb-NO" dirty="0" err="1"/>
              <a:t>operation</a:t>
            </a:r>
            <a:endParaRPr lang="nb-NO" dirty="0"/>
          </a:p>
          <a:p>
            <a:pPr marL="171450" indent="-171450">
              <a:buFontTx/>
              <a:buChar cha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a method for performing </a:t>
            </a:r>
            <a:r>
              <a:rPr lang="en-US" b="1" dirty="0"/>
              <a:t>DRA of MASS using DBN</a:t>
            </a:r>
          </a:p>
          <a:p>
            <a:pPr marL="0" indent="0">
              <a:buFontTx/>
              <a:buNone/>
            </a:pPr>
            <a:endParaRPr lang="nb-NO" dirty="0"/>
          </a:p>
          <a:p>
            <a:pPr marL="0" indent="0">
              <a:buFontTx/>
              <a:buNone/>
            </a:pPr>
            <a:endParaRPr lang="nb-NO" dirty="0"/>
          </a:p>
          <a:p>
            <a:endParaRPr lang="nb-NO" dirty="0"/>
          </a:p>
        </p:txBody>
      </p:sp>
      <p:sp>
        <p:nvSpPr>
          <p:cNvPr id="4" name="Slide Number Placeholder 3"/>
          <p:cNvSpPr>
            <a:spLocks noGrp="1"/>
          </p:cNvSpPr>
          <p:nvPr>
            <p:ph type="sldNum" sz="quarter" idx="5"/>
          </p:nvPr>
        </p:nvSpPr>
        <p:spPr/>
        <p:txBody>
          <a:bodyPr/>
          <a:lstStyle/>
          <a:p>
            <a:fld id="{B3CDDB68-928F-4242-A7AF-7BFE3CD3582C}" type="slidenum">
              <a:rPr lang="nb-NO" smtClean="0"/>
              <a:t>8</a:t>
            </a:fld>
            <a:endParaRPr lang="nb-NO"/>
          </a:p>
        </p:txBody>
      </p:sp>
    </p:spTree>
    <p:extLst>
      <p:ext uri="{BB962C8B-B14F-4D97-AF65-F5344CB8AC3E}">
        <p14:creationId xmlns:p14="http://schemas.microsoft.com/office/powerpoint/2010/main" val="357417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CDDB68-928F-4242-A7AF-7BFE3CD3582C}" type="slidenum">
              <a:rPr lang="nb-NO" smtClean="0"/>
              <a:t>9</a:t>
            </a:fld>
            <a:endParaRPr lang="nb-NO"/>
          </a:p>
        </p:txBody>
      </p:sp>
    </p:spTree>
    <p:extLst>
      <p:ext uri="{BB962C8B-B14F-4D97-AF65-F5344CB8AC3E}">
        <p14:creationId xmlns:p14="http://schemas.microsoft.com/office/powerpoint/2010/main" val="189966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008061"/>
            <a:ext cx="7772400" cy="675821"/>
          </a:xfrm>
        </p:spPr>
        <p:txBody>
          <a:bodyPr anchor="t" anchorCtr="0"/>
          <a:lstStyle/>
          <a:p>
            <a:r>
              <a:rPr lang="nb-NO" dirty="0"/>
              <a:t>Klikk for å redigere tittelstil</a:t>
            </a:r>
          </a:p>
        </p:txBody>
      </p:sp>
      <p:sp>
        <p:nvSpPr>
          <p:cNvPr id="3" name="Undertittel 2"/>
          <p:cNvSpPr>
            <a:spLocks noGrp="1"/>
          </p:cNvSpPr>
          <p:nvPr>
            <p:ph type="subTitle" idx="1"/>
          </p:nvPr>
        </p:nvSpPr>
        <p:spPr>
          <a:xfrm>
            <a:off x="1114753"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16000" y="205979"/>
            <a:ext cx="54610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4815936"/>
            <a:ext cx="640523"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latin typeface="Arial"/>
                <a:cs typeface="Arial"/>
              </a:rPr>
              <a:pPr algn="ctr"/>
              <a:t>‹#›</a:t>
            </a:fld>
            <a:endParaRPr lang="nb-NO" b="1" i="0" dirty="0">
              <a:latin typeface="Arial"/>
              <a:cs typeface="Arial"/>
            </a:endParaRPr>
          </a:p>
        </p:txBody>
      </p:sp>
      <p:sp>
        <p:nvSpPr>
          <p:cNvPr id="5" name="Tittel 1">
            <a:extLst>
              <a:ext uri="{FF2B5EF4-FFF2-40B4-BE49-F238E27FC236}">
                <a16:creationId xmlns:a16="http://schemas.microsoft.com/office/drawing/2014/main" id="{901B6BB6-8BBC-1049-9603-B959ED93923A}"/>
              </a:ext>
            </a:extLst>
          </p:cNvPr>
          <p:cNvSpPr>
            <a:spLocks noGrp="1"/>
          </p:cNvSpPr>
          <p:nvPr>
            <p:ph type="title"/>
          </p:nvPr>
        </p:nvSpPr>
        <p:spPr>
          <a:xfrm>
            <a:off x="982193" y="205979"/>
            <a:ext cx="7681516" cy="646331"/>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E1E3CEDE-1D85-F54C-B415-CE6111D39453}"/>
              </a:ext>
            </a:extLst>
          </p:cNvPr>
          <p:cNvSpPr>
            <a:spLocks noGrp="1"/>
          </p:cNvSpPr>
          <p:nvPr>
            <p:ph idx="1"/>
          </p:nvPr>
        </p:nvSpPr>
        <p:spPr>
          <a:xfrm>
            <a:off x="982193" y="943896"/>
            <a:ext cx="7681516" cy="3872039"/>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57940"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57940"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Tittel 1"/>
          <p:cNvSpPr>
            <a:spLocks noGrp="1"/>
          </p:cNvSpPr>
          <p:nvPr>
            <p:ph type="title"/>
          </p:nvPr>
        </p:nvSpPr>
        <p:spPr>
          <a:xfrm>
            <a:off x="1095551" y="205979"/>
            <a:ext cx="7407404" cy="857250"/>
          </a:xfrm>
        </p:spPr>
        <p:txBody>
          <a:bodyPr/>
          <a:lstStyle/>
          <a:p>
            <a:r>
              <a:rPr lang="nb-NO" dirty="0"/>
              <a:t>Klikk for å redigere tittelstil</a:t>
            </a:r>
          </a:p>
        </p:txBody>
      </p:sp>
      <p:sp>
        <p:nvSpPr>
          <p:cNvPr id="9" name="Plassholder for innhold 2"/>
          <p:cNvSpPr>
            <a:spLocks noGrp="1"/>
          </p:cNvSpPr>
          <p:nvPr>
            <p:ph sz="half" idx="1"/>
          </p:nvPr>
        </p:nvSpPr>
        <p:spPr>
          <a:xfrm>
            <a:off x="1114712" y="1200151"/>
            <a:ext cx="366784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3"/>
          <p:cNvSpPr>
            <a:spLocks noGrp="1"/>
          </p:cNvSpPr>
          <p:nvPr>
            <p:ph sz="half" idx="2"/>
          </p:nvPr>
        </p:nvSpPr>
        <p:spPr>
          <a:xfrm>
            <a:off x="5305712" y="1200151"/>
            <a:ext cx="367394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ED2407D1-9E90-B646-AC07-64435B0C55C8}"/>
              </a:ext>
            </a:extLst>
          </p:cNvPr>
          <p:cNvSpPr>
            <a:spLocks noGrp="1"/>
          </p:cNvSpPr>
          <p:nvPr>
            <p:ph type="title"/>
          </p:nvPr>
        </p:nvSpPr>
        <p:spPr>
          <a:xfrm>
            <a:off x="926986" y="243149"/>
            <a:ext cx="7934515"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F513A91B-9541-CB45-883E-EB0DF731FA02}"/>
              </a:ext>
            </a:extLst>
          </p:cNvPr>
          <p:cNvSpPr>
            <a:spLocks noGrp="1"/>
          </p:cNvSpPr>
          <p:nvPr>
            <p:ph sz="half" idx="2"/>
          </p:nvPr>
        </p:nvSpPr>
        <p:spPr>
          <a:xfrm>
            <a:off x="926986" y="1481512"/>
            <a:ext cx="3860602"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E5978D19-AB9B-3A44-BB7D-DD6C98661352}"/>
              </a:ext>
            </a:extLst>
          </p:cNvPr>
          <p:cNvSpPr>
            <a:spLocks noGrp="1"/>
          </p:cNvSpPr>
          <p:nvPr>
            <p:ph type="body" sz="quarter" idx="3"/>
          </p:nvPr>
        </p:nvSpPr>
        <p:spPr>
          <a:xfrm>
            <a:off x="4928959" y="1001692"/>
            <a:ext cx="3932542"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
        <p:nvSpPr>
          <p:cNvPr id="15" name="Plassholder for innhold 5">
            <a:extLst>
              <a:ext uri="{FF2B5EF4-FFF2-40B4-BE49-F238E27FC236}">
                <a16:creationId xmlns:a16="http://schemas.microsoft.com/office/drawing/2014/main" id="{D7B07B29-56C8-8C42-B377-AD090B6F0924}"/>
              </a:ext>
            </a:extLst>
          </p:cNvPr>
          <p:cNvSpPr>
            <a:spLocks noGrp="1"/>
          </p:cNvSpPr>
          <p:nvPr>
            <p:ph sz="quarter" idx="4"/>
          </p:nvPr>
        </p:nvSpPr>
        <p:spPr>
          <a:xfrm>
            <a:off x="4928959" y="1481512"/>
            <a:ext cx="3932542"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tekst 4">
            <a:extLst>
              <a:ext uri="{FF2B5EF4-FFF2-40B4-BE49-F238E27FC236}">
                <a16:creationId xmlns:a16="http://schemas.microsoft.com/office/drawing/2014/main" id="{5747F546-7ECB-4D49-8CEC-C64012DABE44}"/>
              </a:ext>
            </a:extLst>
          </p:cNvPr>
          <p:cNvSpPr>
            <a:spLocks noGrp="1"/>
          </p:cNvSpPr>
          <p:nvPr>
            <p:ph type="body" sz="quarter" idx="10"/>
          </p:nvPr>
        </p:nvSpPr>
        <p:spPr>
          <a:xfrm>
            <a:off x="926986" y="1001691"/>
            <a:ext cx="3862118"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8" name="Tittel 1"/>
          <p:cNvSpPr>
            <a:spLocks noGrp="1"/>
          </p:cNvSpPr>
          <p:nvPr>
            <p:ph type="title"/>
          </p:nvPr>
        </p:nvSpPr>
        <p:spPr>
          <a:xfrm>
            <a:off x="1024642" y="204787"/>
            <a:ext cx="3008313" cy="871538"/>
          </a:xfrm>
        </p:spPr>
        <p:txBody>
          <a:bodyPr anchor="b"/>
          <a:lstStyle>
            <a:lvl1pPr algn="l">
              <a:defRPr sz="2000" b="1"/>
            </a:lvl1pPr>
          </a:lstStyle>
          <a:p>
            <a:r>
              <a:rPr lang="nb-NO"/>
              <a:t>Klikk for å redigere tittelstil</a:t>
            </a:r>
          </a:p>
        </p:txBody>
      </p:sp>
      <p:sp>
        <p:nvSpPr>
          <p:cNvPr id="9" name="Plassholder for innhold 2"/>
          <p:cNvSpPr>
            <a:spLocks noGrp="1"/>
          </p:cNvSpPr>
          <p:nvPr>
            <p:ph idx="1"/>
          </p:nvPr>
        </p:nvSpPr>
        <p:spPr>
          <a:xfrm>
            <a:off x="4142491" y="204788"/>
            <a:ext cx="476508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3"/>
          <p:cNvSpPr>
            <a:spLocks noGrp="1"/>
          </p:cNvSpPr>
          <p:nvPr>
            <p:ph type="body" sz="half" idx="2"/>
          </p:nvPr>
        </p:nvSpPr>
        <p:spPr>
          <a:xfrm>
            <a:off x="102464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68298" y="205979"/>
            <a:ext cx="7882412" cy="646331"/>
          </a:xfrm>
          <a:prstGeom prst="rect">
            <a:avLst/>
          </a:prstGeom>
        </p:spPr>
        <p:txBody>
          <a:bodyPr vert="horz" wrap="square"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868298" y="963561"/>
            <a:ext cx="7882412" cy="397396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stripe_16_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645602" cy="5143500"/>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kongsberg.com/no/maritime/support/themes/autonomous-ship-project-key-facts-about-yara-birkelan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autonaut.itk.ntnu.no/doku.php?id=star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80853" y="1100410"/>
            <a:ext cx="7772400" cy="1200329"/>
          </a:xfrm>
        </p:spPr>
        <p:txBody>
          <a:bodyPr/>
          <a:lstStyle/>
          <a:p>
            <a:pPr algn="ctr"/>
            <a:r>
              <a:rPr lang="en-US" dirty="0"/>
              <a:t>Dynamic risk analysis of maritime autonomous surface ships</a:t>
            </a:r>
          </a:p>
        </p:txBody>
      </p:sp>
      <mc:AlternateContent xmlns:mc="http://schemas.openxmlformats.org/markup-compatibility/2006" xmlns:a14="http://schemas.microsoft.com/office/drawing/2010/main">
        <mc:Choice Requires="a14">
          <p:sp>
            <p:nvSpPr>
              <p:cNvPr id="3" name="Undertittel 2"/>
              <p:cNvSpPr>
                <a:spLocks noGrp="1"/>
              </p:cNvSpPr>
              <p:nvPr>
                <p:ph type="subTitle" idx="1"/>
              </p:nvPr>
            </p:nvSpPr>
            <p:spPr>
              <a:xfrm>
                <a:off x="1267184" y="2677666"/>
                <a:ext cx="7399737" cy="1742351"/>
              </a:xfrm>
            </p:spPr>
            <p:txBody>
              <a:bodyPr>
                <a:normAutofit fontScale="62500" lnSpcReduction="20000"/>
              </a:bodyPr>
              <a:lstStyle/>
              <a:p>
                <a:pPr algn="ctr"/>
                <a:r>
                  <a:rPr lang="en-US" b="1" dirty="0"/>
                  <a:t>Susanna D. Kristensen</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1</m:t>
                        </m:r>
                      </m:sup>
                    </m:sSup>
                  </m:oMath>
                </a14:m>
                <a:r>
                  <a:rPr lang="en-US" dirty="0"/>
                  <a:t>, Yiliu Liu</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2</m:t>
                        </m:r>
                      </m:sup>
                    </m:sSup>
                  </m:oMath>
                </a14:m>
                <a:r>
                  <a:rPr lang="en-US" dirty="0"/>
                  <a:t>, Ingrid B. Utne</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 </m:t>
                        </m:r>
                      </m:e>
                      <m:sup>
                        <m:r>
                          <a:rPr lang="en-US" i="1">
                            <a:latin typeface="Cambria Math" panose="02040503050406030204" pitchFamily="18" charset="0"/>
                          </a:rPr>
                          <m:t>1</m:t>
                        </m:r>
                      </m:sup>
                    </m:sSup>
                  </m:oMath>
                </a14:m>
                <a:endParaRPr lang="en-US" dirty="0"/>
              </a:p>
              <a:p>
                <a:endParaRPr lang="en-US" dirty="0"/>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1</m:t>
                        </m:r>
                      </m:sup>
                    </m:sSup>
                  </m:oMath>
                </a14:m>
                <a:r>
                  <a:rPr lang="en-US" dirty="0"/>
                  <a:t>Department of Marine Technology, NTNU, Trondheim</a:t>
                </a: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 </m:t>
                        </m:r>
                      </m:e>
                      <m:sup>
                        <m:r>
                          <a:rPr lang="nb-NO" b="0" i="1" smtClean="0">
                            <a:latin typeface="Cambria Math" panose="02040503050406030204" pitchFamily="18" charset="0"/>
                          </a:rPr>
                          <m:t>2</m:t>
                        </m:r>
                      </m:sup>
                    </m:sSup>
                  </m:oMath>
                </a14:m>
                <a:r>
                  <a:rPr lang="en-US" dirty="0"/>
                  <a:t>Department of Mechanical and Industrial Engineering, NTNU, Trondheim</a:t>
                </a:r>
              </a:p>
              <a:p>
                <a:endParaRPr lang="en-US" dirty="0"/>
              </a:p>
              <a:p>
                <a:pPr algn="ctr"/>
                <a:r>
                  <a:rPr lang="en-US" dirty="0"/>
                  <a:t>PSAM-16</a:t>
                </a:r>
              </a:p>
              <a:p>
                <a:pPr algn="ctr"/>
                <a:r>
                  <a:rPr lang="en-US" dirty="0"/>
                  <a:t>26. June – 01. July 2022</a:t>
                </a:r>
              </a:p>
            </p:txBody>
          </p:sp>
        </mc:Choice>
        <mc:Fallback xmlns="">
          <p:sp>
            <p:nvSpPr>
              <p:cNvPr id="3" name="Undertittel 2"/>
              <p:cNvSpPr>
                <a:spLocks noGrp="1" noRot="1" noChangeAspect="1" noMove="1" noResize="1" noEditPoints="1" noAdjustHandles="1" noChangeArrowheads="1" noChangeShapeType="1" noTextEdit="1"/>
              </p:cNvSpPr>
              <p:nvPr>
                <p:ph type="subTitle" idx="1"/>
              </p:nvPr>
            </p:nvSpPr>
            <p:spPr>
              <a:xfrm>
                <a:off x="1267184" y="2677666"/>
                <a:ext cx="7399737" cy="1742351"/>
              </a:xfrm>
              <a:blipFill>
                <a:blip r:embed="rId3"/>
                <a:stretch>
                  <a:fillRect t="-3147"/>
                </a:stretch>
              </a:blipFill>
            </p:spPr>
            <p:txBody>
              <a:bodyPr/>
              <a:lstStyle/>
              <a:p>
                <a:r>
                  <a:rPr lang="nb-NO">
                    <a:noFill/>
                  </a:rPr>
                  <a:t> </a:t>
                </a:r>
              </a:p>
            </p:txBody>
          </p:sp>
        </mc:Fallback>
      </mc:AlternateContent>
      <p:sp>
        <p:nvSpPr>
          <p:cNvPr id="5" name="TekstSylinder 4">
            <a:extLst>
              <a:ext uri="{FF2B5EF4-FFF2-40B4-BE49-F238E27FC236}">
                <a16:creationId xmlns:a16="http://schemas.microsoft.com/office/drawing/2014/main" id="{28EBE995-8275-F44D-B574-C93027EC9028}"/>
              </a:ext>
            </a:extLst>
          </p:cNvPr>
          <p:cNvSpPr txBox="1"/>
          <p:nvPr/>
        </p:nvSpPr>
        <p:spPr>
          <a:xfrm rot="16200000">
            <a:off x="-1344184" y="2874987"/>
            <a:ext cx="3296095" cy="261610"/>
          </a:xfrm>
          <a:prstGeom prst="rect">
            <a:avLst/>
          </a:prstGeom>
          <a:noFill/>
        </p:spPr>
        <p:txBody>
          <a:bodyPr wrap="square" rtlCol="0">
            <a:spAutoFit/>
          </a:bodyPr>
          <a:lstStyle/>
          <a:p>
            <a:r>
              <a:rPr lang="nb-NO" sz="1100" dirty="0">
                <a:solidFill>
                  <a:schemeClr val="bg1"/>
                </a:solidFill>
              </a:rPr>
              <a:t>Norwegian </a:t>
            </a:r>
            <a:r>
              <a:rPr lang="nb-NO" sz="1100" dirty="0" err="1">
                <a:solidFill>
                  <a:schemeClr val="bg1"/>
                </a:solidFill>
              </a:rPr>
              <a:t>University</a:t>
            </a:r>
            <a:r>
              <a:rPr lang="nb-NO" sz="1100" dirty="0">
                <a:solidFill>
                  <a:schemeClr val="bg1"/>
                </a:solidFill>
              </a:rPr>
              <a:t> </a:t>
            </a:r>
            <a:r>
              <a:rPr lang="nb-NO" sz="1100" dirty="0" err="1">
                <a:solidFill>
                  <a:schemeClr val="bg1"/>
                </a:solidFill>
              </a:rPr>
              <a:t>of</a:t>
            </a:r>
            <a:r>
              <a:rPr lang="nb-NO" sz="1100" dirty="0">
                <a:solidFill>
                  <a:schemeClr val="bg1"/>
                </a:solidFill>
              </a:rPr>
              <a:t> Science and Technology</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5B26-6822-4FA9-9593-1F4F7E427C02}"/>
              </a:ext>
            </a:extLst>
          </p:cNvPr>
          <p:cNvSpPr>
            <a:spLocks noGrp="1"/>
          </p:cNvSpPr>
          <p:nvPr>
            <p:ph type="title"/>
          </p:nvPr>
        </p:nvSpPr>
        <p:spPr/>
        <p:txBody>
          <a:bodyPr/>
          <a:lstStyle/>
          <a:p>
            <a:r>
              <a:rPr lang="en-US" dirty="0"/>
              <a:t>Proposed modeling tool</a:t>
            </a:r>
          </a:p>
        </p:txBody>
      </p:sp>
      <p:sp>
        <p:nvSpPr>
          <p:cNvPr id="3" name="Content Placeholder 2">
            <a:extLst>
              <a:ext uri="{FF2B5EF4-FFF2-40B4-BE49-F238E27FC236}">
                <a16:creationId xmlns:a16="http://schemas.microsoft.com/office/drawing/2014/main" id="{89384EDD-525D-4A90-B821-B1CCC1A0B2D8}"/>
              </a:ext>
            </a:extLst>
          </p:cNvPr>
          <p:cNvSpPr>
            <a:spLocks noGrp="1"/>
          </p:cNvSpPr>
          <p:nvPr>
            <p:ph idx="1"/>
          </p:nvPr>
        </p:nvSpPr>
        <p:spPr/>
        <p:txBody>
          <a:bodyPr/>
          <a:lstStyle/>
          <a:p>
            <a:r>
              <a:rPr lang="en-US" dirty="0"/>
              <a:t>Bayesian networks </a:t>
            </a:r>
          </a:p>
          <a:p>
            <a:pPr lvl="1"/>
            <a:r>
              <a:rPr lang="en-US" dirty="0"/>
              <a:t>Conditional dependence between variables </a:t>
            </a:r>
          </a:p>
          <a:p>
            <a:pPr lvl="1"/>
            <a:r>
              <a:rPr lang="en-US" dirty="0"/>
              <a:t>Determine probability of hazardous event</a:t>
            </a:r>
          </a:p>
          <a:p>
            <a:pPr lvl="1"/>
            <a:endParaRPr lang="en-US" dirty="0"/>
          </a:p>
          <a:p>
            <a:r>
              <a:rPr lang="en-US" dirty="0"/>
              <a:t>Dynamic Bayesian networks</a:t>
            </a:r>
          </a:p>
          <a:p>
            <a:pPr lvl="1"/>
            <a:r>
              <a:rPr lang="en-US" dirty="0"/>
              <a:t>Includes development over defined no. of time steps</a:t>
            </a:r>
          </a:p>
          <a:p>
            <a:pPr lvl="1"/>
            <a:r>
              <a:rPr lang="en-US" dirty="0"/>
              <a:t>Incorporate time-dependent factors </a:t>
            </a:r>
          </a:p>
        </p:txBody>
      </p:sp>
    </p:spTree>
    <p:extLst>
      <p:ext uri="{BB962C8B-B14F-4D97-AF65-F5344CB8AC3E}">
        <p14:creationId xmlns:p14="http://schemas.microsoft.com/office/powerpoint/2010/main" val="392563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CD40-D7B2-4366-9FF1-BD168E346AC1}"/>
              </a:ext>
            </a:extLst>
          </p:cNvPr>
          <p:cNvSpPr>
            <a:spLocks noGrp="1"/>
          </p:cNvSpPr>
          <p:nvPr>
            <p:ph type="title"/>
          </p:nvPr>
        </p:nvSpPr>
        <p:spPr/>
        <p:txBody>
          <a:bodyPr/>
          <a:lstStyle/>
          <a:p>
            <a:r>
              <a:rPr lang="nb-NO" dirty="0" err="1"/>
              <a:t>Proposed</a:t>
            </a:r>
            <a:r>
              <a:rPr lang="nb-NO" dirty="0"/>
              <a:t> </a:t>
            </a:r>
            <a:r>
              <a:rPr lang="nb-NO" dirty="0" err="1"/>
              <a:t>methodology</a:t>
            </a:r>
            <a:endParaRPr lang="nb-NO" dirty="0"/>
          </a:p>
        </p:txBody>
      </p:sp>
      <p:sp>
        <p:nvSpPr>
          <p:cNvPr id="3" name="Content Placeholder 2">
            <a:extLst>
              <a:ext uri="{FF2B5EF4-FFF2-40B4-BE49-F238E27FC236}">
                <a16:creationId xmlns:a16="http://schemas.microsoft.com/office/drawing/2014/main" id="{A0F48380-2763-4DA8-95EC-9F3D8F94BC1C}"/>
              </a:ext>
            </a:extLst>
          </p:cNvPr>
          <p:cNvSpPr>
            <a:spLocks noGrp="1"/>
          </p:cNvSpPr>
          <p:nvPr>
            <p:ph idx="1"/>
          </p:nvPr>
        </p:nvSpPr>
        <p:spPr/>
        <p:txBody>
          <a:bodyPr>
            <a:normAutofit lnSpcReduction="10000"/>
          </a:bodyPr>
          <a:lstStyle/>
          <a:p>
            <a:pPr marL="457200" indent="-457200">
              <a:buFont typeface="+mj-lt"/>
              <a:buAutoNum type="arabicPeriod"/>
            </a:pPr>
            <a:r>
              <a:rPr lang="en-US" dirty="0"/>
              <a:t>Describe the aim and context of the DBN </a:t>
            </a:r>
          </a:p>
          <a:p>
            <a:pPr marL="457200" indent="-457200">
              <a:buFont typeface="+mj-lt"/>
              <a:buAutoNum type="arabicPeriod"/>
            </a:pPr>
            <a:r>
              <a:rPr lang="en-US" dirty="0"/>
              <a:t>Collect and group information </a:t>
            </a:r>
          </a:p>
          <a:p>
            <a:pPr marL="857250" lvl="1" indent="-457200">
              <a:buFont typeface="+mj-lt"/>
              <a:buAutoNum type="alphaUcPeriod"/>
            </a:pPr>
            <a:r>
              <a:rPr lang="en-US" dirty="0"/>
              <a:t>Determine the type of MASS </a:t>
            </a:r>
          </a:p>
          <a:p>
            <a:pPr marL="857250" lvl="1" indent="-457200">
              <a:buFont typeface="+mj-lt"/>
              <a:buAutoNum type="alphaUcPeriod"/>
            </a:pPr>
            <a:r>
              <a:rPr lang="en-US" dirty="0"/>
              <a:t>Determine type of operation </a:t>
            </a:r>
          </a:p>
          <a:p>
            <a:pPr marL="857250" lvl="1" indent="-457200">
              <a:buFont typeface="+mj-lt"/>
              <a:buAutoNum type="alphaUcPeriod"/>
            </a:pPr>
            <a:r>
              <a:rPr lang="en-US" dirty="0"/>
              <a:t>Determine relevant environmental factors for type of MASS and operation </a:t>
            </a:r>
          </a:p>
          <a:p>
            <a:pPr marL="457200" indent="-457200">
              <a:buFont typeface="+mj-lt"/>
              <a:buAutoNum type="arabicPeriod"/>
            </a:pPr>
            <a:r>
              <a:rPr lang="en-US" dirty="0"/>
              <a:t>Connect nodes and arcs </a:t>
            </a:r>
          </a:p>
          <a:p>
            <a:pPr marL="457200" indent="-457200">
              <a:buFont typeface="+mj-lt"/>
              <a:buAutoNum type="arabicPeriod"/>
            </a:pPr>
            <a:r>
              <a:rPr lang="en-US" dirty="0"/>
              <a:t>Identify time-dependent nodes and arcs </a:t>
            </a:r>
          </a:p>
          <a:p>
            <a:pPr marL="457200" indent="-457200">
              <a:buFont typeface="+mj-lt"/>
              <a:buAutoNum type="arabicPeriod"/>
            </a:pPr>
            <a:r>
              <a:rPr lang="en-US" dirty="0"/>
              <a:t>Develop CPTs and quantify </a:t>
            </a:r>
          </a:p>
          <a:p>
            <a:pPr marL="457200" indent="-457200">
              <a:buFont typeface="+mj-lt"/>
              <a:buAutoNum type="arabicPeriod"/>
            </a:pPr>
            <a:r>
              <a:rPr lang="en-US" dirty="0"/>
              <a:t>Validate the risk model</a:t>
            </a:r>
            <a:endParaRPr lang="nb-NO" dirty="0"/>
          </a:p>
        </p:txBody>
      </p:sp>
      <p:sp>
        <p:nvSpPr>
          <p:cNvPr id="4" name="TextBox 3">
            <a:extLst>
              <a:ext uri="{FF2B5EF4-FFF2-40B4-BE49-F238E27FC236}">
                <a16:creationId xmlns:a16="http://schemas.microsoft.com/office/drawing/2014/main" id="{9D14256C-8F55-E16D-BCBA-2042D48D2A63}"/>
              </a:ext>
            </a:extLst>
          </p:cNvPr>
          <p:cNvSpPr txBox="1"/>
          <p:nvPr/>
        </p:nvSpPr>
        <p:spPr>
          <a:xfrm>
            <a:off x="6445188" y="4625266"/>
            <a:ext cx="1716619" cy="369332"/>
          </a:xfrm>
          <a:prstGeom prst="rect">
            <a:avLst/>
          </a:prstGeom>
          <a:noFill/>
        </p:spPr>
        <p:txBody>
          <a:bodyPr wrap="square" rtlCol="0">
            <a:spAutoFit/>
          </a:bodyPr>
          <a:lstStyle/>
          <a:p>
            <a:r>
              <a:rPr lang="nb-NO" dirty="0" err="1"/>
              <a:t>Based</a:t>
            </a:r>
            <a:r>
              <a:rPr lang="nb-NO" dirty="0"/>
              <a:t> </a:t>
            </a:r>
            <a:r>
              <a:rPr lang="nb-NO" dirty="0" err="1"/>
              <a:t>on</a:t>
            </a:r>
            <a:r>
              <a:rPr lang="nb-NO" dirty="0"/>
              <a:t> [9]</a:t>
            </a:r>
          </a:p>
        </p:txBody>
      </p:sp>
    </p:spTree>
    <p:extLst>
      <p:ext uri="{BB962C8B-B14F-4D97-AF65-F5344CB8AC3E}">
        <p14:creationId xmlns:p14="http://schemas.microsoft.com/office/powerpoint/2010/main" val="186643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0F2E-4476-40AC-BF3F-ED7846B5836A}"/>
              </a:ext>
            </a:extLst>
          </p:cNvPr>
          <p:cNvSpPr>
            <a:spLocks noGrp="1"/>
          </p:cNvSpPr>
          <p:nvPr>
            <p:ph type="title"/>
          </p:nvPr>
        </p:nvSpPr>
        <p:spPr>
          <a:xfrm>
            <a:off x="982193" y="205979"/>
            <a:ext cx="7681516" cy="646331"/>
          </a:xfrm>
        </p:spPr>
        <p:txBody>
          <a:bodyPr/>
          <a:lstStyle/>
          <a:p>
            <a:r>
              <a:rPr lang="en-US" dirty="0"/>
              <a:t>Collect and group information</a:t>
            </a:r>
          </a:p>
        </p:txBody>
      </p:sp>
      <p:sp>
        <p:nvSpPr>
          <p:cNvPr id="4" name="Rectangle: Rounded Corners 3">
            <a:extLst>
              <a:ext uri="{FF2B5EF4-FFF2-40B4-BE49-F238E27FC236}">
                <a16:creationId xmlns:a16="http://schemas.microsoft.com/office/drawing/2014/main" id="{2DF0766A-FC2A-4CA6-9DB5-47B797AE09E7}"/>
              </a:ext>
            </a:extLst>
          </p:cNvPr>
          <p:cNvSpPr/>
          <p:nvPr/>
        </p:nvSpPr>
        <p:spPr>
          <a:xfrm>
            <a:off x="982193" y="943896"/>
            <a:ext cx="7681516" cy="570797"/>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dirty="0"/>
              <a:t>Relevant nodes</a:t>
            </a:r>
          </a:p>
        </p:txBody>
      </p:sp>
      <p:sp>
        <p:nvSpPr>
          <p:cNvPr id="5" name="Rectangle: Rounded Corners 4">
            <a:extLst>
              <a:ext uri="{FF2B5EF4-FFF2-40B4-BE49-F238E27FC236}">
                <a16:creationId xmlns:a16="http://schemas.microsoft.com/office/drawing/2014/main" id="{67C5E702-75E8-4101-9F04-F0D26F57AB91}"/>
              </a:ext>
            </a:extLst>
          </p:cNvPr>
          <p:cNvSpPr/>
          <p:nvPr/>
        </p:nvSpPr>
        <p:spPr>
          <a:xfrm>
            <a:off x="982193" y="1606280"/>
            <a:ext cx="1705166" cy="1192762"/>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Target node</a:t>
            </a:r>
          </a:p>
          <a:p>
            <a:r>
              <a:rPr lang="en-US" sz="1400" dirty="0"/>
              <a:t>Mission failure</a:t>
            </a:r>
          </a:p>
          <a:p>
            <a:pPr algn="ctr"/>
            <a:endParaRPr lang="nb-NO" dirty="0"/>
          </a:p>
        </p:txBody>
      </p:sp>
      <p:sp>
        <p:nvSpPr>
          <p:cNvPr id="6" name="Content Placeholder 5">
            <a:extLst>
              <a:ext uri="{FF2B5EF4-FFF2-40B4-BE49-F238E27FC236}">
                <a16:creationId xmlns:a16="http://schemas.microsoft.com/office/drawing/2014/main" id="{7415AC28-43DA-4B1A-9F06-9DCA5C7F67AC}"/>
              </a:ext>
            </a:extLst>
          </p:cNvPr>
          <p:cNvSpPr>
            <a:spLocks noGrp="1"/>
          </p:cNvSpPr>
          <p:nvPr>
            <p:ph idx="1"/>
          </p:nvPr>
        </p:nvSpPr>
        <p:spPr>
          <a:xfrm>
            <a:off x="2846563" y="1608510"/>
            <a:ext cx="1817183" cy="2174733"/>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1400" b="1" dirty="0"/>
              <a:t>System</a:t>
            </a:r>
          </a:p>
          <a:p>
            <a:pPr marL="0" indent="0">
              <a:buNone/>
            </a:pPr>
            <a:r>
              <a:rPr lang="en-US" sz="1400" dirty="0"/>
              <a:t>Available power</a:t>
            </a:r>
          </a:p>
          <a:p>
            <a:pPr marL="0" indent="0">
              <a:buNone/>
            </a:pPr>
            <a:r>
              <a:rPr lang="en-US" sz="1400" dirty="0"/>
              <a:t>SA</a:t>
            </a:r>
          </a:p>
          <a:p>
            <a:pPr marL="0" indent="0">
              <a:buNone/>
            </a:pPr>
            <a:r>
              <a:rPr lang="en-US" sz="1400" dirty="0"/>
              <a:t>LOA</a:t>
            </a:r>
          </a:p>
          <a:p>
            <a:pPr marL="0" indent="0">
              <a:buNone/>
            </a:pPr>
            <a:r>
              <a:rPr lang="en-US" sz="1400" dirty="0"/>
              <a:t>Energy consumption</a:t>
            </a:r>
          </a:p>
          <a:p>
            <a:pPr marL="0" indent="0">
              <a:buNone/>
            </a:pPr>
            <a:r>
              <a:rPr lang="en-US" sz="1400" dirty="0"/>
              <a:t>Energy generation</a:t>
            </a:r>
          </a:p>
        </p:txBody>
      </p:sp>
      <p:sp>
        <p:nvSpPr>
          <p:cNvPr id="7" name="Content Placeholder 5">
            <a:extLst>
              <a:ext uri="{FF2B5EF4-FFF2-40B4-BE49-F238E27FC236}">
                <a16:creationId xmlns:a16="http://schemas.microsoft.com/office/drawing/2014/main" id="{918DB9AC-C6F1-46BA-AA97-62585D9BFC89}"/>
              </a:ext>
            </a:extLst>
          </p:cNvPr>
          <p:cNvSpPr txBox="1">
            <a:spLocks/>
          </p:cNvSpPr>
          <p:nvPr/>
        </p:nvSpPr>
        <p:spPr>
          <a:xfrm>
            <a:off x="4822951" y="1606278"/>
            <a:ext cx="1817183" cy="2593326"/>
          </a:xfrm>
          <a:prstGeom prst="roundRect">
            <a:avLst/>
          </a:prstGeom>
          <a:solidFill>
            <a:srgbClr val="43B7B0"/>
          </a:solidFill>
          <a:ln w="9525" cap="flat" cmpd="sng" algn="ctr">
            <a:noFill/>
            <a:prstDash val="solid"/>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1400" b="1" dirty="0"/>
              <a:t>Operation</a:t>
            </a:r>
          </a:p>
          <a:p>
            <a:pPr marL="0" indent="0">
              <a:buFont typeface="Arial"/>
              <a:buNone/>
            </a:pPr>
            <a:r>
              <a:rPr lang="en-US" sz="1400" dirty="0"/>
              <a:t>Sub-tasks</a:t>
            </a:r>
          </a:p>
          <a:p>
            <a:pPr marL="0" indent="0">
              <a:buFont typeface="Arial"/>
              <a:buNone/>
            </a:pPr>
            <a:r>
              <a:rPr lang="en-US" sz="1400" dirty="0"/>
              <a:t>Organization, collaboration, communication </a:t>
            </a:r>
          </a:p>
          <a:p>
            <a:pPr marL="0" indent="0">
              <a:buFont typeface="Arial"/>
              <a:buNone/>
            </a:pPr>
            <a:r>
              <a:rPr lang="en-US" sz="1400" dirty="0"/>
              <a:t>Propulsion and steering</a:t>
            </a:r>
          </a:p>
          <a:p>
            <a:pPr marL="0" indent="0">
              <a:buFont typeface="Arial"/>
              <a:buNone/>
            </a:pPr>
            <a:r>
              <a:rPr lang="en-US" sz="1400" dirty="0"/>
              <a:t>Duration of mission</a:t>
            </a:r>
          </a:p>
        </p:txBody>
      </p:sp>
      <p:sp>
        <p:nvSpPr>
          <p:cNvPr id="8" name="Content Placeholder 5">
            <a:extLst>
              <a:ext uri="{FF2B5EF4-FFF2-40B4-BE49-F238E27FC236}">
                <a16:creationId xmlns:a16="http://schemas.microsoft.com/office/drawing/2014/main" id="{6284199F-8ABB-41E0-8702-0360B4A9A5F5}"/>
              </a:ext>
            </a:extLst>
          </p:cNvPr>
          <p:cNvSpPr txBox="1">
            <a:spLocks/>
          </p:cNvSpPr>
          <p:nvPr/>
        </p:nvSpPr>
        <p:spPr>
          <a:xfrm>
            <a:off x="6799338" y="1608510"/>
            <a:ext cx="1817183" cy="3329011"/>
          </a:xfrm>
          <a:prstGeom prst="roundRect">
            <a:avLst/>
          </a:prstGeom>
          <a:solidFill>
            <a:srgbClr val="43B7B0"/>
          </a:solidFill>
          <a:ln w="9525" cap="flat" cmpd="sng" algn="ctr">
            <a:noFill/>
            <a:prstDash val="solid"/>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1400" b="1" dirty="0"/>
              <a:t>Environment</a:t>
            </a:r>
          </a:p>
          <a:p>
            <a:pPr marL="0" indent="0">
              <a:buFont typeface="Arial"/>
              <a:buNone/>
            </a:pPr>
            <a:r>
              <a:rPr lang="en-US" sz="1400" dirty="0"/>
              <a:t>Temperature</a:t>
            </a:r>
          </a:p>
          <a:p>
            <a:pPr marL="0" indent="0">
              <a:buFont typeface="Arial"/>
              <a:buNone/>
            </a:pPr>
            <a:r>
              <a:rPr lang="en-US" sz="1400" dirty="0"/>
              <a:t>Wave height</a:t>
            </a:r>
          </a:p>
          <a:p>
            <a:pPr marL="0" indent="0">
              <a:buFont typeface="Arial"/>
              <a:buNone/>
            </a:pPr>
            <a:r>
              <a:rPr lang="en-US" sz="1400" dirty="0"/>
              <a:t>Sun exposure</a:t>
            </a:r>
          </a:p>
          <a:p>
            <a:pPr marL="0" indent="0">
              <a:buFont typeface="Arial"/>
              <a:buNone/>
            </a:pPr>
            <a:r>
              <a:rPr lang="en-US" sz="1400" dirty="0"/>
              <a:t>Wind speed/direction</a:t>
            </a:r>
          </a:p>
          <a:p>
            <a:pPr marL="0" indent="0">
              <a:buFont typeface="Arial"/>
              <a:buNone/>
            </a:pPr>
            <a:r>
              <a:rPr lang="en-US" sz="1400" dirty="0"/>
              <a:t>Current strength/direction</a:t>
            </a:r>
          </a:p>
          <a:p>
            <a:pPr marL="0" indent="0">
              <a:buFont typeface="Arial"/>
              <a:buNone/>
            </a:pPr>
            <a:r>
              <a:rPr lang="en-US" sz="1400" dirty="0"/>
              <a:t>Distance to refuel</a:t>
            </a:r>
          </a:p>
          <a:p>
            <a:pPr marL="0" indent="0">
              <a:buFont typeface="Arial"/>
              <a:buNone/>
            </a:pPr>
            <a:r>
              <a:rPr lang="en-US" sz="1400" dirty="0"/>
              <a:t>Obstacle density</a:t>
            </a:r>
          </a:p>
          <a:p>
            <a:pPr marL="0" indent="0">
              <a:buFont typeface="Arial"/>
              <a:buNone/>
            </a:pPr>
            <a:r>
              <a:rPr lang="en-US" sz="1400" dirty="0"/>
              <a:t>Communication coverage</a:t>
            </a:r>
          </a:p>
        </p:txBody>
      </p:sp>
    </p:spTree>
    <p:extLst>
      <p:ext uri="{BB962C8B-B14F-4D97-AF65-F5344CB8AC3E}">
        <p14:creationId xmlns:p14="http://schemas.microsoft.com/office/powerpoint/2010/main" val="31511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8DD7-17C5-4363-AAA4-0E11BA055974}"/>
              </a:ext>
            </a:extLst>
          </p:cNvPr>
          <p:cNvSpPr>
            <a:spLocks noGrp="1"/>
          </p:cNvSpPr>
          <p:nvPr>
            <p:ph type="title"/>
          </p:nvPr>
        </p:nvSpPr>
        <p:spPr>
          <a:xfrm>
            <a:off x="982193" y="1925419"/>
            <a:ext cx="7681516" cy="646331"/>
          </a:xfrm>
        </p:spPr>
        <p:txBody>
          <a:bodyPr/>
          <a:lstStyle/>
          <a:p>
            <a:r>
              <a:rPr lang="en-US" dirty="0"/>
              <a:t>Case study</a:t>
            </a:r>
          </a:p>
        </p:txBody>
      </p:sp>
    </p:spTree>
    <p:extLst>
      <p:ext uri="{BB962C8B-B14F-4D97-AF65-F5344CB8AC3E}">
        <p14:creationId xmlns:p14="http://schemas.microsoft.com/office/powerpoint/2010/main" val="284739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95FF-065E-48DD-AAE5-FDFBB1027653}"/>
              </a:ext>
            </a:extLst>
          </p:cNvPr>
          <p:cNvSpPr>
            <a:spLocks noGrp="1"/>
          </p:cNvSpPr>
          <p:nvPr>
            <p:ph type="title"/>
          </p:nvPr>
        </p:nvSpPr>
        <p:spPr/>
        <p:txBody>
          <a:bodyPr/>
          <a:lstStyle/>
          <a:p>
            <a:r>
              <a:rPr lang="en-US" dirty="0"/>
              <a:t>System description</a:t>
            </a:r>
          </a:p>
        </p:txBody>
      </p:sp>
      <p:pic>
        <p:nvPicPr>
          <p:cNvPr id="5" name="Content Placeholder 4" descr="A boat on the water&#10;&#10;Description automatically generated with medium confidence">
            <a:extLst>
              <a:ext uri="{FF2B5EF4-FFF2-40B4-BE49-F238E27FC236}">
                <a16:creationId xmlns:a16="http://schemas.microsoft.com/office/drawing/2014/main" id="{92A73583-0AC1-4B8F-8EA2-1D944224D58A}"/>
              </a:ext>
            </a:extLst>
          </p:cNvPr>
          <p:cNvPicPr>
            <a:picLocks noGrp="1" noChangeAspect="1"/>
          </p:cNvPicPr>
          <p:nvPr>
            <p:ph idx="1"/>
          </p:nvPr>
        </p:nvPicPr>
        <p:blipFill rotWithShape="1">
          <a:blip r:embed="rId3"/>
          <a:srcRect l="6090" r="4074"/>
          <a:stretch/>
        </p:blipFill>
        <p:spPr>
          <a:xfrm>
            <a:off x="6407780" y="1884934"/>
            <a:ext cx="2604937" cy="1613805"/>
          </a:xfrm>
        </p:spPr>
      </p:pic>
      <p:graphicFrame>
        <p:nvGraphicFramePr>
          <p:cNvPr id="6" name="Table 6">
            <a:extLst>
              <a:ext uri="{FF2B5EF4-FFF2-40B4-BE49-F238E27FC236}">
                <a16:creationId xmlns:a16="http://schemas.microsoft.com/office/drawing/2014/main" id="{1F762D3C-91D2-46B2-804B-44BE49E16EBD}"/>
              </a:ext>
            </a:extLst>
          </p:cNvPr>
          <p:cNvGraphicFramePr>
            <a:graphicFrameLocks noGrp="1"/>
          </p:cNvGraphicFramePr>
          <p:nvPr>
            <p:extLst>
              <p:ext uri="{D42A27DB-BD31-4B8C-83A1-F6EECF244321}">
                <p14:modId xmlns:p14="http://schemas.microsoft.com/office/powerpoint/2010/main" val="1355942667"/>
              </p:ext>
            </p:extLst>
          </p:nvPr>
        </p:nvGraphicFramePr>
        <p:xfrm>
          <a:off x="781778" y="1273810"/>
          <a:ext cx="5535260" cy="2595880"/>
        </p:xfrm>
        <a:graphic>
          <a:graphicData uri="http://schemas.openxmlformats.org/drawingml/2006/table">
            <a:tbl>
              <a:tblPr firstRow="1" bandRow="1">
                <a:tableStyleId>{5C22544A-7EE6-4342-B048-85BDC9FD1C3A}</a:tableStyleId>
              </a:tblPr>
              <a:tblGrid>
                <a:gridCol w="3154403">
                  <a:extLst>
                    <a:ext uri="{9D8B030D-6E8A-4147-A177-3AD203B41FA5}">
                      <a16:colId xmlns:a16="http://schemas.microsoft.com/office/drawing/2014/main" val="419457788"/>
                    </a:ext>
                  </a:extLst>
                </a:gridCol>
                <a:gridCol w="2380857">
                  <a:extLst>
                    <a:ext uri="{9D8B030D-6E8A-4147-A177-3AD203B41FA5}">
                      <a16:colId xmlns:a16="http://schemas.microsoft.com/office/drawing/2014/main" val="2515470464"/>
                    </a:ext>
                  </a:extLst>
                </a:gridCol>
              </a:tblGrid>
              <a:tr h="370840">
                <a:tc>
                  <a:txBody>
                    <a:bodyPr/>
                    <a:lstStyle/>
                    <a:p>
                      <a:r>
                        <a:rPr lang="en-US" noProof="0"/>
                        <a:t>System aspect</a:t>
                      </a:r>
                    </a:p>
                  </a:txBody>
                  <a:tcPr/>
                </a:tc>
                <a:tc>
                  <a:txBody>
                    <a:bodyPr/>
                    <a:lstStyle/>
                    <a:p>
                      <a:r>
                        <a:rPr lang="en-US" noProof="0"/>
                        <a:t>Description</a:t>
                      </a:r>
                    </a:p>
                  </a:txBody>
                  <a:tcPr/>
                </a:tc>
                <a:extLst>
                  <a:ext uri="{0D108BD9-81ED-4DB2-BD59-A6C34878D82A}">
                    <a16:rowId xmlns:a16="http://schemas.microsoft.com/office/drawing/2014/main" val="2643875163"/>
                  </a:ext>
                </a:extLst>
              </a:tr>
              <a:tr h="370840">
                <a:tc>
                  <a:txBody>
                    <a:bodyPr/>
                    <a:lstStyle/>
                    <a:p>
                      <a:r>
                        <a:rPr lang="en-US" noProof="0"/>
                        <a:t>Type of vessel</a:t>
                      </a:r>
                    </a:p>
                  </a:txBody>
                  <a:tcPr/>
                </a:tc>
                <a:tc>
                  <a:txBody>
                    <a:bodyPr/>
                    <a:lstStyle/>
                    <a:p>
                      <a:r>
                        <a:rPr lang="en-US" noProof="0"/>
                        <a:t>USV</a:t>
                      </a:r>
                    </a:p>
                  </a:txBody>
                  <a:tcPr/>
                </a:tc>
                <a:extLst>
                  <a:ext uri="{0D108BD9-81ED-4DB2-BD59-A6C34878D82A}">
                    <a16:rowId xmlns:a16="http://schemas.microsoft.com/office/drawing/2014/main" val="1057688268"/>
                  </a:ext>
                </a:extLst>
              </a:tr>
              <a:tr h="370840">
                <a:tc>
                  <a:txBody>
                    <a:bodyPr/>
                    <a:lstStyle/>
                    <a:p>
                      <a:r>
                        <a:rPr lang="en-US" noProof="0"/>
                        <a:t>Source of power (utility)</a:t>
                      </a:r>
                    </a:p>
                  </a:txBody>
                  <a:tcPr/>
                </a:tc>
                <a:tc>
                  <a:txBody>
                    <a:bodyPr/>
                    <a:lstStyle/>
                    <a:p>
                      <a:r>
                        <a:rPr lang="en-US" noProof="0"/>
                        <a:t>PV panels</a:t>
                      </a:r>
                    </a:p>
                  </a:txBody>
                  <a:tcPr/>
                </a:tc>
                <a:extLst>
                  <a:ext uri="{0D108BD9-81ED-4DB2-BD59-A6C34878D82A}">
                    <a16:rowId xmlns:a16="http://schemas.microsoft.com/office/drawing/2014/main" val="1412008119"/>
                  </a:ext>
                </a:extLst>
              </a:tr>
              <a:tr h="370840">
                <a:tc>
                  <a:txBody>
                    <a:bodyPr/>
                    <a:lstStyle/>
                    <a:p>
                      <a:r>
                        <a:rPr lang="en-US" noProof="0"/>
                        <a:t>Source of power (propulsion)</a:t>
                      </a:r>
                    </a:p>
                  </a:txBody>
                  <a:tcPr/>
                </a:tc>
                <a:tc>
                  <a:txBody>
                    <a:bodyPr/>
                    <a:lstStyle/>
                    <a:p>
                      <a:r>
                        <a:rPr lang="en-US" noProof="0"/>
                        <a:t>Wave foils</a:t>
                      </a:r>
                    </a:p>
                  </a:txBody>
                  <a:tcPr/>
                </a:tc>
                <a:extLst>
                  <a:ext uri="{0D108BD9-81ED-4DB2-BD59-A6C34878D82A}">
                    <a16:rowId xmlns:a16="http://schemas.microsoft.com/office/drawing/2014/main" val="2048138079"/>
                  </a:ext>
                </a:extLst>
              </a:tr>
              <a:tr h="370840">
                <a:tc>
                  <a:txBody>
                    <a:bodyPr/>
                    <a:lstStyle/>
                    <a:p>
                      <a:r>
                        <a:rPr lang="en-US" noProof="0"/>
                        <a:t>Weight</a:t>
                      </a:r>
                    </a:p>
                  </a:txBody>
                  <a:tcPr/>
                </a:tc>
                <a:tc>
                  <a:txBody>
                    <a:bodyPr/>
                    <a:lstStyle/>
                    <a:p>
                      <a:r>
                        <a:rPr lang="en-US" noProof="0"/>
                        <a:t>360 kg (w/payload)</a:t>
                      </a:r>
                    </a:p>
                  </a:txBody>
                  <a:tcPr/>
                </a:tc>
                <a:extLst>
                  <a:ext uri="{0D108BD9-81ED-4DB2-BD59-A6C34878D82A}">
                    <a16:rowId xmlns:a16="http://schemas.microsoft.com/office/drawing/2014/main" val="1469523849"/>
                  </a:ext>
                </a:extLst>
              </a:tr>
              <a:tr h="370840">
                <a:tc>
                  <a:txBody>
                    <a:bodyPr/>
                    <a:lstStyle/>
                    <a:p>
                      <a:r>
                        <a:rPr lang="en-US" noProof="0"/>
                        <a:t>Length</a:t>
                      </a:r>
                    </a:p>
                  </a:txBody>
                  <a:tcPr/>
                </a:tc>
                <a:tc>
                  <a:txBody>
                    <a:bodyPr/>
                    <a:lstStyle/>
                    <a:p>
                      <a:r>
                        <a:rPr lang="en-US" noProof="0"/>
                        <a:t>5 m</a:t>
                      </a:r>
                    </a:p>
                  </a:txBody>
                  <a:tcPr/>
                </a:tc>
                <a:extLst>
                  <a:ext uri="{0D108BD9-81ED-4DB2-BD59-A6C34878D82A}">
                    <a16:rowId xmlns:a16="http://schemas.microsoft.com/office/drawing/2014/main" val="2894116178"/>
                  </a:ext>
                </a:extLst>
              </a:tr>
              <a:tr h="370840">
                <a:tc>
                  <a:txBody>
                    <a:bodyPr/>
                    <a:lstStyle/>
                    <a:p>
                      <a:r>
                        <a:rPr lang="en-US" noProof="0"/>
                        <a:t>Max speed</a:t>
                      </a:r>
                    </a:p>
                  </a:txBody>
                  <a:tcPr/>
                </a:tc>
                <a:tc>
                  <a:txBody>
                    <a:bodyPr/>
                    <a:lstStyle/>
                    <a:p>
                      <a:r>
                        <a:rPr lang="en-US" noProof="0" dirty="0"/>
                        <a:t>2 knots (~1 m/s)</a:t>
                      </a:r>
                    </a:p>
                  </a:txBody>
                  <a:tcPr/>
                </a:tc>
                <a:extLst>
                  <a:ext uri="{0D108BD9-81ED-4DB2-BD59-A6C34878D82A}">
                    <a16:rowId xmlns:a16="http://schemas.microsoft.com/office/drawing/2014/main" val="3834062236"/>
                  </a:ext>
                </a:extLst>
              </a:tr>
            </a:tbl>
          </a:graphicData>
        </a:graphic>
      </p:graphicFrame>
      <p:sp>
        <p:nvSpPr>
          <p:cNvPr id="3" name="TextBox 2">
            <a:extLst>
              <a:ext uri="{FF2B5EF4-FFF2-40B4-BE49-F238E27FC236}">
                <a16:creationId xmlns:a16="http://schemas.microsoft.com/office/drawing/2014/main" id="{8FFE95B7-0430-44C5-A6A4-139B2B26C010}"/>
              </a:ext>
            </a:extLst>
          </p:cNvPr>
          <p:cNvSpPr txBox="1"/>
          <p:nvPr/>
        </p:nvSpPr>
        <p:spPr>
          <a:xfrm>
            <a:off x="781778" y="4291190"/>
            <a:ext cx="3413294" cy="369332"/>
          </a:xfrm>
          <a:prstGeom prst="rect">
            <a:avLst/>
          </a:prstGeom>
          <a:noFill/>
        </p:spPr>
        <p:txBody>
          <a:bodyPr wrap="square" rtlCol="0">
            <a:spAutoFit/>
          </a:bodyPr>
          <a:lstStyle/>
          <a:p>
            <a:r>
              <a:rPr lang="en-US" dirty="0"/>
              <a:t>Based on descriptions in [7] [8]</a:t>
            </a:r>
          </a:p>
        </p:txBody>
      </p:sp>
    </p:spTree>
    <p:extLst>
      <p:ext uri="{BB962C8B-B14F-4D97-AF65-F5344CB8AC3E}">
        <p14:creationId xmlns:p14="http://schemas.microsoft.com/office/powerpoint/2010/main" val="21330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668D-26D5-4F29-823B-E72F86ED202A}"/>
              </a:ext>
            </a:extLst>
          </p:cNvPr>
          <p:cNvSpPr>
            <a:spLocks noGrp="1"/>
          </p:cNvSpPr>
          <p:nvPr>
            <p:ph type="title"/>
          </p:nvPr>
        </p:nvSpPr>
        <p:spPr>
          <a:xfrm>
            <a:off x="982193" y="179346"/>
            <a:ext cx="7681516" cy="646331"/>
          </a:xfrm>
        </p:spPr>
        <p:txBody>
          <a:bodyPr/>
          <a:lstStyle/>
          <a:p>
            <a:r>
              <a:rPr lang="en-US" dirty="0"/>
              <a:t>Operation description</a:t>
            </a:r>
          </a:p>
        </p:txBody>
      </p:sp>
      <p:pic>
        <p:nvPicPr>
          <p:cNvPr id="5" name="Content Placeholder 4">
            <a:extLst>
              <a:ext uri="{FF2B5EF4-FFF2-40B4-BE49-F238E27FC236}">
                <a16:creationId xmlns:a16="http://schemas.microsoft.com/office/drawing/2014/main" id="{C303B21F-5D60-49E1-9D6C-9930FA2A9DC6}"/>
              </a:ext>
            </a:extLst>
          </p:cNvPr>
          <p:cNvPicPr>
            <a:picLocks noGrp="1" noChangeAspect="1"/>
          </p:cNvPicPr>
          <p:nvPr>
            <p:ph idx="1"/>
          </p:nvPr>
        </p:nvPicPr>
        <p:blipFill>
          <a:blip r:embed="rId3"/>
          <a:stretch>
            <a:fillRect/>
          </a:stretch>
        </p:blipFill>
        <p:spPr>
          <a:xfrm>
            <a:off x="5191158" y="932209"/>
            <a:ext cx="3058433" cy="2200138"/>
          </a:xfrm>
        </p:spPr>
      </p:pic>
      <p:sp>
        <p:nvSpPr>
          <p:cNvPr id="6" name="Rectangle 5">
            <a:extLst>
              <a:ext uri="{FF2B5EF4-FFF2-40B4-BE49-F238E27FC236}">
                <a16:creationId xmlns:a16="http://schemas.microsoft.com/office/drawing/2014/main" id="{29A1A94F-5093-4E5B-9B9D-359FC61F15C6}"/>
              </a:ext>
            </a:extLst>
          </p:cNvPr>
          <p:cNvSpPr/>
          <p:nvPr/>
        </p:nvSpPr>
        <p:spPr>
          <a:xfrm>
            <a:off x="5847365" y="1430514"/>
            <a:ext cx="1549400" cy="965200"/>
          </a:xfrm>
          <a:prstGeom prst="rect">
            <a:avLst/>
          </a:prstGeom>
          <a:noFill/>
          <a:ln w="12700">
            <a:solidFill>
              <a:srgbClr val="FF0000"/>
            </a:solidFill>
            <a:prstDash val="sysDash"/>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7" name="TextBox 6">
            <a:extLst>
              <a:ext uri="{FF2B5EF4-FFF2-40B4-BE49-F238E27FC236}">
                <a16:creationId xmlns:a16="http://schemas.microsoft.com/office/drawing/2014/main" id="{6F8DAE35-2B05-4A4A-9F07-C9F4D6D04683}"/>
              </a:ext>
            </a:extLst>
          </p:cNvPr>
          <p:cNvSpPr txBox="1"/>
          <p:nvPr/>
        </p:nvSpPr>
        <p:spPr>
          <a:xfrm>
            <a:off x="5742663" y="1144344"/>
            <a:ext cx="2379327" cy="307777"/>
          </a:xfrm>
          <a:prstGeom prst="rect">
            <a:avLst/>
          </a:prstGeom>
          <a:noFill/>
        </p:spPr>
        <p:txBody>
          <a:bodyPr wrap="square" rtlCol="0">
            <a:spAutoFit/>
          </a:bodyPr>
          <a:lstStyle/>
          <a:p>
            <a:r>
              <a:rPr lang="en-US" sz="1400" dirty="0">
                <a:solidFill>
                  <a:schemeClr val="bg1"/>
                </a:solidFill>
              </a:rPr>
              <a:t>Area of operation</a:t>
            </a:r>
          </a:p>
        </p:txBody>
      </p:sp>
      <p:sp>
        <p:nvSpPr>
          <p:cNvPr id="8" name="TextBox 7">
            <a:extLst>
              <a:ext uri="{FF2B5EF4-FFF2-40B4-BE49-F238E27FC236}">
                <a16:creationId xmlns:a16="http://schemas.microsoft.com/office/drawing/2014/main" id="{A9ADC40E-4474-4FB9-AAEA-39A8B2CD8AF5}"/>
              </a:ext>
            </a:extLst>
          </p:cNvPr>
          <p:cNvSpPr txBox="1"/>
          <p:nvPr/>
        </p:nvSpPr>
        <p:spPr>
          <a:xfrm>
            <a:off x="1123805" y="1081924"/>
            <a:ext cx="3804183" cy="2308324"/>
          </a:xfrm>
          <a:prstGeom prst="rect">
            <a:avLst/>
          </a:prstGeom>
          <a:noFill/>
        </p:spPr>
        <p:txBody>
          <a:bodyPr wrap="square" rtlCol="0">
            <a:spAutoFit/>
          </a:bodyPr>
          <a:lstStyle/>
          <a:p>
            <a:r>
              <a:rPr lang="en-US" b="1" dirty="0"/>
              <a:t>Duration</a:t>
            </a:r>
            <a:r>
              <a:rPr lang="en-US" dirty="0"/>
              <a:t>: 19 days</a:t>
            </a:r>
          </a:p>
          <a:p>
            <a:endParaRPr lang="en-US" dirty="0"/>
          </a:p>
          <a:p>
            <a:r>
              <a:rPr lang="en-US" b="1" dirty="0"/>
              <a:t>Goal</a:t>
            </a:r>
            <a:r>
              <a:rPr lang="en-US" dirty="0"/>
              <a:t>: collect water quality samples along pre-defined path</a:t>
            </a:r>
          </a:p>
          <a:p>
            <a:endParaRPr lang="en-US" dirty="0"/>
          </a:p>
          <a:p>
            <a:r>
              <a:rPr lang="en-US" b="1" dirty="0"/>
              <a:t>Mode of operation</a:t>
            </a:r>
            <a:r>
              <a:rPr lang="en-US" dirty="0"/>
              <a:t>: autonomous with human supervision from remote location</a:t>
            </a:r>
          </a:p>
        </p:txBody>
      </p:sp>
      <p:sp>
        <p:nvSpPr>
          <p:cNvPr id="9" name="TextBox 8">
            <a:extLst>
              <a:ext uri="{FF2B5EF4-FFF2-40B4-BE49-F238E27FC236}">
                <a16:creationId xmlns:a16="http://schemas.microsoft.com/office/drawing/2014/main" id="{DD2F64A9-A286-4319-8A9E-9743F37DD6FE}"/>
              </a:ext>
            </a:extLst>
          </p:cNvPr>
          <p:cNvSpPr txBox="1"/>
          <p:nvPr/>
        </p:nvSpPr>
        <p:spPr>
          <a:xfrm>
            <a:off x="872520" y="4310527"/>
            <a:ext cx="3329532" cy="369332"/>
          </a:xfrm>
          <a:prstGeom prst="rect">
            <a:avLst/>
          </a:prstGeom>
          <a:noFill/>
        </p:spPr>
        <p:txBody>
          <a:bodyPr wrap="square" rtlCol="0">
            <a:spAutoFit/>
          </a:bodyPr>
          <a:lstStyle/>
          <a:p>
            <a:r>
              <a:rPr lang="en-US" dirty="0"/>
              <a:t>Based on descriptions in [7] [8]</a:t>
            </a:r>
          </a:p>
        </p:txBody>
      </p:sp>
    </p:spTree>
    <p:extLst>
      <p:ext uri="{BB962C8B-B14F-4D97-AF65-F5344CB8AC3E}">
        <p14:creationId xmlns:p14="http://schemas.microsoft.com/office/powerpoint/2010/main" val="159984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6F8-A2CB-4A89-9C3C-193F6AC05807}"/>
              </a:ext>
            </a:extLst>
          </p:cNvPr>
          <p:cNvSpPr>
            <a:spLocks noGrp="1"/>
          </p:cNvSpPr>
          <p:nvPr>
            <p:ph type="title"/>
          </p:nvPr>
        </p:nvSpPr>
        <p:spPr/>
        <p:txBody>
          <a:bodyPr/>
          <a:lstStyle/>
          <a:p>
            <a:r>
              <a:rPr lang="nb-NO" dirty="0" err="1"/>
              <a:t>Operation</a:t>
            </a:r>
            <a:r>
              <a:rPr lang="nb-NO" dirty="0"/>
              <a:t> </a:t>
            </a:r>
            <a:r>
              <a:rPr lang="nb-NO" dirty="0" err="1"/>
              <a:t>description</a:t>
            </a:r>
            <a:endParaRPr lang="nb-NO" dirty="0"/>
          </a:p>
        </p:txBody>
      </p:sp>
      <p:sp>
        <p:nvSpPr>
          <p:cNvPr id="3" name="Content Placeholder 2">
            <a:extLst>
              <a:ext uri="{FF2B5EF4-FFF2-40B4-BE49-F238E27FC236}">
                <a16:creationId xmlns:a16="http://schemas.microsoft.com/office/drawing/2014/main" id="{B86EFA7B-D36F-46B7-AAC7-D08C395E7DEF}"/>
              </a:ext>
            </a:extLst>
          </p:cNvPr>
          <p:cNvSpPr>
            <a:spLocks noGrp="1"/>
          </p:cNvSpPr>
          <p:nvPr>
            <p:ph idx="1"/>
          </p:nvPr>
        </p:nvSpPr>
        <p:spPr/>
        <p:txBody>
          <a:bodyPr/>
          <a:lstStyle/>
          <a:p>
            <a:r>
              <a:rPr lang="en-US" dirty="0"/>
              <a:t>Severe weather conditions </a:t>
            </a:r>
          </a:p>
          <a:p>
            <a:endParaRPr lang="en-US" dirty="0"/>
          </a:p>
          <a:p>
            <a:r>
              <a:rPr lang="en-US" dirty="0"/>
              <a:t>Limited sun exposure</a:t>
            </a:r>
          </a:p>
          <a:p>
            <a:endParaRPr lang="en-US" dirty="0"/>
          </a:p>
          <a:p>
            <a:r>
              <a:rPr lang="en-US" dirty="0"/>
              <a:t>Vessel was retrieved and re-charged on shore two times </a:t>
            </a:r>
          </a:p>
          <a:p>
            <a:endParaRPr lang="en-US" dirty="0"/>
          </a:p>
          <a:p>
            <a:r>
              <a:rPr lang="en-US" dirty="0"/>
              <a:t>Vessel stranded due to weather conditions one time </a:t>
            </a:r>
          </a:p>
          <a:p>
            <a:endParaRPr lang="nb-NO" dirty="0"/>
          </a:p>
          <a:p>
            <a:endParaRPr lang="nb-NO" dirty="0"/>
          </a:p>
        </p:txBody>
      </p:sp>
    </p:spTree>
    <p:extLst>
      <p:ext uri="{BB962C8B-B14F-4D97-AF65-F5344CB8AC3E}">
        <p14:creationId xmlns:p14="http://schemas.microsoft.com/office/powerpoint/2010/main" val="249245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37A6-8419-4940-9059-6BE8011D3414}"/>
              </a:ext>
            </a:extLst>
          </p:cNvPr>
          <p:cNvSpPr>
            <a:spLocks noGrp="1"/>
          </p:cNvSpPr>
          <p:nvPr>
            <p:ph type="title"/>
          </p:nvPr>
        </p:nvSpPr>
        <p:spPr/>
        <p:txBody>
          <a:bodyPr/>
          <a:lstStyle/>
          <a:p>
            <a:r>
              <a:rPr lang="nb-NO" dirty="0" err="1"/>
              <a:t>Aim</a:t>
            </a:r>
            <a:r>
              <a:rPr lang="nb-NO" dirty="0"/>
              <a:t> and </a:t>
            </a:r>
            <a:r>
              <a:rPr lang="nb-NO" dirty="0" err="1"/>
              <a:t>context</a:t>
            </a:r>
            <a:r>
              <a:rPr lang="nb-NO" dirty="0"/>
              <a:t> </a:t>
            </a:r>
            <a:r>
              <a:rPr lang="nb-NO" dirty="0" err="1"/>
              <a:t>of</a:t>
            </a:r>
            <a:r>
              <a:rPr lang="nb-NO" dirty="0"/>
              <a:t> DBN</a:t>
            </a:r>
          </a:p>
        </p:txBody>
      </p:sp>
      <p:sp>
        <p:nvSpPr>
          <p:cNvPr id="3" name="Content Placeholder 2">
            <a:extLst>
              <a:ext uri="{FF2B5EF4-FFF2-40B4-BE49-F238E27FC236}">
                <a16:creationId xmlns:a16="http://schemas.microsoft.com/office/drawing/2014/main" id="{0A3B170F-BFC4-43E7-8272-C99C59C2ED70}"/>
              </a:ext>
            </a:extLst>
          </p:cNvPr>
          <p:cNvSpPr>
            <a:spLocks noGrp="1"/>
          </p:cNvSpPr>
          <p:nvPr>
            <p:ph idx="1"/>
          </p:nvPr>
        </p:nvSpPr>
        <p:spPr/>
        <p:txBody>
          <a:bodyPr/>
          <a:lstStyle/>
          <a:p>
            <a:r>
              <a:rPr lang="en-US" dirty="0"/>
              <a:t>Aim</a:t>
            </a:r>
            <a:r>
              <a:rPr lang="nb-NO" dirty="0"/>
              <a:t>: </a:t>
            </a:r>
            <a:r>
              <a:rPr lang="nb-NO" dirty="0" err="1"/>
              <a:t>determine</a:t>
            </a:r>
            <a:r>
              <a:rPr lang="nb-NO" dirty="0"/>
              <a:t> </a:t>
            </a:r>
            <a:r>
              <a:rPr lang="nb-NO" dirty="0" err="1"/>
              <a:t>the</a:t>
            </a:r>
            <a:r>
              <a:rPr lang="nb-NO" dirty="0"/>
              <a:t> </a:t>
            </a:r>
            <a:r>
              <a:rPr lang="nb-NO" dirty="0" err="1"/>
              <a:t>effect</a:t>
            </a:r>
            <a:r>
              <a:rPr lang="nb-NO" dirty="0"/>
              <a:t> </a:t>
            </a:r>
            <a:r>
              <a:rPr lang="nb-NO" dirty="0" err="1"/>
              <a:t>of</a:t>
            </a:r>
            <a:r>
              <a:rPr lang="nb-NO" dirty="0"/>
              <a:t> SA and </a:t>
            </a:r>
            <a:r>
              <a:rPr lang="nb-NO" dirty="0" err="1"/>
              <a:t>power</a:t>
            </a:r>
            <a:r>
              <a:rPr lang="nb-NO" dirty="0"/>
              <a:t> </a:t>
            </a:r>
            <a:r>
              <a:rPr lang="nb-NO" dirty="0" err="1"/>
              <a:t>consumption</a:t>
            </a:r>
            <a:r>
              <a:rPr lang="nb-NO" dirty="0"/>
              <a:t> </a:t>
            </a:r>
            <a:r>
              <a:rPr lang="nb-NO" dirty="0" err="1"/>
              <a:t>on</a:t>
            </a:r>
            <a:r>
              <a:rPr lang="nb-NO" dirty="0"/>
              <a:t> </a:t>
            </a:r>
            <a:r>
              <a:rPr lang="nb-NO" dirty="0" err="1"/>
              <a:t>mission</a:t>
            </a:r>
            <a:r>
              <a:rPr lang="nb-NO" dirty="0"/>
              <a:t> </a:t>
            </a:r>
            <a:r>
              <a:rPr lang="nb-NO" dirty="0" err="1"/>
              <a:t>performance</a:t>
            </a:r>
            <a:r>
              <a:rPr lang="nb-NO" dirty="0"/>
              <a:t> </a:t>
            </a:r>
          </a:p>
          <a:p>
            <a:endParaRPr lang="nb-NO" dirty="0"/>
          </a:p>
          <a:p>
            <a:pPr>
              <a:buFont typeface="Symbol" panose="05050102010706020507" pitchFamily="18" charset="2"/>
              <a:buChar char="Þ"/>
            </a:pPr>
            <a:r>
              <a:rPr lang="nb-NO" dirty="0"/>
              <a:t>End node: </a:t>
            </a:r>
            <a:r>
              <a:rPr lang="nb-NO" dirty="0" err="1"/>
              <a:t>mission</a:t>
            </a:r>
            <a:r>
              <a:rPr lang="nb-NO" dirty="0"/>
              <a:t> </a:t>
            </a:r>
            <a:r>
              <a:rPr lang="nb-NO" dirty="0" err="1"/>
              <a:t>failure</a:t>
            </a:r>
            <a:r>
              <a:rPr lang="nb-NO" dirty="0"/>
              <a:t> </a:t>
            </a:r>
          </a:p>
          <a:p>
            <a:pPr>
              <a:buFont typeface="Symbol" panose="05050102010706020507" pitchFamily="18" charset="2"/>
              <a:buChar char="Þ"/>
            </a:pPr>
            <a:endParaRPr lang="nb-NO" dirty="0"/>
          </a:p>
          <a:p>
            <a:pPr marL="0" indent="0">
              <a:buNone/>
            </a:pPr>
            <a:r>
              <a:rPr lang="en-US" dirty="0"/>
              <a:t>Def.: A situation where it is not possible to perform the defined mission within the defined operational specifications, without manual intervention</a:t>
            </a: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229528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56C1-6C14-4F2C-A202-33D0748DAB52}"/>
              </a:ext>
            </a:extLst>
          </p:cNvPr>
          <p:cNvSpPr>
            <a:spLocks noGrp="1"/>
          </p:cNvSpPr>
          <p:nvPr>
            <p:ph type="title"/>
          </p:nvPr>
        </p:nvSpPr>
        <p:spPr>
          <a:xfrm>
            <a:off x="982193" y="205979"/>
            <a:ext cx="7681516" cy="646331"/>
          </a:xfrm>
        </p:spPr>
        <p:txBody>
          <a:bodyPr/>
          <a:lstStyle/>
          <a:p>
            <a:r>
              <a:rPr lang="nb-NO" dirty="0" err="1"/>
              <a:t>Collect</a:t>
            </a:r>
            <a:r>
              <a:rPr lang="nb-NO" dirty="0"/>
              <a:t> and </a:t>
            </a:r>
            <a:r>
              <a:rPr lang="nb-NO" dirty="0" err="1"/>
              <a:t>group</a:t>
            </a:r>
            <a:r>
              <a:rPr lang="nb-NO" dirty="0"/>
              <a:t> </a:t>
            </a:r>
            <a:r>
              <a:rPr lang="nb-NO" dirty="0" err="1"/>
              <a:t>information</a:t>
            </a:r>
            <a:endParaRPr lang="nb-NO" dirty="0"/>
          </a:p>
        </p:txBody>
      </p:sp>
      <p:pic>
        <p:nvPicPr>
          <p:cNvPr id="5" name="Content Placeholder 4">
            <a:extLst>
              <a:ext uri="{FF2B5EF4-FFF2-40B4-BE49-F238E27FC236}">
                <a16:creationId xmlns:a16="http://schemas.microsoft.com/office/drawing/2014/main" id="{C9AA2DE4-C34A-46C1-8604-99B4DF707037}"/>
              </a:ext>
            </a:extLst>
          </p:cNvPr>
          <p:cNvPicPr>
            <a:picLocks noGrp="1" noChangeAspect="1"/>
          </p:cNvPicPr>
          <p:nvPr>
            <p:ph idx="1"/>
          </p:nvPr>
        </p:nvPicPr>
        <p:blipFill>
          <a:blip r:embed="rId3"/>
          <a:stretch>
            <a:fillRect/>
          </a:stretch>
        </p:blipFill>
        <p:spPr>
          <a:xfrm>
            <a:off x="1822459" y="1028660"/>
            <a:ext cx="5499079" cy="3708400"/>
          </a:xfrm>
        </p:spPr>
      </p:pic>
      <p:sp>
        <p:nvSpPr>
          <p:cNvPr id="8" name="Rectangle 7">
            <a:extLst>
              <a:ext uri="{FF2B5EF4-FFF2-40B4-BE49-F238E27FC236}">
                <a16:creationId xmlns:a16="http://schemas.microsoft.com/office/drawing/2014/main" id="{C90F52C4-B7C7-44C6-A209-C3A9BCC530B5}"/>
              </a:ext>
            </a:extLst>
          </p:cNvPr>
          <p:cNvSpPr/>
          <p:nvPr/>
        </p:nvSpPr>
        <p:spPr>
          <a:xfrm>
            <a:off x="1822458" y="1231860"/>
            <a:ext cx="5499079" cy="999327"/>
          </a:xfrm>
          <a:prstGeom prst="rect">
            <a:avLst/>
          </a:prstGeom>
          <a:noFill/>
          <a:ln w="28575">
            <a:solidFill>
              <a:srgbClr val="00B05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9" name="Rectangle 8">
            <a:extLst>
              <a:ext uri="{FF2B5EF4-FFF2-40B4-BE49-F238E27FC236}">
                <a16:creationId xmlns:a16="http://schemas.microsoft.com/office/drawing/2014/main" id="{B96CB9F0-D6E5-420B-8BEA-1549499975F6}"/>
              </a:ext>
            </a:extLst>
          </p:cNvPr>
          <p:cNvSpPr/>
          <p:nvPr/>
        </p:nvSpPr>
        <p:spPr>
          <a:xfrm>
            <a:off x="1822459" y="3855234"/>
            <a:ext cx="5499079" cy="881826"/>
          </a:xfrm>
          <a:prstGeom prst="rect">
            <a:avLst/>
          </a:prstGeom>
          <a:noFill/>
          <a:ln w="28575">
            <a:solidFill>
              <a:srgbClr val="FFFF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highlight>
                <a:srgbClr val="FFFF00"/>
              </a:highlight>
            </a:endParaRPr>
          </a:p>
        </p:txBody>
      </p:sp>
      <p:sp>
        <p:nvSpPr>
          <p:cNvPr id="7" name="Rectangle 6">
            <a:extLst>
              <a:ext uri="{FF2B5EF4-FFF2-40B4-BE49-F238E27FC236}">
                <a16:creationId xmlns:a16="http://schemas.microsoft.com/office/drawing/2014/main" id="{9F5D2211-DE85-4C92-A5DB-0DB0F2A87F93}"/>
              </a:ext>
            </a:extLst>
          </p:cNvPr>
          <p:cNvSpPr/>
          <p:nvPr/>
        </p:nvSpPr>
        <p:spPr>
          <a:xfrm>
            <a:off x="1822459" y="2257334"/>
            <a:ext cx="5499079" cy="1506798"/>
          </a:xfrm>
          <a:prstGeom prst="rect">
            <a:avLst/>
          </a:prstGeom>
          <a:noFill/>
          <a:ln w="28575">
            <a:solidFill>
              <a:schemeClr val="tx2">
                <a:lumMod val="20000"/>
                <a:lumOff val="80000"/>
              </a:schemeClr>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highlight>
                <a:srgbClr val="FFFF00"/>
              </a:highlight>
            </a:endParaRPr>
          </a:p>
        </p:txBody>
      </p:sp>
    </p:spTree>
    <p:extLst>
      <p:ext uri="{BB962C8B-B14F-4D97-AF65-F5344CB8AC3E}">
        <p14:creationId xmlns:p14="http://schemas.microsoft.com/office/powerpoint/2010/main" val="233570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BE56-740A-4BBB-B5BD-1BE44834D7B5}"/>
              </a:ext>
            </a:extLst>
          </p:cNvPr>
          <p:cNvSpPr>
            <a:spLocks noGrp="1"/>
          </p:cNvSpPr>
          <p:nvPr>
            <p:ph type="title"/>
          </p:nvPr>
        </p:nvSpPr>
        <p:spPr/>
        <p:txBody>
          <a:bodyPr/>
          <a:lstStyle/>
          <a:p>
            <a:r>
              <a:rPr lang="nb-NO" dirty="0"/>
              <a:t>Risk </a:t>
            </a:r>
            <a:r>
              <a:rPr lang="nb-NO" dirty="0" err="1"/>
              <a:t>model</a:t>
            </a:r>
            <a:endParaRPr lang="nb-NO" dirty="0"/>
          </a:p>
        </p:txBody>
      </p:sp>
      <p:pic>
        <p:nvPicPr>
          <p:cNvPr id="7" name="Content Placeholder 6">
            <a:extLst>
              <a:ext uri="{FF2B5EF4-FFF2-40B4-BE49-F238E27FC236}">
                <a16:creationId xmlns:a16="http://schemas.microsoft.com/office/drawing/2014/main" id="{D2AF3492-D0F2-41A7-8732-E1EFC54A4F59}"/>
              </a:ext>
            </a:extLst>
          </p:cNvPr>
          <p:cNvPicPr>
            <a:picLocks noGrp="1" noChangeAspect="1"/>
          </p:cNvPicPr>
          <p:nvPr>
            <p:ph idx="1"/>
          </p:nvPr>
        </p:nvPicPr>
        <p:blipFill>
          <a:blip r:embed="rId3"/>
          <a:stretch>
            <a:fillRect/>
          </a:stretch>
        </p:blipFill>
        <p:spPr>
          <a:xfrm>
            <a:off x="859365" y="1092368"/>
            <a:ext cx="5626595" cy="3684081"/>
          </a:xfrm>
          <a:prstGeom prst="rect">
            <a:avLst/>
          </a:prstGeom>
        </p:spPr>
      </p:pic>
      <p:sp>
        <p:nvSpPr>
          <p:cNvPr id="8" name="TextBox 7">
            <a:extLst>
              <a:ext uri="{FF2B5EF4-FFF2-40B4-BE49-F238E27FC236}">
                <a16:creationId xmlns:a16="http://schemas.microsoft.com/office/drawing/2014/main" id="{468BF867-D7B8-4DB2-9052-945D6D2CF1F8}"/>
              </a:ext>
            </a:extLst>
          </p:cNvPr>
          <p:cNvSpPr txBox="1"/>
          <p:nvPr/>
        </p:nvSpPr>
        <p:spPr>
          <a:xfrm>
            <a:off x="6959600" y="1003591"/>
            <a:ext cx="2040467" cy="646331"/>
          </a:xfrm>
          <a:prstGeom prst="rect">
            <a:avLst/>
          </a:prstGeom>
          <a:noFill/>
        </p:spPr>
        <p:txBody>
          <a:bodyPr wrap="square" rtlCol="0">
            <a:spAutoFit/>
          </a:bodyPr>
          <a:lstStyle/>
          <a:p>
            <a:r>
              <a:rPr lang="en-US" dirty="0"/>
              <a:t>Connecting nodes and arcs</a:t>
            </a:r>
          </a:p>
        </p:txBody>
      </p:sp>
      <p:sp>
        <p:nvSpPr>
          <p:cNvPr id="3" name="TextBox 2">
            <a:extLst>
              <a:ext uri="{FF2B5EF4-FFF2-40B4-BE49-F238E27FC236}">
                <a16:creationId xmlns:a16="http://schemas.microsoft.com/office/drawing/2014/main" id="{19B88B78-32D3-435E-9A2B-F4027B3C1AAE}"/>
              </a:ext>
            </a:extLst>
          </p:cNvPr>
          <p:cNvSpPr txBox="1"/>
          <p:nvPr/>
        </p:nvSpPr>
        <p:spPr>
          <a:xfrm>
            <a:off x="859365" y="4790701"/>
            <a:ext cx="2370831" cy="307777"/>
          </a:xfrm>
          <a:prstGeom prst="rect">
            <a:avLst/>
          </a:prstGeom>
          <a:noFill/>
        </p:spPr>
        <p:txBody>
          <a:bodyPr wrap="square" rtlCol="0">
            <a:spAutoFit/>
          </a:bodyPr>
          <a:lstStyle/>
          <a:p>
            <a:r>
              <a:rPr lang="en-US" sz="1400" dirty="0"/>
              <a:t>Risk model made in </a:t>
            </a:r>
            <a:r>
              <a:rPr lang="en-US" sz="1400" dirty="0" err="1"/>
              <a:t>GeNIe</a:t>
            </a:r>
            <a:endParaRPr lang="en-US" sz="1400" dirty="0"/>
          </a:p>
        </p:txBody>
      </p:sp>
    </p:spTree>
    <p:extLst>
      <p:ext uri="{BB962C8B-B14F-4D97-AF65-F5344CB8AC3E}">
        <p14:creationId xmlns:p14="http://schemas.microsoft.com/office/powerpoint/2010/main" val="423489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E2052F-2E00-0647-B19A-8D6B92D003E6}"/>
              </a:ext>
            </a:extLst>
          </p:cNvPr>
          <p:cNvSpPr>
            <a:spLocks noGrp="1"/>
          </p:cNvSpPr>
          <p:nvPr>
            <p:ph type="title"/>
          </p:nvPr>
        </p:nvSpPr>
        <p:spPr/>
        <p:txBody>
          <a:bodyPr/>
          <a:lstStyle/>
          <a:p>
            <a:r>
              <a:rPr lang="nb-NO" dirty="0" err="1"/>
              <a:t>Outline</a:t>
            </a:r>
            <a:endParaRPr lang="nb-NO" dirty="0"/>
          </a:p>
        </p:txBody>
      </p:sp>
      <p:sp>
        <p:nvSpPr>
          <p:cNvPr id="3" name="Plassholder for innhold 2">
            <a:extLst>
              <a:ext uri="{FF2B5EF4-FFF2-40B4-BE49-F238E27FC236}">
                <a16:creationId xmlns:a16="http://schemas.microsoft.com/office/drawing/2014/main" id="{3161DF0C-575A-344D-84E3-EB0A6E84BCB1}"/>
              </a:ext>
            </a:extLst>
          </p:cNvPr>
          <p:cNvSpPr>
            <a:spLocks noGrp="1"/>
          </p:cNvSpPr>
          <p:nvPr>
            <p:ph idx="1"/>
          </p:nvPr>
        </p:nvSpPr>
        <p:spPr/>
        <p:txBody>
          <a:bodyPr/>
          <a:lstStyle/>
          <a:p>
            <a:pPr marL="457200" indent="-457200">
              <a:buFont typeface="+mj-lt"/>
              <a:buAutoNum type="arabicPeriod"/>
            </a:pPr>
            <a:r>
              <a:rPr lang="nb-NO" dirty="0" err="1"/>
              <a:t>Introduction</a:t>
            </a:r>
            <a:r>
              <a:rPr lang="nb-NO" dirty="0"/>
              <a:t> </a:t>
            </a:r>
          </a:p>
          <a:p>
            <a:pPr marL="457200" indent="-457200">
              <a:buFont typeface="+mj-lt"/>
              <a:buAutoNum type="arabicPeriod"/>
            </a:pPr>
            <a:r>
              <a:rPr lang="nb-NO" dirty="0"/>
              <a:t>Method</a:t>
            </a:r>
          </a:p>
          <a:p>
            <a:pPr marL="457200" indent="-457200">
              <a:buFont typeface="+mj-lt"/>
              <a:buAutoNum type="arabicPeriod"/>
            </a:pPr>
            <a:r>
              <a:rPr lang="nb-NO" dirty="0"/>
              <a:t>Case </a:t>
            </a:r>
            <a:r>
              <a:rPr lang="nb-NO" dirty="0" err="1"/>
              <a:t>study</a:t>
            </a:r>
            <a:endParaRPr lang="nb-NO" dirty="0"/>
          </a:p>
          <a:p>
            <a:pPr marL="457200" indent="-457200">
              <a:buFont typeface="+mj-lt"/>
              <a:buAutoNum type="arabicPeriod"/>
            </a:pPr>
            <a:r>
              <a:rPr lang="nb-NO" dirty="0" err="1"/>
              <a:t>Results</a:t>
            </a:r>
            <a:r>
              <a:rPr lang="nb-NO" dirty="0"/>
              <a:t> and </a:t>
            </a:r>
            <a:r>
              <a:rPr lang="nb-NO" dirty="0" err="1"/>
              <a:t>discussion</a:t>
            </a:r>
            <a:r>
              <a:rPr lang="nb-NO" dirty="0"/>
              <a:t> </a:t>
            </a:r>
          </a:p>
          <a:p>
            <a:pPr marL="457200" indent="-457200">
              <a:buFont typeface="+mj-lt"/>
              <a:buAutoNum type="arabicPeriod"/>
            </a:pPr>
            <a:r>
              <a:rPr lang="nb-NO" dirty="0" err="1"/>
              <a:t>Conclusion</a:t>
            </a:r>
            <a:r>
              <a:rPr lang="nb-NO" dirty="0"/>
              <a:t> </a:t>
            </a:r>
          </a:p>
          <a:p>
            <a:pPr marL="457200" indent="-457200">
              <a:buFont typeface="+mj-lt"/>
              <a:buAutoNum type="arabicPeriod"/>
            </a:pPr>
            <a:r>
              <a:rPr lang="nb-NO" dirty="0"/>
              <a:t>References </a:t>
            </a:r>
          </a:p>
        </p:txBody>
      </p:sp>
    </p:spTree>
    <p:extLst>
      <p:ext uri="{BB962C8B-B14F-4D97-AF65-F5344CB8AC3E}">
        <p14:creationId xmlns:p14="http://schemas.microsoft.com/office/powerpoint/2010/main" val="269527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983C-FC42-424C-9CA3-5075316620B3}"/>
              </a:ext>
            </a:extLst>
          </p:cNvPr>
          <p:cNvSpPr>
            <a:spLocks noGrp="1"/>
          </p:cNvSpPr>
          <p:nvPr>
            <p:ph type="title"/>
          </p:nvPr>
        </p:nvSpPr>
        <p:spPr/>
        <p:txBody>
          <a:bodyPr/>
          <a:lstStyle/>
          <a:p>
            <a:r>
              <a:rPr lang="nb-NO" dirty="0"/>
              <a:t>Risk </a:t>
            </a:r>
            <a:r>
              <a:rPr lang="nb-NO" dirty="0" err="1"/>
              <a:t>model</a:t>
            </a:r>
            <a:endParaRPr lang="nb-NO" dirty="0"/>
          </a:p>
        </p:txBody>
      </p:sp>
      <p:pic>
        <p:nvPicPr>
          <p:cNvPr id="7" name="Content Placeholder 6">
            <a:extLst>
              <a:ext uri="{FF2B5EF4-FFF2-40B4-BE49-F238E27FC236}">
                <a16:creationId xmlns:a16="http://schemas.microsoft.com/office/drawing/2014/main" id="{57BDB7D5-9C71-4F8B-B025-4D94939F4790}"/>
              </a:ext>
            </a:extLst>
          </p:cNvPr>
          <p:cNvPicPr>
            <a:picLocks noGrp="1" noChangeAspect="1"/>
          </p:cNvPicPr>
          <p:nvPr>
            <p:ph idx="1"/>
          </p:nvPr>
        </p:nvPicPr>
        <p:blipFill>
          <a:blip r:embed="rId3"/>
          <a:stretch>
            <a:fillRect/>
          </a:stretch>
        </p:blipFill>
        <p:spPr>
          <a:xfrm>
            <a:off x="723029" y="989949"/>
            <a:ext cx="6331108" cy="3522784"/>
          </a:xfrm>
          <a:prstGeom prst="rect">
            <a:avLst/>
          </a:prstGeom>
        </p:spPr>
      </p:pic>
      <p:pic>
        <p:nvPicPr>
          <p:cNvPr id="9" name="Picture 8">
            <a:extLst>
              <a:ext uri="{FF2B5EF4-FFF2-40B4-BE49-F238E27FC236}">
                <a16:creationId xmlns:a16="http://schemas.microsoft.com/office/drawing/2014/main" id="{4809E9B7-84F1-46DF-825D-BAF5A331DC0A}"/>
              </a:ext>
            </a:extLst>
          </p:cNvPr>
          <p:cNvPicPr>
            <a:picLocks noChangeAspect="1"/>
          </p:cNvPicPr>
          <p:nvPr/>
        </p:nvPicPr>
        <p:blipFill>
          <a:blip r:embed="rId4"/>
          <a:stretch>
            <a:fillRect/>
          </a:stretch>
        </p:blipFill>
        <p:spPr>
          <a:xfrm>
            <a:off x="7187840" y="3556000"/>
            <a:ext cx="1698204" cy="424551"/>
          </a:xfrm>
          <a:prstGeom prst="rect">
            <a:avLst/>
          </a:prstGeom>
        </p:spPr>
      </p:pic>
      <p:pic>
        <p:nvPicPr>
          <p:cNvPr id="11" name="Picture 10">
            <a:extLst>
              <a:ext uri="{FF2B5EF4-FFF2-40B4-BE49-F238E27FC236}">
                <a16:creationId xmlns:a16="http://schemas.microsoft.com/office/drawing/2014/main" id="{7735FDEF-1B4F-43E7-B2AE-375E60024C16}"/>
              </a:ext>
            </a:extLst>
          </p:cNvPr>
          <p:cNvPicPr>
            <a:picLocks noChangeAspect="1"/>
          </p:cNvPicPr>
          <p:nvPr/>
        </p:nvPicPr>
        <p:blipFill>
          <a:blip r:embed="rId5"/>
          <a:stretch>
            <a:fillRect/>
          </a:stretch>
        </p:blipFill>
        <p:spPr>
          <a:xfrm>
            <a:off x="6473044" y="4090056"/>
            <a:ext cx="2413000" cy="343692"/>
          </a:xfrm>
          <a:prstGeom prst="rect">
            <a:avLst/>
          </a:prstGeom>
        </p:spPr>
      </p:pic>
      <p:pic>
        <p:nvPicPr>
          <p:cNvPr id="13" name="Picture 12">
            <a:extLst>
              <a:ext uri="{FF2B5EF4-FFF2-40B4-BE49-F238E27FC236}">
                <a16:creationId xmlns:a16="http://schemas.microsoft.com/office/drawing/2014/main" id="{105BE9BB-82D5-42E6-A075-A41A447122AA}"/>
              </a:ext>
            </a:extLst>
          </p:cNvPr>
          <p:cNvPicPr>
            <a:picLocks noChangeAspect="1"/>
          </p:cNvPicPr>
          <p:nvPr/>
        </p:nvPicPr>
        <p:blipFill>
          <a:blip r:embed="rId6"/>
          <a:stretch>
            <a:fillRect/>
          </a:stretch>
        </p:blipFill>
        <p:spPr>
          <a:xfrm>
            <a:off x="5584892" y="4698454"/>
            <a:ext cx="3383617" cy="290618"/>
          </a:xfrm>
          <a:prstGeom prst="rect">
            <a:avLst/>
          </a:prstGeom>
        </p:spPr>
      </p:pic>
      <p:sp>
        <p:nvSpPr>
          <p:cNvPr id="14" name="TextBox 13">
            <a:extLst>
              <a:ext uri="{FF2B5EF4-FFF2-40B4-BE49-F238E27FC236}">
                <a16:creationId xmlns:a16="http://schemas.microsoft.com/office/drawing/2014/main" id="{87F5196A-348E-4D92-9634-302D5CB86012}"/>
              </a:ext>
            </a:extLst>
          </p:cNvPr>
          <p:cNvSpPr txBox="1"/>
          <p:nvPr/>
        </p:nvSpPr>
        <p:spPr>
          <a:xfrm>
            <a:off x="7105796" y="1066800"/>
            <a:ext cx="1862714" cy="1477328"/>
          </a:xfrm>
          <a:prstGeom prst="rect">
            <a:avLst/>
          </a:prstGeom>
          <a:noFill/>
        </p:spPr>
        <p:txBody>
          <a:bodyPr wrap="square" rtlCol="0">
            <a:spAutoFit/>
          </a:bodyPr>
          <a:lstStyle/>
          <a:p>
            <a:r>
              <a:rPr lang="en-US" dirty="0"/>
              <a:t>Time-dependent nodes and arcs</a:t>
            </a:r>
          </a:p>
          <a:p>
            <a:endParaRPr lang="en-US" dirty="0"/>
          </a:p>
          <a:p>
            <a:endParaRPr lang="en-US" dirty="0"/>
          </a:p>
          <a:p>
            <a:r>
              <a:rPr lang="en-US" dirty="0"/>
              <a:t>Time step = 2h</a:t>
            </a:r>
          </a:p>
        </p:txBody>
      </p:sp>
    </p:spTree>
    <p:extLst>
      <p:ext uri="{BB962C8B-B14F-4D97-AF65-F5344CB8AC3E}">
        <p14:creationId xmlns:p14="http://schemas.microsoft.com/office/powerpoint/2010/main" val="1925632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5A5F-5399-4D7D-BCEF-CAD00B98DF4C}"/>
              </a:ext>
            </a:extLst>
          </p:cNvPr>
          <p:cNvSpPr>
            <a:spLocks noGrp="1"/>
          </p:cNvSpPr>
          <p:nvPr>
            <p:ph type="title"/>
          </p:nvPr>
        </p:nvSpPr>
        <p:spPr/>
        <p:txBody>
          <a:bodyPr/>
          <a:lstStyle/>
          <a:p>
            <a:r>
              <a:rPr lang="en-US" dirty="0"/>
              <a:t>Develop CPTs and quantify</a:t>
            </a:r>
          </a:p>
        </p:txBody>
      </p:sp>
      <p:sp>
        <p:nvSpPr>
          <p:cNvPr id="3" name="Content Placeholder 2">
            <a:extLst>
              <a:ext uri="{FF2B5EF4-FFF2-40B4-BE49-F238E27FC236}">
                <a16:creationId xmlns:a16="http://schemas.microsoft.com/office/drawing/2014/main" id="{A7C6C1D5-AE74-4605-8463-FE9D9632CC77}"/>
              </a:ext>
            </a:extLst>
          </p:cNvPr>
          <p:cNvSpPr>
            <a:spLocks noGrp="1"/>
          </p:cNvSpPr>
          <p:nvPr>
            <p:ph idx="1"/>
          </p:nvPr>
        </p:nvSpPr>
        <p:spPr>
          <a:xfrm>
            <a:off x="982193" y="943896"/>
            <a:ext cx="7681516" cy="1193017"/>
          </a:xfrm>
        </p:spPr>
        <p:txBody>
          <a:bodyPr>
            <a:normAutofit/>
          </a:bodyPr>
          <a:lstStyle/>
          <a:p>
            <a:r>
              <a:rPr lang="en-US" dirty="0"/>
              <a:t>Prior probabilities and CPTs: literature, statistics, expert opinion</a:t>
            </a:r>
          </a:p>
        </p:txBody>
      </p:sp>
      <p:sp>
        <p:nvSpPr>
          <p:cNvPr id="4" name="Title 1">
            <a:extLst>
              <a:ext uri="{FF2B5EF4-FFF2-40B4-BE49-F238E27FC236}">
                <a16:creationId xmlns:a16="http://schemas.microsoft.com/office/drawing/2014/main" id="{CBCD93AC-9979-4867-ADE6-F0D39A3FABBA}"/>
              </a:ext>
            </a:extLst>
          </p:cNvPr>
          <p:cNvSpPr txBox="1">
            <a:spLocks/>
          </p:cNvSpPr>
          <p:nvPr/>
        </p:nvSpPr>
        <p:spPr>
          <a:xfrm>
            <a:off x="982193" y="2803405"/>
            <a:ext cx="7681516" cy="646331"/>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dirty="0"/>
              <a:t>Validate the risk model</a:t>
            </a:r>
          </a:p>
        </p:txBody>
      </p:sp>
      <p:sp>
        <p:nvSpPr>
          <p:cNvPr id="5" name="Content Placeholder 2">
            <a:extLst>
              <a:ext uri="{FF2B5EF4-FFF2-40B4-BE49-F238E27FC236}">
                <a16:creationId xmlns:a16="http://schemas.microsoft.com/office/drawing/2014/main" id="{50FF5C94-9894-4846-ABA7-F4BCC2F95983}"/>
              </a:ext>
            </a:extLst>
          </p:cNvPr>
          <p:cNvSpPr txBox="1">
            <a:spLocks/>
          </p:cNvSpPr>
          <p:nvPr/>
        </p:nvSpPr>
        <p:spPr>
          <a:xfrm>
            <a:off x="982193" y="3603095"/>
            <a:ext cx="7681516" cy="11930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Sensitivity analysis </a:t>
            </a:r>
          </a:p>
          <a:p>
            <a:r>
              <a:rPr lang="en-US" dirty="0"/>
              <a:t>Comparison to operational experience </a:t>
            </a:r>
          </a:p>
        </p:txBody>
      </p:sp>
    </p:spTree>
    <p:extLst>
      <p:ext uri="{BB962C8B-B14F-4D97-AF65-F5344CB8AC3E}">
        <p14:creationId xmlns:p14="http://schemas.microsoft.com/office/powerpoint/2010/main" val="400622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926F-117E-44E8-A0E4-36546E84E880}"/>
              </a:ext>
            </a:extLst>
          </p:cNvPr>
          <p:cNvSpPr>
            <a:spLocks noGrp="1"/>
          </p:cNvSpPr>
          <p:nvPr>
            <p:ph type="title"/>
          </p:nvPr>
        </p:nvSpPr>
        <p:spPr/>
        <p:txBody>
          <a:bodyPr/>
          <a:lstStyle/>
          <a:p>
            <a:r>
              <a:rPr lang="nb-NO" dirty="0"/>
              <a:t>Setting </a:t>
            </a:r>
            <a:r>
              <a:rPr lang="nb-NO" dirty="0" err="1"/>
              <a:t>evidence</a:t>
            </a:r>
            <a:endParaRPr lang="nb-NO" dirty="0"/>
          </a:p>
        </p:txBody>
      </p:sp>
      <p:sp>
        <p:nvSpPr>
          <p:cNvPr id="3" name="Content Placeholder 2">
            <a:extLst>
              <a:ext uri="{FF2B5EF4-FFF2-40B4-BE49-F238E27FC236}">
                <a16:creationId xmlns:a16="http://schemas.microsoft.com/office/drawing/2014/main" id="{512F2238-1091-4FEE-A0BA-AFA6D2D746E3}"/>
              </a:ext>
            </a:extLst>
          </p:cNvPr>
          <p:cNvSpPr>
            <a:spLocks noGrp="1"/>
          </p:cNvSpPr>
          <p:nvPr>
            <p:ph idx="1"/>
          </p:nvPr>
        </p:nvSpPr>
        <p:spPr>
          <a:xfrm>
            <a:off x="982193" y="943896"/>
            <a:ext cx="7913232" cy="3872039"/>
          </a:xfrm>
        </p:spPr>
        <p:txBody>
          <a:bodyPr/>
          <a:lstStyle/>
          <a:p>
            <a:pPr marL="0" indent="0">
              <a:buNone/>
            </a:pPr>
            <a:r>
              <a:rPr lang="nb-NO" dirty="0" err="1"/>
              <a:t>Evidence</a:t>
            </a:r>
            <a:r>
              <a:rPr lang="nb-NO" dirty="0"/>
              <a:t> </a:t>
            </a:r>
            <a:r>
              <a:rPr lang="nb-NO" dirty="0" err="1"/>
              <a:t>based</a:t>
            </a:r>
            <a:r>
              <a:rPr lang="nb-NO" dirty="0"/>
              <a:t> </a:t>
            </a:r>
            <a:r>
              <a:rPr lang="nb-NO" dirty="0" err="1"/>
              <a:t>on</a:t>
            </a:r>
            <a:r>
              <a:rPr lang="nb-NO" dirty="0"/>
              <a:t> system and </a:t>
            </a:r>
            <a:r>
              <a:rPr lang="nb-NO" dirty="0" err="1"/>
              <a:t>operational</a:t>
            </a:r>
            <a:r>
              <a:rPr lang="nb-NO" dirty="0"/>
              <a:t> </a:t>
            </a:r>
            <a:r>
              <a:rPr lang="nb-NO" dirty="0" err="1"/>
              <a:t>description</a:t>
            </a:r>
            <a:endParaRPr lang="nb-NO" dirty="0"/>
          </a:p>
          <a:p>
            <a:pPr marL="0" indent="0">
              <a:buNone/>
            </a:pPr>
            <a:endParaRPr lang="nb-NO" dirty="0"/>
          </a:p>
          <a:p>
            <a:r>
              <a:rPr lang="nb-NO" dirty="0" err="1"/>
              <a:t>Exposure</a:t>
            </a:r>
            <a:r>
              <a:rPr lang="nb-NO" dirty="0"/>
              <a:t> to </a:t>
            </a:r>
            <a:r>
              <a:rPr lang="nb-NO" dirty="0" err="1"/>
              <a:t>sun</a:t>
            </a:r>
            <a:r>
              <a:rPr lang="nb-NO" dirty="0"/>
              <a:t> </a:t>
            </a:r>
          </a:p>
          <a:p>
            <a:r>
              <a:rPr lang="nb-NO" dirty="0"/>
              <a:t>Wind speed</a:t>
            </a:r>
          </a:p>
          <a:p>
            <a:r>
              <a:rPr lang="nb-NO" dirty="0" err="1"/>
              <a:t>Wave</a:t>
            </a:r>
            <a:r>
              <a:rPr lang="nb-NO" dirty="0"/>
              <a:t> </a:t>
            </a:r>
            <a:r>
              <a:rPr lang="nb-NO" dirty="0" err="1"/>
              <a:t>height</a:t>
            </a:r>
            <a:r>
              <a:rPr lang="nb-NO" dirty="0"/>
              <a:t> </a:t>
            </a:r>
          </a:p>
          <a:p>
            <a:r>
              <a:rPr lang="nb-NO" dirty="0"/>
              <a:t>Battery </a:t>
            </a:r>
            <a:r>
              <a:rPr lang="nb-NO" dirty="0" err="1"/>
              <a:t>level</a:t>
            </a:r>
            <a:r>
              <a:rPr lang="nb-NO" dirty="0"/>
              <a:t> in initial time </a:t>
            </a:r>
            <a:r>
              <a:rPr lang="nb-NO" dirty="0" err="1"/>
              <a:t>step</a:t>
            </a:r>
            <a:endParaRPr lang="nb-NO" dirty="0"/>
          </a:p>
          <a:p>
            <a:r>
              <a:rPr lang="nb-NO" dirty="0" err="1"/>
              <a:t>Temperature</a:t>
            </a:r>
            <a:r>
              <a:rPr lang="nb-NO" dirty="0"/>
              <a:t> </a:t>
            </a:r>
          </a:p>
        </p:txBody>
      </p:sp>
    </p:spTree>
    <p:extLst>
      <p:ext uri="{BB962C8B-B14F-4D97-AF65-F5344CB8AC3E}">
        <p14:creationId xmlns:p14="http://schemas.microsoft.com/office/powerpoint/2010/main" val="190527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DB92-F5B1-4E43-B194-46346FEB280B}"/>
              </a:ext>
            </a:extLst>
          </p:cNvPr>
          <p:cNvSpPr>
            <a:spLocks noGrp="1"/>
          </p:cNvSpPr>
          <p:nvPr>
            <p:ph type="title"/>
          </p:nvPr>
        </p:nvSpPr>
        <p:spPr>
          <a:xfrm>
            <a:off x="982193" y="1371421"/>
            <a:ext cx="7681516" cy="1200329"/>
          </a:xfrm>
        </p:spPr>
        <p:txBody>
          <a:bodyPr/>
          <a:lstStyle/>
          <a:p>
            <a:r>
              <a:rPr lang="nb-NO" dirty="0" err="1"/>
              <a:t>Results</a:t>
            </a:r>
            <a:r>
              <a:rPr lang="nb-NO" dirty="0"/>
              <a:t>, </a:t>
            </a:r>
            <a:r>
              <a:rPr lang="nb-NO" dirty="0" err="1"/>
              <a:t>discussion</a:t>
            </a:r>
            <a:r>
              <a:rPr lang="nb-NO" dirty="0"/>
              <a:t>, and </a:t>
            </a:r>
            <a:r>
              <a:rPr lang="nb-NO" dirty="0" err="1"/>
              <a:t>conclusion</a:t>
            </a:r>
            <a:endParaRPr lang="nb-NO" dirty="0"/>
          </a:p>
        </p:txBody>
      </p:sp>
    </p:spTree>
    <p:extLst>
      <p:ext uri="{BB962C8B-B14F-4D97-AF65-F5344CB8AC3E}">
        <p14:creationId xmlns:p14="http://schemas.microsoft.com/office/powerpoint/2010/main" val="210890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9809-6D55-474A-B665-60B6FFC6BFB7}"/>
              </a:ext>
            </a:extLst>
          </p:cNvPr>
          <p:cNvSpPr>
            <a:spLocks noGrp="1"/>
          </p:cNvSpPr>
          <p:nvPr>
            <p:ph type="title"/>
          </p:nvPr>
        </p:nvSpPr>
        <p:spPr/>
        <p:txBody>
          <a:bodyPr/>
          <a:lstStyle/>
          <a:p>
            <a:r>
              <a:rPr lang="nb-NO" dirty="0" err="1"/>
              <a:t>Results</a:t>
            </a:r>
            <a:r>
              <a:rPr lang="nb-NO" dirty="0"/>
              <a:t> and </a:t>
            </a:r>
            <a:r>
              <a:rPr lang="nb-NO" dirty="0" err="1"/>
              <a:t>discussion</a:t>
            </a:r>
            <a:endParaRPr lang="nb-NO" dirty="0"/>
          </a:p>
        </p:txBody>
      </p:sp>
      <p:pic>
        <p:nvPicPr>
          <p:cNvPr id="5" name="Content Placeholder 4">
            <a:extLst>
              <a:ext uri="{FF2B5EF4-FFF2-40B4-BE49-F238E27FC236}">
                <a16:creationId xmlns:a16="http://schemas.microsoft.com/office/drawing/2014/main" id="{B5939AE3-1B65-42D3-9008-C6F43BF83C83}"/>
              </a:ext>
            </a:extLst>
          </p:cNvPr>
          <p:cNvPicPr>
            <a:picLocks noGrp="1" noChangeAspect="1"/>
          </p:cNvPicPr>
          <p:nvPr>
            <p:ph idx="1"/>
          </p:nvPr>
        </p:nvPicPr>
        <p:blipFill>
          <a:blip r:embed="rId3"/>
          <a:stretch>
            <a:fillRect/>
          </a:stretch>
        </p:blipFill>
        <p:spPr>
          <a:xfrm>
            <a:off x="1121768" y="767643"/>
            <a:ext cx="3517966" cy="2119387"/>
          </a:xfrm>
        </p:spPr>
      </p:pic>
      <p:pic>
        <p:nvPicPr>
          <p:cNvPr id="6" name="Picture 5">
            <a:extLst>
              <a:ext uri="{FF2B5EF4-FFF2-40B4-BE49-F238E27FC236}">
                <a16:creationId xmlns:a16="http://schemas.microsoft.com/office/drawing/2014/main" id="{69D45CA8-4AAA-45C4-AC2C-82A57511DB8E}"/>
              </a:ext>
            </a:extLst>
          </p:cNvPr>
          <p:cNvPicPr>
            <a:picLocks noChangeAspect="1"/>
          </p:cNvPicPr>
          <p:nvPr/>
        </p:nvPicPr>
        <p:blipFill>
          <a:blip r:embed="rId4"/>
          <a:stretch>
            <a:fillRect/>
          </a:stretch>
        </p:blipFill>
        <p:spPr>
          <a:xfrm>
            <a:off x="1121768" y="2938374"/>
            <a:ext cx="3517966" cy="2108677"/>
          </a:xfrm>
          <a:prstGeom prst="rect">
            <a:avLst/>
          </a:prstGeom>
        </p:spPr>
      </p:pic>
      <p:sp>
        <p:nvSpPr>
          <p:cNvPr id="7" name="TextBox 6">
            <a:extLst>
              <a:ext uri="{FF2B5EF4-FFF2-40B4-BE49-F238E27FC236}">
                <a16:creationId xmlns:a16="http://schemas.microsoft.com/office/drawing/2014/main" id="{9FDC0CF7-8F54-4CEE-B7D1-F3C7AAC1CB60}"/>
              </a:ext>
            </a:extLst>
          </p:cNvPr>
          <p:cNvSpPr txBox="1"/>
          <p:nvPr/>
        </p:nvSpPr>
        <p:spPr>
          <a:xfrm>
            <a:off x="4826000" y="852310"/>
            <a:ext cx="3977284" cy="4247317"/>
          </a:xfrm>
          <a:prstGeom prst="rect">
            <a:avLst/>
          </a:prstGeom>
          <a:noFill/>
        </p:spPr>
        <p:txBody>
          <a:bodyPr wrap="square" rtlCol="0">
            <a:spAutoFit/>
          </a:bodyPr>
          <a:lstStyle/>
          <a:p>
            <a:r>
              <a:rPr lang="en-US" dirty="0"/>
              <a:t>Case study</a:t>
            </a:r>
          </a:p>
          <a:p>
            <a:pPr marL="285750" indent="-285750">
              <a:buFont typeface="Arial" panose="020B0604020202020204" pitchFamily="34" charset="0"/>
              <a:buChar char="•"/>
            </a:pPr>
            <a:r>
              <a:rPr lang="en-US" dirty="0"/>
              <a:t>Risk changes with time</a:t>
            </a:r>
          </a:p>
          <a:p>
            <a:pPr marL="285750" indent="-285750">
              <a:buFont typeface="Arial" panose="020B0604020202020204" pitchFamily="34" charset="0"/>
              <a:buChar char="•"/>
            </a:pPr>
            <a:r>
              <a:rPr lang="en-US" dirty="0"/>
              <a:t>Risk of mission failure is relatively high</a:t>
            </a:r>
          </a:p>
          <a:p>
            <a:pPr marL="285750" indent="-285750">
              <a:buFont typeface="Arial" panose="020B0604020202020204" pitchFamily="34" charset="0"/>
              <a:buChar char="•"/>
            </a:pPr>
            <a:r>
              <a:rPr lang="en-US" dirty="0"/>
              <a:t>Use of USV, not MASS</a:t>
            </a:r>
          </a:p>
          <a:p>
            <a:pPr marL="285750" indent="-285750">
              <a:buFont typeface="Arial" panose="020B0604020202020204" pitchFamily="34" charset="0"/>
              <a:buChar char="•"/>
            </a:pPr>
            <a:endParaRPr lang="en-US" dirty="0"/>
          </a:p>
          <a:p>
            <a:r>
              <a:rPr lang="en-US" dirty="0"/>
              <a:t>Operational experience </a:t>
            </a:r>
          </a:p>
          <a:p>
            <a:pPr marL="285750" indent="-285750">
              <a:buFont typeface="Arial" panose="020B0604020202020204" pitchFamily="34" charset="0"/>
              <a:buChar char="•"/>
            </a:pPr>
            <a:r>
              <a:rPr lang="en-US" dirty="0"/>
              <a:t>Mission failure due to low energy generation and severe environmental conditions </a:t>
            </a:r>
          </a:p>
          <a:p>
            <a:pPr marL="285750" indent="-285750">
              <a:buFont typeface="Arial" panose="020B0604020202020204" pitchFamily="34" charset="0"/>
              <a:buChar char="•"/>
            </a:pPr>
            <a:endParaRPr lang="en-US" dirty="0"/>
          </a:p>
          <a:p>
            <a:r>
              <a:rPr lang="en-US" dirty="0"/>
              <a:t>Sensitivity analysis: </a:t>
            </a:r>
          </a:p>
          <a:p>
            <a:pPr marL="285750" indent="-285750">
              <a:buFont typeface="Arial" panose="020B0604020202020204" pitchFamily="34" charset="0"/>
              <a:buChar char="•"/>
            </a:pPr>
            <a:r>
              <a:rPr lang="en-US" dirty="0"/>
              <a:t>Generation of power has strong influence on risk </a:t>
            </a:r>
          </a:p>
          <a:p>
            <a:endParaRPr lang="nb-NO" dirty="0"/>
          </a:p>
        </p:txBody>
      </p:sp>
    </p:spTree>
    <p:extLst>
      <p:ext uri="{BB962C8B-B14F-4D97-AF65-F5344CB8AC3E}">
        <p14:creationId xmlns:p14="http://schemas.microsoft.com/office/powerpoint/2010/main" val="1228350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7AD1-DE79-4774-89A1-96DF9E5AFE0E}"/>
              </a:ext>
            </a:extLst>
          </p:cNvPr>
          <p:cNvSpPr>
            <a:spLocks noGrp="1"/>
          </p:cNvSpPr>
          <p:nvPr>
            <p:ph type="title"/>
          </p:nvPr>
        </p:nvSpPr>
        <p:spPr/>
        <p:txBody>
          <a:bodyPr/>
          <a:lstStyle/>
          <a:p>
            <a:r>
              <a:rPr lang="nb-NO" dirty="0" err="1"/>
              <a:t>Conclusion</a:t>
            </a:r>
            <a:endParaRPr lang="nb-NO" dirty="0"/>
          </a:p>
        </p:txBody>
      </p:sp>
      <p:sp>
        <p:nvSpPr>
          <p:cNvPr id="3" name="Content Placeholder 2">
            <a:extLst>
              <a:ext uri="{FF2B5EF4-FFF2-40B4-BE49-F238E27FC236}">
                <a16:creationId xmlns:a16="http://schemas.microsoft.com/office/drawing/2014/main" id="{78A72AC1-CEEC-4BB7-85C1-39DF90083A85}"/>
              </a:ext>
            </a:extLst>
          </p:cNvPr>
          <p:cNvSpPr>
            <a:spLocks noGrp="1"/>
          </p:cNvSpPr>
          <p:nvPr>
            <p:ph idx="1"/>
          </p:nvPr>
        </p:nvSpPr>
        <p:spPr/>
        <p:txBody>
          <a:bodyPr/>
          <a:lstStyle/>
          <a:p>
            <a:r>
              <a:rPr lang="en-US" dirty="0"/>
              <a:t>MASS operational risk changes with time </a:t>
            </a:r>
          </a:p>
          <a:p>
            <a:pPr lvl="1"/>
            <a:r>
              <a:rPr lang="en-US" dirty="0"/>
              <a:t>Use of green energy sources can make system more vulnerable</a:t>
            </a:r>
          </a:p>
          <a:p>
            <a:pPr lvl="1"/>
            <a:r>
              <a:rPr lang="en-US" dirty="0"/>
              <a:t>Opportunity for power generation is critical </a:t>
            </a:r>
          </a:p>
          <a:p>
            <a:pPr lvl="1"/>
            <a:endParaRPr lang="en-US" dirty="0"/>
          </a:p>
          <a:p>
            <a:r>
              <a:rPr lang="en-US" dirty="0"/>
              <a:t>DRA using DBN can contribute to risk reduction </a:t>
            </a:r>
          </a:p>
          <a:p>
            <a:pPr lvl="1"/>
            <a:r>
              <a:rPr lang="en-US" dirty="0"/>
              <a:t>Mission planning </a:t>
            </a:r>
          </a:p>
          <a:p>
            <a:pPr lvl="1"/>
            <a:r>
              <a:rPr lang="en-US" dirty="0"/>
              <a:t>Risk-informed decision-making during operation</a:t>
            </a:r>
          </a:p>
          <a:p>
            <a:pPr lvl="1"/>
            <a:endParaRPr lang="en-US" dirty="0"/>
          </a:p>
          <a:p>
            <a:endParaRPr lang="en-US" dirty="0"/>
          </a:p>
        </p:txBody>
      </p:sp>
    </p:spTree>
    <p:extLst>
      <p:ext uri="{BB962C8B-B14F-4D97-AF65-F5344CB8AC3E}">
        <p14:creationId xmlns:p14="http://schemas.microsoft.com/office/powerpoint/2010/main" val="502286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E0ED-A90B-4803-8472-7D2309E18794}"/>
              </a:ext>
            </a:extLst>
          </p:cNvPr>
          <p:cNvSpPr>
            <a:spLocks noGrp="1"/>
          </p:cNvSpPr>
          <p:nvPr>
            <p:ph type="title"/>
          </p:nvPr>
        </p:nvSpPr>
        <p:spPr/>
        <p:txBody>
          <a:bodyPr/>
          <a:lstStyle/>
          <a:p>
            <a:r>
              <a:rPr lang="nb-NO" dirty="0"/>
              <a:t>References</a:t>
            </a:r>
          </a:p>
        </p:txBody>
      </p:sp>
      <p:sp>
        <p:nvSpPr>
          <p:cNvPr id="3" name="Content Placeholder 2">
            <a:extLst>
              <a:ext uri="{FF2B5EF4-FFF2-40B4-BE49-F238E27FC236}">
                <a16:creationId xmlns:a16="http://schemas.microsoft.com/office/drawing/2014/main" id="{DC2AA91E-441E-41D3-9E16-21A2E7A749E2}"/>
              </a:ext>
            </a:extLst>
          </p:cNvPr>
          <p:cNvSpPr>
            <a:spLocks noGrp="1"/>
          </p:cNvSpPr>
          <p:nvPr>
            <p:ph idx="1"/>
          </p:nvPr>
        </p:nvSpPr>
        <p:spPr>
          <a:xfrm>
            <a:off x="982193" y="745724"/>
            <a:ext cx="7681516" cy="4191797"/>
          </a:xfrm>
        </p:spPr>
        <p:txBody>
          <a:bodyPr>
            <a:normAutofit fontScale="40000" lnSpcReduction="20000"/>
          </a:bodyPr>
          <a:lstStyle/>
          <a:p>
            <a:pPr marL="0" indent="0">
              <a:buNone/>
            </a:pPr>
            <a:r>
              <a:rPr lang="en-US" dirty="0"/>
              <a:t>[1] Kongsberg, “AUTONOMOUS SHIP PROJECT, KEY FACTS ABOUT YARA BIRKELAND”, from </a:t>
            </a:r>
            <a:r>
              <a:rPr lang="en-US" dirty="0">
                <a:hlinkClick r:id="rId3"/>
              </a:rPr>
              <a:t>https://www.kongsberg.com/no/maritime/support/themes/autonomous-ship-project-key-facts-about-yara-birkeland/</a:t>
            </a:r>
            <a:r>
              <a:rPr lang="en-US" dirty="0"/>
              <a:t> (retrieved 01.06.2022)</a:t>
            </a:r>
          </a:p>
          <a:p>
            <a:pPr marL="0" indent="0">
              <a:buNone/>
            </a:pPr>
            <a:endParaRPr lang="en-US" dirty="0"/>
          </a:p>
          <a:p>
            <a:pPr marL="0" indent="0">
              <a:buNone/>
            </a:pPr>
            <a:r>
              <a:rPr lang="en-US" dirty="0"/>
              <a:t>[2] NTNU </a:t>
            </a:r>
            <a:r>
              <a:rPr lang="en-US" dirty="0" err="1"/>
              <a:t>AutoNaut</a:t>
            </a:r>
            <a:r>
              <a:rPr lang="en-US" dirty="0"/>
              <a:t> </a:t>
            </a:r>
            <a:r>
              <a:rPr lang="en-US" dirty="0" err="1"/>
              <a:t>Docmentation</a:t>
            </a:r>
            <a:r>
              <a:rPr lang="en-US" dirty="0"/>
              <a:t> Wiki, “The </a:t>
            </a:r>
            <a:r>
              <a:rPr lang="en-US" dirty="0" err="1"/>
              <a:t>AutoNaut</a:t>
            </a:r>
            <a:r>
              <a:rPr lang="en-US" dirty="0"/>
              <a:t> - Wave-Propelled Unmanned Surface Vehicle”, from </a:t>
            </a:r>
            <a:r>
              <a:rPr lang="en-US" dirty="0">
                <a:hlinkClick r:id="rId4"/>
              </a:rPr>
              <a:t>https://autonaut.itk.ntnu.no/doku.php?id=start</a:t>
            </a:r>
            <a:r>
              <a:rPr lang="en-US" dirty="0"/>
              <a:t> (retrieved 01.06.2022)</a:t>
            </a:r>
          </a:p>
          <a:p>
            <a:pPr marL="0" indent="0">
              <a:buNone/>
            </a:pPr>
            <a:endParaRPr lang="en-US" dirty="0"/>
          </a:p>
          <a:p>
            <a:pPr marL="0" indent="0">
              <a:buNone/>
            </a:pPr>
            <a:r>
              <a:rPr lang="en-US" dirty="0"/>
              <a:t>[3] I. B. Utne, A. J. </a:t>
            </a:r>
            <a:r>
              <a:rPr lang="en-US" dirty="0" err="1"/>
              <a:t>Sørensen</a:t>
            </a:r>
            <a:r>
              <a:rPr lang="en-US" dirty="0"/>
              <a:t> and I. </a:t>
            </a:r>
            <a:r>
              <a:rPr lang="en-US" dirty="0" err="1"/>
              <a:t>Schjølberg</a:t>
            </a:r>
            <a:r>
              <a:rPr lang="en-US" dirty="0"/>
              <a:t>, “Risk management of autonomous marine systems and operations,” in ASME 2017 36th International Conference on Ocean, Offshore and Arctic Engineering, Trondheim, 2017.</a:t>
            </a:r>
          </a:p>
          <a:p>
            <a:pPr marL="0" indent="0">
              <a:buNone/>
            </a:pPr>
            <a:endParaRPr lang="en-US" dirty="0"/>
          </a:p>
          <a:p>
            <a:pPr marL="0" indent="0">
              <a:buNone/>
            </a:pPr>
            <a:r>
              <a:rPr lang="nb-NO" dirty="0"/>
              <a:t>[4] C. Fan, K. </a:t>
            </a:r>
            <a:r>
              <a:rPr lang="nb-NO" dirty="0" err="1"/>
              <a:t>Wróbel</a:t>
            </a:r>
            <a:r>
              <a:rPr lang="nb-NO" dirty="0"/>
              <a:t>, J. </a:t>
            </a:r>
            <a:r>
              <a:rPr lang="nb-NO" dirty="0" err="1"/>
              <a:t>Montewka</a:t>
            </a:r>
            <a:r>
              <a:rPr lang="nb-NO" dirty="0"/>
              <a:t>, M. Gil, C. </a:t>
            </a:r>
            <a:r>
              <a:rPr lang="nb-NO" dirty="0" err="1"/>
              <a:t>Wan</a:t>
            </a:r>
            <a:r>
              <a:rPr lang="nb-NO" dirty="0"/>
              <a:t> and D. Zhang, “A </a:t>
            </a:r>
            <a:r>
              <a:rPr lang="nb-NO" dirty="0" err="1"/>
              <a:t>framework</a:t>
            </a:r>
            <a:r>
              <a:rPr lang="nb-NO" dirty="0"/>
              <a:t> to </a:t>
            </a:r>
            <a:r>
              <a:rPr lang="nb-NO" dirty="0" err="1"/>
              <a:t>identify</a:t>
            </a:r>
            <a:r>
              <a:rPr lang="nb-NO" dirty="0"/>
              <a:t> </a:t>
            </a:r>
            <a:r>
              <a:rPr lang="nb-NO" dirty="0" err="1"/>
              <a:t>factors</a:t>
            </a:r>
            <a:r>
              <a:rPr lang="nb-NO" dirty="0"/>
              <a:t> </a:t>
            </a:r>
            <a:r>
              <a:rPr lang="nb-NO" dirty="0" err="1"/>
              <a:t>influencing</a:t>
            </a:r>
            <a:r>
              <a:rPr lang="nb-NO" dirty="0"/>
              <a:t> </a:t>
            </a:r>
            <a:r>
              <a:rPr lang="nb-NO" dirty="0" err="1"/>
              <a:t>navigational</a:t>
            </a:r>
            <a:r>
              <a:rPr lang="nb-NO" dirty="0"/>
              <a:t> risk for Maritime </a:t>
            </a:r>
            <a:r>
              <a:rPr lang="nb-NO" dirty="0" err="1"/>
              <a:t>Autonomous</a:t>
            </a:r>
            <a:r>
              <a:rPr lang="nb-NO" dirty="0"/>
              <a:t> Surface </a:t>
            </a:r>
            <a:r>
              <a:rPr lang="nb-NO" dirty="0" err="1"/>
              <a:t>Ships</a:t>
            </a:r>
            <a:r>
              <a:rPr lang="nb-NO" dirty="0"/>
              <a:t>,” Ocean </a:t>
            </a:r>
            <a:r>
              <a:rPr lang="nb-NO" dirty="0" err="1"/>
              <a:t>engineering</a:t>
            </a:r>
            <a:r>
              <a:rPr lang="nb-NO" dirty="0"/>
              <a:t>, vol. 202, p. 107188, 2020. </a:t>
            </a:r>
          </a:p>
          <a:p>
            <a:pPr marL="0" indent="0">
              <a:buNone/>
            </a:pPr>
            <a:endParaRPr lang="en-US" dirty="0"/>
          </a:p>
          <a:p>
            <a:pPr marL="0" indent="0">
              <a:buNone/>
            </a:pPr>
            <a:r>
              <a:rPr lang="en-US" dirty="0"/>
              <a:t>[5] B. Khan, F. Khan and B. Veitch, “A Dynamic Bayesian Network model for ship-ice collision risk in the Arctic waters,” Safety Science, vol. 130, p. 104858, 2020.</a:t>
            </a:r>
          </a:p>
          <a:p>
            <a:pPr marL="0" indent="0">
              <a:buNone/>
            </a:pPr>
            <a:endParaRPr lang="en-US" dirty="0"/>
          </a:p>
          <a:p>
            <a:pPr marL="0" indent="0">
              <a:buNone/>
            </a:pPr>
            <a:r>
              <a:rPr lang="en-US" dirty="0"/>
              <a:t>[6] R. Yang, I. B. Utne, Y. Liu and N. Paltrinieri, “Dynamic Risk Analysis of Operation of the Autonomous Underwater Vehicle (AUV),” in Proceedings of the 30th European Safety and Reliability Conference and the 15th Probabilistic Safety Assessment and Management Conference, Singapore, 2020. </a:t>
            </a:r>
          </a:p>
          <a:p>
            <a:pPr marL="0" indent="0">
              <a:buNone/>
            </a:pPr>
            <a:endParaRPr lang="nb-NO" dirty="0"/>
          </a:p>
          <a:p>
            <a:pPr marL="0" indent="0">
              <a:buNone/>
            </a:pPr>
            <a:r>
              <a:rPr lang="nb-NO" dirty="0"/>
              <a:t>[7] </a:t>
            </a:r>
            <a:r>
              <a:rPr lang="en-US" dirty="0"/>
              <a:t>A. Dallolio, Doctoral thesis: Design and Experimental Validation of a Control Architecture for a Wave-Propelled USV, Trondheim: NTNU, 2022.</a:t>
            </a:r>
          </a:p>
          <a:p>
            <a:pPr marL="0" indent="0">
              <a:buNone/>
            </a:pPr>
            <a:endParaRPr lang="en-US" dirty="0"/>
          </a:p>
          <a:p>
            <a:pPr marL="0" indent="0">
              <a:buNone/>
            </a:pPr>
            <a:r>
              <a:rPr lang="en-US" dirty="0"/>
              <a:t>[8] </a:t>
            </a:r>
            <a:r>
              <a:rPr lang="nb-NO" dirty="0"/>
              <a:t>A. Dallolio, B. </a:t>
            </a:r>
            <a:r>
              <a:rPr lang="nb-NO" dirty="0" err="1"/>
              <a:t>Agdal</a:t>
            </a:r>
            <a:r>
              <a:rPr lang="nb-NO" dirty="0"/>
              <a:t>, A. </a:t>
            </a:r>
            <a:r>
              <a:rPr lang="nb-NO" dirty="0" err="1"/>
              <a:t>Zolich</a:t>
            </a:r>
            <a:r>
              <a:rPr lang="nb-NO" dirty="0"/>
              <a:t>, J. A. Alfredsen and T. A. Johansen, “Long-</a:t>
            </a:r>
            <a:r>
              <a:rPr lang="nb-NO" dirty="0" err="1"/>
              <a:t>Endurance</a:t>
            </a:r>
            <a:r>
              <a:rPr lang="nb-NO" dirty="0"/>
              <a:t> Green Energy </a:t>
            </a:r>
            <a:r>
              <a:rPr lang="nb-NO" dirty="0" err="1"/>
              <a:t>Autonomous</a:t>
            </a:r>
            <a:r>
              <a:rPr lang="nb-NO" dirty="0"/>
              <a:t> Surface </a:t>
            </a:r>
            <a:r>
              <a:rPr lang="nb-NO" dirty="0" err="1"/>
              <a:t>Vehicle</a:t>
            </a:r>
            <a:r>
              <a:rPr lang="nb-NO" dirty="0"/>
              <a:t> Control Architecture,” in OCEANS 2019 MTS/IEEE SEATTLE, Seattle, 2019. </a:t>
            </a:r>
          </a:p>
          <a:p>
            <a:pPr marL="0" indent="0">
              <a:buNone/>
            </a:pPr>
            <a:endParaRPr lang="nb-NO" dirty="0"/>
          </a:p>
          <a:p>
            <a:pPr marL="0" indent="0">
              <a:buNone/>
            </a:pPr>
            <a:r>
              <a:rPr lang="en-US" dirty="0"/>
              <a:t>[9] C. A. </a:t>
            </a:r>
            <a:r>
              <a:rPr lang="en-US" dirty="0" err="1"/>
              <a:t>Thieme</a:t>
            </a:r>
            <a:r>
              <a:rPr lang="en-US" dirty="0"/>
              <a:t> and I. B. Utne, “A risk model for autonomous marine systems and operation focusing on human–autonomy collaboration,” in Proc IMechE Part O: J Risk and Reliability, California, 2017</a:t>
            </a:r>
          </a:p>
        </p:txBody>
      </p:sp>
    </p:spTree>
    <p:extLst>
      <p:ext uri="{BB962C8B-B14F-4D97-AF65-F5344CB8AC3E}">
        <p14:creationId xmlns:p14="http://schemas.microsoft.com/office/powerpoint/2010/main" val="1361388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141-A726-4421-B716-F74BFA5A485D}"/>
              </a:ext>
            </a:extLst>
          </p:cNvPr>
          <p:cNvSpPr>
            <a:spLocks noGrp="1"/>
          </p:cNvSpPr>
          <p:nvPr>
            <p:ph type="title"/>
          </p:nvPr>
        </p:nvSpPr>
        <p:spPr>
          <a:xfrm>
            <a:off x="982193" y="1928974"/>
            <a:ext cx="7681516" cy="646331"/>
          </a:xfrm>
        </p:spPr>
        <p:txBody>
          <a:bodyPr/>
          <a:lstStyle/>
          <a:p>
            <a:r>
              <a:rPr lang="en-US" dirty="0"/>
              <a:t>Thank you for your attention!</a:t>
            </a:r>
          </a:p>
        </p:txBody>
      </p:sp>
    </p:spTree>
    <p:extLst>
      <p:ext uri="{BB962C8B-B14F-4D97-AF65-F5344CB8AC3E}">
        <p14:creationId xmlns:p14="http://schemas.microsoft.com/office/powerpoint/2010/main" val="183006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5A55-E644-4E95-AEF9-04C9B14AA8FD}"/>
              </a:ext>
            </a:extLst>
          </p:cNvPr>
          <p:cNvSpPr>
            <a:spLocks noGrp="1"/>
          </p:cNvSpPr>
          <p:nvPr>
            <p:ph type="title"/>
          </p:nvPr>
        </p:nvSpPr>
        <p:spPr/>
        <p:txBody>
          <a:bodyPr/>
          <a:lstStyle/>
          <a:p>
            <a:r>
              <a:rPr lang="nb-NO" dirty="0" err="1"/>
              <a:t>Ideas</a:t>
            </a:r>
            <a:r>
              <a:rPr lang="nb-NO" dirty="0"/>
              <a:t> for </a:t>
            </a:r>
            <a:r>
              <a:rPr lang="nb-NO" dirty="0" err="1"/>
              <a:t>futher</a:t>
            </a:r>
            <a:r>
              <a:rPr lang="nb-NO" dirty="0"/>
              <a:t> </a:t>
            </a:r>
            <a:r>
              <a:rPr lang="nb-NO" dirty="0" err="1"/>
              <a:t>work</a:t>
            </a:r>
            <a:endParaRPr lang="nb-NO" dirty="0"/>
          </a:p>
        </p:txBody>
      </p:sp>
      <p:sp>
        <p:nvSpPr>
          <p:cNvPr id="3" name="Content Placeholder 2">
            <a:extLst>
              <a:ext uri="{FF2B5EF4-FFF2-40B4-BE49-F238E27FC236}">
                <a16:creationId xmlns:a16="http://schemas.microsoft.com/office/drawing/2014/main" id="{5A776E23-F16F-42C2-854D-2A28DF030BB2}"/>
              </a:ext>
            </a:extLst>
          </p:cNvPr>
          <p:cNvSpPr>
            <a:spLocks noGrp="1"/>
          </p:cNvSpPr>
          <p:nvPr>
            <p:ph idx="1"/>
          </p:nvPr>
        </p:nvSpPr>
        <p:spPr/>
        <p:txBody>
          <a:bodyPr/>
          <a:lstStyle/>
          <a:p>
            <a:r>
              <a:rPr lang="en-US" dirty="0"/>
              <a:t>Include more factors in the model </a:t>
            </a:r>
          </a:p>
          <a:p>
            <a:r>
              <a:rPr lang="en-US" dirty="0"/>
              <a:t>Apply it to other systems</a:t>
            </a:r>
          </a:p>
          <a:p>
            <a:r>
              <a:rPr lang="en-US" dirty="0"/>
              <a:t>Investigate time-dependence and include more dynamic nodes and arcs</a:t>
            </a:r>
          </a:p>
        </p:txBody>
      </p:sp>
    </p:spTree>
    <p:extLst>
      <p:ext uri="{BB962C8B-B14F-4D97-AF65-F5344CB8AC3E}">
        <p14:creationId xmlns:p14="http://schemas.microsoft.com/office/powerpoint/2010/main" val="2094701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F211-C705-4FF7-A75A-E1A5E0B6F0D5}"/>
              </a:ext>
            </a:extLst>
          </p:cNvPr>
          <p:cNvSpPr>
            <a:spLocks noGrp="1"/>
          </p:cNvSpPr>
          <p:nvPr>
            <p:ph type="title"/>
          </p:nvPr>
        </p:nvSpPr>
        <p:spPr>
          <a:xfrm>
            <a:off x="982193" y="205979"/>
            <a:ext cx="7681516" cy="1200329"/>
          </a:xfrm>
        </p:spPr>
        <p:txBody>
          <a:bodyPr/>
          <a:lstStyle/>
          <a:p>
            <a:r>
              <a:rPr lang="nb-NO" dirty="0"/>
              <a:t>1. </a:t>
            </a:r>
            <a:r>
              <a:rPr lang="nb-NO" dirty="0" err="1"/>
              <a:t>Describe</a:t>
            </a:r>
            <a:r>
              <a:rPr lang="nb-NO" dirty="0"/>
              <a:t> </a:t>
            </a:r>
            <a:r>
              <a:rPr lang="nb-NO" dirty="0" err="1"/>
              <a:t>the</a:t>
            </a:r>
            <a:r>
              <a:rPr lang="nb-NO" dirty="0"/>
              <a:t> </a:t>
            </a:r>
            <a:r>
              <a:rPr lang="nb-NO" dirty="0" err="1"/>
              <a:t>aim</a:t>
            </a:r>
            <a:r>
              <a:rPr lang="nb-NO" dirty="0"/>
              <a:t> and </a:t>
            </a:r>
            <a:r>
              <a:rPr lang="nb-NO" dirty="0" err="1"/>
              <a:t>context</a:t>
            </a:r>
            <a:r>
              <a:rPr lang="nb-NO" dirty="0"/>
              <a:t> </a:t>
            </a:r>
            <a:r>
              <a:rPr lang="nb-NO" dirty="0" err="1"/>
              <a:t>of</a:t>
            </a:r>
            <a:r>
              <a:rPr lang="nb-NO" dirty="0"/>
              <a:t> </a:t>
            </a:r>
            <a:r>
              <a:rPr lang="nb-NO" dirty="0" err="1"/>
              <a:t>the</a:t>
            </a:r>
            <a:r>
              <a:rPr lang="nb-NO" dirty="0"/>
              <a:t> DBN</a:t>
            </a:r>
          </a:p>
        </p:txBody>
      </p:sp>
      <p:sp>
        <p:nvSpPr>
          <p:cNvPr id="3" name="Content Placeholder 2">
            <a:extLst>
              <a:ext uri="{FF2B5EF4-FFF2-40B4-BE49-F238E27FC236}">
                <a16:creationId xmlns:a16="http://schemas.microsoft.com/office/drawing/2014/main" id="{F391C6AF-C0D4-48D1-A2C1-59111775AE16}"/>
              </a:ext>
            </a:extLst>
          </p:cNvPr>
          <p:cNvSpPr>
            <a:spLocks noGrp="1"/>
          </p:cNvSpPr>
          <p:nvPr>
            <p:ph idx="1"/>
          </p:nvPr>
        </p:nvSpPr>
        <p:spPr>
          <a:xfrm>
            <a:off x="982193" y="1406308"/>
            <a:ext cx="7681516" cy="3409627"/>
          </a:xfrm>
        </p:spPr>
        <p:txBody>
          <a:bodyPr/>
          <a:lstStyle/>
          <a:p>
            <a:r>
              <a:rPr lang="nb-NO" dirty="0" err="1"/>
              <a:t>Aim</a:t>
            </a:r>
            <a:r>
              <a:rPr lang="nb-NO" dirty="0"/>
              <a:t> </a:t>
            </a:r>
            <a:r>
              <a:rPr lang="nb-NO" dirty="0" err="1"/>
              <a:t>of</a:t>
            </a:r>
            <a:r>
              <a:rPr lang="nb-NO" dirty="0"/>
              <a:t> risk </a:t>
            </a:r>
            <a:r>
              <a:rPr lang="nb-NO" dirty="0" err="1"/>
              <a:t>model</a:t>
            </a:r>
            <a:r>
              <a:rPr lang="nb-NO" dirty="0"/>
              <a:t> </a:t>
            </a:r>
            <a:r>
              <a:rPr lang="nb-NO" dirty="0" err="1"/>
              <a:t>determines</a:t>
            </a:r>
            <a:r>
              <a:rPr lang="nb-NO" dirty="0"/>
              <a:t> end node </a:t>
            </a:r>
          </a:p>
          <a:p>
            <a:endParaRPr lang="nb-NO" dirty="0"/>
          </a:p>
          <a:p>
            <a:pPr marL="0" indent="0">
              <a:buNone/>
            </a:pPr>
            <a:r>
              <a:rPr lang="nb-NO" dirty="0"/>
              <a:t>End node: </a:t>
            </a:r>
            <a:r>
              <a:rPr lang="nb-NO" dirty="0" err="1"/>
              <a:t>Mission</a:t>
            </a:r>
            <a:r>
              <a:rPr lang="nb-NO" dirty="0"/>
              <a:t> </a:t>
            </a:r>
            <a:r>
              <a:rPr lang="nb-NO" dirty="0" err="1"/>
              <a:t>failure</a:t>
            </a:r>
            <a:endParaRPr lang="nb-NO" dirty="0"/>
          </a:p>
          <a:p>
            <a:pPr marL="0" indent="0">
              <a:buNone/>
            </a:pPr>
            <a:endParaRPr lang="nb-NO" dirty="0"/>
          </a:p>
          <a:p>
            <a:r>
              <a:rPr lang="nb-NO" dirty="0" err="1"/>
              <a:t>Relation</a:t>
            </a:r>
            <a:r>
              <a:rPr lang="nb-NO" dirty="0"/>
              <a:t> to </a:t>
            </a:r>
            <a:r>
              <a:rPr lang="nb-NO" dirty="0" err="1"/>
              <a:t>other</a:t>
            </a:r>
            <a:r>
              <a:rPr lang="nb-NO" dirty="0"/>
              <a:t> nodes is </a:t>
            </a:r>
            <a:r>
              <a:rPr lang="nb-NO" dirty="0" err="1"/>
              <a:t>determined</a:t>
            </a:r>
            <a:r>
              <a:rPr lang="nb-NO" dirty="0"/>
              <a:t> by system/</a:t>
            </a:r>
            <a:r>
              <a:rPr lang="nb-NO" dirty="0" err="1"/>
              <a:t>operation</a:t>
            </a:r>
            <a:r>
              <a:rPr lang="nb-NO" dirty="0"/>
              <a:t>/</a:t>
            </a:r>
            <a:r>
              <a:rPr lang="nb-NO" dirty="0" err="1"/>
              <a:t>environment</a:t>
            </a:r>
            <a:r>
              <a:rPr lang="nb-NO" dirty="0"/>
              <a:t> </a:t>
            </a:r>
            <a:r>
              <a:rPr lang="nb-NO" dirty="0" err="1"/>
              <a:t>details</a:t>
            </a:r>
            <a:endParaRPr lang="nb-NO" dirty="0"/>
          </a:p>
        </p:txBody>
      </p:sp>
    </p:spTree>
    <p:extLst>
      <p:ext uri="{BB962C8B-B14F-4D97-AF65-F5344CB8AC3E}">
        <p14:creationId xmlns:p14="http://schemas.microsoft.com/office/powerpoint/2010/main" val="178398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68CF-121F-4D39-B0BA-CD3FD4F3F9F2}"/>
              </a:ext>
            </a:extLst>
          </p:cNvPr>
          <p:cNvSpPr>
            <a:spLocks noGrp="1"/>
          </p:cNvSpPr>
          <p:nvPr>
            <p:ph type="title"/>
          </p:nvPr>
        </p:nvSpPr>
        <p:spPr>
          <a:xfrm>
            <a:off x="982193" y="1925419"/>
            <a:ext cx="7681516" cy="646331"/>
          </a:xfrm>
        </p:spPr>
        <p:txBody>
          <a:bodyPr/>
          <a:lstStyle/>
          <a:p>
            <a:r>
              <a:rPr lang="nb-NO" dirty="0" err="1"/>
              <a:t>Introduction</a:t>
            </a:r>
            <a:endParaRPr lang="nb-NO" dirty="0"/>
          </a:p>
        </p:txBody>
      </p:sp>
    </p:spTree>
    <p:extLst>
      <p:ext uri="{BB962C8B-B14F-4D97-AF65-F5344CB8AC3E}">
        <p14:creationId xmlns:p14="http://schemas.microsoft.com/office/powerpoint/2010/main" val="3081772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836B-0803-4ACA-993F-17EDB7AE1BE9}"/>
              </a:ext>
            </a:extLst>
          </p:cNvPr>
          <p:cNvSpPr>
            <a:spLocks noGrp="1"/>
          </p:cNvSpPr>
          <p:nvPr>
            <p:ph type="title"/>
          </p:nvPr>
        </p:nvSpPr>
        <p:spPr/>
        <p:txBody>
          <a:bodyPr/>
          <a:lstStyle/>
          <a:p>
            <a:r>
              <a:rPr lang="en-US" dirty="0"/>
              <a:t>3. Connect nodes and arcs</a:t>
            </a:r>
          </a:p>
        </p:txBody>
      </p:sp>
      <p:sp>
        <p:nvSpPr>
          <p:cNvPr id="3" name="Content Placeholder 2">
            <a:extLst>
              <a:ext uri="{FF2B5EF4-FFF2-40B4-BE49-F238E27FC236}">
                <a16:creationId xmlns:a16="http://schemas.microsoft.com/office/drawing/2014/main" id="{34993E31-BBD8-4CE3-97D9-27FABA2E41E4}"/>
              </a:ext>
            </a:extLst>
          </p:cNvPr>
          <p:cNvSpPr>
            <a:spLocks noGrp="1"/>
          </p:cNvSpPr>
          <p:nvPr>
            <p:ph idx="1"/>
          </p:nvPr>
        </p:nvSpPr>
        <p:spPr>
          <a:xfrm>
            <a:off x="982193" y="943896"/>
            <a:ext cx="7681516" cy="1491191"/>
          </a:xfrm>
        </p:spPr>
        <p:txBody>
          <a:bodyPr/>
          <a:lstStyle/>
          <a:p>
            <a:r>
              <a:rPr lang="en-US" dirty="0"/>
              <a:t>How does the identified node affect the end node</a:t>
            </a:r>
          </a:p>
          <a:p>
            <a:pPr marL="0" indent="0">
              <a:buNone/>
            </a:pPr>
            <a:r>
              <a:rPr lang="en-US" dirty="0"/>
              <a:t>→ Construct BBN</a:t>
            </a:r>
          </a:p>
        </p:txBody>
      </p:sp>
      <p:sp>
        <p:nvSpPr>
          <p:cNvPr id="4" name="Title 1">
            <a:extLst>
              <a:ext uri="{FF2B5EF4-FFF2-40B4-BE49-F238E27FC236}">
                <a16:creationId xmlns:a16="http://schemas.microsoft.com/office/drawing/2014/main" id="{73370183-2758-49AA-8120-17F8E2DE2D6C}"/>
              </a:ext>
            </a:extLst>
          </p:cNvPr>
          <p:cNvSpPr txBox="1">
            <a:spLocks/>
          </p:cNvSpPr>
          <p:nvPr/>
        </p:nvSpPr>
        <p:spPr>
          <a:xfrm>
            <a:off x="982193" y="2602138"/>
            <a:ext cx="7681516" cy="646331"/>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dirty="0"/>
              <a:t>4. Identify time-dependent nodes</a:t>
            </a:r>
          </a:p>
        </p:txBody>
      </p:sp>
      <p:sp>
        <p:nvSpPr>
          <p:cNvPr id="5" name="Content Placeholder 2">
            <a:extLst>
              <a:ext uri="{FF2B5EF4-FFF2-40B4-BE49-F238E27FC236}">
                <a16:creationId xmlns:a16="http://schemas.microsoft.com/office/drawing/2014/main" id="{F934DBFA-FFA3-43E5-9A54-0B898E96792D}"/>
              </a:ext>
            </a:extLst>
          </p:cNvPr>
          <p:cNvSpPr txBox="1">
            <a:spLocks/>
          </p:cNvSpPr>
          <p:nvPr/>
        </p:nvSpPr>
        <p:spPr>
          <a:xfrm>
            <a:off x="982193" y="3408573"/>
            <a:ext cx="7681516" cy="14911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Available power and needed power</a:t>
            </a:r>
          </a:p>
          <a:p>
            <a:pPr marL="0" indent="0">
              <a:buNone/>
            </a:pPr>
            <a:r>
              <a:rPr lang="en-US" dirty="0"/>
              <a:t>→ Construct DBN</a:t>
            </a:r>
          </a:p>
          <a:p>
            <a:pPr marL="0" indent="0">
              <a:buNone/>
            </a:pPr>
            <a:endParaRPr lang="nb-NO" dirty="0"/>
          </a:p>
        </p:txBody>
      </p:sp>
    </p:spTree>
    <p:extLst>
      <p:ext uri="{BB962C8B-B14F-4D97-AF65-F5344CB8AC3E}">
        <p14:creationId xmlns:p14="http://schemas.microsoft.com/office/powerpoint/2010/main" val="4013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1E56-6D51-4607-8B1C-C95E9B0675A5}"/>
              </a:ext>
            </a:extLst>
          </p:cNvPr>
          <p:cNvSpPr>
            <a:spLocks noGrp="1"/>
          </p:cNvSpPr>
          <p:nvPr>
            <p:ph type="title"/>
          </p:nvPr>
        </p:nvSpPr>
        <p:spPr>
          <a:xfrm>
            <a:off x="982193" y="205979"/>
            <a:ext cx="7681516" cy="1200329"/>
          </a:xfrm>
        </p:spPr>
        <p:txBody>
          <a:bodyPr/>
          <a:lstStyle/>
          <a:p>
            <a:pPr marL="0" indent="0">
              <a:buNone/>
            </a:pPr>
            <a:r>
              <a:rPr lang="nb-NO" dirty="0" err="1"/>
              <a:t>Possible</a:t>
            </a:r>
            <a:r>
              <a:rPr lang="nb-NO" dirty="0"/>
              <a:t> </a:t>
            </a:r>
            <a:r>
              <a:rPr lang="nb-NO" dirty="0" err="1"/>
              <a:t>developments</a:t>
            </a:r>
            <a:r>
              <a:rPr lang="nb-NO" dirty="0"/>
              <a:t> in maritime </a:t>
            </a:r>
            <a:r>
              <a:rPr lang="nb-NO" dirty="0" err="1"/>
              <a:t>industry</a:t>
            </a:r>
            <a:endParaRPr lang="nb-NO" dirty="0"/>
          </a:p>
        </p:txBody>
      </p:sp>
      <p:sp>
        <p:nvSpPr>
          <p:cNvPr id="3" name="Content Placeholder 2">
            <a:extLst>
              <a:ext uri="{FF2B5EF4-FFF2-40B4-BE49-F238E27FC236}">
                <a16:creationId xmlns:a16="http://schemas.microsoft.com/office/drawing/2014/main" id="{BED4B53B-2DA6-44FC-B267-73ABCD4ADAC2}"/>
              </a:ext>
            </a:extLst>
          </p:cNvPr>
          <p:cNvSpPr>
            <a:spLocks noGrp="1"/>
          </p:cNvSpPr>
          <p:nvPr>
            <p:ph idx="1"/>
          </p:nvPr>
        </p:nvSpPr>
        <p:spPr>
          <a:xfrm>
            <a:off x="982193" y="1510748"/>
            <a:ext cx="7681516" cy="3305187"/>
          </a:xfrm>
        </p:spPr>
        <p:txBody>
          <a:bodyPr/>
          <a:lstStyle/>
          <a:p>
            <a:pPr marL="0" indent="0">
              <a:buNone/>
            </a:pPr>
            <a:endParaRPr lang="nb-NO" dirty="0"/>
          </a:p>
          <a:p>
            <a:r>
              <a:rPr lang="nb-NO" dirty="0" err="1"/>
              <a:t>Higher</a:t>
            </a:r>
            <a:r>
              <a:rPr lang="nb-NO" dirty="0"/>
              <a:t> </a:t>
            </a:r>
            <a:r>
              <a:rPr lang="nb-NO" dirty="0" err="1"/>
              <a:t>level</a:t>
            </a:r>
            <a:r>
              <a:rPr lang="nb-NO" dirty="0"/>
              <a:t> </a:t>
            </a:r>
            <a:r>
              <a:rPr lang="nb-NO" dirty="0" err="1"/>
              <a:t>of</a:t>
            </a:r>
            <a:r>
              <a:rPr lang="nb-NO" dirty="0"/>
              <a:t> </a:t>
            </a:r>
            <a:r>
              <a:rPr lang="nb-NO" dirty="0" err="1"/>
              <a:t>autonomy</a:t>
            </a:r>
            <a:r>
              <a:rPr lang="nb-NO" dirty="0"/>
              <a:t> </a:t>
            </a:r>
          </a:p>
          <a:p>
            <a:endParaRPr lang="nb-NO" dirty="0"/>
          </a:p>
          <a:p>
            <a:r>
              <a:rPr lang="nb-NO" dirty="0" err="1"/>
              <a:t>Crew</a:t>
            </a:r>
            <a:r>
              <a:rPr lang="nb-NO" dirty="0"/>
              <a:t> </a:t>
            </a:r>
            <a:r>
              <a:rPr lang="nb-NO" dirty="0" err="1"/>
              <a:t>reduction</a:t>
            </a:r>
            <a:endParaRPr lang="nb-NO" dirty="0"/>
          </a:p>
          <a:p>
            <a:endParaRPr lang="nb-NO" dirty="0"/>
          </a:p>
          <a:p>
            <a:r>
              <a:rPr lang="nb-NO" dirty="0"/>
              <a:t>Green </a:t>
            </a:r>
            <a:r>
              <a:rPr lang="nb-NO" dirty="0" err="1"/>
              <a:t>energy</a:t>
            </a:r>
            <a:r>
              <a:rPr lang="nb-NO" dirty="0"/>
              <a:t> </a:t>
            </a:r>
          </a:p>
        </p:txBody>
      </p:sp>
      <p:pic>
        <p:nvPicPr>
          <p:cNvPr id="5" name="Picture 4">
            <a:extLst>
              <a:ext uri="{FF2B5EF4-FFF2-40B4-BE49-F238E27FC236}">
                <a16:creationId xmlns:a16="http://schemas.microsoft.com/office/drawing/2014/main" id="{2F6BA5B8-82B5-4F91-B770-F5A0B8400028}"/>
              </a:ext>
            </a:extLst>
          </p:cNvPr>
          <p:cNvPicPr>
            <a:picLocks noChangeAspect="1"/>
          </p:cNvPicPr>
          <p:nvPr/>
        </p:nvPicPr>
        <p:blipFill>
          <a:blip r:embed="rId3"/>
          <a:stretch>
            <a:fillRect/>
          </a:stretch>
        </p:blipFill>
        <p:spPr>
          <a:xfrm>
            <a:off x="6341533" y="3351333"/>
            <a:ext cx="2051243" cy="1346068"/>
          </a:xfrm>
          <a:prstGeom prst="rect">
            <a:avLst/>
          </a:prstGeom>
        </p:spPr>
      </p:pic>
      <p:sp>
        <p:nvSpPr>
          <p:cNvPr id="6" name="TextBox 5">
            <a:extLst>
              <a:ext uri="{FF2B5EF4-FFF2-40B4-BE49-F238E27FC236}">
                <a16:creationId xmlns:a16="http://schemas.microsoft.com/office/drawing/2014/main" id="{D0281364-A1B2-46EF-BDBF-8E7AD81A2BBA}"/>
              </a:ext>
            </a:extLst>
          </p:cNvPr>
          <p:cNvSpPr txBox="1"/>
          <p:nvPr/>
        </p:nvSpPr>
        <p:spPr>
          <a:xfrm>
            <a:off x="6266091" y="4690536"/>
            <a:ext cx="2460439" cy="215444"/>
          </a:xfrm>
          <a:prstGeom prst="rect">
            <a:avLst/>
          </a:prstGeom>
          <a:noFill/>
        </p:spPr>
        <p:txBody>
          <a:bodyPr wrap="square" rtlCol="0">
            <a:spAutoFit/>
          </a:bodyPr>
          <a:lstStyle/>
          <a:p>
            <a:r>
              <a:rPr lang="nb-NO" sz="800" dirty="0"/>
              <a:t>Image from [2]</a:t>
            </a:r>
          </a:p>
        </p:txBody>
      </p:sp>
      <p:pic>
        <p:nvPicPr>
          <p:cNvPr id="8" name="Picture 7">
            <a:extLst>
              <a:ext uri="{FF2B5EF4-FFF2-40B4-BE49-F238E27FC236}">
                <a16:creationId xmlns:a16="http://schemas.microsoft.com/office/drawing/2014/main" id="{5AA36E25-B4CB-4067-8608-0FEBC58EC902}"/>
              </a:ext>
            </a:extLst>
          </p:cNvPr>
          <p:cNvPicPr>
            <a:picLocks noChangeAspect="1"/>
          </p:cNvPicPr>
          <p:nvPr/>
        </p:nvPicPr>
        <p:blipFill>
          <a:blip r:embed="rId4"/>
          <a:stretch>
            <a:fillRect/>
          </a:stretch>
        </p:blipFill>
        <p:spPr>
          <a:xfrm>
            <a:off x="6079026" y="1607859"/>
            <a:ext cx="2699468" cy="1104440"/>
          </a:xfrm>
          <a:prstGeom prst="rect">
            <a:avLst/>
          </a:prstGeom>
        </p:spPr>
      </p:pic>
      <p:sp>
        <p:nvSpPr>
          <p:cNvPr id="9" name="TextBox 8">
            <a:extLst>
              <a:ext uri="{FF2B5EF4-FFF2-40B4-BE49-F238E27FC236}">
                <a16:creationId xmlns:a16="http://schemas.microsoft.com/office/drawing/2014/main" id="{83E80F11-D7AC-4C88-8E6B-C07CB4753A09}"/>
              </a:ext>
            </a:extLst>
          </p:cNvPr>
          <p:cNvSpPr txBox="1"/>
          <p:nvPr/>
        </p:nvSpPr>
        <p:spPr>
          <a:xfrm>
            <a:off x="5989805" y="2710638"/>
            <a:ext cx="2877909" cy="215444"/>
          </a:xfrm>
          <a:prstGeom prst="rect">
            <a:avLst/>
          </a:prstGeom>
          <a:noFill/>
        </p:spPr>
        <p:txBody>
          <a:bodyPr wrap="square" rtlCol="0">
            <a:spAutoFit/>
          </a:bodyPr>
          <a:lstStyle/>
          <a:p>
            <a:r>
              <a:rPr lang="nb-NO" sz="800" dirty="0"/>
              <a:t>Image from [1]</a:t>
            </a:r>
          </a:p>
        </p:txBody>
      </p:sp>
    </p:spTree>
    <p:extLst>
      <p:ext uri="{BB962C8B-B14F-4D97-AF65-F5344CB8AC3E}">
        <p14:creationId xmlns:p14="http://schemas.microsoft.com/office/powerpoint/2010/main" val="193887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7A77-3999-4480-A203-4CED393D7936}"/>
              </a:ext>
            </a:extLst>
          </p:cNvPr>
          <p:cNvSpPr>
            <a:spLocks noGrp="1"/>
          </p:cNvSpPr>
          <p:nvPr>
            <p:ph type="title"/>
          </p:nvPr>
        </p:nvSpPr>
        <p:spPr>
          <a:xfrm>
            <a:off x="982193" y="205979"/>
            <a:ext cx="7681516" cy="1200329"/>
          </a:xfrm>
        </p:spPr>
        <p:txBody>
          <a:bodyPr/>
          <a:lstStyle/>
          <a:p>
            <a:r>
              <a:rPr lang="nb-NO" dirty="0" err="1"/>
              <a:t>Implication</a:t>
            </a:r>
            <a:r>
              <a:rPr lang="nb-NO" dirty="0"/>
              <a:t> for </a:t>
            </a:r>
            <a:r>
              <a:rPr lang="nb-NO" dirty="0" err="1"/>
              <a:t>ships</a:t>
            </a:r>
            <a:r>
              <a:rPr lang="nb-NO" dirty="0"/>
              <a:t> and </a:t>
            </a:r>
            <a:r>
              <a:rPr lang="nb-NO" dirty="0" err="1"/>
              <a:t>ship</a:t>
            </a:r>
            <a:r>
              <a:rPr lang="nb-NO" dirty="0"/>
              <a:t> </a:t>
            </a:r>
            <a:r>
              <a:rPr lang="nb-NO" dirty="0" err="1"/>
              <a:t>operations</a:t>
            </a:r>
            <a:endParaRPr lang="nb-NO" dirty="0"/>
          </a:p>
        </p:txBody>
      </p:sp>
      <p:sp>
        <p:nvSpPr>
          <p:cNvPr id="4" name="Rectangle: Rounded Corners 3">
            <a:extLst>
              <a:ext uri="{FF2B5EF4-FFF2-40B4-BE49-F238E27FC236}">
                <a16:creationId xmlns:a16="http://schemas.microsoft.com/office/drawing/2014/main" id="{027016D6-EE22-4E64-B1E3-A15F82030ACA}"/>
              </a:ext>
            </a:extLst>
          </p:cNvPr>
          <p:cNvSpPr/>
          <p:nvPr/>
        </p:nvSpPr>
        <p:spPr>
          <a:xfrm>
            <a:off x="982193" y="1430930"/>
            <a:ext cx="2366272" cy="2698871"/>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Higher LOA</a:t>
            </a:r>
          </a:p>
          <a:p>
            <a:pPr algn="ctr"/>
            <a:endParaRPr lang="en-US" dirty="0"/>
          </a:p>
          <a:p>
            <a:pPr algn="ctr"/>
            <a:r>
              <a:rPr lang="en-US" dirty="0"/>
              <a:t>Sensors, actuators, and computers take over tasks </a:t>
            </a:r>
          </a:p>
        </p:txBody>
      </p:sp>
      <p:sp>
        <p:nvSpPr>
          <p:cNvPr id="6" name="Rectangle: Rounded Corners 5">
            <a:extLst>
              <a:ext uri="{FF2B5EF4-FFF2-40B4-BE49-F238E27FC236}">
                <a16:creationId xmlns:a16="http://schemas.microsoft.com/office/drawing/2014/main" id="{70F10DF5-6752-49B6-8C4D-FE5907410F6C}"/>
              </a:ext>
            </a:extLst>
          </p:cNvPr>
          <p:cNvSpPr/>
          <p:nvPr/>
        </p:nvSpPr>
        <p:spPr>
          <a:xfrm>
            <a:off x="3639815" y="1430929"/>
            <a:ext cx="2366272" cy="2698871"/>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Crew reduction</a:t>
            </a:r>
          </a:p>
          <a:p>
            <a:pPr algn="ctr"/>
            <a:endParaRPr lang="en-US" dirty="0"/>
          </a:p>
          <a:p>
            <a:pPr algn="ctr"/>
            <a:r>
              <a:rPr lang="en-US" dirty="0"/>
              <a:t>Situation awareness must be ensured by use of technical components</a:t>
            </a:r>
          </a:p>
        </p:txBody>
      </p:sp>
      <p:sp>
        <p:nvSpPr>
          <p:cNvPr id="7" name="Rectangle: Rounded Corners 6">
            <a:extLst>
              <a:ext uri="{FF2B5EF4-FFF2-40B4-BE49-F238E27FC236}">
                <a16:creationId xmlns:a16="http://schemas.microsoft.com/office/drawing/2014/main" id="{2FDCE53F-2E1B-4534-9320-E1D1E241D2E9}"/>
              </a:ext>
            </a:extLst>
          </p:cNvPr>
          <p:cNvSpPr/>
          <p:nvPr/>
        </p:nvSpPr>
        <p:spPr>
          <a:xfrm>
            <a:off x="6297437" y="1430930"/>
            <a:ext cx="2366272" cy="2698871"/>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Green energy</a:t>
            </a:r>
          </a:p>
          <a:p>
            <a:pPr algn="ctr"/>
            <a:endParaRPr lang="en-US" dirty="0"/>
          </a:p>
          <a:p>
            <a:pPr algn="ctr"/>
            <a:r>
              <a:rPr lang="en-US" dirty="0"/>
              <a:t>Stable energy supply dependent on environmental factors</a:t>
            </a:r>
          </a:p>
          <a:p>
            <a:pPr algn="ctr"/>
            <a:endParaRPr lang="en-US" dirty="0"/>
          </a:p>
        </p:txBody>
      </p:sp>
    </p:spTree>
    <p:extLst>
      <p:ext uri="{BB962C8B-B14F-4D97-AF65-F5344CB8AC3E}">
        <p14:creationId xmlns:p14="http://schemas.microsoft.com/office/powerpoint/2010/main" val="242045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34F6-52BA-4AE0-BD58-84BABED4930B}"/>
              </a:ext>
            </a:extLst>
          </p:cNvPr>
          <p:cNvSpPr>
            <a:spLocks noGrp="1"/>
          </p:cNvSpPr>
          <p:nvPr>
            <p:ph type="title"/>
          </p:nvPr>
        </p:nvSpPr>
        <p:spPr/>
        <p:txBody>
          <a:bodyPr/>
          <a:lstStyle/>
          <a:p>
            <a:r>
              <a:rPr lang="nb-NO" dirty="0"/>
              <a:t>Related </a:t>
            </a:r>
            <a:r>
              <a:rPr lang="nb-NO" dirty="0" err="1"/>
              <a:t>research</a:t>
            </a:r>
            <a:endParaRPr lang="nb-NO" dirty="0"/>
          </a:p>
        </p:txBody>
      </p:sp>
      <p:sp>
        <p:nvSpPr>
          <p:cNvPr id="3" name="Content Placeholder 2">
            <a:extLst>
              <a:ext uri="{FF2B5EF4-FFF2-40B4-BE49-F238E27FC236}">
                <a16:creationId xmlns:a16="http://schemas.microsoft.com/office/drawing/2014/main" id="{ACC042DD-D878-45F0-AA9B-81705327EC3C}"/>
              </a:ext>
            </a:extLst>
          </p:cNvPr>
          <p:cNvSpPr>
            <a:spLocks noGrp="1"/>
          </p:cNvSpPr>
          <p:nvPr>
            <p:ph idx="1"/>
          </p:nvPr>
        </p:nvSpPr>
        <p:spPr/>
        <p:txBody>
          <a:bodyPr>
            <a:normAutofit fontScale="92500" lnSpcReduction="10000"/>
          </a:bodyPr>
          <a:lstStyle/>
          <a:p>
            <a:r>
              <a:rPr lang="en-US" dirty="0"/>
              <a:t>Risk assessment for MASS</a:t>
            </a:r>
          </a:p>
          <a:p>
            <a:pPr lvl="1"/>
            <a:r>
              <a:rPr lang="en-US" dirty="0"/>
              <a:t>Focus on collision risk [4]</a:t>
            </a:r>
          </a:p>
          <a:p>
            <a:pPr lvl="1"/>
            <a:r>
              <a:rPr lang="en-US" dirty="0"/>
              <a:t>Identification of RIFs [3][4]</a:t>
            </a:r>
          </a:p>
          <a:p>
            <a:pPr marL="457200" lvl="1" indent="0">
              <a:buNone/>
            </a:pPr>
            <a:endParaRPr lang="en-US" dirty="0"/>
          </a:p>
          <a:p>
            <a:r>
              <a:rPr lang="en-US" dirty="0"/>
              <a:t>DRA of marine system </a:t>
            </a:r>
          </a:p>
          <a:p>
            <a:pPr lvl="1"/>
            <a:r>
              <a:rPr lang="en-US" dirty="0"/>
              <a:t>DBN for ship-ice collision for conventional ships [5]</a:t>
            </a:r>
          </a:p>
          <a:p>
            <a:pPr lvl="1"/>
            <a:r>
              <a:rPr lang="en-US" dirty="0"/>
              <a:t>DBN for autonomous underwater vehicle operational risk [6]</a:t>
            </a:r>
            <a:endParaRPr lang="nb-NO" dirty="0"/>
          </a:p>
          <a:p>
            <a:pPr marL="57150" indent="0">
              <a:buNone/>
            </a:pPr>
            <a:endParaRPr lang="nb-NO" dirty="0"/>
          </a:p>
          <a:p>
            <a:pPr marL="57150" indent="0">
              <a:buNone/>
            </a:pPr>
            <a:r>
              <a:rPr lang="en-US" dirty="0"/>
              <a:t>Less focus on: </a:t>
            </a:r>
          </a:p>
          <a:p>
            <a:pPr marL="400050">
              <a:buFontTx/>
              <a:buChar char="-"/>
            </a:pPr>
            <a:r>
              <a:rPr lang="en-US" dirty="0"/>
              <a:t>Power management</a:t>
            </a:r>
          </a:p>
          <a:p>
            <a:pPr marL="400050">
              <a:buFontTx/>
              <a:buChar char="-"/>
            </a:pPr>
            <a:r>
              <a:rPr lang="en-US" dirty="0"/>
              <a:t>Other consequences than collision</a:t>
            </a:r>
          </a:p>
        </p:txBody>
      </p:sp>
    </p:spTree>
    <p:extLst>
      <p:ext uri="{BB962C8B-B14F-4D97-AF65-F5344CB8AC3E}">
        <p14:creationId xmlns:p14="http://schemas.microsoft.com/office/powerpoint/2010/main" val="208330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8A44-B605-4449-A3BD-353E6F86A7B0}"/>
              </a:ext>
            </a:extLst>
          </p:cNvPr>
          <p:cNvSpPr>
            <a:spLocks noGrp="1"/>
          </p:cNvSpPr>
          <p:nvPr>
            <p:ph type="title"/>
          </p:nvPr>
        </p:nvSpPr>
        <p:spPr>
          <a:xfrm>
            <a:off x="982193" y="205979"/>
            <a:ext cx="7681516" cy="646331"/>
          </a:xfrm>
        </p:spPr>
        <p:txBody>
          <a:bodyPr/>
          <a:lstStyle/>
          <a:p>
            <a:r>
              <a:rPr lang="en-US" dirty="0"/>
              <a:t>Implications for risk </a:t>
            </a:r>
          </a:p>
        </p:txBody>
      </p:sp>
      <p:sp>
        <p:nvSpPr>
          <p:cNvPr id="3" name="Content Placeholder 2">
            <a:extLst>
              <a:ext uri="{FF2B5EF4-FFF2-40B4-BE49-F238E27FC236}">
                <a16:creationId xmlns:a16="http://schemas.microsoft.com/office/drawing/2014/main" id="{5A4F36EB-269F-4524-8E3E-5643A19FF057}"/>
              </a:ext>
            </a:extLst>
          </p:cNvPr>
          <p:cNvSpPr>
            <a:spLocks noGrp="1"/>
          </p:cNvSpPr>
          <p:nvPr>
            <p:ph idx="1"/>
          </p:nvPr>
        </p:nvSpPr>
        <p:spPr/>
        <p:txBody>
          <a:bodyPr/>
          <a:lstStyle/>
          <a:p>
            <a:pPr marL="400050">
              <a:buFont typeface="Arial" panose="020B0604020202020204" pitchFamily="34" charset="0"/>
              <a:buChar char="•"/>
            </a:pPr>
            <a:r>
              <a:rPr lang="en-US" dirty="0"/>
              <a:t>More sensors give a better situation awareness</a:t>
            </a:r>
          </a:p>
          <a:p>
            <a:pPr marL="400050">
              <a:buFont typeface="Arial" panose="020B0604020202020204" pitchFamily="34" charset="0"/>
              <a:buChar char="•"/>
            </a:pPr>
            <a:r>
              <a:rPr lang="en-US" dirty="0"/>
              <a:t>More sensors use more power </a:t>
            </a:r>
          </a:p>
          <a:p>
            <a:pPr lvl="1"/>
            <a:endParaRPr lang="en-US" dirty="0"/>
          </a:p>
          <a:p>
            <a:pPr marL="457200" lvl="1" indent="0">
              <a:buNone/>
            </a:pPr>
            <a:r>
              <a:rPr lang="en-US" sz="2400" dirty="0"/>
              <a:t>→ Must make trade-off between preserving power and keeping an adequate level of situation awareness</a:t>
            </a:r>
          </a:p>
          <a:p>
            <a:pPr marL="457200" lvl="1" indent="0">
              <a:buNone/>
            </a:pPr>
            <a:endParaRPr lang="en-US" sz="2400" dirty="0"/>
          </a:p>
          <a:p>
            <a:pPr marL="57150" indent="0">
              <a:buNone/>
            </a:pPr>
            <a:r>
              <a:rPr lang="en-US" dirty="0"/>
              <a:t>Influenced by dynamic factors, including available and needed power</a:t>
            </a:r>
          </a:p>
        </p:txBody>
      </p:sp>
    </p:spTree>
    <p:extLst>
      <p:ext uri="{BB962C8B-B14F-4D97-AF65-F5344CB8AC3E}">
        <p14:creationId xmlns:p14="http://schemas.microsoft.com/office/powerpoint/2010/main" val="31940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01C5-476E-47B3-8772-D25F29EF9E8E}"/>
              </a:ext>
            </a:extLst>
          </p:cNvPr>
          <p:cNvSpPr>
            <a:spLocks noGrp="1"/>
          </p:cNvSpPr>
          <p:nvPr>
            <p:ph type="title"/>
          </p:nvPr>
        </p:nvSpPr>
        <p:spPr/>
        <p:txBody>
          <a:bodyPr/>
          <a:lstStyle/>
          <a:p>
            <a:r>
              <a:rPr lang="nb-NO" dirty="0" err="1"/>
              <a:t>Objective</a:t>
            </a:r>
            <a:r>
              <a:rPr lang="nb-NO" dirty="0"/>
              <a:t> </a:t>
            </a:r>
            <a:r>
              <a:rPr lang="nb-NO" dirty="0" err="1"/>
              <a:t>of</a:t>
            </a:r>
            <a:r>
              <a:rPr lang="nb-NO" dirty="0"/>
              <a:t> </a:t>
            </a:r>
            <a:r>
              <a:rPr lang="nb-NO" dirty="0" err="1"/>
              <a:t>paper</a:t>
            </a:r>
            <a:endParaRPr lang="nb-NO" dirty="0"/>
          </a:p>
        </p:txBody>
      </p:sp>
      <p:sp>
        <p:nvSpPr>
          <p:cNvPr id="3" name="Content Placeholder 2">
            <a:extLst>
              <a:ext uri="{FF2B5EF4-FFF2-40B4-BE49-F238E27FC236}">
                <a16:creationId xmlns:a16="http://schemas.microsoft.com/office/drawing/2014/main" id="{47AAD5D4-2B1C-470B-95B3-1A5E9130D5F5}"/>
              </a:ext>
            </a:extLst>
          </p:cNvPr>
          <p:cNvSpPr>
            <a:spLocks noGrp="1"/>
          </p:cNvSpPr>
          <p:nvPr>
            <p:ph idx="1"/>
          </p:nvPr>
        </p:nvSpPr>
        <p:spPr/>
        <p:txBody>
          <a:bodyPr/>
          <a:lstStyle/>
          <a:p>
            <a:r>
              <a:rPr lang="en-US" dirty="0"/>
              <a:t>Analyze </a:t>
            </a:r>
            <a:r>
              <a:rPr lang="en-US" b="1" dirty="0"/>
              <a:t>risk</a:t>
            </a:r>
            <a:r>
              <a:rPr lang="en-US" dirty="0"/>
              <a:t> related to </a:t>
            </a:r>
            <a:r>
              <a:rPr lang="en-US" b="1" dirty="0"/>
              <a:t>power management </a:t>
            </a:r>
            <a:r>
              <a:rPr lang="en-US" dirty="0"/>
              <a:t>of </a:t>
            </a:r>
            <a:r>
              <a:rPr lang="en-US" b="1" dirty="0"/>
              <a:t>MASS</a:t>
            </a:r>
          </a:p>
          <a:p>
            <a:pPr marL="0" indent="0">
              <a:buNone/>
            </a:pPr>
            <a:endParaRPr lang="en-US" dirty="0"/>
          </a:p>
          <a:p>
            <a:r>
              <a:rPr lang="en-US" dirty="0"/>
              <a:t>Focus on the effect of</a:t>
            </a:r>
            <a:r>
              <a:rPr lang="en-US" b="1" dirty="0"/>
              <a:t> situation awareness </a:t>
            </a:r>
            <a:r>
              <a:rPr lang="en-US" dirty="0"/>
              <a:t>and </a:t>
            </a:r>
            <a:r>
              <a:rPr lang="en-US" b="1" dirty="0"/>
              <a:t>energy consumption</a:t>
            </a:r>
            <a:r>
              <a:rPr lang="en-US" dirty="0"/>
              <a:t> on the </a:t>
            </a:r>
            <a:r>
              <a:rPr lang="en-US" b="1" dirty="0"/>
              <a:t>mission performance</a:t>
            </a:r>
            <a:endParaRPr lang="nb-NO" b="1" dirty="0"/>
          </a:p>
        </p:txBody>
      </p:sp>
    </p:spTree>
    <p:extLst>
      <p:ext uri="{BB962C8B-B14F-4D97-AF65-F5344CB8AC3E}">
        <p14:creationId xmlns:p14="http://schemas.microsoft.com/office/powerpoint/2010/main" val="89401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3EF8-83D1-45DA-A365-8127FB0AD97F}"/>
              </a:ext>
            </a:extLst>
          </p:cNvPr>
          <p:cNvSpPr>
            <a:spLocks noGrp="1"/>
          </p:cNvSpPr>
          <p:nvPr>
            <p:ph type="title"/>
          </p:nvPr>
        </p:nvSpPr>
        <p:spPr>
          <a:xfrm>
            <a:off x="982193" y="1925419"/>
            <a:ext cx="7681516" cy="646331"/>
          </a:xfrm>
        </p:spPr>
        <p:txBody>
          <a:bodyPr/>
          <a:lstStyle/>
          <a:p>
            <a:r>
              <a:rPr lang="nb-NO" dirty="0"/>
              <a:t>Method</a:t>
            </a:r>
          </a:p>
        </p:txBody>
      </p:sp>
    </p:spTree>
    <p:extLst>
      <p:ext uri="{BB962C8B-B14F-4D97-AF65-F5344CB8AC3E}">
        <p14:creationId xmlns:p14="http://schemas.microsoft.com/office/powerpoint/2010/main" val="677364619"/>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2082</Words>
  <Application>Microsoft Office PowerPoint</Application>
  <PresentationFormat>On-screen Show (16:9)</PresentationFormat>
  <Paragraphs>349</Paragraphs>
  <Slides>30</Slides>
  <Notes>30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Symbol</vt:lpstr>
      <vt:lpstr>Office-tema</vt:lpstr>
      <vt:lpstr>Dynamic risk analysis of maritime autonomous surface ships</vt:lpstr>
      <vt:lpstr>Outline</vt:lpstr>
      <vt:lpstr>Introduction</vt:lpstr>
      <vt:lpstr>Possible developments in maritime industry</vt:lpstr>
      <vt:lpstr>Implication for ships and ship operations</vt:lpstr>
      <vt:lpstr>Related research</vt:lpstr>
      <vt:lpstr>Implications for risk </vt:lpstr>
      <vt:lpstr>Objective of paper</vt:lpstr>
      <vt:lpstr>Method</vt:lpstr>
      <vt:lpstr>Proposed modeling tool</vt:lpstr>
      <vt:lpstr>Proposed methodology</vt:lpstr>
      <vt:lpstr>Collect and group information</vt:lpstr>
      <vt:lpstr>Case study</vt:lpstr>
      <vt:lpstr>System description</vt:lpstr>
      <vt:lpstr>Operation description</vt:lpstr>
      <vt:lpstr>Operation description</vt:lpstr>
      <vt:lpstr>Aim and context of DBN</vt:lpstr>
      <vt:lpstr>Collect and group information</vt:lpstr>
      <vt:lpstr>Risk model</vt:lpstr>
      <vt:lpstr>Risk model</vt:lpstr>
      <vt:lpstr>Develop CPTs and quantify</vt:lpstr>
      <vt:lpstr>Setting evidence</vt:lpstr>
      <vt:lpstr>Results, discussion, and conclusion</vt:lpstr>
      <vt:lpstr>Results and discussion</vt:lpstr>
      <vt:lpstr>Conclusion</vt:lpstr>
      <vt:lpstr>References</vt:lpstr>
      <vt:lpstr>Thank you for your attention!</vt:lpstr>
      <vt:lpstr>Ideas for futher work</vt:lpstr>
      <vt:lpstr>1. Describe the aim and context of the DBN</vt:lpstr>
      <vt:lpstr>3. Connect nodes and arcs</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Susanna Dybwad Kristensen</cp:lastModifiedBy>
  <cp:revision>146</cp:revision>
  <dcterms:created xsi:type="dcterms:W3CDTF">2013-06-10T16:56:09Z</dcterms:created>
  <dcterms:modified xsi:type="dcterms:W3CDTF">2022-07-01T05:28:57Z</dcterms:modified>
</cp:coreProperties>
</file>