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2"/>
  </p:notesMasterIdLst>
  <p:sldIdLst>
    <p:sldId id="273" r:id="rId5"/>
    <p:sldId id="257" r:id="rId6"/>
    <p:sldId id="259" r:id="rId7"/>
    <p:sldId id="260" r:id="rId8"/>
    <p:sldId id="261" r:id="rId9"/>
    <p:sldId id="269" r:id="rId10"/>
    <p:sldId id="271" r:id="rId11"/>
    <p:sldId id="262" r:id="rId12"/>
    <p:sldId id="264" r:id="rId13"/>
    <p:sldId id="270" r:id="rId14"/>
    <p:sldId id="265" r:id="rId15"/>
    <p:sldId id="263" r:id="rId16"/>
    <p:sldId id="266" r:id="rId17"/>
    <p:sldId id="267" r:id="rId18"/>
    <p:sldId id="268" r:id="rId19"/>
    <p:sldId id="272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EBC795-E9E4-66DC-DE58-A9B0AF3742B9}" name="Rebecca N. Ritter" initials="RNR" userId="S::Rebecca.Ritter@inl.gov::9c41a91b-d30d-4a1b-aa9f-bfdcc3e1d1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09D"/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6AEB-FA7C-4065-A775-90304EC8A3E4}" v="26" dt="2022-06-10T15:11:27.139"/>
    <p1510:client id="{EC3D3BD5-2325-4FE7-A020-9D868BE9B430}" v="493" dt="2022-06-09T15:55:1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0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39" b="1"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5" name="INL Logo">
            <a:extLst>
              <a:ext uri="{FF2B5EF4-FFF2-40B4-BE49-F238E27FC236}">
                <a16:creationId xmlns:a16="http://schemas.microsoft.com/office/drawing/2014/main" id="{21EEECFB-01DD-5F4A-AC25-029E8729B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5025" y="5904670"/>
            <a:ext cx="3189597" cy="473455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C40A-E02E-BBB7-BAAE-7324A1A611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121DDE-A929-3B48-9CF6-9A7DFF8AAAEE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7B31-F793-44F4-9D28-1CDB23217253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2573-F423-4C4C-850A-037637F3247E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A528-999A-4E99-8F5D-ADDDFEBC865C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E77-8E0D-4728-B452-E414AB9FFE92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DD11-D923-4AEF-B50E-DB8DE1828077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FF5DD-7DCF-9548-B217-A9B72A1797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24" y="5910196"/>
            <a:ext cx="3191255" cy="473702"/>
          </a:xfrm>
          <a:prstGeom prst="rect">
            <a:avLst/>
          </a:prstGeom>
        </p:spPr>
      </p:pic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6395B-C668-6A2C-767F-271F7618CD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71D40B-6CB1-19DD-7A32-86467D380D26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1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7F5C-E172-4515-B65A-50E11611260E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8875-3985-4D60-AC1E-5D75C497FF1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B847-405E-433A-9637-FC2730B8D9CE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7C10-6E03-49DE-AE79-D780E1D5AE49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0061-72D3-4169-B3BD-B5A8B193701B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2EB0-F8BF-47F4-A5AB-5F36936B181B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AC34-FEAE-44F8-9A46-470ADF3F898E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0F87-B71B-4362-A39E-49796F85C0FB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E9357E-DB72-46EF-843E-36150333893E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  <p:sldLayoutId id="214748371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Automated Fire PRA Scenario Modeling in SAPHIRE Using FRI3D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669D0D-EBBC-0073-2734-5F1D6BD07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49" y="1506196"/>
            <a:ext cx="2541981" cy="1392237"/>
          </a:xfrm>
        </p:spPr>
        <p:txBody>
          <a:bodyPr/>
          <a:lstStyle/>
          <a:p>
            <a:r>
              <a:rPr lang="en-US" sz="1400" b="0"/>
              <a:t>PSAM 16 – 2022</a:t>
            </a:r>
          </a:p>
          <a:p>
            <a:pPr>
              <a:spcBef>
                <a:spcPts val="2000"/>
              </a:spcBef>
            </a:pPr>
            <a:r>
              <a:rPr lang="en-US"/>
              <a:t>Steven Prescott</a:t>
            </a:r>
          </a:p>
          <a:p>
            <a:pPr>
              <a:spcBef>
                <a:spcPts val="500"/>
              </a:spcBef>
            </a:pPr>
            <a:r>
              <a:rPr lang="en-US" b="0" i="1"/>
              <a:t>Steven.Prescott@inl.gov</a:t>
            </a:r>
          </a:p>
          <a:p>
            <a:pPr>
              <a:spcBef>
                <a:spcPts val="2000"/>
              </a:spcBef>
            </a:pPr>
            <a:r>
              <a:rPr lang="en-US"/>
              <a:t>James Knudsen</a:t>
            </a:r>
          </a:p>
          <a:p>
            <a:pPr>
              <a:spcBef>
                <a:spcPts val="500"/>
              </a:spcBef>
            </a:pPr>
            <a:r>
              <a:rPr lang="en-US"/>
              <a:t>Stephen Ted Wood</a:t>
            </a:r>
          </a:p>
          <a:p>
            <a:pPr>
              <a:spcBef>
                <a:spcPts val="500"/>
              </a:spcBef>
            </a:pPr>
            <a:r>
              <a:rPr lang="en-US" b="0"/>
              <a:t>Coauthors</a:t>
            </a:r>
          </a:p>
          <a:p>
            <a:pPr>
              <a:spcBef>
                <a:spcPts val="500"/>
              </a:spcBef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850B-11E9-AE4F-28FA-A91C4D6F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Fire PRA (Linkage Rules)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4DCF-DF43-6D97-D12F-CBF38396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358900"/>
            <a:ext cx="10415649" cy="473233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4 – Add a linkage rule for the even tree to apply the associated Flag set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D9548-D56E-4785-890C-82ED912D7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33" y="1986142"/>
            <a:ext cx="8937733" cy="38304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B4C53-5A56-4910-95BF-85A96C66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E1D6-ECB2-B00F-997D-DC6F3B87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Fire PRA (Solving)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B69C-C19C-ACC8-F6ED-FEF65AA4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409700"/>
            <a:ext cx="10415649" cy="468153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5 – Quantify to fire core damage end state (group under an event tree group for easy access)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8AF86-A751-4515-A6CC-60D71E06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C143367-D130-45FA-8523-4B092941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71" y="2000697"/>
            <a:ext cx="8768643" cy="4172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25F22-9E7C-41A9-876F-BFA67BF3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86" y="2641191"/>
            <a:ext cx="1874288" cy="19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8364-2B76-CB0B-D88D-1523A07B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 Generating Fire PRA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BB60-9D31-88D6-7244-FA1C1648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SAPHIRE MARD</a:t>
            </a:r>
          </a:p>
          <a:p>
            <a:r>
              <a:rPr lang="en-US"/>
              <a:t>SAPHIRE Macro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FE8D-3C4D-4227-975F-0C182500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875A-304F-E215-99F0-FF37CB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MARD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06C8-B36A-28A7-451D-C6E1EE93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4646573" cy="4351338"/>
          </a:xfrm>
        </p:spPr>
        <p:txBody>
          <a:bodyPr/>
          <a:lstStyle/>
          <a:p>
            <a:r>
              <a:rPr lang="en-US" dirty="0"/>
              <a:t>Text-based version of the model</a:t>
            </a:r>
          </a:p>
          <a:p>
            <a:r>
              <a:rPr lang="en-US" dirty="0"/>
              <a:t>Allows for manual search and replace or software  modification</a:t>
            </a:r>
          </a:p>
          <a:p>
            <a:r>
              <a:rPr lang="en-US" dirty="0"/>
              <a:t>Update new rates for basic events</a:t>
            </a:r>
          </a:p>
          <a:p>
            <a:r>
              <a:rPr lang="en-US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1CD26-221A-458A-BEF8-A3F356BA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1E46B-A735-45B3-8878-F635D538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251241"/>
            <a:ext cx="5970216" cy="43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0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7E42-99EC-1D24-D509-F7E2C05A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Macro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8187-AF39-1DD3-040A-571F628C8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739901"/>
            <a:ext cx="4833999" cy="4351338"/>
          </a:xfrm>
        </p:spPr>
        <p:txBody>
          <a:bodyPr/>
          <a:lstStyle/>
          <a:p>
            <a:r>
              <a:rPr lang="en-US"/>
              <a:t>Scripts that can be run in SAPHIRE</a:t>
            </a:r>
          </a:p>
          <a:p>
            <a:r>
              <a:rPr lang="en-US"/>
              <a:t>XML based</a:t>
            </a:r>
          </a:p>
          <a:p>
            <a:r>
              <a:rPr lang="en-US"/>
              <a:t>Import MARD</a:t>
            </a:r>
          </a:p>
          <a:p>
            <a:r>
              <a:rPr lang="en-US"/>
              <a:t>Quantify </a:t>
            </a:r>
          </a:p>
          <a:p>
            <a:r>
              <a:rPr lang="en-US"/>
              <a:t>Generate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AB6AE-C152-4CFA-843B-0AD46E2F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04695-3753-4EA1-972E-A725B3BF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13" y="1125539"/>
            <a:ext cx="5941825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AC98-5176-50F4-46B6-345EE125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FRI3D Demo – Generic PWR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8F9E-41EE-E99E-F368-4C3AA6C9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2363850" cy="4351338"/>
          </a:xfrm>
        </p:spPr>
        <p:txBody>
          <a:bodyPr/>
          <a:lstStyle/>
          <a:p>
            <a:r>
              <a:rPr lang="en-US"/>
              <a:t>Layout for generic PWR</a:t>
            </a:r>
          </a:p>
          <a:p>
            <a:r>
              <a:rPr lang="en-US"/>
              <a:t>Switch gear room</a:t>
            </a:r>
          </a:p>
          <a:p>
            <a:r>
              <a:rPr lang="en-US"/>
              <a:t>AFW, SIS, RHR, CCW, 480v cabinets</a:t>
            </a:r>
          </a:p>
          <a:p>
            <a:r>
              <a:rPr lang="en-US"/>
              <a:t>4KV power</a:t>
            </a:r>
          </a:p>
          <a:p>
            <a:r>
              <a:rPr lang="en-US"/>
              <a:t>DC power</a:t>
            </a:r>
          </a:p>
          <a:p>
            <a:r>
              <a:rPr lang="en-US"/>
              <a:t>Cables logic to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66EAD-7842-E1D2-B2E0-5406C8B0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76" y="1104900"/>
            <a:ext cx="8681324" cy="5753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16DC0-1FEF-4D28-BD25-BDC8B064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E1F4CA-193C-28C8-7067-C0C27F83AD57}"/>
              </a:ext>
            </a:extLst>
          </p:cNvPr>
          <p:cNvSpPr txBox="1"/>
          <p:nvPr/>
        </p:nvSpPr>
        <p:spPr>
          <a:xfrm>
            <a:off x="9896476" y="5943600"/>
            <a:ext cx="2209800" cy="914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D8F54-2012-4B81-9467-0DCF5CA2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D9375-DEFB-F568-FCAC-D64F3B84B9C5}"/>
              </a:ext>
            </a:extLst>
          </p:cNvPr>
          <p:cNvSpPr txBox="1"/>
          <p:nvPr/>
        </p:nvSpPr>
        <p:spPr>
          <a:xfrm>
            <a:off x="0" y="466725"/>
            <a:ext cx="1133475" cy="914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929761-A532-F2AE-041B-234F71F6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25120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FA92-30DC-6040-9963-184E5B0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Risk Analysis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F1485-4856-B266-06FB-C3B21AD9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20" y="1287430"/>
            <a:ext cx="2008675" cy="200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001863-1957-F125-3991-F82ACC3CC6D4}"/>
              </a:ext>
            </a:extLst>
          </p:cNvPr>
          <p:cNvSpPr txBox="1"/>
          <p:nvPr/>
        </p:nvSpPr>
        <p:spPr>
          <a:xfrm>
            <a:off x="5348076" y="3378598"/>
            <a:ext cx="15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Plant Database</a:t>
            </a:r>
          </a:p>
        </p:txBody>
      </p:sp>
      <p:pic>
        <p:nvPicPr>
          <p:cNvPr id="8" name="Picture 2" descr="Royalty-free memory pen photos free download | Pxfuel">
            <a:extLst>
              <a:ext uri="{FF2B5EF4-FFF2-40B4-BE49-F238E27FC236}">
                <a16:creationId xmlns:a16="http://schemas.microsoft.com/office/drawing/2014/main" id="{36BEC0FA-2F49-376C-9E25-4CDB09AE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89" y="1525415"/>
            <a:ext cx="2458892" cy="27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1530F-5787-6BAF-1144-2984CEFD1C92}"/>
              </a:ext>
            </a:extLst>
          </p:cNvPr>
          <p:cNvSpPr txBox="1"/>
          <p:nvPr/>
        </p:nvSpPr>
        <p:spPr>
          <a:xfrm>
            <a:off x="815764" y="1284905"/>
            <a:ext cx="19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Spatial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AC7BB-F85E-3CBC-1E31-FFD0520A3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0" y="1622321"/>
            <a:ext cx="2637013" cy="1869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99DBCD-C23B-0710-7F4E-7972DCBC0807}"/>
              </a:ext>
            </a:extLst>
          </p:cNvPr>
          <p:cNvSpPr txBox="1"/>
          <p:nvPr/>
        </p:nvSpPr>
        <p:spPr>
          <a:xfrm>
            <a:off x="7499310" y="4008600"/>
            <a:ext cx="17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Walkdown Notes</a:t>
            </a:r>
          </a:p>
        </p:txBody>
      </p:sp>
      <p:pic>
        <p:nvPicPr>
          <p:cNvPr id="12" name="Picture 2" descr="Image result for EPRI CAFTA">
            <a:extLst>
              <a:ext uri="{FF2B5EF4-FFF2-40B4-BE49-F238E27FC236}">
                <a16:creationId xmlns:a16="http://schemas.microsoft.com/office/drawing/2014/main" id="{1772D3D1-DF4F-B927-E800-D1A65816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0" y="3686832"/>
            <a:ext cx="2693817" cy="19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AAC5F1-49AD-FB1C-3465-E6F68925CCB7}"/>
              </a:ext>
            </a:extLst>
          </p:cNvPr>
          <p:cNvSpPr txBox="1"/>
          <p:nvPr/>
        </p:nvSpPr>
        <p:spPr>
          <a:xfrm>
            <a:off x="731385" y="566907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PRA Model</a:t>
            </a:r>
          </a:p>
        </p:txBody>
      </p:sp>
      <p:pic>
        <p:nvPicPr>
          <p:cNvPr id="14" name="Picture 6" descr="CFAST | NIST">
            <a:extLst>
              <a:ext uri="{FF2B5EF4-FFF2-40B4-BE49-F238E27FC236}">
                <a16:creationId xmlns:a16="http://schemas.microsoft.com/office/drawing/2014/main" id="{470459F7-FDA6-F667-29AF-E3F5A61D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12" y="4146182"/>
            <a:ext cx="3074309" cy="23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8307F0-3E98-74CC-D500-543DA2021730}"/>
              </a:ext>
            </a:extLst>
          </p:cNvPr>
          <p:cNvSpPr txBox="1"/>
          <p:nvPr/>
        </p:nvSpPr>
        <p:spPr>
          <a:xfrm>
            <a:off x="2970293" y="6335202"/>
            <a:ext cx="234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Fire Simulation Models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A0AC41-D0C4-05FA-0E17-5BBE9C7A9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711" y="3858205"/>
            <a:ext cx="4078097" cy="18093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6F7548-8E63-F3A3-EC62-3823280AB09B}"/>
              </a:ext>
            </a:extLst>
          </p:cNvPr>
          <p:cNvSpPr txBox="1"/>
          <p:nvPr/>
        </p:nvSpPr>
        <p:spPr>
          <a:xfrm>
            <a:off x="7284497" y="5586507"/>
            <a:ext cx="234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Cable Tracing</a:t>
            </a:r>
          </a:p>
          <a:p>
            <a:r>
              <a:rPr lang="en-US"/>
              <a:t>(Logic Model)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CCB72A-ADEF-1401-AEE0-AB07A0B93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2642" y="553485"/>
            <a:ext cx="1861309" cy="16959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B4D1B6-3EC4-09AD-73A3-BDB77D8817BF}"/>
              </a:ext>
            </a:extLst>
          </p:cNvPr>
          <p:cNvSpPr txBox="1"/>
          <p:nvPr/>
        </p:nvSpPr>
        <p:spPr>
          <a:xfrm>
            <a:off x="9642011" y="2324673"/>
            <a:ext cx="21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Calculation Methods</a:t>
            </a:r>
          </a:p>
        </p:txBody>
      </p:sp>
      <p:pic>
        <p:nvPicPr>
          <p:cNvPr id="20" name="Picture 8" descr="How to Write a Standard Operating Procedure | Hurley Write">
            <a:extLst>
              <a:ext uri="{FF2B5EF4-FFF2-40B4-BE49-F238E27FC236}">
                <a16:creationId xmlns:a16="http://schemas.microsoft.com/office/drawing/2014/main" id="{B48DD65B-053E-A033-799E-A70B8016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42" y="1796475"/>
            <a:ext cx="2625774" cy="21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FC47FAF-1079-A3A8-E317-6EE08D962E7A}"/>
              </a:ext>
            </a:extLst>
          </p:cNvPr>
          <p:cNvSpPr txBox="1"/>
          <p:nvPr/>
        </p:nvSpPr>
        <p:spPr>
          <a:xfrm>
            <a:off x="2935224" y="4024933"/>
            <a:ext cx="214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Operator 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1FB01-E577-4381-810B-923564DB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0E62-9224-7375-DF2B-72E4C40C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Risk Investigation in 3D (FRI3D)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9E52-864D-1628-4A22-B528C20E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44600"/>
            <a:ext cx="4027549" cy="484663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Combine multiple tools and methods to automate many fire PRA tasks </a:t>
            </a:r>
          </a:p>
          <a:p>
            <a:r>
              <a:rPr lang="en-US"/>
              <a:t>Import existing models/data</a:t>
            </a:r>
          </a:p>
          <a:p>
            <a:r>
              <a:rPr lang="en-US"/>
              <a:t>Link 3D spatial information</a:t>
            </a:r>
          </a:p>
          <a:p>
            <a:r>
              <a:rPr lang="en-US"/>
              <a:t>FLASH-CATS</a:t>
            </a:r>
          </a:p>
          <a:p>
            <a:r>
              <a:rPr lang="en-US"/>
              <a:t>CFAST fire simulation</a:t>
            </a:r>
          </a:p>
          <a:p>
            <a:r>
              <a:rPr lang="en-US"/>
              <a:t>Calculate component failures</a:t>
            </a:r>
          </a:p>
          <a:p>
            <a:r>
              <a:rPr lang="en-US"/>
              <a:t>Generate scenarios</a:t>
            </a:r>
          </a:p>
          <a:p>
            <a:r>
              <a:rPr lang="en-US"/>
              <a:t>Run PRA model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148A124-740F-D7B8-6DEC-A8344A999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73" y="1445544"/>
            <a:ext cx="6786876" cy="459700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F9453-4B8C-4645-BA3F-5DF01CA9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7C08-FA8D-2E87-4CE3-9C40A81E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FRI3D 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DFA27-A9B2-E7E6-AB02-76DCF5CB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739901"/>
            <a:ext cx="2757550" cy="4351338"/>
          </a:xfrm>
        </p:spPr>
        <p:txBody>
          <a:bodyPr/>
          <a:lstStyle/>
          <a:p>
            <a:r>
              <a:rPr lang="en-US"/>
              <a:t>Left – Current compartment data</a:t>
            </a:r>
          </a:p>
          <a:p>
            <a:r>
              <a:rPr lang="en-US"/>
              <a:t>Center – 3D</a:t>
            </a:r>
          </a:p>
          <a:p>
            <a:r>
              <a:rPr lang="en-US"/>
              <a:t>Right – Trace logic</a:t>
            </a:r>
          </a:p>
          <a:p>
            <a:r>
              <a:rPr lang="en-US"/>
              <a:t>Bottom – Failure timeline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387939F-FA43-968F-3624-FB9CCF3C2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1" y="970275"/>
            <a:ext cx="8216900" cy="588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522E6-7A0A-4F22-8B29-59922C8D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12194B-B164-E084-192D-B36222F6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922" y="4267535"/>
            <a:ext cx="1244537" cy="880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BDED5-6160-40E3-1E75-11DE2880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FRI3D Automated Scenario Generation</a:t>
            </a:r>
          </a:p>
        </p:txBody>
      </p:sp>
      <p:pic>
        <p:nvPicPr>
          <p:cNvPr id="4" name="Picture 4" descr="CFAST | NIST">
            <a:extLst>
              <a:ext uri="{FF2B5EF4-FFF2-40B4-BE49-F238E27FC236}">
                <a16:creationId xmlns:a16="http://schemas.microsoft.com/office/drawing/2014/main" id="{9C0C8956-D110-9E72-7A93-83A175B1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99" y="1179881"/>
            <a:ext cx="2768537" cy="20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PRI CAFTA">
            <a:extLst>
              <a:ext uri="{FF2B5EF4-FFF2-40B4-BE49-F238E27FC236}">
                <a16:creationId xmlns:a16="http://schemas.microsoft.com/office/drawing/2014/main" id="{C397A34D-437B-E337-156E-7EA25BEE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5" y="4796935"/>
            <a:ext cx="1474292" cy="10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2536929-1ACC-803E-C07B-0EE9E5333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6857" y="4742655"/>
            <a:ext cx="2438576" cy="14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3D98C29-8A1C-6CF2-4CE8-41EDBDE80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1622" y="1430258"/>
            <a:ext cx="4003978" cy="26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9" name="Picture 2" descr="Image result for component fire failure">
            <a:extLst>
              <a:ext uri="{FF2B5EF4-FFF2-40B4-BE49-F238E27FC236}">
                <a16:creationId xmlns:a16="http://schemas.microsoft.com/office/drawing/2014/main" id="{BB87CFA4-42B1-FB08-BFD1-79FD5DF2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17" y="3767398"/>
            <a:ext cx="1734975" cy="12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3174143-6A9A-ADCA-339B-3D2AF9AF0485}"/>
              </a:ext>
            </a:extLst>
          </p:cNvPr>
          <p:cNvSpPr/>
          <p:nvPr/>
        </p:nvSpPr>
        <p:spPr>
          <a:xfrm>
            <a:off x="3909600" y="1933954"/>
            <a:ext cx="2212319" cy="62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2E1B8-9F24-7969-5BF8-7FE90DB86C6C}"/>
              </a:ext>
            </a:extLst>
          </p:cNvPr>
          <p:cNvSpPr txBox="1"/>
          <p:nvPr/>
        </p:nvSpPr>
        <p:spPr>
          <a:xfrm>
            <a:off x="6554231" y="1395234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Physics Sim </a:t>
            </a:r>
          </a:p>
          <a:p>
            <a:r>
              <a:rPr lang="en-US"/>
              <a:t>(CFAST)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4E986-251D-73D1-E63C-CB2806A9ED18}"/>
              </a:ext>
            </a:extLst>
          </p:cNvPr>
          <p:cNvSpPr txBox="1"/>
          <p:nvPr/>
        </p:nvSpPr>
        <p:spPr>
          <a:xfrm>
            <a:off x="7578783" y="5100877"/>
            <a:ext cx="2644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Determine Failures</a:t>
            </a:r>
          </a:p>
          <a:p>
            <a:r>
              <a:rPr lang="en-US"/>
              <a:t>(Heat Soak or THIEF calcs.)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3263B-2616-84A9-8695-99DE1056A28A}"/>
              </a:ext>
            </a:extLst>
          </p:cNvPr>
          <p:cNvSpPr txBox="1"/>
          <p:nvPr/>
        </p:nvSpPr>
        <p:spPr>
          <a:xfrm>
            <a:off x="3997056" y="6146758"/>
            <a:ext cx="330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Logic for Disabling Components </a:t>
            </a:r>
          </a:p>
        </p:txBody>
      </p:sp>
      <p:sp>
        <p:nvSpPr>
          <p:cNvPr id="14" name="Down Arrow 12">
            <a:extLst>
              <a:ext uri="{FF2B5EF4-FFF2-40B4-BE49-F238E27FC236}">
                <a16:creationId xmlns:a16="http://schemas.microsoft.com/office/drawing/2014/main" id="{AE55B8DE-4A19-4324-3C3C-D6729B48C684}"/>
              </a:ext>
            </a:extLst>
          </p:cNvPr>
          <p:cNvSpPr/>
          <p:nvPr/>
        </p:nvSpPr>
        <p:spPr>
          <a:xfrm>
            <a:off x="8425919" y="3032184"/>
            <a:ext cx="622269" cy="792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5" name="Down Arrow 18">
            <a:extLst>
              <a:ext uri="{FF2B5EF4-FFF2-40B4-BE49-F238E27FC236}">
                <a16:creationId xmlns:a16="http://schemas.microsoft.com/office/drawing/2014/main" id="{DFCEADB6-2FF4-233C-6C39-DD957A59CB6A}"/>
              </a:ext>
            </a:extLst>
          </p:cNvPr>
          <p:cNvSpPr/>
          <p:nvPr/>
        </p:nvSpPr>
        <p:spPr>
          <a:xfrm rot="4871911">
            <a:off x="6490826" y="4162615"/>
            <a:ext cx="622269" cy="1573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6" name="Up Arrow 17">
            <a:extLst>
              <a:ext uri="{FF2B5EF4-FFF2-40B4-BE49-F238E27FC236}">
                <a16:creationId xmlns:a16="http://schemas.microsoft.com/office/drawing/2014/main" id="{C24544D1-2987-29A0-3185-9C36E076885B}"/>
              </a:ext>
            </a:extLst>
          </p:cNvPr>
          <p:cNvSpPr/>
          <p:nvPr/>
        </p:nvSpPr>
        <p:spPr>
          <a:xfrm rot="19182759">
            <a:off x="3966195" y="3804120"/>
            <a:ext cx="604800" cy="108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7" name="Down Arrow 20">
            <a:extLst>
              <a:ext uri="{FF2B5EF4-FFF2-40B4-BE49-F238E27FC236}">
                <a16:creationId xmlns:a16="http://schemas.microsoft.com/office/drawing/2014/main" id="{DC94455E-2C8A-F4FC-4653-BC3834247D9A}"/>
              </a:ext>
            </a:extLst>
          </p:cNvPr>
          <p:cNvSpPr/>
          <p:nvPr/>
        </p:nvSpPr>
        <p:spPr>
          <a:xfrm>
            <a:off x="1306427" y="3975705"/>
            <a:ext cx="622269" cy="982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23259-167B-D680-FC69-6AB0DBD42309}"/>
              </a:ext>
            </a:extLst>
          </p:cNvPr>
          <p:cNvSpPr txBox="1"/>
          <p:nvPr/>
        </p:nvSpPr>
        <p:spPr>
          <a:xfrm>
            <a:off x="582046" y="5859713"/>
            <a:ext cx="182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Result Probability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DEC76-B35A-A64F-456A-000C94E3AFAC}"/>
              </a:ext>
            </a:extLst>
          </p:cNvPr>
          <p:cNvSpPr txBox="1"/>
          <p:nvPr/>
        </p:nvSpPr>
        <p:spPr>
          <a:xfrm>
            <a:off x="2486472" y="4110713"/>
            <a:ext cx="14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New Scenario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55AAA8-C0AC-E754-1A31-F34A927EBBAF}"/>
              </a:ext>
            </a:extLst>
          </p:cNvPr>
          <p:cNvSpPr/>
          <p:nvPr/>
        </p:nvSpPr>
        <p:spPr>
          <a:xfrm>
            <a:off x="2585803" y="1438388"/>
            <a:ext cx="225130" cy="304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C05FB74C-71DC-EBFE-5AC5-873165B0485E}"/>
              </a:ext>
            </a:extLst>
          </p:cNvPr>
          <p:cNvSpPr/>
          <p:nvPr/>
        </p:nvSpPr>
        <p:spPr>
          <a:xfrm rot="13291745">
            <a:off x="6341554" y="2677717"/>
            <a:ext cx="1159722" cy="7365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77D838-BF02-359A-8DF6-98C54A87D7C1}"/>
              </a:ext>
            </a:extLst>
          </p:cNvPr>
          <p:cNvSpPr txBox="1"/>
          <p:nvPr/>
        </p:nvSpPr>
        <p:spPr>
          <a:xfrm>
            <a:off x="5313337" y="2978795"/>
            <a:ext cx="1454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Secondary </a:t>
            </a:r>
          </a:p>
          <a:p>
            <a:r>
              <a:rPr lang="en-US"/>
              <a:t>Combustibles</a:t>
            </a:r>
          </a:p>
          <a:p>
            <a:r>
              <a:rPr lang="en-US"/>
              <a:t>(FLASH-CATS)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1EA5D7-A312-A54E-6EF3-F77911AC195B}"/>
              </a:ext>
            </a:extLst>
          </p:cNvPr>
          <p:cNvSpPr/>
          <p:nvPr/>
        </p:nvSpPr>
        <p:spPr>
          <a:xfrm>
            <a:off x="482600" y="4521362"/>
            <a:ext cx="2328333" cy="1962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8EE66-B444-467E-B45F-5968DBC1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5956-49DA-C9DB-D8F3-0842AE33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Do Fire Modeling in SAPHIRE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F2F7F-F909-A157-D7E2-75EC5920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567399"/>
            <a:ext cx="10415649" cy="4523840"/>
          </a:xfrm>
        </p:spPr>
        <p:txBody>
          <a:bodyPr/>
          <a:lstStyle/>
          <a:p>
            <a:r>
              <a:rPr lang="en-US"/>
              <a:t>Initiating Events</a:t>
            </a:r>
          </a:p>
          <a:p>
            <a:r>
              <a:rPr lang="en-US"/>
              <a:t>Event Trees</a:t>
            </a:r>
          </a:p>
          <a:p>
            <a:r>
              <a:rPr lang="en-US"/>
              <a:t>Flag Sets</a:t>
            </a:r>
          </a:p>
          <a:p>
            <a:r>
              <a:rPr lang="en-US"/>
              <a:t>Linkage Rules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66527E-0D9B-D858-3D32-13A9EE1A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1269308"/>
            <a:ext cx="7301546" cy="50300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4BE4C-3A32-4182-8BD9-521EAE2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DC41-8E66-454A-2248-B0EDBA04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Fire PRA (Initiating Event)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0F11-545E-56DD-5DC7-D26436D6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333500"/>
            <a:ext cx="10949050" cy="475773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1 – Create an initiating event for each scenario</a:t>
            </a:r>
          </a:p>
          <a:p>
            <a:r>
              <a:rPr lang="en-US"/>
              <a:t>Frequency is set to (ignition frequency * non-suppression probability * severity factor)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26" name="Picture 2" descr="C:\Users\PRESSR\AppData\Local\Temp\1\SNAGHTML1fd13a48.PNG">
            <a:extLst>
              <a:ext uri="{FF2B5EF4-FFF2-40B4-BE49-F238E27FC236}">
                <a16:creationId xmlns:a16="http://schemas.microsoft.com/office/drawing/2014/main" id="{1A2DF0E1-877D-4457-9EE8-FE94E8C8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4" y="2237060"/>
            <a:ext cx="9379916" cy="46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0D94D-72A8-4B2F-94BC-703AD933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E1D6-ECB2-B00F-997D-DC6F3B87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Fire PRA (Event Trees)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B69C-C19C-ACC8-F6ED-FEF65AA4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371600"/>
            <a:ext cx="10415649" cy="471963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2 – Create an event tree for each fire scenario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486B8-4484-D2F4-E21B-508D0217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2108836"/>
            <a:ext cx="8600586" cy="39824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284B7-8A74-478E-86B5-3A4585FF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E1D6-ECB2-B00F-997D-DC6F3B87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SAPHIRE Fire PRA (Target Sets)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B69C-C19C-ACC8-F6ED-FEF65AA4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0" y="1282700"/>
            <a:ext cx="10415649" cy="480853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3 – Create a flag set for each scenario containing all the scenarios failed basic events being set to a true house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AF845-7497-474A-A47D-02A22811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49" y="2007646"/>
            <a:ext cx="7227951" cy="47087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23606-1354-4C50-A9C1-3CB10ED3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453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" id="{2A2FFFCA-57ED-3F4E-9633-7F5A4B8B1D37}" vid="{0996F196-6325-7C43-BA54-93CB30EBD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A0ED40F3294EB81790B81D386169" ma:contentTypeVersion="15" ma:contentTypeDescription="Create a new document." ma:contentTypeScope="" ma:versionID="a8ef8d81ddc154eac35d6d3867d04e08">
  <xsd:schema xmlns:xsd="http://www.w3.org/2001/XMLSchema" xmlns:xs="http://www.w3.org/2001/XMLSchema" xmlns:p="http://schemas.microsoft.com/office/2006/metadata/properties" xmlns:ns3="da52d2fb-e898-4244-9e0c-cd755e66e8f8" xmlns:ns4="3b13245e-03fe-45c7-9e08-f419d6a1971b" targetNamespace="http://schemas.microsoft.com/office/2006/metadata/properties" ma:root="true" ma:fieldsID="73c3442026c348773bb2992a2a599c7e" ns3:_="" ns4:_="">
    <xsd:import namespace="da52d2fb-e898-4244-9e0c-cd755e66e8f8"/>
    <xsd:import namespace="3b13245e-03fe-45c7-9e08-f419d6a1971b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d2fb-e898-4244-9e0c-cd755e66e8f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3245e-03fe-45c7-9e08-f419d6a19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da52d2fb-e898-4244-9e0c-cd755e66e8f8" xsi:nil="true"/>
    <MigrationWizId xmlns="da52d2fb-e898-4244-9e0c-cd755e66e8f8" xsi:nil="true"/>
    <MigrationWizIdPermissions xmlns="da52d2fb-e898-4244-9e0c-cd755e66e8f8" xsi:nil="true"/>
    <MigrationWizIdDocumentLibraryPermissions xmlns="da52d2fb-e898-4244-9e0c-cd755e66e8f8" xsi:nil="true"/>
    <MigrationWizIdSecurityGroups xmlns="da52d2fb-e898-4244-9e0c-cd755e66e8f8" xsi:nil="true"/>
  </documentManagement>
</p:properties>
</file>

<file path=customXml/itemProps1.xml><?xml version="1.0" encoding="utf-8"?>
<ds:datastoreItem xmlns:ds="http://schemas.openxmlformats.org/officeDocument/2006/customXml" ds:itemID="{67073921-2285-4071-9DDF-BD27E54F00AB}">
  <ds:schemaRefs>
    <ds:schemaRef ds:uri="3b13245e-03fe-45c7-9e08-f419d6a1971b"/>
    <ds:schemaRef ds:uri="da52d2fb-e898-4244-9e0c-cd755e66e8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68D4D-9402-4485-B11D-8DDDCEB2E4C5}">
  <ds:schemaRefs>
    <ds:schemaRef ds:uri="http://schemas.microsoft.com/office/2006/documentManagement/types"/>
    <ds:schemaRef ds:uri="da52d2fb-e898-4244-9e0c-cd755e66e8f8"/>
    <ds:schemaRef ds:uri="3b13245e-03fe-45c7-9e08-f419d6a1971b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</Template>
  <TotalTime>8</TotalTime>
  <Words>391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Myriad Pro Cond</vt:lpstr>
      <vt:lpstr>Times New Roman</vt:lpstr>
      <vt:lpstr>INL 2020</vt:lpstr>
      <vt:lpstr>PowerPoint Presentation</vt:lpstr>
      <vt:lpstr>Fire Risk Analysis </vt:lpstr>
      <vt:lpstr>Fire Risk Investigation in 3D (FRI3D)</vt:lpstr>
      <vt:lpstr>FRI3D User Interface</vt:lpstr>
      <vt:lpstr>FRI3D Automated Scenario Generation</vt:lpstr>
      <vt:lpstr>How to Do Fire Modeling in SAPHIRE</vt:lpstr>
      <vt:lpstr>SAPHIRE Fire PRA (Initiating Event)</vt:lpstr>
      <vt:lpstr>SAPHIRE Fire PRA (Event Trees)</vt:lpstr>
      <vt:lpstr>SAPHIRE Fire PRA (Target Sets)</vt:lpstr>
      <vt:lpstr>SAPHIRE Fire PRA (Linkage Rules)</vt:lpstr>
      <vt:lpstr>SAPHIRE Fire PRA (Solving)</vt:lpstr>
      <vt:lpstr>Auto Generating Fire PRA</vt:lpstr>
      <vt:lpstr>SAPHIRE MARD Input</vt:lpstr>
      <vt:lpstr>SAPHIRE Macro Input</vt:lpstr>
      <vt:lpstr>FRI3D Demo – Generic PWR Model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Steven R. Prescott</dc:creator>
  <cp:keywords/>
  <dc:description/>
  <cp:lastModifiedBy>Steven R. Prescott</cp:lastModifiedBy>
  <cp:revision>3</cp:revision>
  <dcterms:created xsi:type="dcterms:W3CDTF">2022-06-06T01:54:33Z</dcterms:created>
  <dcterms:modified xsi:type="dcterms:W3CDTF">2022-06-27T20:41:18Z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0x010100B372A0ED40F3294EB81790B81D386169</vt:lpwstr>
  </property>
</Properties>
</file>