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26"/>
  </p:notesMasterIdLst>
  <p:sldIdLst>
    <p:sldId id="279" r:id="rId5"/>
    <p:sldId id="257" r:id="rId6"/>
    <p:sldId id="260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3" r:id="rId22"/>
    <p:sldId id="277" r:id="rId23"/>
    <p:sldId id="274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N. Ritter" initials="RNR" lastIdx="12" clrIdx="0">
    <p:extLst>
      <p:ext uri="{19B8F6BF-5375-455C-9EA6-DF929625EA0E}">
        <p15:presenceInfo xmlns:p15="http://schemas.microsoft.com/office/powerpoint/2012/main" userId="S::Rebecca.Ritter@inl.gov::9c41a91b-d30d-4a1b-aa9f-bfdcc3e1d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9"/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98F31-2258-4BE6-86E3-B27DAFFA92F3}" v="2216" dt="2022-06-10T15:07:35.526"/>
    <p1510:client id="{0FF92F71-62E4-CE5D-CF5A-71E2DC36B246}" v="3" dt="2022-06-09T14:39:30.617"/>
    <p1510:client id="{A6B5617C-D722-49C6-8DCA-A36C2716A6ED}" v="180" dt="2022-06-09T15:53:58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10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9T08:57:03.167" idx="9">
    <p:pos x="10" y="10"/>
    <p:text>Resized font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9T09:12:18.894" idx="11">
    <p:pos x="7548" y="760"/>
    <p:text>Resized textbox</p:text>
    <p:extLst>
      <p:ext uri="{C676402C-5697-4E1C-873F-D02D1690AC5C}">
        <p15:threadingInfo xmlns:p15="http://schemas.microsoft.com/office/powerpoint/2012/main" timeZoneBias="360"/>
      </p:ext>
    </p:extLst>
  </p:cm>
  <p:cm authorId="1" dt="2022-06-09T09:13:05.548" idx="12">
    <p:pos x="10" y="10"/>
    <p:text>Please review these bullets. Are there a way to make these parallel?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files reminiscent of Fortran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39" b="1"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 userDrawn="1"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5" name="INL Logo">
            <a:extLst>
              <a:ext uri="{FF2B5EF4-FFF2-40B4-BE49-F238E27FC236}">
                <a16:creationId xmlns:a16="http://schemas.microsoft.com/office/drawing/2014/main" id="{21EEECFB-01DD-5F4A-AC25-029E8729B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55025" y="5904670"/>
            <a:ext cx="3189597" cy="473455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AC40A-E02E-BBB7-BAAE-7324A1A611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234422" y="6027702"/>
            <a:ext cx="1968500" cy="3175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121DDE-A929-3B48-9CF6-9A7DFF8AAAEE}"/>
              </a:ext>
            </a:extLst>
          </p:cNvPr>
          <p:cNvCxnSpPr>
            <a:cxnSpLocks/>
          </p:cNvCxnSpPr>
          <p:nvPr userDrawn="1"/>
        </p:nvCxnSpPr>
        <p:spPr>
          <a:xfrm>
            <a:off x="8352766" y="6008183"/>
            <a:ext cx="0" cy="35560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1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88344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1938829"/>
            <a:ext cx="9354855" cy="2292350"/>
          </a:xfrm>
          <a:prstGeom prst="rect">
            <a:avLst/>
          </a:prstGeo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BFF5DD-7DCF-9548-B217-A9B72A1797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5024" y="5910196"/>
            <a:ext cx="3191255" cy="473702"/>
          </a:xfrm>
          <a:prstGeom prst="rect">
            <a:avLst/>
          </a:prstGeom>
        </p:spPr>
      </p:pic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45BFF713-8DD6-6843-86C3-2D1862E3C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86395B-C668-6A2C-767F-271F7618CD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234422" y="6027702"/>
            <a:ext cx="1968500" cy="317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71D40B-6CB1-19DD-7A32-86467D380D26}"/>
              </a:ext>
            </a:extLst>
          </p:cNvPr>
          <p:cNvCxnSpPr>
            <a:cxnSpLocks/>
          </p:cNvCxnSpPr>
          <p:nvPr userDrawn="1"/>
        </p:nvCxnSpPr>
        <p:spPr>
          <a:xfrm>
            <a:off x="8352766" y="6008183"/>
            <a:ext cx="0" cy="35560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91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  <p:sldLayoutId id="214748371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net.2015.06.01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FBDF4-D027-5540-A4D0-49BD3CC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Using EMRALD to Simplify and Perform Dynamic Analysis with MAAP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FA6BA-7AEF-C349-A828-FB83B670B5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49" y="1506196"/>
            <a:ext cx="2541981" cy="1392237"/>
          </a:xfrm>
        </p:spPr>
        <p:txBody>
          <a:bodyPr/>
          <a:lstStyle/>
          <a:p>
            <a:r>
              <a:rPr lang="en-US" sz="1400" b="0"/>
              <a:t>PSAM 16 – 2022</a:t>
            </a:r>
          </a:p>
          <a:p>
            <a:pPr>
              <a:spcBef>
                <a:spcPts val="2000"/>
              </a:spcBef>
            </a:pPr>
            <a:r>
              <a:rPr lang="en-US"/>
              <a:t>Steven Prescott</a:t>
            </a:r>
          </a:p>
          <a:p>
            <a:pPr>
              <a:spcBef>
                <a:spcPts val="500"/>
              </a:spcBef>
            </a:pPr>
            <a:r>
              <a:rPr lang="en-US" b="0" i="1"/>
              <a:t>Steven.Prescott@inl.gov</a:t>
            </a:r>
          </a:p>
          <a:p>
            <a:pPr>
              <a:spcBef>
                <a:spcPts val="2000"/>
              </a:spcBef>
            </a:pPr>
            <a:r>
              <a:rPr lang="en-US"/>
              <a:t>Daniel Nevius</a:t>
            </a:r>
          </a:p>
          <a:p>
            <a:pPr>
              <a:spcBef>
                <a:spcPts val="500"/>
              </a:spcBef>
            </a:pPr>
            <a:r>
              <a:rPr lang="en-US"/>
              <a:t>Zhegang Ma</a:t>
            </a:r>
          </a:p>
          <a:p>
            <a:pPr>
              <a:spcBef>
                <a:spcPts val="500"/>
              </a:spcBef>
            </a:pPr>
            <a:r>
              <a:rPr lang="en-US"/>
              <a:t>Svetlana Lawrence</a:t>
            </a:r>
          </a:p>
          <a:p>
            <a:pPr>
              <a:spcBef>
                <a:spcPts val="500"/>
              </a:spcBef>
            </a:pPr>
            <a:r>
              <a:rPr lang="en-US" b="0"/>
              <a:t>Coauthors</a:t>
            </a:r>
          </a:p>
          <a:p>
            <a:pPr>
              <a:spcBef>
                <a:spcPts val="500"/>
              </a:spcBef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9048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1481-4F76-695A-A899-EBC0AD43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MAAP Parameters in EMRALD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FE809-C08D-DF3A-FBD4-5C2A26B8D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r="29665" b="9177"/>
          <a:stretch/>
        </p:blipFill>
        <p:spPr bwMode="auto">
          <a:xfrm>
            <a:off x="6424698" y="3151086"/>
            <a:ext cx="5767302" cy="3087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44017-B5FD-4726-ABE8-0A376F007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37" y="2441638"/>
            <a:ext cx="5695238" cy="26380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23BF53-712C-4D89-9556-9D53885BF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739901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Lists parameters and allows you reassign or set to EMRALD variables</a:t>
            </a:r>
          </a:p>
        </p:txBody>
      </p:sp>
    </p:spTree>
    <p:extLst>
      <p:ext uri="{BB962C8B-B14F-4D97-AF65-F5344CB8AC3E}">
        <p14:creationId xmlns:p14="http://schemas.microsoft.com/office/powerpoint/2010/main" val="329952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482-CDDB-8028-9E15-47AD1870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MAAP Initiators in EMRALD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1E4DA-233E-9DE1-FF2B-A08C5621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739901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Lists current initiators and allows you to search for new ones or remove existing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72CB7-DDE5-A608-D586-ABEED325C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r="34771" b="14189"/>
          <a:stretch/>
        </p:blipFill>
        <p:spPr bwMode="auto">
          <a:xfrm>
            <a:off x="6096000" y="2519679"/>
            <a:ext cx="5453367" cy="3231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D08F4-B5A7-4672-876A-2AAE453F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067171"/>
            <a:ext cx="41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482-CDDB-8028-9E15-47AD1870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MAAP Condition Blocks in EMRALD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1E4DA-233E-9DE1-FF2B-A08C5621C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Lists conditions and lets you assign EMRALD variables to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6F16F-03D5-915D-48C8-E9F9FCD0D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r="9777" b="7768"/>
          <a:stretch/>
        </p:blipFill>
        <p:spPr bwMode="auto">
          <a:xfrm>
            <a:off x="4857142" y="2350921"/>
            <a:ext cx="7334858" cy="2764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1BFD6-6007-49DD-9BB6-239C73343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4" y="2690904"/>
            <a:ext cx="4039442" cy="16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482-CDDB-8028-9E15-47AD1870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MAAP Output in EMRALD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1E4DA-233E-9DE1-FF2B-A08C5621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26481"/>
            <a:ext cx="10415649" cy="48647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Link result variable to desired data from .INP output file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1AB0F-E476-D793-20B1-74FAA5E7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4" b="11925"/>
          <a:stretch/>
        </p:blipFill>
        <p:spPr bwMode="auto">
          <a:xfrm>
            <a:off x="0" y="3327219"/>
            <a:ext cx="7020948" cy="3431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71E3D-D713-4190-A066-08F7265DB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3" y="1567399"/>
            <a:ext cx="8666667" cy="2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3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BEB9-1B2C-3A6E-FA4B-66C7E0E6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Cases (MAAP 5.0.4)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34A56-0DCA-A50E-B506-F0170E2E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739901"/>
            <a:ext cx="10415649" cy="420203"/>
          </a:xfrm>
        </p:spPr>
        <p:txBody>
          <a:bodyPr/>
          <a:lstStyle/>
          <a:p>
            <a:r>
              <a:rPr lang="en-US" dirty="0"/>
              <a:t>Demo Model (CRA1AI.INP &amp; WICE.PAR)</a:t>
            </a:r>
          </a:p>
          <a:p>
            <a:r>
              <a:rPr lang="en-US" dirty="0"/>
              <a:t>Hand results run using PWR5DOS with command options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PWR5DOS </a:t>
            </a:r>
            <a:r>
              <a:rPr lang="en-GB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Input_Deck_Name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(e.g.,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WIC-LOCA.INP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&lt;</a:t>
            </a:r>
            <a:r>
              <a:rPr lang="en-GB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Parameter_File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(e.g., WICE.PAR)</a:t>
            </a:r>
            <a:endParaRPr lang="en-US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ECD0EF-3EF2-579C-68BB-2C43FFE2D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96793"/>
              </p:ext>
            </p:extLst>
          </p:nvPr>
        </p:nvGraphicFramePr>
        <p:xfrm>
          <a:off x="120494" y="3048000"/>
          <a:ext cx="5246636" cy="340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463">
                  <a:extLst>
                    <a:ext uri="{9D8B030D-6E8A-4147-A177-3AD203B41FA5}">
                      <a16:colId xmlns:a16="http://schemas.microsoft.com/office/drawing/2014/main" val="1310827352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464608931"/>
                    </a:ext>
                  </a:extLst>
                </a:gridCol>
                <a:gridCol w="1086773">
                  <a:extLst>
                    <a:ext uri="{9D8B030D-6E8A-4147-A177-3AD203B41FA5}">
                      <a16:colId xmlns:a16="http://schemas.microsoft.com/office/drawing/2014/main" val="535639943"/>
                    </a:ext>
                  </a:extLst>
                </a:gridCol>
                <a:gridCol w="2111629">
                  <a:extLst>
                    <a:ext uri="{9D8B030D-6E8A-4147-A177-3AD203B41FA5}">
                      <a16:colId xmlns:a16="http://schemas.microsoft.com/office/drawing/2014/main" val="346243245"/>
                    </a:ext>
                  </a:extLst>
                </a:gridCol>
              </a:tblGrid>
              <a:tr h="737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MAAP Input Deck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LOCA (inch)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LOCA Area (ft</a:t>
                      </a:r>
                      <a:r>
                        <a:rPr lang="en-GB" sz="1400" baseline="30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MAAP Code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6944698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0.0218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ABBN(1) = 0.0218 FT**2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226389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0.0491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ABBN(1) = 0.0491 FT**2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5490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0.0873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ABBN(1) = 0.0873 FT**2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316542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0.1364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ABBN(1) = 0.1364 FT**2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045435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0.1963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ABBN(1) = 0.1963 FT**3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6571934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0.2673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ABBN(1) = 0.2673 FT**4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1312495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0.3491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ABBN(1) = 0.3491 FT**5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5349443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0.5454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ABBN(1) = 0.5454 FT**6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314373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0.7854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ABBN(1) = 0.7854 FT**7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4749187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1.0690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ABBN(1) = 1.0690 FT**8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32931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7B8A6A-1AEB-1432-E2CA-0B86E9C8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65560"/>
              </p:ext>
            </p:extLst>
          </p:nvPr>
        </p:nvGraphicFramePr>
        <p:xfrm>
          <a:off x="5443118" y="3048000"/>
          <a:ext cx="6628388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5849">
                  <a:extLst>
                    <a:ext uri="{9D8B030D-6E8A-4147-A177-3AD203B41FA5}">
                      <a16:colId xmlns:a16="http://schemas.microsoft.com/office/drawing/2014/main" val="3791986284"/>
                    </a:ext>
                  </a:extLst>
                </a:gridCol>
                <a:gridCol w="655230">
                  <a:extLst>
                    <a:ext uri="{9D8B030D-6E8A-4147-A177-3AD203B41FA5}">
                      <a16:colId xmlns:a16="http://schemas.microsoft.com/office/drawing/2014/main" val="2905878546"/>
                    </a:ext>
                  </a:extLst>
                </a:gridCol>
                <a:gridCol w="834072">
                  <a:extLst>
                    <a:ext uri="{9D8B030D-6E8A-4147-A177-3AD203B41FA5}">
                      <a16:colId xmlns:a16="http://schemas.microsoft.com/office/drawing/2014/main" val="2329142829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711560780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4019410352"/>
                    </a:ext>
                  </a:extLst>
                </a:gridCol>
                <a:gridCol w="1086679">
                  <a:extLst>
                    <a:ext uri="{9D8B030D-6E8A-4147-A177-3AD203B41FA5}">
                      <a16:colId xmlns:a16="http://schemas.microsoft.com/office/drawing/2014/main" val="1017914140"/>
                    </a:ext>
                  </a:extLst>
                </a:gridCol>
                <a:gridCol w="877758">
                  <a:extLst>
                    <a:ext uri="{9D8B030D-6E8A-4147-A177-3AD203B41FA5}">
                      <a16:colId xmlns:a16="http://schemas.microsoft.com/office/drawing/2014/main" val="55739989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MAAP Input Deck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LOCA (in.)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SCRAM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PZR EMPTY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MAIN COOLANT PUMPS OFF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CORE UNCOVER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CORE &gt; 2499 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5760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1706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2513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407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769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1610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455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431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948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206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7.3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279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713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3228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5.1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197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405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3.8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197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3332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158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7873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2890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0350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9.6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2230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1837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WIC-LOCA-9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0.9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71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1793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6607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27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0C03-6C4D-ED18-7084-411751A4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Use 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A01FA-BD5A-2B46-EF61-2E250662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58957"/>
            <a:ext cx="10415649" cy="48322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Load the .INP and .PAR files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6655FD2-A913-F55C-A3D7-C0423255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55"/>
          <a:stretch/>
        </p:blipFill>
        <p:spPr bwMode="auto">
          <a:xfrm>
            <a:off x="750065" y="2013235"/>
            <a:ext cx="7633771" cy="4778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849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6613-4024-AE90-CBE2-421E68B7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Use Case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56E9-7617-EA24-292E-2E1C646C5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739901"/>
            <a:ext cx="10415649" cy="4997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Assign the ABBN(1) parameter (</a:t>
            </a:r>
            <a:r>
              <a:rPr lang="en-US"/>
              <a:t>hover</a:t>
            </a:r>
            <a:r>
              <a:rPr lang="en-US" dirty="0"/>
              <a:t> over showed item comments)</a:t>
            </a:r>
          </a:p>
          <a:p>
            <a:pPr marL="0" indent="0">
              <a:buNone/>
            </a:pPr>
            <a:r>
              <a:rPr lang="en-US" dirty="0"/>
              <a:t>3. Assign the result to analyze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E1D0C-B987-1E2C-F310-04CBE4837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54" y="2988983"/>
            <a:ext cx="10728004" cy="28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182A-4173-DFFF-DE40-0EFBCB50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Use Case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6EC9D-A7AC-751B-B664-6538F0465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06" y="1372980"/>
            <a:ext cx="8650942" cy="4926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65F735-BBF9-48CB-ABCA-F84045234324}"/>
              </a:ext>
            </a:extLst>
          </p:cNvPr>
          <p:cNvSpPr txBox="1"/>
          <p:nvPr/>
        </p:nvSpPr>
        <p:spPr>
          <a:xfrm>
            <a:off x="6826470" y="4783356"/>
            <a:ext cx="4245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75000"/>
                  </a:schemeClr>
                </a:solidFill>
              </a:rPr>
              <a:t>CoreUncoveryHours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0.45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4DFE920-7151-49C2-B81B-9D2B3CF2793A}"/>
              </a:ext>
            </a:extLst>
          </p:cNvPr>
          <p:cNvSpPr/>
          <p:nvPr/>
        </p:nvSpPr>
        <p:spPr>
          <a:xfrm rot="21026495">
            <a:off x="2447074" y="5302122"/>
            <a:ext cx="4266962" cy="206551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092B-AE69-610D-54AF-80E6A515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Simulation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9465-5CD6-C21E-0E57-46BB8CC8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06501"/>
            <a:ext cx="11043894" cy="1638300"/>
          </a:xfrm>
        </p:spPr>
        <p:txBody>
          <a:bodyPr/>
          <a:lstStyle/>
          <a:p>
            <a:r>
              <a:rPr lang="en-US" dirty="0"/>
              <a:t>Operator procedure to identify and isolate LOCA</a:t>
            </a:r>
          </a:p>
          <a:p>
            <a:r>
              <a:rPr lang="en-US" dirty="0"/>
              <a:t>Task has a normal distribution for time to perform 5 min with 3 min standard deviation</a:t>
            </a:r>
          </a:p>
          <a:p>
            <a:r>
              <a:rPr lang="en-US" dirty="0"/>
              <a:t>Evaluate probability of success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0A430-AC8A-4EFA-BC2F-3C3424AB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409" y="3183071"/>
            <a:ext cx="4752381" cy="214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6AC46-3659-49CB-9AA7-8BC4A397F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" b="227"/>
          <a:stretch/>
        </p:blipFill>
        <p:spPr>
          <a:xfrm>
            <a:off x="209956" y="2844348"/>
            <a:ext cx="6812627" cy="35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2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092B-AE69-610D-54AF-80E6A515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Simulation Use Case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9465-5CD6-C21E-0E57-46BB8CC8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01003"/>
            <a:ext cx="3934101" cy="48902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Sample the size of break</a:t>
            </a:r>
          </a:p>
          <a:p>
            <a:pPr marL="0" indent="0">
              <a:buNone/>
            </a:pPr>
            <a:r>
              <a:rPr lang="en-US" dirty="0"/>
              <a:t>2. Run MAAP</a:t>
            </a:r>
          </a:p>
          <a:p>
            <a:pPr marL="0" indent="0">
              <a:buNone/>
            </a:pPr>
            <a:r>
              <a:rPr lang="en-US" dirty="0"/>
              <a:t>3. Start Operator 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FD603-954E-F761-2A53-54D784EC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31"/>
          <a:stretch/>
        </p:blipFill>
        <p:spPr bwMode="auto">
          <a:xfrm>
            <a:off x="500968" y="2455483"/>
            <a:ext cx="7815954" cy="4351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F3CAE1-0AB5-16AB-D887-CC88927FE61E}"/>
              </a:ext>
            </a:extLst>
          </p:cNvPr>
          <p:cNvSpPr txBox="1">
            <a:spLocks/>
          </p:cNvSpPr>
          <p:nvPr/>
        </p:nvSpPr>
        <p:spPr>
          <a:xfrm>
            <a:off x="5284027" y="1201003"/>
            <a:ext cx="6069772" cy="4890236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4. Timer assigned by MAAP results</a:t>
            </a:r>
          </a:p>
          <a:p>
            <a:pPr marL="0" indent="0">
              <a:buNone/>
            </a:pPr>
            <a:r>
              <a:rPr lang="en-US" dirty="0"/>
              <a:t>5. The time for operator to isolate</a:t>
            </a:r>
          </a:p>
          <a:p>
            <a:pPr marL="0" indent="0">
              <a:buNone/>
            </a:pPr>
            <a:r>
              <a:rPr lang="en-US" dirty="0"/>
              <a:t>6. If operator is to slow then core is uncovered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4160BC-77A1-F4B3-E2A2-91CBA1330347}"/>
              </a:ext>
            </a:extLst>
          </p:cNvPr>
          <p:cNvSpPr txBox="1">
            <a:spLocks/>
          </p:cNvSpPr>
          <p:nvPr/>
        </p:nvSpPr>
        <p:spPr>
          <a:xfrm>
            <a:off x="8721923" y="2797791"/>
            <a:ext cx="3151629" cy="4890236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Results</a:t>
            </a:r>
          </a:p>
          <a:p>
            <a:r>
              <a:rPr lang="en-US" dirty="0"/>
              <a:t>25 runs</a:t>
            </a:r>
          </a:p>
          <a:p>
            <a:r>
              <a:rPr lang="en-US" dirty="0"/>
              <a:t>15 “</a:t>
            </a:r>
            <a:r>
              <a:rPr lang="en-US"/>
              <a:t>CoreUncovered</a:t>
            </a:r>
            <a:r>
              <a:rPr lang="en-US" dirty="0"/>
              <a:t>”</a:t>
            </a:r>
          </a:p>
          <a:p>
            <a:r>
              <a:rPr lang="en-US" dirty="0"/>
              <a:t>0.60</a:t>
            </a:r>
          </a:p>
        </p:txBody>
      </p:sp>
    </p:spTree>
    <p:extLst>
      <p:ext uri="{BB962C8B-B14F-4D97-AF65-F5344CB8AC3E}">
        <p14:creationId xmlns:p14="http://schemas.microsoft.com/office/powerpoint/2010/main" val="67821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FA92-30DC-6040-9963-184E5B04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Dynamics in PRA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6D61A-0E65-624F-89C6-4D156FFF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739901"/>
            <a:ext cx="10415649" cy="4351338"/>
          </a:xfrm>
        </p:spPr>
        <p:txBody>
          <a:bodyPr/>
          <a:lstStyle/>
          <a:p>
            <a:r>
              <a:rPr lang="en-US" dirty="0"/>
              <a:t>Model representing the heat transfer and fluid flow of a reactor</a:t>
            </a:r>
          </a:p>
          <a:p>
            <a:pPr lvl="1"/>
            <a:r>
              <a:rPr lang="en-US" dirty="0"/>
              <a:t>Modeling requires expert knowledge</a:t>
            </a:r>
          </a:p>
          <a:p>
            <a:pPr lvl="1"/>
            <a:r>
              <a:rPr lang="en-US" dirty="0"/>
              <a:t>Difficult learning curve (Script based)</a:t>
            </a:r>
          </a:p>
          <a:p>
            <a:r>
              <a:rPr lang="en-US" dirty="0"/>
              <a:t>Used to identify hazardous conditions of a plant</a:t>
            </a:r>
          </a:p>
          <a:p>
            <a:r>
              <a:rPr lang="en-US" dirty="0"/>
              <a:t>Evaluate mitigation strategies</a:t>
            </a:r>
          </a:p>
          <a:p>
            <a:r>
              <a:rPr lang="en-US" dirty="0"/>
              <a:t>Typically bins or conservative bounds for parameters are determined (Static)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Nuclear Power Examples</a:t>
            </a:r>
            <a:r>
              <a:rPr lang="en-US"/>
              <a:t>:</a:t>
            </a:r>
            <a:r>
              <a:rPr lang="en-US" dirty="0"/>
              <a:t> </a:t>
            </a:r>
            <a:r>
              <a:rPr lang="en-US" b="1" dirty="0"/>
              <a:t>MAAP</a:t>
            </a:r>
            <a:r>
              <a:rPr lang="en-US" dirty="0"/>
              <a:t>, RELAP, MELCOR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0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B941-2523-F714-F152-DB657210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7EC84-46E5-B3B3-D3CD-8B4BB7B3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 analysis provides critical data for dynamic PRA</a:t>
            </a:r>
          </a:p>
          <a:p>
            <a:r>
              <a:rPr lang="en-US" dirty="0"/>
              <a:t>EMRALD custom forms simplifies the coupling with complex TH applications such as MAAP</a:t>
            </a:r>
          </a:p>
          <a:p>
            <a:r>
              <a:rPr lang="en-US" dirty="0"/>
              <a:t>With a custom UI, EMRALD could be used to run one-off TH runs </a:t>
            </a:r>
          </a:p>
          <a:p>
            <a:r>
              <a:rPr lang="en-US" dirty="0"/>
              <a:t>EMRALD enables dynamic analysis of TH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4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6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9276-FBB5-B4A1-B06C-928E96D9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5B67-7731-D4C5-9AE7-016871C27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447800"/>
            <a:ext cx="10415649" cy="46434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Modular Accident Analysis Program (MAAP)</a:t>
            </a:r>
          </a:p>
          <a:p>
            <a:r>
              <a:rPr lang="en-US" dirty="0"/>
              <a:t>Commonly used by industry</a:t>
            </a:r>
          </a:p>
          <a:p>
            <a:r>
              <a:rPr lang="en-US" dirty="0"/>
              <a:t>EPRI code to evaluate PWR and BWR reactors</a:t>
            </a:r>
          </a:p>
          <a:p>
            <a:r>
              <a:rPr lang="en-US" dirty="0"/>
              <a:t>Custom input files </a:t>
            </a:r>
          </a:p>
          <a:p>
            <a:pPr lvl="1"/>
            <a:r>
              <a:rPr lang="en-US" dirty="0"/>
              <a:t>Main plant model - .INP file</a:t>
            </a:r>
          </a:p>
          <a:p>
            <a:pPr lvl="1"/>
            <a:r>
              <a:rPr lang="en-US" dirty="0"/>
              <a:t>Modification file for a scenario - .PAR</a:t>
            </a:r>
          </a:p>
          <a:p>
            <a:r>
              <a:rPr lang="en-US" dirty="0"/>
              <a:t>Fast compared to other TH codes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to make it easier for a typical analyst to use </a:t>
            </a:r>
            <a:r>
              <a:rPr lang="en-US"/>
              <a:t>the models</a:t>
            </a:r>
            <a:r>
              <a:rPr lang="en-US" dirty="0"/>
              <a:t> for common tasks including statistical or dynamic analysis? </a:t>
            </a:r>
          </a:p>
          <a:p>
            <a:endParaRPr lang="en-US" dirty="0"/>
          </a:p>
        </p:txBody>
      </p:sp>
      <p:pic>
        <p:nvPicPr>
          <p:cNvPr id="4" name="Picture 2" descr="Reactor Coolant System Nodalization of MAAP 5.02 for a Reference Plant. |  Download Scientific Diagram">
            <a:extLst>
              <a:ext uri="{FF2B5EF4-FFF2-40B4-BE49-F238E27FC236}">
                <a16:creationId xmlns:a16="http://schemas.microsoft.com/office/drawing/2014/main" id="{011AA751-712A-4DC6-B9CC-A758F909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741362"/>
            <a:ext cx="3462338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E810EC-193E-47DC-99BE-A7C49F6B1511}"/>
              </a:ext>
            </a:extLst>
          </p:cNvPr>
          <p:cNvSpPr txBox="1"/>
          <p:nvPr/>
        </p:nvSpPr>
        <p:spPr>
          <a:xfrm>
            <a:off x="7975600" y="4222939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Nuclear Engineering and Technology </a:t>
            </a:r>
            <a:r>
              <a:rPr lang="en-US" sz="1000" u="sng" dirty="0">
                <a:hlinkClick r:id="rId4"/>
              </a:rPr>
              <a:t>10.1016/j.net.2015.06.010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1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DF38-19AE-FDE9-6C01-DED5BC45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EMRALD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8D266-501A-4EBF-BBA2-23129FF46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37" y="121186"/>
            <a:ext cx="5266157" cy="598034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DF8D49-40F5-4EA4-8666-C600E01A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2537B-C648-45D6-B400-565D373E2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12" y="5057825"/>
            <a:ext cx="1903683" cy="183873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CBE400-6EED-4317-B55E-00BFE858DCA8}"/>
              </a:ext>
            </a:extLst>
          </p:cNvPr>
          <p:cNvSpPr txBox="1">
            <a:spLocks/>
          </p:cNvSpPr>
          <p:nvPr/>
        </p:nvSpPr>
        <p:spPr bwMode="auto">
          <a:xfrm>
            <a:off x="254173" y="1295400"/>
            <a:ext cx="6740018" cy="534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kern="0">
                <a:solidFill>
                  <a:srgbClr val="06509D"/>
                </a:solidFill>
              </a:rPr>
              <a:t>Dynamic PRA based on a three-phased discrete event simulation</a:t>
            </a:r>
          </a:p>
          <a:p>
            <a:pPr marL="346075" lvl="1" indent="0">
              <a:buClr>
                <a:srgbClr val="81C9FF"/>
              </a:buClr>
              <a:buNone/>
              <a:defRPr/>
            </a:pPr>
            <a:r>
              <a:rPr lang="en-US" sz="1800" kern="0">
                <a:solidFill>
                  <a:srgbClr val="06509D"/>
                </a:solidFill>
              </a:rPr>
              <a:t>Initialization – Start states added to initial states</a:t>
            </a:r>
            <a:br>
              <a:rPr lang="en-US" sz="1800" kern="0">
                <a:solidFill>
                  <a:srgbClr val="06509D"/>
                </a:solidFill>
              </a:rPr>
            </a:br>
            <a:endParaRPr lang="en-US" sz="1800" kern="0">
              <a:solidFill>
                <a:srgbClr val="06509D"/>
              </a:solidFill>
            </a:endParaRPr>
          </a:p>
          <a:p>
            <a:pPr marL="685800" lvl="1" indent="-339725">
              <a:buClr>
                <a:srgbClr val="81C9FF"/>
              </a:buClr>
              <a:buFont typeface="+mj-lt"/>
              <a:buAutoNum type="arabicPeriod"/>
              <a:defRPr/>
            </a:pPr>
            <a:r>
              <a:rPr lang="en-US" sz="1800" kern="0">
                <a:solidFill>
                  <a:srgbClr val="06509D"/>
                </a:solidFill>
              </a:rPr>
              <a:t>While there are States in the New States list, for each State</a:t>
            </a:r>
            <a:br>
              <a:rPr lang="en-US" sz="1800" kern="0">
                <a:solidFill>
                  <a:srgbClr val="06509D"/>
                </a:solidFill>
              </a:rPr>
            </a:br>
            <a:r>
              <a:rPr lang="en-US" sz="1800" kern="0">
                <a:solidFill>
                  <a:srgbClr val="06509D"/>
                </a:solidFill>
              </a:rPr>
              <a:t>- Add the Events to the Time Queue or Conditional List </a:t>
            </a:r>
            <a:br>
              <a:rPr lang="en-US" sz="1800" kern="0">
                <a:solidFill>
                  <a:srgbClr val="06509D"/>
                </a:solidFill>
              </a:rPr>
            </a:br>
            <a:r>
              <a:rPr lang="en-US" sz="1800" kern="0">
                <a:solidFill>
                  <a:srgbClr val="06509D"/>
                </a:solidFill>
              </a:rPr>
              <a:t>- Execute any Immediate Actions</a:t>
            </a:r>
            <a:br>
              <a:rPr lang="en-US" sz="1800" kern="0">
                <a:solidFill>
                  <a:srgbClr val="06509D"/>
                </a:solidFill>
              </a:rPr>
            </a:br>
            <a:endParaRPr lang="en-US" sz="1800" kern="0">
              <a:solidFill>
                <a:srgbClr val="06509D"/>
              </a:solidFill>
            </a:endParaRPr>
          </a:p>
          <a:p>
            <a:pPr marL="685800" lvl="1" indent="-339725">
              <a:buClr>
                <a:srgbClr val="81C9FF"/>
              </a:buClr>
              <a:buFont typeface="+mj-lt"/>
              <a:buAutoNum type="arabicPeriod"/>
              <a:defRPr/>
            </a:pPr>
            <a:r>
              <a:rPr lang="en-US" sz="1800" kern="0">
                <a:solidFill>
                  <a:srgbClr val="06509D"/>
                </a:solidFill>
              </a:rPr>
              <a:t>If any Conditional Events criteria is met</a:t>
            </a:r>
            <a:br>
              <a:rPr lang="en-US" sz="1800" kern="0">
                <a:solidFill>
                  <a:srgbClr val="06509D"/>
                </a:solidFill>
              </a:rPr>
            </a:br>
            <a:r>
              <a:rPr lang="en-US" sz="1800" kern="0">
                <a:solidFill>
                  <a:srgbClr val="06509D"/>
                </a:solidFill>
              </a:rPr>
              <a:t>- Execute that events action/s </a:t>
            </a:r>
            <a:br>
              <a:rPr lang="en-US" sz="1800" kern="0">
                <a:solidFill>
                  <a:srgbClr val="06509D"/>
                </a:solidFill>
              </a:rPr>
            </a:br>
            <a:r>
              <a:rPr lang="en-US" sz="1800" kern="0">
                <a:solidFill>
                  <a:srgbClr val="06509D"/>
                </a:solidFill>
              </a:rPr>
              <a:t>- (Go to Step 1)</a:t>
            </a:r>
            <a:br>
              <a:rPr lang="en-US" sz="1800" kern="0">
                <a:solidFill>
                  <a:srgbClr val="06509D"/>
                </a:solidFill>
              </a:rPr>
            </a:br>
            <a:endParaRPr lang="en-US" sz="1800" kern="0">
              <a:solidFill>
                <a:srgbClr val="06509D"/>
              </a:solidFill>
            </a:endParaRPr>
          </a:p>
          <a:p>
            <a:pPr marL="685800" lvl="1" indent="-339725">
              <a:buClr>
                <a:srgbClr val="81C9FF"/>
              </a:buClr>
              <a:buFont typeface="+mj-lt"/>
              <a:buAutoNum type="arabicPeriod"/>
              <a:defRPr/>
            </a:pPr>
            <a:r>
              <a:rPr lang="en-US" sz="1800" kern="0">
                <a:solidFill>
                  <a:srgbClr val="06509D"/>
                </a:solidFill>
              </a:rPr>
              <a:t>Jump to the next chronological event</a:t>
            </a:r>
            <a:br>
              <a:rPr lang="en-US" sz="1800" kern="0">
                <a:solidFill>
                  <a:srgbClr val="06509D"/>
                </a:solidFill>
              </a:rPr>
            </a:br>
            <a:r>
              <a:rPr lang="en-US" sz="1800" kern="0">
                <a:solidFill>
                  <a:srgbClr val="06509D"/>
                </a:solidFill>
              </a:rPr>
              <a:t>- Process that event’s actions </a:t>
            </a:r>
            <a:br>
              <a:rPr lang="en-US" sz="1800" kern="0">
                <a:solidFill>
                  <a:srgbClr val="06509D"/>
                </a:solidFill>
              </a:rPr>
            </a:br>
            <a:r>
              <a:rPr lang="en-US" sz="1800" kern="0">
                <a:solidFill>
                  <a:srgbClr val="06509D"/>
                </a:solidFill>
              </a:rPr>
              <a:t>- (Go to Step 1)</a:t>
            </a:r>
          </a:p>
          <a:p>
            <a:pPr marL="803275" lvl="1" indent="-457200">
              <a:buClr>
                <a:srgbClr val="81C9FF"/>
              </a:buClr>
              <a:buFont typeface="+mj-lt"/>
              <a:buAutoNum type="arabicPeriod"/>
              <a:defRPr/>
            </a:pPr>
            <a:endParaRPr lang="en-US" sz="1600" kern="0"/>
          </a:p>
          <a:p>
            <a:pPr marL="803275" lvl="1" indent="-457200">
              <a:buClr>
                <a:srgbClr val="81C9FF"/>
              </a:buClr>
              <a:buFont typeface="Wingdings" panose="05000000000000000000" pitchFamily="2" charset="2"/>
              <a:buChar char="§"/>
              <a:defRPr/>
            </a:pPr>
            <a:endParaRPr lang="en-US" sz="1600" kern="0"/>
          </a:p>
          <a:p>
            <a:pPr marL="0" indent="0">
              <a:buFontTx/>
              <a:buNone/>
            </a:pPr>
            <a:endParaRPr lang="en-US" kern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10962-8124-435B-90AD-E24DB6BE5295}"/>
              </a:ext>
            </a:extLst>
          </p:cNvPr>
          <p:cNvSpPr txBox="1"/>
          <p:nvPr/>
        </p:nvSpPr>
        <p:spPr>
          <a:xfrm>
            <a:off x="5894721" y="645445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6509D"/>
                </a:solidFill>
              </a:rPr>
              <a:t>https://emrald.inl.gov</a:t>
            </a:r>
          </a:p>
        </p:txBody>
      </p:sp>
    </p:spTree>
    <p:extLst>
      <p:ext uri="{BB962C8B-B14F-4D97-AF65-F5344CB8AC3E}">
        <p14:creationId xmlns:p14="http://schemas.microsoft.com/office/powerpoint/2010/main" val="290666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11D7-B1EA-0248-F4C4-594B527D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EMRALD 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9DAC0-390A-AA47-6B82-143249F9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739901"/>
            <a:ext cx="3354450" cy="4351338"/>
          </a:xfrm>
        </p:spPr>
        <p:txBody>
          <a:bodyPr/>
          <a:lstStyle/>
          <a:p>
            <a:r>
              <a:rPr lang="en-US" dirty="0"/>
              <a:t>Web Model Editor</a:t>
            </a:r>
          </a:p>
          <a:p>
            <a:r>
              <a:rPr lang="en-US" dirty="0"/>
              <a:t>Drag &amp; Drop</a:t>
            </a:r>
          </a:p>
          <a:p>
            <a:r>
              <a:rPr lang="en-US" dirty="0"/>
              <a:t>State Based Model</a:t>
            </a:r>
          </a:p>
          <a:p>
            <a:r>
              <a:rPr lang="en-US" dirty="0"/>
              <a:t>Open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D798E-820B-46A1-B33B-5639A26AF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990786"/>
            <a:ext cx="7569200" cy="58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2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0CB4-138D-F43C-787F-8E577CF4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EMRALD Modeling </a:t>
            </a:r>
          </a:p>
        </p:txBody>
      </p:sp>
      <p:pic>
        <p:nvPicPr>
          <p:cNvPr id="4" name="Picture 2" descr="Image result for Components">
            <a:extLst>
              <a:ext uri="{FF2B5EF4-FFF2-40B4-BE49-F238E27FC236}">
                <a16:creationId xmlns:a16="http://schemas.microsoft.com/office/drawing/2014/main" id="{31355BB0-2DC2-4185-8177-D56DD37A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52" y="4030394"/>
            <a:ext cx="3926348" cy="22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0C8C25-7714-4900-B1FB-28F0F4F9CA7B}"/>
              </a:ext>
            </a:extLst>
          </p:cNvPr>
          <p:cNvSpPr txBox="1">
            <a:spLocks/>
          </p:cNvSpPr>
          <p:nvPr/>
        </p:nvSpPr>
        <p:spPr>
          <a:xfrm>
            <a:off x="455610" y="2797538"/>
            <a:ext cx="8231187" cy="148091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Diagrams</a:t>
            </a:r>
          </a:p>
          <a:p>
            <a:r>
              <a:rPr lang="en-US"/>
              <a:t>Components </a:t>
            </a:r>
          </a:p>
          <a:p>
            <a:r>
              <a:rPr lang="en-US"/>
              <a:t>Systems</a:t>
            </a:r>
          </a:p>
          <a:p>
            <a:r>
              <a:rPr lang="en-US"/>
              <a:t>Plant response</a:t>
            </a:r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D2C4EB-86CF-432A-99AF-13D3459FACCA}"/>
              </a:ext>
            </a:extLst>
          </p:cNvPr>
          <p:cNvSpPr txBox="1">
            <a:spLocks/>
          </p:cNvSpPr>
          <p:nvPr/>
        </p:nvSpPr>
        <p:spPr bwMode="auto">
          <a:xfrm>
            <a:off x="455611" y="1323337"/>
            <a:ext cx="8231187" cy="148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84213" indent="-227013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kern="0">
                <a:solidFill>
                  <a:schemeClr val="tx2"/>
                </a:solidFill>
              </a:rPr>
              <a:t>States</a:t>
            </a:r>
          </a:p>
          <a:p>
            <a:r>
              <a:rPr lang="en-US" kern="0">
                <a:solidFill>
                  <a:schemeClr val="tx2"/>
                </a:solidFill>
              </a:rPr>
              <a:t>Actions (transition, change variables, run script)</a:t>
            </a:r>
          </a:p>
          <a:p>
            <a:r>
              <a:rPr lang="en-US" kern="0">
                <a:solidFill>
                  <a:schemeClr val="tx2"/>
                </a:solidFill>
              </a:rPr>
              <a:t>Events -&gt; Action (sampling, conditions, time, etc.)</a:t>
            </a:r>
          </a:p>
          <a:p>
            <a:endParaRPr lang="en-US" kern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000388-8303-4D90-9A6D-0CD5B3617245}"/>
              </a:ext>
            </a:extLst>
          </p:cNvPr>
          <p:cNvSpPr txBox="1">
            <a:spLocks/>
          </p:cNvSpPr>
          <p:nvPr/>
        </p:nvSpPr>
        <p:spPr bwMode="auto">
          <a:xfrm>
            <a:off x="455611" y="4684485"/>
            <a:ext cx="2364962" cy="1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84213" indent="-227013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kern="0">
                <a:solidFill>
                  <a:schemeClr val="tx2"/>
                </a:solidFill>
              </a:rPr>
              <a:t>Logic Trees</a:t>
            </a:r>
          </a:p>
          <a:p>
            <a:pPr marL="0" indent="0">
              <a:buFontTx/>
              <a:buNone/>
            </a:pPr>
            <a:endParaRPr lang="en-US" sz="2200" b="1" ker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sz="2200" b="1" kern="0">
                <a:solidFill>
                  <a:schemeClr val="tx2"/>
                </a:solidFill>
              </a:rPr>
              <a:t>Variables</a:t>
            </a:r>
          </a:p>
          <a:p>
            <a:pPr marL="0" indent="0">
              <a:buFontTx/>
              <a:buNone/>
            </a:pPr>
            <a:endParaRPr lang="en-US" sz="2200" b="1" ker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sz="2200" b="1" kern="0">
                <a:solidFill>
                  <a:schemeClr val="tx2"/>
                </a:solidFill>
              </a:rPr>
              <a:t>External Links</a:t>
            </a:r>
          </a:p>
          <a:p>
            <a:endParaRPr lang="en-US" sz="2200" kern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207E4-117E-441E-82BA-4D25B0083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04" y="456206"/>
            <a:ext cx="2133396" cy="3140465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E711708B-FC5A-43B8-B0A6-618B29A6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73" y="2588906"/>
            <a:ext cx="3825984" cy="240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gate logic tree">
            <a:extLst>
              <a:ext uri="{FF2B5EF4-FFF2-40B4-BE49-F238E27FC236}">
                <a16:creationId xmlns:a16="http://schemas.microsoft.com/office/drawing/2014/main" id="{FA2F4E15-3359-4A1C-B301-616911E9C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" t="12275" r="1007" b="951"/>
          <a:stretch/>
        </p:blipFill>
        <p:spPr bwMode="auto">
          <a:xfrm>
            <a:off x="5945034" y="4826810"/>
            <a:ext cx="2095500" cy="19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C398-0E4D-4EE8-029E-BC392961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in EMRALD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F42C3A-086B-4170-9FFA-48B19FAF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4" y="1598613"/>
            <a:ext cx="4685882" cy="20208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One Way Coupling</a:t>
            </a:r>
          </a:p>
          <a:p>
            <a:r>
              <a:rPr lang="en-US" dirty="0"/>
              <a:t>User Defined Pre-Script</a:t>
            </a:r>
          </a:p>
          <a:p>
            <a:r>
              <a:rPr lang="en-US" dirty="0"/>
              <a:t>Assigned Exe</a:t>
            </a:r>
          </a:p>
          <a:p>
            <a:r>
              <a:rPr lang="en-US" dirty="0"/>
              <a:t>User Defined Post-Script movement</a:t>
            </a:r>
          </a:p>
          <a:p>
            <a:endParaRPr lang="en-US" dirty="0"/>
          </a:p>
        </p:txBody>
      </p:sp>
      <p:pic>
        <p:nvPicPr>
          <p:cNvPr id="6" name="Picture 2" descr="X:\ExternalCom.png">
            <a:extLst>
              <a:ext uri="{FF2B5EF4-FFF2-40B4-BE49-F238E27FC236}">
                <a16:creationId xmlns:a16="http://schemas.microsoft.com/office/drawing/2014/main" id="{F11F3FF9-FC3F-4618-A371-28B1C9FD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45" y="2421808"/>
            <a:ext cx="2296944" cy="45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82DA6B7-9AC3-4E0F-9872-E58256789DF7}"/>
              </a:ext>
            </a:extLst>
          </p:cNvPr>
          <p:cNvGrpSpPr/>
          <p:nvPr/>
        </p:nvGrpSpPr>
        <p:grpSpPr>
          <a:xfrm>
            <a:off x="5390148" y="1065165"/>
            <a:ext cx="3063973" cy="1114497"/>
            <a:chOff x="5390148" y="1065165"/>
            <a:chExt cx="3063973" cy="11144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18948C-1A73-43DC-A3E4-6770A7E01289}"/>
                </a:ext>
              </a:extLst>
            </p:cNvPr>
            <p:cNvSpPr/>
            <p:nvPr/>
          </p:nvSpPr>
          <p:spPr bwMode="auto">
            <a:xfrm>
              <a:off x="5506385" y="1258967"/>
              <a:ext cx="376989" cy="360948"/>
            </a:xfrm>
            <a:prstGeom prst="ellipse">
              <a:avLst/>
            </a:prstGeom>
            <a:solidFill>
              <a:srgbClr val="FFE599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02C48C-450B-4438-9314-7626D664E6A4}"/>
                </a:ext>
              </a:extLst>
            </p:cNvPr>
            <p:cNvSpPr/>
            <p:nvPr/>
          </p:nvSpPr>
          <p:spPr bwMode="auto">
            <a:xfrm>
              <a:off x="5883374" y="1389586"/>
              <a:ext cx="770022" cy="99710"/>
            </a:xfrm>
            <a:prstGeom prst="rect">
              <a:avLst/>
            </a:prstGeom>
            <a:solidFill>
              <a:srgbClr val="FFE599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70652D-106A-4B21-A476-993914348EA0}"/>
                </a:ext>
              </a:extLst>
            </p:cNvPr>
            <p:cNvSpPr/>
            <p:nvPr/>
          </p:nvSpPr>
          <p:spPr bwMode="auto">
            <a:xfrm>
              <a:off x="6478396" y="1818714"/>
              <a:ext cx="376989" cy="360948"/>
            </a:xfrm>
            <a:prstGeom prst="ellipse">
              <a:avLst/>
            </a:prstGeom>
            <a:solidFill>
              <a:srgbClr val="FFE599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345F81-B888-497F-B2C3-92FDC374B23C}"/>
                </a:ext>
              </a:extLst>
            </p:cNvPr>
            <p:cNvSpPr/>
            <p:nvPr/>
          </p:nvSpPr>
          <p:spPr bwMode="auto">
            <a:xfrm>
              <a:off x="6855385" y="1940150"/>
              <a:ext cx="770022" cy="99710"/>
            </a:xfrm>
            <a:prstGeom prst="rect">
              <a:avLst/>
            </a:prstGeom>
            <a:solidFill>
              <a:srgbClr val="FFE599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4A1A2D-1B1F-4D37-8BF2-6C7A042A0B7B}"/>
                </a:ext>
              </a:extLst>
            </p:cNvPr>
            <p:cNvSpPr/>
            <p:nvPr/>
          </p:nvSpPr>
          <p:spPr bwMode="auto">
            <a:xfrm>
              <a:off x="7627952" y="1389586"/>
              <a:ext cx="770022" cy="99710"/>
            </a:xfrm>
            <a:prstGeom prst="rect">
              <a:avLst/>
            </a:prstGeom>
            <a:solidFill>
              <a:srgbClr val="FFE599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60708A-00A7-4761-A632-FA84394F26FD}"/>
                </a:ext>
              </a:extLst>
            </p:cNvPr>
            <p:cNvSpPr/>
            <p:nvPr/>
          </p:nvSpPr>
          <p:spPr bwMode="auto">
            <a:xfrm>
              <a:off x="8357868" y="1389586"/>
              <a:ext cx="96253" cy="9971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BCD57B-DB0F-4B12-AA60-26B146586237}"/>
                </a:ext>
              </a:extLst>
            </p:cNvPr>
            <p:cNvSpPr/>
            <p:nvPr/>
          </p:nvSpPr>
          <p:spPr bwMode="auto">
            <a:xfrm>
              <a:off x="7569257" y="1949333"/>
              <a:ext cx="96253" cy="9971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AD58544-FED9-439C-B220-5CC748C8B9B8}"/>
                </a:ext>
              </a:extLst>
            </p:cNvPr>
            <p:cNvCxnSpPr>
              <a:stCxn id="8" idx="3"/>
            </p:cNvCxnSpPr>
            <p:nvPr/>
          </p:nvCxnSpPr>
          <p:spPr bwMode="auto">
            <a:xfrm>
              <a:off x="6653396" y="1439441"/>
              <a:ext cx="0" cy="3792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F866B4E-3E78-4C4A-B9E1-E4D000064040}"/>
                </a:ext>
              </a:extLst>
            </p:cNvPr>
            <p:cNvCxnSpPr>
              <a:endCxn id="11" idx="1"/>
            </p:cNvCxnSpPr>
            <p:nvPr/>
          </p:nvCxnSpPr>
          <p:spPr bwMode="auto">
            <a:xfrm flipV="1">
              <a:off x="7625407" y="1439441"/>
              <a:ext cx="2545" cy="5007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8C27B1-60BC-42FA-B33E-7FD985489047}"/>
                </a:ext>
              </a:extLst>
            </p:cNvPr>
            <p:cNvSpPr txBox="1"/>
            <p:nvPr/>
          </p:nvSpPr>
          <p:spPr>
            <a:xfrm>
              <a:off x="6590760" y="1546283"/>
              <a:ext cx="6094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Start Exe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858109-A07C-4F11-BE0A-B1C31FA012AD}"/>
                </a:ext>
              </a:extLst>
            </p:cNvPr>
            <p:cNvSpPr txBox="1"/>
            <p:nvPr/>
          </p:nvSpPr>
          <p:spPr>
            <a:xfrm>
              <a:off x="7562771" y="1598273"/>
              <a:ext cx="5229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On Exit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6D9870-932B-49B9-B3E2-22319CCDCAD6}"/>
                </a:ext>
              </a:extLst>
            </p:cNvPr>
            <p:cNvSpPr txBox="1"/>
            <p:nvPr/>
          </p:nvSpPr>
          <p:spPr>
            <a:xfrm>
              <a:off x="5390148" y="1065165"/>
              <a:ext cx="6222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EMRALD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7049590-8116-43CD-B650-82E3EDA748C4}"/>
              </a:ext>
            </a:extLst>
          </p:cNvPr>
          <p:cNvSpPr txBox="1">
            <a:spLocks/>
          </p:cNvSpPr>
          <p:nvPr/>
        </p:nvSpPr>
        <p:spPr>
          <a:xfrm>
            <a:off x="455614" y="3784600"/>
            <a:ext cx="4685882" cy="249078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Two Way Coupling</a:t>
            </a:r>
          </a:p>
          <a:p>
            <a:r>
              <a:rPr lang="en-US" dirty="0"/>
              <a:t>Message Passing</a:t>
            </a:r>
          </a:p>
          <a:p>
            <a:r>
              <a:rPr lang="en-US" dirty="0"/>
              <a:t>Requires open code or API</a:t>
            </a:r>
          </a:p>
          <a:p>
            <a:r>
              <a:rPr lang="en-US" dirty="0"/>
              <a:t>Event times </a:t>
            </a:r>
          </a:p>
          <a:p>
            <a:r>
              <a:rPr lang="en-US" dirty="0"/>
              <a:t>Feedback loops</a:t>
            </a:r>
          </a:p>
        </p:txBody>
      </p:sp>
    </p:spTree>
    <p:extLst>
      <p:ext uri="{BB962C8B-B14F-4D97-AF65-F5344CB8AC3E}">
        <p14:creationId xmlns:p14="http://schemas.microsoft.com/office/powerpoint/2010/main" val="12361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E05E-BEF1-2EB2-9D38-4F427723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EMRALD Custom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521D-FC9A-5CB1-E90A-17C5FDB6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739901"/>
            <a:ext cx="10415649" cy="4351338"/>
          </a:xfrm>
        </p:spPr>
        <p:txBody>
          <a:bodyPr/>
          <a:lstStyle/>
          <a:p>
            <a:r>
              <a:rPr lang="en-US" dirty="0"/>
              <a:t>Designed to read in data and setup input for a specific application </a:t>
            </a:r>
          </a:p>
          <a:p>
            <a:r>
              <a:rPr lang="en-US" dirty="0"/>
              <a:t>Simplifies one way coupling</a:t>
            </a:r>
          </a:p>
          <a:p>
            <a:r>
              <a:rPr lang="en-US" dirty="0"/>
              <a:t>Do not need to know how the other application works</a:t>
            </a:r>
          </a:p>
          <a:p>
            <a:r>
              <a:rPr lang="en-US" dirty="0"/>
              <a:t>Retrieve and set EMRALD data with library of functions</a:t>
            </a:r>
          </a:p>
          <a:p>
            <a:r>
              <a:rPr lang="en-US" dirty="0"/>
              <a:t>Created by a software developer in one to a few days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8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C1C9-D9F5-8693-ED09-597071C2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MAAP Form in EMRALD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D546-073D-4B5D-E3F3-D1D7BE3C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739901"/>
            <a:ext cx="3887850" cy="4351338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/>
              <a:t>custom application</a:t>
            </a:r>
            <a:endParaRPr lang="en-US" dirty="0"/>
          </a:p>
          <a:p>
            <a:r>
              <a:rPr lang="en-US" dirty="0"/>
              <a:t>MAAP Option</a:t>
            </a:r>
          </a:p>
          <a:p>
            <a:r>
              <a:rPr lang="en-US" dirty="0"/>
              <a:t>Assign parameters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Files are parsed and data loaded in the tabs</a:t>
            </a:r>
            <a:r>
              <a:rPr lang="en-US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2686F-C8F2-4255-BD5D-0F0B77B1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44" y="977900"/>
            <a:ext cx="7154456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63636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" id="{2A2FFFCA-57ED-3F4E-9633-7F5A4B8B1D37}" vid="{0996F196-6325-7C43-BA54-93CB30EBD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2F965877DA48B42BD2A948B41834" ma:contentTypeVersion="1" ma:contentTypeDescription="Create a new document." ma:contentTypeScope="" ma:versionID="2256d34d26a10fb9041f5e82347b058b">
  <xsd:schema xmlns:xsd="http://www.w3.org/2001/XMLSchema" xmlns:xs="http://www.w3.org/2001/XMLSchema" xmlns:p="http://schemas.microsoft.com/office/2006/metadata/properties" xmlns:ns2="e13a543c-6713-4e5a-aa83-cb6a8e4cb4d2" targetNamespace="http://schemas.microsoft.com/office/2006/metadata/properties" ma:root="true" ma:fieldsID="fe980c8458d991d66740f43b520c8eeb" ns2:_="">
    <xsd:import namespace="e13a543c-6713-4e5a-aa83-cb6a8e4cb4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a543c-6713-4e5a-aa83-cb6a8e4cb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3BD8C8-895E-4169-A358-3E9B46BE6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a543c-6713-4e5a-aa83-cb6a8e4cb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22932C-873F-4D0F-B9E0-AE16472CD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A68D4D-9402-4485-B11D-8DDDCEB2E4C5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e13a543c-6713-4e5a-aa83-cb6a8e4cb4d2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INL_2022_hexDark_wide</Template>
  <TotalTime>2847</TotalTime>
  <Words>869</Words>
  <Application>Microsoft Office PowerPoint</Application>
  <PresentationFormat>Widescreen</PresentationFormat>
  <Paragraphs>246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PMingLiU</vt:lpstr>
      <vt:lpstr>Arial</vt:lpstr>
      <vt:lpstr>Arial Narrow</vt:lpstr>
      <vt:lpstr>Calibri</vt:lpstr>
      <vt:lpstr>Myriad Pro Cond</vt:lpstr>
      <vt:lpstr>Times New Roman</vt:lpstr>
      <vt:lpstr>Wingdings</vt:lpstr>
      <vt:lpstr>INL 2020</vt:lpstr>
      <vt:lpstr>PowerPoint Presentation</vt:lpstr>
      <vt:lpstr>Thermal Dynamics in PRA</vt:lpstr>
      <vt:lpstr>MAAP </vt:lpstr>
      <vt:lpstr>EMRALD</vt:lpstr>
      <vt:lpstr>EMRALD User Interface</vt:lpstr>
      <vt:lpstr>EMRALD Modeling </vt:lpstr>
      <vt:lpstr>Coupling in EMRALD</vt:lpstr>
      <vt:lpstr>EMRALD Custom Form</vt:lpstr>
      <vt:lpstr>MAAP Form in EMRALD</vt:lpstr>
      <vt:lpstr>MAAP Parameters in EMRALD</vt:lpstr>
      <vt:lpstr>MAAP Initiators in EMRALD</vt:lpstr>
      <vt:lpstr>MAAP Condition Blocks in EMRALD</vt:lpstr>
      <vt:lpstr>MAAP Output in EMRALD</vt:lpstr>
      <vt:lpstr>Test Cases (MAAP 5.0.4)</vt:lpstr>
      <vt:lpstr>Simple Use Case</vt:lpstr>
      <vt:lpstr>Simple Use Case (Continued)</vt:lpstr>
      <vt:lpstr>Simple Use Case Results</vt:lpstr>
      <vt:lpstr>Dynamic Simulation Use Case</vt:lpstr>
      <vt:lpstr>Dynamic Simulation Use Case (Continued)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Steven R. Prescott</dc:creator>
  <cp:keywords/>
  <dc:description/>
  <cp:lastModifiedBy>Steven Prescott</cp:lastModifiedBy>
  <cp:revision>1</cp:revision>
  <dcterms:created xsi:type="dcterms:W3CDTF">2022-06-06T00:45:21Z</dcterms:created>
  <dcterms:modified xsi:type="dcterms:W3CDTF">2022-06-10T15:07:35Z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0x010100E7E82F965877DA48B42BD2A948B41834</vt:lpwstr>
  </property>
</Properties>
</file>