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4" r:id="rId2"/>
    <p:sldId id="333" r:id="rId3"/>
    <p:sldId id="349" r:id="rId4"/>
    <p:sldId id="316" r:id="rId5"/>
    <p:sldId id="369" r:id="rId6"/>
    <p:sldId id="376" r:id="rId7"/>
    <p:sldId id="375" r:id="rId8"/>
    <p:sldId id="370" r:id="rId9"/>
    <p:sldId id="379" r:id="rId10"/>
    <p:sldId id="372" r:id="rId11"/>
    <p:sldId id="378" r:id="rId12"/>
    <p:sldId id="373" r:id="rId13"/>
    <p:sldId id="377" r:id="rId14"/>
    <p:sldId id="345" r:id="rId15"/>
    <p:sldId id="355" r:id="rId16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4D4D4F"/>
    <a:srgbClr val="CFC9C4"/>
    <a:srgbClr val="B5B5B5"/>
    <a:srgbClr val="C8CBCD"/>
    <a:srgbClr val="00246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9693" autoAdjust="0"/>
  </p:normalViewPr>
  <p:slideViewPr>
    <p:cSldViewPr>
      <p:cViewPr varScale="1">
        <p:scale>
          <a:sx n="67" d="100"/>
          <a:sy n="67" d="100"/>
        </p:scale>
        <p:origin x="12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56" y="4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90B7-B0FB-4177-B62B-D6CDC60993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755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9B9CB18-92F7-4F5A-A438-BB96E333E625}" type="datetimeFigureOut">
              <a:rPr lang="cs-CZ"/>
              <a:pPr>
                <a:defRPr/>
              </a:pPr>
              <a:t>29.06.2022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32CBF4A-B8FB-4CB9-8C59-426530940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63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427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364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7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800" b="1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375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5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5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293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6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3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CBF4A-B8FB-4CB9-8C59-426530940D5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27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-675456"/>
            <a:ext cx="8929688" cy="66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Probabilistic Safety Assessment and Management PSAM 16</a:t>
            </a:r>
            <a:endParaRPr lang="cs-CZ" sz="18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June 26-July 1, 2022, Honolulu, Hawaii</a:t>
            </a:r>
            <a:endParaRPr lang="cs-CZ" sz="18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4" name="Obrázek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39750"/>
            <a:ext cx="2274888" cy="577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3525" y="539750"/>
            <a:ext cx="7191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843808" y="2708920"/>
            <a:ext cx="5724000" cy="36000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dirty="0"/>
              <a:t>Kliknutím lze upravit styl.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- úzký, modrá 1. odrá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720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1260000" y="1440000"/>
            <a:ext cx="7524000" cy="4680000"/>
          </a:xfrm>
        </p:spPr>
        <p:txBody>
          <a:bodyPr/>
          <a:lstStyle>
            <a:lvl1pPr>
              <a:spcAft>
                <a:spcPts val="3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</p:spPr>
        <p:txBody>
          <a:bodyPr>
            <a:noAutofit/>
          </a:bodyPr>
          <a:lstStyle/>
          <a:p>
            <a:r>
              <a:rPr lang="cs-CZ" noProof="0"/>
              <a:t>Kliknutím lze upravit styl.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-modré pís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0" name="Zástupný symbol pro text 2"/>
          <p:cNvSpPr>
            <a:spLocks noGrp="1"/>
          </p:cNvSpPr>
          <p:nvPr>
            <p:ph idx="1"/>
          </p:nvPr>
        </p:nvSpPr>
        <p:spPr>
          <a:xfrm>
            <a:off x="360000" y="1440000"/>
            <a:ext cx="8424000" cy="468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 spc="-1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363" y="1511300"/>
            <a:ext cx="8423275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/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8424000" cy="2874752"/>
          </a:xfrm>
        </p:spPr>
        <p:txBody>
          <a:bodyPr lIns="288000" tIns="288000" rIns="180000" bIns="288000" anchor="ctr"/>
          <a:lstStyle>
            <a:lvl1pPr marL="0" indent="0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360000" y="4437112"/>
            <a:ext cx="8424000" cy="1664888"/>
          </a:xfrm>
        </p:spPr>
        <p:txBody>
          <a:bodyPr/>
          <a:lstStyle>
            <a:lvl1pPr marL="0" indent="0" algn="r"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-horizontál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360000" y="3852000"/>
            <a:ext cx="8424000" cy="225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6" name="Zástupný symbol pro obsah 13"/>
          <p:cNvSpPr>
            <a:spLocks noGrp="1"/>
          </p:cNvSpPr>
          <p:nvPr>
            <p:ph sz="quarter" idx="13"/>
          </p:nvPr>
        </p:nvSpPr>
        <p:spPr>
          <a:xfrm>
            <a:off x="360000" y="1440000"/>
            <a:ext cx="8424000" cy="2250000"/>
          </a:xfrm>
        </p:spPr>
        <p:txBody>
          <a:bodyPr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950" y="107950"/>
            <a:ext cx="8929688" cy="66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950" y="107950"/>
            <a:ext cx="8929688" cy="66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525" y="539750"/>
            <a:ext cx="7191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860000" y="2034000"/>
            <a:ext cx="3744000" cy="4392000"/>
          </a:xfrm>
        </p:spPr>
        <p:txBody>
          <a:bodyPr anchor="b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sz="quarter" idx="10"/>
          </p:nvPr>
        </p:nvSpPr>
        <p:spPr>
          <a:xfrm>
            <a:off x="540000" y="2034000"/>
            <a:ext cx="4320000" cy="4320000"/>
          </a:xfr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0" name="Zástupný symbol pro text 2"/>
          <p:cNvSpPr>
            <a:spLocks noGrp="1"/>
          </p:cNvSpPr>
          <p:nvPr>
            <p:ph idx="1"/>
          </p:nvPr>
        </p:nvSpPr>
        <p:spPr>
          <a:xfrm>
            <a:off x="360000" y="1440000"/>
            <a:ext cx="8424000" cy="4680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4pPr marL="1162050" indent="-285750">
              <a:defRPr lang="cs-CZ" dirty="0" smtClean="0">
                <a:solidFill>
                  <a:schemeClr val="tx1"/>
                </a:solidFill>
                <a:latin typeface="+mn-lt"/>
                <a:cs typeface="+mn-cs"/>
              </a:defRPr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marL="1019175" lvl="3" indent="-142875" algn="l" defTabSz="581025" rtl="0" fontAlgn="base">
              <a:spcBef>
                <a:spcPct val="20000"/>
              </a:spcBef>
              <a:spcAft>
                <a:spcPct val="0"/>
              </a:spcAft>
              <a:buClr>
                <a:srgbClr val="CCD3E9"/>
              </a:buClr>
              <a:buSzPct val="50000"/>
              <a:buFont typeface="Wingdings" pitchFamily="2" charset="2"/>
              <a:buBlip>
                <a:blip r:embed="rId2"/>
              </a:buBlip>
            </a:pPr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600186" y="6279181"/>
            <a:ext cx="308240" cy="365722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defRPr/>
            </a:lvl1pPr>
          </a:lstStyle>
          <a:p>
            <a:fld id="{C2EAC8E5-049C-42EC-A4C5-AEC39D1971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01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-modrý text 1.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0" name="Zástupný symbol pro text 2"/>
          <p:cNvSpPr>
            <a:spLocks noGrp="1"/>
          </p:cNvSpPr>
          <p:nvPr>
            <p:ph idx="1"/>
          </p:nvPr>
        </p:nvSpPr>
        <p:spPr>
          <a:xfrm>
            <a:off x="360000" y="1440000"/>
            <a:ext cx="8424000" cy="4680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spcAft>
                <a:spcPts val="5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500"/>
              </a:spcAft>
              <a:defRPr/>
            </a:lvl2pPr>
            <a:lvl3pPr>
              <a:spcAft>
                <a:spcPts val="500"/>
              </a:spcAft>
              <a:defRPr/>
            </a:lvl3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-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1800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2340000" y="2160000"/>
            <a:ext cx="6444000" cy="396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340000" y="1440000"/>
            <a:ext cx="6444000" cy="720000"/>
          </a:xfrm>
        </p:spPr>
        <p:txBody>
          <a:bodyPr>
            <a:normAutofit/>
          </a:bodyPr>
          <a:lstStyle>
            <a:lvl1pPr marL="0" indent="0">
              <a:spcAft>
                <a:spcPts val="1800"/>
              </a:spcAft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1800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2340000" y="1440000"/>
            <a:ext cx="6444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-stejně širok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4122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4662000" y="1440000"/>
            <a:ext cx="4122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-úzk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7632000" cy="900000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US" noProof="0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1"/>
          </p:nvPr>
        </p:nvSpPr>
        <p:spPr>
          <a:xfrm>
            <a:off x="360000" y="1440000"/>
            <a:ext cx="720000" cy="4680000"/>
          </a:xfrm>
        </p:spPr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2"/>
          </p:nvPr>
        </p:nvSpPr>
        <p:spPr>
          <a:xfrm>
            <a:off x="1260000" y="1440000"/>
            <a:ext cx="7524000" cy="4680000"/>
          </a:xfrm>
        </p:spPr>
        <p:txBody>
          <a:bodyPr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76327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360363" y="1439863"/>
            <a:ext cx="84232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Kliknutím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styly</a:t>
            </a:r>
            <a:r>
              <a:rPr lang="en-US" dirty="0"/>
              <a:t> </a:t>
            </a:r>
            <a:r>
              <a:rPr lang="en-US" dirty="0" err="1"/>
              <a:t>předlohy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Druhá</a:t>
            </a:r>
            <a:r>
              <a:rPr lang="en-US" dirty="0"/>
              <a:t> </a:t>
            </a:r>
            <a:r>
              <a:rPr lang="en-US" dirty="0" err="1"/>
              <a:t>úroveň</a:t>
            </a:r>
            <a:endParaRPr lang="en-US" dirty="0"/>
          </a:p>
          <a:p>
            <a:pPr lvl="2"/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úroveň</a:t>
            </a:r>
            <a:endParaRPr lang="en-US" dirty="0"/>
          </a:p>
        </p:txBody>
      </p:sp>
      <p:pic>
        <p:nvPicPr>
          <p:cNvPr id="1028" name="Obrázek 1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64500" y="179388"/>
            <a:ext cx="7191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3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60363" y="1152525"/>
            <a:ext cx="8423275" cy="6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Obrázek 2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60363" y="6245225"/>
            <a:ext cx="433387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Obdélník 4"/>
          <p:cNvSpPr>
            <a:spLocks noChangeArrowheads="1"/>
          </p:cNvSpPr>
          <p:nvPr/>
        </p:nvSpPr>
        <p:spPr bwMode="auto">
          <a:xfrm>
            <a:off x="614363" y="6494463"/>
            <a:ext cx="157162" cy="1793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/>
          <a:p>
            <a:pPr algn="ctr">
              <a:defRPr/>
            </a:pPr>
            <a:fld id="{4D950D69-6E23-4127-8E44-BC4C272E773C}" type="slidenum">
              <a:rPr lang="cs-CZ" sz="1000" b="1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cs-CZ"/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467544" y="6277253"/>
            <a:ext cx="849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GB" sz="1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Probabilistic Safety Assessment and Management PSAM 16</a:t>
            </a:r>
            <a:endParaRPr lang="cs-CZ" sz="1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GB" sz="1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June 26-July 1, 2022, Honolulu, Hawaii</a:t>
            </a:r>
            <a:endParaRPr lang="cs-CZ" sz="1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3" r:id="rId3"/>
    <p:sldLayoutId id="2147483727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5" r:id="rId13"/>
    <p:sldLayoutId id="2147483722" r:id="rId14"/>
    <p:sldLayoutId id="2147483726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2469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2469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2469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2469"/>
          </a:solidFill>
          <a:latin typeface="Trebuchet MS" pitchFamily="34" charset="0"/>
        </a:defRPr>
      </a:lvl9pPr>
    </p:titleStyle>
    <p:bodyStyle>
      <a:lvl1pPr marL="215900" indent="-215900" algn="l" rtl="0" eaLnBrk="0" fontAlgn="base" hangingPunct="0">
        <a:spcBef>
          <a:spcPct val="0"/>
        </a:spcBef>
        <a:spcAft>
          <a:spcPts val="1000"/>
        </a:spcAft>
        <a:buClr>
          <a:srgbClr val="E5711E"/>
        </a:buClr>
        <a:buSzPct val="100000"/>
        <a:buBlip>
          <a:blip r:embed="rId20"/>
        </a:buBlip>
        <a:defRPr sz="1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431800" indent="-215900" algn="l" rtl="0" eaLnBrk="0" fontAlgn="base" hangingPunct="0">
        <a:spcBef>
          <a:spcPct val="0"/>
        </a:spcBef>
        <a:spcAft>
          <a:spcPts val="1000"/>
        </a:spcAft>
        <a:buClr>
          <a:srgbClr val="85C7E3"/>
        </a:buClr>
        <a:buSzPct val="90000"/>
        <a:buBlip>
          <a:blip r:embed="rId21"/>
        </a:buBlip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47700" indent="-215900" algn="l" rtl="0" eaLnBrk="0" fontAlgn="base" hangingPunct="0">
        <a:spcBef>
          <a:spcPct val="0"/>
        </a:spcBef>
        <a:spcAft>
          <a:spcPts val="1000"/>
        </a:spcAft>
        <a:buClr>
          <a:srgbClr val="002469"/>
        </a:buClr>
        <a:buSzPct val="90000"/>
        <a:buBlip>
          <a:blip r:embed="rId22"/>
        </a:buBlip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50938" indent="220663" algn="l" rtl="0" eaLnBrk="0" fontAlgn="base" hangingPunct="0">
        <a:spcBef>
          <a:spcPts val="300"/>
        </a:spcBef>
        <a:spcAft>
          <a:spcPts val="30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39863" indent="388938" algn="l" rtl="0" eaLnBrk="0" fontAlgn="base" hangingPunct="0">
        <a:spcBef>
          <a:spcPts val="300"/>
        </a:spcBef>
        <a:spcAft>
          <a:spcPts val="30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5"/>
          <p:cNvSpPr>
            <a:spLocks noGrp="1"/>
          </p:cNvSpPr>
          <p:nvPr>
            <p:ph type="title"/>
          </p:nvPr>
        </p:nvSpPr>
        <p:spPr>
          <a:xfrm>
            <a:off x="2843808" y="2636912"/>
            <a:ext cx="5688632" cy="3600450"/>
          </a:xfrm>
        </p:spPr>
        <p:txBody>
          <a:bodyPr/>
          <a:lstStyle/>
          <a:p>
            <a:pPr eaLnBrk="1" hangingPunct="1"/>
            <a:r>
              <a:rPr lang="cs-CZ" sz="2200" b="0" dirty="0"/>
              <a:t>  ÚJV Řež, a. s., Czech Republic</a:t>
            </a:r>
            <a:br>
              <a:rPr lang="en-US" sz="2200" b="0" dirty="0"/>
            </a:br>
            <a:r>
              <a:rPr lang="en-US" dirty="0"/>
              <a:t>PSA Applications for Dukovany NPP</a:t>
            </a:r>
            <a:br>
              <a:rPr lang="en-US" dirty="0"/>
            </a:br>
            <a:r>
              <a:rPr lang="cs-CZ" sz="2200" b="0" dirty="0"/>
              <a:t>Stanislav</a:t>
            </a:r>
            <a:r>
              <a:rPr lang="en-US" sz="2200" b="0" dirty="0"/>
              <a:t> </a:t>
            </a:r>
            <a:r>
              <a:rPr lang="cs-CZ" sz="2200" b="0" dirty="0"/>
              <a:t>Husťák</a:t>
            </a:r>
            <a:br>
              <a:rPr lang="en-US" sz="2200" b="0" dirty="0"/>
            </a:br>
            <a:endParaRPr lang="cs-CZ" sz="22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Evaluation of Technical Specifications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460109" cy="4679950"/>
          </a:xfrm>
        </p:spPr>
        <p:txBody>
          <a:bodyPr/>
          <a:lstStyle/>
          <a:p>
            <a:pPr eaLnBrk="1" hangingPunct="1"/>
            <a:r>
              <a:rPr lang="en-US" sz="2400" dirty="0"/>
              <a:t> Comparison of alternatives</a:t>
            </a:r>
          </a:p>
          <a:p>
            <a:pPr lvl="1" eaLnBrk="1" hangingPunct="1"/>
            <a:r>
              <a:rPr lang="en-US" sz="2200" dirty="0"/>
              <a:t>the following alternatives were compared for selected cases</a:t>
            </a:r>
          </a:p>
          <a:p>
            <a:pPr lvl="2" eaLnBrk="1" hangingPunct="1"/>
            <a:r>
              <a:rPr lang="en-US" sz="2000" dirty="0"/>
              <a:t>risk from continuation at power with unavailable component</a:t>
            </a:r>
          </a:p>
          <a:p>
            <a:pPr lvl="2" eaLnBrk="1" hangingPunct="1"/>
            <a:r>
              <a:rPr lang="en-US" sz="2000" dirty="0"/>
              <a:t>vs. risk from shutdown after AOT expires</a:t>
            </a:r>
          </a:p>
          <a:p>
            <a:pPr lvl="2" eaLnBrk="1" hangingPunct="1"/>
            <a:r>
              <a:rPr lang="en-US" sz="2000" dirty="0"/>
              <a:t>for the same time period</a:t>
            </a:r>
          </a:p>
          <a:p>
            <a:pPr lvl="1" eaLnBrk="1" hangingPunct="1"/>
            <a:r>
              <a:rPr lang="en-US" sz="2200" dirty="0"/>
              <a:t>main insights</a:t>
            </a:r>
          </a:p>
          <a:p>
            <a:pPr lvl="2" eaLnBrk="1" hangingPunct="1"/>
            <a:r>
              <a:rPr lang="en-US" sz="2000" dirty="0"/>
              <a:t>continuation at power operation has not been found to be better option in the analyzed cases</a:t>
            </a:r>
          </a:p>
          <a:p>
            <a:pPr lvl="2" eaLnBrk="1" hangingPunct="1"/>
            <a:r>
              <a:rPr lang="en-US" sz="2000" dirty="0"/>
              <a:t>output of comparison is often highly dependent on expected time to repair, duration of transition states, etc.</a:t>
            </a:r>
          </a:p>
          <a:p>
            <a:pPr lvl="2" eaLnBrk="1" hangingPunct="1"/>
            <a:r>
              <a:rPr lang="en-US" sz="2000" dirty="0"/>
              <a:t>output of comparison was not often decidable, e.g. when output based on CCDP comparison gave results different from output based on CLERP comparison for the same component unavailability</a:t>
            </a:r>
          </a:p>
          <a:p>
            <a:pPr lvl="2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9730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Comparison of Alternatives</a:t>
            </a:r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sz="quarter" idx="12"/>
          </p:nvPr>
        </p:nvSpPr>
        <p:spPr>
          <a:xfrm>
            <a:off x="467544" y="5301208"/>
            <a:ext cx="8424936" cy="936104"/>
          </a:xfrm>
        </p:spPr>
        <p:txBody>
          <a:bodyPr/>
          <a:lstStyle/>
          <a:p>
            <a:pPr marL="0" indent="0">
              <a:spcAft>
                <a:spcPts val="500"/>
              </a:spcAft>
              <a:buNone/>
            </a:pPr>
            <a:r>
              <a:rPr lang="cs-CZ" sz="1800" b="0" dirty="0"/>
              <a:t>	</a:t>
            </a:r>
            <a:r>
              <a:rPr lang="en-US" sz="1800" b="0" dirty="0"/>
              <a:t>continuation of operation in Mode 1</a:t>
            </a:r>
            <a:r>
              <a:rPr lang="cs-CZ" sz="1800" b="0" dirty="0"/>
              <a:t>;</a:t>
            </a:r>
            <a:r>
              <a:rPr lang="en-US" sz="1800" b="0" dirty="0"/>
              <a:t>		shutdown after AOT expires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 b="0" dirty="0"/>
              <a:t>Note: Risk from time interval corresponding to startup in shutdown case (just after repair is completed) is added at the beginning of calculation for both alternatives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424000" cy="864096"/>
          </a:xfrm>
        </p:spPr>
        <p:txBody>
          <a:bodyPr/>
          <a:lstStyle/>
          <a:p>
            <a:pPr eaLnBrk="1" hangingPunct="1">
              <a:spcAft>
                <a:spcPts val="500"/>
              </a:spcAft>
            </a:pPr>
            <a:r>
              <a:rPr lang="en-US" sz="2400" dirty="0"/>
              <a:t> Unavailability of essential service water (ESW) division</a:t>
            </a:r>
          </a:p>
          <a:p>
            <a:pPr lvl="1" eaLnBrk="1" hangingPunct="1">
              <a:spcAft>
                <a:spcPts val="500"/>
              </a:spcAft>
            </a:pPr>
            <a:r>
              <a:rPr lang="en-US" sz="2200" dirty="0"/>
              <a:t>CCDP and CLERP dependent on time to repair (TR) is shown</a:t>
            </a:r>
            <a:endParaRPr lang="cs-CZ" sz="2200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99DF1F21-220B-4E5B-BFB4-A8737422DB03}"/>
              </a:ext>
            </a:extLst>
          </p:cNvPr>
          <p:cNvCxnSpPr/>
          <p:nvPr/>
        </p:nvCxnSpPr>
        <p:spPr>
          <a:xfrm>
            <a:off x="467544" y="5517232"/>
            <a:ext cx="79208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74D91488-83E3-4E30-8E8D-6A50EFBE472F}"/>
              </a:ext>
            </a:extLst>
          </p:cNvPr>
          <p:cNvCxnSpPr/>
          <p:nvPr/>
        </p:nvCxnSpPr>
        <p:spPr>
          <a:xfrm>
            <a:off x="5076056" y="5517232"/>
            <a:ext cx="7920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>
            <a:extLst>
              <a:ext uri="{FF2B5EF4-FFF2-40B4-BE49-F238E27FC236}">
                <a16:creationId xmlns:a16="http://schemas.microsoft.com/office/drawing/2014/main" id="{01E4017D-1BC7-4138-A55D-E29B7086141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5" r="2093"/>
          <a:stretch/>
        </p:blipFill>
        <p:spPr bwMode="auto">
          <a:xfrm>
            <a:off x="395536" y="2060848"/>
            <a:ext cx="8365490" cy="15449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ED950B76-5DB4-4DB3-B6DF-43E64A40C1E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4" t="26181" r="1721"/>
          <a:stretch/>
        </p:blipFill>
        <p:spPr bwMode="auto">
          <a:xfrm>
            <a:off x="467544" y="3645024"/>
            <a:ext cx="8280920" cy="162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222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95535" y="179388"/>
            <a:ext cx="7595939" cy="900112"/>
          </a:xfrm>
        </p:spPr>
        <p:txBody>
          <a:bodyPr/>
          <a:lstStyle/>
          <a:p>
            <a:pPr eaLnBrk="1" hangingPunct="1"/>
            <a:r>
              <a:rPr lang="en-US" dirty="0"/>
              <a:t>Selection of Important Components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783637" cy="4679950"/>
          </a:xfrm>
        </p:spPr>
        <p:txBody>
          <a:bodyPr/>
          <a:lstStyle/>
          <a:p>
            <a:pPr eaLnBrk="1" hangingPunct="1"/>
            <a:r>
              <a:rPr lang="en-US" sz="2400" dirty="0"/>
              <a:t> Regulatory Decree 162/2017</a:t>
            </a:r>
          </a:p>
          <a:p>
            <a:pPr lvl="1" eaLnBrk="1" hangingPunct="1"/>
            <a:r>
              <a:rPr lang="en-US" sz="2200" dirty="0"/>
              <a:t>requires to identify components with impact on plant safety using PSA for various purposes</a:t>
            </a:r>
          </a:p>
          <a:p>
            <a:pPr marL="215900" lvl="1" eaLnBrk="1" hangingPunct="1">
              <a:buClr>
                <a:srgbClr val="E5711E"/>
              </a:buClr>
              <a:buSzPct val="100000"/>
              <a:buBlip>
                <a:blip r:embed="rId3"/>
              </a:buBlip>
            </a:pPr>
            <a:r>
              <a:rPr lang="en-US" sz="2400" dirty="0"/>
              <a:t> </a:t>
            </a:r>
            <a:r>
              <a:rPr lang="en-US" sz="2400" b="1" dirty="0">
                <a:solidFill>
                  <a:schemeClr val="tx1"/>
                </a:solidFill>
              </a:rPr>
              <a:t>Regulatory safety guide</a:t>
            </a:r>
            <a:r>
              <a:rPr lang="cs-CZ" sz="2400" b="1" dirty="0">
                <a:solidFill>
                  <a:schemeClr val="tx1"/>
                </a:solidFill>
              </a:rPr>
              <a:t> BN-JB-2.</a:t>
            </a:r>
            <a:r>
              <a:rPr lang="en-US" sz="2400" b="1" dirty="0">
                <a:solidFill>
                  <a:schemeClr val="tx1"/>
                </a:solidFill>
              </a:rPr>
              <a:t>8</a:t>
            </a:r>
            <a:endParaRPr lang="en-US" sz="2200" dirty="0"/>
          </a:p>
          <a:p>
            <a:pPr lvl="1" eaLnBrk="1" hangingPunct="1"/>
            <a:r>
              <a:rPr lang="en-US" sz="2200" dirty="0"/>
              <a:t>support for PSA based selection of important components</a:t>
            </a:r>
          </a:p>
          <a:p>
            <a:pPr lvl="2" eaLnBrk="1" hangingPunct="1"/>
            <a:r>
              <a:rPr lang="en-US" sz="2000" dirty="0"/>
              <a:t>regardless of the purpose (it is not specified here)</a:t>
            </a:r>
          </a:p>
          <a:p>
            <a:pPr lvl="2" eaLnBrk="1" hangingPunct="1"/>
            <a:r>
              <a:rPr lang="en-US" sz="2000" dirty="0"/>
              <a:t>importance measures are utilized to assess (non-negligible) impact</a:t>
            </a:r>
          </a:p>
          <a:p>
            <a:pPr lvl="1" eaLnBrk="1" hangingPunct="1"/>
            <a:r>
              <a:rPr lang="en-US" sz="2200" dirty="0"/>
              <a:t>important component</a:t>
            </a:r>
          </a:p>
          <a:p>
            <a:pPr lvl="2" eaLnBrk="1" hangingPunct="1"/>
            <a:r>
              <a:rPr lang="en-US" sz="2000" dirty="0"/>
              <a:t>FV</a:t>
            </a:r>
            <a:r>
              <a:rPr lang="cs-CZ" sz="2000" dirty="0"/>
              <a:t> (</a:t>
            </a:r>
            <a:r>
              <a:rPr lang="cs-CZ" sz="2000" dirty="0" err="1"/>
              <a:t>Fussell</a:t>
            </a:r>
            <a:r>
              <a:rPr lang="cs-CZ" sz="2000" dirty="0"/>
              <a:t>-Vesely)</a:t>
            </a:r>
            <a:r>
              <a:rPr lang="en-US" sz="2000" dirty="0"/>
              <a:t> for sum of component failure modes </a:t>
            </a:r>
            <a:r>
              <a:rPr lang="en-US" sz="2000" dirty="0">
                <a:cs typeface="Arial" panose="020B0604020202020204" pitchFamily="34" charset="0"/>
              </a:rPr>
              <a:t>≥</a:t>
            </a:r>
            <a:r>
              <a:rPr lang="en-US" sz="2000" dirty="0"/>
              <a:t> 0.005</a:t>
            </a:r>
          </a:p>
          <a:p>
            <a:pPr lvl="2" eaLnBrk="1" hangingPunct="1"/>
            <a:r>
              <a:rPr lang="en-US" sz="2000" dirty="0"/>
              <a:t>the highest Risk Achievement Worth (RAW) </a:t>
            </a:r>
            <a:r>
              <a:rPr lang="en-US" sz="2000" dirty="0">
                <a:cs typeface="Arial" panose="020B0604020202020204" pitchFamily="34" charset="0"/>
              </a:rPr>
              <a:t>≥ 2 (including CCF)</a:t>
            </a:r>
          </a:p>
          <a:p>
            <a:pPr lvl="2" eaLnBrk="1" hangingPunct="1"/>
            <a:r>
              <a:rPr lang="en-US" sz="2000" dirty="0">
                <a:cs typeface="Arial" panose="020B0604020202020204" pitchFamily="34" charset="0"/>
              </a:rPr>
              <a:t>either in FDF calculation or in LERF calculation</a:t>
            </a:r>
          </a:p>
          <a:p>
            <a:pPr lvl="2" eaLnBrk="1" hangingPunct="1"/>
            <a:r>
              <a:rPr lang="en-US" sz="2000" dirty="0">
                <a:cs typeface="Arial" panose="020B0604020202020204" pitchFamily="34" charset="0"/>
              </a:rPr>
              <a:t>either for internal IEs (incl. internal hazards) or for external IEs</a:t>
            </a:r>
          </a:p>
          <a:p>
            <a:pPr lvl="2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842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95535" y="179388"/>
            <a:ext cx="7595939" cy="900112"/>
          </a:xfrm>
        </p:spPr>
        <p:txBody>
          <a:bodyPr/>
          <a:lstStyle/>
          <a:p>
            <a:pPr eaLnBrk="1" hangingPunct="1"/>
            <a:r>
              <a:rPr lang="en-US" dirty="0"/>
              <a:t>Selection of Important Components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423275" cy="4679950"/>
          </a:xfrm>
        </p:spPr>
        <p:txBody>
          <a:bodyPr/>
          <a:lstStyle/>
          <a:p>
            <a:pPr eaLnBrk="1" hangingPunct="1"/>
            <a:r>
              <a:rPr lang="en-US" sz="2400" dirty="0"/>
              <a:t> Performed for components at Dukovany NPP</a:t>
            </a:r>
          </a:p>
          <a:p>
            <a:pPr lvl="1" eaLnBrk="1" hangingPunct="1"/>
            <a:r>
              <a:rPr lang="en-US" sz="2200" dirty="0"/>
              <a:t>both for plant and for regulator</a:t>
            </a:r>
          </a:p>
          <a:p>
            <a:pPr lvl="1" eaLnBrk="1" hangingPunct="1"/>
            <a:r>
              <a:rPr lang="en-US" sz="2200" dirty="0"/>
              <a:t>PSA based using importance measures</a:t>
            </a:r>
          </a:p>
          <a:p>
            <a:pPr lvl="1" eaLnBrk="1" hangingPunct="1"/>
            <a:r>
              <a:rPr lang="en-US" sz="2200" dirty="0"/>
              <a:t>integrated PSA model was used</a:t>
            </a:r>
          </a:p>
          <a:p>
            <a:pPr lvl="2" eaLnBrk="1" hangingPunct="1"/>
            <a:r>
              <a:rPr lang="en-US" sz="2000" dirty="0"/>
              <a:t>importance measures were not determined separately for shutdown states nor for internal hazards</a:t>
            </a:r>
          </a:p>
          <a:p>
            <a:pPr marL="215900" lvl="2" eaLnBrk="1" hangingPunct="1">
              <a:buClr>
                <a:srgbClr val="E5711E"/>
              </a:buClr>
              <a:buSzPct val="100000"/>
              <a:buBlip>
                <a:blip r:embed="rId3"/>
              </a:buBlip>
            </a:pPr>
            <a:r>
              <a:rPr lang="en-US" sz="2400" b="1" dirty="0">
                <a:solidFill>
                  <a:schemeClr val="tx1"/>
                </a:solidFill>
              </a:rPr>
              <a:t> List of important components based on PSA</a:t>
            </a:r>
          </a:p>
          <a:p>
            <a:pPr lvl="1" eaLnBrk="1" hangingPunct="1"/>
            <a:r>
              <a:rPr lang="en-US" sz="2200" dirty="0"/>
              <a:t>mostly safety or safety-related components</a:t>
            </a:r>
          </a:p>
          <a:p>
            <a:pPr lvl="1" eaLnBrk="1" hangingPunct="1"/>
            <a:r>
              <a:rPr lang="en-US" sz="2200" dirty="0"/>
              <a:t>some non-safety components</a:t>
            </a:r>
          </a:p>
          <a:p>
            <a:pPr lvl="2" eaLnBrk="1" hangingPunct="1"/>
            <a:r>
              <a:rPr lang="en-US" sz="2000" dirty="0"/>
              <a:t>added to plant list of „non-categorized equipment with impact“ for graded treatment</a:t>
            </a:r>
          </a:p>
          <a:p>
            <a:pPr lvl="2" eaLnBrk="1" hangingPunct="1"/>
            <a:endParaRPr lang="en-US" sz="2400" b="1" dirty="0">
              <a:solidFill>
                <a:schemeClr val="tx1"/>
              </a:solidFill>
            </a:endParaRPr>
          </a:p>
          <a:p>
            <a:pPr lvl="1" eaLnBrk="1" hangingPunct="1"/>
            <a:endParaRPr lang="en-US" sz="2200" dirty="0"/>
          </a:p>
          <a:p>
            <a:pPr lvl="2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952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Main Insights and Conclusion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2"/>
            <a:ext cx="8423275" cy="4797449"/>
          </a:xfrm>
        </p:spPr>
        <p:txBody>
          <a:bodyPr/>
          <a:lstStyle/>
          <a:p>
            <a:pPr eaLnBrk="1" hangingPunct="1"/>
            <a:r>
              <a:rPr lang="en-US" sz="2400" dirty="0"/>
              <a:t> Living PSA project for Dukovany NPP</a:t>
            </a:r>
          </a:p>
          <a:p>
            <a:pPr lvl="1" eaLnBrk="1" hangingPunct="1"/>
            <a:r>
              <a:rPr lang="en-US" sz="2200" dirty="0"/>
              <a:t>effective tool to control and reduce plant risk level</a:t>
            </a:r>
            <a:endParaRPr lang="cs-CZ" sz="2200" dirty="0"/>
          </a:p>
          <a:p>
            <a:pPr lvl="2" eaLnBrk="1" hangingPunct="1"/>
            <a:r>
              <a:rPr lang="en-US" sz="2000" dirty="0"/>
              <a:t>in accordance with requirements of Regulatory Decree </a:t>
            </a:r>
          </a:p>
          <a:p>
            <a:pPr lvl="2" eaLnBrk="1" hangingPunct="1"/>
            <a:r>
              <a:rPr lang="en-US" sz="2000" dirty="0"/>
              <a:t>especially, PSA is used to propose measures at plant if necessary</a:t>
            </a:r>
          </a:p>
          <a:p>
            <a:pPr lvl="2" eaLnBrk="1" hangingPunct="1"/>
            <a:r>
              <a:rPr lang="en-US" sz="2000" dirty="0"/>
              <a:t>evaluation of TS adequacy to identify the need for TS changes contributes to this PSA objective as well</a:t>
            </a:r>
          </a:p>
          <a:p>
            <a:pPr lvl="1" eaLnBrk="1" hangingPunct="1"/>
            <a:r>
              <a:rPr lang="en-US" sz="2200" dirty="0"/>
              <a:t>provides support for risk informed decision making at Dukovany NPP</a:t>
            </a:r>
          </a:p>
          <a:p>
            <a:pPr lvl="2" eaLnBrk="1" hangingPunct="1"/>
            <a:r>
              <a:rPr lang="en-US" sz="2000" dirty="0"/>
              <a:t>for changes initiated by plant</a:t>
            </a:r>
          </a:p>
          <a:p>
            <a:pPr lvl="2" eaLnBrk="1" hangingPunct="1"/>
            <a:r>
              <a:rPr lang="en-US" sz="2000" dirty="0"/>
              <a:t>it includes also identification of potential for such kind of changes</a:t>
            </a:r>
          </a:p>
          <a:p>
            <a:pPr lvl="1" eaLnBrk="1" hangingPunct="1"/>
            <a:r>
              <a:rPr lang="en-US" sz="2200" dirty="0"/>
              <a:t>provides support for site inspectors of Czech regulator as well</a:t>
            </a:r>
          </a:p>
          <a:p>
            <a:pPr lvl="2" eaLnBrk="1" hangingPunct="1"/>
            <a:r>
              <a:rPr lang="en-US" sz="2000" dirty="0"/>
              <a:t>list of important components based on PSA importance measures is used as a support to determine significance of issues and findings</a:t>
            </a:r>
          </a:p>
          <a:p>
            <a:pPr lvl="2" eaLnBrk="1" hangingPunct="1"/>
            <a:endParaRPr lang="en-US" sz="2200" dirty="0"/>
          </a:p>
          <a:p>
            <a:pPr lvl="2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6154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360363" y="1439863"/>
            <a:ext cx="8423275" cy="467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4000" dirty="0">
                <a:solidFill>
                  <a:srgbClr val="003399"/>
                </a:solidFill>
                <a:latin typeface="Arial Black" pitchFamily="34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31697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Presentation Outline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423275" cy="4679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 </a:t>
            </a:r>
            <a:r>
              <a:rPr lang="en-US" sz="2400" dirty="0"/>
              <a:t>Overview of Living PSA project for Dukovany NPP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 Regulatory Decrees and guides for PSA applications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 Performed PSA applications for Dukovany NPP</a:t>
            </a:r>
          </a:p>
          <a:p>
            <a:pPr eaLnBrk="1" hangingPunct="1"/>
            <a:endParaRPr lang="en-US" sz="2400" dirty="0"/>
          </a:p>
          <a:p>
            <a:pPr eaLnBrk="1" hangingPunct="1">
              <a:lnSpc>
                <a:spcPct val="110000"/>
              </a:lnSpc>
            </a:pPr>
            <a:r>
              <a:rPr lang="en-US" sz="2400" dirty="0"/>
              <a:t> Main outputs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 Main insights and conclusions</a:t>
            </a:r>
          </a:p>
          <a:p>
            <a:pPr eaLnBrk="1" hangingPunct="1"/>
            <a:endParaRPr lang="en-US" sz="2400" dirty="0"/>
          </a:p>
          <a:p>
            <a:pPr lvl="1" eaLnBrk="1" hangingPunct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6109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PSA for Dukovany NPP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752528"/>
          </a:xfrm>
        </p:spPr>
        <p:txBody>
          <a:bodyPr>
            <a:normAutofit lnSpcReduction="10000"/>
          </a:bodyPr>
          <a:lstStyle/>
          <a:p>
            <a:pPr marL="215900" lvl="1" eaLnBrk="1" hangingPunct="1">
              <a:lnSpc>
                <a:spcPct val="110000"/>
              </a:lnSpc>
              <a:buClr>
                <a:srgbClr val="E5711E"/>
              </a:buClr>
              <a:buSzPct val="100000"/>
              <a:buBlip>
                <a:blip r:embed="rId2"/>
              </a:buBlip>
            </a:pPr>
            <a:r>
              <a:rPr lang="en-US" sz="2400" b="1" dirty="0">
                <a:solidFill>
                  <a:schemeClr val="tx1"/>
                </a:solidFill>
              </a:rPr>
              <a:t> Dukovany NPP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200" dirty="0"/>
              <a:t>VVER-440/213 type plant in the Czech Republic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200" dirty="0"/>
              <a:t>four almost identical units, 500 MWe each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/>
              <a:t> Living PSA Project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200" dirty="0"/>
              <a:t>developed and maintained </a:t>
            </a:r>
            <a:r>
              <a:rPr lang="cs-CZ" sz="2200" dirty="0"/>
              <a:t>in ÚJV Řež, a. s</a:t>
            </a:r>
            <a:r>
              <a:rPr lang="en-US" sz="2200" dirty="0"/>
              <a:t>., for Dukovany NPP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dirty="0"/>
              <a:t>RiskSpectrum</a:t>
            </a:r>
            <a:r>
              <a:rPr lang="en-US" sz="2000" baseline="30000" dirty="0"/>
              <a:t>®</a:t>
            </a:r>
            <a:r>
              <a:rPr lang="en-US" sz="2000" dirty="0"/>
              <a:t> PSA software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200" dirty="0"/>
              <a:t>basis for PSA applications at Dukovany NPP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dirty="0"/>
              <a:t>evaluation of Technical Specifications (TS)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dirty="0"/>
              <a:t>selection of important components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dirty="0"/>
              <a:t>risk monitoring (the most extensive one, Safety Monitor™ is utilized)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dirty="0"/>
              <a:t>analysis of occurred events, analysis of modifications etc.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200" dirty="0"/>
              <a:t>the first two applications are subject of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8456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Living PSA Scope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423275" cy="4679950"/>
          </a:xfrm>
        </p:spPr>
        <p:txBody>
          <a:bodyPr/>
          <a:lstStyle/>
          <a:p>
            <a:pPr eaLnBrk="1" hangingPunct="1"/>
            <a:r>
              <a:rPr lang="cs-CZ" sz="2400" dirty="0"/>
              <a:t> </a:t>
            </a:r>
            <a:r>
              <a:rPr lang="en-US" sz="2400" dirty="0"/>
              <a:t>Full-scope Level 1 &amp; Level 2</a:t>
            </a:r>
            <a:r>
              <a:rPr lang="cs-CZ" sz="2400" dirty="0"/>
              <a:t> </a:t>
            </a:r>
            <a:r>
              <a:rPr lang="en-US" sz="2400" dirty="0"/>
              <a:t>PSA</a:t>
            </a:r>
            <a:endParaRPr lang="en-US" sz="2200" dirty="0"/>
          </a:p>
          <a:p>
            <a:pPr lvl="1" eaLnBrk="1" hangingPunct="1"/>
            <a:r>
              <a:rPr lang="en-US" sz="2200" dirty="0"/>
              <a:t>all plant operating modes</a:t>
            </a:r>
            <a:endParaRPr lang="cs-CZ" sz="2200" dirty="0"/>
          </a:p>
          <a:p>
            <a:pPr lvl="1" eaLnBrk="1" hangingPunct="1"/>
            <a:r>
              <a:rPr lang="en-US" sz="2200" dirty="0"/>
              <a:t>internal initiating events (IEs), internal and external hazards, </a:t>
            </a:r>
            <a:endParaRPr lang="cs-CZ" sz="2200" dirty="0"/>
          </a:p>
          <a:p>
            <a:pPr lvl="1" eaLnBrk="1" hangingPunct="1"/>
            <a:r>
              <a:rPr lang="en-US" sz="2200" dirty="0"/>
              <a:t>risk from reactor core as well as from spent fuel pool (SFP)</a:t>
            </a:r>
          </a:p>
          <a:p>
            <a:pPr lvl="2" eaLnBrk="1" hangingPunct="1"/>
            <a:r>
              <a:rPr lang="en-US" sz="2000" dirty="0"/>
              <a:t>Core Damage Frequency (CDF)</a:t>
            </a:r>
          </a:p>
          <a:p>
            <a:pPr lvl="2" eaLnBrk="1" hangingPunct="1"/>
            <a:r>
              <a:rPr lang="en-US" sz="2000" dirty="0"/>
              <a:t>Fuel Damage Frequency (FDF) = CDF + frequency of fuel damage in SFP</a:t>
            </a:r>
          </a:p>
          <a:p>
            <a:pPr eaLnBrk="1" hangingPunct="1"/>
            <a:r>
              <a:rPr lang="en-US" sz="2400" dirty="0"/>
              <a:t> Fully integrated PSA model</a:t>
            </a:r>
          </a:p>
          <a:p>
            <a:pPr lvl="1" eaLnBrk="1" hangingPunct="1"/>
            <a:r>
              <a:rPr lang="en-US" sz="2200" dirty="0"/>
              <a:t>all plant operating states (POSs) and IEs are modeled in the same PSA project</a:t>
            </a:r>
          </a:p>
          <a:p>
            <a:pPr lvl="2" eaLnBrk="1" hangingPunct="1"/>
            <a:r>
              <a:rPr lang="en-US" sz="2000" dirty="0"/>
              <a:t>no separate PSAs for shutdown operation, hazards or SFP risk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Regulatory Decrees and Guidelines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423275" cy="4679950"/>
          </a:xfrm>
        </p:spPr>
        <p:txBody>
          <a:bodyPr/>
          <a:lstStyle/>
          <a:p>
            <a:pPr eaLnBrk="1" hangingPunct="1"/>
            <a:r>
              <a:rPr lang="en-US" sz="2400" dirty="0"/>
              <a:t> Czech implementing Decree 162/2017</a:t>
            </a:r>
          </a:p>
          <a:p>
            <a:pPr lvl="1" eaLnBrk="1" hangingPunct="1"/>
            <a:r>
              <a:rPr lang="en-US" sz="2200" dirty="0"/>
              <a:t>requires to use PSA applications for the selected purposes</a:t>
            </a:r>
          </a:p>
          <a:p>
            <a:pPr marL="215900" lvl="1" eaLnBrk="1" hangingPunct="1">
              <a:buClr>
                <a:srgbClr val="E5711E"/>
              </a:buClr>
              <a:buSzPct val="100000"/>
              <a:buBlip>
                <a:blip r:embed="rId3"/>
              </a:buBlip>
            </a:pPr>
            <a:r>
              <a:rPr lang="en-US" sz="2400" b="1" dirty="0">
                <a:solidFill>
                  <a:schemeClr val="tx1"/>
                </a:solidFill>
              </a:rPr>
              <a:t> Czech regulatory safety guides</a:t>
            </a:r>
            <a:endParaRPr lang="cs-CZ" sz="2400" b="1" dirty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200"/>
              <a:t>support </a:t>
            </a:r>
            <a:r>
              <a:rPr lang="en-US" sz="2200" dirty="0"/>
              <a:t>some PSA applications incl. those required by Decree</a:t>
            </a:r>
          </a:p>
          <a:p>
            <a:pPr lvl="1" eaLnBrk="1" hangingPunct="1"/>
            <a:r>
              <a:rPr lang="en-US" sz="2200" dirty="0"/>
              <a:t>BN-JB-2.5 (analogous to </a:t>
            </a:r>
            <a:r>
              <a:rPr lang="cs-CZ" sz="2200" dirty="0"/>
              <a:t>IAEA </a:t>
            </a:r>
            <a:r>
              <a:rPr lang="en-US" sz="2200" dirty="0"/>
              <a:t>SSG</a:t>
            </a:r>
            <a:r>
              <a:rPr lang="cs-CZ" sz="2200" dirty="0"/>
              <a:t>-3)</a:t>
            </a:r>
          </a:p>
          <a:p>
            <a:pPr lvl="2" eaLnBrk="1" hangingPunct="1"/>
            <a:r>
              <a:rPr lang="en-US" sz="2000" dirty="0"/>
              <a:t>supports PSA appl</a:t>
            </a:r>
            <a:r>
              <a:rPr lang="cs-CZ" sz="2000" dirty="0"/>
              <a:t>i</a:t>
            </a:r>
            <a:r>
              <a:rPr lang="en-US" sz="2000" dirty="0"/>
              <a:t>cations generally</a:t>
            </a:r>
            <a:endParaRPr lang="cs-CZ" sz="2000" dirty="0"/>
          </a:p>
          <a:p>
            <a:pPr lvl="1" eaLnBrk="1" hangingPunct="1"/>
            <a:r>
              <a:rPr lang="en-US" sz="2200" dirty="0"/>
              <a:t>BN-JB-2.</a:t>
            </a:r>
            <a:r>
              <a:rPr lang="cs-CZ" sz="2200" dirty="0"/>
              <a:t>6</a:t>
            </a:r>
            <a:r>
              <a:rPr lang="en-US" sz="2200" dirty="0"/>
              <a:t> (analogous to </a:t>
            </a:r>
            <a:r>
              <a:rPr lang="cs-CZ" sz="2200" dirty="0"/>
              <a:t>US NRC RG 1.174)</a:t>
            </a:r>
          </a:p>
          <a:p>
            <a:pPr lvl="2" eaLnBrk="1" hangingPunct="1"/>
            <a:r>
              <a:rPr lang="en-US" sz="2000" dirty="0"/>
              <a:t>supports RIDM for changes initiated by plant</a:t>
            </a:r>
          </a:p>
          <a:p>
            <a:pPr lvl="1" eaLnBrk="1" hangingPunct="1"/>
            <a:r>
              <a:rPr lang="en-US" sz="2200" dirty="0"/>
              <a:t>BN-JB-2.7 (analogous to US NRC RG 1.177)</a:t>
            </a:r>
          </a:p>
          <a:p>
            <a:pPr lvl="2" eaLnBrk="1" hangingPunct="1"/>
            <a:r>
              <a:rPr lang="en-US" sz="2000" dirty="0"/>
              <a:t>supports TS evaluation</a:t>
            </a:r>
          </a:p>
          <a:p>
            <a:pPr lvl="1" eaLnBrk="1" hangingPunct="1"/>
            <a:r>
              <a:rPr lang="en-US" sz="2200" dirty="0"/>
              <a:t>BN-JB-2.</a:t>
            </a:r>
            <a:r>
              <a:rPr lang="cs-CZ" sz="2200" dirty="0"/>
              <a:t>8</a:t>
            </a:r>
            <a:r>
              <a:rPr lang="en-US" sz="2200" dirty="0"/>
              <a:t> (analogous to NEI-00-04)</a:t>
            </a:r>
          </a:p>
          <a:p>
            <a:pPr lvl="2" eaLnBrk="1" hangingPunct="1"/>
            <a:r>
              <a:rPr lang="en-US" sz="2000" dirty="0"/>
              <a:t>supports PSA based selection of important components</a:t>
            </a:r>
          </a:p>
        </p:txBody>
      </p:sp>
    </p:spTree>
    <p:extLst>
      <p:ext uri="{BB962C8B-B14F-4D97-AF65-F5344CB8AC3E}">
        <p14:creationId xmlns:p14="http://schemas.microsoft.com/office/powerpoint/2010/main" val="43254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Evaluation of Technical Specifications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4896544"/>
          </a:xfrm>
        </p:spPr>
        <p:txBody>
          <a:bodyPr/>
          <a:lstStyle/>
          <a:p>
            <a:pPr eaLnBrk="1" hangingPunct="1"/>
            <a:r>
              <a:rPr lang="en-US" sz="2400" dirty="0"/>
              <a:t> Implementing Decree 162/2017</a:t>
            </a:r>
          </a:p>
          <a:p>
            <a:pPr lvl="1" eaLnBrk="1" hangingPunct="1"/>
            <a:r>
              <a:rPr lang="en-US" sz="2200" dirty="0"/>
              <a:t>it requires to assess both the need for TS modifications and acceptability of TS changes initiated by plant</a:t>
            </a:r>
          </a:p>
          <a:p>
            <a:pPr marL="215900" lvl="1" eaLnBrk="1" hangingPunct="1">
              <a:buClr>
                <a:srgbClr val="E5711E"/>
              </a:buClr>
              <a:buSzPct val="100000"/>
              <a:buBlip>
                <a:blip r:embed="rId3"/>
              </a:buBlip>
            </a:pPr>
            <a:r>
              <a:rPr lang="en-US" sz="2400" b="1" dirty="0">
                <a:solidFill>
                  <a:schemeClr val="tx1"/>
                </a:solidFill>
              </a:rPr>
              <a:t> Regulatory safety guide</a:t>
            </a:r>
            <a:r>
              <a:rPr lang="cs-CZ" sz="2400" b="1" dirty="0">
                <a:solidFill>
                  <a:schemeClr val="tx1"/>
                </a:solidFill>
              </a:rPr>
              <a:t> BN-JB-2.7</a:t>
            </a:r>
            <a:endParaRPr lang="en-US" sz="2200" dirty="0"/>
          </a:p>
          <a:p>
            <a:pPr lvl="1" eaLnBrk="1" hangingPunct="1"/>
            <a:r>
              <a:rPr lang="en-US" sz="2200" dirty="0"/>
              <a:t>supports TS changes initiated by plant as well as AOT adequacy</a:t>
            </a:r>
          </a:p>
          <a:p>
            <a:pPr lvl="2" eaLnBrk="1" hangingPunct="1"/>
            <a:r>
              <a:rPr lang="en-US" sz="2000" dirty="0"/>
              <a:t>incremental conditional core damage probability (ICCDP) ≤ 5 × 10</a:t>
            </a:r>
            <a:r>
              <a:rPr lang="en-US" sz="2000" baseline="30000" dirty="0"/>
              <a:t>‑7</a:t>
            </a:r>
          </a:p>
          <a:p>
            <a:pPr lvl="2" eaLnBrk="1" hangingPunct="1"/>
            <a:r>
              <a:rPr lang="en-US" sz="2000" dirty="0"/>
              <a:t>incremental cond. large early release probability (ICLERP) ≤ 5 × 10</a:t>
            </a:r>
            <a:r>
              <a:rPr lang="en-US" sz="2000" baseline="30000" dirty="0"/>
              <a:t>-8</a:t>
            </a:r>
          </a:p>
          <a:p>
            <a:pPr lvl="2" eaLnBrk="1" hangingPunct="1"/>
            <a:r>
              <a:rPr lang="en-US" sz="2000" dirty="0"/>
              <a:t>acceptable yearly risk increase is defined in BN-JB-2.6 (not applicable for evaluation of AOT adequacy since it is not related to change)</a:t>
            </a:r>
          </a:p>
          <a:p>
            <a:pPr lvl="1" eaLnBrk="1" hangingPunct="1"/>
            <a:r>
              <a:rPr lang="en-US" sz="2200" dirty="0"/>
              <a:t>guideline and discussion for comparison of alternatives</a:t>
            </a:r>
          </a:p>
          <a:p>
            <a:pPr lvl="2" eaLnBrk="1" hangingPunct="1"/>
            <a:r>
              <a:rPr lang="en-US" sz="2000" dirty="0"/>
              <a:t>when plant would choose this option to justify TS change</a:t>
            </a:r>
          </a:p>
          <a:p>
            <a:pPr lvl="2" eaLnBrk="1" hangingPunct="1"/>
            <a:r>
              <a:rPr lang="en-US" sz="2000" dirty="0"/>
              <a:t>approximately the same level of conservatism should be applied in models for compared alternatives</a:t>
            </a:r>
          </a:p>
        </p:txBody>
      </p:sp>
    </p:spTree>
    <p:extLst>
      <p:ext uri="{BB962C8B-B14F-4D97-AF65-F5344CB8AC3E}">
        <p14:creationId xmlns:p14="http://schemas.microsoft.com/office/powerpoint/2010/main" val="86609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Evaluation of Technical Specifications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3275" cy="4752528"/>
          </a:xfrm>
        </p:spPr>
        <p:txBody>
          <a:bodyPr/>
          <a:lstStyle/>
          <a:p>
            <a:pPr eaLnBrk="1" hangingPunct="1"/>
            <a:r>
              <a:rPr lang="en-US" sz="2400" dirty="0"/>
              <a:t> TS evaluation p</a:t>
            </a:r>
            <a:r>
              <a:rPr lang="en-US" sz="2400" b="1" dirty="0">
                <a:solidFill>
                  <a:schemeClr val="tx1"/>
                </a:solidFill>
              </a:rPr>
              <a:t>erformed recently for Dukovany NPP</a:t>
            </a:r>
            <a:endParaRPr lang="en-US" sz="2200" dirty="0"/>
          </a:p>
          <a:p>
            <a:pPr lvl="1" eaLnBrk="1" hangingPunct="1"/>
            <a:r>
              <a:rPr lang="en-US" sz="2200" dirty="0"/>
              <a:t>main objectives</a:t>
            </a:r>
          </a:p>
          <a:p>
            <a:pPr lvl="2" eaLnBrk="1" hangingPunct="1"/>
            <a:r>
              <a:rPr lang="en-US" sz="2000" dirty="0"/>
              <a:t>identification of the eventual need for TS modification</a:t>
            </a:r>
          </a:p>
          <a:p>
            <a:pPr lvl="2" eaLnBrk="1" hangingPunct="1"/>
            <a:r>
              <a:rPr lang="en-US" sz="2000" dirty="0"/>
              <a:t>identification of potential for AOT extension</a:t>
            </a:r>
          </a:p>
          <a:p>
            <a:pPr lvl="2" eaLnBrk="1" hangingPunct="1"/>
            <a:r>
              <a:rPr lang="en-US" sz="2000" dirty="0"/>
              <a:t>comparison of alternatives </a:t>
            </a:r>
            <a:r>
              <a:rPr lang="en-US" sz="2000"/>
              <a:t>for the cases </a:t>
            </a:r>
            <a:r>
              <a:rPr lang="en-US" sz="2000" dirty="0"/>
              <a:t>selected by plant</a:t>
            </a:r>
          </a:p>
          <a:p>
            <a:pPr lvl="1" eaLnBrk="1" hangingPunct="1"/>
            <a:r>
              <a:rPr lang="en-US" sz="2200" dirty="0"/>
              <a:t>scope of evaluation</a:t>
            </a:r>
          </a:p>
          <a:p>
            <a:pPr lvl="2" eaLnBrk="1" hangingPunct="1"/>
            <a:r>
              <a:rPr lang="en-US" sz="2000" dirty="0"/>
              <a:t>more than 250 cases for various combinations of limiting conditions for operation (LCOs) and AOTs</a:t>
            </a:r>
          </a:p>
          <a:p>
            <a:pPr lvl="2" eaLnBrk="1" hangingPunct="1"/>
            <a:r>
              <a:rPr lang="en-US" sz="2000" dirty="0"/>
              <a:t>diverse and mobile (DAM) requirements for availability were included</a:t>
            </a:r>
          </a:p>
          <a:p>
            <a:pPr lvl="2" eaLnBrk="1" hangingPunct="1"/>
            <a:r>
              <a:rPr lang="en-US" sz="2000" dirty="0"/>
              <a:t>risk associated with AOT in Mode 1 was assessed, several evaluations were done also for other Modes</a:t>
            </a:r>
          </a:p>
          <a:p>
            <a:pPr lvl="2" eaLnBrk="1" hangingPunct="1"/>
            <a:r>
              <a:rPr lang="en-US" sz="2000" dirty="0"/>
              <a:t>unit No. 1 was selected as a representative one</a:t>
            </a:r>
          </a:p>
          <a:p>
            <a:pPr lvl="2" eaLnBrk="1" hangingPunct="1"/>
            <a:r>
              <a:rPr lang="en-US" sz="2000" dirty="0"/>
              <a:t>internal and external hazards were included in calculation of AOT risk</a:t>
            </a:r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762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Evaluation of Technical Specifications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40560"/>
          </a:xfrm>
        </p:spPr>
        <p:txBody>
          <a:bodyPr/>
          <a:lstStyle/>
          <a:p>
            <a:pPr eaLnBrk="1" hangingPunct="1"/>
            <a:r>
              <a:rPr lang="en-US" sz="2400" dirty="0"/>
              <a:t> Main features</a:t>
            </a:r>
          </a:p>
          <a:p>
            <a:pPr lvl="1" eaLnBrk="1" hangingPunct="1"/>
            <a:r>
              <a:rPr lang="en-US" sz="2200" dirty="0"/>
              <a:t>entry into LCO selected for calculation</a:t>
            </a:r>
          </a:p>
          <a:p>
            <a:pPr lvl="2" eaLnBrk="1" hangingPunct="1"/>
            <a:r>
              <a:rPr lang="en-US" sz="2000" dirty="0"/>
              <a:t>identified most unfavorable case of entry into each LCO</a:t>
            </a:r>
          </a:p>
          <a:p>
            <a:pPr lvl="2" eaLnBrk="1" hangingPunct="1"/>
            <a:r>
              <a:rPr lang="en-US" sz="2000" dirty="0"/>
              <a:t>limited to single failure or single common cause failure (CCF)</a:t>
            </a:r>
          </a:p>
          <a:p>
            <a:pPr lvl="2" eaLnBrk="1" hangingPunct="1"/>
            <a:r>
              <a:rPr lang="en-US" sz="2000" dirty="0"/>
              <a:t>conditioning of CCF was applied when components redundant to failed one are not subsequently tested (if CCF is credited in PSA)</a:t>
            </a:r>
          </a:p>
          <a:p>
            <a:pPr lvl="1" eaLnBrk="1" hangingPunct="1"/>
            <a:r>
              <a:rPr lang="en-US" sz="2200" dirty="0"/>
              <a:t>calculation of risk associated with AOT</a:t>
            </a:r>
          </a:p>
          <a:p>
            <a:pPr lvl="2" eaLnBrk="1" hangingPunct="1"/>
            <a:r>
              <a:rPr lang="en-GB" sz="2000" dirty="0"/>
              <a:t>such risk was compared with criteria for ICCDP and ICLERP </a:t>
            </a:r>
            <a:endParaRPr lang="en-US" sz="2000" dirty="0"/>
          </a:p>
          <a:p>
            <a:pPr lvl="2" eaLnBrk="1" hangingPunct="1"/>
            <a:r>
              <a:rPr lang="en-US" sz="2000" dirty="0"/>
              <a:t>determination of maximal AOT for given LCO, it allows plant to identify potential proper candidates for AOT extension</a:t>
            </a:r>
          </a:p>
          <a:p>
            <a:pPr lvl="1" eaLnBrk="1" hangingPunct="1"/>
            <a:r>
              <a:rPr lang="en-US" sz="2200" dirty="0"/>
              <a:t>RiskSpectrum PSA software was used for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0128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60363" y="179388"/>
            <a:ext cx="7631112" cy="900112"/>
          </a:xfrm>
        </p:spPr>
        <p:txBody>
          <a:bodyPr/>
          <a:lstStyle/>
          <a:p>
            <a:pPr eaLnBrk="1" hangingPunct="1"/>
            <a:r>
              <a:rPr lang="en-US" dirty="0"/>
              <a:t>Evaluation of Technical Specifications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60363" y="1439863"/>
            <a:ext cx="8388101" cy="4679950"/>
          </a:xfrm>
        </p:spPr>
        <p:txBody>
          <a:bodyPr/>
          <a:lstStyle/>
          <a:p>
            <a:pPr eaLnBrk="1" hangingPunct="1"/>
            <a:r>
              <a:rPr lang="en-US" sz="2400" dirty="0"/>
              <a:t> </a:t>
            </a:r>
            <a:r>
              <a:rPr lang="en-US" sz="2400" b="1" dirty="0">
                <a:solidFill>
                  <a:schemeClr val="tx1"/>
                </a:solidFill>
              </a:rPr>
              <a:t>Main outputs</a:t>
            </a:r>
          </a:p>
          <a:p>
            <a:pPr lvl="1" eaLnBrk="1" hangingPunct="1"/>
            <a:r>
              <a:rPr lang="en-US" sz="2200" dirty="0"/>
              <a:t>all evaluated LCOs have been found adequate</a:t>
            </a:r>
          </a:p>
          <a:p>
            <a:pPr lvl="1" eaLnBrk="1" hangingPunct="1"/>
            <a:r>
              <a:rPr lang="en-US" sz="2200" dirty="0"/>
              <a:t>a few exceptions were identified</a:t>
            </a:r>
          </a:p>
          <a:p>
            <a:pPr lvl="2" eaLnBrk="1" hangingPunct="1"/>
            <a:r>
              <a:rPr lang="en-US" sz="2000" dirty="0"/>
              <a:t>some cases of motor operated valve (MOV) unavailability when CCF conditioning was applicable</a:t>
            </a:r>
          </a:p>
          <a:p>
            <a:pPr lvl="1" eaLnBrk="1" hangingPunct="1"/>
            <a:r>
              <a:rPr lang="en-US" sz="2000" dirty="0"/>
              <a:t>TS modifications for Dukovany NPP were proposed </a:t>
            </a:r>
          </a:p>
          <a:p>
            <a:pPr lvl="2" eaLnBrk="1" hangingPunct="1"/>
            <a:r>
              <a:rPr lang="en-US" sz="2000" dirty="0"/>
              <a:t>mainly to decrease risk associated with AOT for several cases of MOV unavailability</a:t>
            </a:r>
          </a:p>
          <a:p>
            <a:pPr lvl="2" eaLnBrk="1" hangingPunct="1"/>
            <a:r>
              <a:rPr lang="en-US" sz="2000" dirty="0"/>
              <a:t>they include new TS requirements to test MOVs in the other  redundant divisions when one of the redundant MOVs fails</a:t>
            </a:r>
          </a:p>
          <a:p>
            <a:pPr lvl="2" eaLnBrk="1" hangingPunct="1"/>
            <a:r>
              <a:rPr lang="en-US" sz="2000" dirty="0"/>
              <a:t>sensitivity analyses to show benefit of modifications were performed</a:t>
            </a:r>
          </a:p>
          <a:p>
            <a:pPr lvl="1" eaLnBrk="1" hangingPunct="1"/>
            <a:r>
              <a:rPr lang="en-US" sz="2000" dirty="0"/>
              <a:t>finally, plant made several changes in TS based on these proposals</a:t>
            </a:r>
          </a:p>
        </p:txBody>
      </p:sp>
    </p:spTree>
    <p:extLst>
      <p:ext uri="{BB962C8B-B14F-4D97-AF65-F5344CB8AC3E}">
        <p14:creationId xmlns:p14="http://schemas.microsoft.com/office/powerpoint/2010/main" val="32213130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ÚJV">
      <a:dk1>
        <a:srgbClr val="0054A4"/>
      </a:dk1>
      <a:lt1>
        <a:sysClr val="window" lastClr="FFFFFF"/>
      </a:lt1>
      <a:dk2>
        <a:srgbClr val="4D4D4D"/>
      </a:dk2>
      <a:lt2>
        <a:srgbClr val="EEECE1"/>
      </a:lt2>
      <a:accent1>
        <a:srgbClr val="0054A4"/>
      </a:accent1>
      <a:accent2>
        <a:srgbClr val="009AC7"/>
      </a:accent2>
      <a:accent3>
        <a:srgbClr val="4D4D4D"/>
      </a:accent3>
      <a:accent4>
        <a:srgbClr val="3DAF2C"/>
      </a:accent4>
      <a:accent5>
        <a:srgbClr val="FF681D"/>
      </a:accent5>
      <a:accent6>
        <a:srgbClr val="4BACC6"/>
      </a:accent6>
      <a:hlink>
        <a:srgbClr val="0054A4"/>
      </a:hlink>
      <a:folHlink>
        <a:srgbClr val="0054A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5445</TotalTime>
  <Words>1239</Words>
  <Application>Microsoft Office PowerPoint</Application>
  <PresentationFormat>Předvádění na obrazovce (4:3)</PresentationFormat>
  <Paragraphs>152</Paragraphs>
  <Slides>15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Trebuchet MS</vt:lpstr>
      <vt:lpstr>Wingdings</vt:lpstr>
      <vt:lpstr>prezentace</vt:lpstr>
      <vt:lpstr>  ÚJV Řež, a. s., Czech Republic PSA Applications for Dukovany NPP Stanislav Husťák </vt:lpstr>
      <vt:lpstr>Presentation Outline</vt:lpstr>
      <vt:lpstr>PSA for Dukovany NPP</vt:lpstr>
      <vt:lpstr>Living PSA Scope</vt:lpstr>
      <vt:lpstr>Regulatory Decrees and Guidelines</vt:lpstr>
      <vt:lpstr>Evaluation of Technical Specifications</vt:lpstr>
      <vt:lpstr>Evaluation of Technical Specifications</vt:lpstr>
      <vt:lpstr>Evaluation of Technical Specifications</vt:lpstr>
      <vt:lpstr>Evaluation of Technical Specifications</vt:lpstr>
      <vt:lpstr>Evaluation of Technical Specifications</vt:lpstr>
      <vt:lpstr>Comparison of Alternatives</vt:lpstr>
      <vt:lpstr>Selection of Important Components</vt:lpstr>
      <vt:lpstr>Selection of Important Components</vt:lpstr>
      <vt:lpstr>Main Insights and Conclusion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ÚJV Řež, a. s., Czech Republic PSA Applications for Dukovany NPP Stanislav Husťák </dc:title>
  <dc:creator/>
  <cp:lastModifiedBy>Ing. Stanislav Husťák</cp:lastModifiedBy>
  <cp:revision>823</cp:revision>
  <cp:lastPrinted>2014-03-22T19:33:32Z</cp:lastPrinted>
  <dcterms:created xsi:type="dcterms:W3CDTF">2012-12-20T20:41:34Z</dcterms:created>
  <dcterms:modified xsi:type="dcterms:W3CDTF">2022-06-29T18:06:02Z</dcterms:modified>
</cp:coreProperties>
</file>