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5" r:id="rId1"/>
  </p:sldMasterIdLst>
  <p:notesMasterIdLst>
    <p:notesMasterId r:id="rId14"/>
  </p:notesMasterIdLst>
  <p:sldIdLst>
    <p:sldId id="256" r:id="rId2"/>
    <p:sldId id="257" r:id="rId3"/>
    <p:sldId id="258" r:id="rId4"/>
    <p:sldId id="269" r:id="rId5"/>
    <p:sldId id="259" r:id="rId6"/>
    <p:sldId id="267" r:id="rId7"/>
    <p:sldId id="268" r:id="rId8"/>
    <p:sldId id="260" r:id="rId9"/>
    <p:sldId id="264" r:id="rId10"/>
    <p:sldId id="261" r:id="rId11"/>
    <p:sldId id="262" r:id="rId12"/>
    <p:sldId id="263"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1EAF37-FDDD-9AEA-0AE8-C133430B5B1B}" name="川西　創太郎" initials="川西　創太郎" userId="S::7503150211@utac.u-tokyo.ac.jp::dcf2bb96-b810-4cf4-bf71-3530940134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36"/>
    <p:restoredTop sz="68874" autoAdjust="0"/>
  </p:normalViewPr>
  <p:slideViewPr>
    <p:cSldViewPr snapToGrid="0" snapToObjects="1">
      <p:cViewPr varScale="1">
        <p:scale>
          <a:sx n="77" d="100"/>
          <a:sy n="77" d="100"/>
        </p:scale>
        <p:origin x="15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BD4E3-5651-45BA-8B64-18C23B08F00B}" type="datetimeFigureOut">
              <a:rPr kumimoji="1" lang="ja-JP" altLang="en-US" smtClean="0"/>
              <a:t>2022/6/25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41FAB-4666-4352-AE9D-3490588FD253}" type="slidenum">
              <a:rPr kumimoji="1" lang="ja-JP" altLang="en-US" smtClean="0"/>
              <a:t>‹#›</a:t>
            </a:fld>
            <a:endParaRPr kumimoji="1" lang="ja-JP" altLang="en-US"/>
          </a:p>
        </p:txBody>
      </p:sp>
    </p:spTree>
    <p:extLst>
      <p:ext uri="{BB962C8B-B14F-4D97-AF65-F5344CB8AC3E}">
        <p14:creationId xmlns:p14="http://schemas.microsoft.com/office/powerpoint/2010/main" val="11507479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Hello everyone.</a:t>
            </a:r>
          </a:p>
          <a:p>
            <a:r>
              <a:rPr kumimoji="1" lang="en-US" altLang="ja-JP" dirty="0"/>
              <a:t>I’m </a:t>
            </a:r>
            <a:r>
              <a:rPr kumimoji="1" lang="en-US" altLang="ja-JP" dirty="0" err="1"/>
              <a:t>Sotaro</a:t>
            </a:r>
            <a:r>
              <a:rPr kumimoji="1" lang="en-US" altLang="ja-JP" dirty="0"/>
              <a:t> Kawanishi, from the University of Tokyo.</a:t>
            </a:r>
          </a:p>
          <a:p>
            <a:r>
              <a:rPr kumimoji="1" lang="en-US" altLang="ja-JP" dirty="0"/>
              <a:t>The title of the presentation is “</a:t>
            </a:r>
            <a:r>
              <a:rPr lang="en-US" altLang="ja-JP" sz="1200" b="1" dirty="0"/>
              <a:t>A modeling framework for assessing resilience of urban infrastructure systems considering multiple interdependency and uncertainty</a:t>
            </a:r>
            <a:r>
              <a:rPr kumimoji="1" lang="en-US" altLang="ja-JP" dirty="0"/>
              <a:t>”.</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1</a:t>
            </a:fld>
            <a:endParaRPr kumimoji="1" lang="ja-JP" altLang="en-US"/>
          </a:p>
        </p:txBody>
      </p:sp>
    </p:spTree>
    <p:extLst>
      <p:ext uri="{BB962C8B-B14F-4D97-AF65-F5344CB8AC3E}">
        <p14:creationId xmlns:p14="http://schemas.microsoft.com/office/powerpoint/2010/main" val="1174674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explain how I conducted the test run.</a:t>
            </a:r>
          </a:p>
          <a:p>
            <a:r>
              <a:rPr kumimoji="1" lang="en-US" altLang="ja-JP" dirty="0"/>
              <a:t>The table on the left shows the main simulation settings.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kern="100" dirty="0">
                <a:effectLst/>
                <a:latin typeface="Times New Roman" panose="02020603050405020304" pitchFamily="18" charset="0"/>
                <a:ea typeface="游明朝" panose="02020400000000000000" pitchFamily="18" charset="-128"/>
                <a:cs typeface="Times New Roman" panose="02020603050405020304" pitchFamily="18" charset="0"/>
              </a:rPr>
              <a:t>The road network model consists of 2310 nodes and 1951 links, and 6990 citizen agents (each representing 4 people) and 628 enterprises are placed on the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kern="100" dirty="0">
                <a:effectLst/>
                <a:latin typeface="Times New Roman" panose="02020603050405020304" pitchFamily="18" charset="0"/>
                <a:ea typeface="游明朝" panose="02020400000000000000" pitchFamily="18" charset="-128"/>
                <a:cs typeface="Times New Roman" panose="02020603050405020304" pitchFamily="18" charset="0"/>
              </a:rPr>
              <a:t>As for the water distribution network, 4910 pipes are placed, and 13 water repair squads work to repair the pipes after a disaster occurs.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kern="100" dirty="0">
                <a:effectLst/>
                <a:latin typeface="Times New Roman" panose="02020603050405020304" pitchFamily="18" charset="0"/>
                <a:ea typeface="游明朝" panose="02020400000000000000" pitchFamily="18" charset="-128"/>
                <a:cs typeface="Times New Roman" panose="02020603050405020304" pitchFamily="18" charset="0"/>
              </a:rPr>
              <a:t>100,000 simulations were conducted, with each simulation lasting 20 days, with a disaster occurring on the fifth day, when 100 water pipes are randomly destroyed.</a:t>
            </a:r>
          </a:p>
          <a:p>
            <a:r>
              <a:rPr lang="en-US" altLang="ja-JP" sz="1800" dirty="0">
                <a:effectLst/>
                <a:latin typeface="Times New Roman" panose="02020603050405020304" pitchFamily="18" charset="0"/>
                <a:ea typeface="游明朝" panose="02020400000000000000" pitchFamily="18" charset="-128"/>
              </a:rPr>
              <a:t>Then, we applied the method to 2 cases: with and without having a repair plan.</a:t>
            </a:r>
          </a:p>
          <a:p>
            <a:r>
              <a:rPr lang="en-US" altLang="ja-JP" sz="1800" dirty="0">
                <a:effectLst/>
                <a:latin typeface="Times New Roman" panose="02020603050405020304" pitchFamily="18" charset="0"/>
                <a:ea typeface="游明朝" panose="02020400000000000000" pitchFamily="18" charset="-128"/>
              </a:rPr>
              <a:t>In case of having a repair plan, main pipes were prioritized, and when the pipes are the same type, priority was given to the pipe closer to upstream. </a:t>
            </a:r>
          </a:p>
          <a:p>
            <a:r>
              <a:rPr lang="en-US" altLang="ja-JP" sz="1800" dirty="0">
                <a:effectLst/>
                <a:latin typeface="Times New Roman" panose="02020603050405020304" pitchFamily="18" charset="0"/>
                <a:ea typeface="游明朝" panose="02020400000000000000" pitchFamily="18" charset="-128"/>
              </a:rPr>
              <a:t>In case of no repair plans, the repair order was selected randomly.</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After that, compared the distribution of resilience to </a:t>
            </a:r>
            <a:r>
              <a:rPr lang="en-US" altLang="ja-JP" sz="1200" dirty="0">
                <a:effectLst/>
                <a:latin typeface="Times New Roman" panose="02020603050405020304" pitchFamily="18" charset="0"/>
                <a:ea typeface="游明朝" panose="02020400000000000000" pitchFamily="18" charset="-128"/>
              </a:rPr>
              <a:t>evaluate the impact of having a repair plan to urban resilience. </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10</a:t>
            </a:fld>
            <a:endParaRPr kumimoji="1" lang="ja-JP" altLang="en-US"/>
          </a:p>
        </p:txBody>
      </p:sp>
    </p:spTree>
    <p:extLst>
      <p:ext uri="{BB962C8B-B14F-4D97-AF65-F5344CB8AC3E}">
        <p14:creationId xmlns:p14="http://schemas.microsoft.com/office/powerpoint/2010/main" val="3772455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These are the results.</a:t>
            </a:r>
          </a:p>
          <a:p>
            <a:r>
              <a:rPr kumimoji="1" lang="en-US" altLang="ja-JP" dirty="0"/>
              <a:t>The graphs show the histogram of the resilience index in each case.</a:t>
            </a:r>
          </a:p>
          <a:p>
            <a:r>
              <a:rPr kumimoji="1" lang="en-US" altLang="ja-JP" dirty="0"/>
              <a:t>The upper graph shows that of the case without any repair plans, and the lower graph shows that of the case when upstream main pipes are prioritized.</a:t>
            </a:r>
          </a:p>
          <a:p>
            <a:r>
              <a:rPr kumimoji="1" lang="en-US" altLang="ja-JP" dirty="0"/>
              <a:t>The horizontal axis represents the resilience value, and the vertical axis represents the frequency.</a:t>
            </a:r>
          </a:p>
          <a:p>
            <a:r>
              <a:rPr kumimoji="1" lang="en-US" altLang="ja-JP" dirty="0"/>
              <a:t>The red vertical line in the graph represents the 99 percentile.</a:t>
            </a:r>
          </a:p>
          <a:p>
            <a:r>
              <a:rPr kumimoji="1" lang="en-US" altLang="ja-JP" dirty="0"/>
              <a:t>First of all, by comparing the average value, we can observe that the implementation of the recovery plan slightly improves the system resilience, 1.5 on average.</a:t>
            </a:r>
          </a:p>
          <a:p>
            <a:r>
              <a:rPr kumimoji="1" lang="en-US" altLang="ja-JP" dirty="0"/>
              <a:t>Next, comparing the maximum resilience value, there is a large difference between 758.2 and 82.5, indicating that the implementation of a repair plan has a significant effect on improving the worst-case scenario.</a:t>
            </a:r>
          </a:p>
          <a:p>
            <a:r>
              <a:rPr kumimoji="1" lang="en-US" altLang="ja-JP" dirty="0"/>
              <a:t>In addition, there is a significant difference in the 99 percentile values, which is 47.9 for the random case and 25.9 with the repair plan, so it can be said that the possibility of high impact cases will significantly decrease by introducing a repair plan.</a:t>
            </a:r>
          </a:p>
          <a:p>
            <a:r>
              <a:rPr kumimoji="1" lang="en-US" altLang="ja-JP" dirty="0"/>
              <a:t>Although there is not much difference in the approximate shape of the graph, these results could be visually confirmed by focusing on the tail of the graph where the resilience value is higher than 35.</a:t>
            </a:r>
          </a:p>
          <a:p>
            <a:r>
              <a:rPr kumimoji="1" lang="en-US" altLang="ja-JP" dirty="0"/>
              <a:t>From these results, it can be said that the Monte Carlo method can be applied to simulations to evaluate disaster prevention strategies from a more multidimensional perspective.</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11</a:t>
            </a:fld>
            <a:endParaRPr kumimoji="1" lang="ja-JP" altLang="en-US"/>
          </a:p>
        </p:txBody>
      </p:sp>
    </p:spTree>
    <p:extLst>
      <p:ext uri="{BB962C8B-B14F-4D97-AF65-F5344CB8AC3E}">
        <p14:creationId xmlns:p14="http://schemas.microsoft.com/office/powerpoint/2010/main" val="2351545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Finally, I will conclude my presentation.</a:t>
            </a:r>
          </a:p>
          <a:p>
            <a:r>
              <a:rPr lang="en-US" altLang="ja-JP" sz="1800" dirty="0">
                <a:effectLst/>
                <a:latin typeface="Times New Roman" panose="02020603050405020304" pitchFamily="18" charset="0"/>
                <a:ea typeface="游明朝" panose="02020400000000000000" pitchFamily="18" charset="-128"/>
              </a:rPr>
              <a:t>We developed a modeling framework based on previous research to enable resilience assessment of urban infrastructure systems considering multiple interdependency and uncertainty.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a:effectLst/>
                <a:latin typeface="Times New Roman" panose="02020603050405020304" pitchFamily="18" charset="0"/>
                <a:ea typeface="游明朝" panose="02020400000000000000" pitchFamily="18" charset="-128"/>
              </a:rPr>
              <a:t>Simulation results showed that </a:t>
            </a:r>
            <a:r>
              <a:rPr lang="en-US" altLang="ja-JP" sz="3600" dirty="0"/>
              <a:t>disaster prevention strategies can be evaluated more accurately for high impact/low frequency disasters compared than when disaster scenarios are fixed</a:t>
            </a:r>
            <a:r>
              <a:rPr lang="en-US" altLang="ja-JP" sz="1800" dirty="0">
                <a:effectLst/>
                <a:latin typeface="Times New Roman" panose="02020603050405020304" pitchFamily="18" charset="0"/>
                <a:ea typeface="游明朝" panose="02020400000000000000" pitchFamily="18"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dirty="0">
                <a:solidFill>
                  <a:srgbClr val="000000"/>
                </a:solidFill>
                <a:effectLst/>
                <a:latin typeface="Arial" panose="020B0604020202020204" pitchFamily="34" charset="0"/>
              </a:rPr>
              <a:t>The next step will be randomizing the scale and occurrence timing of the disaster, and adding attributes that affect the failure probability to the pipes.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dirty="0">
                <a:solidFill>
                  <a:srgbClr val="000000"/>
                </a:solidFill>
                <a:effectLst/>
                <a:latin typeface="Arial" panose="020B0604020202020204" pitchFamily="34" charset="0"/>
              </a:rPr>
              <a:t>As the number of random factors increases, the variance of the simulation results will increase, and more simulation runs will be needed, so we will apply variance reduction methods to reduce computational effort.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dirty="0">
                <a:solidFill>
                  <a:srgbClr val="000000"/>
                </a:solidFill>
                <a:effectLst/>
                <a:latin typeface="Arial" panose="020B0604020202020204" pitchFamily="34" charset="0"/>
              </a:rPr>
              <a:t>After that, we will implement more reality-based pre-disaster and post-disaster measures and compare the results of their effectiveness, so that the model could be put to practical use.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dirty="0">
                <a:solidFill>
                  <a:srgbClr val="000000"/>
                </a:solidFill>
                <a:effectLst/>
                <a:latin typeface="Arial" panose="020B0604020202020204" pitchFamily="34" charset="0"/>
              </a:rPr>
              <a:t>Thank you for </a:t>
            </a:r>
            <a:r>
              <a:rPr lang="en-US" altLang="ja-JP" b="0" i="0">
                <a:solidFill>
                  <a:srgbClr val="000000"/>
                </a:solidFill>
                <a:effectLst/>
                <a:latin typeface="Arial" panose="020B0604020202020204" pitchFamily="34" charset="0"/>
              </a:rPr>
              <a:t>listening.</a:t>
            </a:r>
            <a:endParaRPr lang="en-US" altLang="ja-JP" b="0" i="0" dirty="0">
              <a:solidFill>
                <a:srgbClr val="000000"/>
              </a:solidFill>
              <a:effectLst/>
              <a:latin typeface="Arial" panose="020B0604020202020204" pitchFamily="34" charset="0"/>
            </a:endParaRP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12</a:t>
            </a:fld>
            <a:endParaRPr kumimoji="1" lang="ja-JP" altLang="en-US"/>
          </a:p>
        </p:txBody>
      </p:sp>
    </p:spTree>
    <p:extLst>
      <p:ext uri="{BB962C8B-B14F-4D97-AF65-F5344CB8AC3E}">
        <p14:creationId xmlns:p14="http://schemas.microsoft.com/office/powerpoint/2010/main" val="1639865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800" dirty="0">
                <a:effectLst/>
                <a:latin typeface="Times New Roman" panose="02020603050405020304" pitchFamily="18" charset="0"/>
                <a:ea typeface="游明朝" panose="02020400000000000000" pitchFamily="18" charset="-128"/>
              </a:rPr>
              <a:t>First, I will talk about the background of our research.</a:t>
            </a:r>
          </a:p>
          <a:p>
            <a:r>
              <a:rPr lang="en-US" altLang="ja-JP" sz="1800" dirty="0">
                <a:effectLst/>
                <a:latin typeface="Times New Roman" panose="02020603050405020304" pitchFamily="18" charset="0"/>
                <a:ea typeface="游明朝" panose="02020400000000000000" pitchFamily="18" charset="-128"/>
              </a:rPr>
              <a:t>Damage to infrastructure during disasters is a major challenge for countries around the world, and extensive damage is inevitable in certain cases such as the Great East Japan Earthquake.</a:t>
            </a:r>
          </a:p>
          <a:p>
            <a:r>
              <a:rPr kumimoji="1" lang="en-US" altLang="ja-JP" sz="1800" dirty="0">
                <a:effectLst/>
                <a:latin typeface="Times New Roman" panose="02020603050405020304" pitchFamily="18" charset="0"/>
                <a:ea typeface="游明朝" panose="02020400000000000000" pitchFamily="18" charset="-128"/>
              </a:rPr>
              <a:t>Against this background, the concept of resilience has become more important compared to the traditional risk management in recent years.</a:t>
            </a:r>
          </a:p>
          <a:p>
            <a:r>
              <a:rPr kumimoji="1" lang="en-US" altLang="ja-JP" sz="1800" dirty="0">
                <a:effectLst/>
                <a:latin typeface="Times New Roman" panose="02020603050405020304" pitchFamily="18" charset="0"/>
                <a:ea typeface="游明朝" panose="02020400000000000000" pitchFamily="18" charset="-128"/>
              </a:rPr>
              <a:t>In order to deal with unexpected disasters, resilience assessment considering the uncertainty of disaster damage is necessary.</a:t>
            </a:r>
          </a:p>
          <a:p>
            <a:r>
              <a:rPr kumimoji="1" lang="en-US" altLang="ja-JP" sz="1800" dirty="0">
                <a:effectLst/>
                <a:latin typeface="Times New Roman" panose="02020603050405020304" pitchFamily="18" charset="0"/>
                <a:ea typeface="游明朝" panose="02020400000000000000" pitchFamily="18" charset="-128"/>
              </a:rPr>
              <a:t>However, most studies that consider uncertainty focus on assessing the risk of failure of the target system, and there are few studies that assess the resilience of the entire social system.</a:t>
            </a:r>
            <a:endParaRPr lang="en-US" altLang="ja-JP" b="0" i="0" dirty="0">
              <a:solidFill>
                <a:srgbClr val="2E2E2E"/>
              </a:solidFill>
              <a:effectLst/>
              <a:latin typeface="Arial" panose="020B0604020202020204" pitchFamily="34" charset="0"/>
            </a:endParaRPr>
          </a:p>
          <a:p>
            <a:r>
              <a:rPr lang="en-US" altLang="ja-JP" b="0" i="0" dirty="0">
                <a:solidFill>
                  <a:srgbClr val="2E2E2E"/>
                </a:solidFill>
                <a:effectLst/>
                <a:latin typeface="Arial" panose="020B0604020202020204" pitchFamily="34" charset="0"/>
              </a:rPr>
              <a:t>Therefore, we aimed to introduce the concept of uncertainty to a model that assesses the resilience of the entire social system.</a:t>
            </a:r>
          </a:p>
          <a:p>
            <a:r>
              <a:rPr lang="en-US" altLang="ja-JP" b="0" i="0" dirty="0" err="1">
                <a:solidFill>
                  <a:srgbClr val="2E2E2E"/>
                </a:solidFill>
                <a:effectLst/>
                <a:latin typeface="Arial" panose="020B0604020202020204" pitchFamily="34" charset="0"/>
              </a:rPr>
              <a:t>Kanno</a:t>
            </a:r>
            <a:r>
              <a:rPr lang="en-US" altLang="ja-JP" b="0" i="0" dirty="0">
                <a:solidFill>
                  <a:srgbClr val="2E2E2E"/>
                </a:solidFill>
                <a:effectLst/>
                <a:latin typeface="Arial" panose="020B0604020202020204" pitchFamily="34" charset="0"/>
              </a:rPr>
              <a:t> et al. developed a human-centered modeling framework of urban systems that captures various types of interdependency underlying urban sociotechnical and socioeconomic systems to assess urban resilience for a fixed disaster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dirty="0">
                <a:solidFill>
                  <a:srgbClr val="2E2E2E"/>
                </a:solidFill>
                <a:effectLst/>
                <a:latin typeface="Arial" panose="020B0604020202020204" pitchFamily="34" charset="0"/>
              </a:rPr>
              <a:t>Fixing the disaster scenario has been a common approach in resilience researches.</a:t>
            </a:r>
            <a:endParaRPr lang="en-US" altLang="ja-JP" b="0" i="0" dirty="0">
              <a:solidFill>
                <a:srgbClr val="2E2E2E"/>
              </a:solidFill>
              <a:effectLst/>
              <a:latin typeface="Arial" panose="020B0604020202020204" pitchFamily="34" charset="0"/>
            </a:endParaRPr>
          </a:p>
          <a:p>
            <a:r>
              <a:rPr lang="en-US" altLang="ja-JP" b="0" i="0" dirty="0">
                <a:solidFill>
                  <a:srgbClr val="2E2E2E"/>
                </a:solidFill>
                <a:effectLst/>
                <a:latin typeface="Arial" panose="020B0604020202020204" pitchFamily="34" charset="0"/>
              </a:rPr>
              <a:t>We extended this model and applied the Monte Carlo method to assess the resilience of the entire social system considering uncertainty</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2</a:t>
            </a:fld>
            <a:endParaRPr kumimoji="1" lang="ja-JP" altLang="en-US"/>
          </a:p>
        </p:txBody>
      </p:sp>
    </p:spTree>
    <p:extLst>
      <p:ext uri="{BB962C8B-B14F-4D97-AF65-F5344CB8AC3E}">
        <p14:creationId xmlns:p14="http://schemas.microsoft.com/office/powerpoint/2010/main" val="1799248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talk about the objective.</a:t>
            </a:r>
          </a:p>
          <a:p>
            <a:r>
              <a:rPr kumimoji="1" lang="en-US" altLang="ja-JP" dirty="0"/>
              <a:t>As I said earlier, the main objective of this research is to develop a resilience assessment method for urban infrastructure.</a:t>
            </a:r>
          </a:p>
          <a:p>
            <a:r>
              <a:rPr kumimoji="1" lang="en-US" altLang="ja-JP" dirty="0"/>
              <a:t>We considered uncertainty of disaster damage by applying the Monte Carlo method,  and considered multiple interdependencies of a city by extending the model used in the previous research.</a:t>
            </a:r>
          </a:p>
          <a:p>
            <a:r>
              <a:rPr kumimoji="1" lang="en-US" altLang="ja-JP" dirty="0"/>
              <a:t>Then, we aimed to verify the effectiveness of the method.</a:t>
            </a:r>
          </a:p>
          <a:p>
            <a:r>
              <a:rPr kumimoji="1" lang="en-US" altLang="ja-JP" dirty="0"/>
              <a:t>In this research, we applied the modeling framework to the water distribution network, assuming that random water pipes will break in each simulation.</a:t>
            </a:r>
          </a:p>
          <a:p>
            <a:r>
              <a:rPr kumimoji="1" lang="en-US" altLang="ja-JP" dirty="0"/>
              <a:t>Then, we compared the distribution of resilience for 2 different cases: one is having a restoration plan,  and the other is restoring in a random order. </a:t>
            </a:r>
          </a:p>
          <a:p>
            <a:r>
              <a:rPr kumimoji="1" lang="en-US" altLang="ja-JP" dirty="0"/>
              <a:t>We believe that these simulation results could be used to support the development of disaster prevention measures, by evaluating the effectiveness of those measures.</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3</a:t>
            </a:fld>
            <a:endParaRPr kumimoji="1" lang="ja-JP" altLang="en-US"/>
          </a:p>
        </p:txBody>
      </p:sp>
    </p:spTree>
    <p:extLst>
      <p:ext uri="{BB962C8B-B14F-4D97-AF65-F5344CB8AC3E}">
        <p14:creationId xmlns:p14="http://schemas.microsoft.com/office/powerpoint/2010/main" val="2876652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is the flowchart of the resilience assessment method.</a:t>
            </a:r>
          </a:p>
          <a:p>
            <a:r>
              <a:rPr kumimoji="1" lang="en-US" altLang="ja-JP" dirty="0"/>
              <a:t>First, the simulation parameters such as the number of simulation runs N and timesteps for each simulation T are set.</a:t>
            </a:r>
          </a:p>
          <a:p>
            <a:r>
              <a:rPr kumimoji="1" lang="en-US" altLang="ja-JP" dirty="0"/>
              <a:t>Then, the model structure, for example, the lifeline network, is initialized.</a:t>
            </a:r>
          </a:p>
          <a:p>
            <a:r>
              <a:rPr kumimoji="1" lang="en-US" altLang="ja-JP" dirty="0"/>
              <a:t>After</a:t>
            </a:r>
            <a:r>
              <a:rPr kumimoji="1" lang="ja-JP" altLang="en-US" dirty="0"/>
              <a:t> </a:t>
            </a:r>
            <a:r>
              <a:rPr kumimoji="1" lang="en-US" altLang="ja-JP" dirty="0"/>
              <a:t>that,</a:t>
            </a:r>
            <a:r>
              <a:rPr kumimoji="1" lang="ja-JP" altLang="en-US" dirty="0"/>
              <a:t> </a:t>
            </a:r>
            <a:r>
              <a:rPr kumimoji="1" lang="en-US" altLang="ja-JP" dirty="0"/>
              <a:t>the</a:t>
            </a:r>
            <a:r>
              <a:rPr kumimoji="1" lang="ja-JP" altLang="en-US" dirty="0"/>
              <a:t> </a:t>
            </a:r>
            <a:r>
              <a:rPr kumimoji="1" lang="en-US" altLang="ja-JP" dirty="0"/>
              <a:t>simulation</a:t>
            </a:r>
            <a:r>
              <a:rPr kumimoji="1" lang="ja-JP" altLang="en-US" dirty="0"/>
              <a:t> </a:t>
            </a:r>
            <a:r>
              <a:rPr kumimoji="1" lang="en-US" altLang="ja-JP" dirty="0"/>
              <a:t>will start.</a:t>
            </a:r>
          </a:p>
          <a:p>
            <a:r>
              <a:rPr kumimoji="1" lang="en-US" altLang="ja-JP" dirty="0"/>
              <a:t>The distribution of damage is given randomly when a disaster occurs, and the recovery process is simulated.</a:t>
            </a:r>
          </a:p>
          <a:p>
            <a:r>
              <a:rPr kumimoji="1" lang="en-US" altLang="ja-JP" dirty="0"/>
              <a:t>When the timestep reaches T, the simulation ends, and the resilience of the run will be calculated.</a:t>
            </a:r>
          </a:p>
          <a:p>
            <a:r>
              <a:rPr kumimoji="1" lang="en-US" altLang="ja-JP" dirty="0"/>
              <a:t>The distribution of resilience will be obtained after repeating the simulation N times.</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4</a:t>
            </a:fld>
            <a:endParaRPr kumimoji="1" lang="ja-JP" altLang="en-US"/>
          </a:p>
        </p:txBody>
      </p:sp>
    </p:spTree>
    <p:extLst>
      <p:ext uri="{BB962C8B-B14F-4D97-AF65-F5344CB8AC3E}">
        <p14:creationId xmlns:p14="http://schemas.microsoft.com/office/powerpoint/2010/main" val="17795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I will explain the overview of the </a:t>
            </a:r>
            <a:r>
              <a:rPr lang="en-US" altLang="ja-JP" dirty="0"/>
              <a:t>s</a:t>
            </a:r>
            <a:r>
              <a:rPr kumimoji="1" lang="en-US" altLang="ja-JP" dirty="0"/>
              <a:t>imulation </a:t>
            </a:r>
            <a:r>
              <a:rPr lang="en-US" altLang="ja-JP" dirty="0"/>
              <a:t>m</a:t>
            </a:r>
            <a:r>
              <a:rPr kumimoji="1" lang="en-US" altLang="ja-JP" dirty="0"/>
              <a:t>odel.</a:t>
            </a:r>
          </a:p>
          <a:p>
            <a:r>
              <a:rPr kumimoji="1" lang="en-US" altLang="ja-JP" dirty="0"/>
              <a:t>The model consists of three subsystems: </a:t>
            </a:r>
            <a:r>
              <a:rPr lang="en-US" altLang="ja-JP" sz="1800" dirty="0">
                <a:effectLst/>
                <a:latin typeface="Times New Roman" panose="02020603050405020304" pitchFamily="18" charset="0"/>
                <a:ea typeface="游明朝" panose="02020400000000000000" pitchFamily="18" charset="-128"/>
              </a:rPr>
              <a:t>civil life, manufacturing/service industry, and lifeline infrastructure, and interdependencies existing within and between these subsystems are considered.</a:t>
            </a:r>
          </a:p>
          <a:p>
            <a:r>
              <a:rPr lang="en-US" altLang="ja-JP" sz="1800" dirty="0">
                <a:effectLst/>
                <a:latin typeface="Times New Roman" panose="02020603050405020304" pitchFamily="18" charset="0"/>
                <a:ea typeface="游明朝" panose="02020400000000000000" pitchFamily="18" charset="-128"/>
              </a:rPr>
              <a:t>The lifeline infrastructures are represented as multi-layered networks of links and nodes, with each link having parameters that represent the connection and length.</a:t>
            </a:r>
          </a:p>
          <a:p>
            <a:r>
              <a:rPr lang="en-US" altLang="ja-JP" sz="1800" dirty="0">
                <a:effectLst/>
                <a:latin typeface="Times New Roman" panose="02020603050405020304" pitchFamily="18" charset="0"/>
                <a:ea typeface="游明朝" panose="02020400000000000000" pitchFamily="18" charset="-128"/>
              </a:rPr>
              <a:t>Citizens and facilities such as company factories are represented as agents and are placed on the road network. </a:t>
            </a:r>
          </a:p>
          <a:p>
            <a:r>
              <a:rPr kumimoji="1" lang="en-US" altLang="ja-JP" sz="1800" dirty="0">
                <a:effectLst/>
                <a:latin typeface="Times New Roman" panose="02020603050405020304" pitchFamily="18" charset="0"/>
                <a:ea typeface="游明朝" panose="02020400000000000000" pitchFamily="18" charset="-128"/>
              </a:rPr>
              <a:t>It is assumed that lifeline links get damaged when a disaster strikes, and the</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recovery</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process</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of</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a</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local</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city</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from</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a</a:t>
            </a:r>
            <a:r>
              <a:rPr kumimoji="1" lang="ja-JP" altLang="en-US" sz="1800" dirty="0">
                <a:effectLst/>
                <a:latin typeface="Times New Roman" panose="02020603050405020304" pitchFamily="18" charset="0"/>
                <a:ea typeface="游明朝" panose="02020400000000000000" pitchFamily="18" charset="-128"/>
              </a:rPr>
              <a:t> </a:t>
            </a:r>
            <a:r>
              <a:rPr kumimoji="1" lang="en-US" altLang="ja-JP" sz="1800" dirty="0">
                <a:effectLst/>
                <a:latin typeface="Times New Roman" panose="02020603050405020304" pitchFamily="18" charset="0"/>
                <a:ea typeface="游明朝" panose="02020400000000000000" pitchFamily="18" charset="-128"/>
              </a:rPr>
              <a:t>disaster is simulated in each simulation run.</a:t>
            </a:r>
          </a:p>
          <a:p>
            <a:r>
              <a:rPr kumimoji="1" lang="en-US" altLang="ja-JP" sz="1800" dirty="0">
                <a:effectLst/>
                <a:latin typeface="Times New Roman" panose="02020603050405020304" pitchFamily="18" charset="0"/>
                <a:ea typeface="游明朝" panose="02020400000000000000" pitchFamily="18" charset="-128"/>
              </a:rPr>
              <a:t>5</a:t>
            </a:r>
            <a:endParaRPr lang="en-US" altLang="ja-JP" sz="1800" dirty="0">
              <a:effectLst/>
              <a:latin typeface="Times New Roman" panose="02020603050405020304" pitchFamily="18" charset="0"/>
              <a:ea typeface="游明朝" panose="02020400000000000000" pitchFamily="18" charset="-128"/>
            </a:endParaRP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5</a:t>
            </a:fld>
            <a:endParaRPr kumimoji="1" lang="ja-JP" altLang="en-US"/>
          </a:p>
        </p:txBody>
      </p:sp>
    </p:spTree>
    <p:extLst>
      <p:ext uri="{BB962C8B-B14F-4D97-AF65-F5344CB8AC3E}">
        <p14:creationId xmlns:p14="http://schemas.microsoft.com/office/powerpoint/2010/main" val="3144807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talk about the interdependencies that are taken into account.</a:t>
            </a:r>
          </a:p>
          <a:p>
            <a:r>
              <a:rPr lang="en-US" altLang="ja-JP" sz="1200" dirty="0">
                <a:effectLst/>
                <a:latin typeface="Times New Roman" panose="02020603050405020304" pitchFamily="18" charset="0"/>
                <a:ea typeface="游明朝" panose="02020400000000000000" pitchFamily="18" charset="-128"/>
              </a:rPr>
              <a:t>Nine different types of interdependencies existing within and between the three subsystems are considered. </a:t>
            </a:r>
          </a:p>
          <a:p>
            <a:r>
              <a:rPr lang="en-US" altLang="ja-JP" sz="1200" dirty="0">
                <a:effectLst/>
                <a:latin typeface="Times New Roman" panose="02020603050405020304" pitchFamily="18" charset="0"/>
                <a:ea typeface="游明朝" panose="02020400000000000000" pitchFamily="18" charset="-128"/>
              </a:rPr>
              <a:t>First, I will explain the interdependencies within the subsystems.</a:t>
            </a:r>
          </a:p>
          <a:p>
            <a:r>
              <a:rPr lang="en-US" altLang="ja-JP" b="0" i="0" dirty="0">
                <a:effectLst/>
                <a:latin typeface="Times New Roman" panose="02020603050405020304" pitchFamily="18" charset="0"/>
              </a:rPr>
              <a:t>A typical dependency within civil life is resource-sharing and conflict among different daily activities or other persons.</a:t>
            </a:r>
          </a:p>
          <a:p>
            <a:r>
              <a:rPr lang="en-US" altLang="ja-JP" b="0" i="0" dirty="0">
                <a:effectLst/>
                <a:latin typeface="Times New Roman" panose="02020603050405020304" pitchFamily="18" charset="0"/>
              </a:rPr>
              <a:t>Within Industry and lifeline, there are transactional relationships, such as those involving demand and supply or customer and provider relationships, and there are alternative or competitive relationships.</a:t>
            </a:r>
          </a:p>
          <a:p>
            <a:r>
              <a:rPr lang="en-US" altLang="ja-JP" b="0" i="0" dirty="0">
                <a:effectLst/>
                <a:latin typeface="Times New Roman" panose="02020603050405020304" pitchFamily="18" charset="0"/>
              </a:rPr>
              <a:t>Then, I will explain the </a:t>
            </a:r>
            <a:r>
              <a:rPr lang="en-US" altLang="ja-JP" sz="1200" dirty="0">
                <a:effectLst/>
                <a:latin typeface="Times New Roman" panose="02020603050405020304" pitchFamily="18" charset="0"/>
                <a:ea typeface="游明朝" panose="02020400000000000000" pitchFamily="18" charset="-128"/>
              </a:rPr>
              <a:t>interdependencies between the subsystems.</a:t>
            </a:r>
            <a:endParaRPr lang="en-US" altLang="ja-JP" b="0" i="0" dirty="0">
              <a:effectLst/>
              <a:latin typeface="Times New Roman" panose="02020603050405020304" pitchFamily="18" charset="0"/>
            </a:endParaRPr>
          </a:p>
          <a:p>
            <a:r>
              <a:rPr kumimoji="1" lang="en-US" altLang="ja-JP" sz="1200" dirty="0">
                <a:effectLst/>
                <a:latin typeface="Times New Roman" panose="02020603050405020304" pitchFamily="18" charset="0"/>
                <a:ea typeface="游明朝" panose="02020400000000000000" pitchFamily="18" charset="-128"/>
              </a:rPr>
              <a:t>Civil life depends heavily on lifelines and services that industries provide.</a:t>
            </a:r>
          </a:p>
          <a:p>
            <a:r>
              <a:rPr kumimoji="1" lang="en-US" altLang="ja-JP" sz="1200" dirty="0">
                <a:effectLst/>
                <a:latin typeface="Times New Roman" panose="02020603050405020304" pitchFamily="18" charset="0"/>
                <a:ea typeface="游明朝" panose="02020400000000000000" pitchFamily="18" charset="-128"/>
              </a:rPr>
              <a:t>Industry depends on civil life for labor supply and depends on lifeline for lifeline supply. Also, the demand is determined by civil life.</a:t>
            </a:r>
          </a:p>
          <a:p>
            <a:r>
              <a:rPr kumimoji="1" lang="en-US" altLang="ja-JP" dirty="0"/>
              <a:t>Lifeline is dependent on civil life and industry, because the demand is determined by them.</a:t>
            </a:r>
          </a:p>
          <a:p>
            <a:r>
              <a:rPr kumimoji="1" lang="en-US" altLang="ja-JP" dirty="0"/>
              <a:t>In addition,</a:t>
            </a:r>
            <a:r>
              <a:rPr lang="en-US" altLang="ja-JP" b="0" i="0" dirty="0">
                <a:effectLst/>
                <a:latin typeface="Times New Roman" panose="02020603050405020304" pitchFamily="18" charset="0"/>
              </a:rPr>
              <a:t> various companies and organizations are involved in restoring the damaged lifelines, which can also be regarded as a dependency.</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6</a:t>
            </a:fld>
            <a:endParaRPr kumimoji="1" lang="ja-JP" altLang="en-US"/>
          </a:p>
        </p:txBody>
      </p:sp>
    </p:spTree>
    <p:extLst>
      <p:ext uri="{BB962C8B-B14F-4D97-AF65-F5344CB8AC3E}">
        <p14:creationId xmlns:p14="http://schemas.microsoft.com/office/powerpoint/2010/main" val="3319894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explain the agent-based model.</a:t>
            </a:r>
          </a:p>
          <a:p>
            <a:r>
              <a:rPr kumimoji="1" lang="en-US" altLang="ja-JP" dirty="0"/>
              <a:t>These are the main agents that exist in the model.</a:t>
            </a:r>
          </a:p>
          <a:p>
            <a:r>
              <a:rPr kumimoji="1" lang="en-US" altLang="ja-JP" dirty="0"/>
              <a:t>There are 4 types of citizen agents</a:t>
            </a:r>
            <a:r>
              <a:rPr lang="en-US" altLang="ja-JP" dirty="0"/>
              <a:t>: non-workers, industry workers, lifeline workers, and repair workers.</a:t>
            </a:r>
          </a:p>
          <a:p>
            <a:r>
              <a:rPr kumimoji="1" lang="en-US" altLang="ja-JP" dirty="0"/>
              <a:t>Workers commute to their workplaces, and supplies labor to them.</a:t>
            </a:r>
          </a:p>
          <a:p>
            <a:r>
              <a:rPr kumimoji="1" lang="en-US" altLang="ja-JP" dirty="0"/>
              <a:t>Each citizen agent performs daily life activities such as consuming water and purchasing daily necessities, to satisfy their quality of life.</a:t>
            </a:r>
          </a:p>
          <a:p>
            <a:r>
              <a:rPr kumimoji="1" lang="en-US" altLang="ja-JP" dirty="0"/>
              <a:t>Company agents manufactures products by accomplishing company tasks, and provides the products to the citizen agents.</a:t>
            </a:r>
          </a:p>
          <a:p>
            <a:r>
              <a:rPr kumimoji="1" lang="en-US" altLang="ja-JP" dirty="0"/>
              <a:t>Restoration squads are agents that repair the damaged lifeline links after the disaster occurs.</a:t>
            </a:r>
          </a:p>
          <a:p>
            <a:r>
              <a:rPr kumimoji="1" lang="en-US" altLang="ja-JP" dirty="0"/>
              <a:t>They are constrained by distance, time, and resources, so it will take some time for the lifeline infrastructures to fully recover.</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7</a:t>
            </a:fld>
            <a:endParaRPr kumimoji="1" lang="ja-JP" altLang="en-US"/>
          </a:p>
        </p:txBody>
      </p:sp>
    </p:spTree>
    <p:extLst>
      <p:ext uri="{BB962C8B-B14F-4D97-AF65-F5344CB8AC3E}">
        <p14:creationId xmlns:p14="http://schemas.microsoft.com/office/powerpoint/2010/main" val="974924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explain the evaluation criteria.</a:t>
            </a:r>
          </a:p>
          <a:p>
            <a:r>
              <a:rPr kumimoji="1" lang="en-US" altLang="ja-JP" dirty="0"/>
              <a:t>The total performance of the social system is calculated by the </a:t>
            </a:r>
            <a:r>
              <a:rPr lang="en-US" altLang="ja-JP" dirty="0"/>
              <a:t>a</a:t>
            </a:r>
            <a:r>
              <a:rPr kumimoji="1" lang="en-US" altLang="ja-JP" dirty="0"/>
              <a:t>verage performance of the </a:t>
            </a:r>
            <a:r>
              <a:rPr lang="en-US" altLang="ja-JP" dirty="0"/>
              <a:t>three</a:t>
            </a:r>
            <a:r>
              <a:rPr kumimoji="1" lang="en-US" altLang="ja-JP" dirty="0"/>
              <a:t> subsystems.</a:t>
            </a:r>
          </a:p>
          <a:p>
            <a:r>
              <a:rPr kumimoji="1" lang="en-US" altLang="ja-JP" dirty="0"/>
              <a:t>The performance of civil life is the average quality of life of each citizen agent, while the quality of life is the percentage of daily life activities achieved.</a:t>
            </a:r>
          </a:p>
          <a:p>
            <a:r>
              <a:rPr kumimoji="1" lang="en-US" altLang="ja-JP" dirty="0"/>
              <a:t>The performance of industry is the p</a:t>
            </a:r>
            <a:r>
              <a:rPr lang="en-US" altLang="ja-JP" dirty="0"/>
              <a:t>ercentage of company tasks achieved, and the performance of lifeline is the percentage of links with access to lifeline facilities.</a:t>
            </a:r>
          </a:p>
          <a:p>
            <a:r>
              <a:rPr lang="en-US" altLang="ja-JP" dirty="0"/>
              <a:t>These performance values are calculated on a 100-point scale, day by day.</a:t>
            </a:r>
          </a:p>
          <a:p>
            <a:r>
              <a:rPr kumimoji="1" lang="en-US" altLang="ja-JP" dirty="0"/>
              <a:t>Then, the resilience of the city is assessed by the area of the resilience triangle in the post disaster recovery simulation.</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8</a:t>
            </a:fld>
            <a:endParaRPr kumimoji="1" lang="ja-JP" altLang="en-US"/>
          </a:p>
        </p:txBody>
      </p:sp>
    </p:spTree>
    <p:extLst>
      <p:ext uri="{BB962C8B-B14F-4D97-AF65-F5344CB8AC3E}">
        <p14:creationId xmlns:p14="http://schemas.microsoft.com/office/powerpoint/2010/main" val="708948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Next, I will explain how we applied the modeling framework to the water distribution network.</a:t>
            </a:r>
          </a:p>
          <a:p>
            <a:r>
              <a:rPr kumimoji="1" lang="en-US" altLang="ja-JP" dirty="0"/>
              <a:t>Wakayama et al. applied the model used in the pervious study to the evaluation of water pipe repair plans, and reproduced the water distribution network of a real city.</a:t>
            </a:r>
          </a:p>
          <a:p>
            <a:r>
              <a:rPr kumimoji="1" lang="en-US" altLang="ja-JP" dirty="0"/>
              <a:t>Attributes were set to each water pipe, for example, whether the pipe is a main pipe with larger diameter or not.</a:t>
            </a:r>
          </a:p>
          <a:p>
            <a:r>
              <a:rPr kumimoji="1" lang="en-US" altLang="ja-JP" dirty="0"/>
              <a:t>We used the network structure of this research.</a:t>
            </a:r>
          </a:p>
          <a:p>
            <a:r>
              <a:rPr kumimoji="1" lang="en-US" altLang="ja-JP" dirty="0"/>
              <a:t>Since we focused on the water distribution network, we assumed that only water pipes would randomly get damaged when a disaster strikes.</a:t>
            </a:r>
          </a:p>
          <a:p>
            <a:r>
              <a:rPr kumimoji="1" lang="en-US" altLang="ja-JP" dirty="0"/>
              <a:t>Any water pipe that cannot reach any reservoirs by following undamaged water pipes are regarded as unavailable pipes, and buildings that are tied with unavailable pipes will not be able to access to water.</a:t>
            </a:r>
          </a:p>
          <a:p>
            <a:r>
              <a:rPr kumimoji="1" lang="en-US" altLang="ja-JP" dirty="0"/>
              <a:t>10</a:t>
            </a:r>
          </a:p>
        </p:txBody>
      </p:sp>
      <p:sp>
        <p:nvSpPr>
          <p:cNvPr id="4" name="スライド番号プレースホルダー 3"/>
          <p:cNvSpPr>
            <a:spLocks noGrp="1"/>
          </p:cNvSpPr>
          <p:nvPr>
            <p:ph type="sldNum" sz="quarter" idx="5"/>
          </p:nvPr>
        </p:nvSpPr>
        <p:spPr/>
        <p:txBody>
          <a:bodyPr/>
          <a:lstStyle/>
          <a:p>
            <a:fld id="{01141FAB-4666-4352-AE9D-3490588FD253}" type="slidenum">
              <a:rPr kumimoji="1" lang="ja-JP" altLang="en-US" smtClean="0"/>
              <a:t>9</a:t>
            </a:fld>
            <a:endParaRPr kumimoji="1" lang="ja-JP" altLang="en-US"/>
          </a:p>
        </p:txBody>
      </p:sp>
    </p:spTree>
    <p:extLst>
      <p:ext uri="{BB962C8B-B14F-4D97-AF65-F5344CB8AC3E}">
        <p14:creationId xmlns:p14="http://schemas.microsoft.com/office/powerpoint/2010/main" val="254343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66F4A6-54F1-5909-B2CD-6DD3079E4E3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A3BB3BA-F66C-6334-88D2-2175413B1B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E350A07-30BE-2703-1EDD-B840988D9580}"/>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5" name="フッター プレースホルダー 4">
            <a:extLst>
              <a:ext uri="{FF2B5EF4-FFF2-40B4-BE49-F238E27FC236}">
                <a16:creationId xmlns:a16="http://schemas.microsoft.com/office/drawing/2014/main" id="{F43A4A86-FF3B-928E-ECC2-A9E03A74AD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D1287D-9B16-FF94-0445-A7731B2E10E5}"/>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99567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0D06F0-E1BA-42DC-E595-16DADDE9E84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CC373FA-282D-90EA-BA15-D42A36CA707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939389-F507-B576-0538-F2EF46451255}"/>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5" name="フッター プレースホルダー 4">
            <a:extLst>
              <a:ext uri="{FF2B5EF4-FFF2-40B4-BE49-F238E27FC236}">
                <a16:creationId xmlns:a16="http://schemas.microsoft.com/office/drawing/2014/main" id="{0A557FC1-50B2-7583-13F8-66DA9755CC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A85EFC-C691-4D51-8A9A-5AAF6C292976}"/>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149085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C8EC43F-54EA-B9D1-1EBF-24F8AEBCC99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2199EC-0E81-7E99-9288-D54517A7680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80FD72-1915-6DEC-898A-AA6E53DD03E6}"/>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5" name="フッター プレースホルダー 4">
            <a:extLst>
              <a:ext uri="{FF2B5EF4-FFF2-40B4-BE49-F238E27FC236}">
                <a16:creationId xmlns:a16="http://schemas.microsoft.com/office/drawing/2014/main" id="{D4D25F2B-23D7-8F4B-1AC1-0AB2538CFB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5ECF88F-519E-CA64-B71D-75350EA5E546}"/>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298978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A90CE-2C6F-3532-18D5-020C91B9CAA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25B83B-4387-B7CE-97E3-FC0F2394248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A38AA8-0E3A-AF8C-6157-FB19438CB126}"/>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5" name="フッター プレースホルダー 4">
            <a:extLst>
              <a:ext uri="{FF2B5EF4-FFF2-40B4-BE49-F238E27FC236}">
                <a16:creationId xmlns:a16="http://schemas.microsoft.com/office/drawing/2014/main" id="{5D03FB96-A981-4B14-291B-D017B27DD0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5F0C4E-A86D-F88D-9DC9-4EFD515BB6AF}"/>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2019437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9B4DEA-64D6-AF0D-27CA-22629D031D1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682FB5B-F65A-6EED-1024-7DC83CB277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A95F2BC-EFA1-48DE-99F4-69CD00530591}"/>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5" name="フッター プレースホルダー 4">
            <a:extLst>
              <a:ext uri="{FF2B5EF4-FFF2-40B4-BE49-F238E27FC236}">
                <a16:creationId xmlns:a16="http://schemas.microsoft.com/office/drawing/2014/main" id="{023284CD-8711-7803-2168-E9E5E71B3F9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47B251-37AF-C793-FBAB-AF9D612EBF7A}"/>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117705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D91C7C-B0FD-AA0B-49E4-F279FACE1F2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807BA9-2CA3-B1D0-679C-D26BCC22F45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FA6F37C-5B60-E0AE-82A2-ABEDA612133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FB5DF28-5880-10DB-C23C-E69CE6E393BA}"/>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6" name="フッター プレースホルダー 5">
            <a:extLst>
              <a:ext uri="{FF2B5EF4-FFF2-40B4-BE49-F238E27FC236}">
                <a16:creationId xmlns:a16="http://schemas.microsoft.com/office/drawing/2014/main" id="{FD8089D2-5976-0E84-196B-41B087F466B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E77A85A-2D20-3F3D-412B-6422DA570C6B}"/>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1417406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E1735B-7CF3-5892-57BB-F762BE3033A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D49BCB8-5DAB-E47F-E721-A25C5CC3C4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3DF522D-EA9C-5BAF-92B1-170A3E4ABAC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6AB449B-CD06-0720-511B-B0A447EDCE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537C323-CCA3-7430-D1E4-CA4DCF4C04E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38BB3D0-9966-1B44-90B9-5DDA805B092B}"/>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8" name="フッター プレースホルダー 7">
            <a:extLst>
              <a:ext uri="{FF2B5EF4-FFF2-40B4-BE49-F238E27FC236}">
                <a16:creationId xmlns:a16="http://schemas.microsoft.com/office/drawing/2014/main" id="{F5F88E27-E9E0-4003-99D0-5222F20F716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1FBEB93-365F-D901-D5ED-7E70F821CC68}"/>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351805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C46085-92DB-3AEF-3534-A0E63DE1C34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4223051-D046-8AD1-1C60-06449BEE35C9}"/>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4" name="フッター プレースホルダー 3">
            <a:extLst>
              <a:ext uri="{FF2B5EF4-FFF2-40B4-BE49-F238E27FC236}">
                <a16:creationId xmlns:a16="http://schemas.microsoft.com/office/drawing/2014/main" id="{A89FEAF9-7FD4-9D20-6428-AB3BDB43E85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AB5A955-91DC-8E9A-9093-D87F925FCCD8}"/>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240732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4177F85-FA1A-3821-C222-1A1A4452F243}"/>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3" name="フッター プレースホルダー 2">
            <a:extLst>
              <a:ext uri="{FF2B5EF4-FFF2-40B4-BE49-F238E27FC236}">
                <a16:creationId xmlns:a16="http://schemas.microsoft.com/office/drawing/2014/main" id="{F375D82E-B689-A993-4286-49455D75BC8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A71A52A-84E2-E09A-73B3-F46972BA7D61}"/>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2097894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AAD134-4F68-74E9-F606-5B7805A4B82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731C1E2-101C-C6EF-75FE-61962EA4B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CA1D58B-B2A8-F48B-F19B-F0922BAD75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A2D3A18-2FE4-3157-2D32-44836C367C83}"/>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6" name="フッター プレースホルダー 5">
            <a:extLst>
              <a:ext uri="{FF2B5EF4-FFF2-40B4-BE49-F238E27FC236}">
                <a16:creationId xmlns:a16="http://schemas.microsoft.com/office/drawing/2014/main" id="{2E702E46-7317-58DA-AC41-4091E8C7445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46365EC-A197-0276-3988-843B6B028B2A}"/>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1443045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B8B5F4-240F-5DD2-504F-27E31BB1A2B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1E0045-91F2-67CF-B616-B68DF2F11B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9EB1419-445B-2FAB-6952-031A34191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740C2DC-F6DD-F87C-3D80-4EA2508296FD}"/>
              </a:ext>
            </a:extLst>
          </p:cNvPr>
          <p:cNvSpPr>
            <a:spLocks noGrp="1"/>
          </p:cNvSpPr>
          <p:nvPr>
            <p:ph type="dt" sz="half" idx="10"/>
          </p:nvPr>
        </p:nvSpPr>
        <p:spPr/>
        <p:txBody>
          <a:bodyPr/>
          <a:lstStyle/>
          <a:p>
            <a:fld id="{05916EC6-CBEE-1044-ADC7-D88008718297}" type="datetimeFigureOut">
              <a:rPr kumimoji="1" lang="ja-JP" altLang="en-US" smtClean="0"/>
              <a:t>2022/6/25</a:t>
            </a:fld>
            <a:endParaRPr kumimoji="1" lang="ja-JP" altLang="en-US"/>
          </a:p>
        </p:txBody>
      </p:sp>
      <p:sp>
        <p:nvSpPr>
          <p:cNvPr id="6" name="フッター プレースホルダー 5">
            <a:extLst>
              <a:ext uri="{FF2B5EF4-FFF2-40B4-BE49-F238E27FC236}">
                <a16:creationId xmlns:a16="http://schemas.microsoft.com/office/drawing/2014/main" id="{2B1273D6-80D8-40C4-C458-D45C2B02C4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5A4438-9766-E24A-F71E-4FCE7B5D4AF8}"/>
              </a:ext>
            </a:extLst>
          </p:cNvPr>
          <p:cNvSpPr>
            <a:spLocks noGrp="1"/>
          </p:cNvSpPr>
          <p:nvPr>
            <p:ph type="sldNum" sz="quarter" idx="12"/>
          </p:nvPr>
        </p:nvSpPr>
        <p:spPr/>
        <p:txBody>
          <a:body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400202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F35CC13-AA08-60FA-AE16-64C299CCD4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0B68A0-A588-6302-2206-249A902B42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CD18FB-FF7E-A171-966C-FB9EADF5E3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16EC6-CBEE-1044-ADC7-D88008718297}" type="datetimeFigureOut">
              <a:rPr kumimoji="1" lang="ja-JP" altLang="en-US" smtClean="0"/>
              <a:t>2022/6/25</a:t>
            </a:fld>
            <a:endParaRPr kumimoji="1" lang="ja-JP" altLang="en-US"/>
          </a:p>
        </p:txBody>
      </p:sp>
      <p:sp>
        <p:nvSpPr>
          <p:cNvPr id="5" name="フッター プレースホルダー 4">
            <a:extLst>
              <a:ext uri="{FF2B5EF4-FFF2-40B4-BE49-F238E27FC236}">
                <a16:creationId xmlns:a16="http://schemas.microsoft.com/office/drawing/2014/main" id="{FBE7A51D-6F8B-F3D2-546E-9DE93C0C68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042D6-A267-CC1B-82AB-C8B34327DE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81E19-641A-4C4F-B4F1-2D58EE9B8C8D}" type="slidenum">
              <a:rPr kumimoji="1" lang="ja-JP" altLang="en-US" smtClean="0"/>
              <a:t>‹#›</a:t>
            </a:fld>
            <a:endParaRPr kumimoji="1" lang="ja-JP" altLang="en-US"/>
          </a:p>
        </p:txBody>
      </p:sp>
    </p:spTree>
    <p:extLst>
      <p:ext uri="{BB962C8B-B14F-4D97-AF65-F5344CB8AC3E}">
        <p14:creationId xmlns:p14="http://schemas.microsoft.com/office/powerpoint/2010/main" val="358156993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D556FC-44ED-CD8D-E8C2-881660EF4B6A}"/>
              </a:ext>
            </a:extLst>
          </p:cNvPr>
          <p:cNvSpPr>
            <a:spLocks noGrp="1"/>
          </p:cNvSpPr>
          <p:nvPr>
            <p:ph type="ctrTitle"/>
          </p:nvPr>
        </p:nvSpPr>
        <p:spPr/>
        <p:txBody>
          <a:bodyPr>
            <a:normAutofit/>
          </a:bodyPr>
          <a:lstStyle/>
          <a:p>
            <a:r>
              <a:rPr lang="en-US" altLang="ja-JP" sz="3600" b="1" dirty="0"/>
              <a:t>A modeling framework for assessing resilience of urban infrastructure systems considering multiple interdependency and uncertainty</a:t>
            </a:r>
            <a:endParaRPr kumimoji="1" lang="ja-JP" altLang="en-US" sz="3600" dirty="0"/>
          </a:p>
        </p:txBody>
      </p:sp>
      <p:sp>
        <p:nvSpPr>
          <p:cNvPr id="3" name="字幕 2">
            <a:extLst>
              <a:ext uri="{FF2B5EF4-FFF2-40B4-BE49-F238E27FC236}">
                <a16:creationId xmlns:a16="http://schemas.microsoft.com/office/drawing/2014/main" id="{0204368F-5887-CFCE-32CA-8C79E647001A}"/>
              </a:ext>
            </a:extLst>
          </p:cNvPr>
          <p:cNvSpPr>
            <a:spLocks noGrp="1"/>
          </p:cNvSpPr>
          <p:nvPr>
            <p:ph type="subTitle" idx="1"/>
          </p:nvPr>
        </p:nvSpPr>
        <p:spPr>
          <a:xfrm>
            <a:off x="2234609" y="3857118"/>
            <a:ext cx="7722781" cy="429049"/>
          </a:xfrm>
        </p:spPr>
        <p:txBody>
          <a:bodyPr>
            <a:normAutofit/>
          </a:bodyPr>
          <a:lstStyle/>
          <a:p>
            <a:pPr algn="l"/>
            <a:r>
              <a:rPr lang="en" altLang="ja-JP" u="sng" dirty="0"/>
              <a:t>Sotaro Kawanishi</a:t>
            </a:r>
            <a:r>
              <a:rPr lang="en" altLang="ja-JP" baseline="30000" dirty="0"/>
              <a:t>1</a:t>
            </a:r>
            <a:r>
              <a:rPr lang="en" altLang="ja-JP" dirty="0"/>
              <a:t>, Kazuo Furuta</a:t>
            </a:r>
            <a:r>
              <a:rPr lang="en" altLang="ja-JP" baseline="30000" dirty="0"/>
              <a:t>1</a:t>
            </a:r>
            <a:r>
              <a:rPr lang="en" altLang="ja-JP" dirty="0"/>
              <a:t>, and Taro Kanno</a:t>
            </a:r>
            <a:r>
              <a:rPr lang="en" altLang="ja-JP" baseline="30000" dirty="0"/>
              <a:t>1</a:t>
            </a:r>
            <a:endParaRPr kumimoji="1" lang="ja-JP" altLang="en-US" dirty="0"/>
          </a:p>
        </p:txBody>
      </p:sp>
      <p:sp>
        <p:nvSpPr>
          <p:cNvPr id="4" name="テキスト ボックス 3">
            <a:extLst>
              <a:ext uri="{FF2B5EF4-FFF2-40B4-BE49-F238E27FC236}">
                <a16:creationId xmlns:a16="http://schemas.microsoft.com/office/drawing/2014/main" id="{959964F4-1B45-7811-24E0-68A2F6D045DB}"/>
              </a:ext>
            </a:extLst>
          </p:cNvPr>
          <p:cNvSpPr txBox="1"/>
          <p:nvPr/>
        </p:nvSpPr>
        <p:spPr>
          <a:xfrm>
            <a:off x="2234609" y="4449228"/>
            <a:ext cx="6022803" cy="923330"/>
          </a:xfrm>
          <a:prstGeom prst="rect">
            <a:avLst/>
          </a:prstGeom>
          <a:noFill/>
        </p:spPr>
        <p:txBody>
          <a:bodyPr wrap="none" rtlCol="0">
            <a:spAutoFit/>
          </a:bodyPr>
          <a:lstStyle/>
          <a:p>
            <a:r>
              <a:rPr lang="en" altLang="ja-JP" baseline="30000" dirty="0"/>
              <a:t>1 </a:t>
            </a:r>
            <a:r>
              <a:rPr lang="en" altLang="ja-JP" dirty="0"/>
              <a:t>School of Engineering, The University of Tokyo, Japan</a:t>
            </a:r>
            <a:endParaRPr lang="en" altLang="ja-JP" b="0" dirty="0">
              <a:effectLst/>
            </a:endParaRPr>
          </a:p>
          <a:p>
            <a:br>
              <a:rPr lang="en" altLang="ja-JP" dirty="0"/>
            </a:br>
            <a:endParaRPr kumimoji="1" lang="ja-JP" altLang="en-US" dirty="0"/>
          </a:p>
        </p:txBody>
      </p:sp>
      <p:sp>
        <p:nvSpPr>
          <p:cNvPr id="5" name="テキスト ボックス 4">
            <a:extLst>
              <a:ext uri="{FF2B5EF4-FFF2-40B4-BE49-F238E27FC236}">
                <a16:creationId xmlns:a16="http://schemas.microsoft.com/office/drawing/2014/main" id="{C7BE7AA9-9BCF-2450-CE4A-9AFF17B6A642}"/>
              </a:ext>
            </a:extLst>
          </p:cNvPr>
          <p:cNvSpPr txBox="1"/>
          <p:nvPr/>
        </p:nvSpPr>
        <p:spPr>
          <a:xfrm>
            <a:off x="2165568" y="5187892"/>
            <a:ext cx="7860861" cy="646331"/>
          </a:xfrm>
          <a:prstGeom prst="rect">
            <a:avLst/>
          </a:prstGeom>
          <a:noFill/>
        </p:spPr>
        <p:txBody>
          <a:bodyPr wrap="square" rtlCol="0">
            <a:spAutoFit/>
          </a:bodyPr>
          <a:lstStyle/>
          <a:p>
            <a:pPr algn="ctr"/>
            <a:r>
              <a:rPr kumimoji="1" lang="en-US" altLang="ja-JP" dirty="0"/>
              <a:t>The Probabilistic Safety Assessment and Management Conference</a:t>
            </a:r>
          </a:p>
          <a:p>
            <a:pPr algn="ctr"/>
            <a:r>
              <a:rPr kumimoji="1" lang="en-US" altLang="ja-JP" dirty="0"/>
              <a:t>June 26, 2022</a:t>
            </a:r>
            <a:endParaRPr kumimoji="1" lang="ja-JP" altLang="en-US" dirty="0"/>
          </a:p>
        </p:txBody>
      </p:sp>
    </p:spTree>
    <p:extLst>
      <p:ext uri="{BB962C8B-B14F-4D97-AF65-F5344CB8AC3E}">
        <p14:creationId xmlns:p14="http://schemas.microsoft.com/office/powerpoint/2010/main" val="2014965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B80493-86B7-25E1-9535-79BF3C0522FC}"/>
              </a:ext>
            </a:extLst>
          </p:cNvPr>
          <p:cNvSpPr>
            <a:spLocks noGrp="1"/>
          </p:cNvSpPr>
          <p:nvPr>
            <p:ph type="title"/>
          </p:nvPr>
        </p:nvSpPr>
        <p:spPr/>
        <p:txBody>
          <a:bodyPr/>
          <a:lstStyle/>
          <a:p>
            <a:r>
              <a:rPr kumimoji="1" lang="en-US" altLang="ja-JP" dirty="0"/>
              <a:t>Test run</a:t>
            </a:r>
            <a:endParaRPr kumimoji="1" lang="ja-JP" altLang="en-US"/>
          </a:p>
        </p:txBody>
      </p:sp>
      <p:graphicFrame>
        <p:nvGraphicFramePr>
          <p:cNvPr id="4" name="表 4">
            <a:extLst>
              <a:ext uri="{FF2B5EF4-FFF2-40B4-BE49-F238E27FC236}">
                <a16:creationId xmlns:a16="http://schemas.microsoft.com/office/drawing/2014/main" id="{ACBF42C6-4AE1-29A5-7474-7BDCC465E5B9}"/>
              </a:ext>
            </a:extLst>
          </p:cNvPr>
          <p:cNvGraphicFramePr>
            <a:graphicFrameLocks/>
          </p:cNvGraphicFramePr>
          <p:nvPr>
            <p:extLst>
              <p:ext uri="{D42A27DB-BD31-4B8C-83A1-F6EECF244321}">
                <p14:modId xmlns:p14="http://schemas.microsoft.com/office/powerpoint/2010/main" val="2345868016"/>
              </p:ext>
            </p:extLst>
          </p:nvPr>
        </p:nvGraphicFramePr>
        <p:xfrm>
          <a:off x="838200" y="1690688"/>
          <a:ext cx="5068330" cy="4660533"/>
        </p:xfrm>
        <a:graphic>
          <a:graphicData uri="http://schemas.openxmlformats.org/drawingml/2006/table">
            <a:tbl>
              <a:tblPr firstRow="1" bandRow="1">
                <a:tableStyleId>{5C22544A-7EE6-4342-B048-85BDC9FD1C3A}</a:tableStyleId>
              </a:tblPr>
              <a:tblGrid>
                <a:gridCol w="2534165">
                  <a:extLst>
                    <a:ext uri="{9D8B030D-6E8A-4147-A177-3AD203B41FA5}">
                      <a16:colId xmlns:a16="http://schemas.microsoft.com/office/drawing/2014/main" val="4292610419"/>
                    </a:ext>
                  </a:extLst>
                </a:gridCol>
                <a:gridCol w="2534165">
                  <a:extLst>
                    <a:ext uri="{9D8B030D-6E8A-4147-A177-3AD203B41FA5}">
                      <a16:colId xmlns:a16="http://schemas.microsoft.com/office/drawing/2014/main" val="2997647496"/>
                    </a:ext>
                  </a:extLst>
                </a:gridCol>
              </a:tblGrid>
              <a:tr h="375597">
                <a:tc>
                  <a:txBody>
                    <a:bodyPr/>
                    <a:lstStyle/>
                    <a:p>
                      <a:r>
                        <a:rPr kumimoji="1" lang="en-US" altLang="ja-JP" dirty="0"/>
                        <a:t>Parameter</a:t>
                      </a:r>
                      <a:endParaRPr kumimoji="1" lang="ja-JP" altLang="en-US" dirty="0"/>
                    </a:p>
                  </a:txBody>
                  <a:tcPr/>
                </a:tc>
                <a:tc>
                  <a:txBody>
                    <a:bodyPr/>
                    <a:lstStyle/>
                    <a:p>
                      <a:r>
                        <a:rPr kumimoji="1" lang="en-US" altLang="ja-JP" dirty="0"/>
                        <a:t>Value</a:t>
                      </a:r>
                      <a:endParaRPr kumimoji="1" lang="ja-JP" altLang="en-US" dirty="0"/>
                    </a:p>
                  </a:txBody>
                  <a:tcPr/>
                </a:tc>
                <a:extLst>
                  <a:ext uri="{0D108BD9-81ED-4DB2-BD59-A6C34878D82A}">
                    <a16:rowId xmlns:a16="http://schemas.microsoft.com/office/drawing/2014/main" val="2422779056"/>
                  </a:ext>
                </a:extLst>
              </a:tr>
              <a:tr h="375597">
                <a:tc>
                  <a:txBody>
                    <a:bodyPr/>
                    <a:lstStyle/>
                    <a:p>
                      <a:r>
                        <a:rPr kumimoji="1" lang="en-US" altLang="ja-JP" dirty="0"/>
                        <a:t>Citizens</a:t>
                      </a:r>
                      <a:endParaRPr kumimoji="1" lang="ja-JP" altLang="en-US" dirty="0"/>
                    </a:p>
                  </a:txBody>
                  <a:tcPr/>
                </a:tc>
                <a:tc>
                  <a:txBody>
                    <a:bodyPr/>
                    <a:lstStyle/>
                    <a:p>
                      <a:r>
                        <a:rPr kumimoji="1" lang="en-US" altLang="ja-JP" dirty="0"/>
                        <a:t>6,990</a:t>
                      </a:r>
                    </a:p>
                  </a:txBody>
                  <a:tcPr/>
                </a:tc>
                <a:extLst>
                  <a:ext uri="{0D108BD9-81ED-4DB2-BD59-A6C34878D82A}">
                    <a16:rowId xmlns:a16="http://schemas.microsoft.com/office/drawing/2014/main" val="3189778709"/>
                  </a:ext>
                </a:extLst>
              </a:tr>
              <a:tr h="375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Companies</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628</a:t>
                      </a:r>
                      <a:endParaRPr kumimoji="1" lang="ja-JP" altLang="en-US" dirty="0"/>
                    </a:p>
                  </a:txBody>
                  <a:tcPr/>
                </a:tc>
                <a:extLst>
                  <a:ext uri="{0D108BD9-81ED-4DB2-BD59-A6C34878D82A}">
                    <a16:rowId xmlns:a16="http://schemas.microsoft.com/office/drawing/2014/main" val="3584577147"/>
                  </a:ext>
                </a:extLst>
              </a:tr>
              <a:tr h="375597">
                <a:tc>
                  <a:txBody>
                    <a:bodyPr/>
                    <a:lstStyle/>
                    <a:p>
                      <a:r>
                        <a:rPr kumimoji="1" lang="en-US" altLang="ja-JP" dirty="0"/>
                        <a:t>Nodes</a:t>
                      </a:r>
                      <a:endParaRPr kumimoji="1" lang="ja-JP" altLang="en-US" dirty="0"/>
                    </a:p>
                  </a:txBody>
                  <a:tcPr/>
                </a:tc>
                <a:tc>
                  <a:txBody>
                    <a:bodyPr/>
                    <a:lstStyle/>
                    <a:p>
                      <a:r>
                        <a:rPr kumimoji="1" lang="en-US" altLang="ja-JP" dirty="0"/>
                        <a:t>2,310</a:t>
                      </a:r>
                      <a:endParaRPr kumimoji="1" lang="ja-JP" altLang="en-US"/>
                    </a:p>
                  </a:txBody>
                  <a:tcPr/>
                </a:tc>
                <a:extLst>
                  <a:ext uri="{0D108BD9-81ED-4DB2-BD59-A6C34878D82A}">
                    <a16:rowId xmlns:a16="http://schemas.microsoft.com/office/drawing/2014/main" val="165795662"/>
                  </a:ext>
                </a:extLst>
              </a:tr>
              <a:tr h="375597">
                <a:tc>
                  <a:txBody>
                    <a:bodyPr/>
                    <a:lstStyle/>
                    <a:p>
                      <a:r>
                        <a:rPr kumimoji="1" lang="en-US" altLang="ja-JP" dirty="0"/>
                        <a:t>Road links</a:t>
                      </a:r>
                      <a:endParaRPr kumimoji="1" lang="ja-JP" altLang="en-US" dirty="0"/>
                    </a:p>
                  </a:txBody>
                  <a:tcPr/>
                </a:tc>
                <a:tc>
                  <a:txBody>
                    <a:bodyPr/>
                    <a:lstStyle/>
                    <a:p>
                      <a:r>
                        <a:rPr kumimoji="1" lang="en-US" altLang="ja-JP" dirty="0"/>
                        <a:t>1,951</a:t>
                      </a:r>
                      <a:endParaRPr kumimoji="1" lang="ja-JP" altLang="en-US"/>
                    </a:p>
                  </a:txBody>
                  <a:tcPr/>
                </a:tc>
                <a:extLst>
                  <a:ext uri="{0D108BD9-81ED-4DB2-BD59-A6C34878D82A}">
                    <a16:rowId xmlns:a16="http://schemas.microsoft.com/office/drawing/2014/main" val="2297335004"/>
                  </a:ext>
                </a:extLst>
              </a:tr>
              <a:tr h="375597">
                <a:tc>
                  <a:txBody>
                    <a:bodyPr/>
                    <a:lstStyle/>
                    <a:p>
                      <a:r>
                        <a:rPr kumimoji="1" lang="en-US" altLang="ja-JP" dirty="0"/>
                        <a:t>Water pipes</a:t>
                      </a:r>
                      <a:endParaRPr kumimoji="1" lang="ja-JP" altLang="en-US" dirty="0"/>
                    </a:p>
                  </a:txBody>
                  <a:tcPr/>
                </a:tc>
                <a:tc>
                  <a:txBody>
                    <a:bodyPr/>
                    <a:lstStyle/>
                    <a:p>
                      <a:r>
                        <a:rPr kumimoji="1" lang="en-US" altLang="ja-JP" dirty="0"/>
                        <a:t>4,910</a:t>
                      </a:r>
                      <a:endParaRPr kumimoji="1" lang="ja-JP" altLang="en-US"/>
                    </a:p>
                  </a:txBody>
                  <a:tcPr/>
                </a:tc>
                <a:extLst>
                  <a:ext uri="{0D108BD9-81ED-4DB2-BD59-A6C34878D82A}">
                    <a16:rowId xmlns:a16="http://schemas.microsoft.com/office/drawing/2014/main" val="2891543538"/>
                  </a:ext>
                </a:extLst>
              </a:tr>
              <a:tr h="375597">
                <a:tc>
                  <a:txBody>
                    <a:bodyPr/>
                    <a:lstStyle/>
                    <a:p>
                      <a:r>
                        <a:rPr kumimoji="1" lang="en-US" altLang="ja-JP" dirty="0"/>
                        <a:t>Repair squads</a:t>
                      </a:r>
                      <a:endParaRPr kumimoji="1" lang="ja-JP" altLang="en-US" dirty="0"/>
                    </a:p>
                  </a:txBody>
                  <a:tcPr/>
                </a:tc>
                <a:tc>
                  <a:txBody>
                    <a:bodyPr/>
                    <a:lstStyle/>
                    <a:p>
                      <a:r>
                        <a:rPr kumimoji="1" lang="en-US" altLang="ja-JP" dirty="0"/>
                        <a:t>13</a:t>
                      </a:r>
                      <a:endParaRPr kumimoji="1" lang="ja-JP" altLang="en-US"/>
                    </a:p>
                  </a:txBody>
                  <a:tcPr/>
                </a:tc>
                <a:extLst>
                  <a:ext uri="{0D108BD9-81ED-4DB2-BD59-A6C34878D82A}">
                    <a16:rowId xmlns:a16="http://schemas.microsoft.com/office/drawing/2014/main" val="439590231"/>
                  </a:ext>
                </a:extLst>
              </a:tr>
              <a:tr h="375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Pipes damaged when disaster strikes</a:t>
                      </a:r>
                      <a:endParaRPr kumimoji="1" lang="ja-JP" altLang="en-US" dirty="0"/>
                    </a:p>
                  </a:txBody>
                  <a:tcPr/>
                </a:tc>
                <a:tc>
                  <a:txBody>
                    <a:bodyPr/>
                    <a:lstStyle/>
                    <a:p>
                      <a:r>
                        <a:rPr kumimoji="1" lang="en-US" altLang="ja-JP" dirty="0"/>
                        <a:t>100</a:t>
                      </a:r>
                      <a:endParaRPr kumimoji="1" lang="ja-JP" altLang="en-US" dirty="0"/>
                    </a:p>
                  </a:txBody>
                  <a:tcPr/>
                </a:tc>
                <a:extLst>
                  <a:ext uri="{0D108BD9-81ED-4DB2-BD59-A6C34878D82A}">
                    <a16:rowId xmlns:a16="http://schemas.microsoft.com/office/drawing/2014/main" val="2462150157"/>
                  </a:ext>
                </a:extLst>
              </a:tr>
              <a:tr h="375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Simulation</a:t>
                      </a:r>
                      <a:r>
                        <a:rPr kumimoji="1" lang="ja-JP" altLang="en-US" dirty="0"/>
                        <a:t> </a:t>
                      </a:r>
                      <a:r>
                        <a:rPr kumimoji="1" lang="en-US" altLang="ja-JP" dirty="0"/>
                        <a:t>days</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20</a:t>
                      </a:r>
                      <a:endParaRPr kumimoji="1" lang="ja-JP" altLang="en-US"/>
                    </a:p>
                  </a:txBody>
                  <a:tcPr/>
                </a:tc>
                <a:extLst>
                  <a:ext uri="{0D108BD9-81ED-4DB2-BD59-A6C34878D82A}">
                    <a16:rowId xmlns:a16="http://schemas.microsoft.com/office/drawing/2014/main" val="491235437"/>
                  </a:ext>
                </a:extLst>
              </a:tr>
              <a:tr h="375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Disaster date</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5</a:t>
                      </a:r>
                      <a:endParaRPr kumimoji="1" lang="ja-JP" altLang="en-US" dirty="0"/>
                    </a:p>
                  </a:txBody>
                  <a:tcPr/>
                </a:tc>
                <a:extLst>
                  <a:ext uri="{0D108BD9-81ED-4DB2-BD59-A6C34878D82A}">
                    <a16:rowId xmlns:a16="http://schemas.microsoft.com/office/drawing/2014/main" val="124269084"/>
                  </a:ext>
                </a:extLst>
              </a:tr>
              <a:tr h="3755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Number</a:t>
                      </a:r>
                      <a:r>
                        <a:rPr kumimoji="1" lang="ja-JP" altLang="en-US" dirty="0"/>
                        <a:t> </a:t>
                      </a:r>
                      <a:r>
                        <a:rPr kumimoji="1" lang="en-US" altLang="ja-JP" dirty="0"/>
                        <a:t>of</a:t>
                      </a:r>
                      <a:r>
                        <a:rPr kumimoji="1" lang="ja-JP" altLang="en-US" dirty="0"/>
                        <a:t> </a:t>
                      </a:r>
                      <a:r>
                        <a:rPr kumimoji="1" lang="en-US" altLang="ja-JP" dirty="0"/>
                        <a:t>simulations</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100,000</a:t>
                      </a:r>
                      <a:endParaRPr kumimoji="1" lang="ja-JP" altLang="en-US" dirty="0"/>
                    </a:p>
                  </a:txBody>
                  <a:tcPr/>
                </a:tc>
                <a:extLst>
                  <a:ext uri="{0D108BD9-81ED-4DB2-BD59-A6C34878D82A}">
                    <a16:rowId xmlns:a16="http://schemas.microsoft.com/office/drawing/2014/main" val="910540410"/>
                  </a:ext>
                </a:extLst>
              </a:tr>
            </a:tbl>
          </a:graphicData>
        </a:graphic>
      </p:graphicFrame>
      <p:sp>
        <p:nvSpPr>
          <p:cNvPr id="3" name="テキスト ボックス 2">
            <a:extLst>
              <a:ext uri="{FF2B5EF4-FFF2-40B4-BE49-F238E27FC236}">
                <a16:creationId xmlns:a16="http://schemas.microsoft.com/office/drawing/2014/main" id="{6C95975B-CDF2-8CE7-034F-EBD6719F0276}"/>
              </a:ext>
            </a:extLst>
          </p:cNvPr>
          <p:cNvSpPr txBox="1"/>
          <p:nvPr/>
        </p:nvSpPr>
        <p:spPr>
          <a:xfrm>
            <a:off x="6096000" y="3429000"/>
            <a:ext cx="5660524" cy="1200329"/>
          </a:xfrm>
          <a:prstGeom prst="rect">
            <a:avLst/>
          </a:prstGeom>
          <a:noFill/>
        </p:spPr>
        <p:txBody>
          <a:bodyPr wrap="none" rtlCol="0">
            <a:spAutoFit/>
          </a:bodyPr>
          <a:lstStyle/>
          <a:p>
            <a:r>
              <a:rPr lang="en-US" altLang="ja-JP" sz="2400" dirty="0"/>
              <a:t>Apply to two cases</a:t>
            </a:r>
          </a:p>
          <a:p>
            <a:r>
              <a:rPr lang="en-US" altLang="ja-JP" sz="2400" dirty="0"/>
              <a:t>Case 1: Prioritize upstream main pipes</a:t>
            </a:r>
          </a:p>
          <a:p>
            <a:r>
              <a:rPr lang="en-US" altLang="ja-JP" sz="2400" dirty="0"/>
              <a:t>Case 2: Random order</a:t>
            </a:r>
          </a:p>
        </p:txBody>
      </p:sp>
    </p:spTree>
    <p:extLst>
      <p:ext uri="{BB962C8B-B14F-4D97-AF65-F5344CB8AC3E}">
        <p14:creationId xmlns:p14="http://schemas.microsoft.com/office/powerpoint/2010/main" val="220295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78E716-1022-DDD6-C75F-D2B0C9332CEC}"/>
              </a:ext>
            </a:extLst>
          </p:cNvPr>
          <p:cNvSpPr>
            <a:spLocks noGrp="1"/>
          </p:cNvSpPr>
          <p:nvPr>
            <p:ph type="title"/>
          </p:nvPr>
        </p:nvSpPr>
        <p:spPr/>
        <p:txBody>
          <a:bodyPr/>
          <a:lstStyle/>
          <a:p>
            <a:r>
              <a:rPr kumimoji="1" lang="en-US" altLang="ja-JP" dirty="0"/>
              <a:t>Results</a:t>
            </a:r>
            <a:endParaRPr kumimoji="1" lang="ja-JP" altLang="en-US"/>
          </a:p>
        </p:txBody>
      </p:sp>
      <p:sp>
        <p:nvSpPr>
          <p:cNvPr id="14" name="テキスト ボックス 13">
            <a:extLst>
              <a:ext uri="{FF2B5EF4-FFF2-40B4-BE49-F238E27FC236}">
                <a16:creationId xmlns:a16="http://schemas.microsoft.com/office/drawing/2014/main" id="{8A19E72F-C9DE-3034-C16E-CA50D2B6B6BB}"/>
              </a:ext>
            </a:extLst>
          </p:cNvPr>
          <p:cNvSpPr txBox="1"/>
          <p:nvPr/>
        </p:nvSpPr>
        <p:spPr>
          <a:xfrm>
            <a:off x="1265863" y="1880726"/>
            <a:ext cx="4235051" cy="1846659"/>
          </a:xfrm>
          <a:prstGeom prst="rect">
            <a:avLst/>
          </a:prstGeom>
          <a:noFill/>
        </p:spPr>
        <p:txBody>
          <a:bodyPr wrap="square" rtlCol="0">
            <a:spAutoFit/>
          </a:bodyPr>
          <a:lstStyle/>
          <a:p>
            <a:r>
              <a:rPr lang="en-US" altLang="ja-JP" sz="2400" dirty="0"/>
              <a:t>Case 1: Without</a:t>
            </a:r>
            <a:r>
              <a:rPr lang="ja-JP" altLang="en-US" sz="2400"/>
              <a:t> </a:t>
            </a:r>
            <a:r>
              <a:rPr lang="en-US" altLang="ja-JP" sz="2400" dirty="0"/>
              <a:t>repair</a:t>
            </a:r>
            <a:r>
              <a:rPr lang="ja-JP" altLang="en-US" sz="2400"/>
              <a:t> </a:t>
            </a:r>
            <a:r>
              <a:rPr lang="en-US" altLang="ja-JP" sz="2400" dirty="0"/>
              <a:t>plan</a:t>
            </a:r>
            <a:endParaRPr kumimoji="1" lang="en-US" altLang="ja-JP" sz="2400" dirty="0"/>
          </a:p>
          <a:p>
            <a:pPr fontAlgn="t"/>
            <a:r>
              <a:rPr lang="en-US" altLang="ja-JP" sz="2400" dirty="0"/>
              <a:t>Average: 16.1</a:t>
            </a:r>
            <a:endParaRPr lang="ja-JP" altLang="ja-JP" sz="2400" dirty="0"/>
          </a:p>
          <a:p>
            <a:pPr fontAlgn="t"/>
            <a:r>
              <a:rPr lang="en-US" altLang="ja-JP" sz="2400" dirty="0"/>
              <a:t>Maximum: 758.2</a:t>
            </a:r>
          </a:p>
          <a:p>
            <a:pPr fontAlgn="t"/>
            <a:r>
              <a:rPr lang="en-US" altLang="ja-JP" sz="2400" dirty="0"/>
              <a:t>99 percentile: 47.9</a:t>
            </a:r>
            <a:endParaRPr lang="ja-JP" altLang="ja-JP" sz="2400" dirty="0"/>
          </a:p>
          <a:p>
            <a:endParaRPr kumimoji="1" lang="ja-JP" altLang="en-US" dirty="0"/>
          </a:p>
        </p:txBody>
      </p:sp>
      <p:sp>
        <p:nvSpPr>
          <p:cNvPr id="15" name="テキスト ボックス 14">
            <a:extLst>
              <a:ext uri="{FF2B5EF4-FFF2-40B4-BE49-F238E27FC236}">
                <a16:creationId xmlns:a16="http://schemas.microsoft.com/office/drawing/2014/main" id="{6ECF11F5-FA30-D311-16C3-FCA357453D43}"/>
              </a:ext>
            </a:extLst>
          </p:cNvPr>
          <p:cNvSpPr txBox="1"/>
          <p:nvPr/>
        </p:nvSpPr>
        <p:spPr>
          <a:xfrm>
            <a:off x="1265862" y="4311535"/>
            <a:ext cx="4235051" cy="1569660"/>
          </a:xfrm>
          <a:prstGeom prst="rect">
            <a:avLst/>
          </a:prstGeom>
          <a:noFill/>
        </p:spPr>
        <p:txBody>
          <a:bodyPr wrap="square" rtlCol="0">
            <a:spAutoFit/>
          </a:bodyPr>
          <a:lstStyle/>
          <a:p>
            <a:r>
              <a:rPr kumimoji="1" lang="en-US" altLang="ja-JP" sz="2400" dirty="0"/>
              <a:t>Case 2: With repair plan</a:t>
            </a:r>
          </a:p>
          <a:p>
            <a:pPr fontAlgn="t"/>
            <a:r>
              <a:rPr lang="en-US" altLang="ja-JP" sz="2400" dirty="0"/>
              <a:t>Average: 14.4</a:t>
            </a:r>
            <a:endParaRPr lang="ja-JP" altLang="ja-JP" sz="2400" dirty="0"/>
          </a:p>
          <a:p>
            <a:r>
              <a:rPr lang="en-US" altLang="ja-JP" sz="2400" dirty="0"/>
              <a:t>Maximum: 82.5</a:t>
            </a:r>
            <a:endParaRPr lang="ja-JP" altLang="en-US" sz="2400" dirty="0"/>
          </a:p>
          <a:p>
            <a:r>
              <a:rPr lang="en-US" altLang="ja-JP" sz="2400" dirty="0"/>
              <a:t>99 percentile: 25.9</a:t>
            </a:r>
            <a:endParaRPr lang="ja-JP" altLang="en-US" sz="2400" dirty="0"/>
          </a:p>
        </p:txBody>
      </p:sp>
      <p:grpSp>
        <p:nvGrpSpPr>
          <p:cNvPr id="3" name="グループ化 2">
            <a:extLst>
              <a:ext uri="{FF2B5EF4-FFF2-40B4-BE49-F238E27FC236}">
                <a16:creationId xmlns:a16="http://schemas.microsoft.com/office/drawing/2014/main" id="{D64F09E0-8997-C551-E2F7-AD575DD50473}"/>
              </a:ext>
            </a:extLst>
          </p:cNvPr>
          <p:cNvGrpSpPr/>
          <p:nvPr/>
        </p:nvGrpSpPr>
        <p:grpSpPr>
          <a:xfrm>
            <a:off x="6096000" y="846198"/>
            <a:ext cx="4637215" cy="6009787"/>
            <a:chOff x="6096000" y="180459"/>
            <a:chExt cx="5152461" cy="6677541"/>
          </a:xfrm>
        </p:grpSpPr>
        <p:grpSp>
          <p:nvGrpSpPr>
            <p:cNvPr id="4" name="グループ化 3">
              <a:extLst>
                <a:ext uri="{FF2B5EF4-FFF2-40B4-BE49-F238E27FC236}">
                  <a16:creationId xmlns:a16="http://schemas.microsoft.com/office/drawing/2014/main" id="{F8BC64DF-4332-2746-AD98-C6F08C0BAEEB}"/>
                </a:ext>
              </a:extLst>
            </p:cNvPr>
            <p:cNvGrpSpPr/>
            <p:nvPr/>
          </p:nvGrpSpPr>
          <p:grpSpPr>
            <a:xfrm>
              <a:off x="6096000" y="180459"/>
              <a:ext cx="5152461" cy="6677541"/>
              <a:chOff x="3569350" y="180459"/>
              <a:chExt cx="5152461" cy="6677541"/>
            </a:xfrm>
          </p:grpSpPr>
          <p:grpSp>
            <p:nvGrpSpPr>
              <p:cNvPr id="5" name="グループ化 4">
                <a:extLst>
                  <a:ext uri="{FF2B5EF4-FFF2-40B4-BE49-F238E27FC236}">
                    <a16:creationId xmlns:a16="http://schemas.microsoft.com/office/drawing/2014/main" id="{D9278D2C-0DD2-0394-63C2-D3BC648F2FBF}"/>
                  </a:ext>
                </a:extLst>
              </p:cNvPr>
              <p:cNvGrpSpPr/>
              <p:nvPr/>
            </p:nvGrpSpPr>
            <p:grpSpPr>
              <a:xfrm>
                <a:off x="3569350" y="501228"/>
                <a:ext cx="5152461" cy="6356772"/>
                <a:chOff x="6201339" y="505435"/>
                <a:chExt cx="5152461" cy="6356772"/>
              </a:xfrm>
            </p:grpSpPr>
            <p:grpSp>
              <p:nvGrpSpPr>
                <p:cNvPr id="7" name="グループ化 6">
                  <a:extLst>
                    <a:ext uri="{FF2B5EF4-FFF2-40B4-BE49-F238E27FC236}">
                      <a16:creationId xmlns:a16="http://schemas.microsoft.com/office/drawing/2014/main" id="{88D94E12-DBB8-7454-6DC6-FE597CCB30AA}"/>
                    </a:ext>
                  </a:extLst>
                </p:cNvPr>
                <p:cNvGrpSpPr/>
                <p:nvPr/>
              </p:nvGrpSpPr>
              <p:grpSpPr>
                <a:xfrm>
                  <a:off x="6648187" y="505435"/>
                  <a:ext cx="4705613" cy="5987440"/>
                  <a:chOff x="2730673" y="676732"/>
                  <a:chExt cx="4705613" cy="5987440"/>
                </a:xfrm>
              </p:grpSpPr>
              <p:pic>
                <p:nvPicPr>
                  <p:cNvPr id="10" name="コンテンツ プレースホルダー 14">
                    <a:extLst>
                      <a:ext uri="{FF2B5EF4-FFF2-40B4-BE49-F238E27FC236}">
                        <a16:creationId xmlns:a16="http://schemas.microsoft.com/office/drawing/2014/main" id="{214C0129-1C43-960D-B4E9-F67B40876149}"/>
                      </a:ext>
                    </a:extLst>
                  </p:cNvPr>
                  <p:cNvPicPr>
                    <a:picLocks noChangeAspect="1"/>
                  </p:cNvPicPr>
                  <p:nvPr/>
                </p:nvPicPr>
                <p:blipFill rotWithShape="1">
                  <a:blip r:embed="rId3"/>
                  <a:srcRect l="4414" t="11716" r="9817" b="6434"/>
                  <a:stretch/>
                </p:blipFill>
                <p:spPr>
                  <a:xfrm>
                    <a:off x="2730673" y="676732"/>
                    <a:ext cx="4705612" cy="2993720"/>
                  </a:xfrm>
                  <a:prstGeom prst="rect">
                    <a:avLst/>
                  </a:prstGeom>
                </p:spPr>
              </p:pic>
              <p:pic>
                <p:nvPicPr>
                  <p:cNvPr id="11" name="図 10">
                    <a:extLst>
                      <a:ext uri="{FF2B5EF4-FFF2-40B4-BE49-F238E27FC236}">
                        <a16:creationId xmlns:a16="http://schemas.microsoft.com/office/drawing/2014/main" id="{E14B0843-B5D5-1F9F-C8F2-E2031A3C2AC0}"/>
                      </a:ext>
                    </a:extLst>
                  </p:cNvPr>
                  <p:cNvPicPr>
                    <a:picLocks noChangeAspect="1"/>
                  </p:cNvPicPr>
                  <p:nvPr/>
                </p:nvPicPr>
                <p:blipFill rotWithShape="1">
                  <a:blip r:embed="rId4"/>
                  <a:srcRect l="4414" t="11717" r="9817" b="6434"/>
                  <a:stretch/>
                </p:blipFill>
                <p:spPr>
                  <a:xfrm>
                    <a:off x="2730673" y="3670452"/>
                    <a:ext cx="4705613" cy="2993720"/>
                  </a:xfrm>
                  <a:prstGeom prst="rect">
                    <a:avLst/>
                  </a:prstGeom>
                </p:spPr>
              </p:pic>
            </p:grpSp>
            <p:sp>
              <p:nvSpPr>
                <p:cNvPr id="8" name="テキスト ボックス 7">
                  <a:extLst>
                    <a:ext uri="{FF2B5EF4-FFF2-40B4-BE49-F238E27FC236}">
                      <a16:creationId xmlns:a16="http://schemas.microsoft.com/office/drawing/2014/main" id="{40203C2D-6982-2898-99C6-2EBBA2C5D85E}"/>
                    </a:ext>
                  </a:extLst>
                </p:cNvPr>
                <p:cNvSpPr txBox="1"/>
                <p:nvPr/>
              </p:nvSpPr>
              <p:spPr>
                <a:xfrm>
                  <a:off x="8100746" y="6492875"/>
                  <a:ext cx="1917513" cy="369332"/>
                </a:xfrm>
                <a:prstGeom prst="rect">
                  <a:avLst/>
                </a:prstGeom>
                <a:noFill/>
              </p:spPr>
              <p:txBody>
                <a:bodyPr wrap="none" rtlCol="0">
                  <a:spAutoFit/>
                </a:bodyPr>
                <a:lstStyle/>
                <a:p>
                  <a:r>
                    <a:rPr lang="en-US" altLang="ja-JP" dirty="0"/>
                    <a:t>Resilience</a:t>
                  </a:r>
                  <a:r>
                    <a:rPr lang="ja-JP" altLang="en-US" dirty="0"/>
                    <a:t> </a:t>
                  </a:r>
                  <a:r>
                    <a:rPr lang="en-US" altLang="ja-JP" dirty="0"/>
                    <a:t>Index</a:t>
                  </a:r>
                  <a:endParaRPr kumimoji="1" lang="ja-JP" altLang="en-US" dirty="0"/>
                </a:p>
              </p:txBody>
            </p:sp>
            <p:sp>
              <p:nvSpPr>
                <p:cNvPr id="9" name="テキスト ボックス 8">
                  <a:extLst>
                    <a:ext uri="{FF2B5EF4-FFF2-40B4-BE49-F238E27FC236}">
                      <a16:creationId xmlns:a16="http://schemas.microsoft.com/office/drawing/2014/main" id="{973625AA-FDAF-D5B3-1D3A-D36EAED2CE86}"/>
                    </a:ext>
                  </a:extLst>
                </p:cNvPr>
                <p:cNvSpPr txBox="1"/>
                <p:nvPr/>
              </p:nvSpPr>
              <p:spPr>
                <a:xfrm rot="16200000">
                  <a:off x="5735827" y="1817629"/>
                  <a:ext cx="1300356" cy="369332"/>
                </a:xfrm>
                <a:prstGeom prst="rect">
                  <a:avLst/>
                </a:prstGeom>
                <a:noFill/>
              </p:spPr>
              <p:txBody>
                <a:bodyPr wrap="none" rtlCol="0">
                  <a:spAutoFit/>
                </a:bodyPr>
                <a:lstStyle/>
                <a:p>
                  <a:r>
                    <a:rPr lang="en-US" altLang="ja-JP" dirty="0"/>
                    <a:t>Frequency</a:t>
                  </a:r>
                  <a:endParaRPr kumimoji="1" lang="ja-JP" altLang="en-US" dirty="0"/>
                </a:p>
              </p:txBody>
            </p:sp>
          </p:grpSp>
          <p:sp>
            <p:nvSpPr>
              <p:cNvPr id="6" name="テキスト ボックス 5">
                <a:extLst>
                  <a:ext uri="{FF2B5EF4-FFF2-40B4-BE49-F238E27FC236}">
                    <a16:creationId xmlns:a16="http://schemas.microsoft.com/office/drawing/2014/main" id="{F125F6A6-3CF0-7DE6-5F4C-ECA7C8D80C62}"/>
                  </a:ext>
                </a:extLst>
              </p:cNvPr>
              <p:cNvSpPr txBox="1"/>
              <p:nvPr/>
            </p:nvSpPr>
            <p:spPr>
              <a:xfrm>
                <a:off x="4676873" y="180459"/>
                <a:ext cx="3280065" cy="369332"/>
              </a:xfrm>
              <a:prstGeom prst="rect">
                <a:avLst/>
              </a:prstGeom>
              <a:noFill/>
            </p:spPr>
            <p:txBody>
              <a:bodyPr wrap="none" rtlCol="0">
                <a:spAutoFit/>
              </a:bodyPr>
              <a:lstStyle/>
              <a:p>
                <a:r>
                  <a:rPr lang="en-US" altLang="ja-JP" dirty="0"/>
                  <a:t>Histogram</a:t>
                </a:r>
                <a:r>
                  <a:rPr lang="ja-JP" altLang="en-US" dirty="0"/>
                  <a:t> </a:t>
                </a:r>
                <a:r>
                  <a:rPr lang="en-US" altLang="ja-JP" dirty="0"/>
                  <a:t>of</a:t>
                </a:r>
                <a:r>
                  <a:rPr lang="ja-JP" altLang="en-US" dirty="0"/>
                  <a:t> </a:t>
                </a:r>
                <a:r>
                  <a:rPr lang="en-US" altLang="ja-JP" dirty="0"/>
                  <a:t>resilience</a:t>
                </a:r>
                <a:r>
                  <a:rPr lang="ja-JP" altLang="en-US" dirty="0"/>
                  <a:t> </a:t>
                </a:r>
                <a:r>
                  <a:rPr lang="en-US" altLang="ja-JP" dirty="0"/>
                  <a:t>index</a:t>
                </a:r>
                <a:endParaRPr kumimoji="1" lang="ja-JP" altLang="en-US" dirty="0"/>
              </a:p>
            </p:txBody>
          </p:sp>
        </p:grpSp>
        <p:sp>
          <p:nvSpPr>
            <p:cNvPr id="13" name="テキスト ボックス 12">
              <a:extLst>
                <a:ext uri="{FF2B5EF4-FFF2-40B4-BE49-F238E27FC236}">
                  <a16:creationId xmlns:a16="http://schemas.microsoft.com/office/drawing/2014/main" id="{AA3E4D2E-588A-0547-76D0-1D72081144BD}"/>
                </a:ext>
              </a:extLst>
            </p:cNvPr>
            <p:cNvSpPr txBox="1"/>
            <p:nvPr/>
          </p:nvSpPr>
          <p:spPr>
            <a:xfrm rot="16200000">
              <a:off x="5708003" y="4807142"/>
              <a:ext cx="1300356" cy="369332"/>
            </a:xfrm>
            <a:prstGeom prst="rect">
              <a:avLst/>
            </a:prstGeom>
            <a:noFill/>
          </p:spPr>
          <p:txBody>
            <a:bodyPr wrap="none" rtlCol="0">
              <a:spAutoFit/>
            </a:bodyPr>
            <a:lstStyle/>
            <a:p>
              <a:r>
                <a:rPr lang="en-US" altLang="ja-JP" dirty="0"/>
                <a:t>Frequency</a:t>
              </a:r>
              <a:endParaRPr kumimoji="1" lang="ja-JP" altLang="en-US" dirty="0"/>
            </a:p>
          </p:txBody>
        </p:sp>
      </p:grpSp>
    </p:spTree>
    <p:extLst>
      <p:ext uri="{BB962C8B-B14F-4D97-AF65-F5344CB8AC3E}">
        <p14:creationId xmlns:p14="http://schemas.microsoft.com/office/powerpoint/2010/main" val="310239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FF7990-4219-ED8D-FE8E-64D02B63FFC3}"/>
              </a:ext>
            </a:extLst>
          </p:cNvPr>
          <p:cNvSpPr>
            <a:spLocks noGrp="1"/>
          </p:cNvSpPr>
          <p:nvPr>
            <p:ph type="title"/>
          </p:nvPr>
        </p:nvSpPr>
        <p:spPr/>
        <p:txBody>
          <a:bodyPr/>
          <a:lstStyle/>
          <a:p>
            <a:r>
              <a:rPr lang="en-US" altLang="ja-JP" dirty="0"/>
              <a:t>Conclusion</a:t>
            </a:r>
            <a:endParaRPr kumimoji="1" lang="ja-JP" altLang="en-US" dirty="0"/>
          </a:p>
        </p:txBody>
      </p:sp>
      <p:sp>
        <p:nvSpPr>
          <p:cNvPr id="3" name="コンテンツ プレースホルダー 2">
            <a:extLst>
              <a:ext uri="{FF2B5EF4-FFF2-40B4-BE49-F238E27FC236}">
                <a16:creationId xmlns:a16="http://schemas.microsoft.com/office/drawing/2014/main" id="{172090B0-BEE4-A57B-55BF-DA977DF7D4F0}"/>
              </a:ext>
            </a:extLst>
          </p:cNvPr>
          <p:cNvSpPr>
            <a:spLocks noGrp="1"/>
          </p:cNvSpPr>
          <p:nvPr>
            <p:ph idx="1"/>
          </p:nvPr>
        </p:nvSpPr>
        <p:spPr/>
        <p:txBody>
          <a:bodyPr>
            <a:normAutofit lnSpcReduction="10000"/>
          </a:bodyPr>
          <a:lstStyle/>
          <a:p>
            <a:r>
              <a:rPr lang="en-US" altLang="ja-JP" dirty="0"/>
              <a:t>We developed a resilience assessment method considering uncertainty and multiple interdependency</a:t>
            </a:r>
          </a:p>
          <a:p>
            <a:pPr lvl="1">
              <a:buFont typeface="Wingdings" panose="05000000000000000000" pitchFamily="2" charset="2"/>
              <a:buChar char="Ø"/>
            </a:pPr>
            <a:r>
              <a:rPr lang="en-US" altLang="ja-JP" dirty="0"/>
              <a:t>Results showed that disaster prevention strategies can be evaluated more accurately for high impact/low frequency disasters by applying the Monte Carlo method </a:t>
            </a:r>
          </a:p>
          <a:p>
            <a:pPr lvl="1"/>
            <a:endParaRPr lang="en-US" altLang="ja-JP" sz="800" dirty="0"/>
          </a:p>
          <a:p>
            <a:r>
              <a:rPr kumimoji="1" lang="en-US" altLang="ja-JP" dirty="0"/>
              <a:t>Future perspective</a:t>
            </a:r>
          </a:p>
          <a:p>
            <a:pPr lvl="1">
              <a:buFont typeface="Wingdings" panose="05000000000000000000" pitchFamily="2" charset="2"/>
              <a:buChar char="Ø"/>
            </a:pPr>
            <a:r>
              <a:rPr lang="en-US" altLang="ja-JP" dirty="0"/>
              <a:t>Consideration of uncertainties of disaster scale and timing</a:t>
            </a:r>
          </a:p>
          <a:p>
            <a:pPr lvl="1">
              <a:buFont typeface="Wingdings" panose="05000000000000000000" pitchFamily="2" charset="2"/>
              <a:buChar char="Ø"/>
            </a:pPr>
            <a:r>
              <a:rPr kumimoji="1" lang="en-US" altLang="ja-JP" dirty="0"/>
              <a:t>Application of variance reduction methods to reduce computational effort</a:t>
            </a:r>
          </a:p>
          <a:p>
            <a:pPr lvl="1">
              <a:buFont typeface="Wingdings" panose="05000000000000000000" pitchFamily="2" charset="2"/>
              <a:buChar char="Ø"/>
            </a:pPr>
            <a:r>
              <a:rPr lang="en-US" altLang="ja-JP" dirty="0"/>
              <a:t>Implementation of realistic pre and post disaster prevention measures</a:t>
            </a:r>
            <a:endParaRPr kumimoji="1" lang="en-US" altLang="ja-JP" dirty="0"/>
          </a:p>
        </p:txBody>
      </p:sp>
    </p:spTree>
    <p:extLst>
      <p:ext uri="{BB962C8B-B14F-4D97-AF65-F5344CB8AC3E}">
        <p14:creationId xmlns:p14="http://schemas.microsoft.com/office/powerpoint/2010/main" val="2248633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E400AF-CF2F-3CC5-DBBD-A4897C150D08}"/>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56BB8043-5FF7-C6CA-216E-3BBD000D9461}"/>
              </a:ext>
            </a:extLst>
          </p:cNvPr>
          <p:cNvSpPr>
            <a:spLocks noGrp="1"/>
          </p:cNvSpPr>
          <p:nvPr>
            <p:ph idx="1"/>
          </p:nvPr>
        </p:nvSpPr>
        <p:spPr/>
        <p:txBody>
          <a:bodyPr>
            <a:normAutofit fontScale="92500" lnSpcReduction="20000"/>
          </a:bodyPr>
          <a:lstStyle/>
          <a:p>
            <a:r>
              <a:rPr kumimoji="1" lang="en-US" altLang="ja-JP" sz="2400" dirty="0"/>
              <a:t>Resilience has become an important concept in maintaining the functionality of the society in recent years.</a:t>
            </a:r>
          </a:p>
          <a:p>
            <a:endParaRPr lang="en-US" altLang="ja-JP" sz="700" dirty="0"/>
          </a:p>
          <a:p>
            <a:r>
              <a:rPr kumimoji="1" lang="en-US" altLang="ja-JP" sz="2400" dirty="0"/>
              <a:t>Resilience assessment considering th</a:t>
            </a:r>
            <a:r>
              <a:rPr lang="en-US" altLang="ja-JP" sz="2400" dirty="0"/>
              <a:t>e uncertainty of disaster scenario </a:t>
            </a:r>
            <a:r>
              <a:rPr kumimoji="1" lang="en-US" altLang="ja-JP" sz="2400" dirty="0"/>
              <a:t>is necessary to deal with unexpected disasters.</a:t>
            </a:r>
          </a:p>
          <a:p>
            <a:endParaRPr lang="en-US" altLang="ja-JP" sz="700" dirty="0"/>
          </a:p>
          <a:p>
            <a:r>
              <a:rPr kumimoji="1" lang="en-US" altLang="ja-JP" sz="2400" dirty="0"/>
              <a:t>Most studies that consider uncertainty focus on assessing the risk of failure of the target system, and few studies assess the resilience of the entire social system.</a:t>
            </a:r>
          </a:p>
          <a:p>
            <a:endParaRPr kumimoji="1" lang="en-US" altLang="ja-JP" sz="700" dirty="0"/>
          </a:p>
          <a:p>
            <a:r>
              <a:rPr kumimoji="1" lang="en-US" altLang="ja-JP" sz="2400" dirty="0" err="1"/>
              <a:t>Kanno</a:t>
            </a:r>
            <a:r>
              <a:rPr kumimoji="1" lang="en-US" altLang="ja-JP" sz="2400" dirty="0"/>
              <a:t> et al.</a:t>
            </a:r>
            <a:r>
              <a:rPr lang="en-US" altLang="ja-JP" sz="2400" baseline="30000" dirty="0"/>
              <a:t>[1]</a:t>
            </a:r>
            <a:r>
              <a:rPr kumimoji="1" lang="en-US" altLang="ja-JP" sz="2400" dirty="0"/>
              <a:t> </a:t>
            </a:r>
            <a:r>
              <a:rPr lang="en-US" altLang="ja-JP" sz="2400" dirty="0"/>
              <a:t>developed a </a:t>
            </a:r>
            <a:r>
              <a:rPr kumimoji="1" lang="en-US" altLang="ja-JP" sz="2400" dirty="0"/>
              <a:t>model that considers various types of interdependencies underlying urban systems to assess urban resilience for a fixed disaster scenario </a:t>
            </a:r>
            <a:r>
              <a:rPr lang="en-US" altLang="ja-JP" sz="2400" dirty="0"/>
              <a:t>(</a:t>
            </a:r>
            <a:r>
              <a:rPr kumimoji="1" lang="en-US" altLang="ja-JP" sz="2400" dirty="0"/>
              <a:t>hereinafter referred to as</a:t>
            </a:r>
            <a:r>
              <a:rPr lang="en-US" altLang="ja-JP" sz="2400" dirty="0"/>
              <a:t> previous study</a:t>
            </a:r>
            <a:r>
              <a:rPr kumimoji="1" lang="en-US" altLang="ja-JP" sz="2400" dirty="0"/>
              <a:t>).</a:t>
            </a:r>
          </a:p>
          <a:p>
            <a:pPr marL="0" indent="0">
              <a:buNone/>
            </a:pPr>
            <a:endParaRPr lang="en-US" altLang="ja-JP" sz="700" dirty="0"/>
          </a:p>
          <a:p>
            <a:r>
              <a:rPr kumimoji="1" lang="en-US" altLang="ja-JP" sz="2400" dirty="0"/>
              <a:t>We extended the model used in the previous study and applied the Monte Carlo method </a:t>
            </a:r>
            <a:r>
              <a:rPr lang="en-US" altLang="ja-JP" sz="2400" dirty="0"/>
              <a:t>to assess resilience considering uncertainty</a:t>
            </a:r>
            <a:r>
              <a:rPr kumimoji="1" lang="en-US" altLang="ja-JP" sz="2400" dirty="0"/>
              <a:t> </a:t>
            </a:r>
            <a:endParaRPr kumimoji="1" lang="ja-JP" altLang="en-US" sz="2400" dirty="0"/>
          </a:p>
        </p:txBody>
      </p:sp>
      <p:sp>
        <p:nvSpPr>
          <p:cNvPr id="4" name="テキスト ボックス 3">
            <a:extLst>
              <a:ext uri="{FF2B5EF4-FFF2-40B4-BE49-F238E27FC236}">
                <a16:creationId xmlns:a16="http://schemas.microsoft.com/office/drawing/2014/main" id="{490B0A86-8F7F-1F7C-FB3D-BCBA79CF28AC}"/>
              </a:ext>
            </a:extLst>
          </p:cNvPr>
          <p:cNvSpPr txBox="1"/>
          <p:nvPr/>
        </p:nvSpPr>
        <p:spPr>
          <a:xfrm>
            <a:off x="838200" y="6314577"/>
            <a:ext cx="11049000" cy="400110"/>
          </a:xfrm>
          <a:prstGeom prst="rect">
            <a:avLst/>
          </a:prstGeom>
          <a:noFill/>
        </p:spPr>
        <p:txBody>
          <a:bodyPr wrap="square" rtlCol="0">
            <a:spAutoFit/>
          </a:bodyPr>
          <a:lstStyle/>
          <a:p>
            <a:r>
              <a:rPr lang="en-US" altLang="ja-JP" sz="1000" dirty="0"/>
              <a:t>[1] T. </a:t>
            </a:r>
            <a:r>
              <a:rPr lang="en-US" altLang="ja-JP" sz="1000" dirty="0" err="1"/>
              <a:t>Kanno</a:t>
            </a:r>
            <a:r>
              <a:rPr lang="en-US" altLang="ja-JP" sz="1000" dirty="0"/>
              <a:t>, T. Suzuki, S. Koike, and K. </a:t>
            </a:r>
            <a:r>
              <a:rPr lang="en-US" altLang="ja-JP" sz="1000" dirty="0" err="1"/>
              <a:t>Furuta</a:t>
            </a:r>
            <a:r>
              <a:rPr lang="en-US" altLang="ja-JP" sz="1000" dirty="0"/>
              <a:t>, “Human centered modeling framework of multiple interdependency in urban systems for simulation of post disaster recovery processes,” Cognition, Technology &amp; Work, 21(6), pp. 301-316, 2019.</a:t>
            </a:r>
            <a:endParaRPr lang="ja-JP" altLang="ja-JP" sz="1000" dirty="0"/>
          </a:p>
        </p:txBody>
      </p:sp>
    </p:spTree>
    <p:extLst>
      <p:ext uri="{BB962C8B-B14F-4D97-AF65-F5344CB8AC3E}">
        <p14:creationId xmlns:p14="http://schemas.microsoft.com/office/powerpoint/2010/main" val="335512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12A036-B82B-86F2-B2C4-5A30BA2A1A35}"/>
              </a:ext>
            </a:extLst>
          </p:cNvPr>
          <p:cNvSpPr>
            <a:spLocks noGrp="1"/>
          </p:cNvSpPr>
          <p:nvPr>
            <p:ph type="title"/>
          </p:nvPr>
        </p:nvSpPr>
        <p:spPr/>
        <p:txBody>
          <a:bodyPr/>
          <a:lstStyle/>
          <a:p>
            <a:r>
              <a:rPr kumimoji="1" lang="en-US" altLang="ja-JP" dirty="0"/>
              <a:t>Objective</a:t>
            </a:r>
            <a:endParaRPr kumimoji="1" lang="ja-JP" altLang="en-US"/>
          </a:p>
        </p:txBody>
      </p:sp>
      <p:sp>
        <p:nvSpPr>
          <p:cNvPr id="3" name="コンテンツ プレースホルダー 2">
            <a:extLst>
              <a:ext uri="{FF2B5EF4-FFF2-40B4-BE49-F238E27FC236}">
                <a16:creationId xmlns:a16="http://schemas.microsoft.com/office/drawing/2014/main" id="{EB7A99CF-59B9-DE9D-AADD-E56DD021EFD0}"/>
              </a:ext>
            </a:extLst>
          </p:cNvPr>
          <p:cNvSpPr>
            <a:spLocks noGrp="1"/>
          </p:cNvSpPr>
          <p:nvPr>
            <p:ph idx="1"/>
          </p:nvPr>
        </p:nvSpPr>
        <p:spPr/>
        <p:txBody>
          <a:bodyPr>
            <a:normAutofit/>
          </a:bodyPr>
          <a:lstStyle/>
          <a:p>
            <a:r>
              <a:rPr kumimoji="1" lang="en-US" altLang="ja-JP" dirty="0"/>
              <a:t>Develop a resilience assessment method for urban infrastructure</a:t>
            </a:r>
          </a:p>
          <a:p>
            <a:pPr lvl="1">
              <a:buFont typeface="Wingdings" panose="05000000000000000000" pitchFamily="2" charset="2"/>
              <a:buChar char="Ø"/>
            </a:pPr>
            <a:r>
              <a:rPr lang="en-US" altLang="ja-JP" dirty="0"/>
              <a:t>Considering uncertainty of disaster damage by applying the Monte Carlo method</a:t>
            </a:r>
            <a:endParaRPr kumimoji="1" lang="en-US" altLang="ja-JP" dirty="0"/>
          </a:p>
          <a:p>
            <a:pPr lvl="1">
              <a:buFont typeface="Wingdings" panose="05000000000000000000" pitchFamily="2" charset="2"/>
              <a:buChar char="Ø"/>
            </a:pPr>
            <a:r>
              <a:rPr lang="en-US" altLang="ja-JP" dirty="0"/>
              <a:t>Considering multiple interdependencies of a city</a:t>
            </a:r>
            <a:endParaRPr kumimoji="1" lang="en-US" altLang="ja-JP" dirty="0"/>
          </a:p>
          <a:p>
            <a:pPr lvl="1">
              <a:buFont typeface="Wingdings" panose="05000000000000000000" pitchFamily="2" charset="2"/>
              <a:buChar char="Ø"/>
            </a:pPr>
            <a:r>
              <a:rPr kumimoji="1" lang="en-US" altLang="ja-JP" dirty="0"/>
              <a:t>Apply </a:t>
            </a:r>
            <a:r>
              <a:rPr lang="en-US" altLang="ja-JP" dirty="0"/>
              <a:t>to the water distribution network</a:t>
            </a:r>
          </a:p>
          <a:p>
            <a:pPr lvl="1">
              <a:buFont typeface="Wingdings" panose="05000000000000000000" pitchFamily="2" charset="2"/>
              <a:buChar char="Ø"/>
            </a:pPr>
            <a:r>
              <a:rPr lang="en-US" altLang="ja-JP" dirty="0"/>
              <a:t>Compare the distribution of resilience for different cases</a:t>
            </a:r>
          </a:p>
        </p:txBody>
      </p:sp>
    </p:spTree>
    <p:extLst>
      <p:ext uri="{BB962C8B-B14F-4D97-AF65-F5344CB8AC3E}">
        <p14:creationId xmlns:p14="http://schemas.microsoft.com/office/powerpoint/2010/main" val="2664056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A488F1-D1E9-7091-DD9E-1F26E8FFA091}"/>
              </a:ext>
            </a:extLst>
          </p:cNvPr>
          <p:cNvSpPr>
            <a:spLocks noGrp="1"/>
          </p:cNvSpPr>
          <p:nvPr>
            <p:ph type="title"/>
          </p:nvPr>
        </p:nvSpPr>
        <p:spPr/>
        <p:txBody>
          <a:bodyPr/>
          <a:lstStyle/>
          <a:p>
            <a:r>
              <a:rPr kumimoji="1" lang="en-US" altLang="ja-JP" dirty="0"/>
              <a:t>Flowchart of the method</a:t>
            </a:r>
            <a:endParaRPr kumimoji="1" lang="ja-JP" altLang="en-US" dirty="0"/>
          </a:p>
        </p:txBody>
      </p:sp>
      <p:grpSp>
        <p:nvGrpSpPr>
          <p:cNvPr id="24" name="グループ化 23">
            <a:extLst>
              <a:ext uri="{FF2B5EF4-FFF2-40B4-BE49-F238E27FC236}">
                <a16:creationId xmlns:a16="http://schemas.microsoft.com/office/drawing/2014/main" id="{CEEDF8A2-54DE-ECE6-6A95-CF09A96F3EC8}"/>
              </a:ext>
            </a:extLst>
          </p:cNvPr>
          <p:cNvGrpSpPr/>
          <p:nvPr/>
        </p:nvGrpSpPr>
        <p:grpSpPr>
          <a:xfrm>
            <a:off x="6663924" y="1701739"/>
            <a:ext cx="5342791" cy="4252153"/>
            <a:chOff x="1229454" y="1881442"/>
            <a:chExt cx="5342791" cy="4252153"/>
          </a:xfrm>
        </p:grpSpPr>
        <p:grpSp>
          <p:nvGrpSpPr>
            <p:cNvPr id="21" name="グループ化 20">
              <a:extLst>
                <a:ext uri="{FF2B5EF4-FFF2-40B4-BE49-F238E27FC236}">
                  <a16:creationId xmlns:a16="http://schemas.microsoft.com/office/drawing/2014/main" id="{9724A04C-576B-5BFB-FAD2-6E0B539521FE}"/>
                </a:ext>
              </a:extLst>
            </p:cNvPr>
            <p:cNvGrpSpPr/>
            <p:nvPr/>
          </p:nvGrpSpPr>
          <p:grpSpPr>
            <a:xfrm>
              <a:off x="1229454" y="1881442"/>
              <a:ext cx="3691394" cy="4252153"/>
              <a:chOff x="3785726" y="1881442"/>
              <a:chExt cx="3691394" cy="4252153"/>
            </a:xfrm>
          </p:grpSpPr>
          <p:sp>
            <p:nvSpPr>
              <p:cNvPr id="9" name="フローチャート: 処理 8">
                <a:extLst>
                  <a:ext uri="{FF2B5EF4-FFF2-40B4-BE49-F238E27FC236}">
                    <a16:creationId xmlns:a16="http://schemas.microsoft.com/office/drawing/2014/main" id="{56F15788-987A-EA2B-429F-6A90FDEA5118}"/>
                  </a:ext>
                </a:extLst>
              </p:cNvPr>
              <p:cNvSpPr/>
              <p:nvPr/>
            </p:nvSpPr>
            <p:spPr>
              <a:xfrm>
                <a:off x="4926803" y="3468827"/>
                <a:ext cx="2338389" cy="30480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Disaster occurrence</a:t>
                </a:r>
                <a:endParaRPr kumimoji="1" lang="ja-JP" altLang="en-US" dirty="0">
                  <a:solidFill>
                    <a:schemeClr val="tx1"/>
                  </a:solidFill>
                </a:endParaRPr>
              </a:p>
            </p:txBody>
          </p:sp>
          <p:grpSp>
            <p:nvGrpSpPr>
              <p:cNvPr id="20" name="グループ化 19">
                <a:extLst>
                  <a:ext uri="{FF2B5EF4-FFF2-40B4-BE49-F238E27FC236}">
                    <a16:creationId xmlns:a16="http://schemas.microsoft.com/office/drawing/2014/main" id="{C5B0569F-2F43-7551-9988-ABA22F11E29E}"/>
                  </a:ext>
                </a:extLst>
              </p:cNvPr>
              <p:cNvGrpSpPr/>
              <p:nvPr/>
            </p:nvGrpSpPr>
            <p:grpSpPr>
              <a:xfrm>
                <a:off x="3785726" y="1881442"/>
                <a:ext cx="3691394" cy="4252153"/>
                <a:chOff x="3823826" y="1881442"/>
                <a:chExt cx="3691394" cy="4252153"/>
              </a:xfrm>
            </p:grpSpPr>
            <p:sp>
              <p:nvSpPr>
                <p:cNvPr id="17" name="矢印: 下 16">
                  <a:extLst>
                    <a:ext uri="{FF2B5EF4-FFF2-40B4-BE49-F238E27FC236}">
                      <a16:creationId xmlns:a16="http://schemas.microsoft.com/office/drawing/2014/main" id="{8F55F1FD-8A74-12AA-F677-CBFC30E39512}"/>
                    </a:ext>
                  </a:extLst>
                </p:cNvPr>
                <p:cNvSpPr/>
                <p:nvPr/>
              </p:nvSpPr>
              <p:spPr>
                <a:xfrm>
                  <a:off x="6010263" y="2211665"/>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矢印: 下 54">
                  <a:extLst>
                    <a:ext uri="{FF2B5EF4-FFF2-40B4-BE49-F238E27FC236}">
                      <a16:creationId xmlns:a16="http://schemas.microsoft.com/office/drawing/2014/main" id="{230D084B-7B62-BA86-6B2C-EEC7339B0DF8}"/>
                    </a:ext>
                  </a:extLst>
                </p:cNvPr>
                <p:cNvSpPr/>
                <p:nvPr/>
              </p:nvSpPr>
              <p:spPr>
                <a:xfrm>
                  <a:off x="6029301" y="3272217"/>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矢印: 下 56">
                  <a:extLst>
                    <a:ext uri="{FF2B5EF4-FFF2-40B4-BE49-F238E27FC236}">
                      <a16:creationId xmlns:a16="http://schemas.microsoft.com/office/drawing/2014/main" id="{B4E6F660-0534-918A-FBDF-7BDB4224F766}"/>
                    </a:ext>
                  </a:extLst>
                </p:cNvPr>
                <p:cNvSpPr/>
                <p:nvPr/>
              </p:nvSpPr>
              <p:spPr>
                <a:xfrm>
                  <a:off x="6029301" y="4336191"/>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9577A8B-67ED-B3D1-9A54-3FE6F8D4439F}"/>
                    </a:ext>
                  </a:extLst>
                </p:cNvPr>
                <p:cNvSpPr txBox="1"/>
                <p:nvPr/>
              </p:nvSpPr>
              <p:spPr>
                <a:xfrm>
                  <a:off x="6190263" y="5507385"/>
                  <a:ext cx="579005" cy="369332"/>
                </a:xfrm>
                <a:prstGeom prst="rect">
                  <a:avLst/>
                </a:prstGeom>
                <a:noFill/>
              </p:spPr>
              <p:txBody>
                <a:bodyPr wrap="square" rtlCol="0">
                  <a:spAutoFit/>
                </a:bodyPr>
                <a:lstStyle/>
                <a:p>
                  <a:r>
                    <a:rPr kumimoji="1" lang="en-US" altLang="ja-JP" dirty="0"/>
                    <a:t>Yes</a:t>
                  </a:r>
                  <a:endParaRPr kumimoji="1" lang="ja-JP" altLang="en-US" dirty="0"/>
                </a:p>
              </p:txBody>
            </p:sp>
            <p:sp>
              <p:nvSpPr>
                <p:cNvPr id="4" name="フローチャート: 処理 3">
                  <a:extLst>
                    <a:ext uri="{FF2B5EF4-FFF2-40B4-BE49-F238E27FC236}">
                      <a16:creationId xmlns:a16="http://schemas.microsoft.com/office/drawing/2014/main" id="{E2FCD2A2-429B-CD76-E2EF-486554AD05E2}"/>
                    </a:ext>
                  </a:extLst>
                </p:cNvPr>
                <p:cNvSpPr/>
                <p:nvPr/>
              </p:nvSpPr>
              <p:spPr>
                <a:xfrm>
                  <a:off x="4610076" y="2406572"/>
                  <a:ext cx="2838449" cy="30480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Initialize model structure</a:t>
                  </a:r>
                  <a:endParaRPr kumimoji="1" lang="ja-JP" altLang="en-US" dirty="0">
                    <a:solidFill>
                      <a:sysClr val="windowText" lastClr="000000"/>
                    </a:solidFill>
                  </a:endParaRPr>
                </a:p>
              </p:txBody>
            </p:sp>
            <p:sp>
              <p:nvSpPr>
                <p:cNvPr id="5" name="フローチャート: 処理 4">
                  <a:extLst>
                    <a:ext uri="{FF2B5EF4-FFF2-40B4-BE49-F238E27FC236}">
                      <a16:creationId xmlns:a16="http://schemas.microsoft.com/office/drawing/2014/main" id="{E13E07CC-60ED-1EC7-A0F0-0A220FA73CD9}"/>
                    </a:ext>
                  </a:extLst>
                </p:cNvPr>
                <p:cNvSpPr/>
                <p:nvPr/>
              </p:nvSpPr>
              <p:spPr>
                <a:xfrm>
                  <a:off x="5168498" y="1881442"/>
                  <a:ext cx="1895475" cy="306389"/>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Set parameters</a:t>
                  </a:r>
                  <a:endParaRPr kumimoji="1" lang="ja-JP" altLang="en-US" dirty="0">
                    <a:solidFill>
                      <a:schemeClr val="tx1"/>
                    </a:solidFill>
                  </a:endParaRPr>
                </a:p>
              </p:txBody>
            </p:sp>
            <p:sp>
              <p:nvSpPr>
                <p:cNvPr id="6" name="フローチャート: 処理 5">
                  <a:extLst>
                    <a:ext uri="{FF2B5EF4-FFF2-40B4-BE49-F238E27FC236}">
                      <a16:creationId xmlns:a16="http://schemas.microsoft.com/office/drawing/2014/main" id="{F350C988-BAEF-5DC0-416F-9170AD9FFDA1}"/>
                    </a:ext>
                  </a:extLst>
                </p:cNvPr>
                <p:cNvSpPr/>
                <p:nvPr/>
              </p:nvSpPr>
              <p:spPr>
                <a:xfrm>
                  <a:off x="5157787" y="2925954"/>
                  <a:ext cx="1885950" cy="30480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Start simulation</a:t>
                  </a:r>
                  <a:endParaRPr kumimoji="1" lang="ja-JP" altLang="en-US" dirty="0">
                    <a:solidFill>
                      <a:schemeClr val="tx1"/>
                    </a:solidFill>
                  </a:endParaRPr>
                </a:p>
              </p:txBody>
            </p:sp>
            <p:sp>
              <p:nvSpPr>
                <p:cNvPr id="7" name="フローチャート: 処理 6">
                  <a:extLst>
                    <a:ext uri="{FF2B5EF4-FFF2-40B4-BE49-F238E27FC236}">
                      <a16:creationId xmlns:a16="http://schemas.microsoft.com/office/drawing/2014/main" id="{FCFB1D7D-172E-7330-C162-F64EC5EE9A13}"/>
                    </a:ext>
                  </a:extLst>
                </p:cNvPr>
                <p:cNvSpPr/>
                <p:nvPr/>
              </p:nvSpPr>
              <p:spPr>
                <a:xfrm>
                  <a:off x="5399479" y="4005983"/>
                  <a:ext cx="1433514" cy="30480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Restoration</a:t>
                  </a:r>
                  <a:endParaRPr kumimoji="1" lang="ja-JP" altLang="en-US" dirty="0">
                    <a:solidFill>
                      <a:schemeClr val="tx1"/>
                    </a:solidFill>
                  </a:endParaRPr>
                </a:p>
              </p:txBody>
            </p:sp>
            <p:sp>
              <p:nvSpPr>
                <p:cNvPr id="8" name="フローチャート: 判断 7">
                  <a:extLst>
                    <a:ext uri="{FF2B5EF4-FFF2-40B4-BE49-F238E27FC236}">
                      <a16:creationId xmlns:a16="http://schemas.microsoft.com/office/drawing/2014/main" id="{77A55EC3-5156-C340-1BF5-AB6DCE7A79D9}"/>
                    </a:ext>
                  </a:extLst>
                </p:cNvPr>
                <p:cNvSpPr/>
                <p:nvPr/>
              </p:nvSpPr>
              <p:spPr>
                <a:xfrm>
                  <a:off x="4938709" y="5094191"/>
                  <a:ext cx="2314575" cy="495300"/>
                </a:xfrm>
                <a:prstGeom prst="flowChartDecision">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Reach N</a:t>
                  </a:r>
                  <a:endParaRPr kumimoji="1" lang="ja-JP" altLang="en-US" dirty="0">
                    <a:solidFill>
                      <a:schemeClr val="tx1"/>
                    </a:solidFill>
                  </a:endParaRPr>
                </a:p>
              </p:txBody>
            </p:sp>
            <p:sp>
              <p:nvSpPr>
                <p:cNvPr id="10" name="フローチャート: 処理 9">
                  <a:extLst>
                    <a:ext uri="{FF2B5EF4-FFF2-40B4-BE49-F238E27FC236}">
                      <a16:creationId xmlns:a16="http://schemas.microsoft.com/office/drawing/2014/main" id="{926715D6-DB4E-ECE6-D0FF-3D436E554067}"/>
                    </a:ext>
                  </a:extLst>
                </p:cNvPr>
                <p:cNvSpPr/>
                <p:nvPr/>
              </p:nvSpPr>
              <p:spPr>
                <a:xfrm>
                  <a:off x="4958948" y="4550087"/>
                  <a:ext cx="2274093" cy="30480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Calculate resilience</a:t>
                  </a:r>
                  <a:endParaRPr kumimoji="1" lang="ja-JP" altLang="en-US" dirty="0">
                    <a:solidFill>
                      <a:schemeClr val="tx1"/>
                    </a:solidFill>
                  </a:endParaRPr>
                </a:p>
              </p:txBody>
            </p:sp>
            <p:sp>
              <p:nvSpPr>
                <p:cNvPr id="11" name="フローチャート: 処理 10">
                  <a:extLst>
                    <a:ext uri="{FF2B5EF4-FFF2-40B4-BE49-F238E27FC236}">
                      <a16:creationId xmlns:a16="http://schemas.microsoft.com/office/drawing/2014/main" id="{E03373BA-86C4-7C56-3651-0CDDC630F18E}"/>
                    </a:ext>
                  </a:extLst>
                </p:cNvPr>
                <p:cNvSpPr/>
                <p:nvPr/>
              </p:nvSpPr>
              <p:spPr>
                <a:xfrm>
                  <a:off x="4676770" y="5828795"/>
                  <a:ext cx="2838450" cy="304800"/>
                </a:xfrm>
                <a:prstGeom prst="flowChart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Distribution of resilience</a:t>
                  </a:r>
                  <a:endParaRPr kumimoji="1" lang="ja-JP" altLang="en-US" dirty="0">
                    <a:solidFill>
                      <a:schemeClr val="tx1"/>
                    </a:solidFill>
                  </a:endParaRPr>
                </a:p>
              </p:txBody>
            </p:sp>
            <p:sp>
              <p:nvSpPr>
                <p:cNvPr id="14" name="矢印: 右 13">
                  <a:extLst>
                    <a:ext uri="{FF2B5EF4-FFF2-40B4-BE49-F238E27FC236}">
                      <a16:creationId xmlns:a16="http://schemas.microsoft.com/office/drawing/2014/main" id="{E7C82D53-0F85-CC66-4FE7-F13CB2AD4357}"/>
                    </a:ext>
                  </a:extLst>
                </p:cNvPr>
                <p:cNvSpPr/>
                <p:nvPr/>
              </p:nvSpPr>
              <p:spPr>
                <a:xfrm>
                  <a:off x="4229096" y="3032920"/>
                  <a:ext cx="900000" cy="18045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9FFFC600-084C-F49F-B105-B1EDFF3767AA}"/>
                    </a:ext>
                  </a:extLst>
                </p:cNvPr>
                <p:cNvSpPr/>
                <p:nvPr/>
              </p:nvSpPr>
              <p:spPr>
                <a:xfrm>
                  <a:off x="4229096" y="3078354"/>
                  <a:ext cx="90000" cy="226623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799F4A4C-C0B7-51C5-E54B-7DAC25C32322}"/>
                    </a:ext>
                  </a:extLst>
                </p:cNvPr>
                <p:cNvSpPr/>
                <p:nvPr/>
              </p:nvSpPr>
              <p:spPr>
                <a:xfrm>
                  <a:off x="4229096" y="5308645"/>
                  <a:ext cx="697707" cy="9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下 53">
                  <a:extLst>
                    <a:ext uri="{FF2B5EF4-FFF2-40B4-BE49-F238E27FC236}">
                      <a16:creationId xmlns:a16="http://schemas.microsoft.com/office/drawing/2014/main" id="{4CF9C588-8149-C9CD-4D4A-EAE9F5CE450B}"/>
                    </a:ext>
                  </a:extLst>
                </p:cNvPr>
                <p:cNvSpPr/>
                <p:nvPr/>
              </p:nvSpPr>
              <p:spPr>
                <a:xfrm>
                  <a:off x="6029301" y="2737649"/>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矢印: 下 55">
                  <a:extLst>
                    <a:ext uri="{FF2B5EF4-FFF2-40B4-BE49-F238E27FC236}">
                      <a16:creationId xmlns:a16="http://schemas.microsoft.com/office/drawing/2014/main" id="{8D560864-B213-6CF1-4D3A-73DC37C88ED3}"/>
                    </a:ext>
                  </a:extLst>
                </p:cNvPr>
                <p:cNvSpPr/>
                <p:nvPr/>
              </p:nvSpPr>
              <p:spPr>
                <a:xfrm>
                  <a:off x="6029301" y="3821294"/>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矢印: 下 57">
                  <a:extLst>
                    <a:ext uri="{FF2B5EF4-FFF2-40B4-BE49-F238E27FC236}">
                      <a16:creationId xmlns:a16="http://schemas.microsoft.com/office/drawing/2014/main" id="{ED067551-C820-F75A-EBB5-FEBB464D2125}"/>
                    </a:ext>
                  </a:extLst>
                </p:cNvPr>
                <p:cNvSpPr/>
                <p:nvPr/>
              </p:nvSpPr>
              <p:spPr>
                <a:xfrm>
                  <a:off x="6029301" y="4906774"/>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矢印: 下 58">
                  <a:extLst>
                    <a:ext uri="{FF2B5EF4-FFF2-40B4-BE49-F238E27FC236}">
                      <a16:creationId xmlns:a16="http://schemas.microsoft.com/office/drawing/2014/main" id="{73F0383F-AC11-3129-1057-FB1287973366}"/>
                    </a:ext>
                  </a:extLst>
                </p:cNvPr>
                <p:cNvSpPr/>
                <p:nvPr/>
              </p:nvSpPr>
              <p:spPr>
                <a:xfrm>
                  <a:off x="6026236" y="5643523"/>
                  <a:ext cx="180000" cy="180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3D29B842-4A3D-EA4E-08F5-5294966B4902}"/>
                    </a:ext>
                  </a:extLst>
                </p:cNvPr>
                <p:cNvSpPr txBox="1"/>
                <p:nvPr/>
              </p:nvSpPr>
              <p:spPr>
                <a:xfrm>
                  <a:off x="3823826" y="4122423"/>
                  <a:ext cx="487634" cy="369332"/>
                </a:xfrm>
                <a:prstGeom prst="rect">
                  <a:avLst/>
                </a:prstGeom>
                <a:noFill/>
              </p:spPr>
              <p:txBody>
                <a:bodyPr wrap="none" rtlCol="0">
                  <a:spAutoFit/>
                </a:bodyPr>
                <a:lstStyle/>
                <a:p>
                  <a:r>
                    <a:rPr kumimoji="1" lang="en-US" altLang="ja-JP" dirty="0"/>
                    <a:t>No</a:t>
                  </a:r>
                  <a:endParaRPr kumimoji="1" lang="ja-JP" altLang="en-US" dirty="0"/>
                </a:p>
              </p:txBody>
            </p:sp>
          </p:grpSp>
        </p:grpSp>
        <p:sp>
          <p:nvSpPr>
            <p:cNvPr id="22" name="右大かっこ 21">
              <a:extLst>
                <a:ext uri="{FF2B5EF4-FFF2-40B4-BE49-F238E27FC236}">
                  <a16:creationId xmlns:a16="http://schemas.microsoft.com/office/drawing/2014/main" id="{11E5DB20-7A26-F1AB-D32A-314C1970DDA0}"/>
                </a:ext>
              </a:extLst>
            </p:cNvPr>
            <p:cNvSpPr/>
            <p:nvPr/>
          </p:nvSpPr>
          <p:spPr>
            <a:xfrm>
              <a:off x="4708920" y="2946836"/>
              <a:ext cx="480304" cy="1928933"/>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12CD08BC-D479-E44A-8C22-FFC9B7C6D877}"/>
                </a:ext>
              </a:extLst>
            </p:cNvPr>
            <p:cNvSpPr txBox="1"/>
            <p:nvPr/>
          </p:nvSpPr>
          <p:spPr>
            <a:xfrm>
              <a:off x="5143495" y="3512052"/>
              <a:ext cx="1428750" cy="646331"/>
            </a:xfrm>
            <a:prstGeom prst="rect">
              <a:avLst/>
            </a:prstGeom>
            <a:noFill/>
          </p:spPr>
          <p:txBody>
            <a:bodyPr wrap="square" rtlCol="0">
              <a:spAutoFit/>
            </a:bodyPr>
            <a:lstStyle/>
            <a:p>
              <a:r>
                <a:rPr kumimoji="1" lang="en-US" altLang="ja-JP" dirty="0"/>
                <a:t>Simulation</a:t>
              </a:r>
            </a:p>
            <a:p>
              <a:r>
                <a:rPr kumimoji="1" lang="en-US" altLang="ja-JP" dirty="0"/>
                <a:t>Model</a:t>
              </a:r>
              <a:endParaRPr kumimoji="1" lang="ja-JP" altLang="en-US" dirty="0"/>
            </a:p>
          </p:txBody>
        </p:sp>
      </p:grpSp>
      <p:sp>
        <p:nvSpPr>
          <p:cNvPr id="62" name="コンテンツ プレースホルダー 2">
            <a:extLst>
              <a:ext uri="{FF2B5EF4-FFF2-40B4-BE49-F238E27FC236}">
                <a16:creationId xmlns:a16="http://schemas.microsoft.com/office/drawing/2014/main" id="{F02AAE32-51BA-784D-C393-FA4B9776D974}"/>
              </a:ext>
            </a:extLst>
          </p:cNvPr>
          <p:cNvSpPr>
            <a:spLocks noGrp="1"/>
          </p:cNvSpPr>
          <p:nvPr>
            <p:ph idx="1"/>
          </p:nvPr>
        </p:nvSpPr>
        <p:spPr>
          <a:xfrm>
            <a:off x="838200" y="1825625"/>
            <a:ext cx="5776664" cy="4279900"/>
          </a:xfrm>
        </p:spPr>
        <p:txBody>
          <a:bodyPr>
            <a:normAutofit fontScale="92500" lnSpcReduction="20000"/>
          </a:bodyPr>
          <a:lstStyle/>
          <a:p>
            <a:r>
              <a:rPr lang="en-US" altLang="ja-JP" dirty="0"/>
              <a:t>Main p</a:t>
            </a:r>
            <a:r>
              <a:rPr kumimoji="1" lang="en-US" altLang="ja-JP" dirty="0"/>
              <a:t>arameters</a:t>
            </a:r>
          </a:p>
          <a:p>
            <a:pPr lvl="1">
              <a:buFont typeface="Wingdings" panose="05000000000000000000" pitchFamily="2" charset="2"/>
              <a:buChar char="Ø"/>
            </a:pPr>
            <a:r>
              <a:rPr lang="en-US" altLang="ja-JP" dirty="0"/>
              <a:t>Number of simulation runs (</a:t>
            </a:r>
            <a:r>
              <a:rPr kumimoji="1" lang="en-US" altLang="ja-JP" dirty="0"/>
              <a:t>N)</a:t>
            </a:r>
          </a:p>
          <a:p>
            <a:pPr lvl="1">
              <a:buFont typeface="Wingdings" panose="05000000000000000000" pitchFamily="2" charset="2"/>
              <a:buChar char="Ø"/>
            </a:pPr>
            <a:r>
              <a:rPr kumimoji="1" lang="en-US" altLang="ja-JP" dirty="0"/>
              <a:t>Timesteps for each simulation (T)</a:t>
            </a:r>
          </a:p>
          <a:p>
            <a:pPr>
              <a:buFont typeface="Wingdings" panose="05000000000000000000" pitchFamily="2" charset="2"/>
              <a:buChar char="Ø"/>
            </a:pPr>
            <a:endParaRPr kumimoji="1" lang="en-US" altLang="ja-JP" sz="800" dirty="0"/>
          </a:p>
          <a:p>
            <a:r>
              <a:rPr lang="en-US" altLang="ja-JP" dirty="0"/>
              <a:t>Each simulation uses the same model structure</a:t>
            </a:r>
          </a:p>
          <a:p>
            <a:endParaRPr lang="en-US" altLang="ja-JP" sz="900" dirty="0"/>
          </a:p>
          <a:p>
            <a:r>
              <a:rPr kumimoji="1" lang="en-US" altLang="ja-JP" dirty="0"/>
              <a:t>The distribution of the damage is given randomly when a disaster occurs </a:t>
            </a:r>
          </a:p>
          <a:p>
            <a:endParaRPr kumimoji="1" lang="en-US" altLang="ja-JP" sz="900" dirty="0"/>
          </a:p>
          <a:p>
            <a:r>
              <a:rPr lang="en-US" altLang="ja-JP" dirty="0"/>
              <a:t>The distribution of resilience is obtained as the output</a:t>
            </a:r>
            <a:endParaRPr kumimoji="1" lang="ja-JP" altLang="en-US" dirty="0"/>
          </a:p>
        </p:txBody>
      </p:sp>
    </p:spTree>
    <p:extLst>
      <p:ext uri="{BB962C8B-B14F-4D97-AF65-F5344CB8AC3E}">
        <p14:creationId xmlns:p14="http://schemas.microsoft.com/office/powerpoint/2010/main" val="238348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76B233F5-7C94-989F-8A0B-ABFFC2F5948D}"/>
              </a:ext>
            </a:extLst>
          </p:cNvPr>
          <p:cNvPicPr>
            <a:picLocks noChangeAspect="1"/>
          </p:cNvPicPr>
          <p:nvPr/>
        </p:nvPicPr>
        <p:blipFill rotWithShape="1">
          <a:blip r:embed="rId3"/>
          <a:srcRect l="8467"/>
          <a:stretch/>
        </p:blipFill>
        <p:spPr>
          <a:xfrm>
            <a:off x="3575626" y="2214601"/>
            <a:ext cx="5574148" cy="4099976"/>
          </a:xfrm>
          <a:prstGeom prst="rect">
            <a:avLst/>
          </a:prstGeom>
        </p:spPr>
      </p:pic>
      <p:sp>
        <p:nvSpPr>
          <p:cNvPr id="2" name="タイトル 1">
            <a:extLst>
              <a:ext uri="{FF2B5EF4-FFF2-40B4-BE49-F238E27FC236}">
                <a16:creationId xmlns:a16="http://schemas.microsoft.com/office/drawing/2014/main" id="{2E64249B-02DD-FB0A-BC03-7B6856B2E73F}"/>
              </a:ext>
            </a:extLst>
          </p:cNvPr>
          <p:cNvSpPr>
            <a:spLocks noGrp="1"/>
          </p:cNvSpPr>
          <p:nvPr>
            <p:ph type="title"/>
          </p:nvPr>
        </p:nvSpPr>
        <p:spPr/>
        <p:txBody>
          <a:bodyPr/>
          <a:lstStyle/>
          <a:p>
            <a:r>
              <a:rPr kumimoji="1" lang="en-US" altLang="ja-JP" dirty="0"/>
              <a:t>Overview of the </a:t>
            </a:r>
            <a:r>
              <a:rPr lang="en-US" altLang="ja-JP" dirty="0"/>
              <a:t>s</a:t>
            </a:r>
            <a:r>
              <a:rPr kumimoji="1" lang="en-US" altLang="ja-JP" dirty="0"/>
              <a:t>imulation </a:t>
            </a:r>
            <a:r>
              <a:rPr lang="en-US" altLang="ja-JP" dirty="0"/>
              <a:t>m</a:t>
            </a:r>
            <a:r>
              <a:rPr kumimoji="1" lang="en-US" altLang="ja-JP" dirty="0"/>
              <a:t>odel</a:t>
            </a:r>
            <a:endParaRPr kumimoji="1" lang="ja-JP" altLang="en-US" dirty="0"/>
          </a:p>
        </p:txBody>
      </p:sp>
      <p:sp>
        <p:nvSpPr>
          <p:cNvPr id="3" name="コンテンツ プレースホルダー 2">
            <a:extLst>
              <a:ext uri="{FF2B5EF4-FFF2-40B4-BE49-F238E27FC236}">
                <a16:creationId xmlns:a16="http://schemas.microsoft.com/office/drawing/2014/main" id="{DD29B7DF-CDBE-CFC0-AD76-33D99B96B94E}"/>
              </a:ext>
            </a:extLst>
          </p:cNvPr>
          <p:cNvSpPr>
            <a:spLocks noGrp="1"/>
          </p:cNvSpPr>
          <p:nvPr>
            <p:ph idx="1"/>
          </p:nvPr>
        </p:nvSpPr>
        <p:spPr>
          <a:xfrm>
            <a:off x="838200" y="1825625"/>
            <a:ext cx="11049000" cy="4667250"/>
          </a:xfrm>
        </p:spPr>
        <p:txBody>
          <a:bodyPr/>
          <a:lstStyle/>
          <a:p>
            <a:r>
              <a:rPr kumimoji="1" lang="en-US" altLang="ja-JP" dirty="0"/>
              <a:t>Simulate the recovery process of a local city from a disaster</a:t>
            </a:r>
          </a:p>
        </p:txBody>
      </p:sp>
      <p:sp>
        <p:nvSpPr>
          <p:cNvPr id="5" name="テキスト ボックス 4">
            <a:extLst>
              <a:ext uri="{FF2B5EF4-FFF2-40B4-BE49-F238E27FC236}">
                <a16:creationId xmlns:a16="http://schemas.microsoft.com/office/drawing/2014/main" id="{62D1EFBE-7922-4EC6-7893-7165EE56C457}"/>
              </a:ext>
            </a:extLst>
          </p:cNvPr>
          <p:cNvSpPr txBox="1"/>
          <p:nvPr/>
        </p:nvSpPr>
        <p:spPr>
          <a:xfrm>
            <a:off x="838200" y="6314577"/>
            <a:ext cx="11049000" cy="400110"/>
          </a:xfrm>
          <a:prstGeom prst="rect">
            <a:avLst/>
          </a:prstGeom>
          <a:noFill/>
        </p:spPr>
        <p:txBody>
          <a:bodyPr wrap="square" rtlCol="0">
            <a:spAutoFit/>
          </a:bodyPr>
          <a:lstStyle/>
          <a:p>
            <a:r>
              <a:rPr lang="en-US" altLang="ja-JP" sz="1000" dirty="0"/>
              <a:t>[1] T. </a:t>
            </a:r>
            <a:r>
              <a:rPr lang="en-US" altLang="ja-JP" sz="1000" dirty="0" err="1"/>
              <a:t>Kanno</a:t>
            </a:r>
            <a:r>
              <a:rPr lang="en-US" altLang="ja-JP" sz="1000" dirty="0"/>
              <a:t>, T. Suzuki, S. Koike, and K. </a:t>
            </a:r>
            <a:r>
              <a:rPr lang="en-US" altLang="ja-JP" sz="1000" dirty="0" err="1"/>
              <a:t>Furuta</a:t>
            </a:r>
            <a:r>
              <a:rPr lang="en-US" altLang="ja-JP" sz="1000" dirty="0"/>
              <a:t>, “Human centered modeling framework of multiple interdependency in urban systems for simulation of post disaster recovery processes,” Cognition, Technology &amp; Work, 21(6), pp. 301-316, 2019.</a:t>
            </a:r>
            <a:endParaRPr lang="ja-JP" altLang="ja-JP" sz="1000" dirty="0"/>
          </a:p>
        </p:txBody>
      </p:sp>
    </p:spTree>
    <p:extLst>
      <p:ext uri="{BB962C8B-B14F-4D97-AF65-F5344CB8AC3E}">
        <p14:creationId xmlns:p14="http://schemas.microsoft.com/office/powerpoint/2010/main" val="367317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4A88F0-18D9-2EA9-6B4F-4EC9F8894F53}"/>
              </a:ext>
            </a:extLst>
          </p:cNvPr>
          <p:cNvSpPr>
            <a:spLocks noGrp="1"/>
          </p:cNvSpPr>
          <p:nvPr>
            <p:ph type="title"/>
          </p:nvPr>
        </p:nvSpPr>
        <p:spPr/>
        <p:txBody>
          <a:bodyPr/>
          <a:lstStyle/>
          <a:p>
            <a:r>
              <a:rPr kumimoji="1" lang="en-US" altLang="ja-JP" dirty="0"/>
              <a:t>Interdependency</a:t>
            </a:r>
            <a:endParaRPr kumimoji="1" lang="ja-JP" altLang="en-US" dirty="0"/>
          </a:p>
        </p:txBody>
      </p:sp>
      <p:graphicFrame>
        <p:nvGraphicFramePr>
          <p:cNvPr id="5" name="表 5">
            <a:extLst>
              <a:ext uri="{FF2B5EF4-FFF2-40B4-BE49-F238E27FC236}">
                <a16:creationId xmlns:a16="http://schemas.microsoft.com/office/drawing/2014/main" id="{C84AA6A9-C5AE-91BE-174C-3E4579A804A7}"/>
              </a:ext>
            </a:extLst>
          </p:cNvPr>
          <p:cNvGraphicFramePr>
            <a:graphicFrameLocks noGrp="1"/>
          </p:cNvGraphicFramePr>
          <p:nvPr>
            <p:extLst>
              <p:ext uri="{D42A27DB-BD31-4B8C-83A1-F6EECF244321}">
                <p14:modId xmlns:p14="http://schemas.microsoft.com/office/powerpoint/2010/main" val="3271154573"/>
              </p:ext>
            </p:extLst>
          </p:nvPr>
        </p:nvGraphicFramePr>
        <p:xfrm>
          <a:off x="1047481" y="1918953"/>
          <a:ext cx="10097038" cy="4181475"/>
        </p:xfrm>
        <a:graphic>
          <a:graphicData uri="http://schemas.openxmlformats.org/drawingml/2006/table">
            <a:tbl>
              <a:tblPr firstRow="1" bandRow="1">
                <a:tableStyleId>{0505E3EF-67EA-436B-97B2-0124C06EBD24}</a:tableStyleId>
              </a:tblPr>
              <a:tblGrid>
                <a:gridCol w="450761">
                  <a:extLst>
                    <a:ext uri="{9D8B030D-6E8A-4147-A177-3AD203B41FA5}">
                      <a16:colId xmlns:a16="http://schemas.microsoft.com/office/drawing/2014/main" val="2010906810"/>
                    </a:ext>
                  </a:extLst>
                </a:gridCol>
                <a:gridCol w="450761">
                  <a:extLst>
                    <a:ext uri="{9D8B030D-6E8A-4147-A177-3AD203B41FA5}">
                      <a16:colId xmlns:a16="http://schemas.microsoft.com/office/drawing/2014/main" val="2512187137"/>
                    </a:ext>
                  </a:extLst>
                </a:gridCol>
                <a:gridCol w="3065172">
                  <a:extLst>
                    <a:ext uri="{9D8B030D-6E8A-4147-A177-3AD203B41FA5}">
                      <a16:colId xmlns:a16="http://schemas.microsoft.com/office/drawing/2014/main" val="3675064583"/>
                    </a:ext>
                  </a:extLst>
                </a:gridCol>
                <a:gridCol w="3065172">
                  <a:extLst>
                    <a:ext uri="{9D8B030D-6E8A-4147-A177-3AD203B41FA5}">
                      <a16:colId xmlns:a16="http://schemas.microsoft.com/office/drawing/2014/main" val="3865025820"/>
                    </a:ext>
                  </a:extLst>
                </a:gridCol>
                <a:gridCol w="3065172">
                  <a:extLst>
                    <a:ext uri="{9D8B030D-6E8A-4147-A177-3AD203B41FA5}">
                      <a16:colId xmlns:a16="http://schemas.microsoft.com/office/drawing/2014/main" val="3957421782"/>
                    </a:ext>
                  </a:extLst>
                </a:gridCol>
              </a:tblGrid>
              <a:tr h="365760">
                <a:tc rowSpan="2" gridSpan="2">
                  <a:txBody>
                    <a:bodyPr/>
                    <a:lstStyle/>
                    <a:p>
                      <a:endParaRPr kumimoji="1" lang="ja-JP" altLang="en-US" dirty="0"/>
                    </a:p>
                  </a:txBody>
                  <a:tcPr/>
                </a:tc>
                <a:tc rowSpan="2" hMerge="1">
                  <a:txBody>
                    <a:bodyPr/>
                    <a:lstStyle/>
                    <a:p>
                      <a:endParaRPr kumimoji="1" lang="ja-JP" altLang="en-US" dirty="0"/>
                    </a:p>
                  </a:txBody>
                  <a:tcPr/>
                </a:tc>
                <a:tc gridSpan="3">
                  <a:txBody>
                    <a:bodyPr/>
                    <a:lstStyle/>
                    <a:p>
                      <a:pPr algn="ctr"/>
                      <a:r>
                        <a:rPr kumimoji="1" lang="en-US" altLang="ja-JP" b="0" dirty="0"/>
                        <a:t>On</a:t>
                      </a:r>
                      <a:endParaRPr kumimoji="1" lang="ja-JP" altLang="en-US" b="0"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685553891"/>
                  </a:ext>
                </a:extLst>
              </a:tr>
              <a:tr h="365760">
                <a:tc gridSpan="2" vMerge="1">
                  <a:txBody>
                    <a:bodyPr/>
                    <a:lstStyle/>
                    <a:p>
                      <a:endParaRPr kumimoji="1" lang="ja-JP" altLang="en-US" dirty="0"/>
                    </a:p>
                  </a:txBody>
                  <a:tcPr/>
                </a:tc>
                <a:tc hMerge="1" vMerge="1">
                  <a:txBody>
                    <a:bodyPr/>
                    <a:lstStyle/>
                    <a:p>
                      <a:endParaRPr kumimoji="1" lang="ja-JP" altLang="en-US" dirty="0"/>
                    </a:p>
                  </a:txBody>
                  <a:tcPr/>
                </a:tc>
                <a:tc>
                  <a:txBody>
                    <a:bodyPr/>
                    <a:lstStyle/>
                    <a:p>
                      <a:pPr algn="ctr"/>
                      <a:r>
                        <a:rPr kumimoji="1" lang="en-US" altLang="ja-JP" dirty="0"/>
                        <a:t>Civil Life</a:t>
                      </a:r>
                      <a:endParaRPr kumimoji="1" lang="ja-JP" altLang="en-US" dirty="0"/>
                    </a:p>
                  </a:txBody>
                  <a:tcPr/>
                </a:tc>
                <a:tc>
                  <a:txBody>
                    <a:bodyPr/>
                    <a:lstStyle/>
                    <a:p>
                      <a:pPr algn="ctr"/>
                      <a:r>
                        <a:rPr kumimoji="1" lang="en-US" altLang="ja-JP" dirty="0"/>
                        <a:t>Industry</a:t>
                      </a:r>
                      <a:endParaRPr kumimoji="1" lang="ja-JP" altLang="en-US" dirty="0"/>
                    </a:p>
                  </a:txBody>
                  <a:tcPr/>
                </a:tc>
                <a:tc>
                  <a:txBody>
                    <a:bodyPr/>
                    <a:lstStyle/>
                    <a:p>
                      <a:pPr algn="ctr"/>
                      <a:r>
                        <a:rPr kumimoji="1" lang="en-US" altLang="ja-JP" dirty="0"/>
                        <a:t>Lifeline</a:t>
                      </a:r>
                      <a:endParaRPr kumimoji="1" lang="ja-JP" altLang="en-US" dirty="0"/>
                    </a:p>
                  </a:txBody>
                  <a:tcPr/>
                </a:tc>
                <a:extLst>
                  <a:ext uri="{0D108BD9-81ED-4DB2-BD59-A6C34878D82A}">
                    <a16:rowId xmlns:a16="http://schemas.microsoft.com/office/drawing/2014/main" val="186380020"/>
                  </a:ext>
                </a:extLst>
              </a:tr>
              <a:tr h="1072515">
                <a:tc rowSpan="3">
                  <a:txBody>
                    <a:bodyPr/>
                    <a:lstStyle/>
                    <a:p>
                      <a:pPr algn="ctr"/>
                      <a:r>
                        <a:rPr kumimoji="1" lang="en-US" altLang="ja-JP" dirty="0"/>
                        <a:t>Dependency of</a:t>
                      </a:r>
                      <a:endParaRPr kumimoji="1" lang="ja-JP" altLang="en-US" dirty="0"/>
                    </a:p>
                  </a:txBody>
                  <a:tcPr vert="vert270"/>
                </a:tc>
                <a:tc>
                  <a:txBody>
                    <a:bodyPr/>
                    <a:lstStyle/>
                    <a:p>
                      <a:pPr algn="ctr"/>
                      <a:r>
                        <a:rPr kumimoji="1" lang="en-US" altLang="ja-JP" dirty="0"/>
                        <a:t>Civil Life</a:t>
                      </a:r>
                      <a:endParaRPr kumimoji="1" lang="ja-JP" altLang="en-US" dirty="0"/>
                    </a:p>
                  </a:txBody>
                  <a:tcPr vert="vert270"/>
                </a:tc>
                <a:tc>
                  <a:txBody>
                    <a:bodyPr/>
                    <a:lstStyle/>
                    <a:p>
                      <a:pPr marL="285750" indent="-285750">
                        <a:buFont typeface="Arial" panose="020B0604020202020204" pitchFamily="34" charset="0"/>
                        <a:buChar char="•"/>
                      </a:pPr>
                      <a:r>
                        <a:rPr kumimoji="1" lang="en-US" altLang="ja-JP" dirty="0"/>
                        <a:t>Resource conflict</a:t>
                      </a:r>
                    </a:p>
                    <a:p>
                      <a:pPr marL="285750" indent="-285750">
                        <a:buFont typeface="Arial" panose="020B0604020202020204" pitchFamily="34" charset="0"/>
                        <a:buChar char="•"/>
                      </a:pPr>
                      <a:r>
                        <a:rPr kumimoji="1" lang="en-US" altLang="ja-JP" dirty="0"/>
                        <a:t>Geographical</a:t>
                      </a:r>
                      <a:endParaRPr kumimoji="1" lang="ja-JP" altLang="en-US" dirty="0"/>
                    </a:p>
                  </a:txBody>
                  <a:tcPr/>
                </a:tc>
                <a:tc>
                  <a:txBody>
                    <a:bodyPr/>
                    <a:lstStyle/>
                    <a:p>
                      <a:pPr marL="285750" indent="-285750">
                        <a:buFont typeface="Arial" panose="020B0604020202020204" pitchFamily="34" charset="0"/>
                        <a:buChar char="•"/>
                      </a:pPr>
                      <a:r>
                        <a:rPr kumimoji="1" lang="en-US" altLang="ja-JP" dirty="0"/>
                        <a:t>Supply</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tc>
                  <a:txBody>
                    <a:bodyPr/>
                    <a:lstStyle/>
                    <a:p>
                      <a:pPr marL="285750" indent="-285750">
                        <a:buFont typeface="Arial" panose="020B0604020202020204" pitchFamily="34" charset="0"/>
                        <a:buChar char="•"/>
                      </a:pPr>
                      <a:r>
                        <a:rPr kumimoji="1" lang="en-US" altLang="ja-JP" dirty="0"/>
                        <a:t>Supply</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extLst>
                  <a:ext uri="{0D108BD9-81ED-4DB2-BD59-A6C34878D82A}">
                    <a16:rowId xmlns:a16="http://schemas.microsoft.com/office/drawing/2014/main" val="1475684336"/>
                  </a:ext>
                </a:extLst>
              </a:tr>
              <a:tr h="1181381">
                <a:tc vMerge="1">
                  <a:txBody>
                    <a:bodyPr/>
                    <a:lstStyle/>
                    <a:p>
                      <a:endParaRPr kumimoji="1" lang="ja-JP" altLang="en-US" dirty="0"/>
                    </a:p>
                  </a:txBody>
                  <a:tcPr/>
                </a:tc>
                <a:tc>
                  <a:txBody>
                    <a:bodyPr/>
                    <a:lstStyle/>
                    <a:p>
                      <a:pPr algn="ctr"/>
                      <a:r>
                        <a:rPr kumimoji="1" lang="en-US" altLang="ja-JP" dirty="0"/>
                        <a:t>Industry</a:t>
                      </a:r>
                      <a:endParaRPr kumimoji="1" lang="ja-JP" altLang="en-US" dirty="0"/>
                    </a:p>
                  </a:txBody>
                  <a:tcPr vert="vert270"/>
                </a:tc>
                <a:tc>
                  <a:txBody>
                    <a:bodyPr/>
                    <a:lstStyle/>
                    <a:p>
                      <a:pPr marL="285750" indent="-285750">
                        <a:buFont typeface="Arial" panose="020B0604020202020204" pitchFamily="34" charset="0"/>
                        <a:buChar char="•"/>
                      </a:pPr>
                      <a:r>
                        <a:rPr kumimoji="1" lang="en-US" altLang="ja-JP" dirty="0"/>
                        <a:t>Demand</a:t>
                      </a:r>
                    </a:p>
                    <a:p>
                      <a:pPr marL="285750" indent="-285750">
                        <a:buFont typeface="Arial" panose="020B0604020202020204" pitchFamily="34" charset="0"/>
                        <a:buChar char="•"/>
                      </a:pPr>
                      <a:r>
                        <a:rPr kumimoji="1" lang="en-US" altLang="ja-JP" dirty="0"/>
                        <a:t>Labor supply</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tc>
                  <a:txBody>
                    <a:bodyPr/>
                    <a:lstStyle/>
                    <a:p>
                      <a:pPr marL="285750" indent="-285750">
                        <a:buFont typeface="Arial" panose="020B0604020202020204" pitchFamily="34" charset="0"/>
                        <a:buChar char="•"/>
                      </a:pPr>
                      <a:r>
                        <a:rPr kumimoji="1" lang="en-US" altLang="ja-JP" dirty="0"/>
                        <a:t>Demand/supply</a:t>
                      </a:r>
                    </a:p>
                    <a:p>
                      <a:pPr marL="285750" indent="-285750">
                        <a:buFont typeface="Arial" panose="020B0604020202020204" pitchFamily="34" charset="0"/>
                        <a:buChar char="•"/>
                      </a:pPr>
                      <a:r>
                        <a:rPr kumimoji="1" lang="en-US" altLang="ja-JP" dirty="0"/>
                        <a:t>Alternative</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tc>
                  <a:txBody>
                    <a:bodyPr/>
                    <a:lstStyle/>
                    <a:p>
                      <a:pPr marL="285750" indent="-285750">
                        <a:buFont typeface="Arial" panose="020B0604020202020204" pitchFamily="34" charset="0"/>
                        <a:buChar char="•"/>
                      </a:pPr>
                      <a:r>
                        <a:rPr kumimoji="1" lang="en-US" altLang="ja-JP" dirty="0"/>
                        <a:t>Supply</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extLst>
                  <a:ext uri="{0D108BD9-81ED-4DB2-BD59-A6C34878D82A}">
                    <a16:rowId xmlns:a16="http://schemas.microsoft.com/office/drawing/2014/main" val="704143551"/>
                  </a:ext>
                </a:extLst>
              </a:tr>
              <a:tr h="1072515">
                <a:tc vMerge="1">
                  <a:txBody>
                    <a:bodyPr/>
                    <a:lstStyle/>
                    <a:p>
                      <a:endParaRPr kumimoji="1" lang="ja-JP" altLang="en-US" dirty="0"/>
                    </a:p>
                  </a:txBody>
                  <a:tcPr/>
                </a:tc>
                <a:tc>
                  <a:txBody>
                    <a:bodyPr/>
                    <a:lstStyle/>
                    <a:p>
                      <a:pPr algn="ctr"/>
                      <a:r>
                        <a:rPr kumimoji="1" lang="en-US" altLang="ja-JP" dirty="0"/>
                        <a:t>Lifeline</a:t>
                      </a:r>
                      <a:endParaRPr kumimoji="1" lang="ja-JP" altLang="en-US" dirty="0"/>
                    </a:p>
                  </a:txBody>
                  <a:tcPr vert="vert270"/>
                </a:tc>
                <a:tc>
                  <a:txBody>
                    <a:bodyPr/>
                    <a:lstStyle/>
                    <a:p>
                      <a:pPr marL="285750" indent="-285750">
                        <a:buFont typeface="Arial" panose="020B0604020202020204" pitchFamily="34" charset="0"/>
                        <a:buChar char="•"/>
                      </a:pPr>
                      <a:r>
                        <a:rPr kumimoji="1" lang="en-US" altLang="ja-JP" dirty="0"/>
                        <a:t>Demand</a:t>
                      </a:r>
                    </a:p>
                    <a:p>
                      <a:pPr marL="285750" indent="-285750">
                        <a:buFont typeface="Arial" panose="020B0604020202020204" pitchFamily="34" charset="0"/>
                        <a:buChar char="•"/>
                      </a:pPr>
                      <a:r>
                        <a:rPr kumimoji="1" lang="en-US" altLang="ja-JP" dirty="0"/>
                        <a:t>Labor supply</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tc>
                  <a:txBody>
                    <a:bodyPr/>
                    <a:lstStyle/>
                    <a:p>
                      <a:pPr marL="285750" indent="-285750">
                        <a:buFont typeface="Arial" panose="020B0604020202020204" pitchFamily="34" charset="0"/>
                        <a:buChar char="•"/>
                      </a:pPr>
                      <a:r>
                        <a:rPr kumimoji="1" lang="en-US" altLang="ja-JP" dirty="0"/>
                        <a:t>Demand/Supply</a:t>
                      </a:r>
                    </a:p>
                    <a:p>
                      <a:pPr marL="285750" indent="-285750">
                        <a:buFont typeface="Arial" panose="020B0604020202020204" pitchFamily="34" charset="0"/>
                        <a:buChar char="•"/>
                      </a:pPr>
                      <a:r>
                        <a:rPr kumimoji="1" lang="en-US" altLang="ja-JP" dirty="0"/>
                        <a:t>Repair</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tc>
                  <a:txBody>
                    <a:bodyPr/>
                    <a:lstStyle/>
                    <a:p>
                      <a:pPr marL="285750" indent="-285750">
                        <a:buFont typeface="Arial" panose="020B0604020202020204" pitchFamily="34" charset="0"/>
                        <a:buChar char="•"/>
                      </a:pPr>
                      <a:r>
                        <a:rPr kumimoji="1" lang="en-US" altLang="ja-JP" dirty="0"/>
                        <a:t>Demand/Supply</a:t>
                      </a:r>
                    </a:p>
                    <a:p>
                      <a:pPr marL="285750" indent="-285750">
                        <a:buFont typeface="Arial" panose="020B0604020202020204" pitchFamily="34" charset="0"/>
                        <a:buChar char="•"/>
                      </a:pPr>
                      <a:r>
                        <a:rPr kumimoji="1" lang="en-US" altLang="ja-JP" dirty="0"/>
                        <a:t>Alternative</a:t>
                      </a:r>
                    </a:p>
                    <a:p>
                      <a:pPr marL="285750" indent="-285750">
                        <a:buFont typeface="Arial" panose="020B0604020202020204" pitchFamily="34" charset="0"/>
                        <a:buChar char="•"/>
                      </a:pPr>
                      <a:r>
                        <a:rPr kumimoji="1" lang="en-US" altLang="ja-JP" dirty="0"/>
                        <a:t>Geographical</a:t>
                      </a:r>
                      <a:endParaRPr kumimoji="1" lang="ja-JP" altLang="en-US" dirty="0"/>
                    </a:p>
                    <a:p>
                      <a:endParaRPr kumimoji="1" lang="ja-JP" altLang="en-US" dirty="0"/>
                    </a:p>
                  </a:txBody>
                  <a:tcPr/>
                </a:tc>
                <a:extLst>
                  <a:ext uri="{0D108BD9-81ED-4DB2-BD59-A6C34878D82A}">
                    <a16:rowId xmlns:a16="http://schemas.microsoft.com/office/drawing/2014/main" val="2346859152"/>
                  </a:ext>
                </a:extLst>
              </a:tr>
            </a:tbl>
          </a:graphicData>
        </a:graphic>
      </p:graphicFrame>
    </p:spTree>
    <p:extLst>
      <p:ext uri="{BB962C8B-B14F-4D97-AF65-F5344CB8AC3E}">
        <p14:creationId xmlns:p14="http://schemas.microsoft.com/office/powerpoint/2010/main" val="1460874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5CC281-CDA6-1DCF-A99E-760B2FA37388}"/>
              </a:ext>
            </a:extLst>
          </p:cNvPr>
          <p:cNvSpPr>
            <a:spLocks noGrp="1"/>
          </p:cNvSpPr>
          <p:nvPr>
            <p:ph type="title"/>
          </p:nvPr>
        </p:nvSpPr>
        <p:spPr/>
        <p:txBody>
          <a:bodyPr/>
          <a:lstStyle/>
          <a:p>
            <a:r>
              <a:rPr kumimoji="1" lang="en-US" altLang="ja-JP" dirty="0"/>
              <a:t>Agent-based model</a:t>
            </a:r>
            <a:endParaRPr kumimoji="1" lang="ja-JP" altLang="en-US"/>
          </a:p>
        </p:txBody>
      </p:sp>
      <p:sp>
        <p:nvSpPr>
          <p:cNvPr id="3" name="コンテンツ プレースホルダー 2">
            <a:extLst>
              <a:ext uri="{FF2B5EF4-FFF2-40B4-BE49-F238E27FC236}">
                <a16:creationId xmlns:a16="http://schemas.microsoft.com/office/drawing/2014/main" id="{665A1E67-FE84-871C-F909-CED2926ED001}"/>
              </a:ext>
            </a:extLst>
          </p:cNvPr>
          <p:cNvSpPr>
            <a:spLocks noGrp="1"/>
          </p:cNvSpPr>
          <p:nvPr>
            <p:ph idx="1"/>
          </p:nvPr>
        </p:nvSpPr>
        <p:spPr/>
        <p:txBody>
          <a:bodyPr>
            <a:normAutofit/>
          </a:bodyPr>
          <a:lstStyle/>
          <a:p>
            <a:r>
              <a:rPr kumimoji="1" lang="en-US" altLang="ja-JP" dirty="0"/>
              <a:t>Citizen</a:t>
            </a:r>
          </a:p>
          <a:p>
            <a:pPr lvl="1">
              <a:buFont typeface="Wingdings" panose="05000000000000000000" pitchFamily="2" charset="2"/>
              <a:buChar char="Ø"/>
            </a:pPr>
            <a:r>
              <a:rPr lang="en-US" altLang="ja-JP" dirty="0"/>
              <a:t>4 types of citizens: non-workers, industry workers, lifeline workers, and repair workers</a:t>
            </a:r>
          </a:p>
          <a:p>
            <a:pPr lvl="1">
              <a:buFont typeface="Wingdings" panose="05000000000000000000" pitchFamily="2" charset="2"/>
              <a:buChar char="Ø"/>
            </a:pPr>
            <a:r>
              <a:rPr lang="en-US" altLang="ja-JP" dirty="0"/>
              <a:t>P</a:t>
            </a:r>
            <a:r>
              <a:rPr kumimoji="1" lang="en-US" altLang="ja-JP" dirty="0"/>
              <a:t>erforms daily life activities to satisfy quality of life</a:t>
            </a:r>
          </a:p>
          <a:p>
            <a:endParaRPr kumimoji="1" lang="en-US" altLang="ja-JP" sz="1200" dirty="0"/>
          </a:p>
          <a:p>
            <a:r>
              <a:rPr lang="en-US" altLang="ja-JP" dirty="0"/>
              <a:t>Company</a:t>
            </a:r>
          </a:p>
          <a:p>
            <a:pPr lvl="1">
              <a:buFont typeface="Wingdings" panose="05000000000000000000" pitchFamily="2" charset="2"/>
              <a:buChar char="Ø"/>
            </a:pPr>
            <a:r>
              <a:rPr lang="en-US" altLang="ja-JP" dirty="0"/>
              <a:t>Manufactures products and provides services by accomplishing company tasks</a:t>
            </a:r>
          </a:p>
          <a:p>
            <a:endParaRPr lang="en-US" altLang="ja-JP" sz="1200" dirty="0"/>
          </a:p>
          <a:p>
            <a:r>
              <a:rPr kumimoji="1" lang="en-US" altLang="ja-JP" dirty="0"/>
              <a:t>Restoration Squad</a:t>
            </a:r>
          </a:p>
          <a:p>
            <a:pPr lvl="1">
              <a:buFont typeface="Wingdings" panose="05000000000000000000" pitchFamily="2" charset="2"/>
              <a:buChar char="Ø"/>
            </a:pPr>
            <a:r>
              <a:rPr lang="en-US" altLang="ja-JP" dirty="0"/>
              <a:t>Repairs damaged lifeline links after a disaster occurs</a:t>
            </a:r>
          </a:p>
        </p:txBody>
      </p:sp>
    </p:spTree>
    <p:extLst>
      <p:ext uri="{BB962C8B-B14F-4D97-AF65-F5344CB8AC3E}">
        <p14:creationId xmlns:p14="http://schemas.microsoft.com/office/powerpoint/2010/main" val="67706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23FDA6-E340-0B55-75A5-A07609626733}"/>
              </a:ext>
            </a:extLst>
          </p:cNvPr>
          <p:cNvSpPr>
            <a:spLocks noGrp="1"/>
          </p:cNvSpPr>
          <p:nvPr>
            <p:ph type="title"/>
          </p:nvPr>
        </p:nvSpPr>
        <p:spPr/>
        <p:txBody>
          <a:bodyPr/>
          <a:lstStyle/>
          <a:p>
            <a:r>
              <a:rPr kumimoji="1" lang="en-US" altLang="ja-JP" dirty="0"/>
              <a:t>Evaluation</a:t>
            </a:r>
            <a:endParaRPr kumimoji="1" lang="ja-JP" altLang="en-US"/>
          </a:p>
        </p:txBody>
      </p:sp>
      <p:sp>
        <p:nvSpPr>
          <p:cNvPr id="3" name="コンテンツ プレースホルダー 2">
            <a:extLst>
              <a:ext uri="{FF2B5EF4-FFF2-40B4-BE49-F238E27FC236}">
                <a16:creationId xmlns:a16="http://schemas.microsoft.com/office/drawing/2014/main" id="{09601CEA-C911-87F1-4774-736422DE487D}"/>
              </a:ext>
            </a:extLst>
          </p:cNvPr>
          <p:cNvSpPr>
            <a:spLocks noGrp="1"/>
          </p:cNvSpPr>
          <p:nvPr>
            <p:ph idx="1"/>
          </p:nvPr>
        </p:nvSpPr>
        <p:spPr/>
        <p:txBody>
          <a:bodyPr/>
          <a:lstStyle/>
          <a:p>
            <a:r>
              <a:rPr kumimoji="1" lang="en-US" altLang="ja-JP" dirty="0"/>
              <a:t>The total performance is the </a:t>
            </a:r>
            <a:r>
              <a:rPr lang="en-US" altLang="ja-JP" dirty="0"/>
              <a:t>a</a:t>
            </a:r>
            <a:r>
              <a:rPr kumimoji="1" lang="en-US" altLang="ja-JP" dirty="0"/>
              <a:t>verage performance of the </a:t>
            </a:r>
            <a:r>
              <a:rPr lang="en-US" altLang="ja-JP" dirty="0"/>
              <a:t>three</a:t>
            </a:r>
            <a:r>
              <a:rPr kumimoji="1" lang="en-US" altLang="ja-JP" dirty="0"/>
              <a:t> subsystems</a:t>
            </a:r>
            <a:endParaRPr lang="en-US" altLang="ja-JP" dirty="0"/>
          </a:p>
          <a:p>
            <a:pPr lvl="1">
              <a:buFont typeface="Wingdings" panose="05000000000000000000" pitchFamily="2" charset="2"/>
              <a:buChar char="Ø"/>
            </a:pPr>
            <a:r>
              <a:rPr kumimoji="1" lang="en-US" altLang="ja-JP" dirty="0"/>
              <a:t>Civil life: Average quality of life of each citizen agent</a:t>
            </a:r>
          </a:p>
          <a:p>
            <a:pPr lvl="2">
              <a:buFont typeface="Wingdings" panose="05000000000000000000" pitchFamily="2" charset="2"/>
              <a:buChar char="ü"/>
            </a:pPr>
            <a:r>
              <a:rPr lang="en-US" altLang="ja-JP" dirty="0"/>
              <a:t>Quality of life is the p</a:t>
            </a:r>
            <a:r>
              <a:rPr kumimoji="1" lang="en-US" altLang="ja-JP" dirty="0"/>
              <a:t>ercentage </a:t>
            </a:r>
            <a:r>
              <a:rPr lang="en-US" altLang="ja-JP" dirty="0"/>
              <a:t>of </a:t>
            </a:r>
            <a:r>
              <a:rPr kumimoji="1" lang="en-US" altLang="ja-JP" dirty="0"/>
              <a:t>daily life activities achieved</a:t>
            </a:r>
          </a:p>
          <a:p>
            <a:pPr lvl="1">
              <a:buFont typeface="Wingdings" panose="05000000000000000000" pitchFamily="2" charset="2"/>
              <a:buChar char="Ø"/>
            </a:pPr>
            <a:r>
              <a:rPr lang="en-US" altLang="ja-JP" dirty="0"/>
              <a:t>Industry: Percentage of company tasks achieved</a:t>
            </a:r>
          </a:p>
          <a:p>
            <a:pPr lvl="1">
              <a:buFont typeface="Wingdings" panose="05000000000000000000" pitchFamily="2" charset="2"/>
              <a:buChar char="Ø"/>
            </a:pPr>
            <a:r>
              <a:rPr kumimoji="1" lang="en-US" altLang="ja-JP" dirty="0"/>
              <a:t>Lifeline: Percentage of links with access to lifeline facilities</a:t>
            </a:r>
          </a:p>
          <a:p>
            <a:endParaRPr kumimoji="1" lang="en-US" altLang="ja-JP" sz="800" dirty="0"/>
          </a:p>
          <a:p>
            <a:r>
              <a:rPr kumimoji="1" lang="en-US" altLang="ja-JP" dirty="0"/>
              <a:t>The resilience of the city is assessed by the area of the resilience triangle in the post disaster simulation</a:t>
            </a:r>
          </a:p>
        </p:txBody>
      </p:sp>
      <p:grpSp>
        <p:nvGrpSpPr>
          <p:cNvPr id="4" name="グループ化 3">
            <a:extLst>
              <a:ext uri="{FF2B5EF4-FFF2-40B4-BE49-F238E27FC236}">
                <a16:creationId xmlns:a16="http://schemas.microsoft.com/office/drawing/2014/main" id="{85512F4E-16DA-4B7A-F81D-CDE6596CE52F}"/>
              </a:ext>
            </a:extLst>
          </p:cNvPr>
          <p:cNvGrpSpPr/>
          <p:nvPr/>
        </p:nvGrpSpPr>
        <p:grpSpPr>
          <a:xfrm>
            <a:off x="3887610" y="5072986"/>
            <a:ext cx="4416779" cy="1856096"/>
            <a:chOff x="2519088" y="4978980"/>
            <a:chExt cx="4416779" cy="1856096"/>
          </a:xfrm>
        </p:grpSpPr>
        <p:grpSp>
          <p:nvGrpSpPr>
            <p:cNvPr id="5" name="グループ化 4">
              <a:extLst>
                <a:ext uri="{FF2B5EF4-FFF2-40B4-BE49-F238E27FC236}">
                  <a16:creationId xmlns:a16="http://schemas.microsoft.com/office/drawing/2014/main" id="{2019F259-EAD1-224C-D415-E09D04BF8BEB}"/>
                </a:ext>
              </a:extLst>
            </p:cNvPr>
            <p:cNvGrpSpPr/>
            <p:nvPr/>
          </p:nvGrpSpPr>
          <p:grpSpPr>
            <a:xfrm>
              <a:off x="2519088" y="4978980"/>
              <a:ext cx="4390740" cy="1856096"/>
              <a:chOff x="2519088" y="4978980"/>
              <a:chExt cx="4390740" cy="1856096"/>
            </a:xfrm>
          </p:grpSpPr>
          <p:pic>
            <p:nvPicPr>
              <p:cNvPr id="8" name="Picture 2">
                <a:extLst>
                  <a:ext uri="{FF2B5EF4-FFF2-40B4-BE49-F238E27FC236}">
                    <a16:creationId xmlns:a16="http://schemas.microsoft.com/office/drawing/2014/main" id="{6AD9D218-0D78-DF61-124C-DF7606983BA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425" t="14835" r="5604" b="50178"/>
              <a:stretch/>
            </p:blipFill>
            <p:spPr bwMode="auto">
              <a:xfrm>
                <a:off x="2940500" y="5230524"/>
                <a:ext cx="3969328" cy="1235220"/>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E26DF6BC-0146-DA08-8511-C3E2888DBC5E}"/>
                  </a:ext>
                </a:extLst>
              </p:cNvPr>
              <p:cNvSpPr txBox="1"/>
              <p:nvPr/>
            </p:nvSpPr>
            <p:spPr>
              <a:xfrm rot="16200000">
                <a:off x="1928542" y="5569526"/>
                <a:ext cx="1550424" cy="369332"/>
              </a:xfrm>
              <a:prstGeom prst="rect">
                <a:avLst/>
              </a:prstGeom>
              <a:noFill/>
            </p:spPr>
            <p:txBody>
              <a:bodyPr wrap="none" rtlCol="0">
                <a:spAutoFit/>
              </a:bodyPr>
              <a:lstStyle/>
              <a:p>
                <a:r>
                  <a:rPr kumimoji="1" lang="en-US" altLang="ja-JP" dirty="0"/>
                  <a:t>Performance</a:t>
                </a:r>
                <a:endParaRPr kumimoji="1" lang="ja-JP" altLang="en-US" dirty="0"/>
              </a:p>
            </p:txBody>
          </p:sp>
          <p:sp>
            <p:nvSpPr>
              <p:cNvPr id="10" name="テキスト ボックス 9">
                <a:extLst>
                  <a:ext uri="{FF2B5EF4-FFF2-40B4-BE49-F238E27FC236}">
                    <a16:creationId xmlns:a16="http://schemas.microsoft.com/office/drawing/2014/main" id="{E49FB9C2-054A-2138-33E5-1D8A5E27D632}"/>
                  </a:ext>
                </a:extLst>
              </p:cNvPr>
              <p:cNvSpPr txBox="1"/>
              <p:nvPr/>
            </p:nvSpPr>
            <p:spPr>
              <a:xfrm>
                <a:off x="4601998" y="6465744"/>
                <a:ext cx="718466" cy="369332"/>
              </a:xfrm>
              <a:prstGeom prst="rect">
                <a:avLst/>
              </a:prstGeom>
              <a:noFill/>
            </p:spPr>
            <p:txBody>
              <a:bodyPr wrap="none" rtlCol="0">
                <a:spAutoFit/>
              </a:bodyPr>
              <a:lstStyle/>
              <a:p>
                <a:r>
                  <a:rPr kumimoji="1" lang="en-US" altLang="ja-JP" dirty="0"/>
                  <a:t>Time</a:t>
                </a:r>
                <a:endParaRPr kumimoji="1" lang="ja-JP" altLang="en-US" dirty="0"/>
              </a:p>
            </p:txBody>
          </p:sp>
        </p:grpSp>
        <p:cxnSp>
          <p:nvCxnSpPr>
            <p:cNvPr id="6" name="直線矢印コネクタ 5">
              <a:extLst>
                <a:ext uri="{FF2B5EF4-FFF2-40B4-BE49-F238E27FC236}">
                  <a16:creationId xmlns:a16="http://schemas.microsoft.com/office/drawing/2014/main" id="{475507B0-3AFF-695A-6B53-4A2F40824473}"/>
                </a:ext>
              </a:extLst>
            </p:cNvPr>
            <p:cNvCxnSpPr>
              <a:cxnSpLocks/>
            </p:cNvCxnSpPr>
            <p:nvPr/>
          </p:nvCxnSpPr>
          <p:spPr>
            <a:xfrm flipV="1">
              <a:off x="2940500" y="5058425"/>
              <a:ext cx="0" cy="14073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a:extLst>
                <a:ext uri="{FF2B5EF4-FFF2-40B4-BE49-F238E27FC236}">
                  <a16:creationId xmlns:a16="http://schemas.microsoft.com/office/drawing/2014/main" id="{9CB1AABB-5F08-47B3-315B-CA7FB4BDA2C8}"/>
                </a:ext>
              </a:extLst>
            </p:cNvPr>
            <p:cNvCxnSpPr>
              <a:cxnSpLocks/>
            </p:cNvCxnSpPr>
            <p:nvPr/>
          </p:nvCxnSpPr>
          <p:spPr>
            <a:xfrm>
              <a:off x="2940500" y="6465744"/>
              <a:ext cx="399536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cxnSp>
        <p:nvCxnSpPr>
          <p:cNvPr id="12" name="直線コネクタ 11">
            <a:extLst>
              <a:ext uri="{FF2B5EF4-FFF2-40B4-BE49-F238E27FC236}">
                <a16:creationId xmlns:a16="http://schemas.microsoft.com/office/drawing/2014/main" id="{608791D8-19DA-7610-49AB-63C98D5A0CBC}"/>
              </a:ext>
            </a:extLst>
          </p:cNvPr>
          <p:cNvCxnSpPr>
            <a:cxnSpLocks/>
          </p:cNvCxnSpPr>
          <p:nvPr/>
        </p:nvCxnSpPr>
        <p:spPr>
          <a:xfrm>
            <a:off x="4951562" y="5538158"/>
            <a:ext cx="0" cy="10215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4FC02B2-51D0-B634-9FA2-02913D6509CC}"/>
              </a:ext>
            </a:extLst>
          </p:cNvPr>
          <p:cNvSpPr txBox="1"/>
          <p:nvPr/>
        </p:nvSpPr>
        <p:spPr>
          <a:xfrm>
            <a:off x="4222837" y="6591584"/>
            <a:ext cx="1457450" cy="253916"/>
          </a:xfrm>
          <a:prstGeom prst="rect">
            <a:avLst/>
          </a:prstGeom>
          <a:noFill/>
        </p:spPr>
        <p:txBody>
          <a:bodyPr wrap="none" rtlCol="0">
            <a:spAutoFit/>
          </a:bodyPr>
          <a:lstStyle/>
          <a:p>
            <a:r>
              <a:rPr lang="en-US" altLang="ja-JP" sz="1050" dirty="0"/>
              <a:t>Disaster Occurrence</a:t>
            </a:r>
          </a:p>
        </p:txBody>
      </p:sp>
    </p:spTree>
    <p:extLst>
      <p:ext uri="{BB962C8B-B14F-4D97-AF65-F5344CB8AC3E}">
        <p14:creationId xmlns:p14="http://schemas.microsoft.com/office/powerpoint/2010/main" val="393785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367AF-E3E9-CD7E-495E-C4B7F12955E3}"/>
              </a:ext>
            </a:extLst>
          </p:cNvPr>
          <p:cNvSpPr>
            <a:spLocks noGrp="1"/>
          </p:cNvSpPr>
          <p:nvPr>
            <p:ph type="title"/>
          </p:nvPr>
        </p:nvSpPr>
        <p:spPr/>
        <p:txBody>
          <a:bodyPr>
            <a:normAutofit/>
          </a:bodyPr>
          <a:lstStyle/>
          <a:p>
            <a:r>
              <a:rPr kumimoji="1" lang="en-US" altLang="ja-JP" sz="4000" dirty="0"/>
              <a:t>Application to the water </a:t>
            </a:r>
            <a:r>
              <a:rPr lang="en-US" altLang="ja-JP" sz="4000" dirty="0"/>
              <a:t>d</a:t>
            </a:r>
            <a:r>
              <a:rPr kumimoji="1" lang="en-US" altLang="ja-JP" sz="4000" dirty="0"/>
              <a:t>istribution </a:t>
            </a:r>
            <a:r>
              <a:rPr lang="en-US" altLang="ja-JP" sz="4000" dirty="0"/>
              <a:t>n</a:t>
            </a:r>
            <a:r>
              <a:rPr kumimoji="1" lang="en-US" altLang="ja-JP" sz="4000" dirty="0"/>
              <a:t>etwork</a:t>
            </a:r>
            <a:endParaRPr kumimoji="1" lang="ja-JP" altLang="en-US" sz="4000" dirty="0"/>
          </a:p>
        </p:txBody>
      </p:sp>
      <p:sp>
        <p:nvSpPr>
          <p:cNvPr id="3" name="コンテンツ プレースホルダー 2">
            <a:extLst>
              <a:ext uri="{FF2B5EF4-FFF2-40B4-BE49-F238E27FC236}">
                <a16:creationId xmlns:a16="http://schemas.microsoft.com/office/drawing/2014/main" id="{D8E3A727-2073-A506-3A0D-102BBD9E2700}"/>
              </a:ext>
            </a:extLst>
          </p:cNvPr>
          <p:cNvSpPr>
            <a:spLocks noGrp="1"/>
          </p:cNvSpPr>
          <p:nvPr>
            <p:ph idx="1"/>
          </p:nvPr>
        </p:nvSpPr>
        <p:spPr/>
        <p:txBody>
          <a:bodyPr/>
          <a:lstStyle/>
          <a:p>
            <a:endParaRPr kumimoji="1" lang="ja-JP" altLang="en-US" dirty="0"/>
          </a:p>
        </p:txBody>
      </p:sp>
      <p:grpSp>
        <p:nvGrpSpPr>
          <p:cNvPr id="4" name="グループ化 3">
            <a:extLst>
              <a:ext uri="{FF2B5EF4-FFF2-40B4-BE49-F238E27FC236}">
                <a16:creationId xmlns:a16="http://schemas.microsoft.com/office/drawing/2014/main" id="{DAD0C341-E05D-61DB-97C2-B04E9682F570}"/>
              </a:ext>
            </a:extLst>
          </p:cNvPr>
          <p:cNvGrpSpPr/>
          <p:nvPr/>
        </p:nvGrpSpPr>
        <p:grpSpPr>
          <a:xfrm>
            <a:off x="1233090" y="2403913"/>
            <a:ext cx="9725820" cy="2979514"/>
            <a:chOff x="1403921" y="3587549"/>
            <a:chExt cx="9725820" cy="2979514"/>
          </a:xfrm>
        </p:grpSpPr>
        <p:grpSp>
          <p:nvGrpSpPr>
            <p:cNvPr id="5" name="グループ化 4">
              <a:extLst>
                <a:ext uri="{FF2B5EF4-FFF2-40B4-BE49-F238E27FC236}">
                  <a16:creationId xmlns:a16="http://schemas.microsoft.com/office/drawing/2014/main" id="{0939A862-F8B8-21BB-8710-B4A6C5001BB2}"/>
                </a:ext>
              </a:extLst>
            </p:cNvPr>
            <p:cNvGrpSpPr/>
            <p:nvPr/>
          </p:nvGrpSpPr>
          <p:grpSpPr>
            <a:xfrm>
              <a:off x="1403921" y="3587549"/>
              <a:ext cx="9725820" cy="2979514"/>
              <a:chOff x="2354292" y="3587448"/>
              <a:chExt cx="9725820" cy="2979514"/>
            </a:xfrm>
          </p:grpSpPr>
          <p:grpSp>
            <p:nvGrpSpPr>
              <p:cNvPr id="8" name="グループ化 7">
                <a:extLst>
                  <a:ext uri="{FF2B5EF4-FFF2-40B4-BE49-F238E27FC236}">
                    <a16:creationId xmlns:a16="http://schemas.microsoft.com/office/drawing/2014/main" id="{40FCF96A-4B6E-350D-C809-2CB59578B645}"/>
                  </a:ext>
                </a:extLst>
              </p:cNvPr>
              <p:cNvGrpSpPr/>
              <p:nvPr/>
            </p:nvGrpSpPr>
            <p:grpSpPr>
              <a:xfrm>
                <a:off x="2354292" y="3587448"/>
                <a:ext cx="9725820" cy="2979514"/>
                <a:chOff x="2354292" y="3587448"/>
                <a:chExt cx="9725820" cy="2979514"/>
              </a:xfrm>
            </p:grpSpPr>
            <p:grpSp>
              <p:nvGrpSpPr>
                <p:cNvPr id="10" name="グループ化 9">
                  <a:extLst>
                    <a:ext uri="{FF2B5EF4-FFF2-40B4-BE49-F238E27FC236}">
                      <a16:creationId xmlns:a16="http://schemas.microsoft.com/office/drawing/2014/main" id="{F82CEE9E-2E26-2F70-0FB1-48525F22D789}"/>
                    </a:ext>
                  </a:extLst>
                </p:cNvPr>
                <p:cNvGrpSpPr/>
                <p:nvPr/>
              </p:nvGrpSpPr>
              <p:grpSpPr>
                <a:xfrm>
                  <a:off x="2354292" y="3587448"/>
                  <a:ext cx="7688643" cy="2979514"/>
                  <a:chOff x="900580" y="2492482"/>
                  <a:chExt cx="7688643" cy="2979514"/>
                </a:xfrm>
              </p:grpSpPr>
              <p:cxnSp>
                <p:nvCxnSpPr>
                  <p:cNvPr id="15" name="直線コネクタ 14">
                    <a:extLst>
                      <a:ext uri="{FF2B5EF4-FFF2-40B4-BE49-F238E27FC236}">
                        <a16:creationId xmlns:a16="http://schemas.microsoft.com/office/drawing/2014/main" id="{8660F728-2C19-1A48-A6F5-7EB109456D4B}"/>
                      </a:ext>
                    </a:extLst>
                  </p:cNvPr>
                  <p:cNvCxnSpPr/>
                  <p:nvPr/>
                </p:nvCxnSpPr>
                <p:spPr>
                  <a:xfrm flipH="1">
                    <a:off x="4424516" y="4136924"/>
                    <a:ext cx="324465" cy="96601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7191E642-E34A-D67A-C286-0CAACDBF287C}"/>
                      </a:ext>
                    </a:extLst>
                  </p:cNvPr>
                  <p:cNvGrpSpPr/>
                  <p:nvPr/>
                </p:nvGrpSpPr>
                <p:grpSpPr>
                  <a:xfrm>
                    <a:off x="900580" y="2492482"/>
                    <a:ext cx="7688643" cy="2979514"/>
                    <a:chOff x="900580" y="2492482"/>
                    <a:chExt cx="7688643" cy="2979514"/>
                  </a:xfrm>
                </p:grpSpPr>
                <p:cxnSp>
                  <p:nvCxnSpPr>
                    <p:cNvPr id="17" name="直線コネクタ 16">
                      <a:extLst>
                        <a:ext uri="{FF2B5EF4-FFF2-40B4-BE49-F238E27FC236}">
                          <a16:creationId xmlns:a16="http://schemas.microsoft.com/office/drawing/2014/main" id="{BE388EFA-6E6F-CA75-5B3A-1D2FA27D40E3}"/>
                        </a:ext>
                      </a:extLst>
                    </p:cNvPr>
                    <p:cNvCxnSpPr/>
                    <p:nvPr/>
                  </p:nvCxnSpPr>
                  <p:spPr>
                    <a:xfrm>
                      <a:off x="4748981" y="4129547"/>
                      <a:ext cx="2212258" cy="0"/>
                    </a:xfrm>
                    <a:prstGeom prst="line">
                      <a:avLst/>
                    </a:prstGeom>
                    <a:ln w="95250"/>
                  </p:spPr>
                  <p:style>
                    <a:lnRef idx="1">
                      <a:schemeClr val="accent1"/>
                    </a:lnRef>
                    <a:fillRef idx="0">
                      <a:schemeClr val="accent1"/>
                    </a:fillRef>
                    <a:effectRef idx="0">
                      <a:schemeClr val="accent1"/>
                    </a:effectRef>
                    <a:fontRef idx="minor">
                      <a:schemeClr val="tx1"/>
                    </a:fontRef>
                  </p:style>
                </p:cxnSp>
                <p:grpSp>
                  <p:nvGrpSpPr>
                    <p:cNvPr id="18" name="グループ化 17">
                      <a:extLst>
                        <a:ext uri="{FF2B5EF4-FFF2-40B4-BE49-F238E27FC236}">
                          <a16:creationId xmlns:a16="http://schemas.microsoft.com/office/drawing/2014/main" id="{55E08856-E3F2-6061-B670-E384F60EDF81}"/>
                        </a:ext>
                      </a:extLst>
                    </p:cNvPr>
                    <p:cNvGrpSpPr/>
                    <p:nvPr/>
                  </p:nvGrpSpPr>
                  <p:grpSpPr>
                    <a:xfrm>
                      <a:off x="900580" y="2492482"/>
                      <a:ext cx="7688643" cy="2979514"/>
                      <a:chOff x="900580" y="2492482"/>
                      <a:chExt cx="7688643" cy="2979514"/>
                    </a:xfrm>
                  </p:grpSpPr>
                  <p:cxnSp>
                    <p:nvCxnSpPr>
                      <p:cNvPr id="19" name="直線コネクタ 18">
                        <a:extLst>
                          <a:ext uri="{FF2B5EF4-FFF2-40B4-BE49-F238E27FC236}">
                            <a16:creationId xmlns:a16="http://schemas.microsoft.com/office/drawing/2014/main" id="{5A0A0125-2D30-D2EA-74BE-CBE94656A128}"/>
                          </a:ext>
                        </a:extLst>
                      </p:cNvPr>
                      <p:cNvCxnSpPr>
                        <a:cxnSpLocks/>
                      </p:cNvCxnSpPr>
                      <p:nvPr/>
                    </p:nvCxnSpPr>
                    <p:spPr>
                      <a:xfrm>
                        <a:off x="2448232" y="3436376"/>
                        <a:ext cx="2300749" cy="693171"/>
                      </a:xfrm>
                      <a:prstGeom prst="line">
                        <a:avLst/>
                      </a:prstGeom>
                      <a:ln w="95250"/>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701DA97-0681-0F4B-3304-16DBF601339B}"/>
                          </a:ext>
                        </a:extLst>
                      </p:cNvPr>
                      <p:cNvCxnSpPr/>
                      <p:nvPr/>
                    </p:nvCxnSpPr>
                    <p:spPr>
                      <a:xfrm flipV="1">
                        <a:off x="6961239" y="3156155"/>
                        <a:ext cx="973393" cy="97339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9E902D7D-8BF9-5E28-E713-500759C3B0B7}"/>
                          </a:ext>
                        </a:extLst>
                      </p:cNvPr>
                      <p:cNvCxnSpPr/>
                      <p:nvPr/>
                    </p:nvCxnSpPr>
                    <p:spPr>
                      <a:xfrm>
                        <a:off x="6931742" y="4129547"/>
                        <a:ext cx="1445342" cy="707924"/>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22" name="Picture 16" descr="データベース 単色塗りつぶし">
                        <a:extLst>
                          <a:ext uri="{FF2B5EF4-FFF2-40B4-BE49-F238E27FC236}">
                            <a16:creationId xmlns:a16="http://schemas.microsoft.com/office/drawing/2014/main" id="{55B28DB0-A40D-2734-B365-17231540EE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580" y="2677148"/>
                        <a:ext cx="18288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8" descr="家 単色塗りつぶし">
                        <a:extLst>
                          <a:ext uri="{FF2B5EF4-FFF2-40B4-BE49-F238E27FC236}">
                            <a16:creationId xmlns:a16="http://schemas.microsoft.com/office/drawing/2014/main" id="{0ABAE705-75CD-03B5-AA11-A8142DE27A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470" y="4162733"/>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8" descr="家 単色塗りつぶし">
                        <a:extLst>
                          <a:ext uri="{FF2B5EF4-FFF2-40B4-BE49-F238E27FC236}">
                            <a16:creationId xmlns:a16="http://schemas.microsoft.com/office/drawing/2014/main" id="{61F0747D-23FE-43D9-224E-8C58ED6904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5870" y="4549024"/>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8" descr="家 単色塗りつぶし">
                        <a:extLst>
                          <a:ext uri="{FF2B5EF4-FFF2-40B4-BE49-F238E27FC236}">
                            <a16:creationId xmlns:a16="http://schemas.microsoft.com/office/drawing/2014/main" id="{54DDBCB6-FC2A-B4EF-8323-ECB7578E92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0091" y="2492482"/>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8" descr="家 単色塗りつぶし">
                        <a:extLst>
                          <a:ext uri="{FF2B5EF4-FFF2-40B4-BE49-F238E27FC236}">
                            <a16:creationId xmlns:a16="http://schemas.microsoft.com/office/drawing/2014/main" id="{2E51F166-691F-BA5E-9063-63F6438F96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7935" y="4557596"/>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0" descr="工場 単色塗りつぶし">
                        <a:extLst>
                          <a:ext uri="{FF2B5EF4-FFF2-40B4-BE49-F238E27FC236}">
                            <a16:creationId xmlns:a16="http://schemas.microsoft.com/office/drawing/2014/main" id="{C6B3603D-9F2F-D153-ABAE-40F33AC7CB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74823" y="3259871"/>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0" descr="工場 単色塗りつぶし">
                        <a:extLst>
                          <a:ext uri="{FF2B5EF4-FFF2-40B4-BE49-F238E27FC236}">
                            <a16:creationId xmlns:a16="http://schemas.microsoft.com/office/drawing/2014/main" id="{DAFA2380-B8E8-FBA3-EAE4-8E54A1C14D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28335" y="3215147"/>
                        <a:ext cx="914400" cy="91440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1" name="テキスト ボックス 10">
                  <a:extLst>
                    <a:ext uri="{FF2B5EF4-FFF2-40B4-BE49-F238E27FC236}">
                      <a16:creationId xmlns:a16="http://schemas.microsoft.com/office/drawing/2014/main" id="{DA87272F-F37B-B1E7-B8A2-C86D1CFD1CBC}"/>
                    </a:ext>
                  </a:extLst>
                </p:cNvPr>
                <p:cNvSpPr txBox="1"/>
                <p:nvPr/>
              </p:nvSpPr>
              <p:spPr>
                <a:xfrm>
                  <a:off x="2835003" y="5475573"/>
                  <a:ext cx="1181734" cy="369332"/>
                </a:xfrm>
                <a:prstGeom prst="rect">
                  <a:avLst/>
                </a:prstGeom>
                <a:noFill/>
              </p:spPr>
              <p:txBody>
                <a:bodyPr wrap="none" rtlCol="0">
                  <a:spAutoFit/>
                </a:bodyPr>
                <a:lstStyle/>
                <a:p>
                  <a:r>
                    <a:rPr kumimoji="1" lang="en-US" altLang="ja-JP" dirty="0"/>
                    <a:t>Reservoir</a:t>
                  </a:r>
                  <a:endParaRPr kumimoji="1" lang="ja-JP" altLang="en-US" dirty="0"/>
                </a:p>
              </p:txBody>
            </p:sp>
            <p:sp>
              <p:nvSpPr>
                <p:cNvPr id="12" name="テキスト ボックス 11">
                  <a:extLst>
                    <a:ext uri="{FF2B5EF4-FFF2-40B4-BE49-F238E27FC236}">
                      <a16:creationId xmlns:a16="http://schemas.microsoft.com/office/drawing/2014/main" id="{6584961F-5410-A80E-468D-BCC9A76F1445}"/>
                    </a:ext>
                  </a:extLst>
                </p:cNvPr>
                <p:cNvSpPr txBox="1"/>
                <p:nvPr/>
              </p:nvSpPr>
              <p:spPr>
                <a:xfrm>
                  <a:off x="6753054" y="4090946"/>
                  <a:ext cx="1181734" cy="369332"/>
                </a:xfrm>
                <a:prstGeom prst="rect">
                  <a:avLst/>
                </a:prstGeom>
                <a:noFill/>
              </p:spPr>
              <p:txBody>
                <a:bodyPr wrap="none" rtlCol="0">
                  <a:spAutoFit/>
                </a:bodyPr>
                <a:lstStyle/>
                <a:p>
                  <a:r>
                    <a:rPr lang="en-US" altLang="ja-JP" dirty="0"/>
                    <a:t>Company</a:t>
                  </a:r>
                  <a:endParaRPr kumimoji="1" lang="ja-JP" altLang="en-US" dirty="0"/>
                </a:p>
              </p:txBody>
            </p:sp>
            <p:sp>
              <p:nvSpPr>
                <p:cNvPr id="13" name="テキスト ボックス 12">
                  <a:extLst>
                    <a:ext uri="{FF2B5EF4-FFF2-40B4-BE49-F238E27FC236}">
                      <a16:creationId xmlns:a16="http://schemas.microsoft.com/office/drawing/2014/main" id="{5932B786-BCCD-46DA-D64B-8EE5678341B1}"/>
                    </a:ext>
                  </a:extLst>
                </p:cNvPr>
                <p:cNvSpPr txBox="1"/>
                <p:nvPr/>
              </p:nvSpPr>
              <p:spPr>
                <a:xfrm>
                  <a:off x="4808616" y="6059911"/>
                  <a:ext cx="1287532" cy="369332"/>
                </a:xfrm>
                <a:prstGeom prst="rect">
                  <a:avLst/>
                </a:prstGeom>
                <a:noFill/>
              </p:spPr>
              <p:txBody>
                <a:bodyPr wrap="none" rtlCol="0">
                  <a:spAutoFit/>
                </a:bodyPr>
                <a:lstStyle/>
                <a:p>
                  <a:r>
                    <a:rPr kumimoji="1" lang="en-US" altLang="ja-JP" dirty="0"/>
                    <a:t>Residence</a:t>
                  </a:r>
                  <a:endParaRPr kumimoji="1" lang="ja-JP" altLang="en-US" dirty="0"/>
                </a:p>
              </p:txBody>
            </p:sp>
            <p:sp>
              <p:nvSpPr>
                <p:cNvPr id="14" name="テキスト ボックス 13">
                  <a:extLst>
                    <a:ext uri="{FF2B5EF4-FFF2-40B4-BE49-F238E27FC236}">
                      <a16:creationId xmlns:a16="http://schemas.microsoft.com/office/drawing/2014/main" id="{A4A984BE-F18B-528D-4F63-0C4811911EFA}"/>
                    </a:ext>
                  </a:extLst>
                </p:cNvPr>
                <p:cNvSpPr txBox="1"/>
                <p:nvPr/>
              </p:nvSpPr>
              <p:spPr>
                <a:xfrm>
                  <a:off x="9393592" y="5173856"/>
                  <a:ext cx="2686520" cy="646331"/>
                </a:xfrm>
                <a:prstGeom prst="rect">
                  <a:avLst/>
                </a:prstGeom>
                <a:noFill/>
              </p:spPr>
              <p:txBody>
                <a:bodyPr wrap="square" rtlCol="0">
                  <a:spAutoFit/>
                </a:bodyPr>
                <a:lstStyle/>
                <a:p>
                  <a:r>
                    <a:rPr kumimoji="1" lang="en-US" altLang="ja-JP" dirty="0"/>
                    <a:t>Randomly damaged when </a:t>
                  </a:r>
                  <a:r>
                    <a:rPr lang="en-US" altLang="ja-JP" dirty="0"/>
                    <a:t>a </a:t>
                  </a:r>
                  <a:r>
                    <a:rPr kumimoji="1" lang="en-US" altLang="ja-JP" dirty="0"/>
                    <a:t>disaster strikes</a:t>
                  </a:r>
                  <a:endParaRPr kumimoji="1" lang="ja-JP" altLang="en-US" dirty="0"/>
                </a:p>
              </p:txBody>
            </p:sp>
          </p:grpSp>
          <p:sp>
            <p:nvSpPr>
              <p:cNvPr id="9" name="爆発 2 29">
                <a:extLst>
                  <a:ext uri="{FF2B5EF4-FFF2-40B4-BE49-F238E27FC236}">
                    <a16:creationId xmlns:a16="http://schemas.microsoft.com/office/drawing/2014/main" id="{DCE87D6E-0744-0B0C-207A-905A8CB81031}"/>
                  </a:ext>
                </a:extLst>
              </p:cNvPr>
              <p:cNvSpPr/>
              <p:nvPr/>
            </p:nvSpPr>
            <p:spPr>
              <a:xfrm>
                <a:off x="8968449" y="5326802"/>
                <a:ext cx="358588" cy="516190"/>
              </a:xfrm>
              <a:prstGeom prst="irregularSeal2">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a:extLst>
                <a:ext uri="{FF2B5EF4-FFF2-40B4-BE49-F238E27FC236}">
                  <a16:creationId xmlns:a16="http://schemas.microsoft.com/office/drawing/2014/main" id="{9C45E521-6574-EE35-52F3-D224C1B8BD4F}"/>
                </a:ext>
              </a:extLst>
            </p:cNvPr>
            <p:cNvSpPr txBox="1"/>
            <p:nvPr/>
          </p:nvSpPr>
          <p:spPr>
            <a:xfrm>
              <a:off x="3738267" y="4501949"/>
              <a:ext cx="1244251" cy="369332"/>
            </a:xfrm>
            <a:prstGeom prst="rect">
              <a:avLst/>
            </a:prstGeom>
            <a:noFill/>
          </p:spPr>
          <p:txBody>
            <a:bodyPr wrap="none" rtlCol="0">
              <a:spAutoFit/>
            </a:bodyPr>
            <a:lstStyle/>
            <a:p>
              <a:r>
                <a:rPr lang="en-US" altLang="ja-JP" dirty="0"/>
                <a:t>Main</a:t>
              </a:r>
              <a:r>
                <a:rPr lang="ja-JP" altLang="en-US" dirty="0"/>
                <a:t> </a:t>
              </a:r>
              <a:r>
                <a:rPr lang="en-US" altLang="ja-JP" dirty="0"/>
                <a:t>pipe</a:t>
              </a:r>
              <a:endParaRPr kumimoji="1" lang="ja-JP" altLang="en-US" dirty="0"/>
            </a:p>
          </p:txBody>
        </p:sp>
        <p:sp>
          <p:nvSpPr>
            <p:cNvPr id="7" name="テキスト ボックス 6">
              <a:extLst>
                <a:ext uri="{FF2B5EF4-FFF2-40B4-BE49-F238E27FC236}">
                  <a16:creationId xmlns:a16="http://schemas.microsoft.com/office/drawing/2014/main" id="{2C8A3A93-FDCE-3931-C9CA-FA5BA52F061C}"/>
                </a:ext>
              </a:extLst>
            </p:cNvPr>
            <p:cNvSpPr txBox="1"/>
            <p:nvPr/>
          </p:nvSpPr>
          <p:spPr>
            <a:xfrm>
              <a:off x="5063561" y="5446997"/>
              <a:ext cx="1465466" cy="369332"/>
            </a:xfrm>
            <a:prstGeom prst="rect">
              <a:avLst/>
            </a:prstGeom>
            <a:noFill/>
          </p:spPr>
          <p:txBody>
            <a:bodyPr wrap="none" rtlCol="0">
              <a:spAutoFit/>
            </a:bodyPr>
            <a:lstStyle/>
            <a:p>
              <a:r>
                <a:rPr kumimoji="1" lang="en-US" altLang="ja-JP" dirty="0"/>
                <a:t>Branch</a:t>
              </a:r>
              <a:r>
                <a:rPr kumimoji="1" lang="ja-JP" altLang="en-US" dirty="0"/>
                <a:t> </a:t>
              </a:r>
              <a:r>
                <a:rPr kumimoji="1" lang="en-US" altLang="ja-JP" dirty="0"/>
                <a:t>pipe</a:t>
              </a:r>
              <a:endParaRPr kumimoji="1" lang="ja-JP" altLang="en-US" dirty="0"/>
            </a:p>
          </p:txBody>
        </p:sp>
      </p:grpSp>
    </p:spTree>
    <p:extLst>
      <p:ext uri="{BB962C8B-B14F-4D97-AF65-F5344CB8AC3E}">
        <p14:creationId xmlns:p14="http://schemas.microsoft.com/office/powerpoint/2010/main" val="1493242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5678</TotalTime>
  <Words>2562</Words>
  <Application>Microsoft Office PowerPoint</Application>
  <PresentationFormat>ワイド画面</PresentationFormat>
  <Paragraphs>256</Paragraphs>
  <Slides>12</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游ゴシック</vt:lpstr>
      <vt:lpstr>游ゴシック Light</vt:lpstr>
      <vt:lpstr>游明朝</vt:lpstr>
      <vt:lpstr>Arial</vt:lpstr>
      <vt:lpstr>Times New Roman</vt:lpstr>
      <vt:lpstr>Wingdings</vt:lpstr>
      <vt:lpstr>Office テーマ</vt:lpstr>
      <vt:lpstr>A modeling framework for assessing resilience of urban infrastructure systems considering multiple interdependency and uncertainty</vt:lpstr>
      <vt:lpstr>Background</vt:lpstr>
      <vt:lpstr>Objective</vt:lpstr>
      <vt:lpstr>Flowchart of the method</vt:lpstr>
      <vt:lpstr>Overview of the simulation model</vt:lpstr>
      <vt:lpstr>Interdependency</vt:lpstr>
      <vt:lpstr>Agent-based model</vt:lpstr>
      <vt:lpstr>Evaluation</vt:lpstr>
      <vt:lpstr>Application to the water distribution network</vt:lpstr>
      <vt:lpstr>Test run</vt:lpstr>
      <vt:lpstr>Results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modeling framework for assessing resilience of urban infrastructure systems considering multiple interdependency and uncertainty</dc:title>
  <dc:creator>川西　創太郎</dc:creator>
  <cp:lastModifiedBy>川西　創太郎</cp:lastModifiedBy>
  <cp:revision>43</cp:revision>
  <dcterms:created xsi:type="dcterms:W3CDTF">2022-06-16T08:43:46Z</dcterms:created>
  <dcterms:modified xsi:type="dcterms:W3CDTF">2022-06-25T16:29:50Z</dcterms:modified>
</cp:coreProperties>
</file>