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6" r:id="rId1"/>
  </p:sldMasterIdLst>
  <p:notesMasterIdLst>
    <p:notesMasterId r:id="rId21"/>
  </p:notesMasterIdLst>
  <p:handoutMasterIdLst>
    <p:handoutMasterId r:id="rId22"/>
  </p:handoutMasterIdLst>
  <p:sldIdLst>
    <p:sldId id="263" r:id="rId2"/>
    <p:sldId id="516" r:id="rId3"/>
    <p:sldId id="572" r:id="rId4"/>
    <p:sldId id="571" r:id="rId5"/>
    <p:sldId id="573" r:id="rId6"/>
    <p:sldId id="578" r:id="rId7"/>
    <p:sldId id="579" r:id="rId8"/>
    <p:sldId id="583" r:id="rId9"/>
    <p:sldId id="581" r:id="rId10"/>
    <p:sldId id="584" r:id="rId11"/>
    <p:sldId id="559" r:id="rId12"/>
    <p:sldId id="594" r:id="rId13"/>
    <p:sldId id="560" r:id="rId14"/>
    <p:sldId id="589" r:id="rId15"/>
    <p:sldId id="592" r:id="rId16"/>
    <p:sldId id="590" r:id="rId17"/>
    <p:sldId id="595" r:id="rId18"/>
    <p:sldId id="591" r:id="rId19"/>
    <p:sldId id="53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신성민/선임연구원/리스크평가연구실" initials="신" lastIdx="1" clrIdx="0">
    <p:extLst>
      <p:ext uri="{19B8F6BF-5375-455C-9EA6-DF929625EA0E}">
        <p15:presenceInfo xmlns:p15="http://schemas.microsoft.com/office/powerpoint/2012/main" userId="S-1-5-21-519174654-2226625564-1155405829-462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33CC33"/>
    <a:srgbClr val="5B9BD5"/>
    <a:srgbClr val="9EC4E6"/>
    <a:srgbClr val="FFC000"/>
    <a:srgbClr val="7F7F7F"/>
    <a:srgbClr val="BDD7EE"/>
    <a:srgbClr val="C5E0B4"/>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밝은 스타일 2 - 강조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08" autoAdjust="0"/>
    <p:restoredTop sz="84270" autoAdjust="0"/>
  </p:normalViewPr>
  <p:slideViewPr>
    <p:cSldViewPr snapToGrid="0">
      <p:cViewPr varScale="1">
        <p:scale>
          <a:sx n="73" d="100"/>
          <a:sy n="73" d="100"/>
        </p:scale>
        <p:origin x="1478" y="53"/>
      </p:cViewPr>
      <p:guideLst/>
    </p:cSldViewPr>
  </p:slideViewPr>
  <p:outlineViewPr>
    <p:cViewPr>
      <p:scale>
        <a:sx n="33" d="100"/>
        <a:sy n="33" d="100"/>
      </p:scale>
      <p:origin x="0" y="-8166"/>
    </p:cViewPr>
  </p:outlineViewPr>
  <p:notesTextViewPr>
    <p:cViewPr>
      <p:scale>
        <a:sx n="1" d="1"/>
        <a:sy n="1" d="1"/>
      </p:scale>
      <p:origin x="0" y="0"/>
    </p:cViewPr>
  </p:notesTextViewPr>
  <p:sorterViewPr>
    <p:cViewPr>
      <p:scale>
        <a:sx n="200" d="100"/>
        <a:sy n="200" d="100"/>
      </p:scale>
      <p:origin x="0" y="-9912"/>
    </p:cViewPr>
  </p:sorterViewPr>
  <p:notesViewPr>
    <p:cSldViewPr snapToGrid="0">
      <p:cViewPr varScale="1">
        <p:scale>
          <a:sx n="123" d="100"/>
          <a:sy n="123" d="100"/>
        </p:scale>
        <p:origin x="497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CB02A034-20AA-43B6-8C21-305D02A2AC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5C9BEB45-48DA-49ED-967A-DE052FBA71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77D338-9BAD-44A6-ABE2-F1E275DB9ED5}" type="datetimeFigureOut">
              <a:rPr lang="ko-KR" altLang="en-US" smtClean="0"/>
              <a:t>2022-06-27</a:t>
            </a:fld>
            <a:endParaRPr lang="ko-KR" altLang="en-US"/>
          </a:p>
        </p:txBody>
      </p:sp>
      <p:sp>
        <p:nvSpPr>
          <p:cNvPr id="4" name="바닥글 개체 틀 3">
            <a:extLst>
              <a:ext uri="{FF2B5EF4-FFF2-40B4-BE49-F238E27FC236}">
                <a16:creationId xmlns:a16="http://schemas.microsoft.com/office/drawing/2014/main" id="{6795EF2D-53AD-4398-A7AB-792DE8290D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CCD9225-CB81-4612-85C2-AF24E886C7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FA472C-7B68-48D2-A24C-A69E613767A7}" type="slidenum">
              <a:rPr lang="ko-KR" altLang="en-US" smtClean="0"/>
              <a:t>‹#›</a:t>
            </a:fld>
            <a:endParaRPr lang="ko-KR" altLang="en-US"/>
          </a:p>
        </p:txBody>
      </p:sp>
    </p:spTree>
    <p:extLst>
      <p:ext uri="{BB962C8B-B14F-4D97-AF65-F5344CB8AC3E}">
        <p14:creationId xmlns:p14="http://schemas.microsoft.com/office/powerpoint/2010/main" val="3582264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39409-AA4C-4A32-BF77-1EA99DBDF0BC}" type="datetimeFigureOut">
              <a:rPr lang="en-US" smtClean="0"/>
              <a:t>6/27/2022</a:t>
            </a:fld>
            <a:endParaRPr 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CA444-7A2C-4B82-B2C5-AB56A98210F0}" type="slidenum">
              <a:rPr lang="en-US" smtClean="0"/>
              <a:t>‹#›</a:t>
            </a:fld>
            <a:endParaRPr lang="en-US"/>
          </a:p>
        </p:txBody>
      </p:sp>
    </p:spTree>
    <p:extLst>
      <p:ext uri="{BB962C8B-B14F-4D97-AF65-F5344CB8AC3E}">
        <p14:creationId xmlns:p14="http://schemas.microsoft.com/office/powerpoint/2010/main" val="2597319790"/>
      </p:ext>
    </p:extLst>
  </p:cSld>
  <p:clrMap bg1="lt1" tx1="dk1" bg2="lt2" tx2="dk2" accent1="accent1" accent2="accent2" accent3="accent3" accent4="accent4" accent5="accent5" accent6="accent6" hlink="hlink" folHlink="folHlink"/>
  <p:notesStyle>
    <a:lvl1pPr marL="0" algn="l" defTabSz="555248" rtl="0" eaLnBrk="1" latinLnBrk="0" hangingPunct="1">
      <a:defRPr sz="729" kern="1200">
        <a:solidFill>
          <a:schemeClr val="tx1"/>
        </a:solidFill>
        <a:latin typeface="+mn-lt"/>
        <a:ea typeface="+mn-ea"/>
        <a:cs typeface="+mn-cs"/>
      </a:defRPr>
    </a:lvl1pPr>
    <a:lvl2pPr marL="277624" algn="l" defTabSz="555248" rtl="0" eaLnBrk="1" latinLnBrk="0" hangingPunct="1">
      <a:defRPr sz="729" kern="1200">
        <a:solidFill>
          <a:schemeClr val="tx1"/>
        </a:solidFill>
        <a:latin typeface="+mn-lt"/>
        <a:ea typeface="+mn-ea"/>
        <a:cs typeface="+mn-cs"/>
      </a:defRPr>
    </a:lvl2pPr>
    <a:lvl3pPr marL="555248" algn="l" defTabSz="555248" rtl="0" eaLnBrk="1" latinLnBrk="0" hangingPunct="1">
      <a:defRPr sz="729" kern="1200">
        <a:solidFill>
          <a:schemeClr val="tx1"/>
        </a:solidFill>
        <a:latin typeface="+mn-lt"/>
        <a:ea typeface="+mn-ea"/>
        <a:cs typeface="+mn-cs"/>
      </a:defRPr>
    </a:lvl3pPr>
    <a:lvl4pPr marL="832874" algn="l" defTabSz="555248" rtl="0" eaLnBrk="1" latinLnBrk="0" hangingPunct="1">
      <a:defRPr sz="729" kern="1200">
        <a:solidFill>
          <a:schemeClr val="tx1"/>
        </a:solidFill>
        <a:latin typeface="+mn-lt"/>
        <a:ea typeface="+mn-ea"/>
        <a:cs typeface="+mn-cs"/>
      </a:defRPr>
    </a:lvl4pPr>
    <a:lvl5pPr marL="1110498" algn="l" defTabSz="555248" rtl="0" eaLnBrk="1" latinLnBrk="0" hangingPunct="1">
      <a:defRPr sz="729" kern="1200">
        <a:solidFill>
          <a:schemeClr val="tx1"/>
        </a:solidFill>
        <a:latin typeface="+mn-lt"/>
        <a:ea typeface="+mn-ea"/>
        <a:cs typeface="+mn-cs"/>
      </a:defRPr>
    </a:lvl5pPr>
    <a:lvl6pPr marL="1388122" algn="l" defTabSz="555248" rtl="0" eaLnBrk="1" latinLnBrk="0" hangingPunct="1">
      <a:defRPr sz="729" kern="1200">
        <a:solidFill>
          <a:schemeClr val="tx1"/>
        </a:solidFill>
        <a:latin typeface="+mn-lt"/>
        <a:ea typeface="+mn-ea"/>
        <a:cs typeface="+mn-cs"/>
      </a:defRPr>
    </a:lvl6pPr>
    <a:lvl7pPr marL="1665746" algn="l" defTabSz="555248" rtl="0" eaLnBrk="1" latinLnBrk="0" hangingPunct="1">
      <a:defRPr sz="729" kern="1200">
        <a:solidFill>
          <a:schemeClr val="tx1"/>
        </a:solidFill>
        <a:latin typeface="+mn-lt"/>
        <a:ea typeface="+mn-ea"/>
        <a:cs typeface="+mn-cs"/>
      </a:defRPr>
    </a:lvl7pPr>
    <a:lvl8pPr marL="1943370" algn="l" defTabSz="555248" rtl="0" eaLnBrk="1" latinLnBrk="0" hangingPunct="1">
      <a:defRPr sz="729" kern="1200">
        <a:solidFill>
          <a:schemeClr val="tx1"/>
        </a:solidFill>
        <a:latin typeface="+mn-lt"/>
        <a:ea typeface="+mn-ea"/>
        <a:cs typeface="+mn-cs"/>
      </a:defRPr>
    </a:lvl8pPr>
    <a:lvl9pPr marL="2220996" algn="l" defTabSz="555248" rtl="0" eaLnBrk="1" latinLnBrk="0" hangingPunct="1">
      <a:defRPr sz="7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10"/>
          </p:nvPr>
        </p:nvSpPr>
        <p:spPr/>
        <p:txBody>
          <a:bodyPr/>
          <a:lstStyle/>
          <a:p>
            <a:fld id="{AC4EFF81-4D48-40AC-89D6-1C8E76C6C02F}" type="slidenum">
              <a:rPr lang="ko-KR" altLang="en-US" smtClean="0"/>
              <a:t>0</a:t>
            </a:fld>
            <a:endParaRPr lang="ko-KR" altLang="en-US"/>
          </a:p>
        </p:txBody>
      </p:sp>
    </p:spTree>
    <p:extLst>
      <p:ext uri="{BB962C8B-B14F-4D97-AF65-F5344CB8AC3E}">
        <p14:creationId xmlns:p14="http://schemas.microsoft.com/office/powerpoint/2010/main" val="197610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555248" rtl="0" eaLnBrk="1" fontAlgn="auto" latinLnBrk="0"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9</a:t>
            </a:fld>
            <a:endParaRPr lang="en-US"/>
          </a:p>
        </p:txBody>
      </p:sp>
    </p:spTree>
    <p:extLst>
      <p:ext uri="{BB962C8B-B14F-4D97-AF65-F5344CB8AC3E}">
        <p14:creationId xmlns:p14="http://schemas.microsoft.com/office/powerpoint/2010/main" val="388811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10</a:t>
            </a:fld>
            <a:endParaRPr lang="en-US"/>
          </a:p>
        </p:txBody>
      </p:sp>
    </p:spTree>
    <p:extLst>
      <p:ext uri="{BB962C8B-B14F-4D97-AF65-F5344CB8AC3E}">
        <p14:creationId xmlns:p14="http://schemas.microsoft.com/office/powerpoint/2010/main" val="4200784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11</a:t>
            </a:fld>
            <a:endParaRPr lang="en-US"/>
          </a:p>
        </p:txBody>
      </p:sp>
    </p:spTree>
    <p:extLst>
      <p:ext uri="{BB962C8B-B14F-4D97-AF65-F5344CB8AC3E}">
        <p14:creationId xmlns:p14="http://schemas.microsoft.com/office/powerpoint/2010/main" val="2602114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b="0"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12</a:t>
            </a:fld>
            <a:endParaRPr lang="en-US"/>
          </a:p>
        </p:txBody>
      </p:sp>
    </p:spTree>
    <p:extLst>
      <p:ext uri="{BB962C8B-B14F-4D97-AF65-F5344CB8AC3E}">
        <p14:creationId xmlns:p14="http://schemas.microsoft.com/office/powerpoint/2010/main" val="389645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13</a:t>
            </a:fld>
            <a:endParaRPr lang="en-US"/>
          </a:p>
        </p:txBody>
      </p:sp>
    </p:spTree>
    <p:extLst>
      <p:ext uri="{BB962C8B-B14F-4D97-AF65-F5344CB8AC3E}">
        <p14:creationId xmlns:p14="http://schemas.microsoft.com/office/powerpoint/2010/main" val="1170516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14</a:t>
            </a:fld>
            <a:endParaRPr lang="en-US"/>
          </a:p>
        </p:txBody>
      </p:sp>
    </p:spTree>
    <p:extLst>
      <p:ext uri="{BB962C8B-B14F-4D97-AF65-F5344CB8AC3E}">
        <p14:creationId xmlns:p14="http://schemas.microsoft.com/office/powerpoint/2010/main" val="3367230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15</a:t>
            </a:fld>
            <a:endParaRPr lang="en-US"/>
          </a:p>
        </p:txBody>
      </p:sp>
    </p:spTree>
    <p:extLst>
      <p:ext uri="{BB962C8B-B14F-4D97-AF65-F5344CB8AC3E}">
        <p14:creationId xmlns:p14="http://schemas.microsoft.com/office/powerpoint/2010/main" val="1749014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16</a:t>
            </a:fld>
            <a:endParaRPr lang="en-US"/>
          </a:p>
        </p:txBody>
      </p:sp>
    </p:spTree>
    <p:extLst>
      <p:ext uri="{BB962C8B-B14F-4D97-AF65-F5344CB8AC3E}">
        <p14:creationId xmlns:p14="http://schemas.microsoft.com/office/powerpoint/2010/main" val="280771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17</a:t>
            </a:fld>
            <a:endParaRPr lang="en-US"/>
          </a:p>
        </p:txBody>
      </p:sp>
    </p:spTree>
    <p:extLst>
      <p:ext uri="{BB962C8B-B14F-4D97-AF65-F5344CB8AC3E}">
        <p14:creationId xmlns:p14="http://schemas.microsoft.com/office/powerpoint/2010/main" val="2533115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1</a:t>
            </a:fld>
            <a:endParaRPr lang="en-US"/>
          </a:p>
        </p:txBody>
      </p:sp>
    </p:spTree>
    <p:extLst>
      <p:ext uri="{BB962C8B-B14F-4D97-AF65-F5344CB8AC3E}">
        <p14:creationId xmlns:p14="http://schemas.microsoft.com/office/powerpoint/2010/main" val="176061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2</a:t>
            </a:fld>
            <a:endParaRPr lang="en-US"/>
          </a:p>
        </p:txBody>
      </p:sp>
    </p:spTree>
    <p:extLst>
      <p:ext uri="{BB962C8B-B14F-4D97-AF65-F5344CB8AC3E}">
        <p14:creationId xmlns:p14="http://schemas.microsoft.com/office/powerpoint/2010/main" val="932610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555248" rtl="0" eaLnBrk="1" fontAlgn="auto" latinLnBrk="0" hangingPunct="1">
              <a:lnSpc>
                <a:spcPct val="100000"/>
              </a:lnSpc>
              <a:spcBef>
                <a:spcPts val="0"/>
              </a:spcBef>
              <a:spcAft>
                <a:spcPts val="0"/>
              </a:spcAft>
              <a:buClrTx/>
              <a:buSzTx/>
              <a:buFontTx/>
              <a:buNone/>
              <a:tabLst/>
              <a:defRPr/>
            </a:pPr>
            <a:endParaRPr lang="en-US" altLang="ko-KR"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3</a:t>
            </a:fld>
            <a:endParaRPr lang="en-US"/>
          </a:p>
        </p:txBody>
      </p:sp>
    </p:spTree>
    <p:extLst>
      <p:ext uri="{BB962C8B-B14F-4D97-AF65-F5344CB8AC3E}">
        <p14:creationId xmlns:p14="http://schemas.microsoft.com/office/powerpoint/2010/main" val="246493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u="sng"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4</a:t>
            </a:fld>
            <a:endParaRPr lang="en-US"/>
          </a:p>
        </p:txBody>
      </p:sp>
    </p:spTree>
    <p:extLst>
      <p:ext uri="{BB962C8B-B14F-4D97-AF65-F5344CB8AC3E}">
        <p14:creationId xmlns:p14="http://schemas.microsoft.com/office/powerpoint/2010/main" val="407726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5</a:t>
            </a:fld>
            <a:endParaRPr lang="en-US"/>
          </a:p>
        </p:txBody>
      </p:sp>
    </p:spTree>
    <p:extLst>
      <p:ext uri="{BB962C8B-B14F-4D97-AF65-F5344CB8AC3E}">
        <p14:creationId xmlns:p14="http://schemas.microsoft.com/office/powerpoint/2010/main" val="1127203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6</a:t>
            </a:fld>
            <a:endParaRPr lang="en-US"/>
          </a:p>
        </p:txBody>
      </p:sp>
    </p:spTree>
    <p:extLst>
      <p:ext uri="{BB962C8B-B14F-4D97-AF65-F5344CB8AC3E}">
        <p14:creationId xmlns:p14="http://schemas.microsoft.com/office/powerpoint/2010/main" val="4148989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7</a:t>
            </a:fld>
            <a:endParaRPr lang="en-US"/>
          </a:p>
        </p:txBody>
      </p:sp>
    </p:spTree>
    <p:extLst>
      <p:ext uri="{BB962C8B-B14F-4D97-AF65-F5344CB8AC3E}">
        <p14:creationId xmlns:p14="http://schemas.microsoft.com/office/powerpoint/2010/main" val="4227875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DE8CA444-7A2C-4B82-B2C5-AB56A98210F0}" type="slidenum">
              <a:rPr lang="en-US" smtClean="0"/>
              <a:t>8</a:t>
            </a:fld>
            <a:endParaRPr lang="en-US"/>
          </a:p>
        </p:txBody>
      </p:sp>
    </p:spTree>
    <p:extLst>
      <p:ext uri="{BB962C8B-B14F-4D97-AF65-F5344CB8AC3E}">
        <p14:creationId xmlns:p14="http://schemas.microsoft.com/office/powerpoint/2010/main" val="143838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4203AE7-4E47-4CD4-8E97-4B18E72EB968}" type="datetime1">
              <a:rPr lang="en-US" smtClean="0"/>
              <a:t>6/27/2022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105900" y="371031"/>
            <a:ext cx="2743200" cy="365125"/>
          </a:xfrm>
        </p:spPr>
        <p:txBody>
          <a:bodyPr/>
          <a:lstStyle/>
          <a:p>
            <a:fld id="{425ED817-63B3-4629-BB8A-13C68133D383}" type="slidenum">
              <a:rPr lang="en-US" smtClean="0"/>
              <a:t>‹#›</a:t>
            </a:fld>
            <a:endParaRPr lang="en-US"/>
          </a:p>
        </p:txBody>
      </p:sp>
    </p:spTree>
    <p:extLst>
      <p:ext uri="{BB962C8B-B14F-4D97-AF65-F5344CB8AC3E}">
        <p14:creationId xmlns:p14="http://schemas.microsoft.com/office/powerpoint/2010/main" val="9550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D30E01E-83EE-43BB-B819-2354BA2E72BC}" type="datetime1">
              <a:rPr lang="en-US" smtClean="0"/>
              <a:t>6/27/2022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5ED817-63B3-4629-BB8A-13C68133D383}" type="slidenum">
              <a:rPr lang="en-US" smtClean="0"/>
              <a:t>‹#›</a:t>
            </a:fld>
            <a:endParaRPr lang="en-US"/>
          </a:p>
        </p:txBody>
      </p:sp>
    </p:spTree>
    <p:extLst>
      <p:ext uri="{BB962C8B-B14F-4D97-AF65-F5344CB8AC3E}">
        <p14:creationId xmlns:p14="http://schemas.microsoft.com/office/powerpoint/2010/main" val="60497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D737035-B356-4922-94C3-9D25BB2F796E}" type="datetime1">
              <a:rPr lang="en-US" smtClean="0"/>
              <a:t>6/27/2022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5ED817-63B3-4629-BB8A-13C68133D383}" type="slidenum">
              <a:rPr lang="en-US" smtClean="0"/>
              <a:t>‹#›</a:t>
            </a:fld>
            <a:endParaRPr lang="en-US"/>
          </a:p>
        </p:txBody>
      </p:sp>
    </p:spTree>
    <p:extLst>
      <p:ext uri="{BB962C8B-B14F-4D97-AF65-F5344CB8AC3E}">
        <p14:creationId xmlns:p14="http://schemas.microsoft.com/office/powerpoint/2010/main" val="7745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1420" y="2360091"/>
            <a:ext cx="11509160" cy="646331"/>
          </a:xfrm>
          <a:noFill/>
          <a:ln>
            <a:noFill/>
          </a:ln>
        </p:spPr>
        <p:txBody>
          <a:bodyPr wrap="square" rtlCol="0">
            <a:normAutofit/>
            <a:scene3d>
              <a:camera prst="orthographicFront"/>
              <a:lightRig rig="threePt" dir="t"/>
            </a:scene3d>
            <a:sp3d>
              <a:bevelT w="1270" h="1270"/>
            </a:sp3d>
          </a:bodyPr>
          <a:lstStyle>
            <a:lvl1pPr algn="ctr">
              <a:defRPr lang="en-US" sz="4000" b="1" spc="-120" dirty="0">
                <a:solidFill>
                  <a:schemeClr val="tx1">
                    <a:lumMod val="75000"/>
                    <a:lumOff val="25000"/>
                  </a:schemeClr>
                </a:solidFill>
                <a:latin typeface="Arial" panose="020B0604020202020204" pitchFamily="34" charset="0"/>
                <a:ea typeface="+mn-ea"/>
                <a:cs typeface="Arial" panose="020B0604020202020204" pitchFamily="34" charset="0"/>
              </a:defRPr>
            </a:lvl1pPr>
          </a:lstStyle>
          <a:p>
            <a:pPr marL="0" lvl="0" algn="ctr"/>
            <a:r>
              <a:rPr lang="en-US" dirty="0"/>
              <a:t>PRESENTATION TITLE</a:t>
            </a:r>
          </a:p>
        </p:txBody>
      </p:sp>
      <p:grpSp>
        <p:nvGrpSpPr>
          <p:cNvPr id="9" name="그룹 8">
            <a:extLst>
              <a:ext uri="{FF2B5EF4-FFF2-40B4-BE49-F238E27FC236}">
                <a16:creationId xmlns:a16="http://schemas.microsoft.com/office/drawing/2014/main" id="{F5F97F1E-A429-4031-9AFA-2DB7BF3EAE0C}"/>
              </a:ext>
            </a:extLst>
          </p:cNvPr>
          <p:cNvGrpSpPr/>
          <p:nvPr userDrawn="1"/>
        </p:nvGrpSpPr>
        <p:grpSpPr>
          <a:xfrm>
            <a:off x="5701795" y="4037642"/>
            <a:ext cx="828000" cy="94438"/>
            <a:chOff x="4286250" y="3494486"/>
            <a:chExt cx="515539" cy="58339"/>
          </a:xfrm>
        </p:grpSpPr>
        <p:sp>
          <p:nvSpPr>
            <p:cNvPr id="10" name="타원 9">
              <a:extLst>
                <a:ext uri="{FF2B5EF4-FFF2-40B4-BE49-F238E27FC236}">
                  <a16:creationId xmlns:a16="http://schemas.microsoft.com/office/drawing/2014/main" id="{D8233CCA-E27E-4631-82C7-8BEE18FC83F8}"/>
                </a:ext>
              </a:extLst>
            </p:cNvPr>
            <p:cNvSpPr/>
            <p:nvPr/>
          </p:nvSpPr>
          <p:spPr>
            <a:xfrm>
              <a:off x="4286250" y="3494486"/>
              <a:ext cx="58339" cy="58339"/>
            </a:xfrm>
            <a:prstGeom prst="ellipse">
              <a:avLst/>
            </a:prstGeom>
            <a:solidFill>
              <a:srgbClr val="ED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타원 10">
              <a:extLst>
                <a:ext uri="{FF2B5EF4-FFF2-40B4-BE49-F238E27FC236}">
                  <a16:creationId xmlns:a16="http://schemas.microsoft.com/office/drawing/2014/main" id="{824988A6-2AB3-42AB-ABD0-9E9EAA3E76C1}"/>
                </a:ext>
              </a:extLst>
            </p:cNvPr>
            <p:cNvSpPr/>
            <p:nvPr/>
          </p:nvSpPr>
          <p:spPr>
            <a:xfrm>
              <a:off x="4438650" y="3494486"/>
              <a:ext cx="58339" cy="58339"/>
            </a:xfrm>
            <a:prstGeom prst="ellipse">
              <a:avLst/>
            </a:prstGeom>
            <a:solidFill>
              <a:srgbClr val="00A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타원 11">
              <a:extLst>
                <a:ext uri="{FF2B5EF4-FFF2-40B4-BE49-F238E27FC236}">
                  <a16:creationId xmlns:a16="http://schemas.microsoft.com/office/drawing/2014/main" id="{0C111EEB-2D1C-4868-AE16-3E878A0DED93}"/>
                </a:ext>
              </a:extLst>
            </p:cNvPr>
            <p:cNvSpPr/>
            <p:nvPr/>
          </p:nvSpPr>
          <p:spPr>
            <a:xfrm>
              <a:off x="4591050" y="3494486"/>
              <a:ext cx="58339" cy="58339"/>
            </a:xfrm>
            <a:prstGeom prst="ellipse">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타원 12">
              <a:extLst>
                <a:ext uri="{FF2B5EF4-FFF2-40B4-BE49-F238E27FC236}">
                  <a16:creationId xmlns:a16="http://schemas.microsoft.com/office/drawing/2014/main" id="{C04DAD5C-F9A8-409B-AA00-C0C511808D0F}"/>
                </a:ext>
              </a:extLst>
            </p:cNvPr>
            <p:cNvSpPr/>
            <p:nvPr/>
          </p:nvSpPr>
          <p:spPr>
            <a:xfrm>
              <a:off x="4743450" y="3494486"/>
              <a:ext cx="58339" cy="5833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29" name="직사각형 28">
            <a:extLst>
              <a:ext uri="{FF2B5EF4-FFF2-40B4-BE49-F238E27FC236}">
                <a16:creationId xmlns:a16="http://schemas.microsoft.com/office/drawing/2014/main" id="{C971D3B2-B53F-4BF0-954A-B4590814C3A7}"/>
              </a:ext>
            </a:extLst>
          </p:cNvPr>
          <p:cNvSpPr/>
          <p:nvPr userDrawn="1"/>
        </p:nvSpPr>
        <p:spPr>
          <a:xfrm>
            <a:off x="0" y="6298938"/>
            <a:ext cx="12192000" cy="559063"/>
          </a:xfrm>
          <a:prstGeom prst="rect">
            <a:avLst/>
          </a:prstGeom>
          <a:solidFill>
            <a:srgbClr val="005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30" name="Picture 8">
            <a:extLst>
              <a:ext uri="{FF2B5EF4-FFF2-40B4-BE49-F238E27FC236}">
                <a16:creationId xmlns:a16="http://schemas.microsoft.com/office/drawing/2014/main" id="{901FBFF3-75EF-4836-961C-D07F45F953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flipH="1">
            <a:off x="5987499" y="338079"/>
            <a:ext cx="217003" cy="1213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그림 31">
            <a:extLst>
              <a:ext uri="{FF2B5EF4-FFF2-40B4-BE49-F238E27FC236}">
                <a16:creationId xmlns:a16="http://schemas.microsoft.com/office/drawing/2014/main" id="{224D0992-B228-48D0-9A9D-009E3B092A9F}"/>
              </a:ext>
            </a:extLst>
          </p:cNvPr>
          <p:cNvPicPr>
            <a:picLocks noChangeAspect="1"/>
          </p:cNvPicPr>
          <p:nvPr/>
        </p:nvPicPr>
        <p:blipFill rotWithShape="1">
          <a:blip r:embed="rId3">
            <a:extLst>
              <a:ext uri="{28A0092B-C50C-407E-A947-70E740481C1C}">
                <a14:useLocalDpi xmlns:a14="http://schemas.microsoft.com/office/drawing/2010/main" val="0"/>
              </a:ext>
            </a:extLst>
          </a:blip>
          <a:srcRect r="64137"/>
          <a:stretch/>
        </p:blipFill>
        <p:spPr>
          <a:xfrm>
            <a:off x="2966985" y="6401302"/>
            <a:ext cx="696907" cy="401416"/>
          </a:xfrm>
          <a:prstGeom prst="rect">
            <a:avLst/>
          </a:prstGeom>
        </p:spPr>
      </p:pic>
      <p:sp>
        <p:nvSpPr>
          <p:cNvPr id="33" name="TextBox 32">
            <a:extLst>
              <a:ext uri="{FF2B5EF4-FFF2-40B4-BE49-F238E27FC236}">
                <a16:creationId xmlns:a16="http://schemas.microsoft.com/office/drawing/2014/main" id="{64A12602-CF37-4268-8F08-40D61564D1CA}"/>
              </a:ext>
            </a:extLst>
          </p:cNvPr>
          <p:cNvSpPr txBox="1"/>
          <p:nvPr/>
        </p:nvSpPr>
        <p:spPr>
          <a:xfrm>
            <a:off x="7117977" y="6444911"/>
            <a:ext cx="1415772" cy="230832"/>
          </a:xfrm>
          <a:prstGeom prst="rect">
            <a:avLst/>
          </a:prstGeom>
          <a:noFill/>
          <a:ln>
            <a:noFill/>
          </a:ln>
        </p:spPr>
        <p:txBody>
          <a:bodyPr wrap="none" rtlCol="0">
            <a:spAutoFit/>
            <a:scene3d>
              <a:camera prst="orthographicFront"/>
              <a:lightRig rig="threePt" dir="t"/>
            </a:scene3d>
            <a:sp3d>
              <a:bevelT w="1270" h="1270"/>
            </a:sp3d>
          </a:bodyPr>
          <a:lstStyle/>
          <a:p>
            <a:pPr lvl="0" algn="ctr" defTabSz="914400" latinLnBrk="1">
              <a:defRPr/>
            </a:pPr>
            <a:r>
              <a:rPr lang="ko-KR" altLang="ko-KR" sz="900" b="1" spc="300" dirty="0" err="1">
                <a:solidFill>
                  <a:schemeClr val="tx2">
                    <a:lumMod val="60000"/>
                    <a:lumOff val="40000"/>
                  </a:schemeClr>
                </a:solidFill>
              </a:rPr>
              <a:t>리스</a:t>
            </a:r>
            <a:r>
              <a:rPr lang="ko-KR" altLang="en-US" sz="900" b="1" spc="300" dirty="0" err="1">
                <a:solidFill>
                  <a:schemeClr val="tx2">
                    <a:lumMod val="60000"/>
                    <a:lumOff val="40000"/>
                  </a:schemeClr>
                </a:solidFill>
              </a:rPr>
              <a:t>크평가연구실</a:t>
            </a:r>
            <a:endParaRPr kumimoji="0" lang="ko-KR" altLang="en-US" sz="900" b="1" i="0" u="none" kern="1200" cap="none" spc="300" normalizeH="0" noProof="0" dirty="0">
              <a:ln>
                <a:noFill/>
              </a:ln>
              <a:solidFill>
                <a:schemeClr val="tx2">
                  <a:lumMod val="60000"/>
                  <a:lumOff val="40000"/>
                </a:schemeClr>
              </a:solidFill>
              <a:effectLst/>
              <a:uLnTx/>
              <a:uFillTx/>
              <a:latin typeface="맑은 고딕" panose="020B0503020000020004" pitchFamily="50" charset="-127"/>
              <a:ea typeface="맑은 고딕" panose="020B0503020000020004" pitchFamily="50" charset="-127"/>
            </a:endParaRPr>
          </a:p>
        </p:txBody>
      </p:sp>
      <p:sp>
        <p:nvSpPr>
          <p:cNvPr id="34" name="TextBox 33">
            <a:extLst>
              <a:ext uri="{FF2B5EF4-FFF2-40B4-BE49-F238E27FC236}">
                <a16:creationId xmlns:a16="http://schemas.microsoft.com/office/drawing/2014/main" id="{64A12602-CF37-4268-8F08-40D61564D1CA}"/>
              </a:ext>
            </a:extLst>
          </p:cNvPr>
          <p:cNvSpPr txBox="1"/>
          <p:nvPr/>
        </p:nvSpPr>
        <p:spPr>
          <a:xfrm>
            <a:off x="7048620" y="6591437"/>
            <a:ext cx="1556836" cy="215444"/>
          </a:xfrm>
          <a:prstGeom prst="rect">
            <a:avLst/>
          </a:prstGeom>
          <a:noFill/>
          <a:ln>
            <a:noFill/>
          </a:ln>
        </p:spPr>
        <p:txBody>
          <a:bodyPr wrap="none" rtlCol="0">
            <a:spAutoFit/>
            <a:scene3d>
              <a:camera prst="orthographicFront"/>
              <a:lightRig rig="threePt" dir="t"/>
            </a:scene3d>
            <a:sp3d>
              <a:bevelT w="1270" h="1270"/>
            </a:sp3d>
          </a:bodyPr>
          <a:lstStyle/>
          <a:p>
            <a:pPr lvl="0" algn="ctr" defTabSz="914400" latinLnBrk="1">
              <a:defRPr/>
            </a:pPr>
            <a:r>
              <a:rPr lang="en-US" altLang="ko-KR" sz="800" b="1" dirty="0">
                <a:solidFill>
                  <a:schemeClr val="tx2">
                    <a:lumMod val="60000"/>
                    <a:lumOff val="40000"/>
                  </a:schemeClr>
                </a:solidFill>
              </a:rPr>
              <a:t>Risk </a:t>
            </a:r>
            <a:r>
              <a:rPr lang="en-US" altLang="ko-KR" sz="800" b="1">
                <a:solidFill>
                  <a:schemeClr val="tx2">
                    <a:lumMod val="60000"/>
                    <a:lumOff val="40000"/>
                  </a:schemeClr>
                </a:solidFill>
              </a:rPr>
              <a:t>Assessment</a:t>
            </a:r>
            <a:r>
              <a:rPr lang="en-US" altLang="ko-KR" sz="800" b="1" baseline="0">
                <a:solidFill>
                  <a:schemeClr val="tx2">
                    <a:lumMod val="60000"/>
                    <a:lumOff val="40000"/>
                  </a:schemeClr>
                </a:solidFill>
              </a:rPr>
              <a:t> Research </a:t>
            </a:r>
            <a:r>
              <a:rPr lang="en-US" altLang="ko-KR" sz="800" b="1" baseline="0" dirty="0">
                <a:solidFill>
                  <a:schemeClr val="tx2">
                    <a:lumMod val="60000"/>
                    <a:lumOff val="40000"/>
                  </a:schemeClr>
                </a:solidFill>
              </a:rPr>
              <a:t>Team</a:t>
            </a:r>
            <a:endParaRPr kumimoji="0" lang="ko-KR" altLang="en-US" sz="800" b="1" i="0" u="none" kern="1200" cap="none" normalizeH="0" noProof="0" dirty="0">
              <a:ln>
                <a:noFill/>
              </a:ln>
              <a:solidFill>
                <a:schemeClr val="tx2">
                  <a:lumMod val="60000"/>
                  <a:lumOff val="40000"/>
                </a:schemeClr>
              </a:solidFill>
              <a:effectLst/>
              <a:uLnTx/>
              <a:uFillTx/>
              <a:latin typeface="맑은 고딕" panose="020B0503020000020004" pitchFamily="50" charset="-127"/>
              <a:ea typeface="맑은 고딕" panose="020B0503020000020004" pitchFamily="50" charset="-127"/>
            </a:endParaRPr>
          </a:p>
        </p:txBody>
      </p:sp>
      <p:sp>
        <p:nvSpPr>
          <p:cNvPr id="35" name="TextBox 34">
            <a:extLst>
              <a:ext uri="{FF2B5EF4-FFF2-40B4-BE49-F238E27FC236}">
                <a16:creationId xmlns:a16="http://schemas.microsoft.com/office/drawing/2014/main" id="{64A12602-CF37-4268-8F08-40D61564D1CA}"/>
              </a:ext>
            </a:extLst>
          </p:cNvPr>
          <p:cNvSpPr txBox="1"/>
          <p:nvPr/>
        </p:nvSpPr>
        <p:spPr>
          <a:xfrm>
            <a:off x="4226606" y="6444911"/>
            <a:ext cx="1415772" cy="230832"/>
          </a:xfrm>
          <a:prstGeom prst="rect">
            <a:avLst/>
          </a:prstGeom>
          <a:noFill/>
          <a:ln>
            <a:noFill/>
          </a:ln>
        </p:spPr>
        <p:txBody>
          <a:bodyPr wrap="none" rtlCol="0">
            <a:spAutoFit/>
            <a:scene3d>
              <a:camera prst="orthographicFront"/>
              <a:lightRig rig="threePt" dir="t"/>
            </a:scene3d>
            <a:sp3d>
              <a:bevelT w="1270" h="1270"/>
            </a:sp3d>
          </a:bodyPr>
          <a:lstStyle/>
          <a:p>
            <a:pPr lvl="0" algn="ctr" defTabSz="914400" latinLnBrk="1">
              <a:defRPr/>
            </a:pPr>
            <a:r>
              <a:rPr lang="ko-KR" altLang="en-US" sz="900" b="1" spc="300" dirty="0" err="1">
                <a:solidFill>
                  <a:schemeClr val="tx2">
                    <a:lumMod val="60000"/>
                    <a:lumOff val="40000"/>
                  </a:schemeClr>
                </a:solidFill>
              </a:rPr>
              <a:t>한국원자력연구원</a:t>
            </a:r>
            <a:endParaRPr kumimoji="0" lang="ko-KR" altLang="en-US" sz="900" b="1" i="0" u="none" kern="1200" cap="none" spc="300" normalizeH="0" noProof="0" dirty="0">
              <a:ln>
                <a:noFill/>
              </a:ln>
              <a:solidFill>
                <a:schemeClr val="tx2">
                  <a:lumMod val="60000"/>
                  <a:lumOff val="40000"/>
                </a:schemeClr>
              </a:solidFill>
              <a:effectLst/>
              <a:uLnTx/>
              <a:uFillTx/>
              <a:latin typeface="맑은 고딕" panose="020B0503020000020004" pitchFamily="50" charset="-127"/>
              <a:ea typeface="맑은 고딕" panose="020B0503020000020004" pitchFamily="50" charset="-127"/>
            </a:endParaRPr>
          </a:p>
        </p:txBody>
      </p:sp>
      <p:sp>
        <p:nvSpPr>
          <p:cNvPr id="36" name="TextBox 35">
            <a:extLst>
              <a:ext uri="{FF2B5EF4-FFF2-40B4-BE49-F238E27FC236}">
                <a16:creationId xmlns:a16="http://schemas.microsoft.com/office/drawing/2014/main" id="{64A12602-CF37-4268-8F08-40D61564D1CA}"/>
              </a:ext>
            </a:extLst>
          </p:cNvPr>
          <p:cNvSpPr txBox="1"/>
          <p:nvPr/>
        </p:nvSpPr>
        <p:spPr>
          <a:xfrm>
            <a:off x="3972869" y="6591437"/>
            <a:ext cx="1866216" cy="215444"/>
          </a:xfrm>
          <a:prstGeom prst="rect">
            <a:avLst/>
          </a:prstGeom>
          <a:noFill/>
          <a:ln>
            <a:noFill/>
          </a:ln>
        </p:spPr>
        <p:txBody>
          <a:bodyPr wrap="none" rtlCol="0">
            <a:spAutoFit/>
            <a:scene3d>
              <a:camera prst="orthographicFront"/>
              <a:lightRig rig="threePt" dir="t"/>
            </a:scene3d>
            <a:sp3d>
              <a:bevelT w="1270" h="1270"/>
            </a:sp3d>
          </a:bodyPr>
          <a:lstStyle/>
          <a:p>
            <a:pPr lvl="0" algn="ctr" defTabSz="914400" latinLnBrk="1">
              <a:defRPr/>
            </a:pPr>
            <a:r>
              <a:rPr lang="en-US" altLang="ko-KR" sz="800" b="1" noProof="0" dirty="0">
                <a:solidFill>
                  <a:schemeClr val="tx2">
                    <a:lumMod val="60000"/>
                    <a:lumOff val="40000"/>
                  </a:schemeClr>
                </a:solidFill>
              </a:rPr>
              <a:t>Korea Atomic Energy Research Institute</a:t>
            </a:r>
            <a:endParaRPr kumimoji="0" lang="ko-KR" altLang="en-US" sz="800" b="1" i="0" u="none" kern="1200" cap="none" normalizeH="0" noProof="0" dirty="0">
              <a:ln>
                <a:noFill/>
              </a:ln>
              <a:solidFill>
                <a:schemeClr val="tx2">
                  <a:lumMod val="60000"/>
                  <a:lumOff val="40000"/>
                </a:schemeClr>
              </a:solidFill>
              <a:effectLst/>
              <a:uLnTx/>
              <a:uFillTx/>
              <a:latin typeface="맑은 고딕" panose="020B0503020000020004" pitchFamily="50" charset="-127"/>
              <a:ea typeface="맑은 고딕" panose="020B0503020000020004" pitchFamily="50" charset="-127"/>
            </a:endParaRPr>
          </a:p>
        </p:txBody>
      </p:sp>
      <p:sp>
        <p:nvSpPr>
          <p:cNvPr id="37" name="TextBox 36">
            <a:extLst>
              <a:ext uri="{FF2B5EF4-FFF2-40B4-BE49-F238E27FC236}">
                <a16:creationId xmlns:a16="http://schemas.microsoft.com/office/drawing/2014/main" id="{64A12602-CF37-4268-8F08-40D61564D1CA}"/>
              </a:ext>
            </a:extLst>
          </p:cNvPr>
          <p:cNvSpPr txBox="1"/>
          <p:nvPr/>
        </p:nvSpPr>
        <p:spPr>
          <a:xfrm>
            <a:off x="6098497" y="6452964"/>
            <a:ext cx="263214" cy="338554"/>
          </a:xfrm>
          <a:prstGeom prst="rect">
            <a:avLst/>
          </a:prstGeom>
          <a:noFill/>
          <a:ln>
            <a:noFill/>
          </a:ln>
        </p:spPr>
        <p:txBody>
          <a:bodyPr wrap="none" rtlCol="0">
            <a:spAutoFit/>
            <a:scene3d>
              <a:camera prst="orthographicFront"/>
              <a:lightRig rig="threePt" dir="t"/>
            </a:scene3d>
            <a:sp3d>
              <a:bevelT w="1270" h="1270"/>
            </a:sp3d>
          </a:bodyPr>
          <a:lstStyle/>
          <a:p>
            <a:pPr lvl="0" algn="ctr" defTabSz="914400" latinLnBrk="1">
              <a:defRPr/>
            </a:pPr>
            <a:r>
              <a:rPr lang="en-US" altLang="ko-KR" sz="1600" b="0" dirty="0">
                <a:solidFill>
                  <a:schemeClr val="tx2">
                    <a:lumMod val="60000"/>
                    <a:lumOff val="40000"/>
                  </a:schemeClr>
                </a:solidFill>
              </a:rPr>
              <a:t>/</a:t>
            </a:r>
            <a:endParaRPr kumimoji="0" lang="ko-KR" altLang="en-US" sz="1600" b="0" i="0" u="none" kern="1200" cap="none" normalizeH="0" noProof="0" dirty="0">
              <a:ln>
                <a:noFill/>
              </a:ln>
              <a:solidFill>
                <a:schemeClr val="tx2">
                  <a:lumMod val="60000"/>
                  <a:lumOff val="40000"/>
                </a:schemeClr>
              </a:solidFill>
              <a:effectLst/>
              <a:uLnTx/>
              <a:uFillTx/>
              <a:latin typeface="맑은 고딕" panose="020B0503020000020004" pitchFamily="50" charset="-127"/>
              <a:ea typeface="맑은 고딕" panose="020B0503020000020004" pitchFamily="50" charset="-127"/>
            </a:endParaRPr>
          </a:p>
        </p:txBody>
      </p:sp>
      <p:sp>
        <p:nvSpPr>
          <p:cNvPr id="43" name="텍스트 개체 틀 42"/>
          <p:cNvSpPr>
            <a:spLocks noGrp="1"/>
          </p:cNvSpPr>
          <p:nvPr userDrawn="1">
            <p:ph type="body" sz="quarter" idx="10" hasCustomPrompt="1"/>
          </p:nvPr>
        </p:nvSpPr>
        <p:spPr>
          <a:xfrm>
            <a:off x="4963585" y="5215518"/>
            <a:ext cx="2273300" cy="295274"/>
          </a:xfrm>
        </p:spPr>
        <p:txBody>
          <a:bodyPr>
            <a:normAutofit/>
          </a:bodyPr>
          <a:lstStyle>
            <a:lvl1pPr marL="0" indent="0" algn="ctr">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ltLang="ko-KR" dirty="0"/>
              <a:t>Name / Date</a:t>
            </a:r>
            <a:endParaRPr lang="ko-KR" altLang="en-US" dirty="0"/>
          </a:p>
        </p:txBody>
      </p:sp>
      <p:sp>
        <p:nvSpPr>
          <p:cNvPr id="5" name="텍스트 개체 틀 4"/>
          <p:cNvSpPr>
            <a:spLocks noGrp="1"/>
          </p:cNvSpPr>
          <p:nvPr>
            <p:ph type="body" sz="quarter" idx="11" hasCustomPrompt="1"/>
          </p:nvPr>
        </p:nvSpPr>
        <p:spPr>
          <a:xfrm>
            <a:off x="341420" y="4734675"/>
            <a:ext cx="11509160" cy="428625"/>
          </a:xfrm>
          <a:noFill/>
          <a:ln>
            <a:noFill/>
          </a:ln>
        </p:spPr>
        <p:txBody>
          <a:bodyPr vert="horz" wrap="square" lIns="91440" tIns="45720" rIns="91440" bIns="45720" rtlCol="0" anchor="ctr">
            <a:noAutofit/>
            <a:scene3d>
              <a:camera prst="orthographicFront"/>
              <a:lightRig rig="threePt" dir="t"/>
            </a:scene3d>
            <a:sp3d>
              <a:bevelT w="1270" h="1270"/>
            </a:sp3d>
          </a:bodyPr>
          <a:lstStyle>
            <a:lvl1pPr marL="0" indent="0" algn="ctr">
              <a:buNone/>
              <a:defRPr lang="ko-KR" altLang="en-US" sz="2000" b="1" i="0" spc="0" smtClean="0">
                <a:solidFill>
                  <a:schemeClr val="tx1">
                    <a:lumMod val="65000"/>
                    <a:lumOff val="35000"/>
                  </a:schemeClr>
                </a:solidFill>
                <a:latin typeface="Arial" panose="020B0604020202020204" pitchFamily="34" charset="0"/>
                <a:cs typeface="Arial" panose="020B0604020202020204" pitchFamily="34" charset="0"/>
              </a:defRPr>
            </a:lvl1pPr>
            <a:lvl2pPr>
              <a:defRPr lang="ko-KR" altLang="en-US" smtClean="0"/>
            </a:lvl2pPr>
            <a:lvl3pPr>
              <a:defRPr lang="ko-KR" altLang="en-US" smtClean="0"/>
            </a:lvl3pPr>
            <a:lvl4pPr>
              <a:defRPr lang="ko-KR" altLang="en-US" smtClean="0"/>
            </a:lvl4pPr>
            <a:lvl5pPr>
              <a:defRPr lang="ko-KR" altLang="en-US"/>
            </a:lvl5pPr>
          </a:lstStyle>
          <a:p>
            <a:pPr marL="0" lvl="0" algn="ctr">
              <a:spcBef>
                <a:spcPct val="0"/>
              </a:spcBef>
            </a:pPr>
            <a:r>
              <a:rPr lang="en-US" altLang="ko-KR" dirty="0"/>
              <a:t>Sub-title</a:t>
            </a:r>
            <a:endParaRPr lang="ko-KR" altLang="en-US" dirty="0"/>
          </a:p>
        </p:txBody>
      </p:sp>
      <p:grpSp>
        <p:nvGrpSpPr>
          <p:cNvPr id="3" name="그룹 2">
            <a:extLst>
              <a:ext uri="{FF2B5EF4-FFF2-40B4-BE49-F238E27FC236}">
                <a16:creationId xmlns:a16="http://schemas.microsoft.com/office/drawing/2014/main" id="{48EB64F2-E7A9-4C76-96DE-27313A65140B}"/>
              </a:ext>
            </a:extLst>
          </p:cNvPr>
          <p:cNvGrpSpPr/>
          <p:nvPr userDrawn="1"/>
        </p:nvGrpSpPr>
        <p:grpSpPr>
          <a:xfrm>
            <a:off x="63270" y="498874"/>
            <a:ext cx="12061057" cy="1242721"/>
            <a:chOff x="243667" y="451979"/>
            <a:chExt cx="11704666" cy="1206000"/>
          </a:xfrm>
        </p:grpSpPr>
        <p:pic>
          <p:nvPicPr>
            <p:cNvPr id="16" name="그림 15"/>
            <p:cNvPicPr>
              <a:picLocks noChangeAspect="1"/>
            </p:cNvPicPr>
            <p:nvPr userDrawn="1"/>
          </p:nvPicPr>
          <p:blipFill rotWithShape="1">
            <a:blip r:embed="rId4">
              <a:duotone>
                <a:schemeClr val="accent3">
                  <a:shade val="45000"/>
                  <a:satMod val="135000"/>
                </a:schemeClr>
                <a:prstClr val="white"/>
              </a:duotone>
            </a:blip>
            <a:srcRect l="792" t="3195" r="14368" b="2196"/>
            <a:stretch/>
          </p:blipFill>
          <p:spPr>
            <a:xfrm>
              <a:off x="7464844" y="451979"/>
              <a:ext cx="1939591" cy="1206000"/>
            </a:xfrm>
            <a:prstGeom prst="rect">
              <a:avLst/>
            </a:prstGeom>
            <a:ln w="6350">
              <a:solidFill>
                <a:schemeClr val="bg1">
                  <a:lumMod val="75000"/>
                </a:schemeClr>
              </a:solidFill>
            </a:ln>
          </p:spPr>
        </p:pic>
        <p:sp>
          <p:nvSpPr>
            <p:cNvPr id="17" name="직사각형 16"/>
            <p:cNvSpPr/>
            <p:nvPr userDrawn="1"/>
          </p:nvSpPr>
          <p:spPr>
            <a:xfrm>
              <a:off x="9468291" y="451979"/>
              <a:ext cx="1198816" cy="1206000"/>
            </a:xfrm>
            <a:prstGeom prst="rect">
              <a:avLst/>
            </a:prstGeom>
            <a:solidFill>
              <a:srgbClr val="ED6F00"/>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20" name="그림 19"/>
            <p:cNvPicPr/>
            <p:nvPr userDrawn="1"/>
          </p:nvPicPr>
          <p:blipFill>
            <a:blip r:embed="rId5">
              <a:duotone>
                <a:schemeClr val="accent3">
                  <a:shade val="45000"/>
                  <a:satMod val="135000"/>
                </a:schemeClr>
                <a:prstClr val="white"/>
              </a:duotone>
            </a:blip>
            <a:stretch>
              <a:fillRect/>
            </a:stretch>
          </p:blipFill>
          <p:spPr>
            <a:xfrm>
              <a:off x="4191935" y="451979"/>
              <a:ext cx="2543709" cy="1206000"/>
            </a:xfrm>
            <a:prstGeom prst="rect">
              <a:avLst/>
            </a:prstGeom>
            <a:ln w="6350">
              <a:solidFill>
                <a:schemeClr val="bg1">
                  <a:lumMod val="75000"/>
                </a:schemeClr>
              </a:solidFill>
            </a:ln>
          </p:spPr>
        </p:pic>
        <p:sp>
          <p:nvSpPr>
            <p:cNvPr id="22" name="직사각형 21"/>
            <p:cNvSpPr/>
            <p:nvPr userDrawn="1"/>
          </p:nvSpPr>
          <p:spPr>
            <a:xfrm>
              <a:off x="10730964" y="451979"/>
              <a:ext cx="1217369" cy="1206000"/>
            </a:xfrm>
            <a:prstGeom prst="rect">
              <a:avLst/>
            </a:prstGeom>
            <a:solidFill>
              <a:srgbClr val="0068B7"/>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직사각형 22"/>
            <p:cNvSpPr/>
            <p:nvPr userDrawn="1"/>
          </p:nvSpPr>
          <p:spPr>
            <a:xfrm>
              <a:off x="6799500" y="451979"/>
              <a:ext cx="601488" cy="1206000"/>
            </a:xfrm>
            <a:prstGeom prst="rect">
              <a:avLst/>
            </a:prstGeom>
            <a:solidFill>
              <a:srgbClr val="00A73C"/>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4" name="직사각형 23"/>
            <p:cNvSpPr/>
            <p:nvPr userDrawn="1"/>
          </p:nvSpPr>
          <p:spPr>
            <a:xfrm>
              <a:off x="3639600" y="451979"/>
              <a:ext cx="488479" cy="1206000"/>
            </a:xfrm>
            <a:prstGeom prst="rect">
              <a:avLst/>
            </a:prstGeom>
            <a:solidFill>
              <a:schemeClr val="tx1">
                <a:lumMod val="65000"/>
                <a:lumOff val="3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25" name="그림 24"/>
            <p:cNvPicPr>
              <a:picLocks noChangeAspect="1"/>
            </p:cNvPicPr>
            <p:nvPr userDrawn="1"/>
          </p:nvPicPr>
          <p:blipFill rotWithShape="1">
            <a:blip r:embed="rId6">
              <a:duotone>
                <a:schemeClr val="accent3">
                  <a:shade val="45000"/>
                  <a:satMod val="135000"/>
                </a:schemeClr>
                <a:prstClr val="white"/>
              </a:duotone>
            </a:blip>
            <a:srcRect l="3757" t="1" r="19021" b="3487"/>
            <a:stretch/>
          </p:blipFill>
          <p:spPr>
            <a:xfrm>
              <a:off x="726210" y="451979"/>
              <a:ext cx="2849534" cy="1206000"/>
            </a:xfrm>
            <a:prstGeom prst="rect">
              <a:avLst/>
            </a:prstGeom>
            <a:ln w="6350">
              <a:solidFill>
                <a:schemeClr val="bg1">
                  <a:lumMod val="75000"/>
                </a:schemeClr>
              </a:solidFill>
            </a:ln>
          </p:spPr>
        </p:pic>
        <p:sp>
          <p:nvSpPr>
            <p:cNvPr id="26" name="직사각형 25"/>
            <p:cNvSpPr/>
            <p:nvPr userDrawn="1"/>
          </p:nvSpPr>
          <p:spPr>
            <a:xfrm>
              <a:off x="243667" y="451979"/>
              <a:ext cx="418687" cy="1206000"/>
            </a:xfrm>
            <a:prstGeom prst="rect">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1877975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hank you">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13184C4C-1F62-4869-92DF-0E38679A4CFC}"/>
              </a:ext>
            </a:extLst>
          </p:cNvPr>
          <p:cNvSpPr/>
          <p:nvPr userDrawn="1"/>
        </p:nvSpPr>
        <p:spPr>
          <a:xfrm>
            <a:off x="0" y="4"/>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13" name="그림 12">
            <a:extLst>
              <a:ext uri="{FF2B5EF4-FFF2-40B4-BE49-F238E27FC236}">
                <a16:creationId xmlns:a16="http://schemas.microsoft.com/office/drawing/2014/main" id="{E0C4B6FB-7218-4B1F-962E-F8C19439C732}"/>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2064201" y="1088404"/>
            <a:ext cx="8063601" cy="4833591"/>
          </a:xfrm>
          <a:prstGeom prst="rect">
            <a:avLst/>
          </a:prstGeom>
        </p:spPr>
      </p:pic>
      <p:sp>
        <p:nvSpPr>
          <p:cNvPr id="14" name="직사각형 13">
            <a:extLst>
              <a:ext uri="{FF2B5EF4-FFF2-40B4-BE49-F238E27FC236}">
                <a16:creationId xmlns:a16="http://schemas.microsoft.com/office/drawing/2014/main" id="{DE0F9D99-B505-43B5-92FD-ECC1A175623E}"/>
              </a:ext>
            </a:extLst>
          </p:cNvPr>
          <p:cNvSpPr/>
          <p:nvPr userDrawn="1"/>
        </p:nvSpPr>
        <p:spPr>
          <a:xfrm>
            <a:off x="0" y="6298942"/>
            <a:ext cx="12192000" cy="55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15" name="Picture 8">
            <a:extLst>
              <a:ext uri="{FF2B5EF4-FFF2-40B4-BE49-F238E27FC236}">
                <a16:creationId xmlns:a16="http://schemas.microsoft.com/office/drawing/2014/main" id="{ED017485-F0F6-4344-96FB-D11E1BB117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flipH="1">
            <a:off x="5987501" y="338079"/>
            <a:ext cx="217003" cy="1213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그림 15">
            <a:extLst>
              <a:ext uri="{FF2B5EF4-FFF2-40B4-BE49-F238E27FC236}">
                <a16:creationId xmlns:a16="http://schemas.microsoft.com/office/drawing/2014/main" id="{112E789C-E06C-4515-AF17-693BFA7299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31612" y="6416989"/>
            <a:ext cx="1763032" cy="365289"/>
          </a:xfrm>
          <a:prstGeom prst="rect">
            <a:avLst/>
          </a:prstGeom>
        </p:spPr>
      </p:pic>
      <p:sp>
        <p:nvSpPr>
          <p:cNvPr id="10" name="TextBox 9">
            <a:extLst>
              <a:ext uri="{FF2B5EF4-FFF2-40B4-BE49-F238E27FC236}">
                <a16:creationId xmlns:a16="http://schemas.microsoft.com/office/drawing/2014/main" id="{4E5B34E7-835E-4DA9-8194-4EDD053B0436}"/>
              </a:ext>
            </a:extLst>
          </p:cNvPr>
          <p:cNvSpPr txBox="1"/>
          <p:nvPr userDrawn="1"/>
        </p:nvSpPr>
        <p:spPr>
          <a:xfrm>
            <a:off x="1060019" y="2173086"/>
            <a:ext cx="10071989" cy="1015663"/>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lightRig rig="threePt" dir="t"/>
            </a:scene3d>
            <a:sp3d>
              <a:bevelT w="1270" h="1270"/>
            </a:sp3d>
          </a:bodyPr>
          <a:lstStyle/>
          <a:p>
            <a:pPr algn="ctr"/>
            <a:r>
              <a:rPr lang="en-US" altLang="ko-KR" sz="6000" b="1" spc="-150">
                <a:solidFill>
                  <a:schemeClr val="bg1"/>
                </a:solidFill>
                <a:latin typeface="Arial" panose="020B0604020202020204" pitchFamily="34" charset="0"/>
                <a:ea typeface="YDIYGo530" panose="02030504000101010101" pitchFamily="18" charset="-127"/>
                <a:cs typeface="Arial" panose="020B0604020202020204" pitchFamily="34" charset="0"/>
              </a:rPr>
              <a:t>Thank you for your attention</a:t>
            </a:r>
            <a:endParaRPr lang="en-US" altLang="ko-KR" sz="6000" b="1" spc="-150" dirty="0">
              <a:solidFill>
                <a:schemeClr val="bg1"/>
              </a:solidFill>
              <a:latin typeface="Arial" panose="020B0604020202020204" pitchFamily="34" charset="0"/>
              <a:ea typeface="YDIYGo530" panose="02030504000101010101" pitchFamily="18" charset="-127"/>
              <a:cs typeface="Arial" panose="020B0604020202020204" pitchFamily="34" charset="0"/>
            </a:endParaRPr>
          </a:p>
        </p:txBody>
      </p:sp>
    </p:spTree>
    <p:extLst>
      <p:ext uri="{BB962C8B-B14F-4D97-AF65-F5344CB8AC3E}">
        <p14:creationId xmlns:p14="http://schemas.microsoft.com/office/powerpoint/2010/main" val="159585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a:xfrm>
            <a:off x="342900" y="211028"/>
            <a:ext cx="11506200" cy="470122"/>
          </a:xfrm>
        </p:spPr>
        <p:txBody>
          <a:bodyPr/>
          <a:lstStyle>
            <a:lvl1pPr>
              <a:defRPr b="1">
                <a:solidFill>
                  <a:schemeClr val="tx1">
                    <a:lumMod val="85000"/>
                    <a:lumOff val="15000"/>
                  </a:schemeClr>
                </a:solidFill>
                <a:latin typeface="+mj-ea"/>
                <a:ea typeface="+mj-ea"/>
              </a:defRPr>
            </a:lvl1pPr>
          </a:lstStyle>
          <a:p>
            <a:r>
              <a:rPr lang="ko-KR" altLang="en-US"/>
              <a:t>마스터 제목 스타일 편집</a:t>
            </a:r>
            <a:endParaRPr lang="en-US" dirty="0"/>
          </a:p>
        </p:txBody>
      </p:sp>
      <p:sp>
        <p:nvSpPr>
          <p:cNvPr id="3" name="Content Placeholder 2"/>
          <p:cNvSpPr>
            <a:spLocks noGrp="1"/>
          </p:cNvSpPr>
          <p:nvPr>
            <p:ph idx="1"/>
          </p:nvPr>
        </p:nvSpPr>
        <p:spPr>
          <a:xfrm>
            <a:off x="342900" y="838645"/>
            <a:ext cx="11506200" cy="5517705"/>
          </a:xfrm>
        </p:spPr>
        <p:txBody>
          <a:bodyPr>
            <a:normAutofit/>
          </a:bodyPr>
          <a:lstStyle>
            <a:lvl1pPr>
              <a:lnSpc>
                <a:spcPct val="150000"/>
              </a:lnSpc>
              <a:spcBef>
                <a:spcPts val="1800"/>
              </a:spcBef>
              <a:defRPr sz="1800" b="1">
                <a:latin typeface="+mj-ea"/>
                <a:ea typeface="+mj-ea"/>
              </a:defRPr>
            </a:lvl1pPr>
            <a:lvl2pPr marL="540000">
              <a:lnSpc>
                <a:spcPct val="150000"/>
              </a:lnSpc>
              <a:defRPr sz="1600">
                <a:latin typeface="+mj-ea"/>
                <a:ea typeface="+mj-ea"/>
              </a:defRPr>
            </a:lvl2pPr>
            <a:lvl3pPr marL="900000">
              <a:lnSpc>
                <a:spcPct val="150000"/>
              </a:lnSpc>
              <a:defRPr sz="1400">
                <a:latin typeface="+mj-ea"/>
                <a:ea typeface="+mj-ea"/>
              </a:defRPr>
            </a:lvl3pPr>
            <a:lvl4pPr marL="1260000">
              <a:lnSpc>
                <a:spcPct val="150000"/>
              </a:lnSpc>
              <a:defRPr sz="1200">
                <a:latin typeface="+mj-ea"/>
                <a:ea typeface="+mj-ea"/>
              </a:defRPr>
            </a:lvl4pPr>
            <a:lvl5pPr marL="1584000">
              <a:lnSpc>
                <a:spcPct val="150000"/>
              </a:lnSpc>
              <a:defRPr sz="1200">
                <a:latin typeface="+mj-ea"/>
                <a:ea typeface="+mj-ea"/>
              </a:defRPr>
            </a:lvl5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mj-ea"/>
                <a:ea typeface="+mj-ea"/>
              </a:defRPr>
            </a:lvl1pPr>
          </a:lstStyle>
          <a:p>
            <a:fld id="{3E033E02-E8E2-4146-8A42-386E322F98A1}" type="datetime1">
              <a:rPr lang="en-US" smtClean="0"/>
              <a:pPr/>
              <a:t>6/27/2022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j-ea"/>
                <a:ea typeface="+mj-ea"/>
              </a:defRPr>
            </a:lvl1pPr>
          </a:lstStyle>
          <a:p>
            <a:endParaRPr lang="en-US"/>
          </a:p>
        </p:txBody>
      </p:sp>
      <p:sp>
        <p:nvSpPr>
          <p:cNvPr id="6" name="Slide Number Placeholder 5"/>
          <p:cNvSpPr>
            <a:spLocks noGrp="1"/>
          </p:cNvSpPr>
          <p:nvPr>
            <p:ph type="sldNum" sz="quarter" idx="12"/>
          </p:nvPr>
        </p:nvSpPr>
        <p:spPr>
          <a:xfrm>
            <a:off x="9288780" y="290957"/>
            <a:ext cx="2743200" cy="365125"/>
          </a:xfrm>
        </p:spPr>
        <p:txBody>
          <a:bodyPr lIns="36000" tIns="0" rIns="36000" bIns="0"/>
          <a:lstStyle>
            <a:lvl1pPr algn="r">
              <a:defRPr sz="2000">
                <a:solidFill>
                  <a:schemeClr val="tx1">
                    <a:lumMod val="75000"/>
                    <a:lumOff val="25000"/>
                  </a:schemeClr>
                </a:solidFill>
                <a:latin typeface="+mj-ea"/>
                <a:ea typeface="+mj-ea"/>
              </a:defRPr>
            </a:lvl1pPr>
          </a:lstStyle>
          <a:p>
            <a:fld id="{425ED817-63B3-4629-BB8A-13C68133D383}" type="slidenum">
              <a:rPr lang="en-US" smtClean="0"/>
              <a:pPr/>
              <a:t>‹#›</a:t>
            </a:fld>
            <a:endParaRPr lang="en-US"/>
          </a:p>
        </p:txBody>
      </p:sp>
      <p:sp>
        <p:nvSpPr>
          <p:cNvPr id="8" name="TextBox 7">
            <a:extLst>
              <a:ext uri="{FF2B5EF4-FFF2-40B4-BE49-F238E27FC236}">
                <a16:creationId xmlns:a16="http://schemas.microsoft.com/office/drawing/2014/main" id="{DDF2EAF2-A35F-478D-8D64-C7B22D1BFB5A}"/>
              </a:ext>
            </a:extLst>
          </p:cNvPr>
          <p:cNvSpPr txBox="1"/>
          <p:nvPr userDrawn="1"/>
        </p:nvSpPr>
        <p:spPr>
          <a:xfrm>
            <a:off x="9537106" y="6599736"/>
            <a:ext cx="2654894" cy="246221"/>
          </a:xfrm>
          <a:prstGeom prst="rect">
            <a:avLst/>
          </a:prstGeom>
          <a:noFill/>
          <a:ln>
            <a:noFill/>
          </a:ln>
        </p:spPr>
        <p:txBody>
          <a:bodyPr wrap="none" rtlCol="0">
            <a:spAutoFit/>
            <a:scene3d>
              <a:camera prst="orthographicFront"/>
              <a:lightRig rig="threePt" dir="t"/>
            </a:scene3d>
            <a:sp3d>
              <a:bevelT w="1270" h="1270"/>
            </a:sp3d>
          </a:bodyPr>
          <a:lstStyle/>
          <a:p>
            <a:pPr lvl="0" algn="r" defTabSz="914400" latinLnBrk="1">
              <a:defRPr/>
            </a:pPr>
            <a:r>
              <a:rPr lang="en-US" altLang="ko-KR" sz="1000" b="1">
                <a:solidFill>
                  <a:schemeClr val="bg1">
                    <a:lumMod val="65000"/>
                  </a:schemeClr>
                </a:solidFill>
                <a:latin typeface="+mn-ea"/>
                <a:ea typeface="+mn-ea"/>
              </a:rPr>
              <a:t>KAERI | Risk Assessment</a:t>
            </a:r>
            <a:r>
              <a:rPr lang="en-US" altLang="ko-KR" sz="1000" b="1" baseline="0">
                <a:solidFill>
                  <a:schemeClr val="bg1">
                    <a:lumMod val="65000"/>
                  </a:schemeClr>
                </a:solidFill>
                <a:latin typeface="+mn-ea"/>
                <a:ea typeface="+mn-ea"/>
              </a:rPr>
              <a:t> Research Team</a:t>
            </a:r>
            <a:endParaRPr kumimoji="0" lang="ko-KR" altLang="en-US" sz="1000" b="1" i="0" u="none" kern="1200" cap="none" normalizeH="0" noProof="0" dirty="0">
              <a:ln>
                <a:noFill/>
              </a:ln>
              <a:solidFill>
                <a:schemeClr val="bg1">
                  <a:lumMod val="65000"/>
                </a:schemeClr>
              </a:solidFill>
              <a:effectLst/>
              <a:uLnTx/>
              <a:uFillTx/>
              <a:latin typeface="+mn-ea"/>
              <a:ea typeface="+mn-ea"/>
            </a:endParaRPr>
          </a:p>
        </p:txBody>
      </p:sp>
    </p:spTree>
    <p:extLst>
      <p:ext uri="{BB962C8B-B14F-4D97-AF65-F5344CB8AC3E}">
        <p14:creationId xmlns:p14="http://schemas.microsoft.com/office/powerpoint/2010/main" val="387178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D65B71-8711-4546-B2DB-0D4DEE302DE1}" type="datetime1">
              <a:rPr lang="en-US" smtClean="0"/>
              <a:t>6/27/2022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5ED817-63B3-4629-BB8A-13C68133D383}" type="slidenum">
              <a:rPr lang="en-US" smtClean="0"/>
              <a:t>‹#›</a:t>
            </a:fld>
            <a:endParaRPr lang="en-US"/>
          </a:p>
        </p:txBody>
      </p:sp>
    </p:spTree>
    <p:extLst>
      <p:ext uri="{BB962C8B-B14F-4D97-AF65-F5344CB8AC3E}">
        <p14:creationId xmlns:p14="http://schemas.microsoft.com/office/powerpoint/2010/main" val="169540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7CFD091-9B43-4E1D-B498-867A542AE471}" type="datetime1">
              <a:rPr lang="en-US" smtClean="0"/>
              <a:t>6/27/2022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25ED817-63B3-4629-BB8A-13C68133D383}" type="slidenum">
              <a:rPr lang="en-US" smtClean="0"/>
              <a:t>‹#›</a:t>
            </a:fld>
            <a:endParaRPr lang="en-US"/>
          </a:p>
        </p:txBody>
      </p:sp>
    </p:spTree>
    <p:extLst>
      <p:ext uri="{BB962C8B-B14F-4D97-AF65-F5344CB8AC3E}">
        <p14:creationId xmlns:p14="http://schemas.microsoft.com/office/powerpoint/2010/main" val="381515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8E5B24A-C5A9-45D0-A6EA-9740D343811A}" type="datetime1">
              <a:rPr lang="en-US" smtClean="0"/>
              <a:t>6/27/2022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25ED817-63B3-4629-BB8A-13C68133D383}" type="slidenum">
              <a:rPr lang="en-US" smtClean="0"/>
              <a:t>‹#›</a:t>
            </a:fld>
            <a:endParaRPr lang="en-US"/>
          </a:p>
        </p:txBody>
      </p:sp>
    </p:spTree>
    <p:extLst>
      <p:ext uri="{BB962C8B-B14F-4D97-AF65-F5344CB8AC3E}">
        <p14:creationId xmlns:p14="http://schemas.microsoft.com/office/powerpoint/2010/main" val="1428498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58DDAEB-BCFB-4D90-9C43-B72E7AE217CA}" type="datetime1">
              <a:rPr lang="en-US" smtClean="0"/>
              <a:t>6/27/2022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25ED817-63B3-4629-BB8A-13C68133D383}" type="slidenum">
              <a:rPr lang="en-US" smtClean="0"/>
              <a:t>‹#›</a:t>
            </a:fld>
            <a:endParaRPr lang="en-US"/>
          </a:p>
        </p:txBody>
      </p:sp>
    </p:spTree>
    <p:extLst>
      <p:ext uri="{BB962C8B-B14F-4D97-AF65-F5344CB8AC3E}">
        <p14:creationId xmlns:p14="http://schemas.microsoft.com/office/powerpoint/2010/main" val="330734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D308385-BB92-4C1E-8239-7C2782FAE2E7}" type="datetime1">
              <a:rPr lang="en-US" smtClean="0"/>
              <a:t>6/27/2022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25ED817-63B3-4629-BB8A-13C68133D383}" type="slidenum">
              <a:rPr lang="en-US" smtClean="0"/>
              <a:t>‹#›</a:t>
            </a:fld>
            <a:endParaRPr lang="en-US"/>
          </a:p>
        </p:txBody>
      </p:sp>
    </p:spTree>
    <p:extLst>
      <p:ext uri="{BB962C8B-B14F-4D97-AF65-F5344CB8AC3E}">
        <p14:creationId xmlns:p14="http://schemas.microsoft.com/office/powerpoint/2010/main" val="327267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6C2694C-DB9A-40BD-B14E-64C9E268B5E3}" type="datetime1">
              <a:rPr lang="en-US" smtClean="0"/>
              <a:t>6/27/2022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25ED817-63B3-4629-BB8A-13C68133D383}" type="slidenum">
              <a:rPr lang="en-US" smtClean="0"/>
              <a:t>‹#›</a:t>
            </a:fld>
            <a:endParaRPr lang="en-US"/>
          </a:p>
        </p:txBody>
      </p:sp>
    </p:spTree>
    <p:extLst>
      <p:ext uri="{BB962C8B-B14F-4D97-AF65-F5344CB8AC3E}">
        <p14:creationId xmlns:p14="http://schemas.microsoft.com/office/powerpoint/2010/main" val="151582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54FCE8C-A27A-4299-B1B3-1019AD4B752E}" type="datetime1">
              <a:rPr lang="en-US" smtClean="0"/>
              <a:t>6/27/2022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25ED817-63B3-4629-BB8A-13C68133D383}" type="slidenum">
              <a:rPr lang="en-US" smtClean="0"/>
              <a:t>‹#›</a:t>
            </a:fld>
            <a:endParaRPr lang="en-US"/>
          </a:p>
        </p:txBody>
      </p:sp>
    </p:spTree>
    <p:extLst>
      <p:ext uri="{BB962C8B-B14F-4D97-AF65-F5344CB8AC3E}">
        <p14:creationId xmlns:p14="http://schemas.microsoft.com/office/powerpoint/2010/main" val="51155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63526"/>
            <a:ext cx="11506200" cy="470122"/>
          </a:xfrm>
          <a:prstGeom prst="rect">
            <a:avLst/>
          </a:prstGeom>
        </p:spPr>
        <p:txBody>
          <a:bodyPr vert="horz" lIns="91440" tIns="45720" rIns="91440" bIns="45720" rtlCol="0" anchor="ctr">
            <a:noAutofit/>
          </a:bodyPr>
          <a:lstStyle/>
          <a:p>
            <a:r>
              <a:rPr lang="ko-KR" altLang="en-US" dirty="0"/>
              <a:t>마스터 제목 스타일 편집</a:t>
            </a:r>
            <a:endParaRPr lang="en-US" dirty="0"/>
          </a:p>
        </p:txBody>
      </p:sp>
      <p:sp>
        <p:nvSpPr>
          <p:cNvPr id="3" name="Text Placeholder 2"/>
          <p:cNvSpPr>
            <a:spLocks noGrp="1"/>
          </p:cNvSpPr>
          <p:nvPr>
            <p:ph type="body" idx="1"/>
          </p:nvPr>
        </p:nvSpPr>
        <p:spPr>
          <a:xfrm>
            <a:off x="342900" y="967564"/>
            <a:ext cx="11506200" cy="5388786"/>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6" name="Slide Number Placeholder 5"/>
          <p:cNvSpPr>
            <a:spLocks noGrp="1"/>
          </p:cNvSpPr>
          <p:nvPr>
            <p:ph type="sldNum" sz="quarter" idx="4"/>
          </p:nvPr>
        </p:nvSpPr>
        <p:spPr>
          <a:xfrm>
            <a:off x="9105900" y="6410324"/>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425ED817-63B3-4629-BB8A-13C68133D383}" type="slidenum">
              <a:rPr lang="en-US" smtClean="0"/>
              <a:pPr/>
              <a:t>‹#›</a:t>
            </a:fld>
            <a:endParaRPr lang="en-US"/>
          </a:p>
        </p:txBody>
      </p:sp>
    </p:spTree>
    <p:extLst>
      <p:ext uri="{BB962C8B-B14F-4D97-AF65-F5344CB8AC3E}">
        <p14:creationId xmlns:p14="http://schemas.microsoft.com/office/powerpoint/2010/main" val="24075676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1.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1.png"/><Relationship Id="rId4" Type="http://schemas.openxmlformats.org/officeDocument/2006/relationships/image" Target="../media/image32.png"/><Relationship Id="rId9" Type="http://schemas.openxmlformats.org/officeDocument/2006/relationships/image" Target="../media/image320.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2.png"/><Relationship Id="rId10" Type="http://schemas.openxmlformats.org/officeDocument/2006/relationships/image" Target="../media/image47.emf"/><Relationship Id="rId4" Type="http://schemas.openxmlformats.org/officeDocument/2006/relationships/image" Target="../media/image41.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907228" y="2242185"/>
            <a:ext cx="10377544" cy="1610774"/>
          </a:xfrm>
        </p:spPr>
        <p:txBody>
          <a:bodyPr>
            <a:noAutofit/>
          </a:bodyPr>
          <a:lstStyle/>
          <a:p>
            <a:pPr>
              <a:lnSpc>
                <a:spcPct val="150000"/>
              </a:lnSpc>
            </a:pPr>
            <a:r>
              <a:rPr lang="en-US" altLang="ko-KR" sz="3600" dirty="0"/>
              <a:t>A novel approach for quantitative importance analysis of DI&amp;C systems in NPP</a:t>
            </a:r>
            <a:endParaRPr lang="ko-KR" altLang="en-US" b="0" spc="0" baseline="30000" dirty="0">
              <a:solidFill>
                <a:schemeClr val="bg1">
                  <a:lumMod val="50000"/>
                </a:schemeClr>
              </a:solidFill>
            </a:endParaRPr>
          </a:p>
        </p:txBody>
      </p:sp>
      <p:sp>
        <p:nvSpPr>
          <p:cNvPr id="3" name="텍스트 개체 틀 2"/>
          <p:cNvSpPr>
            <a:spLocks noGrp="1"/>
          </p:cNvSpPr>
          <p:nvPr>
            <p:ph type="body" sz="quarter" idx="10"/>
          </p:nvPr>
        </p:nvSpPr>
        <p:spPr>
          <a:xfrm>
            <a:off x="3350685" y="4543179"/>
            <a:ext cx="5496982" cy="1004633"/>
          </a:xfrm>
        </p:spPr>
        <p:txBody>
          <a:bodyPr>
            <a:normAutofit/>
          </a:bodyPr>
          <a:lstStyle/>
          <a:p>
            <a:r>
              <a:rPr lang="en-US" altLang="ko-KR" dirty="0">
                <a:solidFill>
                  <a:schemeClr val="tx1"/>
                </a:solidFill>
                <a:latin typeface="+mj-ea"/>
                <a:ea typeface="+mj-ea"/>
              </a:rPr>
              <a:t>June 27.</a:t>
            </a:r>
            <a:r>
              <a:rPr lang="ko-KR" altLang="en-US" dirty="0">
                <a:solidFill>
                  <a:schemeClr val="tx1"/>
                </a:solidFill>
                <a:latin typeface="+mj-ea"/>
                <a:ea typeface="+mj-ea"/>
              </a:rPr>
              <a:t> </a:t>
            </a:r>
            <a:r>
              <a:rPr lang="en-US" altLang="ko-KR" dirty="0">
                <a:solidFill>
                  <a:schemeClr val="tx1"/>
                </a:solidFill>
                <a:latin typeface="+mj-ea"/>
                <a:ea typeface="+mj-ea"/>
              </a:rPr>
              <a:t>2022</a:t>
            </a:r>
          </a:p>
          <a:p>
            <a:r>
              <a:rPr lang="en-US" altLang="ko-KR" sz="1400" kern="0" dirty="0">
                <a:latin typeface="+mj-ea"/>
                <a:ea typeface="+mj-ea"/>
              </a:rPr>
              <a:t>KAERI, Risk Assessment Team</a:t>
            </a:r>
          </a:p>
          <a:p>
            <a:r>
              <a:rPr lang="en-US" altLang="ko-KR" sz="1400" u="sng" dirty="0">
                <a:latin typeface="+mj-ea"/>
                <a:ea typeface="+mj-ea"/>
              </a:rPr>
              <a:t>Sung-Min</a:t>
            </a:r>
            <a:r>
              <a:rPr lang="ko-KR" altLang="en-US" sz="1400" u="sng" dirty="0">
                <a:latin typeface="+mj-ea"/>
                <a:ea typeface="+mj-ea"/>
              </a:rPr>
              <a:t> </a:t>
            </a:r>
            <a:r>
              <a:rPr lang="en-US" altLang="ko-KR" sz="1400" u="sng" dirty="0">
                <a:latin typeface="+mj-ea"/>
                <a:ea typeface="+mj-ea"/>
              </a:rPr>
              <a:t>Shin</a:t>
            </a:r>
            <a:r>
              <a:rPr lang="en-US" altLang="ko-KR" sz="1400" dirty="0">
                <a:latin typeface="+mj-ea"/>
                <a:ea typeface="+mj-ea"/>
              </a:rPr>
              <a:t>,</a:t>
            </a:r>
            <a:r>
              <a:rPr lang="ko-KR" altLang="en-US" sz="1400" dirty="0">
                <a:latin typeface="+mj-ea"/>
                <a:ea typeface="+mj-ea"/>
              </a:rPr>
              <a:t> </a:t>
            </a:r>
            <a:r>
              <a:rPr lang="en-US" altLang="ko-KR" sz="1400" dirty="0">
                <a:latin typeface="+mj-ea"/>
                <a:ea typeface="+mj-ea"/>
              </a:rPr>
              <a:t>Sang</a:t>
            </a:r>
            <a:r>
              <a:rPr lang="ko-KR" altLang="en-US" sz="1400" dirty="0">
                <a:latin typeface="+mj-ea"/>
                <a:ea typeface="+mj-ea"/>
              </a:rPr>
              <a:t> </a:t>
            </a:r>
            <a:r>
              <a:rPr lang="en-US" altLang="ko-KR" sz="1400" dirty="0">
                <a:latin typeface="+mj-ea"/>
                <a:ea typeface="+mj-ea"/>
              </a:rPr>
              <a:t>Hun</a:t>
            </a:r>
            <a:r>
              <a:rPr lang="ko-KR" altLang="en-US" sz="1400" dirty="0">
                <a:latin typeface="+mj-ea"/>
                <a:ea typeface="+mj-ea"/>
              </a:rPr>
              <a:t> </a:t>
            </a:r>
            <a:r>
              <a:rPr lang="en-US" altLang="ko-KR" sz="1400" dirty="0">
                <a:latin typeface="+mj-ea"/>
                <a:ea typeface="+mj-ea"/>
              </a:rPr>
              <a:t>Lee,</a:t>
            </a:r>
            <a:r>
              <a:rPr lang="ko-KR" altLang="en-US" sz="1400" dirty="0">
                <a:latin typeface="+mj-ea"/>
                <a:ea typeface="+mj-ea"/>
              </a:rPr>
              <a:t> </a:t>
            </a:r>
            <a:r>
              <a:rPr lang="en-US" altLang="ko-KR" sz="1400" dirty="0">
                <a:latin typeface="+mj-ea"/>
                <a:ea typeface="+mj-ea"/>
              </a:rPr>
              <a:t>Seung</a:t>
            </a:r>
            <a:r>
              <a:rPr lang="ko-KR" altLang="en-US" sz="1400" dirty="0">
                <a:latin typeface="+mj-ea"/>
                <a:ea typeface="+mj-ea"/>
              </a:rPr>
              <a:t> </a:t>
            </a:r>
            <a:r>
              <a:rPr lang="en-US" altLang="ko-KR" sz="1400" dirty="0">
                <a:latin typeface="+mj-ea"/>
                <a:ea typeface="+mj-ea"/>
              </a:rPr>
              <a:t>Ki</a:t>
            </a:r>
            <a:r>
              <a:rPr lang="ko-KR" altLang="en-US" sz="1400" dirty="0">
                <a:latin typeface="+mj-ea"/>
                <a:ea typeface="+mj-ea"/>
              </a:rPr>
              <a:t> </a:t>
            </a:r>
            <a:r>
              <a:rPr lang="en-US" altLang="ko-KR" sz="1400" dirty="0">
                <a:latin typeface="+mj-ea"/>
                <a:ea typeface="+mj-ea"/>
              </a:rPr>
              <a:t>Shin</a:t>
            </a:r>
          </a:p>
        </p:txBody>
      </p:sp>
    </p:spTree>
    <p:extLst>
      <p:ext uri="{BB962C8B-B14F-4D97-AF65-F5344CB8AC3E}">
        <p14:creationId xmlns:p14="http://schemas.microsoft.com/office/powerpoint/2010/main" val="1792949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직사각형 228">
            <a:extLst>
              <a:ext uri="{FF2B5EF4-FFF2-40B4-BE49-F238E27FC236}">
                <a16:creationId xmlns:a16="http://schemas.microsoft.com/office/drawing/2014/main" id="{045AAF92-784E-4F53-80A3-2DEEA67A2883}"/>
              </a:ext>
            </a:extLst>
          </p:cNvPr>
          <p:cNvSpPr/>
          <p:nvPr/>
        </p:nvSpPr>
        <p:spPr>
          <a:xfrm>
            <a:off x="6545580" y="991926"/>
            <a:ext cx="1767926" cy="90325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2" name="제목 1">
            <a:extLst>
              <a:ext uri="{FF2B5EF4-FFF2-40B4-BE49-F238E27FC236}">
                <a16:creationId xmlns:a16="http://schemas.microsoft.com/office/drawing/2014/main" id="{2386BE88-F12C-441D-BCDF-DCBE90849830}"/>
              </a:ext>
            </a:extLst>
          </p:cNvPr>
          <p:cNvSpPr>
            <a:spLocks noGrp="1"/>
          </p:cNvSpPr>
          <p:nvPr>
            <p:ph type="title"/>
          </p:nvPr>
        </p:nvSpPr>
        <p:spPr>
          <a:xfrm>
            <a:off x="342900" y="211028"/>
            <a:ext cx="11506200" cy="470122"/>
          </a:xfrm>
        </p:spPr>
        <p:txBody>
          <a:bodyPr/>
          <a:lstStyle/>
          <a:p>
            <a:r>
              <a:rPr lang="en-US" altLang="ko-KR" dirty="0"/>
              <a:t>Weight assignment | SF</a:t>
            </a:r>
            <a:endParaRPr lang="ko-KR" altLang="en-US" dirty="0"/>
          </a:p>
        </p:txBody>
      </p:sp>
      <p:sp>
        <p:nvSpPr>
          <p:cNvPr id="4" name="슬라이드 번호 개체 틀 3">
            <a:extLst>
              <a:ext uri="{FF2B5EF4-FFF2-40B4-BE49-F238E27FC236}">
                <a16:creationId xmlns:a16="http://schemas.microsoft.com/office/drawing/2014/main" id="{0ED6622C-EC5E-4B5E-95A8-EEEE361D0C5B}"/>
              </a:ext>
            </a:extLst>
          </p:cNvPr>
          <p:cNvSpPr>
            <a:spLocks noGrp="1"/>
          </p:cNvSpPr>
          <p:nvPr>
            <p:ph type="sldNum" sz="quarter" idx="12"/>
          </p:nvPr>
        </p:nvSpPr>
        <p:spPr/>
        <p:txBody>
          <a:bodyPr/>
          <a:lstStyle/>
          <a:p>
            <a:fld id="{425ED817-63B3-4629-BB8A-13C68133D383}" type="slidenum">
              <a:rPr lang="en-US" smtClean="0"/>
              <a:pPr/>
              <a:t>9</a:t>
            </a:fld>
            <a:endParaRPr lang="en-US"/>
          </a:p>
        </p:txBody>
      </p:sp>
      <p:sp>
        <p:nvSpPr>
          <p:cNvPr id="89" name="말풍선: 사각형 98">
            <a:extLst>
              <a:ext uri="{FF2B5EF4-FFF2-40B4-BE49-F238E27FC236}">
                <a16:creationId xmlns:a16="http://schemas.microsoft.com/office/drawing/2014/main" id="{9CAC8D93-CBA7-4F1C-BEA4-E32C070788B1}"/>
              </a:ext>
            </a:extLst>
          </p:cNvPr>
          <p:cNvSpPr/>
          <p:nvPr/>
        </p:nvSpPr>
        <p:spPr>
          <a:xfrm>
            <a:off x="2651220" y="2006632"/>
            <a:ext cx="5662286" cy="2649014"/>
          </a:xfrm>
          <a:custGeom>
            <a:avLst/>
            <a:gdLst>
              <a:gd name="connsiteX0" fmla="*/ 0 w 9318108"/>
              <a:gd name="connsiteY0" fmla="*/ 0 h 4344726"/>
              <a:gd name="connsiteX1" fmla="*/ 1553018 w 9318108"/>
              <a:gd name="connsiteY1" fmla="*/ 0 h 4344726"/>
              <a:gd name="connsiteX2" fmla="*/ -371886 w 9318108"/>
              <a:gd name="connsiteY2" fmla="*/ -1576484 h 4344726"/>
              <a:gd name="connsiteX3" fmla="*/ 3882545 w 9318108"/>
              <a:gd name="connsiteY3" fmla="*/ 0 h 4344726"/>
              <a:gd name="connsiteX4" fmla="*/ 9318108 w 9318108"/>
              <a:gd name="connsiteY4" fmla="*/ 0 h 4344726"/>
              <a:gd name="connsiteX5" fmla="*/ 9318108 w 9318108"/>
              <a:gd name="connsiteY5" fmla="*/ 724121 h 4344726"/>
              <a:gd name="connsiteX6" fmla="*/ 9318108 w 9318108"/>
              <a:gd name="connsiteY6" fmla="*/ 724121 h 4344726"/>
              <a:gd name="connsiteX7" fmla="*/ 9318108 w 9318108"/>
              <a:gd name="connsiteY7" fmla="*/ 1810303 h 4344726"/>
              <a:gd name="connsiteX8" fmla="*/ 9318108 w 9318108"/>
              <a:gd name="connsiteY8" fmla="*/ 4344726 h 4344726"/>
              <a:gd name="connsiteX9" fmla="*/ 3882545 w 9318108"/>
              <a:gd name="connsiteY9" fmla="*/ 4344726 h 4344726"/>
              <a:gd name="connsiteX10" fmla="*/ 1553018 w 9318108"/>
              <a:gd name="connsiteY10" fmla="*/ 4344726 h 4344726"/>
              <a:gd name="connsiteX11" fmla="*/ 1553018 w 9318108"/>
              <a:gd name="connsiteY11" fmla="*/ 4344726 h 4344726"/>
              <a:gd name="connsiteX12" fmla="*/ 0 w 9318108"/>
              <a:gd name="connsiteY12" fmla="*/ 4344726 h 4344726"/>
              <a:gd name="connsiteX13" fmla="*/ 0 w 9318108"/>
              <a:gd name="connsiteY13" fmla="*/ 1810303 h 4344726"/>
              <a:gd name="connsiteX14" fmla="*/ 0 w 9318108"/>
              <a:gd name="connsiteY14" fmla="*/ 724121 h 4344726"/>
              <a:gd name="connsiteX15" fmla="*/ 0 w 9318108"/>
              <a:gd name="connsiteY15" fmla="*/ 724121 h 4344726"/>
              <a:gd name="connsiteX16" fmla="*/ 0 w 9318108"/>
              <a:gd name="connsiteY16" fmla="*/ 0 h 4344726"/>
              <a:gd name="connsiteX0" fmla="*/ 371886 w 9689994"/>
              <a:gd name="connsiteY0" fmla="*/ 1576484 h 5921210"/>
              <a:gd name="connsiteX1" fmla="*/ 616804 w 9689994"/>
              <a:gd name="connsiteY1" fmla="*/ 1576484 h 5921210"/>
              <a:gd name="connsiteX2" fmla="*/ 0 w 9689994"/>
              <a:gd name="connsiteY2" fmla="*/ 0 h 5921210"/>
              <a:gd name="connsiteX3" fmla="*/ 4254431 w 9689994"/>
              <a:gd name="connsiteY3" fmla="*/ 1576484 h 5921210"/>
              <a:gd name="connsiteX4" fmla="*/ 9689994 w 9689994"/>
              <a:gd name="connsiteY4" fmla="*/ 1576484 h 5921210"/>
              <a:gd name="connsiteX5" fmla="*/ 9689994 w 9689994"/>
              <a:gd name="connsiteY5" fmla="*/ 2300605 h 5921210"/>
              <a:gd name="connsiteX6" fmla="*/ 9689994 w 9689994"/>
              <a:gd name="connsiteY6" fmla="*/ 2300605 h 5921210"/>
              <a:gd name="connsiteX7" fmla="*/ 9689994 w 9689994"/>
              <a:gd name="connsiteY7" fmla="*/ 3386787 h 5921210"/>
              <a:gd name="connsiteX8" fmla="*/ 9689994 w 9689994"/>
              <a:gd name="connsiteY8" fmla="*/ 5921210 h 5921210"/>
              <a:gd name="connsiteX9" fmla="*/ 4254431 w 9689994"/>
              <a:gd name="connsiteY9" fmla="*/ 5921210 h 5921210"/>
              <a:gd name="connsiteX10" fmla="*/ 1924904 w 9689994"/>
              <a:gd name="connsiteY10" fmla="*/ 5921210 h 5921210"/>
              <a:gd name="connsiteX11" fmla="*/ 1924904 w 9689994"/>
              <a:gd name="connsiteY11" fmla="*/ 5921210 h 5921210"/>
              <a:gd name="connsiteX12" fmla="*/ 371886 w 9689994"/>
              <a:gd name="connsiteY12" fmla="*/ 5921210 h 5921210"/>
              <a:gd name="connsiteX13" fmla="*/ 371886 w 9689994"/>
              <a:gd name="connsiteY13" fmla="*/ 3386787 h 5921210"/>
              <a:gd name="connsiteX14" fmla="*/ 371886 w 9689994"/>
              <a:gd name="connsiteY14" fmla="*/ 2300605 h 5921210"/>
              <a:gd name="connsiteX15" fmla="*/ 371886 w 9689994"/>
              <a:gd name="connsiteY15" fmla="*/ 2300605 h 5921210"/>
              <a:gd name="connsiteX16" fmla="*/ 371886 w 9689994"/>
              <a:gd name="connsiteY16" fmla="*/ 1576484 h 5921210"/>
              <a:gd name="connsiteX0" fmla="*/ 371886 w 9689994"/>
              <a:gd name="connsiteY0" fmla="*/ 1576484 h 5921210"/>
              <a:gd name="connsiteX1" fmla="*/ 616804 w 9689994"/>
              <a:gd name="connsiteY1" fmla="*/ 1576484 h 5921210"/>
              <a:gd name="connsiteX2" fmla="*/ 0 w 9689994"/>
              <a:gd name="connsiteY2" fmla="*/ 0 h 5921210"/>
              <a:gd name="connsiteX3" fmla="*/ 2349431 w 9689994"/>
              <a:gd name="connsiteY3" fmla="*/ 1570134 h 5921210"/>
              <a:gd name="connsiteX4" fmla="*/ 9689994 w 9689994"/>
              <a:gd name="connsiteY4" fmla="*/ 1576484 h 5921210"/>
              <a:gd name="connsiteX5" fmla="*/ 9689994 w 9689994"/>
              <a:gd name="connsiteY5" fmla="*/ 2300605 h 5921210"/>
              <a:gd name="connsiteX6" fmla="*/ 9689994 w 9689994"/>
              <a:gd name="connsiteY6" fmla="*/ 2300605 h 5921210"/>
              <a:gd name="connsiteX7" fmla="*/ 9689994 w 9689994"/>
              <a:gd name="connsiteY7" fmla="*/ 3386787 h 5921210"/>
              <a:gd name="connsiteX8" fmla="*/ 9689994 w 9689994"/>
              <a:gd name="connsiteY8" fmla="*/ 5921210 h 5921210"/>
              <a:gd name="connsiteX9" fmla="*/ 4254431 w 9689994"/>
              <a:gd name="connsiteY9" fmla="*/ 5921210 h 5921210"/>
              <a:gd name="connsiteX10" fmla="*/ 1924904 w 9689994"/>
              <a:gd name="connsiteY10" fmla="*/ 5921210 h 5921210"/>
              <a:gd name="connsiteX11" fmla="*/ 1924904 w 9689994"/>
              <a:gd name="connsiteY11" fmla="*/ 5921210 h 5921210"/>
              <a:gd name="connsiteX12" fmla="*/ 371886 w 9689994"/>
              <a:gd name="connsiteY12" fmla="*/ 5921210 h 5921210"/>
              <a:gd name="connsiteX13" fmla="*/ 371886 w 9689994"/>
              <a:gd name="connsiteY13" fmla="*/ 3386787 h 5921210"/>
              <a:gd name="connsiteX14" fmla="*/ 371886 w 9689994"/>
              <a:gd name="connsiteY14" fmla="*/ 2300605 h 5921210"/>
              <a:gd name="connsiteX15" fmla="*/ 371886 w 9689994"/>
              <a:gd name="connsiteY15" fmla="*/ 2300605 h 5921210"/>
              <a:gd name="connsiteX16" fmla="*/ 371886 w 9689994"/>
              <a:gd name="connsiteY16" fmla="*/ 1576484 h 5921210"/>
              <a:gd name="connsiteX0" fmla="*/ 371886 w 9689994"/>
              <a:gd name="connsiteY0" fmla="*/ 1576484 h 5921210"/>
              <a:gd name="connsiteX1" fmla="*/ 616804 w 9689994"/>
              <a:gd name="connsiteY1" fmla="*/ 1576484 h 5921210"/>
              <a:gd name="connsiteX2" fmla="*/ 0 w 9689994"/>
              <a:gd name="connsiteY2" fmla="*/ 0 h 5921210"/>
              <a:gd name="connsiteX3" fmla="*/ 1587431 w 9689994"/>
              <a:gd name="connsiteY3" fmla="*/ 1563784 h 5921210"/>
              <a:gd name="connsiteX4" fmla="*/ 9689994 w 9689994"/>
              <a:gd name="connsiteY4" fmla="*/ 1576484 h 5921210"/>
              <a:gd name="connsiteX5" fmla="*/ 9689994 w 9689994"/>
              <a:gd name="connsiteY5" fmla="*/ 2300605 h 5921210"/>
              <a:gd name="connsiteX6" fmla="*/ 9689994 w 9689994"/>
              <a:gd name="connsiteY6" fmla="*/ 2300605 h 5921210"/>
              <a:gd name="connsiteX7" fmla="*/ 9689994 w 9689994"/>
              <a:gd name="connsiteY7" fmla="*/ 3386787 h 5921210"/>
              <a:gd name="connsiteX8" fmla="*/ 9689994 w 9689994"/>
              <a:gd name="connsiteY8" fmla="*/ 5921210 h 5921210"/>
              <a:gd name="connsiteX9" fmla="*/ 4254431 w 9689994"/>
              <a:gd name="connsiteY9" fmla="*/ 5921210 h 5921210"/>
              <a:gd name="connsiteX10" fmla="*/ 1924904 w 9689994"/>
              <a:gd name="connsiteY10" fmla="*/ 5921210 h 5921210"/>
              <a:gd name="connsiteX11" fmla="*/ 1924904 w 9689994"/>
              <a:gd name="connsiteY11" fmla="*/ 5921210 h 5921210"/>
              <a:gd name="connsiteX12" fmla="*/ 371886 w 9689994"/>
              <a:gd name="connsiteY12" fmla="*/ 5921210 h 5921210"/>
              <a:gd name="connsiteX13" fmla="*/ 371886 w 9689994"/>
              <a:gd name="connsiteY13" fmla="*/ 3386787 h 5921210"/>
              <a:gd name="connsiteX14" fmla="*/ 371886 w 9689994"/>
              <a:gd name="connsiteY14" fmla="*/ 2300605 h 5921210"/>
              <a:gd name="connsiteX15" fmla="*/ 371886 w 9689994"/>
              <a:gd name="connsiteY15" fmla="*/ 2300605 h 5921210"/>
              <a:gd name="connsiteX16" fmla="*/ 371886 w 9689994"/>
              <a:gd name="connsiteY16" fmla="*/ 1576484 h 5921210"/>
              <a:gd name="connsiteX0" fmla="*/ 352836 w 9670944"/>
              <a:gd name="connsiteY0" fmla="*/ 928784 h 5273510"/>
              <a:gd name="connsiteX1" fmla="*/ 597754 w 9670944"/>
              <a:gd name="connsiteY1" fmla="*/ 928784 h 5273510"/>
              <a:gd name="connsiteX2" fmla="*/ 0 w 9670944"/>
              <a:gd name="connsiteY2" fmla="*/ 0 h 5273510"/>
              <a:gd name="connsiteX3" fmla="*/ 1568381 w 9670944"/>
              <a:gd name="connsiteY3" fmla="*/ 916084 h 5273510"/>
              <a:gd name="connsiteX4" fmla="*/ 9670944 w 9670944"/>
              <a:gd name="connsiteY4" fmla="*/ 928784 h 5273510"/>
              <a:gd name="connsiteX5" fmla="*/ 9670944 w 9670944"/>
              <a:gd name="connsiteY5" fmla="*/ 1652905 h 5273510"/>
              <a:gd name="connsiteX6" fmla="*/ 9670944 w 9670944"/>
              <a:gd name="connsiteY6" fmla="*/ 1652905 h 5273510"/>
              <a:gd name="connsiteX7" fmla="*/ 9670944 w 9670944"/>
              <a:gd name="connsiteY7" fmla="*/ 2739087 h 5273510"/>
              <a:gd name="connsiteX8" fmla="*/ 9670944 w 9670944"/>
              <a:gd name="connsiteY8" fmla="*/ 5273510 h 5273510"/>
              <a:gd name="connsiteX9" fmla="*/ 4235381 w 9670944"/>
              <a:gd name="connsiteY9" fmla="*/ 5273510 h 5273510"/>
              <a:gd name="connsiteX10" fmla="*/ 1905854 w 9670944"/>
              <a:gd name="connsiteY10" fmla="*/ 5273510 h 5273510"/>
              <a:gd name="connsiteX11" fmla="*/ 1905854 w 9670944"/>
              <a:gd name="connsiteY11" fmla="*/ 5273510 h 5273510"/>
              <a:gd name="connsiteX12" fmla="*/ 352836 w 9670944"/>
              <a:gd name="connsiteY12" fmla="*/ 5273510 h 5273510"/>
              <a:gd name="connsiteX13" fmla="*/ 352836 w 9670944"/>
              <a:gd name="connsiteY13" fmla="*/ 2739087 h 5273510"/>
              <a:gd name="connsiteX14" fmla="*/ 352836 w 9670944"/>
              <a:gd name="connsiteY14" fmla="*/ 1652905 h 5273510"/>
              <a:gd name="connsiteX15" fmla="*/ 352836 w 9670944"/>
              <a:gd name="connsiteY15" fmla="*/ 1652905 h 5273510"/>
              <a:gd name="connsiteX16" fmla="*/ 352836 w 9670944"/>
              <a:gd name="connsiteY16" fmla="*/ 928784 h 5273510"/>
              <a:gd name="connsiteX0" fmla="*/ 352836 w 9670944"/>
              <a:gd name="connsiteY0" fmla="*/ 928784 h 5273510"/>
              <a:gd name="connsiteX1" fmla="*/ 0 w 9670944"/>
              <a:gd name="connsiteY1" fmla="*/ 0 h 5273510"/>
              <a:gd name="connsiteX2" fmla="*/ 1568381 w 9670944"/>
              <a:gd name="connsiteY2" fmla="*/ 916084 h 5273510"/>
              <a:gd name="connsiteX3" fmla="*/ 9670944 w 9670944"/>
              <a:gd name="connsiteY3" fmla="*/ 928784 h 5273510"/>
              <a:gd name="connsiteX4" fmla="*/ 9670944 w 9670944"/>
              <a:gd name="connsiteY4" fmla="*/ 1652905 h 5273510"/>
              <a:gd name="connsiteX5" fmla="*/ 9670944 w 9670944"/>
              <a:gd name="connsiteY5" fmla="*/ 1652905 h 5273510"/>
              <a:gd name="connsiteX6" fmla="*/ 9670944 w 9670944"/>
              <a:gd name="connsiteY6" fmla="*/ 2739087 h 5273510"/>
              <a:gd name="connsiteX7" fmla="*/ 9670944 w 9670944"/>
              <a:gd name="connsiteY7" fmla="*/ 5273510 h 5273510"/>
              <a:gd name="connsiteX8" fmla="*/ 4235381 w 9670944"/>
              <a:gd name="connsiteY8" fmla="*/ 5273510 h 5273510"/>
              <a:gd name="connsiteX9" fmla="*/ 1905854 w 9670944"/>
              <a:gd name="connsiteY9" fmla="*/ 5273510 h 5273510"/>
              <a:gd name="connsiteX10" fmla="*/ 1905854 w 9670944"/>
              <a:gd name="connsiteY10" fmla="*/ 5273510 h 5273510"/>
              <a:gd name="connsiteX11" fmla="*/ 352836 w 9670944"/>
              <a:gd name="connsiteY11" fmla="*/ 5273510 h 5273510"/>
              <a:gd name="connsiteX12" fmla="*/ 352836 w 9670944"/>
              <a:gd name="connsiteY12" fmla="*/ 2739087 h 5273510"/>
              <a:gd name="connsiteX13" fmla="*/ 352836 w 9670944"/>
              <a:gd name="connsiteY13" fmla="*/ 1652905 h 5273510"/>
              <a:gd name="connsiteX14" fmla="*/ 352836 w 9670944"/>
              <a:gd name="connsiteY14" fmla="*/ 1652905 h 5273510"/>
              <a:gd name="connsiteX15" fmla="*/ 352836 w 9670944"/>
              <a:gd name="connsiteY15" fmla="*/ 928784 h 5273510"/>
              <a:gd name="connsiteX0" fmla="*/ 392592 w 9710700"/>
              <a:gd name="connsiteY0" fmla="*/ 205215 h 4549941"/>
              <a:gd name="connsiteX1" fmla="*/ 0 w 9710700"/>
              <a:gd name="connsiteY1" fmla="*/ 0 h 4549941"/>
              <a:gd name="connsiteX2" fmla="*/ 1608137 w 9710700"/>
              <a:gd name="connsiteY2" fmla="*/ 192515 h 4549941"/>
              <a:gd name="connsiteX3" fmla="*/ 9710700 w 9710700"/>
              <a:gd name="connsiteY3" fmla="*/ 205215 h 4549941"/>
              <a:gd name="connsiteX4" fmla="*/ 9710700 w 9710700"/>
              <a:gd name="connsiteY4" fmla="*/ 929336 h 4549941"/>
              <a:gd name="connsiteX5" fmla="*/ 9710700 w 9710700"/>
              <a:gd name="connsiteY5" fmla="*/ 929336 h 4549941"/>
              <a:gd name="connsiteX6" fmla="*/ 9710700 w 9710700"/>
              <a:gd name="connsiteY6" fmla="*/ 2015518 h 4549941"/>
              <a:gd name="connsiteX7" fmla="*/ 9710700 w 9710700"/>
              <a:gd name="connsiteY7" fmla="*/ 4549941 h 4549941"/>
              <a:gd name="connsiteX8" fmla="*/ 4275137 w 9710700"/>
              <a:gd name="connsiteY8" fmla="*/ 4549941 h 4549941"/>
              <a:gd name="connsiteX9" fmla="*/ 1945610 w 9710700"/>
              <a:gd name="connsiteY9" fmla="*/ 4549941 h 4549941"/>
              <a:gd name="connsiteX10" fmla="*/ 1945610 w 9710700"/>
              <a:gd name="connsiteY10" fmla="*/ 4549941 h 4549941"/>
              <a:gd name="connsiteX11" fmla="*/ 392592 w 9710700"/>
              <a:gd name="connsiteY11" fmla="*/ 4549941 h 4549941"/>
              <a:gd name="connsiteX12" fmla="*/ 392592 w 9710700"/>
              <a:gd name="connsiteY12" fmla="*/ 2015518 h 4549941"/>
              <a:gd name="connsiteX13" fmla="*/ 392592 w 9710700"/>
              <a:gd name="connsiteY13" fmla="*/ 929336 h 4549941"/>
              <a:gd name="connsiteX14" fmla="*/ 392592 w 9710700"/>
              <a:gd name="connsiteY14" fmla="*/ 929336 h 4549941"/>
              <a:gd name="connsiteX15" fmla="*/ 392592 w 9710700"/>
              <a:gd name="connsiteY15" fmla="*/ 205215 h 4549941"/>
              <a:gd name="connsiteX0" fmla="*/ 392592 w 9710700"/>
              <a:gd name="connsiteY0" fmla="*/ 929336 h 4549941"/>
              <a:gd name="connsiteX1" fmla="*/ 0 w 9710700"/>
              <a:gd name="connsiteY1" fmla="*/ 0 h 4549941"/>
              <a:gd name="connsiteX2" fmla="*/ 1608137 w 9710700"/>
              <a:gd name="connsiteY2" fmla="*/ 192515 h 4549941"/>
              <a:gd name="connsiteX3" fmla="*/ 9710700 w 9710700"/>
              <a:gd name="connsiteY3" fmla="*/ 205215 h 4549941"/>
              <a:gd name="connsiteX4" fmla="*/ 9710700 w 9710700"/>
              <a:gd name="connsiteY4" fmla="*/ 929336 h 4549941"/>
              <a:gd name="connsiteX5" fmla="*/ 9710700 w 9710700"/>
              <a:gd name="connsiteY5" fmla="*/ 929336 h 4549941"/>
              <a:gd name="connsiteX6" fmla="*/ 9710700 w 9710700"/>
              <a:gd name="connsiteY6" fmla="*/ 2015518 h 4549941"/>
              <a:gd name="connsiteX7" fmla="*/ 9710700 w 9710700"/>
              <a:gd name="connsiteY7" fmla="*/ 4549941 h 4549941"/>
              <a:gd name="connsiteX8" fmla="*/ 4275137 w 9710700"/>
              <a:gd name="connsiteY8" fmla="*/ 4549941 h 4549941"/>
              <a:gd name="connsiteX9" fmla="*/ 1945610 w 9710700"/>
              <a:gd name="connsiteY9" fmla="*/ 4549941 h 4549941"/>
              <a:gd name="connsiteX10" fmla="*/ 1945610 w 9710700"/>
              <a:gd name="connsiteY10" fmla="*/ 4549941 h 4549941"/>
              <a:gd name="connsiteX11" fmla="*/ 392592 w 9710700"/>
              <a:gd name="connsiteY11" fmla="*/ 4549941 h 4549941"/>
              <a:gd name="connsiteX12" fmla="*/ 392592 w 9710700"/>
              <a:gd name="connsiteY12" fmla="*/ 2015518 h 4549941"/>
              <a:gd name="connsiteX13" fmla="*/ 392592 w 9710700"/>
              <a:gd name="connsiteY13" fmla="*/ 929336 h 4549941"/>
              <a:gd name="connsiteX14" fmla="*/ 392592 w 9710700"/>
              <a:gd name="connsiteY14" fmla="*/ 929336 h 4549941"/>
              <a:gd name="connsiteX0" fmla="*/ 392592 w 9710700"/>
              <a:gd name="connsiteY0" fmla="*/ 929336 h 4549941"/>
              <a:gd name="connsiteX1" fmla="*/ 0 w 9710700"/>
              <a:gd name="connsiteY1" fmla="*/ 0 h 4549941"/>
              <a:gd name="connsiteX2" fmla="*/ 9710700 w 9710700"/>
              <a:gd name="connsiteY2" fmla="*/ 205215 h 4549941"/>
              <a:gd name="connsiteX3" fmla="*/ 9710700 w 9710700"/>
              <a:gd name="connsiteY3" fmla="*/ 929336 h 4549941"/>
              <a:gd name="connsiteX4" fmla="*/ 9710700 w 9710700"/>
              <a:gd name="connsiteY4" fmla="*/ 929336 h 4549941"/>
              <a:gd name="connsiteX5" fmla="*/ 9710700 w 9710700"/>
              <a:gd name="connsiteY5" fmla="*/ 2015518 h 4549941"/>
              <a:gd name="connsiteX6" fmla="*/ 9710700 w 9710700"/>
              <a:gd name="connsiteY6" fmla="*/ 4549941 h 4549941"/>
              <a:gd name="connsiteX7" fmla="*/ 4275137 w 9710700"/>
              <a:gd name="connsiteY7" fmla="*/ 4549941 h 4549941"/>
              <a:gd name="connsiteX8" fmla="*/ 1945610 w 9710700"/>
              <a:gd name="connsiteY8" fmla="*/ 4549941 h 4549941"/>
              <a:gd name="connsiteX9" fmla="*/ 1945610 w 9710700"/>
              <a:gd name="connsiteY9" fmla="*/ 4549941 h 4549941"/>
              <a:gd name="connsiteX10" fmla="*/ 392592 w 9710700"/>
              <a:gd name="connsiteY10" fmla="*/ 4549941 h 4549941"/>
              <a:gd name="connsiteX11" fmla="*/ 392592 w 9710700"/>
              <a:gd name="connsiteY11" fmla="*/ 2015518 h 4549941"/>
              <a:gd name="connsiteX12" fmla="*/ 392592 w 9710700"/>
              <a:gd name="connsiteY12" fmla="*/ 929336 h 4549941"/>
              <a:gd name="connsiteX13" fmla="*/ 392592 w 9710700"/>
              <a:gd name="connsiteY13" fmla="*/ 929336 h 4549941"/>
              <a:gd name="connsiteX0" fmla="*/ 392592 w 9710700"/>
              <a:gd name="connsiteY0" fmla="*/ 1038446 h 4659051"/>
              <a:gd name="connsiteX1" fmla="*/ 0 w 9710700"/>
              <a:gd name="connsiteY1" fmla="*/ 109110 h 4659051"/>
              <a:gd name="connsiteX2" fmla="*/ 9701175 w 9710700"/>
              <a:gd name="connsiteY2" fmla="*/ 0 h 4659051"/>
              <a:gd name="connsiteX3" fmla="*/ 9710700 w 9710700"/>
              <a:gd name="connsiteY3" fmla="*/ 1038446 h 4659051"/>
              <a:gd name="connsiteX4" fmla="*/ 9710700 w 9710700"/>
              <a:gd name="connsiteY4" fmla="*/ 1038446 h 4659051"/>
              <a:gd name="connsiteX5" fmla="*/ 9710700 w 9710700"/>
              <a:gd name="connsiteY5" fmla="*/ 2124628 h 4659051"/>
              <a:gd name="connsiteX6" fmla="*/ 9710700 w 9710700"/>
              <a:gd name="connsiteY6" fmla="*/ 4659051 h 4659051"/>
              <a:gd name="connsiteX7" fmla="*/ 4275137 w 9710700"/>
              <a:gd name="connsiteY7" fmla="*/ 4659051 h 4659051"/>
              <a:gd name="connsiteX8" fmla="*/ 1945610 w 9710700"/>
              <a:gd name="connsiteY8" fmla="*/ 4659051 h 4659051"/>
              <a:gd name="connsiteX9" fmla="*/ 1945610 w 9710700"/>
              <a:gd name="connsiteY9" fmla="*/ 4659051 h 4659051"/>
              <a:gd name="connsiteX10" fmla="*/ 392592 w 9710700"/>
              <a:gd name="connsiteY10" fmla="*/ 4659051 h 4659051"/>
              <a:gd name="connsiteX11" fmla="*/ 392592 w 9710700"/>
              <a:gd name="connsiteY11" fmla="*/ 2124628 h 4659051"/>
              <a:gd name="connsiteX12" fmla="*/ 392592 w 9710700"/>
              <a:gd name="connsiteY12" fmla="*/ 1038446 h 4659051"/>
              <a:gd name="connsiteX13" fmla="*/ 392592 w 9710700"/>
              <a:gd name="connsiteY13" fmla="*/ 1038446 h 4659051"/>
              <a:gd name="connsiteX0" fmla="*/ 392592 w 9710700"/>
              <a:gd name="connsiteY0" fmla="*/ 943196 h 4563801"/>
              <a:gd name="connsiteX1" fmla="*/ 0 w 9710700"/>
              <a:gd name="connsiteY1" fmla="*/ 13860 h 4563801"/>
              <a:gd name="connsiteX2" fmla="*/ 9701175 w 9710700"/>
              <a:gd name="connsiteY2" fmla="*/ 0 h 4563801"/>
              <a:gd name="connsiteX3" fmla="*/ 9710700 w 9710700"/>
              <a:gd name="connsiteY3" fmla="*/ 943196 h 4563801"/>
              <a:gd name="connsiteX4" fmla="*/ 9710700 w 9710700"/>
              <a:gd name="connsiteY4" fmla="*/ 943196 h 4563801"/>
              <a:gd name="connsiteX5" fmla="*/ 9710700 w 9710700"/>
              <a:gd name="connsiteY5" fmla="*/ 2029378 h 4563801"/>
              <a:gd name="connsiteX6" fmla="*/ 9710700 w 9710700"/>
              <a:gd name="connsiteY6" fmla="*/ 4563801 h 4563801"/>
              <a:gd name="connsiteX7" fmla="*/ 4275137 w 9710700"/>
              <a:gd name="connsiteY7" fmla="*/ 4563801 h 4563801"/>
              <a:gd name="connsiteX8" fmla="*/ 1945610 w 9710700"/>
              <a:gd name="connsiteY8" fmla="*/ 4563801 h 4563801"/>
              <a:gd name="connsiteX9" fmla="*/ 1945610 w 9710700"/>
              <a:gd name="connsiteY9" fmla="*/ 4563801 h 4563801"/>
              <a:gd name="connsiteX10" fmla="*/ 392592 w 9710700"/>
              <a:gd name="connsiteY10" fmla="*/ 4563801 h 4563801"/>
              <a:gd name="connsiteX11" fmla="*/ 392592 w 9710700"/>
              <a:gd name="connsiteY11" fmla="*/ 2029378 h 4563801"/>
              <a:gd name="connsiteX12" fmla="*/ 392592 w 9710700"/>
              <a:gd name="connsiteY12" fmla="*/ 943196 h 4563801"/>
              <a:gd name="connsiteX13" fmla="*/ 392592 w 9710700"/>
              <a:gd name="connsiteY13" fmla="*/ 943196 h 4563801"/>
              <a:gd name="connsiteX0" fmla="*/ 392592 w 9710700"/>
              <a:gd name="connsiteY0" fmla="*/ 943196 h 4563801"/>
              <a:gd name="connsiteX1" fmla="*/ 0 w 9710700"/>
              <a:gd name="connsiteY1" fmla="*/ 13860 h 4563801"/>
              <a:gd name="connsiteX2" fmla="*/ 9701175 w 9710700"/>
              <a:gd name="connsiteY2" fmla="*/ 0 h 4563801"/>
              <a:gd name="connsiteX3" fmla="*/ 9710700 w 9710700"/>
              <a:gd name="connsiteY3" fmla="*/ 943196 h 4563801"/>
              <a:gd name="connsiteX4" fmla="*/ 9710700 w 9710700"/>
              <a:gd name="connsiteY4" fmla="*/ 943196 h 4563801"/>
              <a:gd name="connsiteX5" fmla="*/ 9710700 w 9710700"/>
              <a:gd name="connsiteY5" fmla="*/ 2029378 h 4563801"/>
              <a:gd name="connsiteX6" fmla="*/ 9710700 w 9710700"/>
              <a:gd name="connsiteY6" fmla="*/ 4563801 h 4563801"/>
              <a:gd name="connsiteX7" fmla="*/ 4275137 w 9710700"/>
              <a:gd name="connsiteY7" fmla="*/ 4563801 h 4563801"/>
              <a:gd name="connsiteX8" fmla="*/ 1945610 w 9710700"/>
              <a:gd name="connsiteY8" fmla="*/ 4563801 h 4563801"/>
              <a:gd name="connsiteX9" fmla="*/ 1945610 w 9710700"/>
              <a:gd name="connsiteY9" fmla="*/ 4563801 h 4563801"/>
              <a:gd name="connsiteX10" fmla="*/ 392592 w 9710700"/>
              <a:gd name="connsiteY10" fmla="*/ 4563801 h 4563801"/>
              <a:gd name="connsiteX11" fmla="*/ 392592 w 9710700"/>
              <a:gd name="connsiteY11" fmla="*/ 2029378 h 4563801"/>
              <a:gd name="connsiteX12" fmla="*/ 392592 w 9710700"/>
              <a:gd name="connsiteY12" fmla="*/ 943196 h 4563801"/>
              <a:gd name="connsiteX13" fmla="*/ 392592 w 9710700"/>
              <a:gd name="connsiteY13" fmla="*/ 943196 h 4563801"/>
              <a:gd name="connsiteX0" fmla="*/ 392592 w 9720225"/>
              <a:gd name="connsiteY0" fmla="*/ 929336 h 4549941"/>
              <a:gd name="connsiteX1" fmla="*/ 0 w 9720225"/>
              <a:gd name="connsiteY1" fmla="*/ 0 h 4549941"/>
              <a:gd name="connsiteX2" fmla="*/ 9720225 w 9720225"/>
              <a:gd name="connsiteY2" fmla="*/ 5190 h 4549941"/>
              <a:gd name="connsiteX3" fmla="*/ 9710700 w 9720225"/>
              <a:gd name="connsiteY3" fmla="*/ 929336 h 4549941"/>
              <a:gd name="connsiteX4" fmla="*/ 9710700 w 9720225"/>
              <a:gd name="connsiteY4" fmla="*/ 929336 h 4549941"/>
              <a:gd name="connsiteX5" fmla="*/ 9710700 w 9720225"/>
              <a:gd name="connsiteY5" fmla="*/ 2015518 h 4549941"/>
              <a:gd name="connsiteX6" fmla="*/ 9710700 w 9720225"/>
              <a:gd name="connsiteY6" fmla="*/ 4549941 h 4549941"/>
              <a:gd name="connsiteX7" fmla="*/ 4275137 w 9720225"/>
              <a:gd name="connsiteY7" fmla="*/ 4549941 h 4549941"/>
              <a:gd name="connsiteX8" fmla="*/ 1945610 w 9720225"/>
              <a:gd name="connsiteY8" fmla="*/ 4549941 h 4549941"/>
              <a:gd name="connsiteX9" fmla="*/ 1945610 w 9720225"/>
              <a:gd name="connsiteY9" fmla="*/ 4549941 h 4549941"/>
              <a:gd name="connsiteX10" fmla="*/ 392592 w 9720225"/>
              <a:gd name="connsiteY10" fmla="*/ 4549941 h 4549941"/>
              <a:gd name="connsiteX11" fmla="*/ 392592 w 9720225"/>
              <a:gd name="connsiteY11" fmla="*/ 2015518 h 4549941"/>
              <a:gd name="connsiteX12" fmla="*/ 392592 w 9720225"/>
              <a:gd name="connsiteY12" fmla="*/ 929336 h 4549941"/>
              <a:gd name="connsiteX13" fmla="*/ 392592 w 9720225"/>
              <a:gd name="connsiteY13" fmla="*/ 929336 h 454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20225" h="4549941">
                <a:moveTo>
                  <a:pt x="392592" y="929336"/>
                </a:moveTo>
                <a:lnTo>
                  <a:pt x="0" y="0"/>
                </a:lnTo>
                <a:lnTo>
                  <a:pt x="9720225" y="5190"/>
                </a:lnTo>
                <a:lnTo>
                  <a:pt x="9710700" y="929336"/>
                </a:lnTo>
                <a:lnTo>
                  <a:pt x="9710700" y="929336"/>
                </a:lnTo>
                <a:lnTo>
                  <a:pt x="9710700" y="2015518"/>
                </a:lnTo>
                <a:lnTo>
                  <a:pt x="9710700" y="4549941"/>
                </a:lnTo>
                <a:lnTo>
                  <a:pt x="4275137" y="4549941"/>
                </a:lnTo>
                <a:lnTo>
                  <a:pt x="1945610" y="4549941"/>
                </a:lnTo>
                <a:lnTo>
                  <a:pt x="1945610" y="4549941"/>
                </a:lnTo>
                <a:lnTo>
                  <a:pt x="392592" y="4549941"/>
                </a:lnTo>
                <a:lnTo>
                  <a:pt x="392592" y="2015518"/>
                </a:lnTo>
                <a:lnTo>
                  <a:pt x="392592" y="929336"/>
                </a:lnTo>
                <a:lnTo>
                  <a:pt x="392592" y="929336"/>
                </a:lnTo>
                <a:close/>
              </a:path>
            </a:pathLst>
          </a:cu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90" name="직사각형 89">
            <a:extLst>
              <a:ext uri="{FF2B5EF4-FFF2-40B4-BE49-F238E27FC236}">
                <a16:creationId xmlns:a16="http://schemas.microsoft.com/office/drawing/2014/main" id="{65C2850A-4EF4-4D5D-BD2E-7FD6568BFB0F}"/>
              </a:ext>
            </a:extLst>
          </p:cNvPr>
          <p:cNvSpPr/>
          <p:nvPr/>
        </p:nvSpPr>
        <p:spPr>
          <a:xfrm>
            <a:off x="5035506" y="2237525"/>
            <a:ext cx="1019094" cy="23819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ltLang="ko-KR" sz="100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en-US" altLang="ko-KR" sz="1000">
              <a:solidFill>
                <a:schemeClr val="tx1">
                  <a:lumMod val="50000"/>
                  <a:lumOff val="50000"/>
                </a:schemeClr>
              </a:solidFill>
              <a:latin typeface="Times New Roman" panose="02020603050405020304" pitchFamily="18" charset="0"/>
              <a:cs typeface="Times New Roman" panose="02020603050405020304" pitchFamily="18" charset="0"/>
            </a:endParaRPr>
          </a:p>
          <a:p>
            <a:pPr algn="ctr"/>
            <a:r>
              <a:rPr lang="en-US" altLang="ko-KR" sz="1000" b="1">
                <a:solidFill>
                  <a:schemeClr val="tx1">
                    <a:lumMod val="50000"/>
                    <a:lumOff val="50000"/>
                  </a:schemeClr>
                </a:solidFill>
                <a:latin typeface="Times New Roman" panose="02020603050405020304" pitchFamily="18" charset="0"/>
                <a:cs typeface="Times New Roman" panose="02020603050405020304" pitchFamily="18" charset="0"/>
              </a:rPr>
              <a:t>Decision</a:t>
            </a:r>
          </a:p>
          <a:p>
            <a:pPr algn="ctr"/>
            <a:r>
              <a:rPr lang="en-US" altLang="ko-KR" sz="1000">
                <a:solidFill>
                  <a:schemeClr val="tx1">
                    <a:lumMod val="50000"/>
                    <a:lumOff val="50000"/>
                  </a:schemeClr>
                </a:solidFill>
                <a:latin typeface="Times New Roman" panose="02020603050405020304" pitchFamily="18" charset="0"/>
                <a:cs typeface="Times New Roman" panose="02020603050405020304" pitchFamily="18" charset="0"/>
              </a:rPr>
              <a:t>(CA generation)</a:t>
            </a:r>
            <a:endParaRPr lang="ko-KR" altLang="en-US" sz="10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91" name="직사각형 90">
            <a:extLst>
              <a:ext uri="{FF2B5EF4-FFF2-40B4-BE49-F238E27FC236}">
                <a16:creationId xmlns:a16="http://schemas.microsoft.com/office/drawing/2014/main" id="{77CF103C-63FB-40D5-ADFB-D26E1F621AFD}"/>
              </a:ext>
            </a:extLst>
          </p:cNvPr>
          <p:cNvSpPr/>
          <p:nvPr/>
        </p:nvSpPr>
        <p:spPr>
          <a:xfrm>
            <a:off x="2994983" y="2237525"/>
            <a:ext cx="1902522" cy="23819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ltLang="ko-KR" sz="10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en-US" altLang="ko-KR" sz="10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ctr"/>
            <a:r>
              <a:rPr lang="en-US" altLang="ko-KR" sz="1000" b="1" dirty="0">
                <a:solidFill>
                  <a:schemeClr val="tx1">
                    <a:lumMod val="50000"/>
                    <a:lumOff val="50000"/>
                  </a:schemeClr>
                </a:solidFill>
                <a:latin typeface="Times New Roman" panose="02020603050405020304" pitchFamily="18" charset="0"/>
                <a:cs typeface="Times New Roman" panose="02020603050405020304" pitchFamily="18" charset="0"/>
              </a:rPr>
              <a:t>Instrumentation</a:t>
            </a:r>
          </a:p>
          <a:p>
            <a:pPr algn="ctr"/>
            <a:r>
              <a:rPr lang="en-US" altLang="ko-KR" sz="1000" dirty="0">
                <a:solidFill>
                  <a:schemeClr val="tx1">
                    <a:lumMod val="50000"/>
                    <a:lumOff val="50000"/>
                  </a:schemeClr>
                </a:solidFill>
                <a:latin typeface="Times New Roman" panose="02020603050405020304" pitchFamily="18" charset="0"/>
                <a:cs typeface="Times New Roman" panose="02020603050405020304" pitchFamily="18" charset="0"/>
              </a:rPr>
              <a:t>(FB generation/transmission)</a:t>
            </a:r>
            <a:endParaRPr lang="ko-KR" altLang="en-US" sz="10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92" name="직사각형 91">
            <a:extLst>
              <a:ext uri="{FF2B5EF4-FFF2-40B4-BE49-F238E27FC236}">
                <a16:creationId xmlns:a16="http://schemas.microsoft.com/office/drawing/2014/main" id="{E5ACD32D-FEC9-400E-A760-3F981D99EA5C}"/>
              </a:ext>
            </a:extLst>
          </p:cNvPr>
          <p:cNvSpPr/>
          <p:nvPr/>
        </p:nvSpPr>
        <p:spPr>
          <a:xfrm>
            <a:off x="6192602" y="2237525"/>
            <a:ext cx="2032623" cy="23819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ko-KR" sz="1000" b="1">
                <a:solidFill>
                  <a:schemeClr val="tx1">
                    <a:lumMod val="50000"/>
                    <a:lumOff val="50000"/>
                  </a:schemeClr>
                </a:solidFill>
                <a:latin typeface="Times New Roman" panose="02020603050405020304" pitchFamily="18" charset="0"/>
                <a:cs typeface="Times New Roman" panose="02020603050405020304" pitchFamily="18" charset="0"/>
              </a:rPr>
              <a:t>Control</a:t>
            </a:r>
          </a:p>
          <a:p>
            <a:pPr algn="ctr"/>
            <a:r>
              <a:rPr lang="en-US" altLang="ko-KR" sz="1000">
                <a:solidFill>
                  <a:schemeClr val="tx1">
                    <a:lumMod val="50000"/>
                    <a:lumOff val="50000"/>
                  </a:schemeClr>
                </a:solidFill>
                <a:latin typeface="Times New Roman" panose="02020603050405020304" pitchFamily="18" charset="0"/>
                <a:cs typeface="Times New Roman" panose="02020603050405020304" pitchFamily="18" charset="0"/>
              </a:rPr>
              <a:t>(CA </a:t>
            </a:r>
            <a:r>
              <a:rPr lang="en-US" altLang="ko-KR" sz="1000" dirty="0">
                <a:solidFill>
                  <a:schemeClr val="tx1">
                    <a:lumMod val="50000"/>
                    <a:lumOff val="50000"/>
                  </a:schemeClr>
                </a:solidFill>
                <a:latin typeface="Times New Roman" panose="02020603050405020304" pitchFamily="18" charset="0"/>
                <a:cs typeface="Times New Roman" panose="02020603050405020304" pitchFamily="18" charset="0"/>
              </a:rPr>
              <a:t>transmission</a:t>
            </a:r>
            <a:r>
              <a:rPr lang="en-US" altLang="ko-KR" sz="1000">
                <a:solidFill>
                  <a:schemeClr val="tx1">
                    <a:lumMod val="50000"/>
                    <a:lumOff val="50000"/>
                  </a:schemeClr>
                </a:solidFill>
                <a:latin typeface="Times New Roman" panose="02020603050405020304" pitchFamily="18" charset="0"/>
                <a:cs typeface="Times New Roman" panose="02020603050405020304" pitchFamily="18" charset="0"/>
              </a:rPr>
              <a:t>/execution)</a:t>
            </a:r>
            <a:endParaRPr lang="ko-KR" altLang="en-US" sz="10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93" name="타원 92">
            <a:extLst>
              <a:ext uri="{FF2B5EF4-FFF2-40B4-BE49-F238E27FC236}">
                <a16:creationId xmlns:a16="http://schemas.microsoft.com/office/drawing/2014/main" id="{39FEA442-7EB4-4D11-A75F-1497BA7DB39E}"/>
              </a:ext>
            </a:extLst>
          </p:cNvPr>
          <p:cNvSpPr/>
          <p:nvPr/>
        </p:nvSpPr>
        <p:spPr>
          <a:xfrm>
            <a:off x="3096832" y="2659419"/>
            <a:ext cx="360492" cy="211411"/>
          </a:xfrm>
          <a:prstGeom prst="ellipse">
            <a:avLst/>
          </a:prstGeom>
          <a:solidFill>
            <a:srgbClr val="DEC8E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S1</a:t>
            </a:r>
            <a:endParaRPr lang="ko-KR"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94" name="타원 93">
            <a:extLst>
              <a:ext uri="{FF2B5EF4-FFF2-40B4-BE49-F238E27FC236}">
                <a16:creationId xmlns:a16="http://schemas.microsoft.com/office/drawing/2014/main" id="{C0102485-CDC6-4E8F-A0AB-EE050655E963}"/>
              </a:ext>
            </a:extLst>
          </p:cNvPr>
          <p:cNvSpPr/>
          <p:nvPr/>
        </p:nvSpPr>
        <p:spPr>
          <a:xfrm>
            <a:off x="3765234" y="3458130"/>
            <a:ext cx="360492" cy="211411"/>
          </a:xfrm>
          <a:prstGeom prst="ellipse">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I2</a:t>
            </a:r>
            <a:endParaRPr lang="ko-KR"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95" name="타원 94">
            <a:extLst>
              <a:ext uri="{FF2B5EF4-FFF2-40B4-BE49-F238E27FC236}">
                <a16:creationId xmlns:a16="http://schemas.microsoft.com/office/drawing/2014/main" id="{42517DBB-0C43-47B9-ACA3-4F75C2CE779D}"/>
              </a:ext>
            </a:extLst>
          </p:cNvPr>
          <p:cNvSpPr/>
          <p:nvPr/>
        </p:nvSpPr>
        <p:spPr>
          <a:xfrm>
            <a:off x="5364646" y="3058774"/>
            <a:ext cx="360492" cy="211411"/>
          </a:xfrm>
          <a:prstGeom prst="ellipse">
            <a:avLst/>
          </a:prstGeom>
          <a:solidFill>
            <a:schemeClr val="accent1">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C2</a:t>
            </a:r>
            <a:endParaRPr lang="ko-KR"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96" name="타원 95">
            <a:extLst>
              <a:ext uri="{FF2B5EF4-FFF2-40B4-BE49-F238E27FC236}">
                <a16:creationId xmlns:a16="http://schemas.microsoft.com/office/drawing/2014/main" id="{CAFBCA03-BDC1-4D2B-9DE3-56A6710E169B}"/>
              </a:ext>
            </a:extLst>
          </p:cNvPr>
          <p:cNvSpPr/>
          <p:nvPr/>
        </p:nvSpPr>
        <p:spPr>
          <a:xfrm>
            <a:off x="6323212" y="3058774"/>
            <a:ext cx="360492" cy="211411"/>
          </a:xfrm>
          <a:prstGeom prst="ellipse">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I3</a:t>
            </a:r>
            <a:endParaRPr lang="ko-KR" altLang="en-US" sz="800" dirty="0">
              <a:solidFill>
                <a:schemeClr val="tx1"/>
              </a:solidFill>
              <a:latin typeface="Times New Roman" panose="02020603050405020304" pitchFamily="18" charset="0"/>
              <a:cs typeface="Times New Roman" panose="02020603050405020304" pitchFamily="18" charset="0"/>
            </a:endParaRPr>
          </a:p>
        </p:txBody>
      </p:sp>
      <p:sp>
        <p:nvSpPr>
          <p:cNvPr id="97" name="타원 96">
            <a:extLst>
              <a:ext uri="{FF2B5EF4-FFF2-40B4-BE49-F238E27FC236}">
                <a16:creationId xmlns:a16="http://schemas.microsoft.com/office/drawing/2014/main" id="{9AE838CD-4770-4902-BFD9-9F2AB759E41E}"/>
              </a:ext>
            </a:extLst>
          </p:cNvPr>
          <p:cNvSpPr/>
          <p:nvPr/>
        </p:nvSpPr>
        <p:spPr>
          <a:xfrm>
            <a:off x="7752620" y="2560477"/>
            <a:ext cx="360492" cy="211411"/>
          </a:xfrm>
          <a:prstGeom prst="ellipse">
            <a:avLst/>
          </a:prstGeom>
          <a:solidFill>
            <a:srgbClr val="A9D18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A1</a:t>
            </a:r>
            <a:endParaRPr lang="ko-KR" altLang="en-US" sz="800" baseline="-25000" dirty="0">
              <a:solidFill>
                <a:schemeClr val="tx1"/>
              </a:solidFill>
              <a:latin typeface="Times New Roman" panose="02020603050405020304" pitchFamily="18" charset="0"/>
              <a:cs typeface="Times New Roman" panose="02020603050405020304" pitchFamily="18" charset="0"/>
            </a:endParaRPr>
          </a:p>
        </p:txBody>
      </p:sp>
      <p:cxnSp>
        <p:nvCxnSpPr>
          <p:cNvPr id="98" name="직선 화살표 연결선 97">
            <a:extLst>
              <a:ext uri="{FF2B5EF4-FFF2-40B4-BE49-F238E27FC236}">
                <a16:creationId xmlns:a16="http://schemas.microsoft.com/office/drawing/2014/main" id="{843B9BAE-4E38-4FF9-BA57-C74456F62B3C}"/>
              </a:ext>
            </a:extLst>
          </p:cNvPr>
          <p:cNvCxnSpPr>
            <a:cxnSpLocks/>
            <a:stCxn id="107" idx="5"/>
            <a:endCxn id="109" idx="1"/>
          </p:cNvCxnSpPr>
          <p:nvPr/>
        </p:nvCxnSpPr>
        <p:spPr>
          <a:xfrm>
            <a:off x="4071127" y="2839869"/>
            <a:ext cx="415300" cy="649221"/>
          </a:xfrm>
          <a:prstGeom prst="straightConnector1">
            <a:avLst/>
          </a:prstGeom>
          <a:ln>
            <a:solidFill>
              <a:schemeClr val="tx1"/>
            </a:solidFill>
            <a:tailEnd type="triangle" w="med" len="lg"/>
          </a:ln>
        </p:spPr>
        <p:style>
          <a:lnRef idx="1">
            <a:schemeClr val="accent2"/>
          </a:lnRef>
          <a:fillRef idx="0">
            <a:schemeClr val="accent2"/>
          </a:fillRef>
          <a:effectRef idx="0">
            <a:schemeClr val="accent2"/>
          </a:effectRef>
          <a:fontRef idx="minor">
            <a:schemeClr val="tx1"/>
          </a:fontRef>
        </p:style>
      </p:cxnSp>
      <p:cxnSp>
        <p:nvCxnSpPr>
          <p:cNvPr id="99" name="직선 화살표 연결선 98">
            <a:extLst>
              <a:ext uri="{FF2B5EF4-FFF2-40B4-BE49-F238E27FC236}">
                <a16:creationId xmlns:a16="http://schemas.microsoft.com/office/drawing/2014/main" id="{93BCB738-581D-450B-BE24-D30A8BCB6570}"/>
              </a:ext>
            </a:extLst>
          </p:cNvPr>
          <p:cNvCxnSpPr>
            <a:cxnSpLocks/>
            <a:stCxn id="94" idx="6"/>
            <a:endCxn id="109" idx="2"/>
          </p:cNvCxnSpPr>
          <p:nvPr/>
        </p:nvCxnSpPr>
        <p:spPr>
          <a:xfrm>
            <a:off x="4125726" y="3563835"/>
            <a:ext cx="307909" cy="0"/>
          </a:xfrm>
          <a:prstGeom prst="straightConnector1">
            <a:avLst/>
          </a:prstGeom>
          <a:ln>
            <a:solidFill>
              <a:schemeClr val="tx1"/>
            </a:solidFill>
            <a:tailEnd type="triangle" w="med" len="lg"/>
          </a:ln>
        </p:spPr>
        <p:style>
          <a:lnRef idx="1">
            <a:schemeClr val="accent2"/>
          </a:lnRef>
          <a:fillRef idx="0">
            <a:schemeClr val="accent2"/>
          </a:fillRef>
          <a:effectRef idx="0">
            <a:schemeClr val="accent2"/>
          </a:effectRef>
          <a:fontRef idx="minor">
            <a:schemeClr val="tx1"/>
          </a:fontRef>
        </p:style>
      </p:cxnSp>
      <p:cxnSp>
        <p:nvCxnSpPr>
          <p:cNvPr id="100" name="직선 화살표 연결선 99">
            <a:extLst>
              <a:ext uri="{FF2B5EF4-FFF2-40B4-BE49-F238E27FC236}">
                <a16:creationId xmlns:a16="http://schemas.microsoft.com/office/drawing/2014/main" id="{1D282F85-362B-48B6-AC16-51BFB42BD577}"/>
              </a:ext>
            </a:extLst>
          </p:cNvPr>
          <p:cNvCxnSpPr>
            <a:cxnSpLocks/>
            <a:stCxn id="95" idx="6"/>
            <a:endCxn id="96" idx="2"/>
          </p:cNvCxnSpPr>
          <p:nvPr/>
        </p:nvCxnSpPr>
        <p:spPr>
          <a:xfrm>
            <a:off x="5725138" y="3164480"/>
            <a:ext cx="598074" cy="0"/>
          </a:xfrm>
          <a:prstGeom prst="straightConnector1">
            <a:avLst/>
          </a:prstGeom>
          <a:ln>
            <a:solidFill>
              <a:schemeClr val="tx1"/>
            </a:solidFill>
            <a:tailEnd type="triangle" w="med" len="lg"/>
          </a:ln>
        </p:spPr>
        <p:style>
          <a:lnRef idx="1">
            <a:schemeClr val="accent2"/>
          </a:lnRef>
          <a:fillRef idx="0">
            <a:schemeClr val="accent2"/>
          </a:fillRef>
          <a:effectRef idx="0">
            <a:schemeClr val="accent2"/>
          </a:effectRef>
          <a:fontRef idx="minor">
            <a:schemeClr val="tx1"/>
          </a:fontRef>
        </p:style>
      </p:cxnSp>
      <p:cxnSp>
        <p:nvCxnSpPr>
          <p:cNvPr id="101" name="직선 화살표 연결선 100">
            <a:extLst>
              <a:ext uri="{FF2B5EF4-FFF2-40B4-BE49-F238E27FC236}">
                <a16:creationId xmlns:a16="http://schemas.microsoft.com/office/drawing/2014/main" id="{977C7AC2-24D7-469E-8E7E-2FDF1127EF38}"/>
              </a:ext>
            </a:extLst>
          </p:cNvPr>
          <p:cNvCxnSpPr>
            <a:cxnSpLocks/>
            <a:stCxn id="96" idx="6"/>
            <a:endCxn id="110" idx="2"/>
          </p:cNvCxnSpPr>
          <p:nvPr/>
        </p:nvCxnSpPr>
        <p:spPr>
          <a:xfrm flipV="1">
            <a:off x="6683704" y="2657542"/>
            <a:ext cx="364026" cy="506938"/>
          </a:xfrm>
          <a:prstGeom prst="straightConnector1">
            <a:avLst/>
          </a:prstGeom>
          <a:ln>
            <a:solidFill>
              <a:schemeClr val="tx1"/>
            </a:solidFill>
            <a:tailEnd type="triangle" w="med" len="lg"/>
          </a:ln>
        </p:spPr>
        <p:style>
          <a:lnRef idx="1">
            <a:schemeClr val="accent2"/>
          </a:lnRef>
          <a:fillRef idx="0">
            <a:schemeClr val="accent2"/>
          </a:fillRef>
          <a:effectRef idx="0">
            <a:schemeClr val="accent2"/>
          </a:effectRef>
          <a:fontRef idx="minor">
            <a:schemeClr val="tx1"/>
          </a:fontRef>
        </p:style>
      </p:cxnSp>
      <p:sp>
        <p:nvSpPr>
          <p:cNvPr id="102" name="타원 101">
            <a:extLst>
              <a:ext uri="{FF2B5EF4-FFF2-40B4-BE49-F238E27FC236}">
                <a16:creationId xmlns:a16="http://schemas.microsoft.com/office/drawing/2014/main" id="{BEE61D5B-A1E8-4E38-88E2-23FCFDEA6FFC}"/>
              </a:ext>
            </a:extLst>
          </p:cNvPr>
          <p:cNvSpPr/>
          <p:nvPr/>
        </p:nvSpPr>
        <p:spPr>
          <a:xfrm>
            <a:off x="3096832" y="3458130"/>
            <a:ext cx="360492" cy="211411"/>
          </a:xfrm>
          <a:prstGeom prst="ellipse">
            <a:avLst/>
          </a:prstGeom>
          <a:solidFill>
            <a:srgbClr val="DEC8E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S2</a:t>
            </a:r>
            <a:endParaRPr lang="ko-KR" altLang="en-US" sz="800" baseline="-25000" dirty="0">
              <a:solidFill>
                <a:schemeClr val="tx1"/>
              </a:solidFill>
              <a:latin typeface="Times New Roman" panose="02020603050405020304" pitchFamily="18" charset="0"/>
              <a:cs typeface="Times New Roman" panose="02020603050405020304" pitchFamily="18" charset="0"/>
            </a:endParaRPr>
          </a:p>
        </p:txBody>
      </p:sp>
      <p:cxnSp>
        <p:nvCxnSpPr>
          <p:cNvPr id="103" name="직선 화살표 연결선 102">
            <a:extLst>
              <a:ext uri="{FF2B5EF4-FFF2-40B4-BE49-F238E27FC236}">
                <a16:creationId xmlns:a16="http://schemas.microsoft.com/office/drawing/2014/main" id="{24FD354A-AFCC-4460-AA42-D6DAFABB1397}"/>
              </a:ext>
            </a:extLst>
          </p:cNvPr>
          <p:cNvCxnSpPr>
            <a:cxnSpLocks/>
            <a:stCxn id="102" idx="6"/>
            <a:endCxn id="94" idx="2"/>
          </p:cNvCxnSpPr>
          <p:nvPr/>
        </p:nvCxnSpPr>
        <p:spPr>
          <a:xfrm>
            <a:off x="3457325" y="3563835"/>
            <a:ext cx="307909" cy="0"/>
          </a:xfrm>
          <a:prstGeom prst="straightConnector1">
            <a:avLst/>
          </a:prstGeom>
          <a:ln>
            <a:solidFill>
              <a:schemeClr val="tx1"/>
            </a:solidFill>
            <a:tailEnd type="triangle" w="med" len="lg"/>
          </a:ln>
        </p:spPr>
        <p:style>
          <a:lnRef idx="1">
            <a:schemeClr val="accent2"/>
          </a:lnRef>
          <a:fillRef idx="0">
            <a:schemeClr val="accent2"/>
          </a:fillRef>
          <a:effectRef idx="0">
            <a:schemeClr val="accent2"/>
          </a:effectRef>
          <a:fontRef idx="minor">
            <a:schemeClr val="tx1"/>
          </a:fontRef>
        </p:style>
      </p:cxnSp>
      <p:sp>
        <p:nvSpPr>
          <p:cNvPr id="104" name="타원 103">
            <a:extLst>
              <a:ext uri="{FF2B5EF4-FFF2-40B4-BE49-F238E27FC236}">
                <a16:creationId xmlns:a16="http://schemas.microsoft.com/office/drawing/2014/main" id="{BB3CE78C-05B7-4B2C-9A10-15B9DD4AC8E3}"/>
              </a:ext>
            </a:extLst>
          </p:cNvPr>
          <p:cNvSpPr/>
          <p:nvPr/>
        </p:nvSpPr>
        <p:spPr>
          <a:xfrm>
            <a:off x="7752621" y="3156924"/>
            <a:ext cx="360492" cy="211411"/>
          </a:xfrm>
          <a:prstGeom prst="ellipse">
            <a:avLst/>
          </a:prstGeom>
          <a:solidFill>
            <a:srgbClr val="A9D18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A2</a:t>
            </a:r>
            <a:endParaRPr lang="ko-KR" altLang="en-US" sz="800" baseline="-25000" dirty="0">
              <a:solidFill>
                <a:schemeClr val="tx1"/>
              </a:solidFill>
              <a:latin typeface="Times New Roman" panose="02020603050405020304" pitchFamily="18" charset="0"/>
              <a:cs typeface="Times New Roman" panose="02020603050405020304" pitchFamily="18" charset="0"/>
            </a:endParaRPr>
          </a:p>
        </p:txBody>
      </p:sp>
      <p:cxnSp>
        <p:nvCxnSpPr>
          <p:cNvPr id="105" name="직선 화살표 연결선 104">
            <a:extLst>
              <a:ext uri="{FF2B5EF4-FFF2-40B4-BE49-F238E27FC236}">
                <a16:creationId xmlns:a16="http://schemas.microsoft.com/office/drawing/2014/main" id="{6EE22104-EFE7-4E24-9820-84769CE065DC}"/>
              </a:ext>
            </a:extLst>
          </p:cNvPr>
          <p:cNvCxnSpPr>
            <a:cxnSpLocks/>
            <a:stCxn id="96" idx="6"/>
            <a:endCxn id="111" idx="2"/>
          </p:cNvCxnSpPr>
          <p:nvPr/>
        </p:nvCxnSpPr>
        <p:spPr>
          <a:xfrm>
            <a:off x="6683704" y="3164480"/>
            <a:ext cx="364026" cy="514632"/>
          </a:xfrm>
          <a:prstGeom prst="straightConnector1">
            <a:avLst/>
          </a:prstGeom>
          <a:ln>
            <a:solidFill>
              <a:schemeClr val="tx1"/>
            </a:solidFill>
            <a:tailEnd type="triangle" w="med" len="lg"/>
          </a:ln>
        </p:spPr>
        <p:style>
          <a:lnRef idx="1">
            <a:schemeClr val="accent2"/>
          </a:lnRef>
          <a:fillRef idx="0">
            <a:schemeClr val="accent2"/>
          </a:fillRef>
          <a:effectRef idx="0">
            <a:schemeClr val="accent2"/>
          </a:effectRef>
          <a:fontRef idx="minor">
            <a:schemeClr val="tx1"/>
          </a:fontRef>
        </p:style>
      </p:cxnSp>
      <p:sp>
        <p:nvSpPr>
          <p:cNvPr id="106" name="직사각형 105">
            <a:extLst>
              <a:ext uri="{FF2B5EF4-FFF2-40B4-BE49-F238E27FC236}">
                <a16:creationId xmlns:a16="http://schemas.microsoft.com/office/drawing/2014/main" id="{A650C191-B770-4F40-900B-F4E5F5CA31C2}"/>
              </a:ext>
            </a:extLst>
          </p:cNvPr>
          <p:cNvSpPr/>
          <p:nvPr/>
        </p:nvSpPr>
        <p:spPr>
          <a:xfrm>
            <a:off x="2599916" y="1801347"/>
            <a:ext cx="463588" cy="230832"/>
          </a:xfrm>
          <a:prstGeom prst="rect">
            <a:avLst/>
          </a:prstGeom>
        </p:spPr>
        <p:txBody>
          <a:bodyPr wrap="none">
            <a:spAutoFit/>
          </a:bodyPr>
          <a:lstStyle/>
          <a:p>
            <a:pPr algn="ctr"/>
            <a:r>
              <a:rPr lang="en-US" altLang="ko-KR" sz="900" b="1" dirty="0">
                <a:latin typeface="Times New Roman" panose="02020603050405020304" pitchFamily="18" charset="0"/>
                <a:cs typeface="Times New Roman" panose="02020603050405020304" pitchFamily="18" charset="0"/>
              </a:rPr>
              <a:t>SF1,2</a:t>
            </a:r>
            <a:endParaRPr lang="ko-KR" altLang="en-US" sz="900" b="1" dirty="0">
              <a:latin typeface="Times New Roman" panose="02020603050405020304" pitchFamily="18" charset="0"/>
              <a:cs typeface="Times New Roman" panose="02020603050405020304" pitchFamily="18" charset="0"/>
            </a:endParaRPr>
          </a:p>
        </p:txBody>
      </p:sp>
      <p:sp>
        <p:nvSpPr>
          <p:cNvPr id="107" name="타원 106">
            <a:extLst>
              <a:ext uri="{FF2B5EF4-FFF2-40B4-BE49-F238E27FC236}">
                <a16:creationId xmlns:a16="http://schemas.microsoft.com/office/drawing/2014/main" id="{19CEDA1F-E4AD-476C-A77F-DC8478FD6EB1}"/>
              </a:ext>
            </a:extLst>
          </p:cNvPr>
          <p:cNvSpPr/>
          <p:nvPr/>
        </p:nvSpPr>
        <p:spPr>
          <a:xfrm>
            <a:off x="3763428" y="2659419"/>
            <a:ext cx="360492" cy="211411"/>
          </a:xfrm>
          <a:prstGeom prst="ellipse">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I1</a:t>
            </a:r>
            <a:endParaRPr lang="ko-KR"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08" name="타원 107">
            <a:extLst>
              <a:ext uri="{FF2B5EF4-FFF2-40B4-BE49-F238E27FC236}">
                <a16:creationId xmlns:a16="http://schemas.microsoft.com/office/drawing/2014/main" id="{1A24B517-A0B3-4BD7-81A1-A89202A0EF8A}"/>
              </a:ext>
            </a:extLst>
          </p:cNvPr>
          <p:cNvSpPr/>
          <p:nvPr/>
        </p:nvSpPr>
        <p:spPr>
          <a:xfrm>
            <a:off x="4430023" y="2659419"/>
            <a:ext cx="360492" cy="211411"/>
          </a:xfrm>
          <a:prstGeom prst="ellipse">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I3</a:t>
            </a:r>
            <a:endParaRPr lang="ko-KR" altLang="en-US" sz="800" dirty="0">
              <a:solidFill>
                <a:schemeClr val="tx1"/>
              </a:solidFill>
              <a:latin typeface="Times New Roman" panose="02020603050405020304" pitchFamily="18" charset="0"/>
              <a:cs typeface="Times New Roman" panose="02020603050405020304" pitchFamily="18" charset="0"/>
            </a:endParaRPr>
          </a:p>
        </p:txBody>
      </p:sp>
      <p:sp>
        <p:nvSpPr>
          <p:cNvPr id="109" name="타원 108">
            <a:extLst>
              <a:ext uri="{FF2B5EF4-FFF2-40B4-BE49-F238E27FC236}">
                <a16:creationId xmlns:a16="http://schemas.microsoft.com/office/drawing/2014/main" id="{5CEFD561-914D-4212-AF0D-6A4C2890F015}"/>
              </a:ext>
            </a:extLst>
          </p:cNvPr>
          <p:cNvSpPr/>
          <p:nvPr/>
        </p:nvSpPr>
        <p:spPr>
          <a:xfrm>
            <a:off x="4433635" y="3458130"/>
            <a:ext cx="360492" cy="211411"/>
          </a:xfrm>
          <a:prstGeom prst="ellipse">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I4</a:t>
            </a:r>
            <a:endParaRPr lang="ko-KR"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10" name="타원 109">
            <a:extLst>
              <a:ext uri="{FF2B5EF4-FFF2-40B4-BE49-F238E27FC236}">
                <a16:creationId xmlns:a16="http://schemas.microsoft.com/office/drawing/2014/main" id="{5933CCFA-889C-42C2-A821-4859F86DBFE1}"/>
              </a:ext>
            </a:extLst>
          </p:cNvPr>
          <p:cNvSpPr/>
          <p:nvPr/>
        </p:nvSpPr>
        <p:spPr>
          <a:xfrm>
            <a:off x="7047730" y="2551836"/>
            <a:ext cx="360492" cy="211411"/>
          </a:xfrm>
          <a:prstGeom prst="ellipse">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I5</a:t>
            </a:r>
            <a:endParaRPr lang="ko-KR"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111" name="타원 110">
            <a:extLst>
              <a:ext uri="{FF2B5EF4-FFF2-40B4-BE49-F238E27FC236}">
                <a16:creationId xmlns:a16="http://schemas.microsoft.com/office/drawing/2014/main" id="{B3C9D096-30B8-41E1-93ED-AB7316F904E5}"/>
              </a:ext>
            </a:extLst>
          </p:cNvPr>
          <p:cNvSpPr/>
          <p:nvPr/>
        </p:nvSpPr>
        <p:spPr>
          <a:xfrm>
            <a:off x="7047730" y="3573406"/>
            <a:ext cx="360492" cy="211411"/>
          </a:xfrm>
          <a:prstGeom prst="ellipse">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I6</a:t>
            </a:r>
            <a:endParaRPr lang="ko-KR" altLang="en-US" sz="800" baseline="-25000" dirty="0">
              <a:solidFill>
                <a:schemeClr val="tx1"/>
              </a:solidFill>
              <a:latin typeface="Times New Roman" panose="02020603050405020304" pitchFamily="18" charset="0"/>
              <a:cs typeface="Times New Roman" panose="02020603050405020304" pitchFamily="18" charset="0"/>
            </a:endParaRPr>
          </a:p>
        </p:txBody>
      </p:sp>
      <p:cxnSp>
        <p:nvCxnSpPr>
          <p:cNvPr id="112" name="직선 화살표 연결선 111">
            <a:extLst>
              <a:ext uri="{FF2B5EF4-FFF2-40B4-BE49-F238E27FC236}">
                <a16:creationId xmlns:a16="http://schemas.microsoft.com/office/drawing/2014/main" id="{59794DF2-F956-43C5-8752-3765F0C436A0}"/>
              </a:ext>
            </a:extLst>
          </p:cNvPr>
          <p:cNvCxnSpPr>
            <a:cxnSpLocks/>
            <a:stCxn id="93" idx="6"/>
            <a:endCxn id="107" idx="2"/>
          </p:cNvCxnSpPr>
          <p:nvPr/>
        </p:nvCxnSpPr>
        <p:spPr>
          <a:xfrm>
            <a:off x="3457325" y="2765125"/>
            <a:ext cx="306103" cy="0"/>
          </a:xfrm>
          <a:prstGeom prst="straightConnector1">
            <a:avLst/>
          </a:prstGeom>
          <a:ln>
            <a:solidFill>
              <a:schemeClr val="tx1"/>
            </a:solidFill>
            <a:tailEnd type="triangle" w="med" len="lg"/>
          </a:ln>
        </p:spPr>
        <p:style>
          <a:lnRef idx="1">
            <a:schemeClr val="accent2"/>
          </a:lnRef>
          <a:fillRef idx="0">
            <a:schemeClr val="accent2"/>
          </a:fillRef>
          <a:effectRef idx="0">
            <a:schemeClr val="accent2"/>
          </a:effectRef>
          <a:fontRef idx="minor">
            <a:schemeClr val="tx1"/>
          </a:fontRef>
        </p:style>
      </p:cxnSp>
      <p:cxnSp>
        <p:nvCxnSpPr>
          <p:cNvPr id="113" name="직선 화살표 연결선 112">
            <a:extLst>
              <a:ext uri="{FF2B5EF4-FFF2-40B4-BE49-F238E27FC236}">
                <a16:creationId xmlns:a16="http://schemas.microsoft.com/office/drawing/2014/main" id="{F76658F4-C572-4FBB-B4D9-8029AE7A8F9A}"/>
              </a:ext>
            </a:extLst>
          </p:cNvPr>
          <p:cNvCxnSpPr>
            <a:cxnSpLocks/>
            <a:stCxn id="107" idx="6"/>
            <a:endCxn id="108" idx="2"/>
          </p:cNvCxnSpPr>
          <p:nvPr/>
        </p:nvCxnSpPr>
        <p:spPr>
          <a:xfrm>
            <a:off x="4123920" y="2765125"/>
            <a:ext cx="306103" cy="0"/>
          </a:xfrm>
          <a:prstGeom prst="straightConnector1">
            <a:avLst/>
          </a:prstGeom>
          <a:ln>
            <a:solidFill>
              <a:schemeClr val="tx1"/>
            </a:solidFill>
            <a:tailEnd type="triangle" w="med" len="lg"/>
          </a:ln>
        </p:spPr>
        <p:style>
          <a:lnRef idx="1">
            <a:schemeClr val="accent2"/>
          </a:lnRef>
          <a:fillRef idx="0">
            <a:schemeClr val="accent2"/>
          </a:fillRef>
          <a:effectRef idx="0">
            <a:schemeClr val="accent2"/>
          </a:effectRef>
          <a:fontRef idx="minor">
            <a:schemeClr val="tx1"/>
          </a:fontRef>
        </p:style>
      </p:cxnSp>
      <p:cxnSp>
        <p:nvCxnSpPr>
          <p:cNvPr id="114" name="직선 화살표 연결선 113">
            <a:extLst>
              <a:ext uri="{FF2B5EF4-FFF2-40B4-BE49-F238E27FC236}">
                <a16:creationId xmlns:a16="http://schemas.microsoft.com/office/drawing/2014/main" id="{0BA55E4D-F6CE-471F-BFE7-EDACFA3A252F}"/>
              </a:ext>
            </a:extLst>
          </p:cNvPr>
          <p:cNvCxnSpPr>
            <a:cxnSpLocks/>
            <a:stCxn id="108" idx="6"/>
            <a:endCxn id="95" idx="2"/>
          </p:cNvCxnSpPr>
          <p:nvPr/>
        </p:nvCxnSpPr>
        <p:spPr>
          <a:xfrm>
            <a:off x="4790515" y="2765125"/>
            <a:ext cx="574131" cy="399355"/>
          </a:xfrm>
          <a:prstGeom prst="straightConnector1">
            <a:avLst/>
          </a:prstGeom>
          <a:ln>
            <a:solidFill>
              <a:schemeClr val="tx1"/>
            </a:solidFill>
            <a:tailEnd type="triangle" w="med" len="lg"/>
          </a:ln>
        </p:spPr>
        <p:style>
          <a:lnRef idx="1">
            <a:schemeClr val="accent2"/>
          </a:lnRef>
          <a:fillRef idx="0">
            <a:schemeClr val="accent2"/>
          </a:fillRef>
          <a:effectRef idx="0">
            <a:schemeClr val="accent2"/>
          </a:effectRef>
          <a:fontRef idx="minor">
            <a:schemeClr val="tx1"/>
          </a:fontRef>
        </p:style>
      </p:cxnSp>
      <p:cxnSp>
        <p:nvCxnSpPr>
          <p:cNvPr id="115" name="직선 화살표 연결선 114">
            <a:extLst>
              <a:ext uri="{FF2B5EF4-FFF2-40B4-BE49-F238E27FC236}">
                <a16:creationId xmlns:a16="http://schemas.microsoft.com/office/drawing/2014/main" id="{5DDF003D-25FF-4AEE-B7B1-0AF318E2D930}"/>
              </a:ext>
            </a:extLst>
          </p:cNvPr>
          <p:cNvCxnSpPr>
            <a:cxnSpLocks/>
            <a:stCxn id="109" idx="6"/>
            <a:endCxn id="95" idx="2"/>
          </p:cNvCxnSpPr>
          <p:nvPr/>
        </p:nvCxnSpPr>
        <p:spPr>
          <a:xfrm flipV="1">
            <a:off x="4794127" y="3164480"/>
            <a:ext cx="570519" cy="399356"/>
          </a:xfrm>
          <a:prstGeom prst="straightConnector1">
            <a:avLst/>
          </a:prstGeom>
          <a:ln>
            <a:solidFill>
              <a:schemeClr val="tx1"/>
            </a:solidFill>
            <a:tailEnd type="triangle" w="med" len="lg"/>
          </a:ln>
        </p:spPr>
        <p:style>
          <a:lnRef idx="1">
            <a:schemeClr val="accent2"/>
          </a:lnRef>
          <a:fillRef idx="0">
            <a:schemeClr val="accent2"/>
          </a:fillRef>
          <a:effectRef idx="0">
            <a:schemeClr val="accent2"/>
          </a:effectRef>
          <a:fontRef idx="minor">
            <a:schemeClr val="tx1"/>
          </a:fontRef>
        </p:style>
      </p:cxnSp>
      <p:cxnSp>
        <p:nvCxnSpPr>
          <p:cNvPr id="116" name="직선 화살표 연결선 115">
            <a:extLst>
              <a:ext uri="{FF2B5EF4-FFF2-40B4-BE49-F238E27FC236}">
                <a16:creationId xmlns:a16="http://schemas.microsoft.com/office/drawing/2014/main" id="{A42F6CDD-FE09-446F-8A9D-F2F2C960FF4C}"/>
              </a:ext>
            </a:extLst>
          </p:cNvPr>
          <p:cNvCxnSpPr>
            <a:cxnSpLocks/>
            <a:stCxn id="110" idx="6"/>
            <a:endCxn id="104" idx="2"/>
          </p:cNvCxnSpPr>
          <p:nvPr/>
        </p:nvCxnSpPr>
        <p:spPr>
          <a:xfrm>
            <a:off x="7408222" y="2657542"/>
            <a:ext cx="344398" cy="605088"/>
          </a:xfrm>
          <a:prstGeom prst="straightConnector1">
            <a:avLst/>
          </a:prstGeom>
          <a:ln>
            <a:solidFill>
              <a:schemeClr val="tx1"/>
            </a:solidFill>
            <a:tailEnd type="triangle" w="med" len="lg"/>
          </a:ln>
        </p:spPr>
        <p:style>
          <a:lnRef idx="1">
            <a:schemeClr val="accent2"/>
          </a:lnRef>
          <a:fillRef idx="0">
            <a:schemeClr val="accent2"/>
          </a:fillRef>
          <a:effectRef idx="0">
            <a:schemeClr val="accent2"/>
          </a:effectRef>
          <a:fontRef idx="minor">
            <a:schemeClr val="tx1"/>
          </a:fontRef>
        </p:style>
      </p:cxnSp>
      <p:cxnSp>
        <p:nvCxnSpPr>
          <p:cNvPr id="117" name="직선 화살표 연결선 116">
            <a:extLst>
              <a:ext uri="{FF2B5EF4-FFF2-40B4-BE49-F238E27FC236}">
                <a16:creationId xmlns:a16="http://schemas.microsoft.com/office/drawing/2014/main" id="{82BC2A3E-43CB-441E-B8D0-073B286420C6}"/>
              </a:ext>
            </a:extLst>
          </p:cNvPr>
          <p:cNvCxnSpPr>
            <a:cxnSpLocks/>
            <a:stCxn id="110" idx="6"/>
            <a:endCxn id="97" idx="2"/>
          </p:cNvCxnSpPr>
          <p:nvPr/>
        </p:nvCxnSpPr>
        <p:spPr>
          <a:xfrm>
            <a:off x="7408222" y="2657542"/>
            <a:ext cx="344398" cy="8641"/>
          </a:xfrm>
          <a:prstGeom prst="straightConnector1">
            <a:avLst/>
          </a:prstGeom>
          <a:ln>
            <a:solidFill>
              <a:schemeClr val="tx1"/>
            </a:solidFill>
            <a:tailEnd type="triangle" w="med" len="lg"/>
          </a:ln>
        </p:spPr>
        <p:style>
          <a:lnRef idx="1">
            <a:schemeClr val="accent2"/>
          </a:lnRef>
          <a:fillRef idx="0">
            <a:schemeClr val="accent2"/>
          </a:fillRef>
          <a:effectRef idx="0">
            <a:schemeClr val="accent2"/>
          </a:effectRef>
          <a:fontRef idx="minor">
            <a:schemeClr val="tx1"/>
          </a:fontRef>
        </p:style>
      </p:cxnSp>
      <p:cxnSp>
        <p:nvCxnSpPr>
          <p:cNvPr id="118" name="직선 화살표 연결선 117">
            <a:extLst>
              <a:ext uri="{FF2B5EF4-FFF2-40B4-BE49-F238E27FC236}">
                <a16:creationId xmlns:a16="http://schemas.microsoft.com/office/drawing/2014/main" id="{AC8F8ED6-069F-4BB0-BE03-44D7F6DE65F8}"/>
              </a:ext>
            </a:extLst>
          </p:cNvPr>
          <p:cNvCxnSpPr>
            <a:cxnSpLocks/>
            <a:stCxn id="111" idx="6"/>
            <a:endCxn id="104" idx="2"/>
          </p:cNvCxnSpPr>
          <p:nvPr/>
        </p:nvCxnSpPr>
        <p:spPr>
          <a:xfrm flipV="1">
            <a:off x="7408222" y="3262630"/>
            <a:ext cx="344398" cy="416481"/>
          </a:xfrm>
          <a:prstGeom prst="straightConnector1">
            <a:avLst/>
          </a:prstGeom>
          <a:ln>
            <a:solidFill>
              <a:schemeClr val="tx1"/>
            </a:solidFill>
            <a:tailEnd type="triangle" w="med" len="lg"/>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19" name="직사각형 118">
                <a:extLst>
                  <a:ext uri="{FF2B5EF4-FFF2-40B4-BE49-F238E27FC236}">
                    <a16:creationId xmlns:a16="http://schemas.microsoft.com/office/drawing/2014/main" id="{9FE74E99-34F0-4A61-AFD6-8DDDD66E45A7}"/>
                  </a:ext>
                </a:extLst>
              </p:cNvPr>
              <p:cNvSpPr/>
              <p:nvPr/>
            </p:nvSpPr>
            <p:spPr>
              <a:xfrm>
                <a:off x="2935349" y="2374261"/>
                <a:ext cx="882678" cy="2342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ko-KR" altLang="en-US" sz="800" i="1" smtClean="0">
                              <a:solidFill>
                                <a:srgbClr val="009900"/>
                              </a:solidFill>
                              <a:latin typeface="Cambria Math" panose="02040503050406030204" pitchFamily="18" charset="0"/>
                            </a:rPr>
                          </m:ctrlPr>
                        </m:sSubPr>
                        <m:e>
                          <m:r>
                            <m:rPr>
                              <m:sty m:val="p"/>
                            </m:rPr>
                            <a:rPr lang="ko-KR" altLang="en-US" sz="800" b="0" i="0">
                              <a:solidFill>
                                <a:srgbClr val="009900"/>
                              </a:solidFill>
                              <a:latin typeface="Cambria Math" panose="02040503050406030204" pitchFamily="18" charset="0"/>
                            </a:rPr>
                            <m:t>W</m:t>
                          </m:r>
                        </m:e>
                        <m:sub>
                          <m:sSub>
                            <m:sSubPr>
                              <m:ctrlPr>
                                <a:rPr lang="ko-KR" altLang="en-US" sz="800" i="1" smtClean="0">
                                  <a:solidFill>
                                    <a:srgbClr val="009900"/>
                                  </a:solidFill>
                                  <a:latin typeface="Cambria Math" panose="02040503050406030204" pitchFamily="18" charset="0"/>
                                </a:rPr>
                              </m:ctrlPr>
                            </m:sSubPr>
                            <m:e>
                              <m:r>
                                <m:rPr>
                                  <m:sty m:val="p"/>
                                </m:rPr>
                                <a:rPr lang="en-US" altLang="ko-KR" sz="800" i="0">
                                  <a:solidFill>
                                    <a:srgbClr val="009900"/>
                                  </a:solidFill>
                                  <a:latin typeface="Cambria Math" panose="02040503050406030204" pitchFamily="18" charset="0"/>
                                </a:rPr>
                                <m:t>FB</m:t>
                              </m:r>
                              <m:r>
                                <a:rPr lang="en-US" altLang="ko-KR" sz="800" i="0">
                                  <a:solidFill>
                                    <a:srgbClr val="009900"/>
                                  </a:solidFill>
                                  <a:latin typeface="Cambria Math" panose="02040503050406030204" pitchFamily="18" charset="0"/>
                                </a:rPr>
                                <m:t>1</m:t>
                              </m:r>
                            </m:e>
                            <m:sub>
                              <m:r>
                                <m:rPr>
                                  <m:sty m:val="p"/>
                                </m:rPr>
                                <a:rPr lang="en-US" altLang="ko-KR" sz="800" i="0" smtClean="0">
                                  <a:solidFill>
                                    <a:srgbClr val="009900"/>
                                  </a:solidFill>
                                  <a:latin typeface="Cambria Math" panose="02040503050406030204" pitchFamily="18" charset="0"/>
                                </a:rPr>
                                <m:t>SF</m:t>
                              </m:r>
                              <m:r>
                                <a:rPr lang="en-US" altLang="ko-KR" sz="800" i="0" smtClean="0">
                                  <a:solidFill>
                                    <a:srgbClr val="009900"/>
                                  </a:solidFill>
                                  <a:latin typeface="Cambria Math" panose="02040503050406030204" pitchFamily="18" charset="0"/>
                                </a:rPr>
                                <m:t>1,2</m:t>
                              </m:r>
                            </m:sub>
                          </m:sSub>
                        </m:sub>
                      </m:sSub>
                      <m:r>
                        <a:rPr lang="en-US" altLang="ko-KR" sz="800" b="0" i="0" smtClean="0">
                          <a:solidFill>
                            <a:srgbClr val="009900"/>
                          </a:solidFill>
                          <a:latin typeface="Cambria Math" panose="02040503050406030204" pitchFamily="18" charset="0"/>
                        </a:rPr>
                        <m:t>=0.7</m:t>
                      </m:r>
                    </m:oMath>
                  </m:oMathPara>
                </a14:m>
                <a:endParaRPr lang="ko-KR" altLang="en-US" sz="800" dirty="0">
                  <a:solidFill>
                    <a:srgbClr val="009900"/>
                  </a:solidFill>
                  <a:latin typeface="맑은고딕"/>
                </a:endParaRPr>
              </a:p>
            </p:txBody>
          </p:sp>
        </mc:Choice>
        <mc:Fallback xmlns="">
          <p:sp>
            <p:nvSpPr>
              <p:cNvPr id="119" name="직사각형 118">
                <a:extLst>
                  <a:ext uri="{FF2B5EF4-FFF2-40B4-BE49-F238E27FC236}">
                    <a16:creationId xmlns:a16="http://schemas.microsoft.com/office/drawing/2014/main" id="{9FE74E99-34F0-4A61-AFD6-8DDDD66E45A7}"/>
                  </a:ext>
                </a:extLst>
              </p:cNvPr>
              <p:cNvSpPr>
                <a:spLocks noRot="1" noChangeAspect="1" noMove="1" noResize="1" noEditPoints="1" noAdjustHandles="1" noChangeArrowheads="1" noChangeShapeType="1" noTextEdit="1"/>
              </p:cNvSpPr>
              <p:nvPr/>
            </p:nvSpPr>
            <p:spPr>
              <a:xfrm>
                <a:off x="2935349" y="2374261"/>
                <a:ext cx="882678" cy="234295"/>
              </a:xfrm>
              <a:prstGeom prst="rect">
                <a:avLst/>
              </a:prstGeom>
              <a:blipFill>
                <a:blip r:embed="rId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0" name="직사각형 119">
                <a:extLst>
                  <a:ext uri="{FF2B5EF4-FFF2-40B4-BE49-F238E27FC236}">
                    <a16:creationId xmlns:a16="http://schemas.microsoft.com/office/drawing/2014/main" id="{1FE3A0D4-4DA0-42F7-81A1-C3AF2C46C7A5}"/>
                  </a:ext>
                </a:extLst>
              </p:cNvPr>
              <p:cNvSpPr/>
              <p:nvPr/>
            </p:nvSpPr>
            <p:spPr>
              <a:xfrm>
                <a:off x="2947383" y="3709531"/>
                <a:ext cx="927562" cy="2342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ko-KR" altLang="en-US" sz="800" i="1" smtClean="0">
                              <a:solidFill>
                                <a:srgbClr val="009900"/>
                              </a:solidFill>
                              <a:latin typeface="Cambria Math" panose="02040503050406030204" pitchFamily="18" charset="0"/>
                            </a:rPr>
                          </m:ctrlPr>
                        </m:sSubPr>
                        <m:e>
                          <m:r>
                            <m:rPr>
                              <m:sty m:val="p"/>
                            </m:rPr>
                            <a:rPr lang="ko-KR" altLang="en-US" sz="800" b="0" i="0">
                              <a:solidFill>
                                <a:srgbClr val="009900"/>
                              </a:solidFill>
                              <a:latin typeface="Cambria Math" panose="02040503050406030204" pitchFamily="18" charset="0"/>
                            </a:rPr>
                            <m:t>W</m:t>
                          </m:r>
                        </m:e>
                        <m:sub>
                          <m:sSub>
                            <m:sSubPr>
                              <m:ctrlPr>
                                <a:rPr lang="en-US" altLang="ko-KR" sz="800" i="1">
                                  <a:solidFill>
                                    <a:srgbClr val="009900"/>
                                  </a:solidFill>
                                  <a:latin typeface="Cambria Math" panose="02040503050406030204" pitchFamily="18" charset="0"/>
                                </a:rPr>
                              </m:ctrlPr>
                            </m:sSubPr>
                            <m:e>
                              <m:r>
                                <m:rPr>
                                  <m:sty m:val="p"/>
                                </m:rPr>
                                <a:rPr lang="en-US" altLang="ko-KR" sz="800" b="0" i="0" smtClean="0">
                                  <a:solidFill>
                                    <a:srgbClr val="009900"/>
                                  </a:solidFill>
                                  <a:latin typeface="Cambria Math" panose="02040503050406030204" pitchFamily="18" charset="0"/>
                                </a:rPr>
                                <m:t>FB</m:t>
                              </m:r>
                              <m:r>
                                <a:rPr lang="en-US" altLang="ko-KR" sz="800" b="0" i="0" smtClean="0">
                                  <a:solidFill>
                                    <a:srgbClr val="009900"/>
                                  </a:solidFill>
                                  <a:latin typeface="Cambria Math" panose="02040503050406030204" pitchFamily="18" charset="0"/>
                                </a:rPr>
                                <m:t>2</m:t>
                              </m:r>
                            </m:e>
                            <m:sub>
                              <m:r>
                                <m:rPr>
                                  <m:sty m:val="p"/>
                                </m:rPr>
                                <a:rPr lang="en-US" altLang="ko-KR" sz="800" i="0" smtClean="0">
                                  <a:solidFill>
                                    <a:srgbClr val="009900"/>
                                  </a:solidFill>
                                  <a:latin typeface="Cambria Math" panose="02040503050406030204" pitchFamily="18" charset="0"/>
                                </a:rPr>
                                <m:t>SF</m:t>
                              </m:r>
                              <m:r>
                                <a:rPr lang="en-US" altLang="ko-KR" sz="800" i="0" smtClean="0">
                                  <a:solidFill>
                                    <a:srgbClr val="009900"/>
                                  </a:solidFill>
                                  <a:latin typeface="Cambria Math" panose="02040503050406030204" pitchFamily="18" charset="0"/>
                                </a:rPr>
                                <m:t>1,2</m:t>
                              </m:r>
                            </m:sub>
                          </m:sSub>
                        </m:sub>
                      </m:sSub>
                      <m:r>
                        <a:rPr lang="en-US" altLang="ko-KR" sz="800" b="0" i="0" smtClean="0">
                          <a:solidFill>
                            <a:srgbClr val="009900"/>
                          </a:solidFill>
                          <a:latin typeface="Cambria Math" panose="02040503050406030204" pitchFamily="18" charset="0"/>
                        </a:rPr>
                        <m:t>=  0.3</m:t>
                      </m:r>
                    </m:oMath>
                  </m:oMathPara>
                </a14:m>
                <a:endParaRPr lang="ko-KR" altLang="en-US" sz="800" dirty="0">
                  <a:solidFill>
                    <a:srgbClr val="009900"/>
                  </a:solidFill>
                  <a:latin typeface="맑은고딕"/>
                </a:endParaRPr>
              </a:p>
            </p:txBody>
          </p:sp>
        </mc:Choice>
        <mc:Fallback xmlns="">
          <p:sp>
            <p:nvSpPr>
              <p:cNvPr id="120" name="직사각형 119">
                <a:extLst>
                  <a:ext uri="{FF2B5EF4-FFF2-40B4-BE49-F238E27FC236}">
                    <a16:creationId xmlns:a16="http://schemas.microsoft.com/office/drawing/2014/main" id="{1FE3A0D4-4DA0-42F7-81A1-C3AF2C46C7A5}"/>
                  </a:ext>
                </a:extLst>
              </p:cNvPr>
              <p:cNvSpPr>
                <a:spLocks noRot="1" noChangeAspect="1" noMove="1" noResize="1" noEditPoints="1" noAdjustHandles="1" noChangeArrowheads="1" noChangeShapeType="1" noTextEdit="1"/>
              </p:cNvSpPr>
              <p:nvPr/>
            </p:nvSpPr>
            <p:spPr>
              <a:xfrm>
                <a:off x="2947383" y="3709531"/>
                <a:ext cx="927562" cy="234295"/>
              </a:xfrm>
              <a:prstGeom prst="rect">
                <a:avLst/>
              </a:prstGeom>
              <a:blipFill>
                <a:blip r:embed="rId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1" name="직사각형 120">
                <a:extLst>
                  <a:ext uri="{FF2B5EF4-FFF2-40B4-BE49-F238E27FC236}">
                    <a16:creationId xmlns:a16="http://schemas.microsoft.com/office/drawing/2014/main" id="{94E1D5D4-0DB3-4F77-981B-821DFB4B0F70}"/>
                  </a:ext>
                </a:extLst>
              </p:cNvPr>
              <p:cNvSpPr/>
              <p:nvPr/>
            </p:nvSpPr>
            <p:spPr>
              <a:xfrm>
                <a:off x="4156418" y="2354689"/>
                <a:ext cx="977255" cy="2342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ko-KR" altLang="en-US" sz="800" i="1" smtClean="0">
                              <a:solidFill>
                                <a:srgbClr val="009900"/>
                              </a:solidFill>
                              <a:latin typeface="Cambria Math" panose="02040503050406030204" pitchFamily="18" charset="0"/>
                            </a:rPr>
                          </m:ctrlPr>
                        </m:sSubPr>
                        <m:e>
                          <m:r>
                            <m:rPr>
                              <m:sty m:val="p"/>
                            </m:rPr>
                            <a:rPr lang="ko-KR" altLang="en-US" sz="800" b="0" i="0">
                              <a:solidFill>
                                <a:srgbClr val="009900"/>
                              </a:solidFill>
                              <a:latin typeface="Cambria Math" panose="02040503050406030204" pitchFamily="18" charset="0"/>
                            </a:rPr>
                            <m:t>W</m:t>
                          </m:r>
                        </m:e>
                        <m:sub>
                          <m:r>
                            <m:rPr>
                              <m:sty m:val="p"/>
                            </m:rPr>
                            <a:rPr lang="en-US" altLang="ko-KR" sz="800" b="0" i="0" smtClean="0">
                              <a:solidFill>
                                <a:srgbClr val="009900"/>
                              </a:solidFill>
                              <a:latin typeface="Cambria Math" panose="02040503050406030204" pitchFamily="18" charset="0"/>
                            </a:rPr>
                            <m:t>I</m:t>
                          </m:r>
                          <m:r>
                            <a:rPr lang="en-US" altLang="ko-KR" sz="800" b="0" i="0" smtClean="0">
                              <a:solidFill>
                                <a:srgbClr val="009900"/>
                              </a:solidFill>
                              <a:latin typeface="Cambria Math" panose="02040503050406030204" pitchFamily="18" charset="0"/>
                            </a:rPr>
                            <m:t>3|</m:t>
                          </m:r>
                          <m:sSub>
                            <m:sSubPr>
                              <m:ctrlPr>
                                <a:rPr lang="en-US" altLang="ko-KR" sz="800" i="1">
                                  <a:solidFill>
                                    <a:srgbClr val="009900"/>
                                  </a:solidFill>
                                  <a:latin typeface="Cambria Math" panose="02040503050406030204" pitchFamily="18" charset="0"/>
                                </a:rPr>
                              </m:ctrlPr>
                            </m:sSubPr>
                            <m:e>
                              <m:r>
                                <m:rPr>
                                  <m:sty m:val="p"/>
                                </m:rPr>
                                <a:rPr lang="en-US" altLang="ko-KR" sz="800" i="0">
                                  <a:solidFill>
                                    <a:srgbClr val="009900"/>
                                  </a:solidFill>
                                  <a:latin typeface="Cambria Math" panose="02040503050406030204" pitchFamily="18" charset="0"/>
                                </a:rPr>
                                <m:t>FB</m:t>
                              </m:r>
                              <m:r>
                                <a:rPr lang="en-US" altLang="ko-KR" sz="800" i="0">
                                  <a:solidFill>
                                    <a:srgbClr val="009900"/>
                                  </a:solidFill>
                                  <a:latin typeface="Cambria Math" panose="02040503050406030204" pitchFamily="18" charset="0"/>
                                </a:rPr>
                                <m:t>1</m:t>
                              </m:r>
                            </m:e>
                            <m:sub>
                              <m:r>
                                <m:rPr>
                                  <m:sty m:val="p"/>
                                </m:rPr>
                                <a:rPr lang="en-US" altLang="ko-KR" sz="800" i="0" smtClean="0">
                                  <a:solidFill>
                                    <a:srgbClr val="009900"/>
                                  </a:solidFill>
                                  <a:latin typeface="Cambria Math" panose="02040503050406030204" pitchFamily="18" charset="0"/>
                                </a:rPr>
                                <m:t>SF</m:t>
                              </m:r>
                              <m:r>
                                <a:rPr lang="en-US" altLang="ko-KR" sz="800" i="0" smtClean="0">
                                  <a:solidFill>
                                    <a:srgbClr val="009900"/>
                                  </a:solidFill>
                                  <a:latin typeface="Cambria Math" panose="02040503050406030204" pitchFamily="18" charset="0"/>
                                </a:rPr>
                                <m:t>1,2</m:t>
                              </m:r>
                            </m:sub>
                          </m:sSub>
                        </m:sub>
                      </m:sSub>
                      <m:r>
                        <a:rPr lang="en-US" altLang="ko-KR" sz="800" b="0" i="0" smtClean="0">
                          <a:solidFill>
                            <a:srgbClr val="009900"/>
                          </a:solidFill>
                          <a:latin typeface="Cambria Math" panose="02040503050406030204" pitchFamily="18" charset="0"/>
                        </a:rPr>
                        <m:t>=0.8</m:t>
                      </m:r>
                    </m:oMath>
                  </m:oMathPara>
                </a14:m>
                <a:endParaRPr lang="ko-KR" altLang="en-US" sz="800" dirty="0">
                  <a:solidFill>
                    <a:srgbClr val="009900"/>
                  </a:solidFill>
                  <a:latin typeface="맑은고딕"/>
                </a:endParaRPr>
              </a:p>
            </p:txBody>
          </p:sp>
        </mc:Choice>
        <mc:Fallback xmlns="">
          <p:sp>
            <p:nvSpPr>
              <p:cNvPr id="121" name="직사각형 120">
                <a:extLst>
                  <a:ext uri="{FF2B5EF4-FFF2-40B4-BE49-F238E27FC236}">
                    <a16:creationId xmlns:a16="http://schemas.microsoft.com/office/drawing/2014/main" id="{94E1D5D4-0DB3-4F77-981B-821DFB4B0F70}"/>
                  </a:ext>
                </a:extLst>
              </p:cNvPr>
              <p:cNvSpPr>
                <a:spLocks noRot="1" noChangeAspect="1" noMove="1" noResize="1" noEditPoints="1" noAdjustHandles="1" noChangeArrowheads="1" noChangeShapeType="1" noTextEdit="1"/>
              </p:cNvSpPr>
              <p:nvPr/>
            </p:nvSpPr>
            <p:spPr>
              <a:xfrm>
                <a:off x="4156418" y="2354689"/>
                <a:ext cx="977255" cy="234295"/>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2" name="직사각형 121">
                <a:extLst>
                  <a:ext uri="{FF2B5EF4-FFF2-40B4-BE49-F238E27FC236}">
                    <a16:creationId xmlns:a16="http://schemas.microsoft.com/office/drawing/2014/main" id="{FBC436FE-13DB-4E34-9EFB-AF6CB7A2D33D}"/>
                  </a:ext>
                </a:extLst>
              </p:cNvPr>
              <p:cNvSpPr/>
              <p:nvPr/>
            </p:nvSpPr>
            <p:spPr>
              <a:xfrm>
                <a:off x="4188688" y="3696344"/>
                <a:ext cx="977255" cy="2342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ko-KR" altLang="en-US" sz="800" i="1" smtClean="0">
                              <a:solidFill>
                                <a:srgbClr val="009900"/>
                              </a:solidFill>
                              <a:latin typeface="Cambria Math" panose="02040503050406030204" pitchFamily="18" charset="0"/>
                            </a:rPr>
                          </m:ctrlPr>
                        </m:sSubPr>
                        <m:e>
                          <m:r>
                            <m:rPr>
                              <m:sty m:val="p"/>
                            </m:rPr>
                            <a:rPr lang="ko-KR" altLang="en-US" sz="800" b="0" i="0">
                              <a:solidFill>
                                <a:srgbClr val="009900"/>
                              </a:solidFill>
                              <a:latin typeface="Cambria Math" panose="02040503050406030204" pitchFamily="18" charset="0"/>
                            </a:rPr>
                            <m:t>W</m:t>
                          </m:r>
                        </m:e>
                        <m:sub>
                          <m:r>
                            <m:rPr>
                              <m:sty m:val="p"/>
                            </m:rPr>
                            <a:rPr lang="en-US" altLang="ko-KR" sz="800" b="0" i="0" smtClean="0">
                              <a:solidFill>
                                <a:srgbClr val="009900"/>
                              </a:solidFill>
                              <a:latin typeface="Cambria Math" panose="02040503050406030204" pitchFamily="18" charset="0"/>
                            </a:rPr>
                            <m:t>I</m:t>
                          </m:r>
                          <m:r>
                            <a:rPr lang="en-US" altLang="ko-KR" sz="800" b="0" i="0" smtClean="0">
                              <a:solidFill>
                                <a:srgbClr val="009900"/>
                              </a:solidFill>
                              <a:latin typeface="Cambria Math" panose="02040503050406030204" pitchFamily="18" charset="0"/>
                            </a:rPr>
                            <m:t>4|</m:t>
                          </m:r>
                          <m:sSub>
                            <m:sSubPr>
                              <m:ctrlPr>
                                <a:rPr lang="en-US" altLang="ko-KR" sz="800" i="1">
                                  <a:solidFill>
                                    <a:srgbClr val="009900"/>
                                  </a:solidFill>
                                  <a:latin typeface="Cambria Math" panose="02040503050406030204" pitchFamily="18" charset="0"/>
                                </a:rPr>
                              </m:ctrlPr>
                            </m:sSubPr>
                            <m:e>
                              <m:r>
                                <m:rPr>
                                  <m:sty m:val="p"/>
                                </m:rPr>
                                <a:rPr lang="en-US" altLang="ko-KR" sz="800" i="0">
                                  <a:solidFill>
                                    <a:srgbClr val="009900"/>
                                  </a:solidFill>
                                  <a:latin typeface="Cambria Math" panose="02040503050406030204" pitchFamily="18" charset="0"/>
                                </a:rPr>
                                <m:t>FB</m:t>
                              </m:r>
                              <m:r>
                                <a:rPr lang="en-US" altLang="ko-KR" sz="800" i="0">
                                  <a:solidFill>
                                    <a:srgbClr val="009900"/>
                                  </a:solidFill>
                                  <a:latin typeface="Cambria Math" panose="02040503050406030204" pitchFamily="18" charset="0"/>
                                </a:rPr>
                                <m:t>1</m:t>
                              </m:r>
                            </m:e>
                            <m:sub>
                              <m:r>
                                <m:rPr>
                                  <m:sty m:val="p"/>
                                </m:rPr>
                                <a:rPr lang="en-US" altLang="ko-KR" sz="800" i="0" smtClean="0">
                                  <a:solidFill>
                                    <a:srgbClr val="009900"/>
                                  </a:solidFill>
                                  <a:latin typeface="Cambria Math" panose="02040503050406030204" pitchFamily="18" charset="0"/>
                                </a:rPr>
                                <m:t>SF</m:t>
                              </m:r>
                              <m:r>
                                <a:rPr lang="en-US" altLang="ko-KR" sz="800" i="0" smtClean="0">
                                  <a:solidFill>
                                    <a:srgbClr val="009900"/>
                                  </a:solidFill>
                                  <a:latin typeface="Cambria Math" panose="02040503050406030204" pitchFamily="18" charset="0"/>
                                </a:rPr>
                                <m:t>1,2</m:t>
                              </m:r>
                            </m:sub>
                          </m:sSub>
                        </m:sub>
                      </m:sSub>
                      <m:r>
                        <a:rPr lang="en-US" altLang="ko-KR" sz="800" b="0" i="0" smtClean="0">
                          <a:solidFill>
                            <a:srgbClr val="009900"/>
                          </a:solidFill>
                          <a:latin typeface="Cambria Math" panose="02040503050406030204" pitchFamily="18" charset="0"/>
                        </a:rPr>
                        <m:t>=0.2</m:t>
                      </m:r>
                    </m:oMath>
                  </m:oMathPara>
                </a14:m>
                <a:endParaRPr lang="ko-KR" altLang="en-US" sz="800" dirty="0">
                  <a:solidFill>
                    <a:srgbClr val="009900"/>
                  </a:solidFill>
                  <a:latin typeface="맑은고딕"/>
                </a:endParaRPr>
              </a:p>
            </p:txBody>
          </p:sp>
        </mc:Choice>
        <mc:Fallback xmlns="">
          <p:sp>
            <p:nvSpPr>
              <p:cNvPr id="122" name="직사각형 121">
                <a:extLst>
                  <a:ext uri="{FF2B5EF4-FFF2-40B4-BE49-F238E27FC236}">
                    <a16:creationId xmlns:a16="http://schemas.microsoft.com/office/drawing/2014/main" id="{FBC436FE-13DB-4E34-9EFB-AF6CB7A2D33D}"/>
                  </a:ext>
                </a:extLst>
              </p:cNvPr>
              <p:cNvSpPr>
                <a:spLocks noRot="1" noChangeAspect="1" noMove="1" noResize="1" noEditPoints="1" noAdjustHandles="1" noChangeArrowheads="1" noChangeShapeType="1" noTextEdit="1"/>
              </p:cNvSpPr>
              <p:nvPr/>
            </p:nvSpPr>
            <p:spPr>
              <a:xfrm>
                <a:off x="4188688" y="3696344"/>
                <a:ext cx="977255" cy="234295"/>
              </a:xfrm>
              <a:prstGeom prst="rect">
                <a:avLst/>
              </a:prstGeom>
              <a:blipFill>
                <a:blip r:embed="rId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3" name="직사각형 122">
                <a:extLst>
                  <a:ext uri="{FF2B5EF4-FFF2-40B4-BE49-F238E27FC236}">
                    <a16:creationId xmlns:a16="http://schemas.microsoft.com/office/drawing/2014/main" id="{DD532AC8-5E4A-4853-9BE8-D78DBD4D4333}"/>
                  </a:ext>
                </a:extLst>
              </p:cNvPr>
              <p:cNvSpPr/>
              <p:nvPr/>
            </p:nvSpPr>
            <p:spPr>
              <a:xfrm>
                <a:off x="4188688" y="3919290"/>
                <a:ext cx="900311" cy="2342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ko-KR" altLang="en-US" sz="800" i="1" smtClean="0">
                              <a:solidFill>
                                <a:srgbClr val="009900"/>
                              </a:solidFill>
                              <a:latin typeface="Cambria Math" panose="02040503050406030204" pitchFamily="18" charset="0"/>
                            </a:rPr>
                          </m:ctrlPr>
                        </m:sSubPr>
                        <m:e>
                          <m:r>
                            <m:rPr>
                              <m:sty m:val="p"/>
                            </m:rPr>
                            <a:rPr lang="ko-KR" altLang="en-US" sz="800" b="0" i="0">
                              <a:solidFill>
                                <a:srgbClr val="009900"/>
                              </a:solidFill>
                              <a:latin typeface="Cambria Math" panose="02040503050406030204" pitchFamily="18" charset="0"/>
                            </a:rPr>
                            <m:t>W</m:t>
                          </m:r>
                        </m:e>
                        <m:sub>
                          <m:r>
                            <m:rPr>
                              <m:sty m:val="p"/>
                            </m:rPr>
                            <a:rPr lang="en-US" altLang="ko-KR" sz="800" b="0" i="0" smtClean="0">
                              <a:solidFill>
                                <a:srgbClr val="009900"/>
                              </a:solidFill>
                              <a:latin typeface="Cambria Math" panose="02040503050406030204" pitchFamily="18" charset="0"/>
                            </a:rPr>
                            <m:t>I</m:t>
                          </m:r>
                          <m:r>
                            <a:rPr lang="en-US" altLang="ko-KR" sz="800" b="0" i="0" smtClean="0">
                              <a:solidFill>
                                <a:srgbClr val="009900"/>
                              </a:solidFill>
                              <a:latin typeface="Cambria Math" panose="02040503050406030204" pitchFamily="18" charset="0"/>
                            </a:rPr>
                            <m:t>4|</m:t>
                          </m:r>
                          <m:sSub>
                            <m:sSubPr>
                              <m:ctrlPr>
                                <a:rPr lang="en-US" altLang="ko-KR" sz="800" i="1">
                                  <a:solidFill>
                                    <a:srgbClr val="009900"/>
                                  </a:solidFill>
                                  <a:latin typeface="Cambria Math" panose="02040503050406030204" pitchFamily="18" charset="0"/>
                                </a:rPr>
                              </m:ctrlPr>
                            </m:sSubPr>
                            <m:e>
                              <m:r>
                                <m:rPr>
                                  <m:sty m:val="p"/>
                                </m:rPr>
                                <a:rPr lang="en-US" altLang="ko-KR" sz="800" b="0" i="0" smtClean="0">
                                  <a:solidFill>
                                    <a:srgbClr val="009900"/>
                                  </a:solidFill>
                                  <a:latin typeface="Cambria Math" panose="02040503050406030204" pitchFamily="18" charset="0"/>
                                </a:rPr>
                                <m:t>FB</m:t>
                              </m:r>
                              <m:r>
                                <a:rPr lang="en-US" altLang="ko-KR" sz="800" b="0" i="0" smtClean="0">
                                  <a:solidFill>
                                    <a:srgbClr val="009900"/>
                                  </a:solidFill>
                                  <a:latin typeface="Cambria Math" panose="02040503050406030204" pitchFamily="18" charset="0"/>
                                </a:rPr>
                                <m:t>2</m:t>
                              </m:r>
                            </m:e>
                            <m:sub>
                              <m:r>
                                <m:rPr>
                                  <m:sty m:val="p"/>
                                </m:rPr>
                                <a:rPr lang="en-US" altLang="ko-KR" sz="800" i="0" smtClean="0">
                                  <a:solidFill>
                                    <a:srgbClr val="009900"/>
                                  </a:solidFill>
                                  <a:latin typeface="Cambria Math" panose="02040503050406030204" pitchFamily="18" charset="0"/>
                                </a:rPr>
                                <m:t>SF</m:t>
                              </m:r>
                              <m:r>
                                <a:rPr lang="en-US" altLang="ko-KR" sz="800" i="0" smtClean="0">
                                  <a:solidFill>
                                    <a:srgbClr val="009900"/>
                                  </a:solidFill>
                                  <a:latin typeface="Cambria Math" panose="02040503050406030204" pitchFamily="18" charset="0"/>
                                </a:rPr>
                                <m:t>1,2</m:t>
                              </m:r>
                            </m:sub>
                          </m:sSub>
                        </m:sub>
                      </m:sSub>
                      <m:r>
                        <a:rPr lang="en-US" altLang="ko-KR" sz="800" b="0" i="0" smtClean="0">
                          <a:solidFill>
                            <a:srgbClr val="009900"/>
                          </a:solidFill>
                          <a:latin typeface="Cambria Math" panose="02040503050406030204" pitchFamily="18" charset="0"/>
                        </a:rPr>
                        <m:t>=1</m:t>
                      </m:r>
                    </m:oMath>
                  </m:oMathPara>
                </a14:m>
                <a:endParaRPr lang="ko-KR" altLang="en-US" sz="800" dirty="0">
                  <a:solidFill>
                    <a:srgbClr val="009900"/>
                  </a:solidFill>
                  <a:latin typeface="맑은고딕"/>
                </a:endParaRPr>
              </a:p>
            </p:txBody>
          </p:sp>
        </mc:Choice>
        <mc:Fallback xmlns="">
          <p:sp>
            <p:nvSpPr>
              <p:cNvPr id="123" name="직사각형 122">
                <a:extLst>
                  <a:ext uri="{FF2B5EF4-FFF2-40B4-BE49-F238E27FC236}">
                    <a16:creationId xmlns:a16="http://schemas.microsoft.com/office/drawing/2014/main" id="{DD532AC8-5E4A-4853-9BE8-D78DBD4D4333}"/>
                  </a:ext>
                </a:extLst>
              </p:cNvPr>
              <p:cNvSpPr>
                <a:spLocks noRot="1" noChangeAspect="1" noMove="1" noResize="1" noEditPoints="1" noAdjustHandles="1" noChangeArrowheads="1" noChangeShapeType="1" noTextEdit="1"/>
              </p:cNvSpPr>
              <p:nvPr/>
            </p:nvSpPr>
            <p:spPr>
              <a:xfrm>
                <a:off x="4188688" y="3919290"/>
                <a:ext cx="900311" cy="234295"/>
              </a:xfrm>
              <a:prstGeom prst="rect">
                <a:avLst/>
              </a:prstGeom>
              <a:blipFill>
                <a:blip r:embed="rId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4" name="직사각형 123">
                <a:extLst>
                  <a:ext uri="{FF2B5EF4-FFF2-40B4-BE49-F238E27FC236}">
                    <a16:creationId xmlns:a16="http://schemas.microsoft.com/office/drawing/2014/main" id="{1F6B659D-530F-4BB7-8562-16B90AF7F066}"/>
                  </a:ext>
                </a:extLst>
              </p:cNvPr>
              <p:cNvSpPr/>
              <p:nvPr/>
            </p:nvSpPr>
            <p:spPr>
              <a:xfrm>
                <a:off x="7358267" y="2310000"/>
                <a:ext cx="797719" cy="234295"/>
              </a:xfrm>
              <a:prstGeom prst="rect">
                <a:avLst/>
              </a:prstGeom>
            </p:spPr>
            <p:txBody>
              <a:bodyPr wrap="none">
                <a:spAutoFit/>
              </a:bodyPr>
              <a:lstStyle/>
              <a:p>
                <a14:m>
                  <m:oMath xmlns:m="http://schemas.openxmlformats.org/officeDocument/2006/math">
                    <m:sSub>
                      <m:sSubPr>
                        <m:ctrlPr>
                          <a:rPr lang="ko-KR" altLang="en-US" sz="800" i="1" smtClean="0">
                            <a:solidFill>
                              <a:srgbClr val="009900"/>
                            </a:solidFill>
                            <a:latin typeface="Cambria Math" panose="02040503050406030204" pitchFamily="18" charset="0"/>
                          </a:rPr>
                        </m:ctrlPr>
                      </m:sSubPr>
                      <m:e>
                        <m:r>
                          <m:rPr>
                            <m:sty m:val="p"/>
                          </m:rPr>
                          <a:rPr lang="ko-KR" altLang="en-US" sz="800" b="0" i="0">
                            <a:solidFill>
                              <a:srgbClr val="009900"/>
                            </a:solidFill>
                            <a:latin typeface="Cambria Math" panose="02040503050406030204" pitchFamily="18" charset="0"/>
                          </a:rPr>
                          <m:t>W</m:t>
                        </m:r>
                      </m:e>
                      <m:sub>
                        <m:sSub>
                          <m:sSubPr>
                            <m:ctrlPr>
                              <a:rPr lang="en-US" altLang="ko-KR" sz="800" i="1">
                                <a:solidFill>
                                  <a:srgbClr val="009900"/>
                                </a:solidFill>
                                <a:latin typeface="Cambria Math" panose="02040503050406030204" pitchFamily="18" charset="0"/>
                              </a:rPr>
                            </m:ctrlPr>
                          </m:sSubPr>
                          <m:e>
                            <m:r>
                              <m:rPr>
                                <m:sty m:val="p"/>
                              </m:rPr>
                              <a:rPr lang="en-US" altLang="ko-KR" sz="800" i="0">
                                <a:solidFill>
                                  <a:srgbClr val="009900"/>
                                </a:solidFill>
                                <a:latin typeface="Cambria Math" panose="02040503050406030204" pitchFamily="18" charset="0"/>
                              </a:rPr>
                              <m:t>A</m:t>
                            </m:r>
                            <m:r>
                              <a:rPr lang="en-US" altLang="ko-KR" sz="800" i="0">
                                <a:solidFill>
                                  <a:srgbClr val="009900"/>
                                </a:solidFill>
                                <a:latin typeface="Cambria Math" panose="02040503050406030204" pitchFamily="18" charset="0"/>
                              </a:rPr>
                              <m:t>1</m:t>
                            </m:r>
                          </m:e>
                          <m:sub>
                            <m:r>
                              <m:rPr>
                                <m:sty m:val="p"/>
                              </m:rPr>
                              <a:rPr lang="en-US" altLang="ko-KR" sz="800" i="0" smtClean="0">
                                <a:solidFill>
                                  <a:srgbClr val="009900"/>
                                </a:solidFill>
                                <a:latin typeface="Cambria Math" panose="02040503050406030204" pitchFamily="18" charset="0"/>
                              </a:rPr>
                              <m:t>SF</m:t>
                            </m:r>
                            <m:r>
                              <a:rPr lang="en-US" altLang="ko-KR" sz="800" i="0" smtClean="0">
                                <a:solidFill>
                                  <a:srgbClr val="009900"/>
                                </a:solidFill>
                                <a:latin typeface="Cambria Math" panose="02040503050406030204" pitchFamily="18" charset="0"/>
                              </a:rPr>
                              <m:t>1,2</m:t>
                            </m:r>
                          </m:sub>
                        </m:sSub>
                      </m:sub>
                    </m:sSub>
                    <m:r>
                      <a:rPr lang="en-US" altLang="ko-KR" sz="800" b="0" i="0" smtClean="0">
                        <a:solidFill>
                          <a:srgbClr val="009900"/>
                        </a:solidFill>
                        <a:latin typeface="Cambria Math" panose="02040503050406030204" pitchFamily="18" charset="0"/>
                      </a:rPr>
                      <m:t>=0.</m:t>
                    </m:r>
                  </m:oMath>
                </a14:m>
                <a:r>
                  <a:rPr lang="en-US" altLang="ko-KR" sz="800" dirty="0">
                    <a:solidFill>
                      <a:srgbClr val="009900"/>
                    </a:solidFill>
                    <a:latin typeface="Times New Roman" panose="02020603050405020304" pitchFamily="18" charset="0"/>
                    <a:cs typeface="Times New Roman" panose="02020603050405020304" pitchFamily="18" charset="0"/>
                  </a:rPr>
                  <a:t>5</a:t>
                </a:r>
                <a:endParaRPr lang="ko-KR" altLang="en-US" sz="800" dirty="0">
                  <a:solidFill>
                    <a:srgbClr val="009900"/>
                  </a:solidFill>
                  <a:latin typeface="Times New Roman" panose="02020603050405020304" pitchFamily="18" charset="0"/>
                  <a:cs typeface="Times New Roman" panose="02020603050405020304" pitchFamily="18" charset="0"/>
                </a:endParaRPr>
              </a:p>
            </p:txBody>
          </p:sp>
        </mc:Choice>
        <mc:Fallback xmlns="">
          <p:sp>
            <p:nvSpPr>
              <p:cNvPr id="124" name="직사각형 123">
                <a:extLst>
                  <a:ext uri="{FF2B5EF4-FFF2-40B4-BE49-F238E27FC236}">
                    <a16:creationId xmlns:a16="http://schemas.microsoft.com/office/drawing/2014/main" id="{1F6B659D-530F-4BB7-8562-16B90AF7F066}"/>
                  </a:ext>
                </a:extLst>
              </p:cNvPr>
              <p:cNvSpPr>
                <a:spLocks noRot="1" noChangeAspect="1" noMove="1" noResize="1" noEditPoints="1" noAdjustHandles="1" noChangeArrowheads="1" noChangeShapeType="1" noTextEdit="1"/>
              </p:cNvSpPr>
              <p:nvPr/>
            </p:nvSpPr>
            <p:spPr>
              <a:xfrm>
                <a:off x="7358267" y="2310000"/>
                <a:ext cx="797719" cy="234295"/>
              </a:xfrm>
              <a:prstGeom prst="rect">
                <a:avLst/>
              </a:prstGeom>
              <a:blipFill>
                <a:blip r:embed="rId8"/>
                <a:stretch>
                  <a:fillRect/>
                </a:stretch>
              </a:blipFill>
            </p:spPr>
            <p:txBody>
              <a:bodyPr/>
              <a:lstStyle/>
              <a:p>
                <a:r>
                  <a:rPr lang="ko-KR" altLang="en-US">
                    <a:noFill/>
                  </a:rPr>
                  <a:t> </a:t>
                </a:r>
              </a:p>
            </p:txBody>
          </p:sp>
        </mc:Fallback>
      </mc:AlternateContent>
      <p:sp>
        <p:nvSpPr>
          <p:cNvPr id="125" name="직사각형 124">
            <a:extLst>
              <a:ext uri="{FF2B5EF4-FFF2-40B4-BE49-F238E27FC236}">
                <a16:creationId xmlns:a16="http://schemas.microsoft.com/office/drawing/2014/main" id="{429D884E-4A85-4D11-80C6-B02F8C48B22A}"/>
              </a:ext>
            </a:extLst>
          </p:cNvPr>
          <p:cNvSpPr/>
          <p:nvPr/>
        </p:nvSpPr>
        <p:spPr>
          <a:xfrm>
            <a:off x="5506916" y="2022380"/>
            <a:ext cx="2618024" cy="230832"/>
          </a:xfrm>
          <a:prstGeom prst="rect">
            <a:avLst/>
          </a:prstGeom>
          <a:ln w="3175">
            <a:noFill/>
          </a:ln>
        </p:spPr>
        <p:txBody>
          <a:bodyPr wrap="none">
            <a:spAutoFit/>
          </a:bodyPr>
          <a:lstStyle/>
          <a:p>
            <a:pPr algn="ctr"/>
            <a:r>
              <a:rPr lang="en-US" altLang="ko-KR" sz="900">
                <a:latin typeface="Times New Roman" panose="02020603050405020304" pitchFamily="18" charset="0"/>
                <a:cs typeface="Times New Roman" panose="02020603050405020304" pitchFamily="18" charset="0"/>
              </a:rPr>
              <a:t>I3 </a:t>
            </a:r>
            <a:r>
              <a:rPr lang="en-US" altLang="ko-KR" sz="900" dirty="0">
                <a:latin typeface="Times New Roman" panose="02020603050405020304" pitchFamily="18" charset="0"/>
                <a:cs typeface="Times New Roman" panose="02020603050405020304" pitchFamily="18" charset="0"/>
              </a:rPr>
              <a:t>is used for both instrumentation and control steps.</a:t>
            </a:r>
          </a:p>
        </p:txBody>
      </p:sp>
      <p:sp>
        <p:nvSpPr>
          <p:cNvPr id="127" name="타원 126">
            <a:extLst>
              <a:ext uri="{FF2B5EF4-FFF2-40B4-BE49-F238E27FC236}">
                <a16:creationId xmlns:a16="http://schemas.microsoft.com/office/drawing/2014/main" id="{D890B13D-10D3-4156-9BC5-3345F8C713B1}"/>
              </a:ext>
            </a:extLst>
          </p:cNvPr>
          <p:cNvSpPr/>
          <p:nvPr/>
        </p:nvSpPr>
        <p:spPr>
          <a:xfrm>
            <a:off x="7752621" y="3813584"/>
            <a:ext cx="360492" cy="211411"/>
          </a:xfrm>
          <a:prstGeom prst="ellipse">
            <a:avLst/>
          </a:prstGeom>
          <a:solidFill>
            <a:srgbClr val="A9D18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A3</a:t>
            </a:r>
            <a:endParaRPr lang="ko-KR" altLang="en-US" sz="800" baseline="-25000" dirty="0">
              <a:solidFill>
                <a:schemeClr val="tx1"/>
              </a:solidFill>
              <a:latin typeface="Times New Roman" panose="02020603050405020304" pitchFamily="18" charset="0"/>
              <a:cs typeface="Times New Roman" panose="02020603050405020304" pitchFamily="18" charset="0"/>
            </a:endParaRPr>
          </a:p>
        </p:txBody>
      </p:sp>
      <p:cxnSp>
        <p:nvCxnSpPr>
          <p:cNvPr id="128" name="직선 화살표 연결선 127">
            <a:extLst>
              <a:ext uri="{FF2B5EF4-FFF2-40B4-BE49-F238E27FC236}">
                <a16:creationId xmlns:a16="http://schemas.microsoft.com/office/drawing/2014/main" id="{140BD7CE-4383-41A4-A628-B305C840DA81}"/>
              </a:ext>
            </a:extLst>
          </p:cNvPr>
          <p:cNvCxnSpPr>
            <a:cxnSpLocks/>
            <a:stCxn id="110" idx="6"/>
            <a:endCxn id="127" idx="2"/>
          </p:cNvCxnSpPr>
          <p:nvPr/>
        </p:nvCxnSpPr>
        <p:spPr>
          <a:xfrm>
            <a:off x="7408222" y="2657542"/>
            <a:ext cx="344398" cy="1261748"/>
          </a:xfrm>
          <a:prstGeom prst="straightConnector1">
            <a:avLst/>
          </a:prstGeom>
          <a:ln>
            <a:solidFill>
              <a:schemeClr val="tx1"/>
            </a:solidFill>
            <a:tailEnd type="triangle" w="med" len="lg"/>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9" name="직사각형 128">
                <a:extLst>
                  <a:ext uri="{FF2B5EF4-FFF2-40B4-BE49-F238E27FC236}">
                    <a16:creationId xmlns:a16="http://schemas.microsoft.com/office/drawing/2014/main" id="{7F6870C9-BE60-4FA8-BE04-4C119108EA14}"/>
                  </a:ext>
                </a:extLst>
              </p:cNvPr>
              <p:cNvSpPr/>
              <p:nvPr/>
            </p:nvSpPr>
            <p:spPr>
              <a:xfrm>
                <a:off x="7406823" y="4010785"/>
                <a:ext cx="762453" cy="2342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ko-KR" altLang="en-US" sz="800" i="1" smtClean="0">
                              <a:solidFill>
                                <a:srgbClr val="009900"/>
                              </a:solidFill>
                              <a:latin typeface="Cambria Math" panose="02040503050406030204" pitchFamily="18" charset="0"/>
                            </a:rPr>
                          </m:ctrlPr>
                        </m:sSubPr>
                        <m:e>
                          <m:r>
                            <m:rPr>
                              <m:sty m:val="p"/>
                            </m:rPr>
                            <a:rPr lang="ko-KR" altLang="en-US" sz="800" b="0" i="0">
                              <a:solidFill>
                                <a:srgbClr val="009900"/>
                              </a:solidFill>
                              <a:latin typeface="Cambria Math" panose="02040503050406030204" pitchFamily="18" charset="0"/>
                            </a:rPr>
                            <m:t>W</m:t>
                          </m:r>
                        </m:e>
                        <m:sub>
                          <m:sSub>
                            <m:sSubPr>
                              <m:ctrlPr>
                                <a:rPr lang="en-US" altLang="ko-KR" sz="800" i="1" smtClean="0">
                                  <a:solidFill>
                                    <a:srgbClr val="009900"/>
                                  </a:solidFill>
                                  <a:latin typeface="Cambria Math" panose="02040503050406030204" pitchFamily="18" charset="0"/>
                                </a:rPr>
                              </m:ctrlPr>
                            </m:sSubPr>
                            <m:e>
                              <m:r>
                                <m:rPr>
                                  <m:sty m:val="p"/>
                                </m:rPr>
                                <a:rPr lang="en-US" altLang="ko-KR" sz="800" i="0">
                                  <a:solidFill>
                                    <a:srgbClr val="009900"/>
                                  </a:solidFill>
                                  <a:latin typeface="Cambria Math" panose="02040503050406030204" pitchFamily="18" charset="0"/>
                                </a:rPr>
                                <m:t>A</m:t>
                              </m:r>
                              <m:r>
                                <a:rPr lang="en-US" altLang="ko-KR" sz="800" b="0" i="1" smtClean="0">
                                  <a:solidFill>
                                    <a:srgbClr val="009900"/>
                                  </a:solidFill>
                                  <a:latin typeface="Cambria Math" panose="02040503050406030204" pitchFamily="18" charset="0"/>
                                </a:rPr>
                                <m:t>3</m:t>
                              </m:r>
                            </m:e>
                            <m:sub>
                              <m:r>
                                <m:rPr>
                                  <m:sty m:val="p"/>
                                </m:rPr>
                                <a:rPr lang="en-US" altLang="ko-KR" sz="800" i="0" smtClean="0">
                                  <a:solidFill>
                                    <a:srgbClr val="009900"/>
                                  </a:solidFill>
                                  <a:latin typeface="Cambria Math" panose="02040503050406030204" pitchFamily="18" charset="0"/>
                                </a:rPr>
                                <m:t>SF</m:t>
                              </m:r>
                              <m:r>
                                <a:rPr lang="en-US" altLang="ko-KR" sz="800" i="0" smtClean="0">
                                  <a:solidFill>
                                    <a:srgbClr val="009900"/>
                                  </a:solidFill>
                                  <a:latin typeface="Cambria Math" panose="02040503050406030204" pitchFamily="18" charset="0"/>
                                </a:rPr>
                                <m:t>1,2</m:t>
                              </m:r>
                            </m:sub>
                          </m:sSub>
                        </m:sub>
                      </m:sSub>
                      <m:r>
                        <a:rPr lang="en-US" altLang="ko-KR" sz="800" b="0" i="0" smtClean="0">
                          <a:solidFill>
                            <a:srgbClr val="009900"/>
                          </a:solidFill>
                          <a:latin typeface="Cambria Math" panose="02040503050406030204" pitchFamily="18" charset="0"/>
                        </a:rPr>
                        <m:t>=</m:t>
                      </m:r>
                      <m:r>
                        <a:rPr lang="en-US" altLang="ko-KR" sz="800" b="0" i="1" smtClean="0">
                          <a:solidFill>
                            <a:srgbClr val="009900"/>
                          </a:solidFill>
                          <a:latin typeface="Cambria Math" panose="02040503050406030204" pitchFamily="18" charset="0"/>
                        </a:rPr>
                        <m:t>1</m:t>
                      </m:r>
                    </m:oMath>
                  </m:oMathPara>
                </a14:m>
                <a:endParaRPr lang="ko-KR" altLang="en-US" sz="800" dirty="0">
                  <a:solidFill>
                    <a:srgbClr val="009900"/>
                  </a:solidFill>
                  <a:latin typeface="맑은고딕"/>
                </a:endParaRPr>
              </a:p>
            </p:txBody>
          </p:sp>
        </mc:Choice>
        <mc:Fallback xmlns="">
          <p:sp>
            <p:nvSpPr>
              <p:cNvPr id="129" name="직사각형 128">
                <a:extLst>
                  <a:ext uri="{FF2B5EF4-FFF2-40B4-BE49-F238E27FC236}">
                    <a16:creationId xmlns:a16="http://schemas.microsoft.com/office/drawing/2014/main" id="{7F6870C9-BE60-4FA8-BE04-4C119108EA14}"/>
                  </a:ext>
                </a:extLst>
              </p:cNvPr>
              <p:cNvSpPr>
                <a:spLocks noRot="1" noChangeAspect="1" noMove="1" noResize="1" noEditPoints="1" noAdjustHandles="1" noChangeArrowheads="1" noChangeShapeType="1" noTextEdit="1"/>
              </p:cNvSpPr>
              <p:nvPr/>
            </p:nvSpPr>
            <p:spPr>
              <a:xfrm>
                <a:off x="7406823" y="4010785"/>
                <a:ext cx="762453" cy="234295"/>
              </a:xfrm>
              <a:prstGeom prst="rect">
                <a:avLst/>
              </a:prstGeom>
              <a:blipFill>
                <a:blip r:embed="rId9"/>
                <a:stretch>
                  <a:fillRect/>
                </a:stretch>
              </a:blipFill>
            </p:spPr>
            <p:txBody>
              <a:bodyPr/>
              <a:lstStyle/>
              <a:p>
                <a:r>
                  <a:rPr lang="ko-KR" altLang="en-US">
                    <a:noFill/>
                  </a:rPr>
                  <a:t> </a:t>
                </a:r>
              </a:p>
            </p:txBody>
          </p:sp>
        </mc:Fallback>
      </mc:AlternateContent>
      <p:cxnSp>
        <p:nvCxnSpPr>
          <p:cNvPr id="130" name="직선 화살표 연결선 129">
            <a:extLst>
              <a:ext uri="{FF2B5EF4-FFF2-40B4-BE49-F238E27FC236}">
                <a16:creationId xmlns:a16="http://schemas.microsoft.com/office/drawing/2014/main" id="{805B7E7F-6347-489F-8C02-3A6598776D97}"/>
              </a:ext>
            </a:extLst>
          </p:cNvPr>
          <p:cNvCxnSpPr>
            <a:cxnSpLocks/>
            <a:stCxn id="111" idx="6"/>
            <a:endCxn id="127" idx="2"/>
          </p:cNvCxnSpPr>
          <p:nvPr/>
        </p:nvCxnSpPr>
        <p:spPr>
          <a:xfrm>
            <a:off x="7408222" y="3679111"/>
            <a:ext cx="344398" cy="240178"/>
          </a:xfrm>
          <a:prstGeom prst="straightConnector1">
            <a:avLst/>
          </a:prstGeom>
          <a:ln>
            <a:solidFill>
              <a:schemeClr val="tx1"/>
            </a:solidFill>
            <a:tailEnd type="triangle" w="med" len="lg"/>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31" name="직사각형 130">
                <a:extLst>
                  <a:ext uri="{FF2B5EF4-FFF2-40B4-BE49-F238E27FC236}">
                    <a16:creationId xmlns:a16="http://schemas.microsoft.com/office/drawing/2014/main" id="{C0B8B13C-AE1C-45EA-8E60-1BC8E579058F}"/>
                  </a:ext>
                </a:extLst>
              </p:cNvPr>
              <p:cNvSpPr/>
              <p:nvPr/>
            </p:nvSpPr>
            <p:spPr>
              <a:xfrm>
                <a:off x="7432428" y="2961816"/>
                <a:ext cx="739516" cy="153868"/>
              </a:xfrm>
              <a:prstGeom prst="rect">
                <a:avLst/>
              </a:prstGeom>
              <a:solidFill>
                <a:srgbClr val="D9D9D9">
                  <a:alpha val="70000"/>
                </a:srgbClr>
              </a:solidFill>
            </p:spPr>
            <p:txBody>
              <a:bodyPr wrap="none" lIns="0" tIns="0" rIns="0" bIns="0">
                <a:noAutofit/>
              </a:bodyPr>
              <a:lstStyle/>
              <a:p>
                <a14:m>
                  <m:oMath xmlns:m="http://schemas.openxmlformats.org/officeDocument/2006/math">
                    <m:sSub>
                      <m:sSubPr>
                        <m:ctrlPr>
                          <a:rPr lang="ko-KR" altLang="en-US" sz="800" i="1" smtClean="0">
                            <a:solidFill>
                              <a:srgbClr val="009900"/>
                            </a:solidFill>
                            <a:latin typeface="Cambria Math" panose="02040503050406030204" pitchFamily="18" charset="0"/>
                          </a:rPr>
                        </m:ctrlPr>
                      </m:sSubPr>
                      <m:e>
                        <m:r>
                          <m:rPr>
                            <m:sty m:val="p"/>
                          </m:rPr>
                          <a:rPr lang="ko-KR" altLang="en-US" sz="800" i="0">
                            <a:solidFill>
                              <a:srgbClr val="009900"/>
                            </a:solidFill>
                            <a:latin typeface="Cambria Math" panose="02040503050406030204" pitchFamily="18" charset="0"/>
                          </a:rPr>
                          <m:t>W</m:t>
                        </m:r>
                      </m:e>
                      <m:sub>
                        <m:sSub>
                          <m:sSubPr>
                            <m:ctrlPr>
                              <a:rPr lang="en-US" altLang="ko-KR" sz="800" i="1">
                                <a:solidFill>
                                  <a:srgbClr val="009900"/>
                                </a:solidFill>
                                <a:latin typeface="Cambria Math" panose="02040503050406030204" pitchFamily="18" charset="0"/>
                              </a:rPr>
                            </m:ctrlPr>
                          </m:sSubPr>
                          <m:e>
                            <m:r>
                              <m:rPr>
                                <m:sty m:val="p"/>
                              </m:rPr>
                              <a:rPr lang="en-US" altLang="ko-KR" sz="800" i="0">
                                <a:solidFill>
                                  <a:srgbClr val="009900"/>
                                </a:solidFill>
                                <a:latin typeface="Cambria Math" panose="02040503050406030204" pitchFamily="18" charset="0"/>
                              </a:rPr>
                              <m:t>A</m:t>
                            </m:r>
                            <m:r>
                              <a:rPr lang="en-US" altLang="ko-KR" sz="800" i="0">
                                <a:solidFill>
                                  <a:srgbClr val="009900"/>
                                </a:solidFill>
                                <a:latin typeface="Cambria Math" panose="02040503050406030204" pitchFamily="18" charset="0"/>
                              </a:rPr>
                              <m:t>2</m:t>
                            </m:r>
                          </m:e>
                          <m:sub>
                            <m:r>
                              <m:rPr>
                                <m:sty m:val="p"/>
                              </m:rPr>
                              <a:rPr lang="en-US" altLang="ko-KR" sz="800" i="0">
                                <a:solidFill>
                                  <a:srgbClr val="009900"/>
                                </a:solidFill>
                                <a:latin typeface="Cambria Math" panose="02040503050406030204" pitchFamily="18" charset="0"/>
                              </a:rPr>
                              <m:t>SF</m:t>
                            </m:r>
                            <m:r>
                              <a:rPr lang="en-US" altLang="ko-KR" sz="800" i="0">
                                <a:solidFill>
                                  <a:srgbClr val="009900"/>
                                </a:solidFill>
                                <a:latin typeface="Cambria Math" panose="02040503050406030204" pitchFamily="18" charset="0"/>
                              </a:rPr>
                              <m:t>1,2</m:t>
                            </m:r>
                          </m:sub>
                        </m:sSub>
                      </m:sub>
                    </m:sSub>
                    <m:r>
                      <a:rPr lang="en-US" altLang="ko-KR" sz="800" i="0">
                        <a:solidFill>
                          <a:srgbClr val="009900"/>
                        </a:solidFill>
                        <a:latin typeface="Cambria Math" panose="02040503050406030204" pitchFamily="18" charset="0"/>
                      </a:rPr>
                      <m:t>=0.</m:t>
                    </m:r>
                  </m:oMath>
                </a14:m>
                <a:r>
                  <a:rPr lang="en-US" altLang="ko-KR" sz="800" dirty="0">
                    <a:solidFill>
                      <a:srgbClr val="009900"/>
                    </a:solidFill>
                    <a:latin typeface="Cambria Math" panose="02040503050406030204" pitchFamily="18" charset="0"/>
                  </a:rPr>
                  <a:t>5</a:t>
                </a:r>
                <a:endParaRPr lang="ko-KR" altLang="en-US" sz="800" dirty="0">
                  <a:solidFill>
                    <a:srgbClr val="009900"/>
                  </a:solidFill>
                  <a:latin typeface="Cambria Math" panose="02040503050406030204" pitchFamily="18" charset="0"/>
                </a:endParaRPr>
              </a:p>
            </p:txBody>
          </p:sp>
        </mc:Choice>
        <mc:Fallback xmlns="">
          <p:sp>
            <p:nvSpPr>
              <p:cNvPr id="131" name="직사각형 130">
                <a:extLst>
                  <a:ext uri="{FF2B5EF4-FFF2-40B4-BE49-F238E27FC236}">
                    <a16:creationId xmlns:a16="http://schemas.microsoft.com/office/drawing/2014/main" id="{C0B8B13C-AE1C-45EA-8E60-1BC8E579058F}"/>
                  </a:ext>
                </a:extLst>
              </p:cNvPr>
              <p:cNvSpPr>
                <a:spLocks noRot="1" noChangeAspect="1" noMove="1" noResize="1" noEditPoints="1" noAdjustHandles="1" noChangeArrowheads="1" noChangeShapeType="1" noTextEdit="1"/>
              </p:cNvSpPr>
              <p:nvPr/>
            </p:nvSpPr>
            <p:spPr>
              <a:xfrm>
                <a:off x="7432428" y="2961816"/>
                <a:ext cx="739516" cy="153868"/>
              </a:xfrm>
              <a:prstGeom prst="rect">
                <a:avLst/>
              </a:prstGeom>
              <a:blipFill>
                <a:blip r:embed="rId10"/>
                <a:stretch>
                  <a:fillRect l="-4918" t="-24000" b="-20000"/>
                </a:stretch>
              </a:blipFill>
            </p:spPr>
            <p:txBody>
              <a:bodyPr/>
              <a:lstStyle/>
              <a:p>
                <a:r>
                  <a:rPr lang="ko-KR" altLang="en-US">
                    <a:noFill/>
                  </a:rPr>
                  <a:t> </a:t>
                </a:r>
              </a:p>
            </p:txBody>
          </p:sp>
        </mc:Fallback>
      </mc:AlternateContent>
      <p:pic>
        <p:nvPicPr>
          <p:cNvPr id="216" name="그림 215">
            <a:extLst>
              <a:ext uri="{FF2B5EF4-FFF2-40B4-BE49-F238E27FC236}">
                <a16:creationId xmlns:a16="http://schemas.microsoft.com/office/drawing/2014/main" id="{507EF2A1-11D1-4D98-82CB-34960E02FAF3}"/>
              </a:ext>
            </a:extLst>
          </p:cNvPr>
          <p:cNvPicPr>
            <a:picLocks noChangeAspect="1"/>
          </p:cNvPicPr>
          <p:nvPr/>
        </p:nvPicPr>
        <p:blipFill>
          <a:blip r:embed="rId11"/>
          <a:stretch>
            <a:fillRect/>
          </a:stretch>
        </p:blipFill>
        <p:spPr>
          <a:xfrm>
            <a:off x="460331" y="1307408"/>
            <a:ext cx="4549666" cy="1832505"/>
          </a:xfrm>
          <a:prstGeom prst="rect">
            <a:avLst/>
          </a:prstGeom>
        </p:spPr>
      </p:pic>
      <p:sp>
        <p:nvSpPr>
          <p:cNvPr id="217" name="직사각형 216">
            <a:extLst>
              <a:ext uri="{FF2B5EF4-FFF2-40B4-BE49-F238E27FC236}">
                <a16:creationId xmlns:a16="http://schemas.microsoft.com/office/drawing/2014/main" id="{7ED50899-C4C6-4DC1-BCC6-517E31D7DA2D}"/>
              </a:ext>
            </a:extLst>
          </p:cNvPr>
          <p:cNvSpPr/>
          <p:nvPr/>
        </p:nvSpPr>
        <p:spPr>
          <a:xfrm>
            <a:off x="1043634" y="4886539"/>
            <a:ext cx="10297936" cy="1477328"/>
          </a:xfrm>
          <a:prstGeom prst="rect">
            <a:avLst/>
          </a:prstGeom>
          <a:solidFill>
            <a:schemeClr val="accent4">
              <a:lumMod val="20000"/>
              <a:lumOff val="80000"/>
            </a:schemeClr>
          </a:solidFill>
          <a:ln>
            <a:solidFill>
              <a:schemeClr val="tx1">
                <a:lumMod val="50000"/>
                <a:lumOff val="50000"/>
              </a:schemeClr>
            </a:solidFill>
          </a:ln>
        </p:spPr>
        <p:txBody>
          <a:bodyPr wrap="square">
            <a:spAutoFit/>
          </a:bodyPr>
          <a:lstStyle/>
          <a:p>
            <a:pPr marL="36000">
              <a:spcAft>
                <a:spcPts val="600"/>
              </a:spcAft>
            </a:pPr>
            <a:r>
              <a:rPr lang="en-US" altLang="ko-KR" sz="1600" dirty="0">
                <a:latin typeface="Batang" panose="02030600000101010101" pitchFamily="18" charset="-127"/>
                <a:ea typeface="Batang" panose="02030600000101010101" pitchFamily="18" charset="-127"/>
              </a:rPr>
              <a:t>▶</a:t>
            </a:r>
            <a:r>
              <a:rPr lang="en-US" altLang="ko-KR" sz="1600" dirty="0"/>
              <a:t>In a single SF, weights are assigned to some components (Sensors, front-end interface, which transfers FBs to the controller, and actuators)in accordance with the following general logic.</a:t>
            </a:r>
          </a:p>
          <a:p>
            <a:pPr marL="778950" lvl="1" indent="-285750">
              <a:spcAft>
                <a:spcPts val="600"/>
              </a:spcAft>
              <a:buFont typeface="Arial" panose="020B0604020202020204" pitchFamily="34" charset="0"/>
              <a:buChar char="•"/>
            </a:pPr>
            <a:r>
              <a:rPr lang="en-GB" altLang="ko-KR" sz="1600" dirty="0"/>
              <a:t>Some components which transfer a </a:t>
            </a:r>
            <a:r>
              <a:rPr lang="en-GB" altLang="ko-KR" sz="1600" u="sng" dirty="0"/>
              <a:t>FB significant on decision-making</a:t>
            </a:r>
            <a:r>
              <a:rPr lang="en-GB" altLang="ko-KR" sz="1600" dirty="0"/>
              <a:t> through an </a:t>
            </a:r>
            <a:r>
              <a:rPr lang="en-GB" altLang="ko-KR" sz="1600" u="sng" dirty="0"/>
              <a:t>effectively recognizable path</a:t>
            </a:r>
            <a:r>
              <a:rPr lang="en-GB" altLang="ko-KR" sz="1600" dirty="0"/>
              <a:t> to the controller are important.</a:t>
            </a:r>
          </a:p>
          <a:p>
            <a:pPr marL="778950" lvl="1" indent="-285750">
              <a:spcAft>
                <a:spcPts val="600"/>
              </a:spcAft>
              <a:buFont typeface="Arial" panose="020B0604020202020204" pitchFamily="34" charset="0"/>
              <a:buChar char="•"/>
            </a:pPr>
            <a:r>
              <a:rPr lang="en-GB" altLang="ko-KR" sz="1600" u="sng" dirty="0"/>
              <a:t>Mini</a:t>
            </a:r>
            <a:r>
              <a:rPr lang="en-US" altLang="ko-KR" sz="1600" u="sng" dirty="0"/>
              <a:t>mal</a:t>
            </a:r>
            <a:r>
              <a:rPr lang="en-GB" altLang="ko-KR" sz="1600" u="sng" dirty="0"/>
              <a:t> set of actuators</a:t>
            </a:r>
            <a:r>
              <a:rPr lang="en-GB" altLang="ko-KR" sz="1600" dirty="0"/>
              <a:t> to complete the control step are important.</a:t>
            </a:r>
          </a:p>
        </p:txBody>
      </p:sp>
      <p:pic>
        <p:nvPicPr>
          <p:cNvPr id="218" name="그림 217">
            <a:extLst>
              <a:ext uri="{FF2B5EF4-FFF2-40B4-BE49-F238E27FC236}">
                <a16:creationId xmlns:a16="http://schemas.microsoft.com/office/drawing/2014/main" id="{B25D1F7A-0EE6-4FF9-9D45-E6A46E147CAB}"/>
              </a:ext>
            </a:extLst>
          </p:cNvPr>
          <p:cNvPicPr>
            <a:picLocks noChangeAspect="1"/>
          </p:cNvPicPr>
          <p:nvPr/>
        </p:nvPicPr>
        <p:blipFill>
          <a:blip r:embed="rId12"/>
          <a:stretch>
            <a:fillRect/>
          </a:stretch>
        </p:blipFill>
        <p:spPr>
          <a:xfrm>
            <a:off x="8641394" y="2576166"/>
            <a:ext cx="2464262" cy="1808714"/>
          </a:xfrm>
          <a:prstGeom prst="rect">
            <a:avLst/>
          </a:prstGeom>
        </p:spPr>
      </p:pic>
      <p:sp>
        <p:nvSpPr>
          <p:cNvPr id="220" name="타원 219">
            <a:extLst>
              <a:ext uri="{FF2B5EF4-FFF2-40B4-BE49-F238E27FC236}">
                <a16:creationId xmlns:a16="http://schemas.microsoft.com/office/drawing/2014/main" id="{7C0C25AC-036A-4E57-86FA-16D9F93C3105}"/>
              </a:ext>
            </a:extLst>
          </p:cNvPr>
          <p:cNvSpPr/>
          <p:nvPr/>
        </p:nvSpPr>
        <p:spPr>
          <a:xfrm>
            <a:off x="7204046" y="1101177"/>
            <a:ext cx="293959" cy="172393"/>
          </a:xfrm>
          <a:prstGeom prst="ellipse">
            <a:avLst/>
          </a:prstGeom>
          <a:solidFill>
            <a:srgbClr val="A9D18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A1</a:t>
            </a:r>
            <a:endParaRPr lang="ko-KR"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21" name="타원 220">
            <a:extLst>
              <a:ext uri="{FF2B5EF4-FFF2-40B4-BE49-F238E27FC236}">
                <a16:creationId xmlns:a16="http://schemas.microsoft.com/office/drawing/2014/main" id="{19845094-5958-40CC-A7B8-497F7EE69662}"/>
              </a:ext>
            </a:extLst>
          </p:cNvPr>
          <p:cNvSpPr/>
          <p:nvPr/>
        </p:nvSpPr>
        <p:spPr>
          <a:xfrm>
            <a:off x="7204046" y="1587543"/>
            <a:ext cx="293959" cy="172393"/>
          </a:xfrm>
          <a:prstGeom prst="ellipse">
            <a:avLst/>
          </a:prstGeom>
          <a:solidFill>
            <a:srgbClr val="A9D18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A2</a:t>
            </a:r>
            <a:endParaRPr lang="ko-KR" altLang="en-US" sz="800" baseline="-25000" dirty="0">
              <a:solidFill>
                <a:schemeClr val="tx1"/>
              </a:solidFill>
              <a:latin typeface="Times New Roman" panose="02020603050405020304" pitchFamily="18" charset="0"/>
              <a:cs typeface="Times New Roman" panose="02020603050405020304" pitchFamily="18" charset="0"/>
            </a:endParaRPr>
          </a:p>
        </p:txBody>
      </p:sp>
      <p:sp>
        <p:nvSpPr>
          <p:cNvPr id="222" name="타원 221">
            <a:extLst>
              <a:ext uri="{FF2B5EF4-FFF2-40B4-BE49-F238E27FC236}">
                <a16:creationId xmlns:a16="http://schemas.microsoft.com/office/drawing/2014/main" id="{838D1F01-1D11-4D19-B112-EA7265A4DAFC}"/>
              </a:ext>
            </a:extLst>
          </p:cNvPr>
          <p:cNvSpPr/>
          <p:nvPr/>
        </p:nvSpPr>
        <p:spPr>
          <a:xfrm>
            <a:off x="7617716" y="1330142"/>
            <a:ext cx="293959" cy="172393"/>
          </a:xfrm>
          <a:prstGeom prst="ellipse">
            <a:avLst/>
          </a:prstGeom>
          <a:solidFill>
            <a:srgbClr val="A9D18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A3</a:t>
            </a:r>
            <a:endParaRPr lang="ko-KR" altLang="en-US" sz="800" baseline="-25000" dirty="0">
              <a:solidFill>
                <a:schemeClr val="tx1"/>
              </a:solidFill>
              <a:latin typeface="Times New Roman" panose="02020603050405020304" pitchFamily="18" charset="0"/>
              <a:cs typeface="Times New Roman" panose="02020603050405020304" pitchFamily="18" charset="0"/>
            </a:endParaRPr>
          </a:p>
        </p:txBody>
      </p:sp>
      <p:cxnSp>
        <p:nvCxnSpPr>
          <p:cNvPr id="223" name="직선 화살표 연결선 146">
            <a:extLst>
              <a:ext uri="{FF2B5EF4-FFF2-40B4-BE49-F238E27FC236}">
                <a16:creationId xmlns:a16="http://schemas.microsoft.com/office/drawing/2014/main" id="{6B9C10ED-F308-4FCF-A0CD-7FAECB01645E}"/>
              </a:ext>
            </a:extLst>
          </p:cNvPr>
          <p:cNvCxnSpPr>
            <a:cxnSpLocks/>
            <a:stCxn id="220" idx="6"/>
            <a:endCxn id="222" idx="0"/>
          </p:cNvCxnSpPr>
          <p:nvPr/>
        </p:nvCxnSpPr>
        <p:spPr>
          <a:xfrm>
            <a:off x="7498005" y="1187374"/>
            <a:ext cx="266691" cy="142768"/>
          </a:xfrm>
          <a:prstGeom prst="bentConnector2">
            <a:avLst/>
          </a:prstGeom>
          <a:ln>
            <a:solidFill>
              <a:schemeClr val="tx1"/>
            </a:solidFill>
            <a:tailEnd type="triangle" w="med" len="med"/>
          </a:ln>
        </p:spPr>
        <p:style>
          <a:lnRef idx="1">
            <a:schemeClr val="accent2"/>
          </a:lnRef>
          <a:fillRef idx="0">
            <a:schemeClr val="accent2"/>
          </a:fillRef>
          <a:effectRef idx="0">
            <a:schemeClr val="accent2"/>
          </a:effectRef>
          <a:fontRef idx="minor">
            <a:schemeClr val="tx1"/>
          </a:fontRef>
        </p:style>
      </p:cxnSp>
      <p:cxnSp>
        <p:nvCxnSpPr>
          <p:cNvPr id="224" name="직선 화살표 연결선 146">
            <a:extLst>
              <a:ext uri="{FF2B5EF4-FFF2-40B4-BE49-F238E27FC236}">
                <a16:creationId xmlns:a16="http://schemas.microsoft.com/office/drawing/2014/main" id="{AB42F9C6-F701-46B4-AF84-6FAA6A834509}"/>
              </a:ext>
            </a:extLst>
          </p:cNvPr>
          <p:cNvCxnSpPr>
            <a:cxnSpLocks/>
            <a:stCxn id="221" idx="6"/>
            <a:endCxn id="222" idx="4"/>
          </p:cNvCxnSpPr>
          <p:nvPr/>
        </p:nvCxnSpPr>
        <p:spPr>
          <a:xfrm flipV="1">
            <a:off x="7498006" y="1502535"/>
            <a:ext cx="266691" cy="171205"/>
          </a:xfrm>
          <a:prstGeom prst="bentConnector2">
            <a:avLst/>
          </a:prstGeom>
          <a:ln>
            <a:solidFill>
              <a:schemeClr val="tx1"/>
            </a:solidFill>
            <a:tailEnd type="triangle" w="med" len="med"/>
          </a:ln>
        </p:spPr>
        <p:style>
          <a:lnRef idx="1">
            <a:schemeClr val="accent2"/>
          </a:lnRef>
          <a:fillRef idx="0">
            <a:schemeClr val="accent2"/>
          </a:fillRef>
          <a:effectRef idx="0">
            <a:schemeClr val="accent2"/>
          </a:effectRef>
          <a:fontRef idx="minor">
            <a:schemeClr val="tx1"/>
          </a:fontRef>
        </p:style>
      </p:cxnSp>
      <p:cxnSp>
        <p:nvCxnSpPr>
          <p:cNvPr id="225" name="직선 화살표 연결선 224">
            <a:extLst>
              <a:ext uri="{FF2B5EF4-FFF2-40B4-BE49-F238E27FC236}">
                <a16:creationId xmlns:a16="http://schemas.microsoft.com/office/drawing/2014/main" id="{8E002337-D888-4F30-B131-6DF21D2DFC68}"/>
              </a:ext>
            </a:extLst>
          </p:cNvPr>
          <p:cNvCxnSpPr>
            <a:cxnSpLocks/>
            <a:stCxn id="222" idx="6"/>
          </p:cNvCxnSpPr>
          <p:nvPr/>
        </p:nvCxnSpPr>
        <p:spPr>
          <a:xfrm>
            <a:off x="7911676" y="1416339"/>
            <a:ext cx="257600" cy="5287"/>
          </a:xfrm>
          <a:prstGeom prst="straightConnector1">
            <a:avLst/>
          </a:prstGeom>
          <a:ln>
            <a:solidFill>
              <a:schemeClr val="tx1"/>
            </a:solidFill>
            <a:tailEnd type="triangle" w="med" len="med"/>
          </a:ln>
        </p:spPr>
        <p:style>
          <a:lnRef idx="1">
            <a:schemeClr val="accent2"/>
          </a:lnRef>
          <a:fillRef idx="0">
            <a:schemeClr val="accent2"/>
          </a:fillRef>
          <a:effectRef idx="0">
            <a:schemeClr val="accent2"/>
          </a:effectRef>
          <a:fontRef idx="minor">
            <a:schemeClr val="tx1"/>
          </a:fontRef>
        </p:style>
      </p:cxnSp>
      <p:sp>
        <p:nvSpPr>
          <p:cNvPr id="226" name="타원 225">
            <a:extLst>
              <a:ext uri="{FF2B5EF4-FFF2-40B4-BE49-F238E27FC236}">
                <a16:creationId xmlns:a16="http://schemas.microsoft.com/office/drawing/2014/main" id="{246F3F42-CDE7-4B5A-A9F1-B5F66C364237}"/>
              </a:ext>
            </a:extLst>
          </p:cNvPr>
          <p:cNvSpPr/>
          <p:nvPr/>
        </p:nvSpPr>
        <p:spPr>
          <a:xfrm>
            <a:off x="6380153" y="1330142"/>
            <a:ext cx="293959" cy="1723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ko-KR" altLang="en-US" sz="800" baseline="-25000" dirty="0">
              <a:solidFill>
                <a:schemeClr val="tx1"/>
              </a:solidFill>
              <a:latin typeface="Times New Roman" panose="02020603050405020304" pitchFamily="18" charset="0"/>
              <a:cs typeface="Times New Roman" panose="02020603050405020304" pitchFamily="18" charset="0"/>
            </a:endParaRPr>
          </a:p>
        </p:txBody>
      </p:sp>
      <p:cxnSp>
        <p:nvCxnSpPr>
          <p:cNvPr id="227" name="직선 화살표 연결선 146">
            <a:extLst>
              <a:ext uri="{FF2B5EF4-FFF2-40B4-BE49-F238E27FC236}">
                <a16:creationId xmlns:a16="http://schemas.microsoft.com/office/drawing/2014/main" id="{367530B2-099A-410F-A541-1F6E9DBBDB68}"/>
              </a:ext>
            </a:extLst>
          </p:cNvPr>
          <p:cNvCxnSpPr>
            <a:cxnSpLocks/>
            <a:stCxn id="226" idx="6"/>
            <a:endCxn id="220" idx="2"/>
          </p:cNvCxnSpPr>
          <p:nvPr/>
        </p:nvCxnSpPr>
        <p:spPr>
          <a:xfrm flipV="1">
            <a:off x="6674112" y="1187374"/>
            <a:ext cx="529933" cy="228965"/>
          </a:xfrm>
          <a:prstGeom prst="bentConnector3">
            <a:avLst>
              <a:gd name="adj1" fmla="val 50000"/>
            </a:avLst>
          </a:prstGeom>
          <a:ln>
            <a:solidFill>
              <a:schemeClr val="tx1"/>
            </a:solidFill>
            <a:tailEnd type="triangle" w="med" len="med"/>
          </a:ln>
        </p:spPr>
        <p:style>
          <a:lnRef idx="1">
            <a:schemeClr val="accent2"/>
          </a:lnRef>
          <a:fillRef idx="0">
            <a:schemeClr val="accent2"/>
          </a:fillRef>
          <a:effectRef idx="0">
            <a:schemeClr val="accent2"/>
          </a:effectRef>
          <a:fontRef idx="minor">
            <a:schemeClr val="tx1"/>
          </a:fontRef>
        </p:style>
      </p:cxnSp>
      <p:cxnSp>
        <p:nvCxnSpPr>
          <p:cNvPr id="228" name="직선 화살표 연결선 146">
            <a:extLst>
              <a:ext uri="{FF2B5EF4-FFF2-40B4-BE49-F238E27FC236}">
                <a16:creationId xmlns:a16="http://schemas.microsoft.com/office/drawing/2014/main" id="{36A83063-8009-4092-86EB-4D768A708B46}"/>
              </a:ext>
            </a:extLst>
          </p:cNvPr>
          <p:cNvCxnSpPr>
            <a:cxnSpLocks/>
            <a:stCxn id="226" idx="6"/>
            <a:endCxn id="221" idx="2"/>
          </p:cNvCxnSpPr>
          <p:nvPr/>
        </p:nvCxnSpPr>
        <p:spPr>
          <a:xfrm>
            <a:off x="6674112" y="1416338"/>
            <a:ext cx="529934" cy="257402"/>
          </a:xfrm>
          <a:prstGeom prst="bentConnector3">
            <a:avLst>
              <a:gd name="adj1" fmla="val 50000"/>
            </a:avLst>
          </a:prstGeom>
          <a:ln>
            <a:solidFill>
              <a:schemeClr val="tx1"/>
            </a:solidFill>
            <a:tailEnd type="triangl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6666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AE14F48-6924-4554-8B33-E2E30D94238D}"/>
              </a:ext>
            </a:extLst>
          </p:cNvPr>
          <p:cNvSpPr>
            <a:spLocks noGrp="1"/>
          </p:cNvSpPr>
          <p:nvPr>
            <p:ph type="title"/>
          </p:nvPr>
        </p:nvSpPr>
        <p:spPr/>
        <p:txBody>
          <a:bodyPr/>
          <a:lstStyle/>
          <a:p>
            <a:r>
              <a:rPr lang="en-US" altLang="ko-KR" dirty="0"/>
              <a:t>Importance evaluation </a:t>
            </a:r>
            <a:endParaRPr lang="ko-KR" altLang="en-US" dirty="0"/>
          </a:p>
        </p:txBody>
      </p:sp>
      <p:sp>
        <p:nvSpPr>
          <p:cNvPr id="4" name="슬라이드 번호 개체 틀 3">
            <a:extLst>
              <a:ext uri="{FF2B5EF4-FFF2-40B4-BE49-F238E27FC236}">
                <a16:creationId xmlns:a16="http://schemas.microsoft.com/office/drawing/2014/main" id="{19B2A582-57BD-4BB2-9AB1-DF031D8898AA}"/>
              </a:ext>
            </a:extLst>
          </p:cNvPr>
          <p:cNvSpPr>
            <a:spLocks noGrp="1"/>
          </p:cNvSpPr>
          <p:nvPr>
            <p:ph type="sldNum" sz="quarter" idx="12"/>
          </p:nvPr>
        </p:nvSpPr>
        <p:spPr/>
        <p:txBody>
          <a:bodyPr/>
          <a:lstStyle/>
          <a:p>
            <a:fld id="{425ED817-63B3-4629-BB8A-13C68133D383}" type="slidenum">
              <a:rPr lang="en-US" smtClean="0"/>
              <a:pPr/>
              <a:t>10</a:t>
            </a:fld>
            <a:endParaRPr lang="en-US"/>
          </a:p>
        </p:txBody>
      </p:sp>
      <p:sp>
        <p:nvSpPr>
          <p:cNvPr id="6" name="직사각형 5">
            <a:extLst>
              <a:ext uri="{FF2B5EF4-FFF2-40B4-BE49-F238E27FC236}">
                <a16:creationId xmlns:a16="http://schemas.microsoft.com/office/drawing/2014/main" id="{90FE7D7D-8E57-4D35-AD99-761EC6B3FEFB}"/>
              </a:ext>
            </a:extLst>
          </p:cNvPr>
          <p:cNvSpPr/>
          <p:nvPr/>
        </p:nvSpPr>
        <p:spPr>
          <a:xfrm>
            <a:off x="6026645" y="2944153"/>
            <a:ext cx="5294376" cy="272865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137">
            <a:extLst>
              <a:ext uri="{FF2B5EF4-FFF2-40B4-BE49-F238E27FC236}">
                <a16:creationId xmlns:a16="http://schemas.microsoft.com/office/drawing/2014/main" id="{E1F39272-6F85-4E49-B72B-2B652856C0A5}"/>
              </a:ext>
            </a:extLst>
          </p:cNvPr>
          <p:cNvSpPr/>
          <p:nvPr/>
        </p:nvSpPr>
        <p:spPr>
          <a:xfrm>
            <a:off x="1167154" y="1473933"/>
            <a:ext cx="9444371" cy="4214172"/>
          </a:xfrm>
          <a:custGeom>
            <a:avLst/>
            <a:gdLst>
              <a:gd name="connsiteX0" fmla="*/ 0 w 6396770"/>
              <a:gd name="connsiteY0" fmla="*/ 0 h 1049620"/>
              <a:gd name="connsiteX1" fmla="*/ 6396770 w 6396770"/>
              <a:gd name="connsiteY1" fmla="*/ 0 h 1049620"/>
              <a:gd name="connsiteX2" fmla="*/ 6396770 w 6396770"/>
              <a:gd name="connsiteY2" fmla="*/ 1049620 h 1049620"/>
              <a:gd name="connsiteX3" fmla="*/ 0 w 6396770"/>
              <a:gd name="connsiteY3" fmla="*/ 1049620 h 1049620"/>
              <a:gd name="connsiteX4" fmla="*/ 0 w 6396770"/>
              <a:gd name="connsiteY4" fmla="*/ 0 h 1049620"/>
              <a:gd name="connsiteX0" fmla="*/ 0 w 6396770"/>
              <a:gd name="connsiteY0" fmla="*/ 0 h 1053387"/>
              <a:gd name="connsiteX1" fmla="*/ 6396770 w 6396770"/>
              <a:gd name="connsiteY1" fmla="*/ 0 h 1053387"/>
              <a:gd name="connsiteX2" fmla="*/ 6396770 w 6396770"/>
              <a:gd name="connsiteY2" fmla="*/ 1049620 h 1053387"/>
              <a:gd name="connsiteX3" fmla="*/ 3302007 w 6396770"/>
              <a:gd name="connsiteY3" fmla="*/ 1053387 h 1053387"/>
              <a:gd name="connsiteX4" fmla="*/ 0 w 6396770"/>
              <a:gd name="connsiteY4" fmla="*/ 1049620 h 1053387"/>
              <a:gd name="connsiteX5" fmla="*/ 0 w 6396770"/>
              <a:gd name="connsiteY5" fmla="*/ 0 h 1053387"/>
              <a:gd name="connsiteX0" fmla="*/ 0 w 6396770"/>
              <a:gd name="connsiteY0" fmla="*/ 0 h 3221320"/>
              <a:gd name="connsiteX1" fmla="*/ 6396770 w 6396770"/>
              <a:gd name="connsiteY1" fmla="*/ 0 h 3221320"/>
              <a:gd name="connsiteX2" fmla="*/ 6396770 w 6396770"/>
              <a:gd name="connsiteY2" fmla="*/ 1049620 h 3221320"/>
              <a:gd name="connsiteX3" fmla="*/ 3302007 w 6396770"/>
              <a:gd name="connsiteY3" fmla="*/ 1053387 h 3221320"/>
              <a:gd name="connsiteX4" fmla="*/ 9525 w 6396770"/>
              <a:gd name="connsiteY4" fmla="*/ 3221320 h 3221320"/>
              <a:gd name="connsiteX5" fmla="*/ 0 w 6396770"/>
              <a:gd name="connsiteY5" fmla="*/ 0 h 3221320"/>
              <a:gd name="connsiteX0" fmla="*/ 0 w 6396770"/>
              <a:gd name="connsiteY0" fmla="*/ 0 h 3225087"/>
              <a:gd name="connsiteX1" fmla="*/ 6396770 w 6396770"/>
              <a:gd name="connsiteY1" fmla="*/ 0 h 3225087"/>
              <a:gd name="connsiteX2" fmla="*/ 6396770 w 6396770"/>
              <a:gd name="connsiteY2" fmla="*/ 1049620 h 3225087"/>
              <a:gd name="connsiteX3" fmla="*/ 3606807 w 6396770"/>
              <a:gd name="connsiteY3" fmla="*/ 3225087 h 3225087"/>
              <a:gd name="connsiteX4" fmla="*/ 9525 w 6396770"/>
              <a:gd name="connsiteY4" fmla="*/ 3221320 h 3225087"/>
              <a:gd name="connsiteX5" fmla="*/ 0 w 6396770"/>
              <a:gd name="connsiteY5" fmla="*/ 0 h 3225087"/>
              <a:gd name="connsiteX0" fmla="*/ 0 w 6396770"/>
              <a:gd name="connsiteY0" fmla="*/ 0 h 3225087"/>
              <a:gd name="connsiteX1" fmla="*/ 6396770 w 6396770"/>
              <a:gd name="connsiteY1" fmla="*/ 0 h 3225087"/>
              <a:gd name="connsiteX2" fmla="*/ 6396770 w 6396770"/>
              <a:gd name="connsiteY2" fmla="*/ 1049620 h 3225087"/>
              <a:gd name="connsiteX3" fmla="*/ 3863982 w 6396770"/>
              <a:gd name="connsiteY3" fmla="*/ 3044111 h 3225087"/>
              <a:gd name="connsiteX4" fmla="*/ 3606807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049620 h 3225087"/>
              <a:gd name="connsiteX3" fmla="*/ 3559182 w 6396770"/>
              <a:gd name="connsiteY3" fmla="*/ 1091486 h 3225087"/>
              <a:gd name="connsiteX4" fmla="*/ 3606807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049620 h 3225087"/>
              <a:gd name="connsiteX3" fmla="*/ 3559182 w 6396770"/>
              <a:gd name="connsiteY3" fmla="*/ 1091486 h 3225087"/>
              <a:gd name="connsiteX4" fmla="*/ 359728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049620 h 3225087"/>
              <a:gd name="connsiteX3" fmla="*/ 3559182 w 6396770"/>
              <a:gd name="connsiteY3" fmla="*/ 1091486 h 3225087"/>
              <a:gd name="connsiteX4" fmla="*/ 357823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049620 h 3225087"/>
              <a:gd name="connsiteX3" fmla="*/ 3559182 w 6396770"/>
              <a:gd name="connsiteY3" fmla="*/ 1091486 h 3225087"/>
              <a:gd name="connsiteX4" fmla="*/ 355918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106770 h 3225087"/>
              <a:gd name="connsiteX3" fmla="*/ 3559182 w 6396770"/>
              <a:gd name="connsiteY3" fmla="*/ 1091486 h 3225087"/>
              <a:gd name="connsiteX4" fmla="*/ 355918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106770 h 3225087"/>
              <a:gd name="connsiteX3" fmla="*/ 3559182 w 6396770"/>
              <a:gd name="connsiteY3" fmla="*/ 1091486 h 3225087"/>
              <a:gd name="connsiteX4" fmla="*/ 355918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68195 w 6396770"/>
              <a:gd name="connsiteY2" fmla="*/ 1087720 h 3225087"/>
              <a:gd name="connsiteX3" fmla="*/ 3559182 w 6396770"/>
              <a:gd name="connsiteY3" fmla="*/ 1091486 h 3225087"/>
              <a:gd name="connsiteX4" fmla="*/ 355918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68195 w 6396770"/>
              <a:gd name="connsiteY2" fmla="*/ 1087720 h 3225087"/>
              <a:gd name="connsiteX3" fmla="*/ 3315642 w 6396770"/>
              <a:gd name="connsiteY3" fmla="*/ 1086724 h 3225087"/>
              <a:gd name="connsiteX4" fmla="*/ 3559182 w 6396770"/>
              <a:gd name="connsiteY4" fmla="*/ 3225087 h 3225087"/>
              <a:gd name="connsiteX5" fmla="*/ 9525 w 6396770"/>
              <a:gd name="connsiteY5" fmla="*/ 3221320 h 3225087"/>
              <a:gd name="connsiteX6" fmla="*/ 0 w 6396770"/>
              <a:gd name="connsiteY6" fmla="*/ 0 h 3225087"/>
              <a:gd name="connsiteX0" fmla="*/ 0 w 6396770"/>
              <a:gd name="connsiteY0" fmla="*/ 0 h 3221320"/>
              <a:gd name="connsiteX1" fmla="*/ 6396770 w 6396770"/>
              <a:gd name="connsiteY1" fmla="*/ 0 h 3221320"/>
              <a:gd name="connsiteX2" fmla="*/ 6368195 w 6396770"/>
              <a:gd name="connsiteY2" fmla="*/ 1087720 h 3221320"/>
              <a:gd name="connsiteX3" fmla="*/ 3315642 w 6396770"/>
              <a:gd name="connsiteY3" fmla="*/ 1086724 h 3221320"/>
              <a:gd name="connsiteX4" fmla="*/ 3246059 w 6396770"/>
              <a:gd name="connsiteY4" fmla="*/ 3215562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46059 w 6396770"/>
              <a:gd name="connsiteY4" fmla="*/ 3215562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46059 w 6396770"/>
              <a:gd name="connsiteY4" fmla="*/ 3215562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2906842 w 6396770"/>
              <a:gd name="connsiteY4" fmla="*/ 3215562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63455 w 6396770"/>
              <a:gd name="connsiteY4" fmla="*/ 3210800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63455 w 6396770"/>
              <a:gd name="connsiteY4" fmla="*/ 3210800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54757 w 6396770"/>
              <a:gd name="connsiteY4" fmla="*/ 3220325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41711 w 6396770"/>
              <a:gd name="connsiteY4" fmla="*/ 3220325 h 3221320"/>
              <a:gd name="connsiteX5" fmla="*/ 9525 w 6396770"/>
              <a:gd name="connsiteY5" fmla="*/ 3221320 h 3221320"/>
              <a:gd name="connsiteX6" fmla="*/ 0 w 6396770"/>
              <a:gd name="connsiteY6" fmla="*/ 0 h 3221320"/>
              <a:gd name="connsiteX0" fmla="*/ 0 w 6375025"/>
              <a:gd name="connsiteY0" fmla="*/ 0 h 3221320"/>
              <a:gd name="connsiteX1" fmla="*/ 6375025 w 6375025"/>
              <a:gd name="connsiteY1" fmla="*/ 4763 h 3221320"/>
              <a:gd name="connsiteX2" fmla="*/ 6368195 w 6375025"/>
              <a:gd name="connsiteY2" fmla="*/ 1087720 h 3221320"/>
              <a:gd name="connsiteX3" fmla="*/ 3237362 w 6375025"/>
              <a:gd name="connsiteY3" fmla="*/ 1081962 h 3221320"/>
              <a:gd name="connsiteX4" fmla="*/ 3241711 w 6375025"/>
              <a:gd name="connsiteY4" fmla="*/ 3220325 h 3221320"/>
              <a:gd name="connsiteX5" fmla="*/ 9525 w 6375025"/>
              <a:gd name="connsiteY5" fmla="*/ 3221320 h 3221320"/>
              <a:gd name="connsiteX6" fmla="*/ 0 w 6375025"/>
              <a:gd name="connsiteY6" fmla="*/ 0 h 322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5025" h="3221320">
                <a:moveTo>
                  <a:pt x="0" y="0"/>
                </a:moveTo>
                <a:lnTo>
                  <a:pt x="6375025" y="4763"/>
                </a:lnTo>
                <a:cubicBezTo>
                  <a:pt x="6372748" y="365749"/>
                  <a:pt x="6370472" y="726734"/>
                  <a:pt x="6368195" y="1087720"/>
                </a:cubicBezTo>
                <a:lnTo>
                  <a:pt x="3237362" y="1081962"/>
                </a:lnTo>
                <a:cubicBezTo>
                  <a:pt x="3238812" y="1794750"/>
                  <a:pt x="3240261" y="2507537"/>
                  <a:pt x="3241711" y="3220325"/>
                </a:cubicBezTo>
                <a:lnTo>
                  <a:pt x="9525" y="3221320"/>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7">
            <a:extLst>
              <a:ext uri="{FF2B5EF4-FFF2-40B4-BE49-F238E27FC236}">
                <a16:creationId xmlns:a16="http://schemas.microsoft.com/office/drawing/2014/main" id="{64A2398B-BAA8-4BA5-8946-EE000DB2D9BF}"/>
              </a:ext>
            </a:extLst>
          </p:cNvPr>
          <p:cNvPicPr>
            <a:picLocks noChangeAspect="1"/>
          </p:cNvPicPr>
          <p:nvPr/>
        </p:nvPicPr>
        <p:blipFill>
          <a:blip r:embed="rId3"/>
          <a:stretch>
            <a:fillRect/>
          </a:stretch>
        </p:blipFill>
        <p:spPr>
          <a:xfrm>
            <a:off x="1167155" y="1606927"/>
            <a:ext cx="10046486" cy="3956607"/>
          </a:xfrm>
          <a:prstGeom prst="rect">
            <a:avLst/>
          </a:prstGeom>
        </p:spPr>
      </p:pic>
      <p:sp>
        <p:nvSpPr>
          <p:cNvPr id="31" name="타원 30">
            <a:extLst>
              <a:ext uri="{FF2B5EF4-FFF2-40B4-BE49-F238E27FC236}">
                <a16:creationId xmlns:a16="http://schemas.microsoft.com/office/drawing/2014/main" id="{FF1068C0-7F7E-4E2F-9985-8B12D02A5B4B}"/>
              </a:ext>
            </a:extLst>
          </p:cNvPr>
          <p:cNvSpPr/>
          <p:nvPr/>
        </p:nvSpPr>
        <p:spPr>
          <a:xfrm>
            <a:off x="6303580" y="3667760"/>
            <a:ext cx="345440" cy="223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타원 31">
            <a:extLst>
              <a:ext uri="{FF2B5EF4-FFF2-40B4-BE49-F238E27FC236}">
                <a16:creationId xmlns:a16="http://schemas.microsoft.com/office/drawing/2014/main" id="{802DD974-176E-4A21-BD5B-8FFA94C35BAB}"/>
              </a:ext>
            </a:extLst>
          </p:cNvPr>
          <p:cNvSpPr/>
          <p:nvPr/>
        </p:nvSpPr>
        <p:spPr>
          <a:xfrm>
            <a:off x="6925955" y="3667760"/>
            <a:ext cx="345440" cy="223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a:extLst>
              <a:ext uri="{FF2B5EF4-FFF2-40B4-BE49-F238E27FC236}">
                <a16:creationId xmlns:a16="http://schemas.microsoft.com/office/drawing/2014/main" id="{91C40EE1-3E39-4604-8F6F-48E9C0F4C3FE}"/>
              </a:ext>
            </a:extLst>
          </p:cNvPr>
          <p:cNvSpPr/>
          <p:nvPr/>
        </p:nvSpPr>
        <p:spPr>
          <a:xfrm>
            <a:off x="7558215" y="3667760"/>
            <a:ext cx="345440" cy="223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4">
            <a:extLst>
              <a:ext uri="{FF2B5EF4-FFF2-40B4-BE49-F238E27FC236}">
                <a16:creationId xmlns:a16="http://schemas.microsoft.com/office/drawing/2014/main" id="{224FF9FF-CCA2-4708-85D1-551BCD7F95B7}"/>
              </a:ext>
            </a:extLst>
          </p:cNvPr>
          <p:cNvSpPr/>
          <p:nvPr/>
        </p:nvSpPr>
        <p:spPr>
          <a:xfrm>
            <a:off x="6303580" y="4409743"/>
            <a:ext cx="345440" cy="223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타원 35">
            <a:extLst>
              <a:ext uri="{FF2B5EF4-FFF2-40B4-BE49-F238E27FC236}">
                <a16:creationId xmlns:a16="http://schemas.microsoft.com/office/drawing/2014/main" id="{CE6D49ED-9BBE-45FC-894C-7FE617F28847}"/>
              </a:ext>
            </a:extLst>
          </p:cNvPr>
          <p:cNvSpPr/>
          <p:nvPr/>
        </p:nvSpPr>
        <p:spPr>
          <a:xfrm>
            <a:off x="6925955" y="4409743"/>
            <a:ext cx="345440" cy="223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13B3DF5F-E71D-4574-BFAD-E818FBE71FF7}"/>
              </a:ext>
            </a:extLst>
          </p:cNvPr>
          <p:cNvSpPr/>
          <p:nvPr/>
        </p:nvSpPr>
        <p:spPr>
          <a:xfrm>
            <a:off x="7558215" y="4409743"/>
            <a:ext cx="345440" cy="223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타원 37">
            <a:extLst>
              <a:ext uri="{FF2B5EF4-FFF2-40B4-BE49-F238E27FC236}">
                <a16:creationId xmlns:a16="http://schemas.microsoft.com/office/drawing/2014/main" id="{C0F74E07-6A82-4711-909B-56561D91D1D0}"/>
              </a:ext>
            </a:extLst>
          </p:cNvPr>
          <p:cNvSpPr/>
          <p:nvPr/>
        </p:nvSpPr>
        <p:spPr>
          <a:xfrm>
            <a:off x="8442312" y="4043983"/>
            <a:ext cx="345440" cy="223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타원 38">
            <a:extLst>
              <a:ext uri="{FF2B5EF4-FFF2-40B4-BE49-F238E27FC236}">
                <a16:creationId xmlns:a16="http://schemas.microsoft.com/office/drawing/2014/main" id="{01737EC4-0461-46F9-8E76-CCCD22CBCDBE}"/>
              </a:ext>
            </a:extLst>
          </p:cNvPr>
          <p:cNvSpPr/>
          <p:nvPr/>
        </p:nvSpPr>
        <p:spPr>
          <a:xfrm>
            <a:off x="9317696" y="4043983"/>
            <a:ext cx="345440" cy="223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타원 39">
            <a:extLst>
              <a:ext uri="{FF2B5EF4-FFF2-40B4-BE49-F238E27FC236}">
                <a16:creationId xmlns:a16="http://schemas.microsoft.com/office/drawing/2014/main" id="{A4B6B670-A311-4BE1-A5C2-1D8B11AB4D69}"/>
              </a:ext>
            </a:extLst>
          </p:cNvPr>
          <p:cNvSpPr/>
          <p:nvPr/>
        </p:nvSpPr>
        <p:spPr>
          <a:xfrm>
            <a:off x="9995676" y="3575939"/>
            <a:ext cx="345440" cy="223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타원 40">
            <a:extLst>
              <a:ext uri="{FF2B5EF4-FFF2-40B4-BE49-F238E27FC236}">
                <a16:creationId xmlns:a16="http://schemas.microsoft.com/office/drawing/2014/main" id="{EA244F69-BFE7-460E-8E60-296C0E7AF237}"/>
              </a:ext>
            </a:extLst>
          </p:cNvPr>
          <p:cNvSpPr/>
          <p:nvPr/>
        </p:nvSpPr>
        <p:spPr>
          <a:xfrm>
            <a:off x="9995676" y="4511876"/>
            <a:ext cx="345440" cy="223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타원 41">
            <a:extLst>
              <a:ext uri="{FF2B5EF4-FFF2-40B4-BE49-F238E27FC236}">
                <a16:creationId xmlns:a16="http://schemas.microsoft.com/office/drawing/2014/main" id="{67C3A69A-13A4-4847-A38C-BDF461E038BA}"/>
              </a:ext>
            </a:extLst>
          </p:cNvPr>
          <p:cNvSpPr/>
          <p:nvPr/>
        </p:nvSpPr>
        <p:spPr>
          <a:xfrm>
            <a:off x="10643451" y="3581019"/>
            <a:ext cx="345440" cy="223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타원 42">
            <a:extLst>
              <a:ext uri="{FF2B5EF4-FFF2-40B4-BE49-F238E27FC236}">
                <a16:creationId xmlns:a16="http://schemas.microsoft.com/office/drawing/2014/main" id="{9D73F62F-6BD6-4B58-AE3D-C3DB776F2A12}"/>
              </a:ext>
            </a:extLst>
          </p:cNvPr>
          <p:cNvSpPr/>
          <p:nvPr/>
        </p:nvSpPr>
        <p:spPr>
          <a:xfrm>
            <a:off x="10643451" y="4123616"/>
            <a:ext cx="345440" cy="223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43">
            <a:extLst>
              <a:ext uri="{FF2B5EF4-FFF2-40B4-BE49-F238E27FC236}">
                <a16:creationId xmlns:a16="http://schemas.microsoft.com/office/drawing/2014/main" id="{5F5563F4-F446-40F6-AFDB-BD0DC2D396FA}"/>
              </a:ext>
            </a:extLst>
          </p:cNvPr>
          <p:cNvSpPr/>
          <p:nvPr/>
        </p:nvSpPr>
        <p:spPr>
          <a:xfrm>
            <a:off x="10643451" y="4741975"/>
            <a:ext cx="345440" cy="223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직사각형 44">
            <a:extLst>
              <a:ext uri="{FF2B5EF4-FFF2-40B4-BE49-F238E27FC236}">
                <a16:creationId xmlns:a16="http://schemas.microsoft.com/office/drawing/2014/main" id="{627A9843-2B5A-41BB-8A46-C415B1C1EAEF}"/>
              </a:ext>
            </a:extLst>
          </p:cNvPr>
          <p:cNvSpPr/>
          <p:nvPr/>
        </p:nvSpPr>
        <p:spPr>
          <a:xfrm>
            <a:off x="2641599" y="3068320"/>
            <a:ext cx="487681" cy="22352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직사각형 45">
            <a:extLst>
              <a:ext uri="{FF2B5EF4-FFF2-40B4-BE49-F238E27FC236}">
                <a16:creationId xmlns:a16="http://schemas.microsoft.com/office/drawing/2014/main" id="{0377BCB4-D8A1-4B82-A312-B6BEC2F964F5}"/>
              </a:ext>
            </a:extLst>
          </p:cNvPr>
          <p:cNvSpPr/>
          <p:nvPr/>
        </p:nvSpPr>
        <p:spPr>
          <a:xfrm>
            <a:off x="2641599" y="2195384"/>
            <a:ext cx="487681" cy="22352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46">
            <a:extLst>
              <a:ext uri="{FF2B5EF4-FFF2-40B4-BE49-F238E27FC236}">
                <a16:creationId xmlns:a16="http://schemas.microsoft.com/office/drawing/2014/main" id="{EE7274A8-8369-44BD-B6B4-BC4525493E53}"/>
              </a:ext>
            </a:extLst>
          </p:cNvPr>
          <p:cNvSpPr/>
          <p:nvPr/>
        </p:nvSpPr>
        <p:spPr>
          <a:xfrm>
            <a:off x="2151239" y="1921064"/>
            <a:ext cx="581801" cy="22352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90139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par>
                          <p:cTn id="44" fill="hold">
                            <p:stCondLst>
                              <p:cond delay="500"/>
                            </p:stCondLst>
                            <p:childTnLst>
                              <p:par>
                                <p:cTn id="45" presetID="26" presetClass="emph" presetSubtype="0" fill="hold" grpId="1" nodeType="afterEffect">
                                  <p:stCondLst>
                                    <p:cond delay="0"/>
                                  </p:stCondLst>
                                  <p:childTnLst>
                                    <p:animEffect transition="out" filter="fade">
                                      <p:cBhvr>
                                        <p:cTn id="46" dur="500" tmFilter="0, 0; .2, .5; .8, .5; 1, 0"/>
                                        <p:tgtEl>
                                          <p:spTgt spid="31"/>
                                        </p:tgtEl>
                                      </p:cBhvr>
                                    </p:animEffect>
                                    <p:animScale>
                                      <p:cBhvr>
                                        <p:cTn id="47" dur="250" autoRev="1" fill="hold"/>
                                        <p:tgtEl>
                                          <p:spTgt spid="31"/>
                                        </p:tgtEl>
                                      </p:cBhvr>
                                      <p:by x="105000" y="105000"/>
                                    </p:animScale>
                                  </p:childTnLst>
                                </p:cTn>
                              </p:par>
                              <p:par>
                                <p:cTn id="48" presetID="26" presetClass="emph" presetSubtype="0" fill="hold" grpId="1" nodeType="withEffect">
                                  <p:stCondLst>
                                    <p:cond delay="0"/>
                                  </p:stCondLst>
                                  <p:childTnLst>
                                    <p:animEffect transition="out" filter="fade">
                                      <p:cBhvr>
                                        <p:cTn id="49" dur="500" tmFilter="0, 0; .2, .5; .8, .5; 1, 0"/>
                                        <p:tgtEl>
                                          <p:spTgt spid="32"/>
                                        </p:tgtEl>
                                      </p:cBhvr>
                                    </p:animEffect>
                                    <p:animScale>
                                      <p:cBhvr>
                                        <p:cTn id="50" dur="250" autoRev="1" fill="hold"/>
                                        <p:tgtEl>
                                          <p:spTgt spid="32"/>
                                        </p:tgtEl>
                                      </p:cBhvr>
                                      <p:by x="105000" y="105000"/>
                                    </p:animScale>
                                  </p:childTnLst>
                                </p:cTn>
                              </p:par>
                              <p:par>
                                <p:cTn id="51" presetID="26" presetClass="emph" presetSubtype="0" fill="hold" grpId="1" nodeType="withEffect">
                                  <p:stCondLst>
                                    <p:cond delay="0"/>
                                  </p:stCondLst>
                                  <p:childTnLst>
                                    <p:animEffect transition="out" filter="fade">
                                      <p:cBhvr>
                                        <p:cTn id="52" dur="500" tmFilter="0, 0; .2, .5; .8, .5; 1, 0"/>
                                        <p:tgtEl>
                                          <p:spTgt spid="33"/>
                                        </p:tgtEl>
                                      </p:cBhvr>
                                    </p:animEffect>
                                    <p:animScale>
                                      <p:cBhvr>
                                        <p:cTn id="53" dur="250" autoRev="1" fill="hold"/>
                                        <p:tgtEl>
                                          <p:spTgt spid="33"/>
                                        </p:tgtEl>
                                      </p:cBhvr>
                                      <p:by x="105000" y="105000"/>
                                    </p:animScale>
                                  </p:childTnLst>
                                </p:cTn>
                              </p:par>
                              <p:par>
                                <p:cTn id="54" presetID="26" presetClass="emph" presetSubtype="0" fill="hold" grpId="1" nodeType="withEffect">
                                  <p:stCondLst>
                                    <p:cond delay="0"/>
                                  </p:stCondLst>
                                  <p:childTnLst>
                                    <p:animEffect transition="out" filter="fade">
                                      <p:cBhvr>
                                        <p:cTn id="55" dur="500" tmFilter="0, 0; .2, .5; .8, .5; 1, 0"/>
                                        <p:tgtEl>
                                          <p:spTgt spid="35"/>
                                        </p:tgtEl>
                                      </p:cBhvr>
                                    </p:animEffect>
                                    <p:animScale>
                                      <p:cBhvr>
                                        <p:cTn id="56" dur="250" autoRev="1" fill="hold"/>
                                        <p:tgtEl>
                                          <p:spTgt spid="35"/>
                                        </p:tgtEl>
                                      </p:cBhvr>
                                      <p:by x="105000" y="105000"/>
                                    </p:animScale>
                                  </p:childTnLst>
                                </p:cTn>
                              </p:par>
                              <p:par>
                                <p:cTn id="57" presetID="26" presetClass="emph" presetSubtype="0" fill="hold" grpId="1" nodeType="withEffect">
                                  <p:stCondLst>
                                    <p:cond delay="0"/>
                                  </p:stCondLst>
                                  <p:childTnLst>
                                    <p:animEffect transition="out" filter="fade">
                                      <p:cBhvr>
                                        <p:cTn id="58" dur="500" tmFilter="0, 0; .2, .5; .8, .5; 1, 0"/>
                                        <p:tgtEl>
                                          <p:spTgt spid="36"/>
                                        </p:tgtEl>
                                      </p:cBhvr>
                                    </p:animEffect>
                                    <p:animScale>
                                      <p:cBhvr>
                                        <p:cTn id="59" dur="250" autoRev="1" fill="hold"/>
                                        <p:tgtEl>
                                          <p:spTgt spid="36"/>
                                        </p:tgtEl>
                                      </p:cBhvr>
                                      <p:by x="105000" y="105000"/>
                                    </p:animScale>
                                  </p:childTnLst>
                                </p:cTn>
                              </p:par>
                              <p:par>
                                <p:cTn id="60" presetID="26" presetClass="emph" presetSubtype="0" fill="hold" grpId="1" nodeType="withEffect">
                                  <p:stCondLst>
                                    <p:cond delay="0"/>
                                  </p:stCondLst>
                                  <p:childTnLst>
                                    <p:animEffect transition="out" filter="fade">
                                      <p:cBhvr>
                                        <p:cTn id="61" dur="500" tmFilter="0, 0; .2, .5; .8, .5; 1, 0"/>
                                        <p:tgtEl>
                                          <p:spTgt spid="37"/>
                                        </p:tgtEl>
                                      </p:cBhvr>
                                    </p:animEffect>
                                    <p:animScale>
                                      <p:cBhvr>
                                        <p:cTn id="62" dur="250" autoRev="1" fill="hold"/>
                                        <p:tgtEl>
                                          <p:spTgt spid="37"/>
                                        </p:tgtEl>
                                      </p:cBhvr>
                                      <p:by x="105000" y="105000"/>
                                    </p:animScale>
                                  </p:childTnLst>
                                </p:cTn>
                              </p:par>
                              <p:par>
                                <p:cTn id="63" presetID="26" presetClass="emph" presetSubtype="0" fill="hold" grpId="1" nodeType="withEffect">
                                  <p:stCondLst>
                                    <p:cond delay="0"/>
                                  </p:stCondLst>
                                  <p:childTnLst>
                                    <p:animEffect transition="out" filter="fade">
                                      <p:cBhvr>
                                        <p:cTn id="64" dur="500" tmFilter="0, 0; .2, .5; .8, .5; 1, 0"/>
                                        <p:tgtEl>
                                          <p:spTgt spid="38"/>
                                        </p:tgtEl>
                                      </p:cBhvr>
                                    </p:animEffect>
                                    <p:animScale>
                                      <p:cBhvr>
                                        <p:cTn id="65" dur="250" autoRev="1" fill="hold"/>
                                        <p:tgtEl>
                                          <p:spTgt spid="38"/>
                                        </p:tgtEl>
                                      </p:cBhvr>
                                      <p:by x="105000" y="105000"/>
                                    </p:animScale>
                                  </p:childTnLst>
                                </p:cTn>
                              </p:par>
                              <p:par>
                                <p:cTn id="66" presetID="26" presetClass="emph" presetSubtype="0" fill="hold" grpId="1" nodeType="withEffect">
                                  <p:stCondLst>
                                    <p:cond delay="0"/>
                                  </p:stCondLst>
                                  <p:childTnLst>
                                    <p:animEffect transition="out" filter="fade">
                                      <p:cBhvr>
                                        <p:cTn id="67" dur="500" tmFilter="0, 0; .2, .5; .8, .5; 1, 0"/>
                                        <p:tgtEl>
                                          <p:spTgt spid="39"/>
                                        </p:tgtEl>
                                      </p:cBhvr>
                                    </p:animEffect>
                                    <p:animScale>
                                      <p:cBhvr>
                                        <p:cTn id="68" dur="250" autoRev="1" fill="hold"/>
                                        <p:tgtEl>
                                          <p:spTgt spid="39"/>
                                        </p:tgtEl>
                                      </p:cBhvr>
                                      <p:by x="105000" y="105000"/>
                                    </p:animScale>
                                  </p:childTnLst>
                                </p:cTn>
                              </p:par>
                              <p:par>
                                <p:cTn id="69" presetID="26" presetClass="emph" presetSubtype="0" fill="hold" grpId="1" nodeType="withEffect">
                                  <p:stCondLst>
                                    <p:cond delay="0"/>
                                  </p:stCondLst>
                                  <p:childTnLst>
                                    <p:animEffect transition="out" filter="fade">
                                      <p:cBhvr>
                                        <p:cTn id="70" dur="500" tmFilter="0, 0; .2, .5; .8, .5; 1, 0"/>
                                        <p:tgtEl>
                                          <p:spTgt spid="40"/>
                                        </p:tgtEl>
                                      </p:cBhvr>
                                    </p:animEffect>
                                    <p:animScale>
                                      <p:cBhvr>
                                        <p:cTn id="71" dur="250" autoRev="1" fill="hold"/>
                                        <p:tgtEl>
                                          <p:spTgt spid="40"/>
                                        </p:tgtEl>
                                      </p:cBhvr>
                                      <p:by x="105000" y="105000"/>
                                    </p:animScale>
                                  </p:childTnLst>
                                </p:cTn>
                              </p:par>
                              <p:par>
                                <p:cTn id="72" presetID="26" presetClass="emph" presetSubtype="0" fill="hold" grpId="1" nodeType="withEffect">
                                  <p:stCondLst>
                                    <p:cond delay="0"/>
                                  </p:stCondLst>
                                  <p:childTnLst>
                                    <p:animEffect transition="out" filter="fade">
                                      <p:cBhvr>
                                        <p:cTn id="73" dur="500" tmFilter="0, 0; .2, .5; .8, .5; 1, 0"/>
                                        <p:tgtEl>
                                          <p:spTgt spid="41"/>
                                        </p:tgtEl>
                                      </p:cBhvr>
                                    </p:animEffect>
                                    <p:animScale>
                                      <p:cBhvr>
                                        <p:cTn id="74" dur="250" autoRev="1" fill="hold"/>
                                        <p:tgtEl>
                                          <p:spTgt spid="41"/>
                                        </p:tgtEl>
                                      </p:cBhvr>
                                      <p:by x="105000" y="105000"/>
                                    </p:animScale>
                                  </p:childTnLst>
                                </p:cTn>
                              </p:par>
                              <p:par>
                                <p:cTn id="75" presetID="26" presetClass="emph" presetSubtype="0" fill="hold" grpId="1" nodeType="withEffect">
                                  <p:stCondLst>
                                    <p:cond delay="0"/>
                                  </p:stCondLst>
                                  <p:childTnLst>
                                    <p:animEffect transition="out" filter="fade">
                                      <p:cBhvr>
                                        <p:cTn id="76" dur="500" tmFilter="0, 0; .2, .5; .8, .5; 1, 0"/>
                                        <p:tgtEl>
                                          <p:spTgt spid="42"/>
                                        </p:tgtEl>
                                      </p:cBhvr>
                                    </p:animEffect>
                                    <p:animScale>
                                      <p:cBhvr>
                                        <p:cTn id="77" dur="250" autoRev="1" fill="hold"/>
                                        <p:tgtEl>
                                          <p:spTgt spid="42"/>
                                        </p:tgtEl>
                                      </p:cBhvr>
                                      <p:by x="105000" y="105000"/>
                                    </p:animScale>
                                  </p:childTnLst>
                                </p:cTn>
                              </p:par>
                              <p:par>
                                <p:cTn id="78" presetID="26" presetClass="emph" presetSubtype="0" fill="hold" grpId="1" nodeType="withEffect">
                                  <p:stCondLst>
                                    <p:cond delay="0"/>
                                  </p:stCondLst>
                                  <p:childTnLst>
                                    <p:animEffect transition="out" filter="fade">
                                      <p:cBhvr>
                                        <p:cTn id="79" dur="500" tmFilter="0, 0; .2, .5; .8, .5; 1, 0"/>
                                        <p:tgtEl>
                                          <p:spTgt spid="43"/>
                                        </p:tgtEl>
                                      </p:cBhvr>
                                    </p:animEffect>
                                    <p:animScale>
                                      <p:cBhvr>
                                        <p:cTn id="80" dur="250" autoRev="1" fill="hold"/>
                                        <p:tgtEl>
                                          <p:spTgt spid="43"/>
                                        </p:tgtEl>
                                      </p:cBhvr>
                                      <p:by x="105000" y="105000"/>
                                    </p:animScale>
                                  </p:childTnLst>
                                </p:cTn>
                              </p:par>
                              <p:par>
                                <p:cTn id="81" presetID="26" presetClass="emph" presetSubtype="0" fill="hold" grpId="1" nodeType="withEffect">
                                  <p:stCondLst>
                                    <p:cond delay="0"/>
                                  </p:stCondLst>
                                  <p:childTnLst>
                                    <p:animEffect transition="out" filter="fade">
                                      <p:cBhvr>
                                        <p:cTn id="82" dur="500" tmFilter="0, 0; .2, .5; .8, .5; 1, 0"/>
                                        <p:tgtEl>
                                          <p:spTgt spid="44"/>
                                        </p:tgtEl>
                                      </p:cBhvr>
                                    </p:animEffect>
                                    <p:animScale>
                                      <p:cBhvr>
                                        <p:cTn id="83" dur="250" autoRev="1" fill="hold"/>
                                        <p:tgtEl>
                                          <p:spTgt spid="44"/>
                                        </p:tgtEl>
                                      </p:cBhvr>
                                      <p:by x="105000" y="105000"/>
                                    </p:animScale>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2" nodeType="clickEffect">
                                  <p:stCondLst>
                                    <p:cond delay="0"/>
                                  </p:stCondLst>
                                  <p:childTnLst>
                                    <p:animEffect transition="out" filter="fade">
                                      <p:cBhvr>
                                        <p:cTn id="87" dur="500"/>
                                        <p:tgtEl>
                                          <p:spTgt spid="32"/>
                                        </p:tgtEl>
                                      </p:cBhvr>
                                    </p:animEffect>
                                    <p:set>
                                      <p:cBhvr>
                                        <p:cTn id="88" dur="1" fill="hold">
                                          <p:stCondLst>
                                            <p:cond delay="499"/>
                                          </p:stCondLst>
                                        </p:cTn>
                                        <p:tgtEl>
                                          <p:spTgt spid="32"/>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33"/>
                                        </p:tgtEl>
                                      </p:cBhvr>
                                    </p:animEffect>
                                    <p:set>
                                      <p:cBhvr>
                                        <p:cTn id="91" dur="1" fill="hold">
                                          <p:stCondLst>
                                            <p:cond delay="499"/>
                                          </p:stCondLst>
                                        </p:cTn>
                                        <p:tgtEl>
                                          <p:spTgt spid="33"/>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35"/>
                                        </p:tgtEl>
                                      </p:cBhvr>
                                    </p:animEffect>
                                    <p:set>
                                      <p:cBhvr>
                                        <p:cTn id="94" dur="1" fill="hold">
                                          <p:stCondLst>
                                            <p:cond delay="499"/>
                                          </p:stCondLst>
                                        </p:cTn>
                                        <p:tgtEl>
                                          <p:spTgt spid="35"/>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500"/>
                                        <p:tgtEl>
                                          <p:spTgt spid="36"/>
                                        </p:tgtEl>
                                      </p:cBhvr>
                                    </p:animEffect>
                                    <p:set>
                                      <p:cBhvr>
                                        <p:cTn id="97" dur="1" fill="hold">
                                          <p:stCondLst>
                                            <p:cond delay="499"/>
                                          </p:stCondLst>
                                        </p:cTn>
                                        <p:tgtEl>
                                          <p:spTgt spid="36"/>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37"/>
                                        </p:tgtEl>
                                      </p:cBhvr>
                                    </p:animEffect>
                                    <p:set>
                                      <p:cBhvr>
                                        <p:cTn id="100" dur="1" fill="hold">
                                          <p:stCondLst>
                                            <p:cond delay="499"/>
                                          </p:stCondLst>
                                        </p:cTn>
                                        <p:tgtEl>
                                          <p:spTgt spid="37"/>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500"/>
                                        <p:tgtEl>
                                          <p:spTgt spid="38"/>
                                        </p:tgtEl>
                                      </p:cBhvr>
                                    </p:animEffect>
                                    <p:set>
                                      <p:cBhvr>
                                        <p:cTn id="103" dur="1" fill="hold">
                                          <p:stCondLst>
                                            <p:cond delay="499"/>
                                          </p:stCondLst>
                                        </p:cTn>
                                        <p:tgtEl>
                                          <p:spTgt spid="38"/>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500"/>
                                        <p:tgtEl>
                                          <p:spTgt spid="39"/>
                                        </p:tgtEl>
                                      </p:cBhvr>
                                    </p:animEffect>
                                    <p:set>
                                      <p:cBhvr>
                                        <p:cTn id="106" dur="1" fill="hold">
                                          <p:stCondLst>
                                            <p:cond delay="499"/>
                                          </p:stCondLst>
                                        </p:cTn>
                                        <p:tgtEl>
                                          <p:spTgt spid="39"/>
                                        </p:tgtEl>
                                        <p:attrNameLst>
                                          <p:attrName>style.visibility</p:attrName>
                                        </p:attrNameLst>
                                      </p:cBhvr>
                                      <p:to>
                                        <p:strVal val="hidden"/>
                                      </p:to>
                                    </p:set>
                                  </p:childTnLst>
                                </p:cTn>
                              </p:par>
                              <p:par>
                                <p:cTn id="107" presetID="10" presetClass="exit" presetSubtype="0" fill="hold" grpId="2" nodeType="withEffect">
                                  <p:stCondLst>
                                    <p:cond delay="0"/>
                                  </p:stCondLst>
                                  <p:childTnLst>
                                    <p:animEffect transition="out" filter="fade">
                                      <p:cBhvr>
                                        <p:cTn id="108" dur="500"/>
                                        <p:tgtEl>
                                          <p:spTgt spid="40"/>
                                        </p:tgtEl>
                                      </p:cBhvr>
                                    </p:animEffect>
                                    <p:set>
                                      <p:cBhvr>
                                        <p:cTn id="109" dur="1" fill="hold">
                                          <p:stCondLst>
                                            <p:cond delay="499"/>
                                          </p:stCondLst>
                                        </p:cTn>
                                        <p:tgtEl>
                                          <p:spTgt spid="40"/>
                                        </p:tgtEl>
                                        <p:attrNameLst>
                                          <p:attrName>style.visibility</p:attrName>
                                        </p:attrNameLst>
                                      </p:cBhvr>
                                      <p:to>
                                        <p:strVal val="hidden"/>
                                      </p:to>
                                    </p:set>
                                  </p:childTnLst>
                                </p:cTn>
                              </p:par>
                              <p:par>
                                <p:cTn id="110" presetID="10" presetClass="exit" presetSubtype="0" fill="hold" grpId="2" nodeType="withEffect">
                                  <p:stCondLst>
                                    <p:cond delay="0"/>
                                  </p:stCondLst>
                                  <p:childTnLst>
                                    <p:animEffect transition="out" filter="fade">
                                      <p:cBhvr>
                                        <p:cTn id="111" dur="500"/>
                                        <p:tgtEl>
                                          <p:spTgt spid="41"/>
                                        </p:tgtEl>
                                      </p:cBhvr>
                                    </p:animEffect>
                                    <p:set>
                                      <p:cBhvr>
                                        <p:cTn id="112" dur="1" fill="hold">
                                          <p:stCondLst>
                                            <p:cond delay="499"/>
                                          </p:stCondLst>
                                        </p:cTn>
                                        <p:tgtEl>
                                          <p:spTgt spid="41"/>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42"/>
                                        </p:tgtEl>
                                      </p:cBhvr>
                                    </p:animEffect>
                                    <p:set>
                                      <p:cBhvr>
                                        <p:cTn id="115" dur="1" fill="hold">
                                          <p:stCondLst>
                                            <p:cond delay="499"/>
                                          </p:stCondLst>
                                        </p:cTn>
                                        <p:tgtEl>
                                          <p:spTgt spid="42"/>
                                        </p:tgtEl>
                                        <p:attrNameLst>
                                          <p:attrName>style.visibility</p:attrName>
                                        </p:attrNameLst>
                                      </p:cBhvr>
                                      <p:to>
                                        <p:strVal val="hidden"/>
                                      </p:to>
                                    </p:set>
                                  </p:childTnLst>
                                </p:cTn>
                              </p:par>
                              <p:par>
                                <p:cTn id="116" presetID="10" presetClass="exit" presetSubtype="0" fill="hold" grpId="2" nodeType="withEffect">
                                  <p:stCondLst>
                                    <p:cond delay="0"/>
                                  </p:stCondLst>
                                  <p:childTnLst>
                                    <p:animEffect transition="out" filter="fade">
                                      <p:cBhvr>
                                        <p:cTn id="117" dur="500"/>
                                        <p:tgtEl>
                                          <p:spTgt spid="43"/>
                                        </p:tgtEl>
                                      </p:cBhvr>
                                    </p:animEffect>
                                    <p:set>
                                      <p:cBhvr>
                                        <p:cTn id="118" dur="1" fill="hold">
                                          <p:stCondLst>
                                            <p:cond delay="499"/>
                                          </p:stCondLst>
                                        </p:cTn>
                                        <p:tgtEl>
                                          <p:spTgt spid="43"/>
                                        </p:tgtEl>
                                        <p:attrNameLst>
                                          <p:attrName>style.visibility</p:attrName>
                                        </p:attrNameLst>
                                      </p:cBhvr>
                                      <p:to>
                                        <p:strVal val="hidden"/>
                                      </p:to>
                                    </p:set>
                                  </p:childTnLst>
                                </p:cTn>
                              </p:par>
                              <p:par>
                                <p:cTn id="119" presetID="10" presetClass="exit" presetSubtype="0" fill="hold" grpId="2" nodeType="withEffect">
                                  <p:stCondLst>
                                    <p:cond delay="0"/>
                                  </p:stCondLst>
                                  <p:childTnLst>
                                    <p:animEffect transition="out" filter="fade">
                                      <p:cBhvr>
                                        <p:cTn id="120" dur="500"/>
                                        <p:tgtEl>
                                          <p:spTgt spid="44"/>
                                        </p:tgtEl>
                                      </p:cBhvr>
                                    </p:animEffect>
                                    <p:set>
                                      <p:cBhvr>
                                        <p:cTn id="121" dur="1" fill="hold">
                                          <p:stCondLst>
                                            <p:cond delay="499"/>
                                          </p:stCondLst>
                                        </p:cTn>
                                        <p:tgtEl>
                                          <p:spTgt spid="44"/>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500"/>
                                        <p:tgtEl>
                                          <p:spTgt spid="45"/>
                                        </p:tgtEl>
                                      </p:cBhvr>
                                    </p:animEffect>
                                  </p:childTnLst>
                                </p:cTn>
                              </p:par>
                            </p:childTnLst>
                          </p:cTn>
                        </p:par>
                        <p:par>
                          <p:cTn id="127" fill="hold">
                            <p:stCondLst>
                              <p:cond delay="500"/>
                            </p:stCondLst>
                            <p:childTnLst>
                              <p:par>
                                <p:cTn id="128" presetID="10" presetClass="entr" presetSubtype="0" fill="hold" grpId="0" nodeType="afterEffect">
                                  <p:stCondLst>
                                    <p:cond delay="0"/>
                                  </p:stCondLst>
                                  <p:childTnLst>
                                    <p:set>
                                      <p:cBhvr>
                                        <p:cTn id="129" dur="1" fill="hold">
                                          <p:stCondLst>
                                            <p:cond delay="0"/>
                                          </p:stCondLst>
                                        </p:cTn>
                                        <p:tgtEl>
                                          <p:spTgt spid="46"/>
                                        </p:tgtEl>
                                        <p:attrNameLst>
                                          <p:attrName>style.visibility</p:attrName>
                                        </p:attrNameLst>
                                      </p:cBhvr>
                                      <p:to>
                                        <p:strVal val="visible"/>
                                      </p:to>
                                    </p:set>
                                    <p:animEffect transition="in" filter="fade">
                                      <p:cBhvr>
                                        <p:cTn id="130" dur="500"/>
                                        <p:tgtEl>
                                          <p:spTgt spid="46"/>
                                        </p:tgtEl>
                                      </p:cBhvr>
                                    </p:animEffect>
                                  </p:childTnLst>
                                </p:cTn>
                              </p:par>
                            </p:childTnLst>
                          </p:cTn>
                        </p:par>
                        <p:par>
                          <p:cTn id="131" fill="hold">
                            <p:stCondLst>
                              <p:cond delay="1000"/>
                            </p:stCondLst>
                            <p:childTnLst>
                              <p:par>
                                <p:cTn id="132" presetID="10" presetClass="entr" presetSubtype="0" fill="hold" grpId="0" nodeType="after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fade">
                                      <p:cBhvr>
                                        <p:cTn id="13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2" grpId="2" animBg="1"/>
      <p:bldP spid="33" grpId="0" animBg="1"/>
      <p:bldP spid="33" grpId="1" animBg="1"/>
      <p:bldP spid="33"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45" grpId="0" animBg="1"/>
      <p:bldP spid="46"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AE14F48-6924-4554-8B33-E2E30D94238D}"/>
              </a:ext>
            </a:extLst>
          </p:cNvPr>
          <p:cNvSpPr>
            <a:spLocks noGrp="1"/>
          </p:cNvSpPr>
          <p:nvPr>
            <p:ph type="title"/>
          </p:nvPr>
        </p:nvSpPr>
        <p:spPr/>
        <p:txBody>
          <a:bodyPr/>
          <a:lstStyle/>
          <a:p>
            <a:r>
              <a:rPr lang="en-US" altLang="ko-KR" dirty="0"/>
              <a:t>Importance evaluation | </a:t>
            </a:r>
            <a:r>
              <a:rPr lang="en-US" altLang="ko-KR" sz="2400" dirty="0"/>
              <a:t>in an SF</a:t>
            </a:r>
            <a:endParaRPr lang="ko-KR" altLang="en-US" dirty="0"/>
          </a:p>
        </p:txBody>
      </p:sp>
      <p:sp>
        <p:nvSpPr>
          <p:cNvPr id="4" name="슬라이드 번호 개체 틀 3">
            <a:extLst>
              <a:ext uri="{FF2B5EF4-FFF2-40B4-BE49-F238E27FC236}">
                <a16:creationId xmlns:a16="http://schemas.microsoft.com/office/drawing/2014/main" id="{19B2A582-57BD-4BB2-9AB1-DF031D8898AA}"/>
              </a:ext>
            </a:extLst>
          </p:cNvPr>
          <p:cNvSpPr>
            <a:spLocks noGrp="1"/>
          </p:cNvSpPr>
          <p:nvPr>
            <p:ph type="sldNum" sz="quarter" idx="12"/>
          </p:nvPr>
        </p:nvSpPr>
        <p:spPr/>
        <p:txBody>
          <a:bodyPr/>
          <a:lstStyle/>
          <a:p>
            <a:fld id="{425ED817-63B3-4629-BB8A-13C68133D383}" type="slidenum">
              <a:rPr lang="en-US" smtClean="0"/>
              <a:pPr/>
              <a:t>11</a:t>
            </a:fld>
            <a:endParaRPr lang="en-US"/>
          </a:p>
        </p:txBody>
      </p:sp>
      <p:sp>
        <p:nvSpPr>
          <p:cNvPr id="10" name="내용 개체 틀 2">
            <a:extLst>
              <a:ext uri="{FF2B5EF4-FFF2-40B4-BE49-F238E27FC236}">
                <a16:creationId xmlns:a16="http://schemas.microsoft.com/office/drawing/2014/main" id="{571A623A-D62F-4888-856B-5FA26A24AA0E}"/>
              </a:ext>
            </a:extLst>
          </p:cNvPr>
          <p:cNvSpPr>
            <a:spLocks noGrp="1"/>
          </p:cNvSpPr>
          <p:nvPr>
            <p:ph idx="1"/>
          </p:nvPr>
        </p:nvSpPr>
        <p:spPr>
          <a:xfrm>
            <a:off x="342900" y="967564"/>
            <a:ext cx="11849100" cy="5388786"/>
          </a:xfrm>
        </p:spPr>
        <p:txBody>
          <a:bodyPr>
            <a:normAutofit/>
          </a:bodyPr>
          <a:lstStyle/>
          <a:p>
            <a:r>
              <a:rPr lang="en-US" altLang="ko-KR" sz="1600" b="0"/>
              <a:t>Importance of a component (IM) </a:t>
            </a:r>
            <a:r>
              <a:rPr lang="en-US" altLang="ko-KR" sz="1600" b="0" u="sng"/>
              <a:t>in an SF</a:t>
            </a:r>
            <a:r>
              <a:rPr lang="en-US" altLang="ko-KR" sz="1600" b="0"/>
              <a:t>       extent to which a particular component impairs the soundness of each step when that component is unavailable</a:t>
            </a:r>
            <a:endParaRPr lang="ko-KR" altLang="en-US" sz="1600" b="0"/>
          </a:p>
        </p:txBody>
      </p:sp>
      <p:sp>
        <p:nvSpPr>
          <p:cNvPr id="11" name="직사각형 52">
            <a:extLst>
              <a:ext uri="{FF2B5EF4-FFF2-40B4-BE49-F238E27FC236}">
                <a16:creationId xmlns:a16="http://schemas.microsoft.com/office/drawing/2014/main" id="{757CC418-D5C5-449D-BA41-02002B032D05}"/>
              </a:ext>
            </a:extLst>
          </p:cNvPr>
          <p:cNvSpPr/>
          <p:nvPr/>
        </p:nvSpPr>
        <p:spPr>
          <a:xfrm>
            <a:off x="3038662" y="3591056"/>
            <a:ext cx="5754626" cy="976118"/>
          </a:xfrm>
          <a:custGeom>
            <a:avLst/>
            <a:gdLst>
              <a:gd name="connsiteX0" fmla="*/ 0 w 1356506"/>
              <a:gd name="connsiteY0" fmla="*/ 0 h 309587"/>
              <a:gd name="connsiteX1" fmla="*/ 1356506 w 1356506"/>
              <a:gd name="connsiteY1" fmla="*/ 0 h 309587"/>
              <a:gd name="connsiteX2" fmla="*/ 1356506 w 1356506"/>
              <a:gd name="connsiteY2" fmla="*/ 309587 h 309587"/>
              <a:gd name="connsiteX3" fmla="*/ 0 w 1356506"/>
              <a:gd name="connsiteY3" fmla="*/ 309587 h 309587"/>
              <a:gd name="connsiteX4" fmla="*/ 0 w 1356506"/>
              <a:gd name="connsiteY4" fmla="*/ 0 h 309587"/>
              <a:gd name="connsiteX0" fmla="*/ 0 w 2108981"/>
              <a:gd name="connsiteY0" fmla="*/ 0 h 471512"/>
              <a:gd name="connsiteX1" fmla="*/ 1356506 w 2108981"/>
              <a:gd name="connsiteY1" fmla="*/ 0 h 471512"/>
              <a:gd name="connsiteX2" fmla="*/ 2108981 w 2108981"/>
              <a:gd name="connsiteY2" fmla="*/ 471512 h 471512"/>
              <a:gd name="connsiteX3" fmla="*/ 0 w 2108981"/>
              <a:gd name="connsiteY3" fmla="*/ 309587 h 471512"/>
              <a:gd name="connsiteX4" fmla="*/ 0 w 2108981"/>
              <a:gd name="connsiteY4" fmla="*/ 0 h 471512"/>
              <a:gd name="connsiteX0" fmla="*/ 1638300 w 3747281"/>
              <a:gd name="connsiteY0" fmla="*/ 0 h 481037"/>
              <a:gd name="connsiteX1" fmla="*/ 2994806 w 3747281"/>
              <a:gd name="connsiteY1" fmla="*/ 0 h 481037"/>
              <a:gd name="connsiteX2" fmla="*/ 3747281 w 3747281"/>
              <a:gd name="connsiteY2" fmla="*/ 471512 h 481037"/>
              <a:gd name="connsiteX3" fmla="*/ 0 w 3747281"/>
              <a:gd name="connsiteY3" fmla="*/ 481037 h 481037"/>
              <a:gd name="connsiteX4" fmla="*/ 1638300 w 3747281"/>
              <a:gd name="connsiteY4" fmla="*/ 0 h 481037"/>
              <a:gd name="connsiteX0" fmla="*/ 1647825 w 3756806"/>
              <a:gd name="connsiteY0" fmla="*/ 0 h 471512"/>
              <a:gd name="connsiteX1" fmla="*/ 3004331 w 3756806"/>
              <a:gd name="connsiteY1" fmla="*/ 0 h 471512"/>
              <a:gd name="connsiteX2" fmla="*/ 3756806 w 3756806"/>
              <a:gd name="connsiteY2" fmla="*/ 471512 h 471512"/>
              <a:gd name="connsiteX3" fmla="*/ 0 w 3756806"/>
              <a:gd name="connsiteY3" fmla="*/ 471512 h 471512"/>
              <a:gd name="connsiteX4" fmla="*/ 1647825 w 3756806"/>
              <a:gd name="connsiteY4" fmla="*/ 0 h 471512"/>
              <a:gd name="connsiteX0" fmla="*/ 1647825 w 3756806"/>
              <a:gd name="connsiteY0" fmla="*/ 0 h 471512"/>
              <a:gd name="connsiteX1" fmla="*/ 2708352 w 3756806"/>
              <a:gd name="connsiteY1" fmla="*/ 0 h 471512"/>
              <a:gd name="connsiteX2" fmla="*/ 3756806 w 3756806"/>
              <a:gd name="connsiteY2" fmla="*/ 471512 h 471512"/>
              <a:gd name="connsiteX3" fmla="*/ 0 w 3756806"/>
              <a:gd name="connsiteY3" fmla="*/ 471512 h 471512"/>
              <a:gd name="connsiteX4" fmla="*/ 1647825 w 3756806"/>
              <a:gd name="connsiteY4" fmla="*/ 0 h 471512"/>
              <a:gd name="connsiteX0" fmla="*/ 1647825 w 2708352"/>
              <a:gd name="connsiteY0" fmla="*/ 0 h 478044"/>
              <a:gd name="connsiteX1" fmla="*/ 2708352 w 2708352"/>
              <a:gd name="connsiteY1" fmla="*/ 0 h 478044"/>
              <a:gd name="connsiteX2" fmla="*/ 1269541 w 2708352"/>
              <a:gd name="connsiteY2" fmla="*/ 478044 h 478044"/>
              <a:gd name="connsiteX3" fmla="*/ 0 w 2708352"/>
              <a:gd name="connsiteY3" fmla="*/ 471512 h 478044"/>
              <a:gd name="connsiteX4" fmla="*/ 1647825 w 2708352"/>
              <a:gd name="connsiteY4" fmla="*/ 0 h 478044"/>
              <a:gd name="connsiteX0" fmla="*/ 2058042 w 2708352"/>
              <a:gd name="connsiteY0" fmla="*/ 0 h 478044"/>
              <a:gd name="connsiteX1" fmla="*/ 2708352 w 2708352"/>
              <a:gd name="connsiteY1" fmla="*/ 0 h 478044"/>
              <a:gd name="connsiteX2" fmla="*/ 1269541 w 2708352"/>
              <a:gd name="connsiteY2" fmla="*/ 478044 h 478044"/>
              <a:gd name="connsiteX3" fmla="*/ 0 w 2708352"/>
              <a:gd name="connsiteY3" fmla="*/ 471512 h 478044"/>
              <a:gd name="connsiteX4" fmla="*/ 2058042 w 2708352"/>
              <a:gd name="connsiteY4" fmla="*/ 0 h 478044"/>
              <a:gd name="connsiteX0" fmla="*/ 2058042 w 2950918"/>
              <a:gd name="connsiteY0" fmla="*/ 5131 h 483175"/>
              <a:gd name="connsiteX1" fmla="*/ 2950918 w 2950918"/>
              <a:gd name="connsiteY1" fmla="*/ 0 h 483175"/>
              <a:gd name="connsiteX2" fmla="*/ 1269541 w 2950918"/>
              <a:gd name="connsiteY2" fmla="*/ 483175 h 483175"/>
              <a:gd name="connsiteX3" fmla="*/ 0 w 2950918"/>
              <a:gd name="connsiteY3" fmla="*/ 476643 h 483175"/>
              <a:gd name="connsiteX4" fmla="*/ 2058042 w 2950918"/>
              <a:gd name="connsiteY4" fmla="*/ 5131 h 483175"/>
              <a:gd name="connsiteX0" fmla="*/ 2251440 w 2950918"/>
              <a:gd name="connsiteY0" fmla="*/ 10261 h 483175"/>
              <a:gd name="connsiteX1" fmla="*/ 2950918 w 2950918"/>
              <a:gd name="connsiteY1" fmla="*/ 0 h 483175"/>
              <a:gd name="connsiteX2" fmla="*/ 1269541 w 2950918"/>
              <a:gd name="connsiteY2" fmla="*/ 483175 h 483175"/>
              <a:gd name="connsiteX3" fmla="*/ 0 w 2950918"/>
              <a:gd name="connsiteY3" fmla="*/ 476643 h 483175"/>
              <a:gd name="connsiteX4" fmla="*/ 2251440 w 2950918"/>
              <a:gd name="connsiteY4" fmla="*/ 10261 h 483175"/>
              <a:gd name="connsiteX0" fmla="*/ 2251440 w 2950918"/>
              <a:gd name="connsiteY0" fmla="*/ 10261 h 770493"/>
              <a:gd name="connsiteX1" fmla="*/ 2950918 w 2950918"/>
              <a:gd name="connsiteY1" fmla="*/ 0 h 770493"/>
              <a:gd name="connsiteX2" fmla="*/ 2515152 w 2950918"/>
              <a:gd name="connsiteY2" fmla="*/ 770493 h 770493"/>
              <a:gd name="connsiteX3" fmla="*/ 0 w 2950918"/>
              <a:gd name="connsiteY3" fmla="*/ 476643 h 770493"/>
              <a:gd name="connsiteX4" fmla="*/ 2251440 w 2950918"/>
              <a:gd name="connsiteY4" fmla="*/ 10261 h 770493"/>
              <a:gd name="connsiteX0" fmla="*/ 2251440 w 2950918"/>
              <a:gd name="connsiteY0" fmla="*/ 10261 h 770493"/>
              <a:gd name="connsiteX1" fmla="*/ 2950918 w 2950918"/>
              <a:gd name="connsiteY1" fmla="*/ 0 h 770493"/>
              <a:gd name="connsiteX2" fmla="*/ 2515152 w 2950918"/>
              <a:gd name="connsiteY2" fmla="*/ 770493 h 770493"/>
              <a:gd name="connsiteX3" fmla="*/ 129455 w 2950918"/>
              <a:gd name="connsiteY3" fmla="*/ 480844 h 770493"/>
              <a:gd name="connsiteX4" fmla="*/ 0 w 2950918"/>
              <a:gd name="connsiteY4" fmla="*/ 476643 h 770493"/>
              <a:gd name="connsiteX5" fmla="*/ 2251440 w 2950918"/>
              <a:gd name="connsiteY5" fmla="*/ 10261 h 770493"/>
              <a:gd name="connsiteX0" fmla="*/ 2266213 w 2965691"/>
              <a:gd name="connsiteY0" fmla="*/ 10261 h 788685"/>
              <a:gd name="connsiteX1" fmla="*/ 2965691 w 2965691"/>
              <a:gd name="connsiteY1" fmla="*/ 0 h 788685"/>
              <a:gd name="connsiteX2" fmla="*/ 2529925 w 2965691"/>
              <a:gd name="connsiteY2" fmla="*/ 770493 h 788685"/>
              <a:gd name="connsiteX3" fmla="*/ 0 w 2965691"/>
              <a:gd name="connsiteY3" fmla="*/ 788685 h 788685"/>
              <a:gd name="connsiteX4" fmla="*/ 14773 w 2965691"/>
              <a:gd name="connsiteY4" fmla="*/ 476643 h 788685"/>
              <a:gd name="connsiteX5" fmla="*/ 2266213 w 2965691"/>
              <a:gd name="connsiteY5" fmla="*/ 10261 h 788685"/>
              <a:gd name="connsiteX0" fmla="*/ 2271108 w 2970586"/>
              <a:gd name="connsiteY0" fmla="*/ 10261 h 788685"/>
              <a:gd name="connsiteX1" fmla="*/ 2970586 w 2970586"/>
              <a:gd name="connsiteY1" fmla="*/ 0 h 788685"/>
              <a:gd name="connsiteX2" fmla="*/ 2534820 w 2970586"/>
              <a:gd name="connsiteY2" fmla="*/ 770493 h 788685"/>
              <a:gd name="connsiteX3" fmla="*/ 4895 w 2970586"/>
              <a:gd name="connsiteY3" fmla="*/ 788685 h 788685"/>
              <a:gd name="connsiteX4" fmla="*/ 0 w 2970586"/>
              <a:gd name="connsiteY4" fmla="*/ 471512 h 788685"/>
              <a:gd name="connsiteX5" fmla="*/ 2271108 w 2970586"/>
              <a:gd name="connsiteY5" fmla="*/ 10261 h 788685"/>
              <a:gd name="connsiteX0" fmla="*/ 2307165 w 2970586"/>
              <a:gd name="connsiteY0" fmla="*/ 5131 h 788685"/>
              <a:gd name="connsiteX1" fmla="*/ 2970586 w 2970586"/>
              <a:gd name="connsiteY1" fmla="*/ 0 h 788685"/>
              <a:gd name="connsiteX2" fmla="*/ 2534820 w 2970586"/>
              <a:gd name="connsiteY2" fmla="*/ 770493 h 788685"/>
              <a:gd name="connsiteX3" fmla="*/ 4895 w 2970586"/>
              <a:gd name="connsiteY3" fmla="*/ 788685 h 788685"/>
              <a:gd name="connsiteX4" fmla="*/ 0 w 2970586"/>
              <a:gd name="connsiteY4" fmla="*/ 471512 h 788685"/>
              <a:gd name="connsiteX5" fmla="*/ 2307165 w 2970586"/>
              <a:gd name="connsiteY5" fmla="*/ 5131 h 788685"/>
              <a:gd name="connsiteX0" fmla="*/ 2284220 w 2970586"/>
              <a:gd name="connsiteY0" fmla="*/ 5131 h 788685"/>
              <a:gd name="connsiteX1" fmla="*/ 2970586 w 2970586"/>
              <a:gd name="connsiteY1" fmla="*/ 0 h 788685"/>
              <a:gd name="connsiteX2" fmla="*/ 2534820 w 2970586"/>
              <a:gd name="connsiteY2" fmla="*/ 770493 h 788685"/>
              <a:gd name="connsiteX3" fmla="*/ 4895 w 2970586"/>
              <a:gd name="connsiteY3" fmla="*/ 788685 h 788685"/>
              <a:gd name="connsiteX4" fmla="*/ 0 w 2970586"/>
              <a:gd name="connsiteY4" fmla="*/ 471512 h 788685"/>
              <a:gd name="connsiteX5" fmla="*/ 2284220 w 2970586"/>
              <a:gd name="connsiteY5" fmla="*/ 5131 h 788685"/>
              <a:gd name="connsiteX0" fmla="*/ 2284220 w 2970586"/>
              <a:gd name="connsiteY0" fmla="*/ 5131 h 788685"/>
              <a:gd name="connsiteX1" fmla="*/ 2970586 w 2970586"/>
              <a:gd name="connsiteY1" fmla="*/ 0 h 788685"/>
              <a:gd name="connsiteX2" fmla="*/ 2534820 w 2970586"/>
              <a:gd name="connsiteY2" fmla="*/ 770493 h 788685"/>
              <a:gd name="connsiteX3" fmla="*/ 4895 w 2970586"/>
              <a:gd name="connsiteY3" fmla="*/ 788685 h 788685"/>
              <a:gd name="connsiteX4" fmla="*/ 0 w 2970586"/>
              <a:gd name="connsiteY4" fmla="*/ 471512 h 788685"/>
              <a:gd name="connsiteX5" fmla="*/ 2284220 w 2970586"/>
              <a:gd name="connsiteY5" fmla="*/ 5131 h 788685"/>
              <a:gd name="connsiteX0" fmla="*/ 2290776 w 2970586"/>
              <a:gd name="connsiteY0" fmla="*/ 0 h 788685"/>
              <a:gd name="connsiteX1" fmla="*/ 2970586 w 2970586"/>
              <a:gd name="connsiteY1" fmla="*/ 0 h 788685"/>
              <a:gd name="connsiteX2" fmla="*/ 2534820 w 2970586"/>
              <a:gd name="connsiteY2" fmla="*/ 770493 h 788685"/>
              <a:gd name="connsiteX3" fmla="*/ 4895 w 2970586"/>
              <a:gd name="connsiteY3" fmla="*/ 788685 h 788685"/>
              <a:gd name="connsiteX4" fmla="*/ 0 w 2970586"/>
              <a:gd name="connsiteY4" fmla="*/ 471512 h 788685"/>
              <a:gd name="connsiteX5" fmla="*/ 2290776 w 2970586"/>
              <a:gd name="connsiteY5" fmla="*/ 0 h 78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0586" h="788685">
                <a:moveTo>
                  <a:pt x="2290776" y="0"/>
                </a:moveTo>
                <a:lnTo>
                  <a:pt x="2970586" y="0"/>
                </a:lnTo>
                <a:lnTo>
                  <a:pt x="2534820" y="770493"/>
                </a:lnTo>
                <a:lnTo>
                  <a:pt x="4895" y="788685"/>
                </a:lnTo>
                <a:cubicBezTo>
                  <a:pt x="3263" y="682961"/>
                  <a:pt x="1632" y="577236"/>
                  <a:pt x="0" y="471512"/>
                </a:cubicBezTo>
                <a:lnTo>
                  <a:pt x="2290776" y="0"/>
                </a:lnTo>
                <a:close/>
              </a:path>
            </a:pathLst>
          </a:cu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7B313228-FC77-4473-8D8A-19F70972F7C3}"/>
              </a:ext>
            </a:extLst>
          </p:cNvPr>
          <p:cNvSpPr/>
          <p:nvPr/>
        </p:nvSpPr>
        <p:spPr>
          <a:xfrm flipH="1">
            <a:off x="8411302" y="2547137"/>
            <a:ext cx="1750452" cy="202683"/>
          </a:xfrm>
          <a:prstGeom prst="rect">
            <a:avLst/>
          </a:prstGeom>
          <a:solidFill>
            <a:srgbClr val="008040"/>
          </a:solidFill>
          <a:ln w="3175"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altLang="ko-KR" sz="1000" kern="0">
                <a:solidFill>
                  <a:schemeClr val="bg1"/>
                </a:solidFill>
                <a:latin typeface="Calibri" panose="020F0502020204030204"/>
                <a:ea typeface="맑은 고딕" panose="020B0503020000020004" pitchFamily="50" charset="-127"/>
              </a:rPr>
              <a:t>A</a:t>
            </a:r>
            <a:r>
              <a:rPr lang="ko-KR" altLang="en-US" sz="1000" kern="0">
                <a:solidFill>
                  <a:schemeClr val="bg1"/>
                </a:solidFill>
                <a:latin typeface="Calibri" panose="020F0502020204030204"/>
                <a:ea typeface="맑은 고딕" panose="020B0503020000020004" pitchFamily="50" charset="-127"/>
              </a:rPr>
              <a:t> </a:t>
            </a:r>
            <a:r>
              <a:rPr lang="en-US" altLang="ko-KR" sz="1000" kern="0">
                <a:solidFill>
                  <a:schemeClr val="bg1"/>
                </a:solidFill>
                <a:latin typeface="Calibri" panose="020F0502020204030204"/>
                <a:ea typeface="맑은 고딕" panose="020B0503020000020004" pitchFamily="50" charset="-127"/>
              </a:rPr>
              <a:t>SF</a:t>
            </a:r>
            <a:r>
              <a:rPr lang="ko-KR" altLang="en-US" sz="1000" kern="0">
                <a:solidFill>
                  <a:schemeClr val="bg1"/>
                </a:solidFill>
                <a:latin typeface="Calibri" panose="020F0502020204030204"/>
                <a:ea typeface="맑은 고딕" panose="020B0503020000020004" pitchFamily="50" charset="-127"/>
              </a:rPr>
              <a:t> </a:t>
            </a:r>
            <a:r>
              <a:rPr lang="en-US" altLang="ko-KR" sz="1000" kern="0">
                <a:solidFill>
                  <a:schemeClr val="bg1"/>
                </a:solidFill>
                <a:latin typeface="Calibri" panose="020F0502020204030204"/>
                <a:ea typeface="맑은 고딕" panose="020B0503020000020004" pitchFamily="50" charset="-127"/>
              </a:rPr>
              <a:t>degraded/failure</a:t>
            </a:r>
            <a:endParaRPr kumimoji="0" lang="ko-KR" altLang="en-US" sz="1000" b="0" i="0" u="none" strike="noStrike" kern="0" cap="none" spc="0" normalizeH="0" baseline="0" noProof="0" dirty="0">
              <a:ln>
                <a:noFill/>
              </a:ln>
              <a:solidFill>
                <a:schemeClr val="bg1"/>
              </a:solidFill>
              <a:effectLst/>
              <a:uLnTx/>
              <a:uFillTx/>
              <a:latin typeface="Calibri" panose="020F0502020204030204"/>
              <a:ea typeface="맑은 고딕" panose="020B0503020000020004" pitchFamily="50" charset="-127"/>
            </a:endParaRPr>
          </a:p>
        </p:txBody>
      </p:sp>
      <p:sp>
        <p:nvSpPr>
          <p:cNvPr id="13" name="직사각형 12">
            <a:extLst>
              <a:ext uri="{FF2B5EF4-FFF2-40B4-BE49-F238E27FC236}">
                <a16:creationId xmlns:a16="http://schemas.microsoft.com/office/drawing/2014/main" id="{2CEB837C-7E97-45AF-B1F4-31F34DD13D2C}"/>
              </a:ext>
            </a:extLst>
          </p:cNvPr>
          <p:cNvSpPr/>
          <p:nvPr/>
        </p:nvSpPr>
        <p:spPr>
          <a:xfrm flipH="1">
            <a:off x="7461892" y="3065432"/>
            <a:ext cx="1337983" cy="509382"/>
          </a:xfrm>
          <a:prstGeom prst="rect">
            <a:avLst/>
          </a:prstGeom>
          <a:solidFill>
            <a:schemeClr val="accent6">
              <a:lumMod val="20000"/>
              <a:lumOff val="80000"/>
            </a:schemeClr>
          </a:solidFill>
          <a:ln w="3175" cap="flat" cmpd="sng" algn="ctr">
            <a:solidFill>
              <a:sysClr val="windowText" lastClr="000000"/>
            </a:solidFill>
            <a:prstDash val="solid"/>
            <a:miter lim="800000"/>
          </a:ln>
          <a:effectLst/>
        </p:spPr>
        <p:txBody>
          <a:bodyPr lIns="36000" rIns="36000" rtlCol="0" anchor="ctr"/>
          <a:lstStyle/>
          <a:p>
            <a:pPr algn="ctr"/>
            <a:r>
              <a:rPr lang="en-US" altLang="ko-KR" sz="900" kern="0">
                <a:latin typeface="Calibri" panose="020F0502020204030204"/>
                <a:ea typeface="맑은 고딕" panose="020B0503020000020004" pitchFamily="50" charset="-127"/>
              </a:rPr>
              <a:t>Instrumentation</a:t>
            </a:r>
          </a:p>
          <a:p>
            <a:pPr algn="ctr"/>
            <a:r>
              <a:rPr lang="en-US" altLang="ko-KR" sz="900" kern="0">
                <a:latin typeface="Calibri" panose="020F0502020204030204"/>
                <a:ea typeface="맑은 고딕" panose="020B0503020000020004" pitchFamily="50" charset="-127"/>
              </a:rPr>
              <a:t>(FB generatio/transmission) </a:t>
            </a:r>
          </a:p>
          <a:p>
            <a:pPr algn="ctr"/>
            <a:r>
              <a:rPr lang="en-US" altLang="ko-KR" sz="900" kern="0">
                <a:latin typeface="Calibri" panose="020F0502020204030204"/>
                <a:ea typeface="맑은 고딕" panose="020B0503020000020004" pitchFamily="50" charset="-127"/>
              </a:rPr>
              <a:t>degraded/failed</a:t>
            </a:r>
            <a:endParaRPr lang="ko-KR" altLang="en-US" sz="900" kern="0" dirty="0">
              <a:latin typeface="Calibri" panose="020F0502020204030204"/>
              <a:ea typeface="맑은 고딕" panose="020B0503020000020004" pitchFamily="50" charset="-127"/>
            </a:endParaRPr>
          </a:p>
        </p:txBody>
      </p:sp>
      <p:cxnSp>
        <p:nvCxnSpPr>
          <p:cNvPr id="14" name="꺾인 연결선 9">
            <a:extLst>
              <a:ext uri="{FF2B5EF4-FFF2-40B4-BE49-F238E27FC236}">
                <a16:creationId xmlns:a16="http://schemas.microsoft.com/office/drawing/2014/main" id="{C09A6EC8-1A1A-4CBF-9848-6CC6A2FC42C5}"/>
              </a:ext>
            </a:extLst>
          </p:cNvPr>
          <p:cNvCxnSpPr>
            <a:cxnSpLocks/>
            <a:endCxn id="13" idx="0"/>
          </p:cNvCxnSpPr>
          <p:nvPr/>
        </p:nvCxnSpPr>
        <p:spPr>
          <a:xfrm rot="16200000" flipH="1" flipV="1">
            <a:off x="8558708" y="2337611"/>
            <a:ext cx="299996" cy="1155646"/>
          </a:xfrm>
          <a:prstGeom prst="bentConnector3">
            <a:avLst>
              <a:gd name="adj1" fmla="val 59299"/>
            </a:avLst>
          </a:prstGeom>
          <a:noFill/>
          <a:ln w="9525" cap="flat" cmpd="sng" algn="ctr">
            <a:solidFill>
              <a:sysClr val="windowText" lastClr="000000"/>
            </a:solidFill>
            <a:prstDash val="solid"/>
            <a:miter lim="800000"/>
            <a:tailEnd type="none"/>
          </a:ln>
          <a:effectLst/>
        </p:spPr>
      </p:cxnSp>
      <p:cxnSp>
        <p:nvCxnSpPr>
          <p:cNvPr id="15" name="꺾인 연결선 10">
            <a:extLst>
              <a:ext uri="{FF2B5EF4-FFF2-40B4-BE49-F238E27FC236}">
                <a16:creationId xmlns:a16="http://schemas.microsoft.com/office/drawing/2014/main" id="{D1004175-1DFC-463E-84DD-E5B31B78CA17}"/>
              </a:ext>
            </a:extLst>
          </p:cNvPr>
          <p:cNvCxnSpPr>
            <a:cxnSpLocks/>
            <a:endCxn id="17" idx="0"/>
          </p:cNvCxnSpPr>
          <p:nvPr/>
        </p:nvCxnSpPr>
        <p:spPr>
          <a:xfrm rot="16200000" flipH="1">
            <a:off x="9721235" y="2330730"/>
            <a:ext cx="299996" cy="1169409"/>
          </a:xfrm>
          <a:prstGeom prst="bentConnector3">
            <a:avLst>
              <a:gd name="adj1" fmla="val 59300"/>
            </a:avLst>
          </a:prstGeom>
          <a:noFill/>
          <a:ln w="9525" cap="flat" cmpd="sng" algn="ctr">
            <a:solidFill>
              <a:sysClr val="windowText" lastClr="000000"/>
            </a:solidFill>
            <a:prstDash val="solid"/>
            <a:miter lim="800000"/>
            <a:tailEnd type="none"/>
          </a:ln>
          <a:effectLst/>
        </p:spPr>
      </p:cxnSp>
      <p:sp>
        <p:nvSpPr>
          <p:cNvPr id="16" name="직사각형 15">
            <a:extLst>
              <a:ext uri="{FF2B5EF4-FFF2-40B4-BE49-F238E27FC236}">
                <a16:creationId xmlns:a16="http://schemas.microsoft.com/office/drawing/2014/main" id="{37947546-A2EA-4AEE-94AC-D87E5020E074}"/>
              </a:ext>
            </a:extLst>
          </p:cNvPr>
          <p:cNvSpPr/>
          <p:nvPr/>
        </p:nvSpPr>
        <p:spPr>
          <a:xfrm flipH="1">
            <a:off x="8868649" y="3065431"/>
            <a:ext cx="840262" cy="509381"/>
          </a:xfrm>
          <a:prstGeom prst="rect">
            <a:avLst/>
          </a:prstGeom>
          <a:solidFill>
            <a:schemeClr val="accent6">
              <a:lumMod val="40000"/>
              <a:lumOff val="60000"/>
            </a:schemeClr>
          </a:solidFill>
          <a:ln w="3175" cap="flat" cmpd="sng" algn="ctr">
            <a:solidFill>
              <a:sysClr val="windowText" lastClr="000000"/>
            </a:solidFill>
            <a:prstDash val="solid"/>
            <a:miter lim="800000"/>
          </a:ln>
          <a:effectLst/>
        </p:spPr>
        <p:txBody>
          <a:bodyPr lIns="36000" rIns="36000" rtlCol="0" anchor="ctr"/>
          <a:lstStyle/>
          <a:p>
            <a:pPr algn="ctr"/>
            <a:r>
              <a:rPr lang="en-US" altLang="ko-KR" sz="900" kern="0">
                <a:latin typeface="Calibri" panose="020F0502020204030204"/>
                <a:ea typeface="맑은 고딕" panose="020B0503020000020004" pitchFamily="50" charset="-127"/>
              </a:rPr>
              <a:t>Decision </a:t>
            </a:r>
          </a:p>
          <a:p>
            <a:pPr algn="ctr"/>
            <a:r>
              <a:rPr lang="en-US" altLang="ko-KR" sz="900" kern="0">
                <a:latin typeface="Calibri" panose="020F0502020204030204"/>
                <a:ea typeface="맑은 고딕" panose="020B0503020000020004" pitchFamily="50" charset="-127"/>
              </a:rPr>
              <a:t>(CA generation)</a:t>
            </a:r>
          </a:p>
          <a:p>
            <a:pPr algn="ctr"/>
            <a:r>
              <a:rPr lang="en-US" altLang="ko-KR" sz="900" kern="0"/>
              <a:t>degraded/failed</a:t>
            </a:r>
            <a:endParaRPr lang="ko-KR" altLang="en-US" sz="900" kern="0" dirty="0">
              <a:latin typeface="Calibri" panose="020F0502020204030204"/>
              <a:ea typeface="맑은 고딕" panose="020B0503020000020004" pitchFamily="50" charset="-127"/>
            </a:endParaRPr>
          </a:p>
        </p:txBody>
      </p:sp>
      <p:sp>
        <p:nvSpPr>
          <p:cNvPr id="17" name="직사각형 16">
            <a:extLst>
              <a:ext uri="{FF2B5EF4-FFF2-40B4-BE49-F238E27FC236}">
                <a16:creationId xmlns:a16="http://schemas.microsoft.com/office/drawing/2014/main" id="{4ECEB894-8C42-4BA1-A11C-F9FC4A04599B}"/>
              </a:ext>
            </a:extLst>
          </p:cNvPr>
          <p:cNvSpPr/>
          <p:nvPr/>
        </p:nvSpPr>
        <p:spPr>
          <a:xfrm flipH="1">
            <a:off x="9777685" y="3065432"/>
            <a:ext cx="1356506" cy="509380"/>
          </a:xfrm>
          <a:prstGeom prst="rect">
            <a:avLst/>
          </a:prstGeom>
          <a:solidFill>
            <a:schemeClr val="accent6">
              <a:lumMod val="60000"/>
              <a:lumOff val="40000"/>
            </a:schemeClr>
          </a:solidFill>
          <a:ln w="3175" cap="flat" cmpd="sng" algn="ctr">
            <a:solidFill>
              <a:sysClr val="windowText" lastClr="000000"/>
            </a:solidFill>
            <a:prstDash val="solid"/>
            <a:miter lim="800000"/>
          </a:ln>
          <a:effectLst/>
        </p:spPr>
        <p:txBody>
          <a:bodyPr lIns="36000" rIns="36000" rtlCol="0" anchor="ctr"/>
          <a:lstStyle/>
          <a:p>
            <a:pPr algn="ctr"/>
            <a:r>
              <a:rPr lang="en-US" altLang="ko-KR" sz="900" kern="0">
                <a:latin typeface="Calibri" panose="020F0502020204030204"/>
                <a:ea typeface="맑은 고딕" panose="020B0503020000020004" pitchFamily="50" charset="-127"/>
              </a:rPr>
              <a:t>Control</a:t>
            </a:r>
          </a:p>
          <a:p>
            <a:pPr algn="ctr"/>
            <a:r>
              <a:rPr lang="en-US" altLang="ko-KR" sz="900" kern="0">
                <a:latin typeface="Calibri" panose="020F0502020204030204"/>
                <a:ea typeface="맑은 고딕" panose="020B0503020000020004" pitchFamily="50" charset="-127"/>
              </a:rPr>
              <a:t>CA (transmission/execution)</a:t>
            </a:r>
          </a:p>
          <a:p>
            <a:pPr algn="ctr"/>
            <a:r>
              <a:rPr lang="en-US" altLang="ko-KR" sz="900" kern="0"/>
              <a:t>degraded/failed</a:t>
            </a:r>
            <a:endParaRPr lang="ko-KR" altLang="en-US" sz="900" kern="0" dirty="0">
              <a:latin typeface="Calibri" panose="020F0502020204030204"/>
              <a:ea typeface="맑은 고딕" panose="020B0503020000020004" pitchFamily="50" charset="-127"/>
            </a:endParaRPr>
          </a:p>
        </p:txBody>
      </p:sp>
      <p:cxnSp>
        <p:nvCxnSpPr>
          <p:cNvPr id="18" name="꺾인 연결선 10">
            <a:extLst>
              <a:ext uri="{FF2B5EF4-FFF2-40B4-BE49-F238E27FC236}">
                <a16:creationId xmlns:a16="http://schemas.microsoft.com/office/drawing/2014/main" id="{A9010D5A-57D3-4A5F-9AED-FC0355102523}"/>
              </a:ext>
            </a:extLst>
          </p:cNvPr>
          <p:cNvCxnSpPr>
            <a:cxnSpLocks/>
            <a:endCxn id="16" idx="0"/>
          </p:cNvCxnSpPr>
          <p:nvPr/>
        </p:nvCxnSpPr>
        <p:spPr>
          <a:xfrm>
            <a:off x="9286529" y="2765436"/>
            <a:ext cx="2251" cy="299995"/>
          </a:xfrm>
          <a:prstGeom prst="straightConnector1">
            <a:avLst/>
          </a:prstGeom>
          <a:noFill/>
          <a:ln w="9525" cap="flat" cmpd="sng" algn="ctr">
            <a:solidFill>
              <a:sysClr val="windowText" lastClr="000000"/>
            </a:solidFill>
            <a:prstDash val="solid"/>
            <a:miter lim="800000"/>
            <a:tailEnd type="none"/>
          </a:ln>
          <a:effectLst/>
        </p:spPr>
      </p:cxnSp>
      <mc:AlternateContent xmlns:mc="http://schemas.openxmlformats.org/markup-compatibility/2006" xmlns:a14="http://schemas.microsoft.com/office/drawing/2010/main">
        <mc:Choice Requires="a14">
          <p:sp>
            <p:nvSpPr>
              <p:cNvPr id="19" name="직사각형 18">
                <a:extLst>
                  <a:ext uri="{FF2B5EF4-FFF2-40B4-BE49-F238E27FC236}">
                    <a16:creationId xmlns:a16="http://schemas.microsoft.com/office/drawing/2014/main" id="{497041D7-E65C-49C9-B850-C87DD54F17C2}"/>
                  </a:ext>
                </a:extLst>
              </p:cNvPr>
              <p:cNvSpPr/>
              <p:nvPr/>
            </p:nvSpPr>
            <p:spPr>
              <a:xfrm>
                <a:off x="3010555" y="4206688"/>
                <a:ext cx="2072763" cy="329449"/>
              </a:xfrm>
              <a:prstGeom prst="rect">
                <a:avLst/>
              </a:prstGeom>
              <a:solidFill>
                <a:schemeClr val="accent6">
                  <a:lumMod val="20000"/>
                  <a:lumOff val="80000"/>
                </a:schemeClr>
              </a:solidFill>
              <a:ln>
                <a:solidFill>
                  <a:schemeClr val="bg1">
                    <a:lumMod val="50000"/>
                  </a:schemeClr>
                </a:solidFill>
              </a:ln>
            </p:spPr>
            <p:txBody>
              <a:bodyPr wrap="square">
                <a:spAutoFit/>
              </a:bodyPr>
              <a:lstStyle/>
              <a:p>
                <a14:m>
                  <m:oMath xmlns:m="http://schemas.openxmlformats.org/officeDocument/2006/math">
                    <m:sSubSup>
                      <m:sSubSupPr>
                        <m:ctrlPr>
                          <a:rPr lang="ko-KR" altLang="ko-KR" sz="1200" b="1" i="1" smtClean="0">
                            <a:solidFill>
                              <a:schemeClr val="tx1"/>
                            </a:solidFill>
                            <a:latin typeface="Cambria Math" panose="02040503050406030204" pitchFamily="18" charset="0"/>
                            <a:ea typeface="Cambria Math" panose="02040503050406030204" pitchFamily="18" charset="0"/>
                          </a:rPr>
                        </m:ctrlPr>
                      </m:sSubSupPr>
                      <m:e>
                        <m:r>
                          <a:rPr lang="en-US" altLang="ko-KR" sz="1200" b="1" i="0">
                            <a:solidFill>
                              <a:schemeClr val="tx1"/>
                            </a:solidFill>
                            <a:latin typeface="Cambria Math" panose="02040503050406030204" pitchFamily="18" charset="0"/>
                            <a:cs typeface="Times New Roman" panose="02020603050405020304" pitchFamily="18" charset="0"/>
                          </a:rPr>
                          <m:t>𝐈𝐌</m:t>
                        </m:r>
                      </m:e>
                      <m:sub>
                        <m:r>
                          <a:rPr lang="en-US" altLang="ko-KR" sz="1200" b="1" i="0">
                            <a:solidFill>
                              <a:schemeClr val="tx1"/>
                            </a:solidFill>
                            <a:latin typeface="Cambria Math" panose="02040503050406030204" pitchFamily="18" charset="0"/>
                            <a:cs typeface="Times New Roman" panose="02020603050405020304" pitchFamily="18" charset="0"/>
                          </a:rPr>
                          <m:t>𝐒𝐧</m:t>
                        </m:r>
                        <m:r>
                          <a:rPr lang="en-US" altLang="ko-KR" sz="1200" b="1" i="0">
                            <a:solidFill>
                              <a:schemeClr val="tx1"/>
                            </a:solidFill>
                            <a:latin typeface="Cambria Math" panose="02040503050406030204" pitchFamily="18" charset="0"/>
                            <a:cs typeface="Times New Roman" panose="02020603050405020304" pitchFamily="18" charset="0"/>
                          </a:rPr>
                          <m:t>|</m:t>
                        </m:r>
                        <m:r>
                          <a:rPr lang="en-US" altLang="ko-KR" sz="1200" b="1" i="0">
                            <a:solidFill>
                              <a:schemeClr val="tx1"/>
                            </a:solidFill>
                            <a:latin typeface="Cambria Math" panose="02040503050406030204" pitchFamily="18" charset="0"/>
                            <a:cs typeface="Times New Roman" panose="02020603050405020304" pitchFamily="18" charset="0"/>
                          </a:rPr>
                          <m:t>𝐒𝐅</m:t>
                        </m:r>
                        <m:r>
                          <a:rPr lang="en-US" altLang="ko-KR" sz="1200" b="1" i="0">
                            <a:solidFill>
                              <a:schemeClr val="tx1"/>
                            </a:solidFill>
                            <a:latin typeface="Cambria Math" panose="02040503050406030204" pitchFamily="18" charset="0"/>
                            <a:cs typeface="Times New Roman" panose="02020603050405020304" pitchFamily="18" charset="0"/>
                          </a:rPr>
                          <m:t> </m:t>
                        </m:r>
                        <m:r>
                          <a:rPr lang="en-US" altLang="ko-KR" sz="1200" b="1" i="0">
                            <a:solidFill>
                              <a:schemeClr val="tx1"/>
                            </a:solidFill>
                            <a:latin typeface="Cambria Math" panose="02040503050406030204" pitchFamily="18" charset="0"/>
                            <a:cs typeface="Times New Roman" panose="02020603050405020304" pitchFamily="18" charset="0"/>
                          </a:rPr>
                          <m:t>𝐢</m:t>
                        </m:r>
                        <m:r>
                          <a:rPr lang="en-US" altLang="ko-KR" sz="1200" b="1" i="0">
                            <a:solidFill>
                              <a:schemeClr val="tx1"/>
                            </a:solidFill>
                            <a:latin typeface="Cambria Math" panose="02040503050406030204" pitchFamily="18" charset="0"/>
                            <a:cs typeface="Times New Roman" panose="02020603050405020304" pitchFamily="18" charset="0"/>
                          </a:rPr>
                          <m:t>,</m:t>
                        </m:r>
                        <m:r>
                          <a:rPr lang="en-US" altLang="ko-KR" sz="1200" b="1" i="0">
                            <a:solidFill>
                              <a:schemeClr val="tx1"/>
                            </a:solidFill>
                            <a:latin typeface="Cambria Math" panose="02040503050406030204" pitchFamily="18" charset="0"/>
                            <a:cs typeface="Times New Roman" panose="02020603050405020304" pitchFamily="18" charset="0"/>
                          </a:rPr>
                          <m:t>𝐣</m:t>
                        </m:r>
                      </m:sub>
                      <m:sup>
                        <m:r>
                          <a:rPr lang="en-US" altLang="ko-KR" sz="1200" b="1" i="0">
                            <a:solidFill>
                              <a:schemeClr val="tx1"/>
                            </a:solidFill>
                            <a:latin typeface="Cambria Math" panose="02040503050406030204" pitchFamily="18" charset="0"/>
                            <a:cs typeface="Times New Roman" panose="02020603050405020304" pitchFamily="18" charset="0"/>
                          </a:rPr>
                          <m:t>𝐈𝐍𝐒</m:t>
                        </m:r>
                      </m:sup>
                    </m:sSubSup>
                    <m:r>
                      <a:rPr lang="en-US" altLang="ko-KR" sz="1200">
                        <a:solidFill>
                          <a:schemeClr val="tx1"/>
                        </a:solidFill>
                        <a:latin typeface="Cambria Math" panose="02040503050406030204" pitchFamily="18" charset="0"/>
                        <a:cs typeface="Times New Roman" panose="02020603050405020304" pitchFamily="18" charset="0"/>
                      </a:rPr>
                      <m:t>=</m:t>
                    </m:r>
                    <m:sSub>
                      <m:sSubPr>
                        <m:ctrlPr>
                          <a:rPr lang="ko-KR" altLang="ko-KR" sz="1200" i="1">
                            <a:solidFill>
                              <a:schemeClr val="tx1"/>
                            </a:solidFill>
                            <a:latin typeface="Cambria Math" panose="02040503050406030204" pitchFamily="18" charset="0"/>
                            <a:ea typeface="Cambria Math" panose="02040503050406030204" pitchFamily="18" charset="0"/>
                          </a:rPr>
                        </m:ctrlPr>
                      </m:sSubPr>
                      <m:e>
                        <m:r>
                          <m:rPr>
                            <m:sty m:val="p"/>
                          </m:rPr>
                          <a:rPr lang="en-US" altLang="ko-KR" sz="1200">
                            <a:solidFill>
                              <a:schemeClr val="tx1"/>
                            </a:solidFill>
                            <a:latin typeface="Cambria Math" panose="02040503050406030204" pitchFamily="18" charset="0"/>
                            <a:cs typeface="Times New Roman" panose="02020603050405020304" pitchFamily="18" charset="0"/>
                          </a:rPr>
                          <m:t>W</m:t>
                        </m:r>
                      </m:e>
                      <m:sub>
                        <m:sSub>
                          <m:sSubPr>
                            <m:ctrlPr>
                              <a:rPr lang="ko-KR" altLang="ko-KR" sz="1200" i="1">
                                <a:solidFill>
                                  <a:schemeClr val="tx1"/>
                                </a:solidFill>
                                <a:latin typeface="Cambria Math" panose="02040503050406030204" pitchFamily="18" charset="0"/>
                                <a:ea typeface="Cambria Math" panose="02040503050406030204" pitchFamily="18" charset="0"/>
                              </a:rPr>
                            </m:ctrlPr>
                          </m:sSubPr>
                          <m:e>
                            <m:r>
                              <m:rPr>
                                <m:sty m:val="p"/>
                              </m:rPr>
                              <a:rPr lang="en-US" altLang="ko-KR" sz="1200">
                                <a:solidFill>
                                  <a:schemeClr val="tx1"/>
                                </a:solidFill>
                                <a:latin typeface="Cambria Math" panose="02040503050406030204" pitchFamily="18" charset="0"/>
                                <a:cs typeface="Times New Roman" panose="02020603050405020304" pitchFamily="18" charset="0"/>
                              </a:rPr>
                              <m:t>FBk</m:t>
                            </m:r>
                          </m:e>
                          <m:sub>
                            <m:r>
                              <m:rPr>
                                <m:sty m:val="p"/>
                              </m:rPr>
                              <a:rPr lang="en-US" altLang="ko-KR" sz="1200">
                                <a:solidFill>
                                  <a:schemeClr val="tx1"/>
                                </a:solidFill>
                                <a:latin typeface="Cambria Math" panose="02040503050406030204" pitchFamily="18" charset="0"/>
                                <a:cs typeface="Times New Roman" panose="02020603050405020304" pitchFamily="18" charset="0"/>
                              </a:rPr>
                              <m:t>SF</m:t>
                            </m:r>
                            <m:r>
                              <a:rPr lang="en-US" altLang="ko-KR" sz="1200">
                                <a:solidFill>
                                  <a:schemeClr val="tx1"/>
                                </a:solidFill>
                                <a:latin typeface="Cambria Math" panose="02040503050406030204" pitchFamily="18" charset="0"/>
                                <a:cs typeface="Times New Roman" panose="02020603050405020304" pitchFamily="18" charset="0"/>
                              </a:rPr>
                              <m:t> </m:t>
                            </m:r>
                            <m:r>
                              <m:rPr>
                                <m:sty m:val="p"/>
                              </m:rPr>
                              <a:rPr lang="en-US" altLang="ko-KR" sz="1200">
                                <a:solidFill>
                                  <a:schemeClr val="tx1"/>
                                </a:solidFill>
                                <a:latin typeface="Cambria Math" panose="02040503050406030204" pitchFamily="18" charset="0"/>
                                <a:cs typeface="Times New Roman" panose="02020603050405020304" pitchFamily="18" charset="0"/>
                              </a:rPr>
                              <m:t>i</m:t>
                            </m:r>
                            <m:r>
                              <a:rPr lang="en-US" altLang="ko-KR" sz="1200">
                                <a:solidFill>
                                  <a:schemeClr val="tx1"/>
                                </a:solidFill>
                                <a:latin typeface="Cambria Math" panose="02040503050406030204" pitchFamily="18" charset="0"/>
                                <a:cs typeface="Times New Roman" panose="02020603050405020304" pitchFamily="18" charset="0"/>
                              </a:rPr>
                              <m:t>,</m:t>
                            </m:r>
                            <m:r>
                              <m:rPr>
                                <m:sty m:val="p"/>
                              </m:rPr>
                              <a:rPr lang="en-US" altLang="ko-KR" sz="1200">
                                <a:solidFill>
                                  <a:schemeClr val="tx1"/>
                                </a:solidFill>
                                <a:latin typeface="Cambria Math" panose="02040503050406030204" pitchFamily="18" charset="0"/>
                                <a:cs typeface="Times New Roman" panose="02020603050405020304" pitchFamily="18" charset="0"/>
                              </a:rPr>
                              <m:t>j</m:t>
                            </m:r>
                          </m:sub>
                        </m:sSub>
                      </m:sub>
                    </m:sSub>
                  </m:oMath>
                </a14:m>
                <a:r>
                  <a:rPr lang="en-US" altLang="ko-KR" sz="1200">
                    <a:solidFill>
                      <a:schemeClr val="tx1"/>
                    </a:solidFill>
                    <a:latin typeface="Times New Roman" panose="02020603050405020304" pitchFamily="18" charset="0"/>
                  </a:rPr>
                  <a:t> (</a:t>
                </a:r>
                <a14:m>
                  <m:oMath xmlns:m="http://schemas.openxmlformats.org/officeDocument/2006/math">
                    <m:r>
                      <m:rPr>
                        <m:sty m:val="p"/>
                      </m:rPr>
                      <a:rPr lang="en-US" altLang="ko-KR" sz="1200">
                        <a:solidFill>
                          <a:schemeClr val="tx1"/>
                        </a:solidFill>
                        <a:latin typeface="Cambria Math" panose="02040503050406030204" pitchFamily="18" charset="0"/>
                        <a:cs typeface="Times New Roman" panose="02020603050405020304" pitchFamily="18" charset="0"/>
                      </a:rPr>
                      <m:t>n</m:t>
                    </m:r>
                    <m:r>
                      <a:rPr lang="en-US" altLang="ko-KR" sz="1200">
                        <a:solidFill>
                          <a:schemeClr val="tx1"/>
                        </a:solidFill>
                        <a:latin typeface="Cambria Math" panose="02040503050406030204" pitchFamily="18" charset="0"/>
                        <a:cs typeface="Times New Roman" panose="02020603050405020304" pitchFamily="18" charset="0"/>
                      </a:rPr>
                      <m:t>=</m:t>
                    </m:r>
                    <m:r>
                      <m:rPr>
                        <m:sty m:val="p"/>
                      </m:rPr>
                      <a:rPr lang="en-US" altLang="ko-KR" sz="1200">
                        <a:solidFill>
                          <a:schemeClr val="tx1"/>
                        </a:solidFill>
                        <a:latin typeface="Cambria Math" panose="02040503050406030204" pitchFamily="18" charset="0"/>
                        <a:cs typeface="Times New Roman" panose="02020603050405020304" pitchFamily="18" charset="0"/>
                      </a:rPr>
                      <m:t>k</m:t>
                    </m:r>
                  </m:oMath>
                </a14:m>
                <a:r>
                  <a:rPr lang="en-US" altLang="ko-KR" sz="1200">
                    <a:solidFill>
                      <a:schemeClr val="tx1"/>
                    </a:solidFill>
                    <a:latin typeface="Times New Roman" panose="02020603050405020304" pitchFamily="18" charset="0"/>
                  </a:rPr>
                  <a:t>)</a:t>
                </a:r>
                <a:endParaRPr lang="ko-KR" altLang="en-US" sz="1200">
                  <a:solidFill>
                    <a:schemeClr val="tx1"/>
                  </a:solidFill>
                </a:endParaRPr>
              </a:p>
            </p:txBody>
          </p:sp>
        </mc:Choice>
        <mc:Fallback xmlns="">
          <p:sp>
            <p:nvSpPr>
              <p:cNvPr id="19" name="직사각형 18">
                <a:extLst>
                  <a:ext uri="{FF2B5EF4-FFF2-40B4-BE49-F238E27FC236}">
                    <a16:creationId xmlns:a16="http://schemas.microsoft.com/office/drawing/2014/main" id="{497041D7-E65C-49C9-B850-C87DD54F17C2}"/>
                  </a:ext>
                </a:extLst>
              </p:cNvPr>
              <p:cNvSpPr>
                <a:spLocks noRot="1" noChangeAspect="1" noMove="1" noResize="1" noEditPoints="1" noAdjustHandles="1" noChangeArrowheads="1" noChangeShapeType="1" noTextEdit="1"/>
              </p:cNvSpPr>
              <p:nvPr/>
            </p:nvSpPr>
            <p:spPr>
              <a:xfrm>
                <a:off x="3010555" y="4206688"/>
                <a:ext cx="2072763" cy="329449"/>
              </a:xfrm>
              <a:prstGeom prst="rect">
                <a:avLst/>
              </a:prstGeom>
              <a:blipFill>
                <a:blip r:embed="rId3"/>
                <a:stretch>
                  <a:fillRect/>
                </a:stretch>
              </a:blipFill>
              <a:ln>
                <a:solidFill>
                  <a:schemeClr val="bg1">
                    <a:lumMod val="50000"/>
                  </a:schemeClr>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0" name="직사각형 19">
                <a:extLst>
                  <a:ext uri="{FF2B5EF4-FFF2-40B4-BE49-F238E27FC236}">
                    <a16:creationId xmlns:a16="http://schemas.microsoft.com/office/drawing/2014/main" id="{FB66AD64-1211-462E-94E9-C2E974CF1A41}"/>
                  </a:ext>
                </a:extLst>
              </p:cNvPr>
              <p:cNvSpPr/>
              <p:nvPr/>
            </p:nvSpPr>
            <p:spPr>
              <a:xfrm>
                <a:off x="3010555" y="4553767"/>
                <a:ext cx="4948199" cy="1453283"/>
              </a:xfrm>
              <a:prstGeom prst="rect">
                <a:avLst/>
              </a:prstGeom>
              <a:solidFill>
                <a:schemeClr val="accent6">
                  <a:lumMod val="20000"/>
                  <a:lumOff val="80000"/>
                </a:schemeClr>
              </a:solidFill>
              <a:ln>
                <a:solidFill>
                  <a:schemeClr val="bg1">
                    <a:lumMod val="50000"/>
                  </a:schemeClr>
                </a:solidFill>
              </a:ln>
            </p:spPr>
            <p:txBody>
              <a:bodyPr wrap="square">
                <a:spAutoFit/>
              </a:bodyPr>
              <a:lstStyle/>
              <a:p>
                <a:pPr algn="just" latinLnBrk="1">
                  <a:lnSpc>
                    <a:spcPct val="107000"/>
                  </a:lnSpc>
                  <a:spcAft>
                    <a:spcPts val="800"/>
                  </a:spcAft>
                </a:pPr>
                <a14:m>
                  <m:oMath xmlns:m="http://schemas.openxmlformats.org/officeDocument/2006/math">
                    <m:sSubSup>
                      <m:sSubSupPr>
                        <m:ctrlPr>
                          <a:rPr lang="ko-KR" altLang="ko-KR" sz="1200" b="1" i="1" kern="10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ko-KR" sz="1200" b="1" i="0" kern="100">
                            <a:solidFill>
                              <a:schemeClr val="tx1"/>
                            </a:solidFill>
                            <a:latin typeface="Cambria Math" panose="02040503050406030204" pitchFamily="18" charset="0"/>
                            <a:cs typeface="Times New Roman" panose="02020603050405020304" pitchFamily="18" charset="0"/>
                          </a:rPr>
                          <m:t>𝐈𝐌</m:t>
                        </m:r>
                      </m:e>
                      <m:sub>
                        <m:r>
                          <a:rPr lang="en-US" altLang="ko-KR" sz="1200" b="1" i="0" kern="100">
                            <a:solidFill>
                              <a:schemeClr val="tx1"/>
                            </a:solidFill>
                            <a:latin typeface="Cambria Math" panose="02040503050406030204" pitchFamily="18" charset="0"/>
                            <a:cs typeface="Times New Roman" panose="02020603050405020304" pitchFamily="18" charset="0"/>
                          </a:rPr>
                          <m:t>𝐈𝐧</m:t>
                        </m:r>
                        <m:r>
                          <a:rPr lang="en-US" altLang="ko-KR" sz="1200" b="1" i="0" kern="100">
                            <a:solidFill>
                              <a:schemeClr val="tx1"/>
                            </a:solidFill>
                            <a:latin typeface="Cambria Math" panose="02040503050406030204" pitchFamily="18" charset="0"/>
                            <a:cs typeface="Times New Roman" panose="02020603050405020304" pitchFamily="18" charset="0"/>
                          </a:rPr>
                          <m:t>|</m:t>
                        </m:r>
                        <m:r>
                          <a:rPr lang="en-US" altLang="ko-KR" sz="1200" b="1" i="0" kern="100">
                            <a:solidFill>
                              <a:schemeClr val="tx1"/>
                            </a:solidFill>
                            <a:latin typeface="Cambria Math" panose="02040503050406030204" pitchFamily="18" charset="0"/>
                            <a:cs typeface="Times New Roman" panose="02020603050405020304" pitchFamily="18" charset="0"/>
                          </a:rPr>
                          <m:t>𝐒𝐅</m:t>
                        </m:r>
                        <m:r>
                          <a:rPr lang="en-US" altLang="ko-KR" sz="1200" b="1" i="0" kern="100">
                            <a:solidFill>
                              <a:schemeClr val="tx1"/>
                            </a:solidFill>
                            <a:latin typeface="Cambria Math" panose="02040503050406030204" pitchFamily="18" charset="0"/>
                            <a:cs typeface="Times New Roman" panose="02020603050405020304" pitchFamily="18" charset="0"/>
                          </a:rPr>
                          <m:t> </m:t>
                        </m:r>
                        <m:r>
                          <a:rPr lang="en-US" altLang="ko-KR" sz="1200" b="1" i="0" kern="100">
                            <a:solidFill>
                              <a:schemeClr val="tx1"/>
                            </a:solidFill>
                            <a:latin typeface="Cambria Math" panose="02040503050406030204" pitchFamily="18" charset="0"/>
                            <a:cs typeface="Times New Roman" panose="02020603050405020304" pitchFamily="18" charset="0"/>
                          </a:rPr>
                          <m:t>𝐢</m:t>
                        </m:r>
                        <m:r>
                          <a:rPr lang="en-US" altLang="ko-KR" sz="1200" b="1" i="0" kern="100">
                            <a:solidFill>
                              <a:schemeClr val="tx1"/>
                            </a:solidFill>
                            <a:latin typeface="Cambria Math" panose="02040503050406030204" pitchFamily="18" charset="0"/>
                            <a:cs typeface="Times New Roman" panose="02020603050405020304" pitchFamily="18" charset="0"/>
                          </a:rPr>
                          <m:t>,</m:t>
                        </m:r>
                        <m:r>
                          <a:rPr lang="en-US" altLang="ko-KR" sz="1200" b="1" i="0" kern="100">
                            <a:solidFill>
                              <a:schemeClr val="tx1"/>
                            </a:solidFill>
                            <a:latin typeface="Cambria Math" panose="02040503050406030204" pitchFamily="18" charset="0"/>
                            <a:cs typeface="Times New Roman" panose="02020603050405020304" pitchFamily="18" charset="0"/>
                          </a:rPr>
                          <m:t>𝐣</m:t>
                        </m:r>
                      </m:sub>
                      <m:sup>
                        <m:r>
                          <a:rPr lang="en-US" altLang="ko-KR" sz="1200" b="1" i="0" kern="100">
                            <a:solidFill>
                              <a:schemeClr val="tx1"/>
                            </a:solidFill>
                            <a:latin typeface="Cambria Math" panose="02040503050406030204" pitchFamily="18" charset="0"/>
                            <a:cs typeface="Times New Roman" panose="02020603050405020304" pitchFamily="18" charset="0"/>
                          </a:rPr>
                          <m:t>𝐈𝐍𝐒</m:t>
                        </m:r>
                      </m:sup>
                    </m:sSubSup>
                    <m:r>
                      <a:rPr lang="en-US" altLang="ko-KR" sz="1200" kern="100">
                        <a:solidFill>
                          <a:schemeClr val="tx1"/>
                        </a:solidFill>
                        <a:latin typeface="Cambria Math" panose="02040503050406030204" pitchFamily="18" charset="0"/>
                        <a:cs typeface="Times New Roman" panose="02020603050405020304" pitchFamily="18" charset="0"/>
                      </a:rPr>
                      <m:t>= </m:t>
                    </m:r>
                    <m:nary>
                      <m:naryPr>
                        <m:chr m:val="∑"/>
                        <m:limLoc m:val="undOv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naryPr>
                      <m:sub>
                        <m:r>
                          <m:rPr>
                            <m:sty m:val="p"/>
                          </m:rPr>
                          <a:rPr lang="en-US" altLang="ko-KR" sz="1200" kern="100">
                            <a:solidFill>
                              <a:schemeClr val="tx1"/>
                            </a:solidFill>
                            <a:latin typeface="Cambria Math" panose="02040503050406030204" pitchFamily="18" charset="0"/>
                            <a:cs typeface="Times New Roman" panose="02020603050405020304" pitchFamily="18" charset="0"/>
                          </a:rPr>
                          <m:t>k</m:t>
                        </m:r>
                        <m:r>
                          <a:rPr lang="en-US" altLang="ko-KR" sz="1200" kern="100">
                            <a:solidFill>
                              <a:schemeClr val="tx1"/>
                            </a:solidFill>
                            <a:latin typeface="Cambria Math" panose="02040503050406030204" pitchFamily="18" charset="0"/>
                            <a:cs typeface="Times New Roman" panose="02020603050405020304" pitchFamily="18" charset="0"/>
                          </a:rPr>
                          <m:t>=1</m:t>
                        </m:r>
                      </m:sub>
                      <m:sup>
                        <m:r>
                          <m:rPr>
                            <m:sty m:val="p"/>
                          </m:rPr>
                          <a:rPr lang="en-US" altLang="ko-KR" sz="1200" kern="100">
                            <a:solidFill>
                              <a:schemeClr val="tx1"/>
                            </a:solidFill>
                            <a:latin typeface="Cambria Math" panose="02040503050406030204" pitchFamily="18" charset="0"/>
                            <a:cs typeface="Times New Roman" panose="02020603050405020304" pitchFamily="18" charset="0"/>
                          </a:rPr>
                          <m:t>α</m:t>
                        </m:r>
                      </m:sup>
                      <m:e>
                        <m:r>
                          <a:rPr lang="en-US" altLang="ko-KR" sz="1200" kern="100">
                            <a:solidFill>
                              <a:schemeClr val="tx1"/>
                            </a:solidFill>
                            <a:latin typeface="Cambria Math" panose="02040503050406030204" pitchFamily="18" charset="0"/>
                            <a:cs typeface="Times New Roman" panose="02020603050405020304" pitchFamily="18" charset="0"/>
                          </a:rPr>
                          <m:t>(</m:t>
                        </m:r>
                        <m:sSub>
                          <m:sSub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solidFill>
                                  <a:schemeClr val="tx1"/>
                                </a:solidFill>
                                <a:latin typeface="Cambria Math" panose="02040503050406030204" pitchFamily="18" charset="0"/>
                                <a:cs typeface="Times New Roman" panose="02020603050405020304" pitchFamily="18" charset="0"/>
                              </a:rPr>
                              <m:t>W</m:t>
                            </m:r>
                          </m:e>
                          <m:sub>
                            <m:sSub>
                              <m:sSub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solidFill>
                                      <a:schemeClr val="tx1"/>
                                    </a:solidFill>
                                    <a:latin typeface="Cambria Math" panose="02040503050406030204" pitchFamily="18" charset="0"/>
                                    <a:cs typeface="Times New Roman" panose="02020603050405020304" pitchFamily="18" charset="0"/>
                                  </a:rPr>
                                  <m:t>FBk</m:t>
                                </m:r>
                              </m:e>
                              <m:sub>
                                <m:r>
                                  <m:rPr>
                                    <m:sty m:val="p"/>
                                  </m:rPr>
                                  <a:rPr lang="en-US" altLang="ko-KR" sz="1200" kern="100">
                                    <a:solidFill>
                                      <a:schemeClr val="tx1"/>
                                    </a:solidFill>
                                    <a:latin typeface="Cambria Math" panose="02040503050406030204" pitchFamily="18" charset="0"/>
                                    <a:cs typeface="Times New Roman" panose="02020603050405020304" pitchFamily="18" charset="0"/>
                                  </a:rPr>
                                  <m:t>SF</m:t>
                                </m:r>
                                <m:r>
                                  <a:rPr lang="en-US" altLang="ko-KR" sz="1200" kern="100">
                                    <a:solidFill>
                                      <a:schemeClr val="tx1"/>
                                    </a:solidFill>
                                    <a:latin typeface="Cambria Math" panose="02040503050406030204" pitchFamily="18" charset="0"/>
                                    <a:cs typeface="Times New Roman" panose="02020603050405020304" pitchFamily="18" charset="0"/>
                                  </a:rPr>
                                  <m:t> </m:t>
                                </m:r>
                                <m:r>
                                  <m:rPr>
                                    <m:sty m:val="p"/>
                                  </m:rPr>
                                  <a:rPr lang="en-US" altLang="ko-KR" sz="1200" kern="100">
                                    <a:solidFill>
                                      <a:schemeClr val="tx1"/>
                                    </a:solidFill>
                                    <a:latin typeface="Cambria Math" panose="02040503050406030204" pitchFamily="18" charset="0"/>
                                    <a:cs typeface="Times New Roman" panose="02020603050405020304" pitchFamily="18" charset="0"/>
                                  </a:rPr>
                                  <m:t>i</m:t>
                                </m:r>
                                <m:r>
                                  <a:rPr lang="en-US" altLang="ko-KR" sz="1200" kern="100">
                                    <a:solidFill>
                                      <a:schemeClr val="tx1"/>
                                    </a:solidFill>
                                    <a:latin typeface="Cambria Math" panose="02040503050406030204" pitchFamily="18" charset="0"/>
                                    <a:cs typeface="Times New Roman" panose="02020603050405020304" pitchFamily="18" charset="0"/>
                                  </a:rPr>
                                  <m:t>,</m:t>
                                </m:r>
                                <m:r>
                                  <m:rPr>
                                    <m:sty m:val="p"/>
                                  </m:rPr>
                                  <a:rPr lang="en-US" altLang="ko-KR" sz="1200" kern="100">
                                    <a:solidFill>
                                      <a:schemeClr val="tx1"/>
                                    </a:solidFill>
                                    <a:latin typeface="Cambria Math" panose="02040503050406030204" pitchFamily="18" charset="0"/>
                                    <a:cs typeface="Times New Roman" panose="02020603050405020304" pitchFamily="18" charset="0"/>
                                  </a:rPr>
                                  <m:t>j</m:t>
                                </m:r>
                              </m:sub>
                            </m:sSub>
                          </m:sub>
                        </m:sSub>
                      </m:e>
                    </m:nary>
                    <m:f>
                      <m:f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nary>
                          <m:naryPr>
                            <m:chr m:val="∑"/>
                            <m:limLoc m:val="subSup"/>
                            <m:supHide m:val="on"/>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naryPr>
                          <m:sub>
                            <m:r>
                              <m:rPr>
                                <m:sty m:val="p"/>
                              </m:rPr>
                              <a:rPr lang="en-US" altLang="ko-KR" sz="1200" kern="100">
                                <a:solidFill>
                                  <a:schemeClr val="tx1"/>
                                </a:solidFill>
                                <a:latin typeface="Cambria Math" panose="02040503050406030204" pitchFamily="18" charset="0"/>
                                <a:cs typeface="Times New Roman" panose="02020603050405020304" pitchFamily="18" charset="0"/>
                              </a:rPr>
                              <m:t>g</m:t>
                            </m:r>
                            <m:r>
                              <a:rPr lang="en-US" altLang="ko-KR" sz="1200" kern="100">
                                <a:solidFill>
                                  <a:schemeClr val="tx1"/>
                                </a:solidFill>
                                <a:latin typeface="Cambria Math" panose="02040503050406030204" pitchFamily="18" charset="0"/>
                                <a:cs typeface="Times New Roman" panose="02020603050405020304" pitchFamily="18" charset="0"/>
                              </a:rPr>
                              <m:t>∈</m:t>
                            </m:r>
                            <m:sSub>
                              <m:sSub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solidFill>
                                      <a:schemeClr val="tx1"/>
                                    </a:solidFill>
                                    <a:latin typeface="Cambria Math" panose="02040503050406030204" pitchFamily="18" charset="0"/>
                                    <a:cs typeface="Times New Roman" panose="02020603050405020304" pitchFamily="18" charset="0"/>
                                  </a:rPr>
                                  <m:t>G</m:t>
                                </m:r>
                              </m:e>
                              <m:sub>
                                <m:r>
                                  <m:rPr>
                                    <m:sty m:val="p"/>
                                  </m:rPr>
                                  <a:rPr lang="en-US" altLang="ko-KR" sz="1200" kern="100">
                                    <a:solidFill>
                                      <a:schemeClr val="tx1"/>
                                    </a:solidFill>
                                    <a:latin typeface="Cambria Math" panose="02040503050406030204" pitchFamily="18" charset="0"/>
                                    <a:cs typeface="Times New Roman" panose="02020603050405020304" pitchFamily="18" charset="0"/>
                                  </a:rPr>
                                  <m:t>In</m:t>
                                </m:r>
                              </m:sub>
                            </m:sSub>
                            <m:r>
                              <a:rPr lang="en-US" altLang="ko-KR" sz="1200" kern="100">
                                <a:solidFill>
                                  <a:schemeClr val="tx1"/>
                                </a:solidFill>
                                <a:latin typeface="Cambria Math" panose="02040503050406030204" pitchFamily="18" charset="0"/>
                                <a:cs typeface="Times New Roman" panose="02020603050405020304" pitchFamily="18" charset="0"/>
                              </a:rPr>
                              <m:t>|</m:t>
                            </m:r>
                            <m:sSub>
                              <m:sSub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solidFill>
                                      <a:schemeClr val="tx1"/>
                                    </a:solidFill>
                                    <a:latin typeface="Cambria Math" panose="02040503050406030204" pitchFamily="18" charset="0"/>
                                    <a:cs typeface="Times New Roman" panose="02020603050405020304" pitchFamily="18" charset="0"/>
                                  </a:rPr>
                                  <m:t>FBk</m:t>
                                </m:r>
                              </m:e>
                              <m:sub>
                                <m:r>
                                  <m:rPr>
                                    <m:sty m:val="p"/>
                                  </m:rPr>
                                  <a:rPr lang="en-US" altLang="ko-KR" sz="1200" kern="100">
                                    <a:solidFill>
                                      <a:schemeClr val="tx1"/>
                                    </a:solidFill>
                                    <a:latin typeface="Cambria Math" panose="02040503050406030204" pitchFamily="18" charset="0"/>
                                    <a:cs typeface="Times New Roman" panose="02020603050405020304" pitchFamily="18" charset="0"/>
                                  </a:rPr>
                                  <m:t>SF</m:t>
                                </m:r>
                                <m:r>
                                  <a:rPr lang="en-US" altLang="ko-KR" sz="1200" kern="100">
                                    <a:solidFill>
                                      <a:schemeClr val="tx1"/>
                                    </a:solidFill>
                                    <a:latin typeface="Cambria Math" panose="02040503050406030204" pitchFamily="18" charset="0"/>
                                    <a:cs typeface="Times New Roman" panose="02020603050405020304" pitchFamily="18" charset="0"/>
                                  </a:rPr>
                                  <m:t> </m:t>
                                </m:r>
                                <m:r>
                                  <m:rPr>
                                    <m:sty m:val="p"/>
                                  </m:rPr>
                                  <a:rPr lang="en-US" altLang="ko-KR" sz="1200" kern="100">
                                    <a:solidFill>
                                      <a:schemeClr val="tx1"/>
                                    </a:solidFill>
                                    <a:latin typeface="Cambria Math" panose="02040503050406030204" pitchFamily="18" charset="0"/>
                                    <a:cs typeface="Times New Roman" panose="02020603050405020304" pitchFamily="18" charset="0"/>
                                  </a:rPr>
                                  <m:t>i</m:t>
                                </m:r>
                                <m:r>
                                  <a:rPr lang="en-US" altLang="ko-KR" sz="1200" kern="100">
                                    <a:solidFill>
                                      <a:schemeClr val="tx1"/>
                                    </a:solidFill>
                                    <a:latin typeface="Cambria Math" panose="02040503050406030204" pitchFamily="18" charset="0"/>
                                    <a:cs typeface="Times New Roman" panose="02020603050405020304" pitchFamily="18" charset="0"/>
                                  </a:rPr>
                                  <m:t>,</m:t>
                                </m:r>
                                <m:r>
                                  <m:rPr>
                                    <m:sty m:val="p"/>
                                  </m:rPr>
                                  <a:rPr lang="en-US" altLang="ko-KR" sz="1200" kern="100">
                                    <a:solidFill>
                                      <a:schemeClr val="tx1"/>
                                    </a:solidFill>
                                    <a:latin typeface="Cambria Math" panose="02040503050406030204" pitchFamily="18" charset="0"/>
                                    <a:cs typeface="Times New Roman" panose="02020603050405020304" pitchFamily="18" charset="0"/>
                                  </a:rPr>
                                  <m:t>j</m:t>
                                </m:r>
                              </m:sub>
                            </m:sSub>
                          </m:sub>
                          <m:sup/>
                          <m:e>
                            <m:sSub>
                              <m:sSub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solidFill>
                                      <a:schemeClr val="tx1"/>
                                    </a:solidFill>
                                    <a:latin typeface="Cambria Math" panose="02040503050406030204" pitchFamily="18" charset="0"/>
                                    <a:cs typeface="Times New Roman" panose="02020603050405020304" pitchFamily="18" charset="0"/>
                                  </a:rPr>
                                  <m:t>W</m:t>
                                </m:r>
                              </m:e>
                              <m:sub>
                                <m:r>
                                  <m:rPr>
                                    <m:sty m:val="p"/>
                                  </m:rPr>
                                  <a:rPr lang="en-US" altLang="ko-KR" sz="1200" kern="100">
                                    <a:solidFill>
                                      <a:schemeClr val="tx1"/>
                                    </a:solidFill>
                                    <a:latin typeface="Cambria Math" panose="02040503050406030204" pitchFamily="18" charset="0"/>
                                    <a:cs typeface="Times New Roman" panose="02020603050405020304" pitchFamily="18" charset="0"/>
                                  </a:rPr>
                                  <m:t>g</m:t>
                                </m:r>
                                <m:r>
                                  <a:rPr lang="en-US" altLang="ko-KR" sz="1200" kern="100">
                                    <a:solidFill>
                                      <a:schemeClr val="tx1"/>
                                    </a:solidFill>
                                    <a:latin typeface="Cambria Math" panose="02040503050406030204" pitchFamily="18" charset="0"/>
                                    <a:cs typeface="Times New Roman" panose="02020603050405020304" pitchFamily="18" charset="0"/>
                                  </a:rPr>
                                  <m:t>|</m:t>
                                </m:r>
                                <m:sSub>
                                  <m:sSub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solidFill>
                                          <a:schemeClr val="tx1"/>
                                        </a:solidFill>
                                        <a:latin typeface="Cambria Math" panose="02040503050406030204" pitchFamily="18" charset="0"/>
                                        <a:cs typeface="Times New Roman" panose="02020603050405020304" pitchFamily="18" charset="0"/>
                                      </a:rPr>
                                      <m:t>FBk</m:t>
                                    </m:r>
                                  </m:e>
                                  <m:sub>
                                    <m:r>
                                      <m:rPr>
                                        <m:sty m:val="p"/>
                                      </m:rPr>
                                      <a:rPr lang="en-US" altLang="ko-KR" sz="1200" kern="100">
                                        <a:solidFill>
                                          <a:schemeClr val="tx1"/>
                                        </a:solidFill>
                                        <a:latin typeface="Cambria Math" panose="02040503050406030204" pitchFamily="18" charset="0"/>
                                        <a:cs typeface="Times New Roman" panose="02020603050405020304" pitchFamily="18" charset="0"/>
                                      </a:rPr>
                                      <m:t>SF</m:t>
                                    </m:r>
                                    <m:r>
                                      <a:rPr lang="en-US" altLang="ko-KR" sz="1200" kern="100">
                                        <a:solidFill>
                                          <a:schemeClr val="tx1"/>
                                        </a:solidFill>
                                        <a:latin typeface="Cambria Math" panose="02040503050406030204" pitchFamily="18" charset="0"/>
                                        <a:cs typeface="Times New Roman" panose="02020603050405020304" pitchFamily="18" charset="0"/>
                                      </a:rPr>
                                      <m:t> </m:t>
                                    </m:r>
                                    <m:r>
                                      <m:rPr>
                                        <m:sty m:val="p"/>
                                      </m:rPr>
                                      <a:rPr lang="en-US" altLang="ko-KR" sz="1200" kern="100">
                                        <a:solidFill>
                                          <a:schemeClr val="tx1"/>
                                        </a:solidFill>
                                        <a:latin typeface="Cambria Math" panose="02040503050406030204" pitchFamily="18" charset="0"/>
                                        <a:cs typeface="Times New Roman" panose="02020603050405020304" pitchFamily="18" charset="0"/>
                                      </a:rPr>
                                      <m:t>i</m:t>
                                    </m:r>
                                    <m:r>
                                      <a:rPr lang="en-US" altLang="ko-KR" sz="1200" kern="100">
                                        <a:solidFill>
                                          <a:schemeClr val="tx1"/>
                                        </a:solidFill>
                                        <a:latin typeface="Cambria Math" panose="02040503050406030204" pitchFamily="18" charset="0"/>
                                        <a:cs typeface="Times New Roman" panose="02020603050405020304" pitchFamily="18" charset="0"/>
                                      </a:rPr>
                                      <m:t>,</m:t>
                                    </m:r>
                                    <m:r>
                                      <m:rPr>
                                        <m:sty m:val="p"/>
                                      </m:rPr>
                                      <a:rPr lang="en-US" altLang="ko-KR" sz="1200" kern="100">
                                        <a:solidFill>
                                          <a:schemeClr val="tx1"/>
                                        </a:solidFill>
                                        <a:latin typeface="Cambria Math" panose="02040503050406030204" pitchFamily="18" charset="0"/>
                                        <a:cs typeface="Times New Roman" panose="02020603050405020304" pitchFamily="18" charset="0"/>
                                      </a:rPr>
                                      <m:t>j</m:t>
                                    </m:r>
                                  </m:sub>
                                </m:sSub>
                              </m:sub>
                            </m:sSub>
                          </m:e>
                        </m:nary>
                      </m:num>
                      <m:den>
                        <m:nary>
                          <m:naryPr>
                            <m:chr m:val="∑"/>
                            <m:limLoc m:val="subSup"/>
                            <m:supHide m:val="on"/>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naryPr>
                          <m:sub>
                            <m:r>
                              <m:rPr>
                                <m:sty m:val="p"/>
                              </m:rPr>
                              <a:rPr lang="en-US" altLang="ko-KR" sz="1200" kern="100">
                                <a:solidFill>
                                  <a:schemeClr val="tx1"/>
                                </a:solidFill>
                                <a:latin typeface="Cambria Math" panose="02040503050406030204" pitchFamily="18" charset="0"/>
                                <a:cs typeface="Times New Roman" panose="02020603050405020304" pitchFamily="18" charset="0"/>
                              </a:rPr>
                              <m:t>g</m:t>
                            </m:r>
                            <m:r>
                              <a:rPr lang="en-US" altLang="ko-KR" sz="1200" kern="100">
                                <a:solidFill>
                                  <a:schemeClr val="tx1"/>
                                </a:solidFill>
                                <a:latin typeface="Cambria Math" panose="02040503050406030204" pitchFamily="18" charset="0"/>
                                <a:cs typeface="Times New Roman" panose="02020603050405020304" pitchFamily="18" charset="0"/>
                              </a:rPr>
                              <m:t>∈</m:t>
                            </m:r>
                            <m:sSub>
                              <m:sSub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solidFill>
                                      <a:schemeClr val="tx1"/>
                                    </a:solidFill>
                                    <a:latin typeface="Cambria Math" panose="02040503050406030204" pitchFamily="18" charset="0"/>
                                    <a:cs typeface="Times New Roman" panose="02020603050405020304" pitchFamily="18" charset="0"/>
                                  </a:rPr>
                                  <m:t>G</m:t>
                                </m:r>
                              </m:e>
                              <m:sub>
                                <m:r>
                                  <m:rPr>
                                    <m:sty m:val="p"/>
                                  </m:rPr>
                                  <a:rPr lang="en-US" altLang="ko-KR" sz="1200" kern="100">
                                    <a:solidFill>
                                      <a:schemeClr val="tx1"/>
                                    </a:solidFill>
                                    <a:latin typeface="Cambria Math" panose="02040503050406030204" pitchFamily="18" charset="0"/>
                                    <a:cs typeface="Times New Roman" panose="02020603050405020304" pitchFamily="18" charset="0"/>
                                  </a:rPr>
                                  <m:t>In</m:t>
                                </m:r>
                              </m:sub>
                            </m:sSub>
                            <m:r>
                              <a:rPr lang="en-US" altLang="ko-KR" sz="1200" kern="100">
                                <a:solidFill>
                                  <a:schemeClr val="tx1"/>
                                </a:solidFill>
                                <a:latin typeface="Cambria Math" panose="02040503050406030204" pitchFamily="18" charset="0"/>
                                <a:cs typeface="Times New Roman" panose="02020603050405020304" pitchFamily="18" charset="0"/>
                              </a:rPr>
                              <m:t>|</m:t>
                            </m:r>
                            <m:sSub>
                              <m:sSub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solidFill>
                                      <a:schemeClr val="tx1"/>
                                    </a:solidFill>
                                    <a:latin typeface="Cambria Math" panose="02040503050406030204" pitchFamily="18" charset="0"/>
                                    <a:cs typeface="Times New Roman" panose="02020603050405020304" pitchFamily="18" charset="0"/>
                                  </a:rPr>
                                  <m:t>FBk</m:t>
                                </m:r>
                              </m:e>
                              <m:sub>
                                <m:r>
                                  <m:rPr>
                                    <m:sty m:val="p"/>
                                  </m:rPr>
                                  <a:rPr lang="en-US" altLang="ko-KR" sz="1200" kern="100">
                                    <a:solidFill>
                                      <a:schemeClr val="tx1"/>
                                    </a:solidFill>
                                    <a:latin typeface="Cambria Math" panose="02040503050406030204" pitchFamily="18" charset="0"/>
                                    <a:cs typeface="Times New Roman" panose="02020603050405020304" pitchFamily="18" charset="0"/>
                                  </a:rPr>
                                  <m:t>SF</m:t>
                                </m:r>
                                <m:r>
                                  <a:rPr lang="en-US" altLang="ko-KR" sz="1200" kern="100">
                                    <a:solidFill>
                                      <a:schemeClr val="tx1"/>
                                    </a:solidFill>
                                    <a:latin typeface="Cambria Math" panose="02040503050406030204" pitchFamily="18" charset="0"/>
                                    <a:cs typeface="Times New Roman" panose="02020603050405020304" pitchFamily="18" charset="0"/>
                                  </a:rPr>
                                  <m:t> </m:t>
                                </m:r>
                                <m:r>
                                  <m:rPr>
                                    <m:sty m:val="p"/>
                                  </m:rPr>
                                  <a:rPr lang="en-US" altLang="ko-KR" sz="1200" kern="100">
                                    <a:solidFill>
                                      <a:schemeClr val="tx1"/>
                                    </a:solidFill>
                                    <a:latin typeface="Cambria Math" panose="02040503050406030204" pitchFamily="18" charset="0"/>
                                    <a:cs typeface="Times New Roman" panose="02020603050405020304" pitchFamily="18" charset="0"/>
                                  </a:rPr>
                                  <m:t>i</m:t>
                                </m:r>
                                <m:r>
                                  <a:rPr lang="en-US" altLang="ko-KR" sz="1200" kern="100">
                                    <a:solidFill>
                                      <a:schemeClr val="tx1"/>
                                    </a:solidFill>
                                    <a:latin typeface="Cambria Math" panose="02040503050406030204" pitchFamily="18" charset="0"/>
                                    <a:cs typeface="Times New Roman" panose="02020603050405020304" pitchFamily="18" charset="0"/>
                                  </a:rPr>
                                  <m:t>,</m:t>
                                </m:r>
                                <m:r>
                                  <m:rPr>
                                    <m:sty m:val="p"/>
                                  </m:rPr>
                                  <a:rPr lang="en-US" altLang="ko-KR" sz="1200" kern="100">
                                    <a:solidFill>
                                      <a:schemeClr val="tx1"/>
                                    </a:solidFill>
                                    <a:latin typeface="Cambria Math" panose="02040503050406030204" pitchFamily="18" charset="0"/>
                                    <a:cs typeface="Times New Roman" panose="02020603050405020304" pitchFamily="18" charset="0"/>
                                  </a:rPr>
                                  <m:t>j</m:t>
                                </m:r>
                              </m:sub>
                            </m:sSub>
                          </m:sub>
                          <m:sup/>
                          <m:e>
                            <m:sSub>
                              <m:sSub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solidFill>
                                      <a:schemeClr val="tx1"/>
                                    </a:solidFill>
                                    <a:latin typeface="Cambria Math" panose="02040503050406030204" pitchFamily="18" charset="0"/>
                                    <a:cs typeface="Times New Roman" panose="02020603050405020304" pitchFamily="18" charset="0"/>
                                  </a:rPr>
                                  <m:t>W</m:t>
                                </m:r>
                              </m:e>
                              <m:sub>
                                <m:r>
                                  <m:rPr>
                                    <m:sty m:val="p"/>
                                  </m:rPr>
                                  <a:rPr lang="en-US" altLang="ko-KR" sz="1200" kern="100">
                                    <a:solidFill>
                                      <a:schemeClr val="tx1"/>
                                    </a:solidFill>
                                    <a:latin typeface="Cambria Math" panose="02040503050406030204" pitchFamily="18" charset="0"/>
                                    <a:cs typeface="Times New Roman" panose="02020603050405020304" pitchFamily="18" charset="0"/>
                                  </a:rPr>
                                  <m:t>g</m:t>
                                </m:r>
                                <m:r>
                                  <a:rPr lang="en-US" altLang="ko-KR" sz="1200" kern="100">
                                    <a:solidFill>
                                      <a:schemeClr val="tx1"/>
                                    </a:solidFill>
                                    <a:latin typeface="Cambria Math" panose="02040503050406030204" pitchFamily="18" charset="0"/>
                                    <a:cs typeface="Times New Roman" panose="02020603050405020304" pitchFamily="18" charset="0"/>
                                  </a:rPr>
                                  <m:t>|</m:t>
                                </m:r>
                                <m:sSub>
                                  <m:sSub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solidFill>
                                          <a:schemeClr val="tx1"/>
                                        </a:solidFill>
                                        <a:latin typeface="Cambria Math" panose="02040503050406030204" pitchFamily="18" charset="0"/>
                                        <a:cs typeface="Times New Roman" panose="02020603050405020304" pitchFamily="18" charset="0"/>
                                      </a:rPr>
                                      <m:t>FBk</m:t>
                                    </m:r>
                                  </m:e>
                                  <m:sub>
                                    <m:r>
                                      <m:rPr>
                                        <m:sty m:val="p"/>
                                      </m:rPr>
                                      <a:rPr lang="en-US" altLang="ko-KR" sz="1200" kern="100">
                                        <a:solidFill>
                                          <a:schemeClr val="tx1"/>
                                        </a:solidFill>
                                        <a:latin typeface="Cambria Math" panose="02040503050406030204" pitchFamily="18" charset="0"/>
                                        <a:cs typeface="Times New Roman" panose="02020603050405020304" pitchFamily="18" charset="0"/>
                                      </a:rPr>
                                      <m:t>SF</m:t>
                                    </m:r>
                                    <m:r>
                                      <a:rPr lang="en-US" altLang="ko-KR" sz="1200" kern="100">
                                        <a:solidFill>
                                          <a:schemeClr val="tx1"/>
                                        </a:solidFill>
                                        <a:latin typeface="Cambria Math" panose="02040503050406030204" pitchFamily="18" charset="0"/>
                                        <a:cs typeface="Times New Roman" panose="02020603050405020304" pitchFamily="18" charset="0"/>
                                      </a:rPr>
                                      <m:t> </m:t>
                                    </m:r>
                                    <m:r>
                                      <m:rPr>
                                        <m:sty m:val="p"/>
                                      </m:rPr>
                                      <a:rPr lang="en-US" altLang="ko-KR" sz="1200" kern="100">
                                        <a:solidFill>
                                          <a:schemeClr val="tx1"/>
                                        </a:solidFill>
                                        <a:latin typeface="Cambria Math" panose="02040503050406030204" pitchFamily="18" charset="0"/>
                                        <a:cs typeface="Times New Roman" panose="02020603050405020304" pitchFamily="18" charset="0"/>
                                      </a:rPr>
                                      <m:t>i</m:t>
                                    </m:r>
                                    <m:r>
                                      <a:rPr lang="en-US" altLang="ko-KR" sz="1200" kern="100">
                                        <a:solidFill>
                                          <a:schemeClr val="tx1"/>
                                        </a:solidFill>
                                        <a:latin typeface="Cambria Math" panose="02040503050406030204" pitchFamily="18" charset="0"/>
                                        <a:cs typeface="Times New Roman" panose="02020603050405020304" pitchFamily="18" charset="0"/>
                                      </a:rPr>
                                      <m:t>,</m:t>
                                    </m:r>
                                    <m:r>
                                      <m:rPr>
                                        <m:sty m:val="p"/>
                                      </m:rPr>
                                      <a:rPr lang="en-US" altLang="ko-KR" sz="1200" kern="100">
                                        <a:solidFill>
                                          <a:schemeClr val="tx1"/>
                                        </a:solidFill>
                                        <a:latin typeface="Cambria Math" panose="02040503050406030204" pitchFamily="18" charset="0"/>
                                        <a:cs typeface="Times New Roman" panose="02020603050405020304" pitchFamily="18" charset="0"/>
                                      </a:rPr>
                                      <m:t>j</m:t>
                                    </m:r>
                                  </m:sub>
                                </m:sSub>
                              </m:sub>
                            </m:sSub>
                          </m:e>
                        </m:nary>
                        <m:r>
                          <a:rPr lang="en-US" altLang="ko-KR" sz="1200" kern="100">
                            <a:solidFill>
                              <a:schemeClr val="tx1"/>
                            </a:solidFill>
                            <a:latin typeface="Cambria Math" panose="02040503050406030204" pitchFamily="18" charset="0"/>
                            <a:cs typeface="Times New Roman" panose="02020603050405020304" pitchFamily="18" charset="0"/>
                          </a:rPr>
                          <m:t>+</m:t>
                        </m:r>
                        <m:nary>
                          <m:naryPr>
                            <m:chr m:val="∑"/>
                            <m:limLoc m:val="subSup"/>
                            <m:supHide m:val="on"/>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naryPr>
                          <m:sub>
                            <m:r>
                              <m:rPr>
                                <m:sty m:val="p"/>
                              </m:rPr>
                              <a:rPr lang="en-US" altLang="ko-KR" sz="1200" kern="100">
                                <a:solidFill>
                                  <a:schemeClr val="tx1"/>
                                </a:solidFill>
                                <a:latin typeface="Cambria Math" panose="02040503050406030204" pitchFamily="18" charset="0"/>
                                <a:cs typeface="Times New Roman" panose="02020603050405020304" pitchFamily="18" charset="0"/>
                              </a:rPr>
                              <m:t>f</m:t>
                            </m:r>
                            <m:r>
                              <a:rPr lang="en-US" altLang="ko-KR" sz="1200" kern="100">
                                <a:solidFill>
                                  <a:schemeClr val="tx1"/>
                                </a:solidFill>
                                <a:latin typeface="Cambria Math" panose="02040503050406030204" pitchFamily="18" charset="0"/>
                                <a:cs typeface="Times New Roman" panose="02020603050405020304" pitchFamily="18" charset="0"/>
                              </a:rPr>
                              <m:t>∈</m:t>
                            </m:r>
                            <m:sSub>
                              <m:sSub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solidFill>
                                      <a:schemeClr val="tx1"/>
                                    </a:solidFill>
                                    <a:latin typeface="Cambria Math" panose="02040503050406030204" pitchFamily="18" charset="0"/>
                                    <a:cs typeface="Times New Roman" panose="02020603050405020304" pitchFamily="18" charset="0"/>
                                  </a:rPr>
                                  <m:t>F</m:t>
                                </m:r>
                              </m:e>
                              <m:sub>
                                <m:r>
                                  <m:rPr>
                                    <m:sty m:val="p"/>
                                  </m:rPr>
                                  <a:rPr lang="en-US" altLang="ko-KR" sz="1200" kern="100">
                                    <a:solidFill>
                                      <a:schemeClr val="tx1"/>
                                    </a:solidFill>
                                    <a:latin typeface="Cambria Math" panose="02040503050406030204" pitchFamily="18" charset="0"/>
                                    <a:cs typeface="Times New Roman" panose="02020603050405020304" pitchFamily="18" charset="0"/>
                                  </a:rPr>
                                  <m:t>In</m:t>
                                </m:r>
                              </m:sub>
                            </m:sSub>
                            <m:r>
                              <a:rPr lang="en-US" altLang="ko-KR" sz="1200" kern="100">
                                <a:solidFill>
                                  <a:schemeClr val="tx1"/>
                                </a:solidFill>
                                <a:latin typeface="Cambria Math" panose="02040503050406030204" pitchFamily="18" charset="0"/>
                                <a:cs typeface="Times New Roman" panose="02020603050405020304" pitchFamily="18" charset="0"/>
                              </a:rPr>
                              <m:t>|</m:t>
                            </m:r>
                            <m:sSub>
                              <m:sSub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solidFill>
                                      <a:schemeClr val="tx1"/>
                                    </a:solidFill>
                                    <a:latin typeface="Cambria Math" panose="02040503050406030204" pitchFamily="18" charset="0"/>
                                    <a:cs typeface="Times New Roman" panose="02020603050405020304" pitchFamily="18" charset="0"/>
                                  </a:rPr>
                                  <m:t>FBk</m:t>
                                </m:r>
                              </m:e>
                              <m:sub>
                                <m:r>
                                  <m:rPr>
                                    <m:sty m:val="p"/>
                                  </m:rPr>
                                  <a:rPr lang="en-US" altLang="ko-KR" sz="1200" kern="100">
                                    <a:solidFill>
                                      <a:schemeClr val="tx1"/>
                                    </a:solidFill>
                                    <a:latin typeface="Cambria Math" panose="02040503050406030204" pitchFamily="18" charset="0"/>
                                    <a:cs typeface="Times New Roman" panose="02020603050405020304" pitchFamily="18" charset="0"/>
                                  </a:rPr>
                                  <m:t>SF</m:t>
                                </m:r>
                                <m:r>
                                  <a:rPr lang="en-US" altLang="ko-KR" sz="1200" kern="100">
                                    <a:solidFill>
                                      <a:schemeClr val="tx1"/>
                                    </a:solidFill>
                                    <a:latin typeface="Cambria Math" panose="02040503050406030204" pitchFamily="18" charset="0"/>
                                    <a:cs typeface="Times New Roman" panose="02020603050405020304" pitchFamily="18" charset="0"/>
                                  </a:rPr>
                                  <m:t> </m:t>
                                </m:r>
                                <m:r>
                                  <m:rPr>
                                    <m:sty m:val="p"/>
                                  </m:rPr>
                                  <a:rPr lang="en-US" altLang="ko-KR" sz="1200" kern="100">
                                    <a:solidFill>
                                      <a:schemeClr val="tx1"/>
                                    </a:solidFill>
                                    <a:latin typeface="Cambria Math" panose="02040503050406030204" pitchFamily="18" charset="0"/>
                                    <a:cs typeface="Times New Roman" panose="02020603050405020304" pitchFamily="18" charset="0"/>
                                  </a:rPr>
                                  <m:t>i</m:t>
                                </m:r>
                                <m:r>
                                  <a:rPr lang="en-US" altLang="ko-KR" sz="1200" kern="100">
                                    <a:solidFill>
                                      <a:schemeClr val="tx1"/>
                                    </a:solidFill>
                                    <a:latin typeface="Cambria Math" panose="02040503050406030204" pitchFamily="18" charset="0"/>
                                    <a:cs typeface="Times New Roman" panose="02020603050405020304" pitchFamily="18" charset="0"/>
                                  </a:rPr>
                                  <m:t>,</m:t>
                                </m:r>
                                <m:r>
                                  <m:rPr>
                                    <m:sty m:val="p"/>
                                  </m:rPr>
                                  <a:rPr lang="en-US" altLang="ko-KR" sz="1200" kern="100">
                                    <a:solidFill>
                                      <a:schemeClr val="tx1"/>
                                    </a:solidFill>
                                    <a:latin typeface="Cambria Math" panose="02040503050406030204" pitchFamily="18" charset="0"/>
                                    <a:cs typeface="Times New Roman" panose="02020603050405020304" pitchFamily="18" charset="0"/>
                                  </a:rPr>
                                  <m:t>j</m:t>
                                </m:r>
                              </m:sub>
                            </m:sSub>
                          </m:sub>
                          <m:sup/>
                          <m:e>
                            <m:sSub>
                              <m:sSub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solidFill>
                                      <a:schemeClr val="tx1"/>
                                    </a:solidFill>
                                    <a:latin typeface="Cambria Math" panose="02040503050406030204" pitchFamily="18" charset="0"/>
                                    <a:cs typeface="Times New Roman" panose="02020603050405020304" pitchFamily="18" charset="0"/>
                                  </a:rPr>
                                  <m:t>W</m:t>
                                </m:r>
                              </m:e>
                              <m:sub>
                                <m:r>
                                  <m:rPr>
                                    <m:sty m:val="p"/>
                                  </m:rPr>
                                  <a:rPr lang="en-US" altLang="ko-KR" sz="1200" kern="100">
                                    <a:solidFill>
                                      <a:schemeClr val="tx1"/>
                                    </a:solidFill>
                                    <a:latin typeface="Cambria Math" panose="02040503050406030204" pitchFamily="18" charset="0"/>
                                    <a:cs typeface="Times New Roman" panose="02020603050405020304" pitchFamily="18" charset="0"/>
                                  </a:rPr>
                                  <m:t>f</m:t>
                                </m:r>
                                <m:r>
                                  <a:rPr lang="en-US" altLang="ko-KR" sz="1200" kern="100">
                                    <a:solidFill>
                                      <a:schemeClr val="tx1"/>
                                    </a:solidFill>
                                    <a:latin typeface="Cambria Math" panose="02040503050406030204" pitchFamily="18" charset="0"/>
                                    <a:cs typeface="Times New Roman" panose="02020603050405020304" pitchFamily="18" charset="0"/>
                                  </a:rPr>
                                  <m:t>|</m:t>
                                </m:r>
                                <m:sSub>
                                  <m:sSub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solidFill>
                                          <a:schemeClr val="tx1"/>
                                        </a:solidFill>
                                        <a:latin typeface="Cambria Math" panose="02040503050406030204" pitchFamily="18" charset="0"/>
                                        <a:cs typeface="Times New Roman" panose="02020603050405020304" pitchFamily="18" charset="0"/>
                                      </a:rPr>
                                      <m:t>FBk</m:t>
                                    </m:r>
                                  </m:e>
                                  <m:sub>
                                    <m:r>
                                      <m:rPr>
                                        <m:sty m:val="p"/>
                                      </m:rPr>
                                      <a:rPr lang="en-US" altLang="ko-KR" sz="1200" kern="100">
                                        <a:solidFill>
                                          <a:schemeClr val="tx1"/>
                                        </a:solidFill>
                                        <a:latin typeface="Cambria Math" panose="02040503050406030204" pitchFamily="18" charset="0"/>
                                        <a:cs typeface="Times New Roman" panose="02020603050405020304" pitchFamily="18" charset="0"/>
                                      </a:rPr>
                                      <m:t>SF</m:t>
                                    </m:r>
                                    <m:r>
                                      <a:rPr lang="en-US" altLang="ko-KR" sz="1200" kern="100">
                                        <a:solidFill>
                                          <a:schemeClr val="tx1"/>
                                        </a:solidFill>
                                        <a:latin typeface="Cambria Math" panose="02040503050406030204" pitchFamily="18" charset="0"/>
                                        <a:cs typeface="Times New Roman" panose="02020603050405020304" pitchFamily="18" charset="0"/>
                                      </a:rPr>
                                      <m:t> </m:t>
                                    </m:r>
                                    <m:r>
                                      <m:rPr>
                                        <m:sty m:val="p"/>
                                      </m:rPr>
                                      <a:rPr lang="en-US" altLang="ko-KR" sz="1200" kern="100">
                                        <a:solidFill>
                                          <a:schemeClr val="tx1"/>
                                        </a:solidFill>
                                        <a:latin typeface="Cambria Math" panose="02040503050406030204" pitchFamily="18" charset="0"/>
                                        <a:cs typeface="Times New Roman" panose="02020603050405020304" pitchFamily="18" charset="0"/>
                                      </a:rPr>
                                      <m:t>i</m:t>
                                    </m:r>
                                    <m:r>
                                      <a:rPr lang="en-US" altLang="ko-KR" sz="1200" kern="100">
                                        <a:solidFill>
                                          <a:schemeClr val="tx1"/>
                                        </a:solidFill>
                                        <a:latin typeface="Cambria Math" panose="02040503050406030204" pitchFamily="18" charset="0"/>
                                        <a:cs typeface="Times New Roman" panose="02020603050405020304" pitchFamily="18" charset="0"/>
                                      </a:rPr>
                                      <m:t>,</m:t>
                                    </m:r>
                                    <m:r>
                                      <m:rPr>
                                        <m:sty m:val="p"/>
                                      </m:rPr>
                                      <a:rPr lang="en-US" altLang="ko-KR" sz="1200" kern="100">
                                        <a:solidFill>
                                          <a:schemeClr val="tx1"/>
                                        </a:solidFill>
                                        <a:latin typeface="Cambria Math" panose="02040503050406030204" pitchFamily="18" charset="0"/>
                                        <a:cs typeface="Times New Roman" panose="02020603050405020304" pitchFamily="18" charset="0"/>
                                      </a:rPr>
                                      <m:t>j</m:t>
                                    </m:r>
                                  </m:sub>
                                </m:sSub>
                              </m:sub>
                            </m:sSub>
                          </m:e>
                        </m:nary>
                      </m:den>
                    </m:f>
                    <m:r>
                      <a:rPr lang="en-US" altLang="ko-KR" sz="1200" kern="100">
                        <a:solidFill>
                          <a:schemeClr val="tx1"/>
                        </a:solidFill>
                        <a:latin typeface="Cambria Math" panose="02040503050406030204" pitchFamily="18" charset="0"/>
                        <a:cs typeface="Times New Roman" panose="02020603050405020304" pitchFamily="18" charset="0"/>
                      </a:rPr>
                      <m:t>)</m:t>
                    </m:r>
                  </m:oMath>
                </a14:m>
                <a:r>
                  <a:rPr lang="en-US" altLang="ko-KR" sz="1200" kern="100">
                    <a:solidFill>
                      <a:schemeClr val="tx1"/>
                    </a:solidFill>
                    <a:latin typeface="Times New Roman" panose="02020603050405020304" pitchFamily="18" charset="0"/>
                    <a:cs typeface="Times New Roman" panose="02020603050405020304" pitchFamily="18" charset="0"/>
                  </a:rPr>
                  <a:t> </a:t>
                </a:r>
                <a:r>
                  <a:rPr lang="en-US" altLang="ko-KR" sz="1200">
                    <a:solidFill>
                      <a:schemeClr val="tx1"/>
                    </a:solidFill>
                    <a:latin typeface="Times New Roman" panose="02020603050405020304" pitchFamily="18" charset="0"/>
                  </a:rPr>
                  <a:t>where </a:t>
                </a:r>
                <a14:m>
                  <m:oMath xmlns:m="http://schemas.openxmlformats.org/officeDocument/2006/math">
                    <m:sSub>
                      <m:sSubPr>
                        <m:ctrlPr>
                          <a:rPr lang="ko-KR" altLang="ko-KR" sz="1200" i="1">
                            <a:solidFill>
                              <a:schemeClr val="tx1"/>
                            </a:solidFill>
                            <a:latin typeface="Cambria Math" panose="02040503050406030204" pitchFamily="18" charset="0"/>
                            <a:ea typeface="Cambria Math" panose="02040503050406030204" pitchFamily="18" charset="0"/>
                          </a:rPr>
                        </m:ctrlPr>
                      </m:sSubPr>
                      <m:e>
                        <m:r>
                          <m:rPr>
                            <m:sty m:val="p"/>
                          </m:rPr>
                          <a:rPr lang="en-US" altLang="ko-KR" sz="1200">
                            <a:solidFill>
                              <a:schemeClr val="tx1"/>
                            </a:solidFill>
                            <a:latin typeface="Cambria Math" panose="02040503050406030204" pitchFamily="18" charset="0"/>
                          </a:rPr>
                          <m:t>G</m:t>
                        </m:r>
                      </m:e>
                      <m:sub>
                        <m:r>
                          <m:rPr>
                            <m:sty m:val="p"/>
                          </m:rPr>
                          <a:rPr lang="en-US" altLang="ko-KR" sz="1200">
                            <a:solidFill>
                              <a:schemeClr val="tx1"/>
                            </a:solidFill>
                            <a:latin typeface="Cambria Math" panose="02040503050406030204" pitchFamily="18" charset="0"/>
                          </a:rPr>
                          <m:t>In</m:t>
                        </m:r>
                      </m:sub>
                    </m:sSub>
                    <m:r>
                      <a:rPr lang="en-US" altLang="ko-KR" sz="1200">
                        <a:solidFill>
                          <a:schemeClr val="tx1"/>
                        </a:solidFill>
                        <a:latin typeface="Cambria Math" panose="02040503050406030204" pitchFamily="18" charset="0"/>
                      </a:rPr>
                      <m:t>|</m:t>
                    </m:r>
                    <m:sSub>
                      <m:sSubPr>
                        <m:ctrlPr>
                          <a:rPr lang="ko-KR" altLang="ko-KR" sz="1200" i="1">
                            <a:solidFill>
                              <a:schemeClr val="tx1"/>
                            </a:solidFill>
                            <a:latin typeface="Cambria Math" panose="02040503050406030204" pitchFamily="18" charset="0"/>
                            <a:ea typeface="Cambria Math" panose="02040503050406030204" pitchFamily="18" charset="0"/>
                          </a:rPr>
                        </m:ctrlPr>
                      </m:sSubPr>
                      <m:e>
                        <m:r>
                          <m:rPr>
                            <m:sty m:val="p"/>
                          </m:rPr>
                          <a:rPr lang="en-US" altLang="ko-KR" sz="1200">
                            <a:solidFill>
                              <a:schemeClr val="tx1"/>
                            </a:solidFill>
                            <a:latin typeface="Cambria Math" panose="02040503050406030204" pitchFamily="18" charset="0"/>
                          </a:rPr>
                          <m:t>FBk</m:t>
                        </m:r>
                      </m:e>
                      <m:sub>
                        <m:r>
                          <m:rPr>
                            <m:sty m:val="p"/>
                          </m:rPr>
                          <a:rPr lang="en-US" altLang="ko-KR" sz="1200">
                            <a:solidFill>
                              <a:schemeClr val="tx1"/>
                            </a:solidFill>
                            <a:latin typeface="Cambria Math" panose="02040503050406030204" pitchFamily="18" charset="0"/>
                          </a:rPr>
                          <m:t>SF</m:t>
                        </m:r>
                        <m:r>
                          <a:rPr lang="en-US" altLang="ko-KR" sz="1200">
                            <a:solidFill>
                              <a:schemeClr val="tx1"/>
                            </a:solidFill>
                            <a:latin typeface="Cambria Math" panose="02040503050406030204" pitchFamily="18" charset="0"/>
                          </a:rPr>
                          <m:t> </m:t>
                        </m:r>
                        <m:r>
                          <m:rPr>
                            <m:sty m:val="p"/>
                          </m:rPr>
                          <a:rPr lang="en-US" altLang="ko-KR" sz="1200">
                            <a:solidFill>
                              <a:schemeClr val="tx1"/>
                            </a:solidFill>
                            <a:latin typeface="Cambria Math" panose="02040503050406030204" pitchFamily="18" charset="0"/>
                          </a:rPr>
                          <m:t>i</m:t>
                        </m:r>
                        <m:r>
                          <a:rPr lang="en-US" altLang="ko-KR" sz="1200">
                            <a:solidFill>
                              <a:schemeClr val="tx1"/>
                            </a:solidFill>
                            <a:latin typeface="Cambria Math" panose="02040503050406030204" pitchFamily="18" charset="0"/>
                          </a:rPr>
                          <m:t>,</m:t>
                        </m:r>
                        <m:r>
                          <m:rPr>
                            <m:sty m:val="p"/>
                          </m:rPr>
                          <a:rPr lang="en-US" altLang="ko-KR" sz="1200">
                            <a:solidFill>
                              <a:schemeClr val="tx1"/>
                            </a:solidFill>
                            <a:latin typeface="Cambria Math" panose="02040503050406030204" pitchFamily="18" charset="0"/>
                          </a:rPr>
                          <m:t>j</m:t>
                        </m:r>
                      </m:sub>
                    </m:sSub>
                  </m:oMath>
                </a14:m>
                <a:r>
                  <a:rPr lang="en-US" altLang="ko-KR" sz="1200">
                    <a:solidFill>
                      <a:schemeClr val="tx1"/>
                    </a:solidFill>
                    <a:latin typeface="Times New Roman" panose="02020603050405020304" pitchFamily="18" charset="0"/>
                  </a:rPr>
                  <a:t> : A group of front-end interfaces transmitting FB </a:t>
                </a:r>
                <a14:m>
                  <m:oMath xmlns:m="http://schemas.openxmlformats.org/officeDocument/2006/math">
                    <m:r>
                      <m:rPr>
                        <m:sty m:val="p"/>
                      </m:rPr>
                      <a:rPr lang="en-US" altLang="ko-KR" sz="1200">
                        <a:solidFill>
                          <a:schemeClr val="tx1"/>
                        </a:solidFill>
                        <a:latin typeface="Cambria Math" panose="02040503050406030204" pitchFamily="18" charset="0"/>
                      </a:rPr>
                      <m:t>k</m:t>
                    </m:r>
                  </m:oMath>
                </a14:m>
                <a:r>
                  <a:rPr lang="en-US" altLang="ko-KR" sz="1200">
                    <a:solidFill>
                      <a:schemeClr val="tx1"/>
                    </a:solidFill>
                    <a:latin typeface="Times New Roman" panose="02020603050405020304" pitchFamily="18" charset="0"/>
                  </a:rPr>
                  <a:t> via the interface n in </a:t>
                </a:r>
                <a14:m>
                  <m:oMath xmlns:m="http://schemas.openxmlformats.org/officeDocument/2006/math">
                    <m:r>
                      <m:rPr>
                        <m:sty m:val="p"/>
                      </m:rPr>
                      <a:rPr lang="en-US" altLang="ko-KR" sz="1200">
                        <a:solidFill>
                          <a:schemeClr val="tx1"/>
                        </a:solidFill>
                        <a:latin typeface="Cambria Math" panose="02040503050406030204" pitchFamily="18" charset="0"/>
                      </a:rPr>
                      <m:t>SF</m:t>
                    </m:r>
                    <m:r>
                      <a:rPr lang="en-US" altLang="ko-KR" sz="1200">
                        <a:solidFill>
                          <a:schemeClr val="tx1"/>
                        </a:solidFill>
                        <a:latin typeface="Cambria Math" panose="02040503050406030204" pitchFamily="18" charset="0"/>
                      </a:rPr>
                      <m:t> </m:t>
                    </m:r>
                    <m:r>
                      <m:rPr>
                        <m:sty m:val="p"/>
                      </m:rPr>
                      <a:rPr lang="en-US" altLang="ko-KR" sz="1200">
                        <a:solidFill>
                          <a:schemeClr val="tx1"/>
                        </a:solidFill>
                        <a:latin typeface="Cambria Math" panose="02040503050406030204" pitchFamily="18" charset="0"/>
                      </a:rPr>
                      <m:t>i</m:t>
                    </m:r>
                    <m:r>
                      <a:rPr lang="en-US" altLang="ko-KR" sz="1200">
                        <a:solidFill>
                          <a:schemeClr val="tx1"/>
                        </a:solidFill>
                        <a:latin typeface="Cambria Math" panose="02040503050406030204" pitchFamily="18" charset="0"/>
                      </a:rPr>
                      <m:t>,</m:t>
                    </m:r>
                    <m:r>
                      <m:rPr>
                        <m:sty m:val="p"/>
                      </m:rPr>
                      <a:rPr lang="en-US" altLang="ko-KR" sz="1200">
                        <a:solidFill>
                          <a:schemeClr val="tx1"/>
                        </a:solidFill>
                        <a:latin typeface="Cambria Math" panose="02040503050406030204" pitchFamily="18" charset="0"/>
                      </a:rPr>
                      <m:t>j</m:t>
                    </m:r>
                  </m:oMath>
                </a14:m>
                <a:endParaRPr lang="en-US" altLang="ko-KR" sz="1200">
                  <a:solidFill>
                    <a:schemeClr val="tx1"/>
                  </a:solidFill>
                  <a:latin typeface="Times New Roman" panose="02020603050405020304" pitchFamily="18" charset="0"/>
                </a:endParaRPr>
              </a:p>
              <a:p>
                <a:pPr algn="just" latinLnBrk="1">
                  <a:lnSpc>
                    <a:spcPct val="107000"/>
                  </a:lnSpc>
                  <a:spcAft>
                    <a:spcPts val="800"/>
                  </a:spcAft>
                </a:pPr>
                <a:r>
                  <a:rPr lang="en-US" altLang="ko-KR" sz="1200">
                    <a:solidFill>
                      <a:schemeClr val="tx1"/>
                    </a:solidFill>
                    <a:latin typeface="Times New Roman" panose="02020603050405020304" pitchFamily="18" charset="0"/>
                  </a:rPr>
                  <a:t>where </a:t>
                </a:r>
                <a14:m>
                  <m:oMath xmlns:m="http://schemas.openxmlformats.org/officeDocument/2006/math">
                    <m:sSub>
                      <m:sSubPr>
                        <m:ctrlPr>
                          <a:rPr lang="ko-KR" altLang="ko-KR" sz="1200" i="1">
                            <a:solidFill>
                              <a:schemeClr val="tx1"/>
                            </a:solidFill>
                            <a:latin typeface="Cambria Math" panose="02040503050406030204" pitchFamily="18" charset="0"/>
                            <a:ea typeface="Cambria Math" panose="02040503050406030204" pitchFamily="18" charset="0"/>
                          </a:rPr>
                        </m:ctrlPr>
                      </m:sSubPr>
                      <m:e>
                        <m:r>
                          <m:rPr>
                            <m:sty m:val="p"/>
                          </m:rPr>
                          <a:rPr lang="en-US" altLang="ko-KR" sz="1200">
                            <a:solidFill>
                              <a:schemeClr val="tx1"/>
                            </a:solidFill>
                            <a:latin typeface="Cambria Math" panose="02040503050406030204" pitchFamily="18" charset="0"/>
                          </a:rPr>
                          <m:t>F</m:t>
                        </m:r>
                      </m:e>
                      <m:sub>
                        <m:r>
                          <m:rPr>
                            <m:sty m:val="p"/>
                          </m:rPr>
                          <a:rPr lang="en-US" altLang="ko-KR" sz="1200">
                            <a:solidFill>
                              <a:schemeClr val="tx1"/>
                            </a:solidFill>
                            <a:latin typeface="Cambria Math" panose="02040503050406030204" pitchFamily="18" charset="0"/>
                          </a:rPr>
                          <m:t>In</m:t>
                        </m:r>
                      </m:sub>
                    </m:sSub>
                    <m:r>
                      <a:rPr lang="en-US" altLang="ko-KR" sz="1200">
                        <a:solidFill>
                          <a:schemeClr val="tx1"/>
                        </a:solidFill>
                        <a:latin typeface="Cambria Math" panose="02040503050406030204" pitchFamily="18" charset="0"/>
                      </a:rPr>
                      <m:t>|</m:t>
                    </m:r>
                    <m:sSub>
                      <m:sSubPr>
                        <m:ctrlPr>
                          <a:rPr lang="ko-KR" altLang="ko-KR" sz="1200" i="1">
                            <a:solidFill>
                              <a:schemeClr val="tx1"/>
                            </a:solidFill>
                            <a:latin typeface="Cambria Math" panose="02040503050406030204" pitchFamily="18" charset="0"/>
                            <a:ea typeface="Cambria Math" panose="02040503050406030204" pitchFamily="18" charset="0"/>
                          </a:rPr>
                        </m:ctrlPr>
                      </m:sSubPr>
                      <m:e>
                        <m:r>
                          <m:rPr>
                            <m:sty m:val="p"/>
                          </m:rPr>
                          <a:rPr lang="en-US" altLang="ko-KR" sz="1200">
                            <a:solidFill>
                              <a:schemeClr val="tx1"/>
                            </a:solidFill>
                            <a:latin typeface="Cambria Math" panose="02040503050406030204" pitchFamily="18" charset="0"/>
                          </a:rPr>
                          <m:t>FBk</m:t>
                        </m:r>
                      </m:e>
                      <m:sub>
                        <m:r>
                          <m:rPr>
                            <m:sty m:val="p"/>
                          </m:rPr>
                          <a:rPr lang="en-US" altLang="ko-KR" sz="1200">
                            <a:solidFill>
                              <a:schemeClr val="tx1"/>
                            </a:solidFill>
                            <a:latin typeface="Cambria Math" panose="02040503050406030204" pitchFamily="18" charset="0"/>
                          </a:rPr>
                          <m:t>SF</m:t>
                        </m:r>
                        <m:r>
                          <a:rPr lang="en-US" altLang="ko-KR" sz="1200">
                            <a:solidFill>
                              <a:schemeClr val="tx1"/>
                            </a:solidFill>
                            <a:latin typeface="Cambria Math" panose="02040503050406030204" pitchFamily="18" charset="0"/>
                          </a:rPr>
                          <m:t> </m:t>
                        </m:r>
                        <m:r>
                          <m:rPr>
                            <m:sty m:val="p"/>
                          </m:rPr>
                          <a:rPr lang="en-US" altLang="ko-KR" sz="1200">
                            <a:solidFill>
                              <a:schemeClr val="tx1"/>
                            </a:solidFill>
                            <a:latin typeface="Cambria Math" panose="02040503050406030204" pitchFamily="18" charset="0"/>
                          </a:rPr>
                          <m:t>i</m:t>
                        </m:r>
                        <m:r>
                          <a:rPr lang="en-US" altLang="ko-KR" sz="1200">
                            <a:solidFill>
                              <a:schemeClr val="tx1"/>
                            </a:solidFill>
                            <a:latin typeface="Cambria Math" panose="02040503050406030204" pitchFamily="18" charset="0"/>
                          </a:rPr>
                          <m:t>,</m:t>
                        </m:r>
                        <m:r>
                          <m:rPr>
                            <m:sty m:val="p"/>
                          </m:rPr>
                          <a:rPr lang="en-US" altLang="ko-KR" sz="1200">
                            <a:solidFill>
                              <a:schemeClr val="tx1"/>
                            </a:solidFill>
                            <a:latin typeface="Cambria Math" panose="02040503050406030204" pitchFamily="18" charset="0"/>
                          </a:rPr>
                          <m:t>j</m:t>
                        </m:r>
                      </m:sub>
                    </m:sSub>
                  </m:oMath>
                </a14:m>
                <a:r>
                  <a:rPr lang="en-US" altLang="ko-KR" sz="1200">
                    <a:solidFill>
                      <a:schemeClr val="tx1"/>
                    </a:solidFill>
                    <a:latin typeface="Times New Roman" panose="02020603050405020304" pitchFamily="18" charset="0"/>
                  </a:rPr>
                  <a:t> : A group of front-end interfaces transmitting FB </a:t>
                </a:r>
                <a14:m>
                  <m:oMath xmlns:m="http://schemas.openxmlformats.org/officeDocument/2006/math">
                    <m:r>
                      <m:rPr>
                        <m:sty m:val="p"/>
                      </m:rPr>
                      <a:rPr lang="en-US" altLang="ko-KR" sz="1200">
                        <a:solidFill>
                          <a:schemeClr val="tx1"/>
                        </a:solidFill>
                        <a:latin typeface="Cambria Math" panose="02040503050406030204" pitchFamily="18" charset="0"/>
                      </a:rPr>
                      <m:t>k</m:t>
                    </m:r>
                  </m:oMath>
                </a14:m>
                <a:r>
                  <a:rPr lang="en-US" altLang="ko-KR" sz="1200">
                    <a:solidFill>
                      <a:schemeClr val="tx1"/>
                    </a:solidFill>
                    <a:latin typeface="Times New Roman" panose="02020603050405020304" pitchFamily="18" charset="0"/>
                  </a:rPr>
                  <a:t> other than the interface n in </a:t>
                </a:r>
                <a14:m>
                  <m:oMath xmlns:m="http://schemas.openxmlformats.org/officeDocument/2006/math">
                    <m:r>
                      <m:rPr>
                        <m:sty m:val="p"/>
                      </m:rPr>
                      <a:rPr lang="en-US" altLang="ko-KR" sz="1200">
                        <a:solidFill>
                          <a:schemeClr val="tx1"/>
                        </a:solidFill>
                        <a:latin typeface="Cambria Math" panose="02040503050406030204" pitchFamily="18" charset="0"/>
                      </a:rPr>
                      <m:t>SF</m:t>
                    </m:r>
                    <m:r>
                      <a:rPr lang="en-US" altLang="ko-KR" sz="1200">
                        <a:solidFill>
                          <a:schemeClr val="tx1"/>
                        </a:solidFill>
                        <a:latin typeface="Cambria Math" panose="02040503050406030204" pitchFamily="18" charset="0"/>
                      </a:rPr>
                      <m:t> </m:t>
                    </m:r>
                    <m:r>
                      <m:rPr>
                        <m:sty m:val="p"/>
                      </m:rPr>
                      <a:rPr lang="en-US" altLang="ko-KR" sz="1200">
                        <a:solidFill>
                          <a:schemeClr val="tx1"/>
                        </a:solidFill>
                        <a:latin typeface="Cambria Math" panose="02040503050406030204" pitchFamily="18" charset="0"/>
                      </a:rPr>
                      <m:t>i</m:t>
                    </m:r>
                    <m:r>
                      <a:rPr lang="en-US" altLang="ko-KR" sz="1200">
                        <a:solidFill>
                          <a:schemeClr val="tx1"/>
                        </a:solidFill>
                        <a:latin typeface="Cambria Math" panose="02040503050406030204" pitchFamily="18" charset="0"/>
                      </a:rPr>
                      <m:t>,</m:t>
                    </m:r>
                    <m:r>
                      <m:rPr>
                        <m:sty m:val="p"/>
                      </m:rPr>
                      <a:rPr lang="en-US" altLang="ko-KR" sz="1200">
                        <a:solidFill>
                          <a:schemeClr val="tx1"/>
                        </a:solidFill>
                        <a:latin typeface="Cambria Math" panose="02040503050406030204" pitchFamily="18" charset="0"/>
                      </a:rPr>
                      <m:t>j</m:t>
                    </m:r>
                  </m:oMath>
                </a14:m>
                <a:endParaRPr lang="ko-KR" altLang="ko-KR" sz="2000">
                  <a:solidFill>
                    <a:schemeClr val="tx1"/>
                  </a:solidFill>
                  <a:latin typeface="Times New Roman" panose="02020603050405020304" pitchFamily="18" charset="0"/>
                </a:endParaRPr>
              </a:p>
            </p:txBody>
          </p:sp>
        </mc:Choice>
        <mc:Fallback xmlns="">
          <p:sp>
            <p:nvSpPr>
              <p:cNvPr id="20" name="직사각형 19">
                <a:extLst>
                  <a:ext uri="{FF2B5EF4-FFF2-40B4-BE49-F238E27FC236}">
                    <a16:creationId xmlns:a16="http://schemas.microsoft.com/office/drawing/2014/main" id="{FB66AD64-1211-462E-94E9-C2E974CF1A41}"/>
                  </a:ext>
                </a:extLst>
              </p:cNvPr>
              <p:cNvSpPr>
                <a:spLocks noRot="1" noChangeAspect="1" noMove="1" noResize="1" noEditPoints="1" noAdjustHandles="1" noChangeArrowheads="1" noChangeShapeType="1" noTextEdit="1"/>
              </p:cNvSpPr>
              <p:nvPr/>
            </p:nvSpPr>
            <p:spPr>
              <a:xfrm>
                <a:off x="3010555" y="4553767"/>
                <a:ext cx="4948199" cy="1453283"/>
              </a:xfrm>
              <a:prstGeom prst="rect">
                <a:avLst/>
              </a:prstGeom>
              <a:blipFill>
                <a:blip r:embed="rId4"/>
                <a:stretch>
                  <a:fillRect t="-11250" b="-2083"/>
                </a:stretch>
              </a:blipFill>
              <a:ln>
                <a:solidFill>
                  <a:schemeClr val="bg1">
                    <a:lumMod val="50000"/>
                  </a:schemeClr>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직사각형 20">
                <a:extLst>
                  <a:ext uri="{FF2B5EF4-FFF2-40B4-BE49-F238E27FC236}">
                    <a16:creationId xmlns:a16="http://schemas.microsoft.com/office/drawing/2014/main" id="{244706E5-A60B-4810-A769-4C7FD3DE73ED}"/>
                  </a:ext>
                </a:extLst>
              </p:cNvPr>
              <p:cNvSpPr/>
              <p:nvPr/>
            </p:nvSpPr>
            <p:spPr>
              <a:xfrm>
                <a:off x="6379370" y="4085713"/>
                <a:ext cx="1570815" cy="317074"/>
              </a:xfrm>
              <a:prstGeom prst="rect">
                <a:avLst/>
              </a:prstGeom>
              <a:solidFill>
                <a:schemeClr val="accent6">
                  <a:lumMod val="40000"/>
                  <a:lumOff val="60000"/>
                </a:schemeClr>
              </a:solidFill>
              <a:ln>
                <a:solidFill>
                  <a:schemeClr val="bg1">
                    <a:lumMod val="50000"/>
                  </a:schemeClr>
                </a:solidFill>
              </a:ln>
            </p:spPr>
            <p:txBody>
              <a:bodyPr wrap="none">
                <a:spAutoFit/>
              </a:bodyPr>
              <a:lstStyle/>
              <a:p>
                <a14:m>
                  <m:oMath xmlns:m="http://schemas.openxmlformats.org/officeDocument/2006/math">
                    <m:sSubSup>
                      <m:sSubSupPr>
                        <m:ctrlPr>
                          <a:rPr lang="ko-KR" altLang="ko-KR" sz="1200" b="1" i="1" smtClean="0">
                            <a:solidFill>
                              <a:schemeClr val="tx1"/>
                            </a:solidFill>
                            <a:latin typeface="Cambria Math" panose="02040503050406030204" pitchFamily="18" charset="0"/>
                            <a:ea typeface="Cambria Math" panose="02040503050406030204" pitchFamily="18" charset="0"/>
                          </a:rPr>
                        </m:ctrlPr>
                      </m:sSubSupPr>
                      <m:e>
                        <m:r>
                          <a:rPr lang="en-US" altLang="ko-KR" sz="1200" b="1" i="0">
                            <a:solidFill>
                              <a:schemeClr val="tx1"/>
                            </a:solidFill>
                            <a:latin typeface="Cambria Math" panose="02040503050406030204" pitchFamily="18" charset="0"/>
                            <a:cs typeface="Times New Roman" panose="02020603050405020304" pitchFamily="18" charset="0"/>
                          </a:rPr>
                          <m:t>𝐈𝐌</m:t>
                        </m:r>
                      </m:e>
                      <m:sub>
                        <m:r>
                          <a:rPr lang="en-US" altLang="ko-KR" sz="1200" b="1" i="0">
                            <a:solidFill>
                              <a:schemeClr val="tx1"/>
                            </a:solidFill>
                            <a:latin typeface="Cambria Math" panose="02040503050406030204" pitchFamily="18" charset="0"/>
                            <a:cs typeface="Times New Roman" panose="02020603050405020304" pitchFamily="18" charset="0"/>
                          </a:rPr>
                          <m:t>𝐂𝐧</m:t>
                        </m:r>
                        <m:r>
                          <a:rPr lang="en-US" altLang="ko-KR" sz="1200" b="1" i="0">
                            <a:solidFill>
                              <a:schemeClr val="tx1"/>
                            </a:solidFill>
                            <a:latin typeface="Cambria Math" panose="02040503050406030204" pitchFamily="18" charset="0"/>
                            <a:cs typeface="Times New Roman" panose="02020603050405020304" pitchFamily="18" charset="0"/>
                          </a:rPr>
                          <m:t>|</m:t>
                        </m:r>
                        <m:r>
                          <a:rPr lang="en-US" altLang="ko-KR" sz="1200" b="1" i="0">
                            <a:solidFill>
                              <a:schemeClr val="tx1"/>
                            </a:solidFill>
                            <a:latin typeface="Cambria Math" panose="02040503050406030204" pitchFamily="18" charset="0"/>
                            <a:cs typeface="Times New Roman" panose="02020603050405020304" pitchFamily="18" charset="0"/>
                          </a:rPr>
                          <m:t>𝐒𝐅</m:t>
                        </m:r>
                        <m:r>
                          <a:rPr lang="en-US" altLang="ko-KR" sz="1200" b="1" i="0">
                            <a:solidFill>
                              <a:schemeClr val="tx1"/>
                            </a:solidFill>
                            <a:latin typeface="Cambria Math" panose="02040503050406030204" pitchFamily="18" charset="0"/>
                            <a:cs typeface="Times New Roman" panose="02020603050405020304" pitchFamily="18" charset="0"/>
                          </a:rPr>
                          <m:t> </m:t>
                        </m:r>
                        <m:r>
                          <a:rPr lang="en-US" altLang="ko-KR" sz="1200" b="1" i="0">
                            <a:solidFill>
                              <a:schemeClr val="tx1"/>
                            </a:solidFill>
                            <a:latin typeface="Cambria Math" panose="02040503050406030204" pitchFamily="18" charset="0"/>
                            <a:cs typeface="Times New Roman" panose="02020603050405020304" pitchFamily="18" charset="0"/>
                          </a:rPr>
                          <m:t>𝐢</m:t>
                        </m:r>
                        <m:r>
                          <a:rPr lang="en-US" altLang="ko-KR" sz="1200" b="1" i="0">
                            <a:solidFill>
                              <a:schemeClr val="tx1"/>
                            </a:solidFill>
                            <a:latin typeface="Cambria Math" panose="02040503050406030204" pitchFamily="18" charset="0"/>
                            <a:cs typeface="Times New Roman" panose="02020603050405020304" pitchFamily="18" charset="0"/>
                          </a:rPr>
                          <m:t>,</m:t>
                        </m:r>
                        <m:r>
                          <a:rPr lang="en-US" altLang="ko-KR" sz="1200" b="1" i="0">
                            <a:solidFill>
                              <a:schemeClr val="tx1"/>
                            </a:solidFill>
                            <a:latin typeface="Cambria Math" panose="02040503050406030204" pitchFamily="18" charset="0"/>
                            <a:cs typeface="Times New Roman" panose="02020603050405020304" pitchFamily="18" charset="0"/>
                          </a:rPr>
                          <m:t>𝐣</m:t>
                        </m:r>
                      </m:sub>
                      <m:sup>
                        <m:r>
                          <a:rPr lang="en-US" altLang="ko-KR" sz="1200" b="1" i="0">
                            <a:solidFill>
                              <a:schemeClr val="tx1"/>
                            </a:solidFill>
                            <a:latin typeface="Cambria Math" panose="02040503050406030204" pitchFamily="18" charset="0"/>
                            <a:cs typeface="Times New Roman" panose="02020603050405020304" pitchFamily="18" charset="0"/>
                          </a:rPr>
                          <m:t>𝐃𝐄𝐂</m:t>
                        </m:r>
                      </m:sup>
                    </m:sSubSup>
                    <m:r>
                      <a:rPr lang="en-US" altLang="ko-KR" sz="1200">
                        <a:solidFill>
                          <a:schemeClr val="tx1"/>
                        </a:solidFill>
                        <a:latin typeface="Cambria Math" panose="02040503050406030204" pitchFamily="18" charset="0"/>
                        <a:cs typeface="Times New Roman" panose="02020603050405020304" pitchFamily="18" charset="0"/>
                      </a:rPr>
                      <m:t>=1</m:t>
                    </m:r>
                  </m:oMath>
                </a14:m>
                <a:r>
                  <a:rPr lang="en-US" altLang="ko-KR" sz="1200">
                    <a:solidFill>
                      <a:schemeClr val="tx1"/>
                    </a:solidFill>
                    <a:latin typeface="Cambria Math" panose="02040503050406030204" pitchFamily="18" charset="0"/>
                    <a:cs typeface="Times New Roman" panose="02020603050405020304" pitchFamily="18" charset="0"/>
                  </a:rPr>
                  <a:t> </a:t>
                </a:r>
                <a:r>
                  <a:rPr lang="en-US" altLang="ko-KR" sz="1200">
                    <a:solidFill>
                      <a:schemeClr val="tx1"/>
                    </a:solidFill>
                    <a:latin typeface="Times New Roman" panose="02020603050405020304" pitchFamily="18" charset="0"/>
                  </a:rPr>
                  <a:t>(</a:t>
                </a:r>
                <a14:m>
                  <m:oMath xmlns:m="http://schemas.openxmlformats.org/officeDocument/2006/math">
                    <m:r>
                      <m:rPr>
                        <m:sty m:val="p"/>
                      </m:rPr>
                      <a:rPr lang="en-US" altLang="ko-KR" sz="1200">
                        <a:solidFill>
                          <a:schemeClr val="tx1"/>
                        </a:solidFill>
                        <a:latin typeface="Cambria Math" panose="02040503050406030204" pitchFamily="18" charset="0"/>
                        <a:cs typeface="Times New Roman" panose="02020603050405020304" pitchFamily="18" charset="0"/>
                      </a:rPr>
                      <m:t>n</m:t>
                    </m:r>
                    <m:r>
                      <a:rPr lang="en-US" altLang="ko-KR" sz="1200">
                        <a:solidFill>
                          <a:schemeClr val="tx1"/>
                        </a:solidFill>
                        <a:latin typeface="Cambria Math" panose="02040503050406030204" pitchFamily="18" charset="0"/>
                        <a:cs typeface="Times New Roman" panose="02020603050405020304" pitchFamily="18" charset="0"/>
                      </a:rPr>
                      <m:t>=</m:t>
                    </m:r>
                    <m:r>
                      <m:rPr>
                        <m:sty m:val="p"/>
                      </m:rPr>
                      <a:rPr lang="en-US" altLang="ko-KR" sz="1200">
                        <a:solidFill>
                          <a:schemeClr val="tx1"/>
                        </a:solidFill>
                        <a:latin typeface="Cambria Math" panose="02040503050406030204" pitchFamily="18" charset="0"/>
                        <a:cs typeface="Times New Roman" panose="02020603050405020304" pitchFamily="18" charset="0"/>
                      </a:rPr>
                      <m:t>j</m:t>
                    </m:r>
                  </m:oMath>
                </a14:m>
                <a:r>
                  <a:rPr lang="en-US" altLang="ko-KR" sz="1200">
                    <a:solidFill>
                      <a:schemeClr val="tx1"/>
                    </a:solidFill>
                    <a:latin typeface="Times New Roman" panose="02020603050405020304" pitchFamily="18" charset="0"/>
                  </a:rPr>
                  <a:t>)</a:t>
                </a:r>
                <a:endParaRPr lang="ko-KR" altLang="en-US" sz="1200">
                  <a:solidFill>
                    <a:schemeClr val="tx1"/>
                  </a:solidFill>
                </a:endParaRPr>
              </a:p>
            </p:txBody>
          </p:sp>
        </mc:Choice>
        <mc:Fallback xmlns="">
          <p:sp>
            <p:nvSpPr>
              <p:cNvPr id="21" name="직사각형 20">
                <a:extLst>
                  <a:ext uri="{FF2B5EF4-FFF2-40B4-BE49-F238E27FC236}">
                    <a16:creationId xmlns:a16="http://schemas.microsoft.com/office/drawing/2014/main" id="{244706E5-A60B-4810-A769-4C7FD3DE73ED}"/>
                  </a:ext>
                </a:extLst>
              </p:cNvPr>
              <p:cNvSpPr>
                <a:spLocks noRot="1" noChangeAspect="1" noMove="1" noResize="1" noEditPoints="1" noAdjustHandles="1" noChangeArrowheads="1" noChangeShapeType="1" noTextEdit="1"/>
              </p:cNvSpPr>
              <p:nvPr/>
            </p:nvSpPr>
            <p:spPr>
              <a:xfrm>
                <a:off x="6379370" y="4085713"/>
                <a:ext cx="1570815" cy="317074"/>
              </a:xfrm>
              <a:prstGeom prst="rect">
                <a:avLst/>
              </a:prstGeom>
              <a:blipFill>
                <a:blip r:embed="rId5"/>
                <a:stretch>
                  <a:fillRect b="-3704"/>
                </a:stretch>
              </a:blipFill>
              <a:ln>
                <a:solidFill>
                  <a:schemeClr val="bg1">
                    <a:lumMod val="50000"/>
                  </a:schemeClr>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2" name="직사각형 21">
                <a:extLst>
                  <a:ext uri="{FF2B5EF4-FFF2-40B4-BE49-F238E27FC236}">
                    <a16:creationId xmlns:a16="http://schemas.microsoft.com/office/drawing/2014/main" id="{8BF129DC-F964-4907-9DD3-3A05E4671964}"/>
                  </a:ext>
                </a:extLst>
              </p:cNvPr>
              <p:cNvSpPr/>
              <p:nvPr/>
            </p:nvSpPr>
            <p:spPr>
              <a:xfrm>
                <a:off x="8125493" y="4055782"/>
                <a:ext cx="3770027" cy="2085058"/>
              </a:xfrm>
              <a:prstGeom prst="rect">
                <a:avLst/>
              </a:prstGeom>
              <a:solidFill>
                <a:schemeClr val="accent6">
                  <a:lumMod val="60000"/>
                  <a:lumOff val="40000"/>
                </a:schemeClr>
              </a:solidFill>
              <a:ln>
                <a:solidFill>
                  <a:schemeClr val="bg1">
                    <a:lumMod val="50000"/>
                  </a:schemeClr>
                </a:solidFill>
              </a:ln>
            </p:spPr>
            <p:txBody>
              <a:bodyPr wrap="square">
                <a:spAutoFit/>
              </a:bodyPr>
              <a:lstStyle/>
              <a:p>
                <a:pPr algn="just" latinLnBrk="1">
                  <a:lnSpc>
                    <a:spcPct val="107000"/>
                  </a:lnSpc>
                  <a:spcAft>
                    <a:spcPts val="800"/>
                  </a:spcAft>
                </a:pPr>
                <a14:m>
                  <m:oMath xmlns:m="http://schemas.openxmlformats.org/officeDocument/2006/math">
                    <m:sSubSup>
                      <m:sSubSupPr>
                        <m:ctrlPr>
                          <a:rPr lang="ko-KR" altLang="ko-KR" sz="1200" b="1" i="1" kern="10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ko-KR" sz="1200" b="1" i="0" kern="100">
                            <a:solidFill>
                              <a:schemeClr val="tx1"/>
                            </a:solidFill>
                            <a:latin typeface="Cambria Math" panose="02040503050406030204" pitchFamily="18" charset="0"/>
                            <a:cs typeface="Times New Roman" panose="02020603050405020304" pitchFamily="18" charset="0"/>
                          </a:rPr>
                          <m:t>𝐈𝐌</m:t>
                        </m:r>
                      </m:e>
                      <m:sub>
                        <m:r>
                          <a:rPr lang="en-US" altLang="ko-KR" sz="1200" b="1" i="0" kern="100">
                            <a:solidFill>
                              <a:schemeClr val="tx1"/>
                            </a:solidFill>
                            <a:latin typeface="Cambria Math" panose="02040503050406030204" pitchFamily="18" charset="0"/>
                            <a:cs typeface="Times New Roman" panose="02020603050405020304" pitchFamily="18" charset="0"/>
                          </a:rPr>
                          <m:t>𝐈𝐧</m:t>
                        </m:r>
                        <m:r>
                          <a:rPr lang="en-US" altLang="ko-KR" sz="1200" b="1" i="0" kern="100">
                            <a:solidFill>
                              <a:schemeClr val="tx1"/>
                            </a:solidFill>
                            <a:latin typeface="Cambria Math" panose="02040503050406030204" pitchFamily="18" charset="0"/>
                            <a:cs typeface="Times New Roman" panose="02020603050405020304" pitchFamily="18" charset="0"/>
                          </a:rPr>
                          <m:t>|</m:t>
                        </m:r>
                        <m:r>
                          <a:rPr lang="en-US" altLang="ko-KR" sz="1200" b="1" i="0" kern="100">
                            <a:solidFill>
                              <a:schemeClr val="tx1"/>
                            </a:solidFill>
                            <a:latin typeface="Cambria Math" panose="02040503050406030204" pitchFamily="18" charset="0"/>
                            <a:cs typeface="Times New Roman" panose="02020603050405020304" pitchFamily="18" charset="0"/>
                          </a:rPr>
                          <m:t>𝐒𝐅</m:t>
                        </m:r>
                        <m:r>
                          <a:rPr lang="en-US" altLang="ko-KR" sz="1200" b="1" i="0" kern="100">
                            <a:solidFill>
                              <a:schemeClr val="tx1"/>
                            </a:solidFill>
                            <a:latin typeface="Cambria Math" panose="02040503050406030204" pitchFamily="18" charset="0"/>
                            <a:cs typeface="Times New Roman" panose="02020603050405020304" pitchFamily="18" charset="0"/>
                          </a:rPr>
                          <m:t> </m:t>
                        </m:r>
                        <m:r>
                          <a:rPr lang="en-US" altLang="ko-KR" sz="1200" b="1" i="0" kern="100">
                            <a:solidFill>
                              <a:schemeClr val="tx1"/>
                            </a:solidFill>
                            <a:latin typeface="Cambria Math" panose="02040503050406030204" pitchFamily="18" charset="0"/>
                            <a:cs typeface="Times New Roman" panose="02020603050405020304" pitchFamily="18" charset="0"/>
                          </a:rPr>
                          <m:t>𝐢</m:t>
                        </m:r>
                        <m:r>
                          <a:rPr lang="en-US" altLang="ko-KR" sz="1200" b="1" i="0" kern="100">
                            <a:solidFill>
                              <a:schemeClr val="tx1"/>
                            </a:solidFill>
                            <a:latin typeface="Cambria Math" panose="02040503050406030204" pitchFamily="18" charset="0"/>
                            <a:cs typeface="Times New Roman" panose="02020603050405020304" pitchFamily="18" charset="0"/>
                          </a:rPr>
                          <m:t>,</m:t>
                        </m:r>
                        <m:r>
                          <a:rPr lang="en-US" altLang="ko-KR" sz="1200" b="1" i="0" kern="100">
                            <a:solidFill>
                              <a:schemeClr val="tx1"/>
                            </a:solidFill>
                            <a:latin typeface="Cambria Math" panose="02040503050406030204" pitchFamily="18" charset="0"/>
                            <a:cs typeface="Times New Roman" panose="02020603050405020304" pitchFamily="18" charset="0"/>
                          </a:rPr>
                          <m:t>𝐣</m:t>
                        </m:r>
                      </m:sub>
                      <m:sup>
                        <m:r>
                          <a:rPr lang="en-US" altLang="ko-KR" sz="1200" b="1" i="0" kern="100">
                            <a:solidFill>
                              <a:schemeClr val="tx1"/>
                            </a:solidFill>
                            <a:latin typeface="Cambria Math" panose="02040503050406030204" pitchFamily="18" charset="0"/>
                            <a:cs typeface="Times New Roman" panose="02020603050405020304" pitchFamily="18" charset="0"/>
                          </a:rPr>
                          <m:t>𝐂𝐓𝐋</m:t>
                        </m:r>
                      </m:sup>
                    </m:sSubSup>
                    <m:r>
                      <a:rPr lang="en-US" altLang="ko-KR" sz="1200" kern="100">
                        <a:solidFill>
                          <a:schemeClr val="tx1"/>
                        </a:solidFill>
                        <a:latin typeface="Cambria Math" panose="02040503050406030204" pitchFamily="18" charset="0"/>
                        <a:cs typeface="Times New Roman" panose="02020603050405020304" pitchFamily="18" charset="0"/>
                      </a:rPr>
                      <m:t>=</m:t>
                    </m:r>
                    <m:func>
                      <m:func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ko-KR" sz="1200" kern="100">
                            <a:solidFill>
                              <a:schemeClr val="tx1"/>
                            </a:solidFill>
                            <a:latin typeface="Cambria Math" panose="02040503050406030204" pitchFamily="18" charset="0"/>
                            <a:cs typeface="Times New Roman" panose="02020603050405020304" pitchFamily="18" charset="0"/>
                          </a:rPr>
                          <m:t>max</m:t>
                        </m:r>
                      </m:fName>
                      <m:e>
                        <m:d>
                          <m:dPr>
                            <m:begChr m:val="{"/>
                            <m:endChr m:val="}"/>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solidFill>
                                      <a:schemeClr val="tx1"/>
                                    </a:solidFill>
                                    <a:latin typeface="Cambria Math" panose="02040503050406030204" pitchFamily="18" charset="0"/>
                                    <a:cs typeface="Times New Roman" panose="02020603050405020304" pitchFamily="18" charset="0"/>
                                  </a:rPr>
                                  <m:t>IM</m:t>
                                </m:r>
                              </m:e>
                              <m:sub>
                                <m:r>
                                  <m:rPr>
                                    <m:sty m:val="p"/>
                                  </m:rPr>
                                  <a:rPr lang="en-US" altLang="ko-KR" sz="1200" kern="100">
                                    <a:solidFill>
                                      <a:schemeClr val="tx1"/>
                                    </a:solidFill>
                                    <a:latin typeface="Cambria Math" panose="02040503050406030204" pitchFamily="18" charset="0"/>
                                    <a:cs typeface="Times New Roman" panose="02020603050405020304" pitchFamily="18" charset="0"/>
                                  </a:rPr>
                                  <m:t>ln</m:t>
                                </m:r>
                                <m:r>
                                  <a:rPr lang="en-US" altLang="ko-KR" sz="1200" kern="100">
                                    <a:solidFill>
                                      <a:schemeClr val="tx1"/>
                                    </a:solidFill>
                                    <a:latin typeface="Cambria Math" panose="02040503050406030204" pitchFamily="18" charset="0"/>
                                    <a:cs typeface="Times New Roman" panose="02020603050405020304" pitchFamily="18" charset="0"/>
                                  </a:rPr>
                                  <m:t>|</m:t>
                                </m:r>
                                <m:r>
                                  <m:rPr>
                                    <m:sty m:val="p"/>
                                  </m:rPr>
                                  <a:rPr lang="en-US" altLang="ko-KR" sz="1200" kern="100">
                                    <a:solidFill>
                                      <a:schemeClr val="tx1"/>
                                    </a:solidFill>
                                    <a:latin typeface="Cambria Math" panose="02040503050406030204" pitchFamily="18" charset="0"/>
                                    <a:cs typeface="Times New Roman" panose="02020603050405020304" pitchFamily="18" charset="0"/>
                                  </a:rPr>
                                  <m:t>SF</m:t>
                                </m:r>
                                <m:r>
                                  <a:rPr lang="en-US" altLang="ko-KR" sz="1200" kern="100">
                                    <a:solidFill>
                                      <a:schemeClr val="tx1"/>
                                    </a:solidFill>
                                    <a:latin typeface="Cambria Math" panose="02040503050406030204" pitchFamily="18" charset="0"/>
                                    <a:cs typeface="Times New Roman" panose="02020603050405020304" pitchFamily="18" charset="0"/>
                                  </a:rPr>
                                  <m:t> </m:t>
                                </m:r>
                                <m:r>
                                  <m:rPr>
                                    <m:sty m:val="p"/>
                                  </m:rPr>
                                  <a:rPr lang="en-US" altLang="ko-KR" sz="1200" kern="100">
                                    <a:solidFill>
                                      <a:schemeClr val="tx1"/>
                                    </a:solidFill>
                                    <a:latin typeface="Cambria Math" panose="02040503050406030204" pitchFamily="18" charset="0"/>
                                    <a:cs typeface="Times New Roman" panose="02020603050405020304" pitchFamily="18" charset="0"/>
                                  </a:rPr>
                                  <m:t>i</m:t>
                                </m:r>
                                <m:r>
                                  <a:rPr lang="en-US" altLang="ko-KR" sz="1200" kern="100">
                                    <a:solidFill>
                                      <a:schemeClr val="tx1"/>
                                    </a:solidFill>
                                    <a:latin typeface="Cambria Math" panose="02040503050406030204" pitchFamily="18" charset="0"/>
                                    <a:cs typeface="Times New Roman" panose="02020603050405020304" pitchFamily="18" charset="0"/>
                                  </a:rPr>
                                  <m:t>,</m:t>
                                </m:r>
                                <m:r>
                                  <m:rPr>
                                    <m:sty m:val="p"/>
                                  </m:rPr>
                                  <a:rPr lang="en-US" altLang="ko-KR" sz="1200" kern="100">
                                    <a:solidFill>
                                      <a:schemeClr val="tx1"/>
                                    </a:solidFill>
                                    <a:latin typeface="Cambria Math" panose="02040503050406030204" pitchFamily="18" charset="0"/>
                                    <a:cs typeface="Times New Roman" panose="02020603050405020304" pitchFamily="18" charset="0"/>
                                  </a:rPr>
                                  <m:t>j</m:t>
                                </m:r>
                              </m:sub>
                            </m:sSub>
                            <m:d>
                              <m:dPr>
                                <m:ctrlPr>
                                  <a:rPr lang="ko-KR" altLang="ko-KR" sz="1200" i="1" kern="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ko-KR" sz="1200" kern="100">
                                    <a:solidFill>
                                      <a:schemeClr val="tx1"/>
                                    </a:solidFill>
                                    <a:latin typeface="Cambria Math" panose="02040503050406030204" pitchFamily="18" charset="0"/>
                                    <a:cs typeface="Times New Roman" panose="02020603050405020304" pitchFamily="18" charset="0"/>
                                  </a:rPr>
                                  <m:t>z</m:t>
                                </m:r>
                              </m:e>
                            </m:d>
                            <m:r>
                              <a:rPr lang="en-US" altLang="ko-KR" sz="1200" kern="100">
                                <a:solidFill>
                                  <a:schemeClr val="tx1"/>
                                </a:solidFill>
                                <a:latin typeface="Cambria Math" panose="02040503050406030204" pitchFamily="18" charset="0"/>
                                <a:cs typeface="Times New Roman" panose="02020603050405020304" pitchFamily="18" charset="0"/>
                              </a:rPr>
                              <m:t> :</m:t>
                            </m:r>
                            <m:r>
                              <m:rPr>
                                <m:sty m:val="p"/>
                              </m:rPr>
                              <a:rPr lang="en-US" altLang="ko-KR" sz="1200" kern="100">
                                <a:solidFill>
                                  <a:schemeClr val="tx1"/>
                                </a:solidFill>
                                <a:latin typeface="Cambria Math" panose="02040503050406030204" pitchFamily="18" charset="0"/>
                                <a:cs typeface="Times New Roman" panose="02020603050405020304" pitchFamily="18" charset="0"/>
                              </a:rPr>
                              <m:t>z</m:t>
                            </m:r>
                            <m:r>
                              <a:rPr lang="en-US" altLang="ko-KR" sz="1200" kern="100">
                                <a:solidFill>
                                  <a:schemeClr val="tx1"/>
                                </a:solidFill>
                                <a:latin typeface="Cambria Math" panose="02040503050406030204" pitchFamily="18" charset="0"/>
                                <a:cs typeface="Times New Roman" panose="02020603050405020304" pitchFamily="18" charset="0"/>
                              </a:rPr>
                              <m:t>=1..</m:t>
                            </m:r>
                            <m:r>
                              <m:rPr>
                                <m:sty m:val="p"/>
                              </m:rPr>
                              <a:rPr lang="en-US" altLang="ko-KR" sz="1200" kern="100">
                                <a:solidFill>
                                  <a:schemeClr val="tx1"/>
                                </a:solidFill>
                                <a:latin typeface="Cambria Math" panose="02040503050406030204" pitchFamily="18" charset="0"/>
                                <a:cs typeface="Times New Roman" panose="02020603050405020304" pitchFamily="18" charset="0"/>
                              </a:rPr>
                              <m:t>γ</m:t>
                            </m:r>
                          </m:e>
                        </m:d>
                      </m:e>
                    </m:func>
                  </m:oMath>
                </a14:m>
                <a:r>
                  <a:rPr lang="en-US" altLang="ko-KR" sz="1200" kern="100">
                    <a:solidFill>
                      <a:schemeClr val="tx1"/>
                    </a:solidFill>
                    <a:latin typeface="Times New Roman" panose="02020603050405020304" pitchFamily="18" charset="0"/>
                    <a:cs typeface="Times New Roman" panose="02020603050405020304" pitchFamily="18" charset="0"/>
                  </a:rPr>
                  <a:t> </a:t>
                </a:r>
                <a:endParaRPr lang="ko-KR" altLang="ko-KR" sz="1400" kern="100">
                  <a:solidFill>
                    <a:schemeClr val="tx1"/>
                  </a:solidFill>
                  <a:latin typeface="맑은 고딕" panose="020B0503020000020004" pitchFamily="50" charset="-127"/>
                  <a:cs typeface="Times New Roman" panose="02020603050405020304" pitchFamily="18" charset="0"/>
                </a:endParaRPr>
              </a:p>
              <a:p>
                <a:r>
                  <a:rPr lang="en-US" altLang="ko-KR" sz="1200">
                    <a:solidFill>
                      <a:schemeClr val="tx1"/>
                    </a:solidFill>
                    <a:latin typeface="Times New Roman" panose="02020603050405020304" pitchFamily="18" charset="0"/>
                  </a:rPr>
                  <a:t>where </a:t>
                </a:r>
                <a14:m>
                  <m:oMath xmlns:m="http://schemas.openxmlformats.org/officeDocument/2006/math">
                    <m:r>
                      <m:rPr>
                        <m:sty m:val="p"/>
                      </m:rPr>
                      <a:rPr lang="en-US" altLang="ko-KR" sz="1200">
                        <a:solidFill>
                          <a:schemeClr val="tx1"/>
                        </a:solidFill>
                        <a:latin typeface="Cambria Math" panose="02040503050406030204" pitchFamily="18" charset="0"/>
                        <a:cs typeface="Times New Roman" panose="02020603050405020304" pitchFamily="18" charset="0"/>
                      </a:rPr>
                      <m:t>γ</m:t>
                    </m:r>
                  </m:oMath>
                </a14:m>
                <a:r>
                  <a:rPr lang="en-US" altLang="ko-KR" sz="1200">
                    <a:solidFill>
                      <a:schemeClr val="tx1"/>
                    </a:solidFill>
                    <a:latin typeface="Times New Roman" panose="02020603050405020304" pitchFamily="18" charset="0"/>
                  </a:rPr>
                  <a:t> is the number of MCS of actuators in SF i,j</a:t>
                </a:r>
              </a:p>
              <a:p>
                <a:pPr algn="just" latinLnBrk="1">
                  <a:lnSpc>
                    <a:spcPct val="107000"/>
                  </a:lnSpc>
                  <a:spcAft>
                    <a:spcPts val="800"/>
                  </a:spcAft>
                </a:pPr>
                <a14:m>
                  <m:oMath xmlns:m="http://schemas.openxmlformats.org/officeDocument/2006/math">
                    <m:sSub>
                      <m:sSubPr>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latin typeface="Cambria Math" panose="02040503050406030204" pitchFamily="18" charset="0"/>
                            <a:cs typeface="Times New Roman" panose="02020603050405020304" pitchFamily="18" charset="0"/>
                          </a:rPr>
                          <m:t>IM</m:t>
                        </m:r>
                      </m:e>
                      <m:sub>
                        <m:r>
                          <m:rPr>
                            <m:sty m:val="p"/>
                          </m:rPr>
                          <a:rPr lang="en-US" altLang="ko-KR" sz="1200" kern="100">
                            <a:latin typeface="Cambria Math" panose="02040503050406030204" pitchFamily="18" charset="0"/>
                            <a:cs typeface="Times New Roman" panose="02020603050405020304" pitchFamily="18" charset="0"/>
                          </a:rPr>
                          <m:t>ln</m:t>
                        </m:r>
                        <m:r>
                          <a:rPr lang="en-US" altLang="ko-KR" sz="1200" kern="100">
                            <a:latin typeface="Cambria Math" panose="02040503050406030204" pitchFamily="18" charset="0"/>
                            <a:cs typeface="Times New Roman" panose="02020603050405020304" pitchFamily="18" charset="0"/>
                          </a:rPr>
                          <m:t>|</m:t>
                        </m:r>
                        <m:r>
                          <m:rPr>
                            <m:sty m:val="p"/>
                          </m:rPr>
                          <a:rPr lang="en-US" altLang="ko-KR" sz="1200" kern="100">
                            <a:latin typeface="Cambria Math" panose="02040503050406030204" pitchFamily="18" charset="0"/>
                            <a:cs typeface="Times New Roman" panose="02020603050405020304" pitchFamily="18" charset="0"/>
                          </a:rPr>
                          <m:t>SF</m:t>
                        </m:r>
                        <m:r>
                          <a:rPr lang="en-US" altLang="ko-KR" sz="1200" kern="100">
                            <a:latin typeface="Cambria Math" panose="02040503050406030204" pitchFamily="18" charset="0"/>
                            <a:cs typeface="Times New Roman" panose="02020603050405020304" pitchFamily="18" charset="0"/>
                          </a:rPr>
                          <m:t> </m:t>
                        </m:r>
                        <m:r>
                          <m:rPr>
                            <m:sty m:val="p"/>
                          </m:rPr>
                          <a:rPr lang="en-US" altLang="ko-KR" sz="1200" kern="100">
                            <a:latin typeface="Cambria Math" panose="02040503050406030204" pitchFamily="18" charset="0"/>
                            <a:cs typeface="Times New Roman" panose="02020603050405020304" pitchFamily="18" charset="0"/>
                          </a:rPr>
                          <m:t>i</m:t>
                        </m:r>
                        <m:r>
                          <a:rPr lang="en-US" altLang="ko-KR" sz="1200" kern="100">
                            <a:latin typeface="Cambria Math" panose="02040503050406030204" pitchFamily="18" charset="0"/>
                            <a:cs typeface="Times New Roman" panose="02020603050405020304" pitchFamily="18" charset="0"/>
                          </a:rPr>
                          <m:t>,</m:t>
                        </m:r>
                        <m:r>
                          <m:rPr>
                            <m:sty m:val="p"/>
                          </m:rPr>
                          <a:rPr lang="en-US" altLang="ko-KR" sz="1200" kern="100">
                            <a:latin typeface="Cambria Math" panose="02040503050406030204" pitchFamily="18" charset="0"/>
                            <a:cs typeface="Times New Roman" panose="02020603050405020304" pitchFamily="18" charset="0"/>
                          </a:rPr>
                          <m:t>j</m:t>
                        </m:r>
                      </m:sub>
                    </m:sSub>
                    <m:d>
                      <m:dPr>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ko-KR" sz="1200" kern="100">
                            <a:latin typeface="Cambria Math" panose="02040503050406030204" pitchFamily="18" charset="0"/>
                            <a:cs typeface="Times New Roman" panose="02020603050405020304" pitchFamily="18" charset="0"/>
                          </a:rPr>
                          <m:t>z</m:t>
                        </m:r>
                      </m:e>
                    </m:d>
                    <m:r>
                      <a:rPr lang="en-US" altLang="ko-KR" sz="1200" kern="100">
                        <a:latin typeface="Cambria Math" panose="02040503050406030204" pitchFamily="18" charset="0"/>
                        <a:cs typeface="Times New Roman" panose="02020603050405020304" pitchFamily="18" charset="0"/>
                      </a:rPr>
                      <m:t>=</m:t>
                    </m:r>
                    <m:f>
                      <m:fPr>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fPr>
                      <m:num>
                        <m:nary>
                          <m:naryPr>
                            <m:chr m:val="∑"/>
                            <m:limLoc m:val="subSup"/>
                            <m:supHide m:val="on"/>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naryPr>
                          <m:sub>
                            <m:r>
                              <m:rPr>
                                <m:sty m:val="p"/>
                              </m:rPr>
                              <a:rPr lang="en-US" altLang="ko-KR" sz="1200" kern="100">
                                <a:latin typeface="Cambria Math" panose="02040503050406030204" pitchFamily="18" charset="0"/>
                                <a:cs typeface="Times New Roman" panose="02020603050405020304" pitchFamily="18" charset="0"/>
                              </a:rPr>
                              <m:t>g</m:t>
                            </m:r>
                            <m:r>
                              <a:rPr lang="en-US" altLang="ko-KR" sz="1200" kern="100">
                                <a:latin typeface="Cambria Math" panose="02040503050406030204" pitchFamily="18" charset="0"/>
                                <a:cs typeface="Times New Roman" panose="02020603050405020304" pitchFamily="18" charset="0"/>
                              </a:rPr>
                              <m:t>∈</m:t>
                            </m:r>
                            <m:sSub>
                              <m:sSubPr>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latin typeface="Cambria Math" panose="02040503050406030204" pitchFamily="18" charset="0"/>
                                    <a:cs typeface="Times New Roman" panose="02020603050405020304" pitchFamily="18" charset="0"/>
                                  </a:rPr>
                                  <m:t>G</m:t>
                                </m:r>
                              </m:e>
                              <m:sub>
                                <m:r>
                                  <m:rPr>
                                    <m:sty m:val="p"/>
                                  </m:rPr>
                                  <a:rPr lang="en-US" altLang="ko-KR" sz="1200" kern="100">
                                    <a:latin typeface="Cambria Math" panose="02040503050406030204" pitchFamily="18" charset="0"/>
                                    <a:cs typeface="Times New Roman" panose="02020603050405020304" pitchFamily="18" charset="0"/>
                                  </a:rPr>
                                  <m:t>In</m:t>
                                </m:r>
                              </m:sub>
                            </m:sSub>
                            <m:r>
                              <a:rPr lang="en-US" altLang="ko-KR" sz="1200" kern="100">
                                <a:latin typeface="Cambria Math" panose="02040503050406030204" pitchFamily="18" charset="0"/>
                                <a:cs typeface="Times New Roman" panose="02020603050405020304" pitchFamily="18" charset="0"/>
                              </a:rPr>
                              <m:t>|</m:t>
                            </m:r>
                            <m:sSub>
                              <m:sSubPr>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latin typeface="Cambria Math" panose="02040503050406030204" pitchFamily="18" charset="0"/>
                                    <a:cs typeface="Times New Roman" panose="02020603050405020304" pitchFamily="18" charset="0"/>
                                  </a:rPr>
                                  <m:t>MCSz</m:t>
                                </m:r>
                              </m:e>
                              <m:sub>
                                <m:r>
                                  <m:rPr>
                                    <m:sty m:val="p"/>
                                  </m:rPr>
                                  <a:rPr lang="en-US" altLang="ko-KR" sz="1200" kern="100">
                                    <a:latin typeface="Cambria Math" panose="02040503050406030204" pitchFamily="18" charset="0"/>
                                    <a:cs typeface="Times New Roman" panose="02020603050405020304" pitchFamily="18" charset="0"/>
                                  </a:rPr>
                                  <m:t>SF</m:t>
                                </m:r>
                                <m:r>
                                  <a:rPr lang="en-US" altLang="ko-KR" sz="1200" kern="100">
                                    <a:latin typeface="Cambria Math" panose="02040503050406030204" pitchFamily="18" charset="0"/>
                                    <a:cs typeface="Times New Roman" panose="02020603050405020304" pitchFamily="18" charset="0"/>
                                  </a:rPr>
                                  <m:t> </m:t>
                                </m:r>
                                <m:r>
                                  <m:rPr>
                                    <m:sty m:val="p"/>
                                  </m:rPr>
                                  <a:rPr lang="en-US" altLang="ko-KR" sz="1200" kern="100">
                                    <a:latin typeface="Cambria Math" panose="02040503050406030204" pitchFamily="18" charset="0"/>
                                    <a:cs typeface="Times New Roman" panose="02020603050405020304" pitchFamily="18" charset="0"/>
                                  </a:rPr>
                                  <m:t>i</m:t>
                                </m:r>
                                <m:r>
                                  <a:rPr lang="en-US" altLang="ko-KR" sz="1200" kern="100">
                                    <a:latin typeface="Cambria Math" panose="02040503050406030204" pitchFamily="18" charset="0"/>
                                    <a:cs typeface="Times New Roman" panose="02020603050405020304" pitchFamily="18" charset="0"/>
                                  </a:rPr>
                                  <m:t>,</m:t>
                                </m:r>
                                <m:r>
                                  <m:rPr>
                                    <m:sty m:val="p"/>
                                  </m:rPr>
                                  <a:rPr lang="en-US" altLang="ko-KR" sz="1200" kern="100">
                                    <a:latin typeface="Cambria Math" panose="02040503050406030204" pitchFamily="18" charset="0"/>
                                    <a:cs typeface="Times New Roman" panose="02020603050405020304" pitchFamily="18" charset="0"/>
                                  </a:rPr>
                                  <m:t>j</m:t>
                                </m:r>
                              </m:sub>
                            </m:sSub>
                          </m:sub>
                          <m:sup/>
                          <m:e>
                            <m:sSub>
                              <m:sSubPr>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latin typeface="Cambria Math" panose="02040503050406030204" pitchFamily="18" charset="0"/>
                                    <a:cs typeface="Times New Roman" panose="02020603050405020304" pitchFamily="18" charset="0"/>
                                  </a:rPr>
                                  <m:t>W</m:t>
                                </m:r>
                              </m:e>
                              <m:sub>
                                <m:sSub>
                                  <m:sSubPr>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latin typeface="Cambria Math" panose="02040503050406030204" pitchFamily="18" charset="0"/>
                                        <a:cs typeface="Times New Roman" panose="02020603050405020304" pitchFamily="18" charset="0"/>
                                      </a:rPr>
                                      <m:t>g</m:t>
                                    </m:r>
                                  </m:e>
                                  <m:sub>
                                    <m:r>
                                      <m:rPr>
                                        <m:sty m:val="p"/>
                                      </m:rPr>
                                      <a:rPr lang="en-US" altLang="ko-KR" sz="1200" kern="100">
                                        <a:latin typeface="Cambria Math" panose="02040503050406030204" pitchFamily="18" charset="0"/>
                                        <a:cs typeface="Times New Roman" panose="02020603050405020304" pitchFamily="18" charset="0"/>
                                      </a:rPr>
                                      <m:t>SF</m:t>
                                    </m:r>
                                    <m:r>
                                      <a:rPr lang="en-US" altLang="ko-KR" sz="1200" kern="100">
                                        <a:latin typeface="Cambria Math" panose="02040503050406030204" pitchFamily="18" charset="0"/>
                                        <a:cs typeface="Times New Roman" panose="02020603050405020304" pitchFamily="18" charset="0"/>
                                      </a:rPr>
                                      <m:t> </m:t>
                                    </m:r>
                                    <m:r>
                                      <m:rPr>
                                        <m:sty m:val="p"/>
                                      </m:rPr>
                                      <a:rPr lang="en-US" altLang="ko-KR" sz="1200" kern="100">
                                        <a:latin typeface="Cambria Math" panose="02040503050406030204" pitchFamily="18" charset="0"/>
                                        <a:cs typeface="Times New Roman" panose="02020603050405020304" pitchFamily="18" charset="0"/>
                                      </a:rPr>
                                      <m:t>i</m:t>
                                    </m:r>
                                    <m:r>
                                      <a:rPr lang="en-US" altLang="ko-KR" sz="1200" kern="100">
                                        <a:latin typeface="Cambria Math" panose="02040503050406030204" pitchFamily="18" charset="0"/>
                                        <a:cs typeface="Times New Roman" panose="02020603050405020304" pitchFamily="18" charset="0"/>
                                      </a:rPr>
                                      <m:t>,</m:t>
                                    </m:r>
                                    <m:r>
                                      <m:rPr>
                                        <m:sty m:val="p"/>
                                      </m:rPr>
                                      <a:rPr lang="en-US" altLang="ko-KR" sz="1200" kern="100">
                                        <a:latin typeface="Cambria Math" panose="02040503050406030204" pitchFamily="18" charset="0"/>
                                        <a:cs typeface="Times New Roman" panose="02020603050405020304" pitchFamily="18" charset="0"/>
                                      </a:rPr>
                                      <m:t>j</m:t>
                                    </m:r>
                                  </m:sub>
                                </m:sSub>
                              </m:sub>
                            </m:sSub>
                          </m:e>
                        </m:nary>
                      </m:num>
                      <m:den>
                        <m:nary>
                          <m:naryPr>
                            <m:chr m:val="∑"/>
                            <m:limLoc m:val="subSup"/>
                            <m:supHide m:val="on"/>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naryPr>
                          <m:sub>
                            <m:r>
                              <m:rPr>
                                <m:sty m:val="p"/>
                              </m:rPr>
                              <a:rPr lang="en-US" altLang="ko-KR" sz="1200" kern="100">
                                <a:latin typeface="Cambria Math" panose="02040503050406030204" pitchFamily="18" charset="0"/>
                                <a:cs typeface="Times New Roman" panose="02020603050405020304" pitchFamily="18" charset="0"/>
                              </a:rPr>
                              <m:t>g</m:t>
                            </m:r>
                            <m:r>
                              <a:rPr lang="en-US" altLang="ko-KR" sz="1200" kern="100">
                                <a:latin typeface="Cambria Math" panose="02040503050406030204" pitchFamily="18" charset="0"/>
                                <a:cs typeface="Times New Roman" panose="02020603050405020304" pitchFamily="18" charset="0"/>
                              </a:rPr>
                              <m:t>∈</m:t>
                            </m:r>
                            <m:sSub>
                              <m:sSubPr>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latin typeface="Cambria Math" panose="02040503050406030204" pitchFamily="18" charset="0"/>
                                    <a:cs typeface="Times New Roman" panose="02020603050405020304" pitchFamily="18" charset="0"/>
                                  </a:rPr>
                                  <m:t>G</m:t>
                                </m:r>
                              </m:e>
                              <m:sub>
                                <m:r>
                                  <m:rPr>
                                    <m:sty m:val="p"/>
                                  </m:rPr>
                                  <a:rPr lang="en-US" altLang="ko-KR" sz="1200" kern="100">
                                    <a:latin typeface="Cambria Math" panose="02040503050406030204" pitchFamily="18" charset="0"/>
                                    <a:cs typeface="Times New Roman" panose="02020603050405020304" pitchFamily="18" charset="0"/>
                                  </a:rPr>
                                  <m:t>In</m:t>
                                </m:r>
                              </m:sub>
                            </m:sSub>
                            <m:r>
                              <a:rPr lang="en-US" altLang="ko-KR" sz="1200" kern="100">
                                <a:latin typeface="Cambria Math" panose="02040503050406030204" pitchFamily="18" charset="0"/>
                                <a:cs typeface="Times New Roman" panose="02020603050405020304" pitchFamily="18" charset="0"/>
                              </a:rPr>
                              <m:t>|</m:t>
                            </m:r>
                            <m:sSub>
                              <m:sSubPr>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latin typeface="Cambria Math" panose="02040503050406030204" pitchFamily="18" charset="0"/>
                                    <a:cs typeface="Times New Roman" panose="02020603050405020304" pitchFamily="18" charset="0"/>
                                  </a:rPr>
                                  <m:t>MCSz</m:t>
                                </m:r>
                              </m:e>
                              <m:sub>
                                <m:r>
                                  <m:rPr>
                                    <m:sty m:val="p"/>
                                  </m:rPr>
                                  <a:rPr lang="en-US" altLang="ko-KR" sz="1200" kern="100">
                                    <a:latin typeface="Cambria Math" panose="02040503050406030204" pitchFamily="18" charset="0"/>
                                    <a:cs typeface="Times New Roman" panose="02020603050405020304" pitchFamily="18" charset="0"/>
                                  </a:rPr>
                                  <m:t>SF</m:t>
                                </m:r>
                                <m:r>
                                  <a:rPr lang="en-US" altLang="ko-KR" sz="1200" kern="100">
                                    <a:latin typeface="Cambria Math" panose="02040503050406030204" pitchFamily="18" charset="0"/>
                                    <a:cs typeface="Times New Roman" panose="02020603050405020304" pitchFamily="18" charset="0"/>
                                  </a:rPr>
                                  <m:t> </m:t>
                                </m:r>
                                <m:r>
                                  <m:rPr>
                                    <m:sty m:val="p"/>
                                  </m:rPr>
                                  <a:rPr lang="en-US" altLang="ko-KR" sz="1200" kern="100">
                                    <a:latin typeface="Cambria Math" panose="02040503050406030204" pitchFamily="18" charset="0"/>
                                    <a:cs typeface="Times New Roman" panose="02020603050405020304" pitchFamily="18" charset="0"/>
                                  </a:rPr>
                                  <m:t>i</m:t>
                                </m:r>
                                <m:r>
                                  <a:rPr lang="en-US" altLang="ko-KR" sz="1200" kern="100">
                                    <a:latin typeface="Cambria Math" panose="02040503050406030204" pitchFamily="18" charset="0"/>
                                    <a:cs typeface="Times New Roman" panose="02020603050405020304" pitchFamily="18" charset="0"/>
                                  </a:rPr>
                                  <m:t>,</m:t>
                                </m:r>
                                <m:r>
                                  <m:rPr>
                                    <m:sty m:val="p"/>
                                  </m:rPr>
                                  <a:rPr lang="en-US" altLang="ko-KR" sz="1200" kern="100">
                                    <a:latin typeface="Cambria Math" panose="02040503050406030204" pitchFamily="18" charset="0"/>
                                    <a:cs typeface="Times New Roman" panose="02020603050405020304" pitchFamily="18" charset="0"/>
                                  </a:rPr>
                                  <m:t>j</m:t>
                                </m:r>
                              </m:sub>
                            </m:sSub>
                          </m:sub>
                          <m:sup/>
                          <m:e>
                            <m:sSub>
                              <m:sSubPr>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latin typeface="Cambria Math" panose="02040503050406030204" pitchFamily="18" charset="0"/>
                                    <a:cs typeface="Times New Roman" panose="02020603050405020304" pitchFamily="18" charset="0"/>
                                  </a:rPr>
                                  <m:t>W</m:t>
                                </m:r>
                              </m:e>
                              <m:sub>
                                <m:sSub>
                                  <m:sSubPr>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latin typeface="Cambria Math" panose="02040503050406030204" pitchFamily="18" charset="0"/>
                                        <a:cs typeface="Times New Roman" panose="02020603050405020304" pitchFamily="18" charset="0"/>
                                      </a:rPr>
                                      <m:t>g</m:t>
                                    </m:r>
                                  </m:e>
                                  <m:sub>
                                    <m:r>
                                      <m:rPr>
                                        <m:sty m:val="p"/>
                                      </m:rPr>
                                      <a:rPr lang="en-US" altLang="ko-KR" sz="1200" kern="100">
                                        <a:latin typeface="Cambria Math" panose="02040503050406030204" pitchFamily="18" charset="0"/>
                                        <a:cs typeface="Times New Roman" panose="02020603050405020304" pitchFamily="18" charset="0"/>
                                      </a:rPr>
                                      <m:t>SF</m:t>
                                    </m:r>
                                    <m:r>
                                      <a:rPr lang="en-US" altLang="ko-KR" sz="1200" kern="100">
                                        <a:latin typeface="Cambria Math" panose="02040503050406030204" pitchFamily="18" charset="0"/>
                                        <a:cs typeface="Times New Roman" panose="02020603050405020304" pitchFamily="18" charset="0"/>
                                      </a:rPr>
                                      <m:t> </m:t>
                                    </m:r>
                                    <m:r>
                                      <m:rPr>
                                        <m:sty m:val="p"/>
                                      </m:rPr>
                                      <a:rPr lang="en-US" altLang="ko-KR" sz="1200" kern="100">
                                        <a:latin typeface="Cambria Math" panose="02040503050406030204" pitchFamily="18" charset="0"/>
                                        <a:cs typeface="Times New Roman" panose="02020603050405020304" pitchFamily="18" charset="0"/>
                                      </a:rPr>
                                      <m:t>i</m:t>
                                    </m:r>
                                    <m:r>
                                      <a:rPr lang="en-US" altLang="ko-KR" sz="1200" kern="100">
                                        <a:latin typeface="Cambria Math" panose="02040503050406030204" pitchFamily="18" charset="0"/>
                                        <a:cs typeface="Times New Roman" panose="02020603050405020304" pitchFamily="18" charset="0"/>
                                      </a:rPr>
                                      <m:t>,</m:t>
                                    </m:r>
                                    <m:r>
                                      <m:rPr>
                                        <m:sty m:val="p"/>
                                      </m:rPr>
                                      <a:rPr lang="en-US" altLang="ko-KR" sz="1200" kern="100">
                                        <a:latin typeface="Cambria Math" panose="02040503050406030204" pitchFamily="18" charset="0"/>
                                        <a:cs typeface="Times New Roman" panose="02020603050405020304" pitchFamily="18" charset="0"/>
                                      </a:rPr>
                                      <m:t>j</m:t>
                                    </m:r>
                                  </m:sub>
                                </m:sSub>
                              </m:sub>
                            </m:sSub>
                          </m:e>
                        </m:nary>
                        <m:r>
                          <a:rPr lang="en-US" altLang="ko-KR" sz="1200" kern="100">
                            <a:latin typeface="Cambria Math" panose="02040503050406030204" pitchFamily="18" charset="0"/>
                            <a:cs typeface="Times New Roman" panose="02020603050405020304" pitchFamily="18" charset="0"/>
                          </a:rPr>
                          <m:t>+</m:t>
                        </m:r>
                        <m:nary>
                          <m:naryPr>
                            <m:chr m:val="∑"/>
                            <m:limLoc m:val="subSup"/>
                            <m:supHide m:val="on"/>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naryPr>
                          <m:sub>
                            <m:r>
                              <m:rPr>
                                <m:sty m:val="p"/>
                              </m:rPr>
                              <a:rPr lang="en-US" altLang="ko-KR" sz="1200" kern="100">
                                <a:latin typeface="Cambria Math" panose="02040503050406030204" pitchFamily="18" charset="0"/>
                                <a:cs typeface="Times New Roman" panose="02020603050405020304" pitchFamily="18" charset="0"/>
                              </a:rPr>
                              <m:t>f</m:t>
                            </m:r>
                            <m:r>
                              <a:rPr lang="en-US" altLang="ko-KR" sz="1200" kern="100">
                                <a:latin typeface="Cambria Math" panose="02040503050406030204" pitchFamily="18" charset="0"/>
                                <a:cs typeface="Times New Roman" panose="02020603050405020304" pitchFamily="18" charset="0"/>
                              </a:rPr>
                              <m:t>∈</m:t>
                            </m:r>
                            <m:sSub>
                              <m:sSubPr>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latin typeface="Cambria Math" panose="02040503050406030204" pitchFamily="18" charset="0"/>
                                    <a:cs typeface="Times New Roman" panose="02020603050405020304" pitchFamily="18" charset="0"/>
                                  </a:rPr>
                                  <m:t>F</m:t>
                                </m:r>
                              </m:e>
                              <m:sub>
                                <m:r>
                                  <m:rPr>
                                    <m:sty m:val="p"/>
                                  </m:rPr>
                                  <a:rPr lang="en-US" altLang="ko-KR" sz="1200" kern="100">
                                    <a:latin typeface="Cambria Math" panose="02040503050406030204" pitchFamily="18" charset="0"/>
                                    <a:cs typeface="Times New Roman" panose="02020603050405020304" pitchFamily="18" charset="0"/>
                                  </a:rPr>
                                  <m:t>In</m:t>
                                </m:r>
                              </m:sub>
                            </m:sSub>
                            <m:r>
                              <a:rPr lang="en-US" altLang="ko-KR" sz="1200" kern="100">
                                <a:latin typeface="Cambria Math" panose="02040503050406030204" pitchFamily="18" charset="0"/>
                                <a:cs typeface="Times New Roman" panose="02020603050405020304" pitchFamily="18" charset="0"/>
                              </a:rPr>
                              <m:t>|</m:t>
                            </m:r>
                            <m:sSub>
                              <m:sSubPr>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latin typeface="Cambria Math" panose="02040503050406030204" pitchFamily="18" charset="0"/>
                                    <a:cs typeface="Times New Roman" panose="02020603050405020304" pitchFamily="18" charset="0"/>
                                  </a:rPr>
                                  <m:t>MCSz</m:t>
                                </m:r>
                              </m:e>
                              <m:sub>
                                <m:r>
                                  <m:rPr>
                                    <m:sty m:val="p"/>
                                  </m:rPr>
                                  <a:rPr lang="en-US" altLang="ko-KR" sz="1200" kern="100">
                                    <a:latin typeface="Cambria Math" panose="02040503050406030204" pitchFamily="18" charset="0"/>
                                    <a:cs typeface="Times New Roman" panose="02020603050405020304" pitchFamily="18" charset="0"/>
                                  </a:rPr>
                                  <m:t>SF</m:t>
                                </m:r>
                                <m:r>
                                  <a:rPr lang="en-US" altLang="ko-KR" sz="1200" kern="100">
                                    <a:latin typeface="Cambria Math" panose="02040503050406030204" pitchFamily="18" charset="0"/>
                                    <a:cs typeface="Times New Roman" panose="02020603050405020304" pitchFamily="18" charset="0"/>
                                  </a:rPr>
                                  <m:t> </m:t>
                                </m:r>
                                <m:r>
                                  <m:rPr>
                                    <m:sty m:val="p"/>
                                  </m:rPr>
                                  <a:rPr lang="en-US" altLang="ko-KR" sz="1200" kern="100">
                                    <a:latin typeface="Cambria Math" panose="02040503050406030204" pitchFamily="18" charset="0"/>
                                    <a:cs typeface="Times New Roman" panose="02020603050405020304" pitchFamily="18" charset="0"/>
                                  </a:rPr>
                                  <m:t>i</m:t>
                                </m:r>
                                <m:r>
                                  <a:rPr lang="en-US" altLang="ko-KR" sz="1200" kern="100">
                                    <a:latin typeface="Cambria Math" panose="02040503050406030204" pitchFamily="18" charset="0"/>
                                    <a:cs typeface="Times New Roman" panose="02020603050405020304" pitchFamily="18" charset="0"/>
                                  </a:rPr>
                                  <m:t>,</m:t>
                                </m:r>
                                <m:r>
                                  <m:rPr>
                                    <m:sty m:val="p"/>
                                  </m:rPr>
                                  <a:rPr lang="en-US" altLang="ko-KR" sz="1200" kern="100">
                                    <a:latin typeface="Cambria Math" panose="02040503050406030204" pitchFamily="18" charset="0"/>
                                    <a:cs typeface="Times New Roman" panose="02020603050405020304" pitchFamily="18" charset="0"/>
                                  </a:rPr>
                                  <m:t>j</m:t>
                                </m:r>
                              </m:sub>
                            </m:sSub>
                          </m:sub>
                          <m:sup/>
                          <m:e>
                            <m:sSub>
                              <m:sSubPr>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latin typeface="Cambria Math" panose="02040503050406030204" pitchFamily="18" charset="0"/>
                                    <a:cs typeface="Times New Roman" panose="02020603050405020304" pitchFamily="18" charset="0"/>
                                  </a:rPr>
                                  <m:t>W</m:t>
                                </m:r>
                              </m:e>
                              <m:sub>
                                <m:sSub>
                                  <m:sSubPr>
                                    <m:ctrlPr>
                                      <a:rPr lang="ko-KR" altLang="ko-KR" sz="12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ko-KR" sz="1200" kern="100">
                                        <a:latin typeface="Cambria Math" panose="02040503050406030204" pitchFamily="18" charset="0"/>
                                        <a:cs typeface="Times New Roman" panose="02020603050405020304" pitchFamily="18" charset="0"/>
                                      </a:rPr>
                                      <m:t>f</m:t>
                                    </m:r>
                                  </m:e>
                                  <m:sub>
                                    <m:r>
                                      <m:rPr>
                                        <m:sty m:val="p"/>
                                      </m:rPr>
                                      <a:rPr lang="en-US" altLang="ko-KR" sz="1200" kern="100">
                                        <a:latin typeface="Cambria Math" panose="02040503050406030204" pitchFamily="18" charset="0"/>
                                        <a:cs typeface="Times New Roman" panose="02020603050405020304" pitchFamily="18" charset="0"/>
                                      </a:rPr>
                                      <m:t>SF</m:t>
                                    </m:r>
                                    <m:r>
                                      <a:rPr lang="en-US" altLang="ko-KR" sz="1200" kern="100">
                                        <a:latin typeface="Cambria Math" panose="02040503050406030204" pitchFamily="18" charset="0"/>
                                        <a:cs typeface="Times New Roman" panose="02020603050405020304" pitchFamily="18" charset="0"/>
                                      </a:rPr>
                                      <m:t> </m:t>
                                    </m:r>
                                    <m:r>
                                      <m:rPr>
                                        <m:sty m:val="p"/>
                                      </m:rPr>
                                      <a:rPr lang="en-US" altLang="ko-KR" sz="1200" kern="100">
                                        <a:latin typeface="Cambria Math" panose="02040503050406030204" pitchFamily="18" charset="0"/>
                                        <a:cs typeface="Times New Roman" panose="02020603050405020304" pitchFamily="18" charset="0"/>
                                      </a:rPr>
                                      <m:t>i</m:t>
                                    </m:r>
                                    <m:r>
                                      <a:rPr lang="en-US" altLang="ko-KR" sz="1200" kern="100">
                                        <a:latin typeface="Cambria Math" panose="02040503050406030204" pitchFamily="18" charset="0"/>
                                        <a:cs typeface="Times New Roman" panose="02020603050405020304" pitchFamily="18" charset="0"/>
                                      </a:rPr>
                                      <m:t>,</m:t>
                                    </m:r>
                                    <m:r>
                                      <m:rPr>
                                        <m:sty m:val="p"/>
                                      </m:rPr>
                                      <a:rPr lang="en-US" altLang="ko-KR" sz="1200" kern="100">
                                        <a:latin typeface="Cambria Math" panose="02040503050406030204" pitchFamily="18" charset="0"/>
                                        <a:cs typeface="Times New Roman" panose="02020603050405020304" pitchFamily="18" charset="0"/>
                                      </a:rPr>
                                      <m:t>j</m:t>
                                    </m:r>
                                  </m:sub>
                                </m:sSub>
                              </m:sub>
                            </m:sSub>
                          </m:e>
                        </m:nary>
                      </m:den>
                    </m:f>
                  </m:oMath>
                </a14:m>
                <a:r>
                  <a:rPr lang="en-US" altLang="ko-KR" sz="1200" kern="100">
                    <a:latin typeface="Times New Roman" panose="02020603050405020304" pitchFamily="18" charset="0"/>
                    <a:cs typeface="Times New Roman" panose="02020603050405020304" pitchFamily="18" charset="0"/>
                  </a:rPr>
                  <a:t> </a:t>
                </a:r>
              </a:p>
              <a:p>
                <a:pPr algn="just" latinLnBrk="1">
                  <a:lnSpc>
                    <a:spcPct val="107000"/>
                  </a:lnSpc>
                  <a:spcAft>
                    <a:spcPts val="800"/>
                  </a:spcAft>
                </a:pPr>
                <a:r>
                  <a:rPr lang="en-US" altLang="ko-KR" sz="1200">
                    <a:latin typeface="Times New Roman" panose="02020603050405020304" pitchFamily="18" charset="0"/>
                  </a:rPr>
                  <a:t>where </a:t>
                </a:r>
                <a14:m>
                  <m:oMath xmlns:m="http://schemas.openxmlformats.org/officeDocument/2006/math">
                    <m:sSub>
                      <m:sSubPr>
                        <m:ctrlPr>
                          <a:rPr lang="ko-KR" altLang="ko-KR" sz="1200" i="1">
                            <a:latin typeface="Cambria Math" panose="02040503050406030204" pitchFamily="18" charset="0"/>
                            <a:ea typeface="Cambria Math" panose="02040503050406030204" pitchFamily="18" charset="0"/>
                          </a:rPr>
                        </m:ctrlPr>
                      </m:sSubPr>
                      <m:e>
                        <m:r>
                          <m:rPr>
                            <m:sty m:val="p"/>
                          </m:rPr>
                          <a:rPr lang="en-US" altLang="ko-KR" sz="1200">
                            <a:latin typeface="Cambria Math" panose="02040503050406030204" pitchFamily="18" charset="0"/>
                          </a:rPr>
                          <m:t>G</m:t>
                        </m:r>
                      </m:e>
                      <m:sub>
                        <m:r>
                          <m:rPr>
                            <m:sty m:val="p"/>
                          </m:rPr>
                          <a:rPr lang="en-US" altLang="ko-KR" sz="1200">
                            <a:latin typeface="Cambria Math" panose="02040503050406030204" pitchFamily="18" charset="0"/>
                          </a:rPr>
                          <m:t>In</m:t>
                        </m:r>
                      </m:sub>
                    </m:sSub>
                    <m:r>
                      <a:rPr lang="en-US" altLang="ko-KR" sz="1200">
                        <a:latin typeface="Cambria Math" panose="02040503050406030204" pitchFamily="18" charset="0"/>
                      </a:rPr>
                      <m:t>|</m:t>
                    </m:r>
                    <m:sSub>
                      <m:sSubPr>
                        <m:ctrlPr>
                          <a:rPr lang="ko-KR" altLang="ko-KR" sz="1200" i="1">
                            <a:latin typeface="Cambria Math" panose="02040503050406030204" pitchFamily="18" charset="0"/>
                            <a:ea typeface="Cambria Math" panose="02040503050406030204" pitchFamily="18" charset="0"/>
                          </a:rPr>
                        </m:ctrlPr>
                      </m:sSubPr>
                      <m:e>
                        <m:r>
                          <m:rPr>
                            <m:sty m:val="p"/>
                          </m:rPr>
                          <a:rPr lang="en-US" altLang="ko-KR" sz="1200">
                            <a:latin typeface="Cambria Math" panose="02040503050406030204" pitchFamily="18" charset="0"/>
                          </a:rPr>
                          <m:t>MCSz</m:t>
                        </m:r>
                      </m:e>
                      <m:sub>
                        <m:r>
                          <m:rPr>
                            <m:sty m:val="p"/>
                          </m:rPr>
                          <a:rPr lang="en-US" altLang="ko-KR" sz="1200">
                            <a:latin typeface="Cambria Math" panose="02040503050406030204" pitchFamily="18" charset="0"/>
                          </a:rPr>
                          <m:t>SF</m:t>
                        </m:r>
                        <m:r>
                          <a:rPr lang="en-US" altLang="ko-KR" sz="1200">
                            <a:latin typeface="Cambria Math" panose="02040503050406030204" pitchFamily="18" charset="0"/>
                          </a:rPr>
                          <m:t> </m:t>
                        </m:r>
                        <m:r>
                          <m:rPr>
                            <m:sty m:val="p"/>
                          </m:rPr>
                          <a:rPr lang="en-US" altLang="ko-KR" sz="1200">
                            <a:latin typeface="Cambria Math" panose="02040503050406030204" pitchFamily="18" charset="0"/>
                          </a:rPr>
                          <m:t>i</m:t>
                        </m:r>
                        <m:r>
                          <a:rPr lang="en-US" altLang="ko-KR" sz="1200">
                            <a:latin typeface="Cambria Math" panose="02040503050406030204" pitchFamily="18" charset="0"/>
                          </a:rPr>
                          <m:t>,</m:t>
                        </m:r>
                        <m:r>
                          <m:rPr>
                            <m:sty m:val="p"/>
                          </m:rPr>
                          <a:rPr lang="en-US" altLang="ko-KR" sz="1200">
                            <a:latin typeface="Cambria Math" panose="02040503050406030204" pitchFamily="18" charset="0"/>
                          </a:rPr>
                          <m:t>j</m:t>
                        </m:r>
                      </m:sub>
                    </m:sSub>
                  </m:oMath>
                </a14:m>
                <a:r>
                  <a:rPr lang="en-US" altLang="ko-KR" sz="1200">
                    <a:latin typeface="Times New Roman" panose="02020603050405020304" pitchFamily="18" charset="0"/>
                  </a:rPr>
                  <a:t> : A group of actuators receiving CA i via the interface n in the MCSz in </a:t>
                </a:r>
                <a14:m>
                  <m:oMath xmlns:m="http://schemas.openxmlformats.org/officeDocument/2006/math">
                    <m:r>
                      <m:rPr>
                        <m:sty m:val="p"/>
                      </m:rPr>
                      <a:rPr lang="en-US" altLang="ko-KR" sz="1200">
                        <a:latin typeface="Cambria Math" panose="02040503050406030204" pitchFamily="18" charset="0"/>
                      </a:rPr>
                      <m:t>SF</m:t>
                    </m:r>
                    <m:r>
                      <a:rPr lang="en-US" altLang="ko-KR" sz="1200">
                        <a:latin typeface="Cambria Math" panose="02040503050406030204" pitchFamily="18" charset="0"/>
                      </a:rPr>
                      <m:t> </m:t>
                    </m:r>
                    <m:r>
                      <m:rPr>
                        <m:sty m:val="p"/>
                      </m:rPr>
                      <a:rPr lang="en-US" altLang="ko-KR" sz="1200">
                        <a:latin typeface="Cambria Math" panose="02040503050406030204" pitchFamily="18" charset="0"/>
                      </a:rPr>
                      <m:t>i</m:t>
                    </m:r>
                    <m:r>
                      <a:rPr lang="en-US" altLang="ko-KR" sz="1200">
                        <a:latin typeface="Cambria Math" panose="02040503050406030204" pitchFamily="18" charset="0"/>
                      </a:rPr>
                      <m:t>,</m:t>
                    </m:r>
                    <m:r>
                      <m:rPr>
                        <m:sty m:val="p"/>
                      </m:rPr>
                      <a:rPr lang="en-US" altLang="ko-KR" sz="1200">
                        <a:latin typeface="Cambria Math" panose="02040503050406030204" pitchFamily="18" charset="0"/>
                      </a:rPr>
                      <m:t>j</m:t>
                    </m:r>
                  </m:oMath>
                </a14:m>
                <a:endParaRPr lang="en-US" altLang="ko-KR" sz="1200">
                  <a:latin typeface="Times New Roman" panose="02020603050405020304" pitchFamily="18" charset="0"/>
                </a:endParaRPr>
              </a:p>
              <a:p>
                <a:pPr algn="just" latinLnBrk="1">
                  <a:lnSpc>
                    <a:spcPct val="107000"/>
                  </a:lnSpc>
                  <a:spcAft>
                    <a:spcPts val="800"/>
                  </a:spcAft>
                </a:pPr>
                <a:r>
                  <a:rPr lang="en-US" altLang="ko-KR" sz="1200">
                    <a:latin typeface="Times New Roman" panose="02020603050405020304" pitchFamily="18" charset="0"/>
                  </a:rPr>
                  <a:t>where </a:t>
                </a:r>
                <a14:m>
                  <m:oMath xmlns:m="http://schemas.openxmlformats.org/officeDocument/2006/math">
                    <m:sSub>
                      <m:sSubPr>
                        <m:ctrlPr>
                          <a:rPr lang="ko-KR" altLang="ko-KR" sz="1200" i="1">
                            <a:latin typeface="Cambria Math" panose="02040503050406030204" pitchFamily="18" charset="0"/>
                            <a:ea typeface="Cambria Math" panose="02040503050406030204" pitchFamily="18" charset="0"/>
                          </a:rPr>
                        </m:ctrlPr>
                      </m:sSubPr>
                      <m:e>
                        <m:r>
                          <m:rPr>
                            <m:sty m:val="p"/>
                          </m:rPr>
                          <a:rPr lang="en-US" altLang="ko-KR" sz="1200">
                            <a:latin typeface="Cambria Math" panose="02040503050406030204" pitchFamily="18" charset="0"/>
                          </a:rPr>
                          <m:t>F</m:t>
                        </m:r>
                      </m:e>
                      <m:sub>
                        <m:r>
                          <m:rPr>
                            <m:sty m:val="p"/>
                          </m:rPr>
                          <a:rPr lang="en-US" altLang="ko-KR" sz="1200">
                            <a:latin typeface="Cambria Math" panose="02040503050406030204" pitchFamily="18" charset="0"/>
                          </a:rPr>
                          <m:t>In</m:t>
                        </m:r>
                      </m:sub>
                    </m:sSub>
                    <m:r>
                      <a:rPr lang="en-US" altLang="ko-KR" sz="1200">
                        <a:latin typeface="Cambria Math" panose="02040503050406030204" pitchFamily="18" charset="0"/>
                      </a:rPr>
                      <m:t>|</m:t>
                    </m:r>
                    <m:sSub>
                      <m:sSubPr>
                        <m:ctrlPr>
                          <a:rPr lang="ko-KR" altLang="ko-KR" sz="1200" i="1">
                            <a:latin typeface="Cambria Math" panose="02040503050406030204" pitchFamily="18" charset="0"/>
                            <a:ea typeface="Cambria Math" panose="02040503050406030204" pitchFamily="18" charset="0"/>
                          </a:rPr>
                        </m:ctrlPr>
                      </m:sSubPr>
                      <m:e>
                        <m:r>
                          <m:rPr>
                            <m:sty m:val="p"/>
                          </m:rPr>
                          <a:rPr lang="en-US" altLang="ko-KR" sz="1200">
                            <a:latin typeface="Cambria Math" panose="02040503050406030204" pitchFamily="18" charset="0"/>
                          </a:rPr>
                          <m:t>MCSz</m:t>
                        </m:r>
                      </m:e>
                      <m:sub>
                        <m:r>
                          <m:rPr>
                            <m:sty m:val="p"/>
                          </m:rPr>
                          <a:rPr lang="en-US" altLang="ko-KR" sz="1200">
                            <a:latin typeface="Cambria Math" panose="02040503050406030204" pitchFamily="18" charset="0"/>
                          </a:rPr>
                          <m:t>SF</m:t>
                        </m:r>
                        <m:r>
                          <a:rPr lang="en-US" altLang="ko-KR" sz="1200">
                            <a:latin typeface="Cambria Math" panose="02040503050406030204" pitchFamily="18" charset="0"/>
                          </a:rPr>
                          <m:t> </m:t>
                        </m:r>
                        <m:r>
                          <m:rPr>
                            <m:sty m:val="p"/>
                          </m:rPr>
                          <a:rPr lang="en-US" altLang="ko-KR" sz="1200">
                            <a:latin typeface="Cambria Math" panose="02040503050406030204" pitchFamily="18" charset="0"/>
                          </a:rPr>
                          <m:t>i</m:t>
                        </m:r>
                        <m:r>
                          <a:rPr lang="en-US" altLang="ko-KR" sz="1200">
                            <a:latin typeface="Cambria Math" panose="02040503050406030204" pitchFamily="18" charset="0"/>
                          </a:rPr>
                          <m:t>,</m:t>
                        </m:r>
                        <m:r>
                          <m:rPr>
                            <m:sty m:val="p"/>
                          </m:rPr>
                          <a:rPr lang="en-US" altLang="ko-KR" sz="1200">
                            <a:latin typeface="Cambria Math" panose="02040503050406030204" pitchFamily="18" charset="0"/>
                          </a:rPr>
                          <m:t>j</m:t>
                        </m:r>
                      </m:sub>
                    </m:sSub>
                  </m:oMath>
                </a14:m>
                <a:r>
                  <a:rPr lang="en-US" altLang="ko-KR" sz="1200">
                    <a:latin typeface="Times New Roman" panose="02020603050405020304" pitchFamily="18" charset="0"/>
                  </a:rPr>
                  <a:t> : A group of actuators receiving CA i other than the interface n in the MCSz in </a:t>
                </a:r>
                <a14:m>
                  <m:oMath xmlns:m="http://schemas.openxmlformats.org/officeDocument/2006/math">
                    <m:r>
                      <m:rPr>
                        <m:sty m:val="p"/>
                      </m:rPr>
                      <a:rPr lang="en-US" altLang="ko-KR" sz="1200">
                        <a:latin typeface="Cambria Math" panose="02040503050406030204" pitchFamily="18" charset="0"/>
                      </a:rPr>
                      <m:t>SF</m:t>
                    </m:r>
                    <m:r>
                      <a:rPr lang="en-US" altLang="ko-KR" sz="1200">
                        <a:latin typeface="Cambria Math" panose="02040503050406030204" pitchFamily="18" charset="0"/>
                      </a:rPr>
                      <m:t> </m:t>
                    </m:r>
                    <m:r>
                      <m:rPr>
                        <m:sty m:val="p"/>
                      </m:rPr>
                      <a:rPr lang="en-US" altLang="ko-KR" sz="1200">
                        <a:latin typeface="Cambria Math" panose="02040503050406030204" pitchFamily="18" charset="0"/>
                      </a:rPr>
                      <m:t>i</m:t>
                    </m:r>
                    <m:r>
                      <a:rPr lang="en-US" altLang="ko-KR" sz="1200">
                        <a:latin typeface="Cambria Math" panose="02040503050406030204" pitchFamily="18" charset="0"/>
                      </a:rPr>
                      <m:t>,</m:t>
                    </m:r>
                    <m:r>
                      <m:rPr>
                        <m:sty m:val="p"/>
                      </m:rPr>
                      <a:rPr lang="en-US" altLang="ko-KR" sz="1200">
                        <a:latin typeface="Cambria Math" panose="02040503050406030204" pitchFamily="18" charset="0"/>
                      </a:rPr>
                      <m:t>j</m:t>
                    </m:r>
                  </m:oMath>
                </a14:m>
                <a:endParaRPr lang="ko-KR" altLang="en-US" sz="1200">
                  <a:solidFill>
                    <a:schemeClr val="tx1"/>
                  </a:solidFill>
                </a:endParaRPr>
              </a:p>
            </p:txBody>
          </p:sp>
        </mc:Choice>
        <mc:Fallback xmlns="">
          <p:sp>
            <p:nvSpPr>
              <p:cNvPr id="22" name="직사각형 21">
                <a:extLst>
                  <a:ext uri="{FF2B5EF4-FFF2-40B4-BE49-F238E27FC236}">
                    <a16:creationId xmlns:a16="http://schemas.microsoft.com/office/drawing/2014/main" id="{8BF129DC-F964-4907-9DD3-3A05E4671964}"/>
                  </a:ext>
                </a:extLst>
              </p:cNvPr>
              <p:cNvSpPr>
                <a:spLocks noRot="1" noChangeAspect="1" noMove="1" noResize="1" noEditPoints="1" noAdjustHandles="1" noChangeArrowheads="1" noChangeShapeType="1" noTextEdit="1"/>
              </p:cNvSpPr>
              <p:nvPr/>
            </p:nvSpPr>
            <p:spPr>
              <a:xfrm>
                <a:off x="8125493" y="4055782"/>
                <a:ext cx="3770027" cy="2085058"/>
              </a:xfrm>
              <a:prstGeom prst="rect">
                <a:avLst/>
              </a:prstGeom>
              <a:blipFill>
                <a:blip r:embed="rId6"/>
                <a:stretch>
                  <a:fillRect b="-872"/>
                </a:stretch>
              </a:blipFill>
              <a:ln>
                <a:solidFill>
                  <a:schemeClr val="bg1">
                    <a:lumMod val="50000"/>
                  </a:schemeClr>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직사각형 22">
                <a:extLst>
                  <a:ext uri="{FF2B5EF4-FFF2-40B4-BE49-F238E27FC236}">
                    <a16:creationId xmlns:a16="http://schemas.microsoft.com/office/drawing/2014/main" id="{AE24F480-CD72-4F27-B0DF-65F1861E1B42}"/>
                  </a:ext>
                </a:extLst>
              </p:cNvPr>
              <p:cNvSpPr/>
              <p:nvPr/>
            </p:nvSpPr>
            <p:spPr>
              <a:xfrm>
                <a:off x="8125494" y="6160028"/>
                <a:ext cx="2038058" cy="329449"/>
              </a:xfrm>
              <a:prstGeom prst="rect">
                <a:avLst/>
              </a:prstGeom>
              <a:solidFill>
                <a:schemeClr val="accent6">
                  <a:lumMod val="60000"/>
                  <a:lumOff val="40000"/>
                </a:schemeClr>
              </a:solidFill>
              <a:ln>
                <a:solidFill>
                  <a:schemeClr val="bg1">
                    <a:lumMod val="50000"/>
                  </a:schemeClr>
                </a:solidFill>
              </a:ln>
            </p:spPr>
            <p:txBody>
              <a:bodyPr wrap="none">
                <a:spAutoFit/>
              </a:bodyPr>
              <a:lstStyle/>
              <a:p>
                <a14:m>
                  <m:oMath xmlns:m="http://schemas.openxmlformats.org/officeDocument/2006/math">
                    <m:sSubSup>
                      <m:sSubSupPr>
                        <m:ctrlPr>
                          <a:rPr lang="ko-KR" altLang="ko-KR" sz="1200" b="1" i="1" smtClean="0">
                            <a:solidFill>
                              <a:schemeClr val="tx1"/>
                            </a:solidFill>
                            <a:latin typeface="Cambria Math" panose="02040503050406030204" pitchFamily="18" charset="0"/>
                            <a:ea typeface="Cambria Math" panose="02040503050406030204" pitchFamily="18" charset="0"/>
                          </a:rPr>
                        </m:ctrlPr>
                      </m:sSubSupPr>
                      <m:e>
                        <m:r>
                          <a:rPr lang="en-US" altLang="ko-KR" sz="1200" b="1" i="0">
                            <a:solidFill>
                              <a:schemeClr val="tx1"/>
                            </a:solidFill>
                            <a:latin typeface="Cambria Math" panose="02040503050406030204" pitchFamily="18" charset="0"/>
                            <a:cs typeface="Times New Roman" panose="02020603050405020304" pitchFamily="18" charset="0"/>
                          </a:rPr>
                          <m:t>𝐈𝐌</m:t>
                        </m:r>
                      </m:e>
                      <m:sub>
                        <m:r>
                          <a:rPr lang="en-US" altLang="ko-KR" sz="1200" b="1" i="0">
                            <a:solidFill>
                              <a:schemeClr val="tx1"/>
                            </a:solidFill>
                            <a:latin typeface="Cambria Math" panose="02040503050406030204" pitchFamily="18" charset="0"/>
                            <a:cs typeface="Times New Roman" panose="02020603050405020304" pitchFamily="18" charset="0"/>
                          </a:rPr>
                          <m:t>𝐀𝐧</m:t>
                        </m:r>
                        <m:r>
                          <a:rPr lang="en-US" altLang="ko-KR" sz="1200" b="1" i="0">
                            <a:solidFill>
                              <a:schemeClr val="tx1"/>
                            </a:solidFill>
                            <a:latin typeface="Cambria Math" panose="02040503050406030204" pitchFamily="18" charset="0"/>
                            <a:cs typeface="Times New Roman" panose="02020603050405020304" pitchFamily="18" charset="0"/>
                          </a:rPr>
                          <m:t>|</m:t>
                        </m:r>
                        <m:r>
                          <a:rPr lang="en-US" altLang="ko-KR" sz="1200" b="1" i="0">
                            <a:solidFill>
                              <a:schemeClr val="tx1"/>
                            </a:solidFill>
                            <a:latin typeface="Cambria Math" panose="02040503050406030204" pitchFamily="18" charset="0"/>
                            <a:cs typeface="Times New Roman" panose="02020603050405020304" pitchFamily="18" charset="0"/>
                          </a:rPr>
                          <m:t>𝐒𝐅</m:t>
                        </m:r>
                        <m:r>
                          <a:rPr lang="en-US" altLang="ko-KR" sz="1200" b="1" i="0">
                            <a:solidFill>
                              <a:schemeClr val="tx1"/>
                            </a:solidFill>
                            <a:latin typeface="Cambria Math" panose="02040503050406030204" pitchFamily="18" charset="0"/>
                            <a:cs typeface="Times New Roman" panose="02020603050405020304" pitchFamily="18" charset="0"/>
                          </a:rPr>
                          <m:t> </m:t>
                        </m:r>
                        <m:r>
                          <a:rPr lang="en-US" altLang="ko-KR" sz="1200" b="1" i="0">
                            <a:solidFill>
                              <a:schemeClr val="tx1"/>
                            </a:solidFill>
                            <a:latin typeface="Cambria Math" panose="02040503050406030204" pitchFamily="18" charset="0"/>
                            <a:cs typeface="Times New Roman" panose="02020603050405020304" pitchFamily="18" charset="0"/>
                          </a:rPr>
                          <m:t>𝐢</m:t>
                        </m:r>
                        <m:r>
                          <a:rPr lang="en-US" altLang="ko-KR" sz="1200" b="1" i="0">
                            <a:solidFill>
                              <a:schemeClr val="tx1"/>
                            </a:solidFill>
                            <a:latin typeface="Cambria Math" panose="02040503050406030204" pitchFamily="18" charset="0"/>
                            <a:cs typeface="Times New Roman" panose="02020603050405020304" pitchFamily="18" charset="0"/>
                          </a:rPr>
                          <m:t>,</m:t>
                        </m:r>
                        <m:r>
                          <a:rPr lang="en-US" altLang="ko-KR" sz="1200" b="1" i="0">
                            <a:solidFill>
                              <a:schemeClr val="tx1"/>
                            </a:solidFill>
                            <a:latin typeface="Cambria Math" panose="02040503050406030204" pitchFamily="18" charset="0"/>
                            <a:cs typeface="Times New Roman" panose="02020603050405020304" pitchFamily="18" charset="0"/>
                          </a:rPr>
                          <m:t>𝐣</m:t>
                        </m:r>
                      </m:sub>
                      <m:sup>
                        <m:r>
                          <a:rPr lang="en-US" altLang="ko-KR" sz="1200" b="1" i="0">
                            <a:solidFill>
                              <a:schemeClr val="tx1"/>
                            </a:solidFill>
                            <a:latin typeface="Cambria Math" panose="02040503050406030204" pitchFamily="18" charset="0"/>
                            <a:cs typeface="Times New Roman" panose="02020603050405020304" pitchFamily="18" charset="0"/>
                          </a:rPr>
                          <m:t>𝐂𝐓𝐋</m:t>
                        </m:r>
                      </m:sup>
                    </m:sSubSup>
                    <m:r>
                      <a:rPr lang="en-US" altLang="ko-KR" sz="1200">
                        <a:solidFill>
                          <a:schemeClr val="tx1"/>
                        </a:solidFill>
                        <a:latin typeface="Cambria Math" panose="02040503050406030204" pitchFamily="18" charset="0"/>
                        <a:cs typeface="Times New Roman" panose="02020603050405020304" pitchFamily="18" charset="0"/>
                      </a:rPr>
                      <m:t>=</m:t>
                    </m:r>
                    <m:sSub>
                      <m:sSubPr>
                        <m:ctrlPr>
                          <a:rPr lang="ko-KR" altLang="ko-KR" sz="1200" i="1">
                            <a:solidFill>
                              <a:schemeClr val="tx1"/>
                            </a:solidFill>
                            <a:latin typeface="Cambria Math" panose="02040503050406030204" pitchFamily="18" charset="0"/>
                            <a:ea typeface="Cambria Math" panose="02040503050406030204" pitchFamily="18" charset="0"/>
                          </a:rPr>
                        </m:ctrlPr>
                      </m:sSubPr>
                      <m:e>
                        <m:r>
                          <m:rPr>
                            <m:sty m:val="p"/>
                          </m:rPr>
                          <a:rPr lang="en-US" altLang="ko-KR" sz="1200">
                            <a:solidFill>
                              <a:schemeClr val="tx1"/>
                            </a:solidFill>
                            <a:latin typeface="Cambria Math" panose="02040503050406030204" pitchFamily="18" charset="0"/>
                            <a:cs typeface="Times New Roman" panose="02020603050405020304" pitchFamily="18" charset="0"/>
                          </a:rPr>
                          <m:t>W</m:t>
                        </m:r>
                      </m:e>
                      <m:sub>
                        <m:sSub>
                          <m:sSubPr>
                            <m:ctrlPr>
                              <a:rPr lang="ko-KR" altLang="ko-KR" sz="1200" i="1">
                                <a:solidFill>
                                  <a:schemeClr val="tx1"/>
                                </a:solidFill>
                                <a:latin typeface="Cambria Math" panose="02040503050406030204" pitchFamily="18" charset="0"/>
                                <a:ea typeface="Cambria Math" panose="02040503050406030204" pitchFamily="18" charset="0"/>
                              </a:rPr>
                            </m:ctrlPr>
                          </m:sSubPr>
                          <m:e>
                            <m:r>
                              <m:rPr>
                                <m:sty m:val="p"/>
                              </m:rPr>
                              <a:rPr lang="en-US" altLang="ko-KR" sz="1200">
                                <a:solidFill>
                                  <a:schemeClr val="tx1"/>
                                </a:solidFill>
                                <a:latin typeface="Cambria Math" panose="02040503050406030204" pitchFamily="18" charset="0"/>
                                <a:cs typeface="Times New Roman" panose="02020603050405020304" pitchFamily="18" charset="0"/>
                              </a:rPr>
                              <m:t>Ay</m:t>
                            </m:r>
                          </m:e>
                          <m:sub>
                            <m:r>
                              <m:rPr>
                                <m:sty m:val="p"/>
                              </m:rPr>
                              <a:rPr lang="en-US" altLang="ko-KR" sz="1200">
                                <a:solidFill>
                                  <a:schemeClr val="tx1"/>
                                </a:solidFill>
                                <a:latin typeface="Cambria Math" panose="02040503050406030204" pitchFamily="18" charset="0"/>
                                <a:cs typeface="Times New Roman" panose="02020603050405020304" pitchFamily="18" charset="0"/>
                              </a:rPr>
                              <m:t>SF</m:t>
                            </m:r>
                            <m:r>
                              <a:rPr lang="en-US" altLang="ko-KR" sz="1200">
                                <a:solidFill>
                                  <a:schemeClr val="tx1"/>
                                </a:solidFill>
                                <a:latin typeface="Cambria Math" panose="02040503050406030204" pitchFamily="18" charset="0"/>
                                <a:cs typeface="Times New Roman" panose="02020603050405020304" pitchFamily="18" charset="0"/>
                              </a:rPr>
                              <m:t> </m:t>
                            </m:r>
                            <m:r>
                              <m:rPr>
                                <m:sty m:val="p"/>
                              </m:rPr>
                              <a:rPr lang="en-US" altLang="ko-KR" sz="1200">
                                <a:solidFill>
                                  <a:schemeClr val="tx1"/>
                                </a:solidFill>
                                <a:latin typeface="Cambria Math" panose="02040503050406030204" pitchFamily="18" charset="0"/>
                                <a:cs typeface="Times New Roman" panose="02020603050405020304" pitchFamily="18" charset="0"/>
                              </a:rPr>
                              <m:t>i</m:t>
                            </m:r>
                            <m:r>
                              <a:rPr lang="en-US" altLang="ko-KR" sz="1200">
                                <a:solidFill>
                                  <a:schemeClr val="tx1"/>
                                </a:solidFill>
                                <a:latin typeface="Cambria Math" panose="02040503050406030204" pitchFamily="18" charset="0"/>
                                <a:cs typeface="Times New Roman" panose="02020603050405020304" pitchFamily="18" charset="0"/>
                              </a:rPr>
                              <m:t>,</m:t>
                            </m:r>
                            <m:r>
                              <m:rPr>
                                <m:sty m:val="p"/>
                              </m:rPr>
                              <a:rPr lang="en-US" altLang="ko-KR" sz="1200">
                                <a:solidFill>
                                  <a:schemeClr val="tx1"/>
                                </a:solidFill>
                                <a:latin typeface="Cambria Math" panose="02040503050406030204" pitchFamily="18" charset="0"/>
                                <a:cs typeface="Times New Roman" panose="02020603050405020304" pitchFamily="18" charset="0"/>
                              </a:rPr>
                              <m:t>j</m:t>
                            </m:r>
                          </m:sub>
                        </m:sSub>
                      </m:sub>
                    </m:sSub>
                  </m:oMath>
                </a14:m>
                <a:r>
                  <a:rPr lang="en-US" altLang="ko-KR" sz="1200">
                    <a:solidFill>
                      <a:schemeClr val="tx1"/>
                    </a:solidFill>
                    <a:latin typeface="Times New Roman" panose="02020603050405020304" pitchFamily="18" charset="0"/>
                  </a:rPr>
                  <a:t> (</a:t>
                </a:r>
                <a14:m>
                  <m:oMath xmlns:m="http://schemas.openxmlformats.org/officeDocument/2006/math">
                    <m:r>
                      <m:rPr>
                        <m:sty m:val="p"/>
                      </m:rPr>
                      <a:rPr lang="en-US" altLang="ko-KR" sz="1200">
                        <a:solidFill>
                          <a:schemeClr val="tx1"/>
                        </a:solidFill>
                        <a:latin typeface="Cambria Math" panose="02040503050406030204" pitchFamily="18" charset="0"/>
                        <a:cs typeface="Times New Roman" panose="02020603050405020304" pitchFamily="18" charset="0"/>
                      </a:rPr>
                      <m:t>n</m:t>
                    </m:r>
                    <m:r>
                      <a:rPr lang="en-US" altLang="ko-KR" sz="1200">
                        <a:solidFill>
                          <a:schemeClr val="tx1"/>
                        </a:solidFill>
                        <a:latin typeface="Cambria Math" panose="02040503050406030204" pitchFamily="18" charset="0"/>
                        <a:cs typeface="Times New Roman" panose="02020603050405020304" pitchFamily="18" charset="0"/>
                      </a:rPr>
                      <m:t>=</m:t>
                    </m:r>
                    <m:r>
                      <m:rPr>
                        <m:sty m:val="p"/>
                      </m:rPr>
                      <a:rPr lang="en-US" altLang="ko-KR" sz="1200">
                        <a:solidFill>
                          <a:schemeClr val="tx1"/>
                        </a:solidFill>
                        <a:latin typeface="Cambria Math" panose="02040503050406030204" pitchFamily="18" charset="0"/>
                        <a:cs typeface="Times New Roman" panose="02020603050405020304" pitchFamily="18" charset="0"/>
                      </a:rPr>
                      <m:t>y</m:t>
                    </m:r>
                  </m:oMath>
                </a14:m>
                <a:r>
                  <a:rPr lang="en-US" altLang="ko-KR" sz="1200">
                    <a:solidFill>
                      <a:schemeClr val="tx1"/>
                    </a:solidFill>
                    <a:latin typeface="Times New Roman" panose="02020603050405020304" pitchFamily="18" charset="0"/>
                  </a:rPr>
                  <a:t>)</a:t>
                </a:r>
                <a:endParaRPr lang="ko-KR" altLang="en-US" sz="1200">
                  <a:solidFill>
                    <a:schemeClr val="tx1"/>
                  </a:solidFill>
                </a:endParaRPr>
              </a:p>
            </p:txBody>
          </p:sp>
        </mc:Choice>
        <mc:Fallback xmlns="">
          <p:sp>
            <p:nvSpPr>
              <p:cNvPr id="23" name="직사각형 22">
                <a:extLst>
                  <a:ext uri="{FF2B5EF4-FFF2-40B4-BE49-F238E27FC236}">
                    <a16:creationId xmlns:a16="http://schemas.microsoft.com/office/drawing/2014/main" id="{AE24F480-CD72-4F27-B0DF-65F1861E1B42}"/>
                  </a:ext>
                </a:extLst>
              </p:cNvPr>
              <p:cNvSpPr>
                <a:spLocks noRot="1" noChangeAspect="1" noMove="1" noResize="1" noEditPoints="1" noAdjustHandles="1" noChangeArrowheads="1" noChangeShapeType="1" noTextEdit="1"/>
              </p:cNvSpPr>
              <p:nvPr/>
            </p:nvSpPr>
            <p:spPr>
              <a:xfrm>
                <a:off x="8125494" y="6160028"/>
                <a:ext cx="2038058" cy="329449"/>
              </a:xfrm>
              <a:prstGeom prst="rect">
                <a:avLst/>
              </a:prstGeom>
              <a:blipFill>
                <a:blip r:embed="rId7"/>
                <a:stretch>
                  <a:fillRect/>
                </a:stretch>
              </a:blipFill>
              <a:ln>
                <a:solidFill>
                  <a:schemeClr val="bg1">
                    <a:lumMod val="50000"/>
                  </a:schemeClr>
                </a:solidFill>
              </a:ln>
            </p:spPr>
            <p:txBody>
              <a:bodyPr/>
              <a:lstStyle/>
              <a:p>
                <a:r>
                  <a:rPr lang="ko-KR" altLang="en-US">
                    <a:noFill/>
                  </a:rPr>
                  <a:t> </a:t>
                </a:r>
              </a:p>
            </p:txBody>
          </p:sp>
        </mc:Fallback>
      </mc:AlternateContent>
      <p:sp>
        <p:nvSpPr>
          <p:cNvPr id="24" name="직사각형 52">
            <a:extLst>
              <a:ext uri="{FF2B5EF4-FFF2-40B4-BE49-F238E27FC236}">
                <a16:creationId xmlns:a16="http://schemas.microsoft.com/office/drawing/2014/main" id="{7BE3E85B-432B-430F-99F2-947E92254B4B}"/>
              </a:ext>
            </a:extLst>
          </p:cNvPr>
          <p:cNvSpPr/>
          <p:nvPr/>
        </p:nvSpPr>
        <p:spPr>
          <a:xfrm>
            <a:off x="8188468" y="3597405"/>
            <a:ext cx="3698198" cy="448919"/>
          </a:xfrm>
          <a:custGeom>
            <a:avLst/>
            <a:gdLst>
              <a:gd name="connsiteX0" fmla="*/ 0 w 1356506"/>
              <a:gd name="connsiteY0" fmla="*/ 0 h 309587"/>
              <a:gd name="connsiteX1" fmla="*/ 1356506 w 1356506"/>
              <a:gd name="connsiteY1" fmla="*/ 0 h 309587"/>
              <a:gd name="connsiteX2" fmla="*/ 1356506 w 1356506"/>
              <a:gd name="connsiteY2" fmla="*/ 309587 h 309587"/>
              <a:gd name="connsiteX3" fmla="*/ 0 w 1356506"/>
              <a:gd name="connsiteY3" fmla="*/ 309587 h 309587"/>
              <a:gd name="connsiteX4" fmla="*/ 0 w 1356506"/>
              <a:gd name="connsiteY4" fmla="*/ 0 h 309587"/>
              <a:gd name="connsiteX0" fmla="*/ 0 w 2108981"/>
              <a:gd name="connsiteY0" fmla="*/ 0 h 471512"/>
              <a:gd name="connsiteX1" fmla="*/ 1356506 w 2108981"/>
              <a:gd name="connsiteY1" fmla="*/ 0 h 471512"/>
              <a:gd name="connsiteX2" fmla="*/ 2108981 w 2108981"/>
              <a:gd name="connsiteY2" fmla="*/ 471512 h 471512"/>
              <a:gd name="connsiteX3" fmla="*/ 0 w 2108981"/>
              <a:gd name="connsiteY3" fmla="*/ 309587 h 471512"/>
              <a:gd name="connsiteX4" fmla="*/ 0 w 2108981"/>
              <a:gd name="connsiteY4" fmla="*/ 0 h 471512"/>
              <a:gd name="connsiteX0" fmla="*/ 1638300 w 3747281"/>
              <a:gd name="connsiteY0" fmla="*/ 0 h 481037"/>
              <a:gd name="connsiteX1" fmla="*/ 2994806 w 3747281"/>
              <a:gd name="connsiteY1" fmla="*/ 0 h 481037"/>
              <a:gd name="connsiteX2" fmla="*/ 3747281 w 3747281"/>
              <a:gd name="connsiteY2" fmla="*/ 471512 h 481037"/>
              <a:gd name="connsiteX3" fmla="*/ 0 w 3747281"/>
              <a:gd name="connsiteY3" fmla="*/ 481037 h 481037"/>
              <a:gd name="connsiteX4" fmla="*/ 1638300 w 3747281"/>
              <a:gd name="connsiteY4" fmla="*/ 0 h 481037"/>
              <a:gd name="connsiteX0" fmla="*/ 1647825 w 3756806"/>
              <a:gd name="connsiteY0" fmla="*/ 0 h 471512"/>
              <a:gd name="connsiteX1" fmla="*/ 3004331 w 3756806"/>
              <a:gd name="connsiteY1" fmla="*/ 0 h 471512"/>
              <a:gd name="connsiteX2" fmla="*/ 3756806 w 3756806"/>
              <a:gd name="connsiteY2" fmla="*/ 471512 h 471512"/>
              <a:gd name="connsiteX3" fmla="*/ 0 w 3756806"/>
              <a:gd name="connsiteY3" fmla="*/ 471512 h 471512"/>
              <a:gd name="connsiteX4" fmla="*/ 1647825 w 3756806"/>
              <a:gd name="connsiteY4" fmla="*/ 0 h 47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806" h="471512">
                <a:moveTo>
                  <a:pt x="1647825" y="0"/>
                </a:moveTo>
                <a:lnTo>
                  <a:pt x="3004331" y="0"/>
                </a:lnTo>
                <a:lnTo>
                  <a:pt x="3756806" y="471512"/>
                </a:lnTo>
                <a:lnTo>
                  <a:pt x="0" y="471512"/>
                </a:lnTo>
                <a:lnTo>
                  <a:pt x="1647825" y="0"/>
                </a:lnTo>
                <a:close/>
              </a:path>
            </a:pathLst>
          </a:cu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52">
            <a:extLst>
              <a:ext uri="{FF2B5EF4-FFF2-40B4-BE49-F238E27FC236}">
                <a16:creationId xmlns:a16="http://schemas.microsoft.com/office/drawing/2014/main" id="{28AD04D3-4647-4357-870D-B7F685C09826}"/>
              </a:ext>
            </a:extLst>
          </p:cNvPr>
          <p:cNvSpPr/>
          <p:nvPr/>
        </p:nvSpPr>
        <p:spPr>
          <a:xfrm>
            <a:off x="6379370" y="3597405"/>
            <a:ext cx="3312016" cy="464725"/>
          </a:xfrm>
          <a:custGeom>
            <a:avLst/>
            <a:gdLst>
              <a:gd name="connsiteX0" fmla="*/ 0 w 1356506"/>
              <a:gd name="connsiteY0" fmla="*/ 0 h 309587"/>
              <a:gd name="connsiteX1" fmla="*/ 1356506 w 1356506"/>
              <a:gd name="connsiteY1" fmla="*/ 0 h 309587"/>
              <a:gd name="connsiteX2" fmla="*/ 1356506 w 1356506"/>
              <a:gd name="connsiteY2" fmla="*/ 309587 h 309587"/>
              <a:gd name="connsiteX3" fmla="*/ 0 w 1356506"/>
              <a:gd name="connsiteY3" fmla="*/ 309587 h 309587"/>
              <a:gd name="connsiteX4" fmla="*/ 0 w 1356506"/>
              <a:gd name="connsiteY4" fmla="*/ 0 h 309587"/>
              <a:gd name="connsiteX0" fmla="*/ 0 w 2108981"/>
              <a:gd name="connsiteY0" fmla="*/ 0 h 471512"/>
              <a:gd name="connsiteX1" fmla="*/ 1356506 w 2108981"/>
              <a:gd name="connsiteY1" fmla="*/ 0 h 471512"/>
              <a:gd name="connsiteX2" fmla="*/ 2108981 w 2108981"/>
              <a:gd name="connsiteY2" fmla="*/ 471512 h 471512"/>
              <a:gd name="connsiteX3" fmla="*/ 0 w 2108981"/>
              <a:gd name="connsiteY3" fmla="*/ 309587 h 471512"/>
              <a:gd name="connsiteX4" fmla="*/ 0 w 2108981"/>
              <a:gd name="connsiteY4" fmla="*/ 0 h 471512"/>
              <a:gd name="connsiteX0" fmla="*/ 1638300 w 3747281"/>
              <a:gd name="connsiteY0" fmla="*/ 0 h 481037"/>
              <a:gd name="connsiteX1" fmla="*/ 2994806 w 3747281"/>
              <a:gd name="connsiteY1" fmla="*/ 0 h 481037"/>
              <a:gd name="connsiteX2" fmla="*/ 3747281 w 3747281"/>
              <a:gd name="connsiteY2" fmla="*/ 471512 h 481037"/>
              <a:gd name="connsiteX3" fmla="*/ 0 w 3747281"/>
              <a:gd name="connsiteY3" fmla="*/ 481037 h 481037"/>
              <a:gd name="connsiteX4" fmla="*/ 1638300 w 3747281"/>
              <a:gd name="connsiteY4" fmla="*/ 0 h 481037"/>
              <a:gd name="connsiteX0" fmla="*/ 1647825 w 3756806"/>
              <a:gd name="connsiteY0" fmla="*/ 0 h 471512"/>
              <a:gd name="connsiteX1" fmla="*/ 3004331 w 3756806"/>
              <a:gd name="connsiteY1" fmla="*/ 0 h 471512"/>
              <a:gd name="connsiteX2" fmla="*/ 3756806 w 3756806"/>
              <a:gd name="connsiteY2" fmla="*/ 471512 h 471512"/>
              <a:gd name="connsiteX3" fmla="*/ 0 w 3756806"/>
              <a:gd name="connsiteY3" fmla="*/ 471512 h 471512"/>
              <a:gd name="connsiteX4" fmla="*/ 1647825 w 3756806"/>
              <a:gd name="connsiteY4" fmla="*/ 0 h 471512"/>
              <a:gd name="connsiteX0" fmla="*/ 1647825 w 3756806"/>
              <a:gd name="connsiteY0" fmla="*/ 0 h 471512"/>
              <a:gd name="connsiteX1" fmla="*/ 2708352 w 3756806"/>
              <a:gd name="connsiteY1" fmla="*/ 0 h 471512"/>
              <a:gd name="connsiteX2" fmla="*/ 3756806 w 3756806"/>
              <a:gd name="connsiteY2" fmla="*/ 471512 h 471512"/>
              <a:gd name="connsiteX3" fmla="*/ 0 w 3756806"/>
              <a:gd name="connsiteY3" fmla="*/ 471512 h 471512"/>
              <a:gd name="connsiteX4" fmla="*/ 1647825 w 3756806"/>
              <a:gd name="connsiteY4" fmla="*/ 0 h 471512"/>
              <a:gd name="connsiteX0" fmla="*/ 1647825 w 2708352"/>
              <a:gd name="connsiteY0" fmla="*/ 0 h 478044"/>
              <a:gd name="connsiteX1" fmla="*/ 2708352 w 2708352"/>
              <a:gd name="connsiteY1" fmla="*/ 0 h 478044"/>
              <a:gd name="connsiteX2" fmla="*/ 1269541 w 2708352"/>
              <a:gd name="connsiteY2" fmla="*/ 478044 h 478044"/>
              <a:gd name="connsiteX3" fmla="*/ 0 w 2708352"/>
              <a:gd name="connsiteY3" fmla="*/ 471512 h 478044"/>
              <a:gd name="connsiteX4" fmla="*/ 1647825 w 2708352"/>
              <a:gd name="connsiteY4" fmla="*/ 0 h 478044"/>
              <a:gd name="connsiteX0" fmla="*/ 2058042 w 2708352"/>
              <a:gd name="connsiteY0" fmla="*/ 0 h 478044"/>
              <a:gd name="connsiteX1" fmla="*/ 2708352 w 2708352"/>
              <a:gd name="connsiteY1" fmla="*/ 0 h 478044"/>
              <a:gd name="connsiteX2" fmla="*/ 1269541 w 2708352"/>
              <a:gd name="connsiteY2" fmla="*/ 478044 h 478044"/>
              <a:gd name="connsiteX3" fmla="*/ 0 w 2708352"/>
              <a:gd name="connsiteY3" fmla="*/ 471512 h 478044"/>
              <a:gd name="connsiteX4" fmla="*/ 2058042 w 2708352"/>
              <a:gd name="connsiteY4" fmla="*/ 0 h 47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352" h="478044">
                <a:moveTo>
                  <a:pt x="2058042" y="0"/>
                </a:moveTo>
                <a:lnTo>
                  <a:pt x="2708352" y="0"/>
                </a:lnTo>
                <a:lnTo>
                  <a:pt x="1269541" y="478044"/>
                </a:lnTo>
                <a:lnTo>
                  <a:pt x="0" y="471512"/>
                </a:lnTo>
                <a:lnTo>
                  <a:pt x="2058042" y="0"/>
                </a:lnTo>
                <a:close/>
              </a:path>
            </a:pathLst>
          </a:cu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8" name="직사각형 27">
                <a:extLst>
                  <a:ext uri="{FF2B5EF4-FFF2-40B4-BE49-F238E27FC236}">
                    <a16:creationId xmlns:a16="http://schemas.microsoft.com/office/drawing/2014/main" id="{F240D666-9FCD-4C74-A899-EC938B95D5BF}"/>
                  </a:ext>
                </a:extLst>
              </p:cNvPr>
              <p:cNvSpPr/>
              <p:nvPr/>
            </p:nvSpPr>
            <p:spPr>
              <a:xfrm>
                <a:off x="4543716" y="948514"/>
                <a:ext cx="51809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ko-KR" altLang="en-US" sz="2800" b="1">
                          <a:latin typeface="Cambria Math" panose="02040503050406030204" pitchFamily="18" charset="0"/>
                        </a:rPr>
                        <m:t>∝</m:t>
                      </m:r>
                    </m:oMath>
                  </m:oMathPara>
                </a14:m>
                <a:endParaRPr lang="ko-KR" altLang="en-US" sz="2800" b="1"/>
              </a:p>
            </p:txBody>
          </p:sp>
        </mc:Choice>
        <mc:Fallback xmlns="">
          <p:sp>
            <p:nvSpPr>
              <p:cNvPr id="28" name="직사각형 27">
                <a:extLst>
                  <a:ext uri="{FF2B5EF4-FFF2-40B4-BE49-F238E27FC236}">
                    <a16:creationId xmlns:a16="http://schemas.microsoft.com/office/drawing/2014/main" id="{F240D666-9FCD-4C74-A899-EC938B95D5BF}"/>
                  </a:ext>
                </a:extLst>
              </p:cNvPr>
              <p:cNvSpPr>
                <a:spLocks noRot="1" noChangeAspect="1" noMove="1" noResize="1" noEditPoints="1" noAdjustHandles="1" noChangeArrowheads="1" noChangeShapeType="1" noTextEdit="1"/>
              </p:cNvSpPr>
              <p:nvPr/>
            </p:nvSpPr>
            <p:spPr>
              <a:xfrm>
                <a:off x="4543716" y="948514"/>
                <a:ext cx="518091" cy="523220"/>
              </a:xfrm>
              <a:prstGeom prst="rect">
                <a:avLst/>
              </a:prstGeom>
              <a:blipFill>
                <a:blip r:embed="rId9"/>
                <a:stretch>
                  <a:fillRect/>
                </a:stretch>
              </a:blipFill>
            </p:spPr>
            <p:txBody>
              <a:bodyPr/>
              <a:lstStyle/>
              <a:p>
                <a:r>
                  <a:rPr lang="ko-KR" altLang="en-US">
                    <a:noFill/>
                  </a:rPr>
                  <a:t> </a:t>
                </a:r>
              </a:p>
            </p:txBody>
          </p:sp>
        </mc:Fallback>
      </mc:AlternateContent>
      <p:grpSp>
        <p:nvGrpSpPr>
          <p:cNvPr id="29" name="그룹 28">
            <a:extLst>
              <a:ext uri="{FF2B5EF4-FFF2-40B4-BE49-F238E27FC236}">
                <a16:creationId xmlns:a16="http://schemas.microsoft.com/office/drawing/2014/main" id="{CE9BEC0D-0BF9-4AC3-8193-DEC3051E45DD}"/>
              </a:ext>
            </a:extLst>
          </p:cNvPr>
          <p:cNvGrpSpPr/>
          <p:nvPr/>
        </p:nvGrpSpPr>
        <p:grpSpPr>
          <a:xfrm>
            <a:off x="642720" y="1783216"/>
            <a:ext cx="5149150" cy="2137058"/>
            <a:chOff x="517001" y="1717334"/>
            <a:chExt cx="5331349" cy="2212676"/>
          </a:xfrm>
        </p:grpSpPr>
        <p:grpSp>
          <p:nvGrpSpPr>
            <p:cNvPr id="30" name="그룹 29">
              <a:extLst>
                <a:ext uri="{FF2B5EF4-FFF2-40B4-BE49-F238E27FC236}">
                  <a16:creationId xmlns:a16="http://schemas.microsoft.com/office/drawing/2014/main" id="{CB6EDBAB-264C-4632-9C52-1129959B5D0E}"/>
                </a:ext>
              </a:extLst>
            </p:cNvPr>
            <p:cNvGrpSpPr/>
            <p:nvPr/>
          </p:nvGrpSpPr>
          <p:grpSpPr>
            <a:xfrm>
              <a:off x="517001" y="1717334"/>
              <a:ext cx="5331349" cy="2212676"/>
              <a:chOff x="374642" y="1380257"/>
              <a:chExt cx="7505708" cy="3115103"/>
            </a:xfrm>
          </p:grpSpPr>
          <p:sp>
            <p:nvSpPr>
              <p:cNvPr id="32" name="직사각형 31">
                <a:extLst>
                  <a:ext uri="{FF2B5EF4-FFF2-40B4-BE49-F238E27FC236}">
                    <a16:creationId xmlns:a16="http://schemas.microsoft.com/office/drawing/2014/main" id="{13E52D4C-B104-43E8-884E-5737F64F8E7F}"/>
                  </a:ext>
                </a:extLst>
              </p:cNvPr>
              <p:cNvSpPr/>
              <p:nvPr/>
            </p:nvSpPr>
            <p:spPr>
              <a:xfrm>
                <a:off x="3966763" y="2467039"/>
                <a:ext cx="3913587" cy="201701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직사각형 137">
                <a:extLst>
                  <a:ext uri="{FF2B5EF4-FFF2-40B4-BE49-F238E27FC236}">
                    <a16:creationId xmlns:a16="http://schemas.microsoft.com/office/drawing/2014/main" id="{176B9DBC-904D-48F7-8D49-EE160AB8BC8F}"/>
                  </a:ext>
                </a:extLst>
              </p:cNvPr>
              <p:cNvSpPr/>
              <p:nvPr/>
            </p:nvSpPr>
            <p:spPr>
              <a:xfrm>
                <a:off x="374642" y="1380257"/>
                <a:ext cx="6981251" cy="3115103"/>
              </a:xfrm>
              <a:custGeom>
                <a:avLst/>
                <a:gdLst>
                  <a:gd name="connsiteX0" fmla="*/ 0 w 6396770"/>
                  <a:gd name="connsiteY0" fmla="*/ 0 h 1049620"/>
                  <a:gd name="connsiteX1" fmla="*/ 6396770 w 6396770"/>
                  <a:gd name="connsiteY1" fmla="*/ 0 h 1049620"/>
                  <a:gd name="connsiteX2" fmla="*/ 6396770 w 6396770"/>
                  <a:gd name="connsiteY2" fmla="*/ 1049620 h 1049620"/>
                  <a:gd name="connsiteX3" fmla="*/ 0 w 6396770"/>
                  <a:gd name="connsiteY3" fmla="*/ 1049620 h 1049620"/>
                  <a:gd name="connsiteX4" fmla="*/ 0 w 6396770"/>
                  <a:gd name="connsiteY4" fmla="*/ 0 h 1049620"/>
                  <a:gd name="connsiteX0" fmla="*/ 0 w 6396770"/>
                  <a:gd name="connsiteY0" fmla="*/ 0 h 1053387"/>
                  <a:gd name="connsiteX1" fmla="*/ 6396770 w 6396770"/>
                  <a:gd name="connsiteY1" fmla="*/ 0 h 1053387"/>
                  <a:gd name="connsiteX2" fmla="*/ 6396770 w 6396770"/>
                  <a:gd name="connsiteY2" fmla="*/ 1049620 h 1053387"/>
                  <a:gd name="connsiteX3" fmla="*/ 3302007 w 6396770"/>
                  <a:gd name="connsiteY3" fmla="*/ 1053387 h 1053387"/>
                  <a:gd name="connsiteX4" fmla="*/ 0 w 6396770"/>
                  <a:gd name="connsiteY4" fmla="*/ 1049620 h 1053387"/>
                  <a:gd name="connsiteX5" fmla="*/ 0 w 6396770"/>
                  <a:gd name="connsiteY5" fmla="*/ 0 h 1053387"/>
                  <a:gd name="connsiteX0" fmla="*/ 0 w 6396770"/>
                  <a:gd name="connsiteY0" fmla="*/ 0 h 3221320"/>
                  <a:gd name="connsiteX1" fmla="*/ 6396770 w 6396770"/>
                  <a:gd name="connsiteY1" fmla="*/ 0 h 3221320"/>
                  <a:gd name="connsiteX2" fmla="*/ 6396770 w 6396770"/>
                  <a:gd name="connsiteY2" fmla="*/ 1049620 h 3221320"/>
                  <a:gd name="connsiteX3" fmla="*/ 3302007 w 6396770"/>
                  <a:gd name="connsiteY3" fmla="*/ 1053387 h 3221320"/>
                  <a:gd name="connsiteX4" fmla="*/ 9525 w 6396770"/>
                  <a:gd name="connsiteY4" fmla="*/ 3221320 h 3221320"/>
                  <a:gd name="connsiteX5" fmla="*/ 0 w 6396770"/>
                  <a:gd name="connsiteY5" fmla="*/ 0 h 3221320"/>
                  <a:gd name="connsiteX0" fmla="*/ 0 w 6396770"/>
                  <a:gd name="connsiteY0" fmla="*/ 0 h 3225087"/>
                  <a:gd name="connsiteX1" fmla="*/ 6396770 w 6396770"/>
                  <a:gd name="connsiteY1" fmla="*/ 0 h 3225087"/>
                  <a:gd name="connsiteX2" fmla="*/ 6396770 w 6396770"/>
                  <a:gd name="connsiteY2" fmla="*/ 1049620 h 3225087"/>
                  <a:gd name="connsiteX3" fmla="*/ 3606807 w 6396770"/>
                  <a:gd name="connsiteY3" fmla="*/ 3225087 h 3225087"/>
                  <a:gd name="connsiteX4" fmla="*/ 9525 w 6396770"/>
                  <a:gd name="connsiteY4" fmla="*/ 3221320 h 3225087"/>
                  <a:gd name="connsiteX5" fmla="*/ 0 w 6396770"/>
                  <a:gd name="connsiteY5" fmla="*/ 0 h 3225087"/>
                  <a:gd name="connsiteX0" fmla="*/ 0 w 6396770"/>
                  <a:gd name="connsiteY0" fmla="*/ 0 h 3225087"/>
                  <a:gd name="connsiteX1" fmla="*/ 6396770 w 6396770"/>
                  <a:gd name="connsiteY1" fmla="*/ 0 h 3225087"/>
                  <a:gd name="connsiteX2" fmla="*/ 6396770 w 6396770"/>
                  <a:gd name="connsiteY2" fmla="*/ 1049620 h 3225087"/>
                  <a:gd name="connsiteX3" fmla="*/ 3863982 w 6396770"/>
                  <a:gd name="connsiteY3" fmla="*/ 3044111 h 3225087"/>
                  <a:gd name="connsiteX4" fmla="*/ 3606807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049620 h 3225087"/>
                  <a:gd name="connsiteX3" fmla="*/ 3559182 w 6396770"/>
                  <a:gd name="connsiteY3" fmla="*/ 1091486 h 3225087"/>
                  <a:gd name="connsiteX4" fmla="*/ 3606807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049620 h 3225087"/>
                  <a:gd name="connsiteX3" fmla="*/ 3559182 w 6396770"/>
                  <a:gd name="connsiteY3" fmla="*/ 1091486 h 3225087"/>
                  <a:gd name="connsiteX4" fmla="*/ 359728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049620 h 3225087"/>
                  <a:gd name="connsiteX3" fmla="*/ 3559182 w 6396770"/>
                  <a:gd name="connsiteY3" fmla="*/ 1091486 h 3225087"/>
                  <a:gd name="connsiteX4" fmla="*/ 357823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049620 h 3225087"/>
                  <a:gd name="connsiteX3" fmla="*/ 3559182 w 6396770"/>
                  <a:gd name="connsiteY3" fmla="*/ 1091486 h 3225087"/>
                  <a:gd name="connsiteX4" fmla="*/ 355918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106770 h 3225087"/>
                  <a:gd name="connsiteX3" fmla="*/ 3559182 w 6396770"/>
                  <a:gd name="connsiteY3" fmla="*/ 1091486 h 3225087"/>
                  <a:gd name="connsiteX4" fmla="*/ 355918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106770 h 3225087"/>
                  <a:gd name="connsiteX3" fmla="*/ 3559182 w 6396770"/>
                  <a:gd name="connsiteY3" fmla="*/ 1091486 h 3225087"/>
                  <a:gd name="connsiteX4" fmla="*/ 355918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68195 w 6396770"/>
                  <a:gd name="connsiteY2" fmla="*/ 1087720 h 3225087"/>
                  <a:gd name="connsiteX3" fmla="*/ 3559182 w 6396770"/>
                  <a:gd name="connsiteY3" fmla="*/ 1091486 h 3225087"/>
                  <a:gd name="connsiteX4" fmla="*/ 355918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68195 w 6396770"/>
                  <a:gd name="connsiteY2" fmla="*/ 1087720 h 3225087"/>
                  <a:gd name="connsiteX3" fmla="*/ 3315642 w 6396770"/>
                  <a:gd name="connsiteY3" fmla="*/ 1086724 h 3225087"/>
                  <a:gd name="connsiteX4" fmla="*/ 3559182 w 6396770"/>
                  <a:gd name="connsiteY4" fmla="*/ 3225087 h 3225087"/>
                  <a:gd name="connsiteX5" fmla="*/ 9525 w 6396770"/>
                  <a:gd name="connsiteY5" fmla="*/ 3221320 h 3225087"/>
                  <a:gd name="connsiteX6" fmla="*/ 0 w 6396770"/>
                  <a:gd name="connsiteY6" fmla="*/ 0 h 3225087"/>
                  <a:gd name="connsiteX0" fmla="*/ 0 w 6396770"/>
                  <a:gd name="connsiteY0" fmla="*/ 0 h 3221320"/>
                  <a:gd name="connsiteX1" fmla="*/ 6396770 w 6396770"/>
                  <a:gd name="connsiteY1" fmla="*/ 0 h 3221320"/>
                  <a:gd name="connsiteX2" fmla="*/ 6368195 w 6396770"/>
                  <a:gd name="connsiteY2" fmla="*/ 1087720 h 3221320"/>
                  <a:gd name="connsiteX3" fmla="*/ 3315642 w 6396770"/>
                  <a:gd name="connsiteY3" fmla="*/ 1086724 h 3221320"/>
                  <a:gd name="connsiteX4" fmla="*/ 3246059 w 6396770"/>
                  <a:gd name="connsiteY4" fmla="*/ 3215562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46059 w 6396770"/>
                  <a:gd name="connsiteY4" fmla="*/ 3215562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46059 w 6396770"/>
                  <a:gd name="connsiteY4" fmla="*/ 3215562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2906842 w 6396770"/>
                  <a:gd name="connsiteY4" fmla="*/ 3215562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63455 w 6396770"/>
                  <a:gd name="connsiteY4" fmla="*/ 3210800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63455 w 6396770"/>
                  <a:gd name="connsiteY4" fmla="*/ 3210800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54757 w 6396770"/>
                  <a:gd name="connsiteY4" fmla="*/ 3220325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41711 w 6396770"/>
                  <a:gd name="connsiteY4" fmla="*/ 3220325 h 3221320"/>
                  <a:gd name="connsiteX5" fmla="*/ 9525 w 6396770"/>
                  <a:gd name="connsiteY5" fmla="*/ 3221320 h 3221320"/>
                  <a:gd name="connsiteX6" fmla="*/ 0 w 6396770"/>
                  <a:gd name="connsiteY6" fmla="*/ 0 h 3221320"/>
                  <a:gd name="connsiteX0" fmla="*/ 0 w 6375025"/>
                  <a:gd name="connsiteY0" fmla="*/ 0 h 3221320"/>
                  <a:gd name="connsiteX1" fmla="*/ 6375025 w 6375025"/>
                  <a:gd name="connsiteY1" fmla="*/ 4763 h 3221320"/>
                  <a:gd name="connsiteX2" fmla="*/ 6368195 w 6375025"/>
                  <a:gd name="connsiteY2" fmla="*/ 1087720 h 3221320"/>
                  <a:gd name="connsiteX3" fmla="*/ 3237362 w 6375025"/>
                  <a:gd name="connsiteY3" fmla="*/ 1081962 h 3221320"/>
                  <a:gd name="connsiteX4" fmla="*/ 3241711 w 6375025"/>
                  <a:gd name="connsiteY4" fmla="*/ 3220325 h 3221320"/>
                  <a:gd name="connsiteX5" fmla="*/ 9525 w 6375025"/>
                  <a:gd name="connsiteY5" fmla="*/ 3221320 h 3221320"/>
                  <a:gd name="connsiteX6" fmla="*/ 0 w 6375025"/>
                  <a:gd name="connsiteY6" fmla="*/ 0 h 322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5025" h="3221320">
                    <a:moveTo>
                      <a:pt x="0" y="0"/>
                    </a:moveTo>
                    <a:lnTo>
                      <a:pt x="6375025" y="4763"/>
                    </a:lnTo>
                    <a:cubicBezTo>
                      <a:pt x="6372748" y="365749"/>
                      <a:pt x="6370472" y="726734"/>
                      <a:pt x="6368195" y="1087720"/>
                    </a:cubicBezTo>
                    <a:lnTo>
                      <a:pt x="3237362" y="1081962"/>
                    </a:lnTo>
                    <a:cubicBezTo>
                      <a:pt x="3238812" y="1794750"/>
                      <a:pt x="3240261" y="2507537"/>
                      <a:pt x="3241711" y="3220325"/>
                    </a:cubicBezTo>
                    <a:lnTo>
                      <a:pt x="9525" y="3221320"/>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4" name="그림 33">
                <a:extLst>
                  <a:ext uri="{FF2B5EF4-FFF2-40B4-BE49-F238E27FC236}">
                    <a16:creationId xmlns:a16="http://schemas.microsoft.com/office/drawing/2014/main" id="{B89768FA-674B-45A2-8B09-C25D1DA2F569}"/>
                  </a:ext>
                </a:extLst>
              </p:cNvPr>
              <p:cNvPicPr>
                <a:picLocks noChangeAspect="1"/>
              </p:cNvPicPr>
              <p:nvPr/>
            </p:nvPicPr>
            <p:blipFill>
              <a:blip r:embed="rId10"/>
              <a:stretch>
                <a:fillRect/>
              </a:stretch>
            </p:blipFill>
            <p:spPr>
              <a:xfrm>
                <a:off x="374643" y="1478566"/>
                <a:ext cx="7426332" cy="2924712"/>
              </a:xfrm>
              <a:prstGeom prst="rect">
                <a:avLst/>
              </a:prstGeom>
            </p:spPr>
          </p:pic>
        </p:grpSp>
        <p:sp>
          <p:nvSpPr>
            <p:cNvPr id="31" name="직사각형 30">
              <a:extLst>
                <a:ext uri="{FF2B5EF4-FFF2-40B4-BE49-F238E27FC236}">
                  <a16:creationId xmlns:a16="http://schemas.microsoft.com/office/drawing/2014/main" id="{CBF3C129-BEC7-485E-9F38-1C00A486952B}"/>
                </a:ext>
              </a:extLst>
            </p:cNvPr>
            <p:cNvSpPr/>
            <p:nvPr/>
          </p:nvSpPr>
          <p:spPr>
            <a:xfrm>
              <a:off x="3066255" y="2481250"/>
              <a:ext cx="2760759" cy="1432696"/>
            </a:xfrm>
            <a:prstGeom prst="rect">
              <a:avLst/>
            </a:prstGeom>
            <a:no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041735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13A4DF5-801C-4F00-8E51-8573C2538EE4}"/>
              </a:ext>
            </a:extLst>
          </p:cNvPr>
          <p:cNvSpPr>
            <a:spLocks noGrp="1"/>
          </p:cNvSpPr>
          <p:nvPr>
            <p:ph type="title"/>
          </p:nvPr>
        </p:nvSpPr>
        <p:spPr/>
        <p:txBody>
          <a:bodyPr/>
          <a:lstStyle/>
          <a:p>
            <a:r>
              <a:rPr lang="en-US" altLang="ko-KR" dirty="0"/>
              <a:t>Importance evaluation | </a:t>
            </a:r>
            <a:r>
              <a:rPr lang="en-US" altLang="ko-KR" sz="2400" dirty="0"/>
              <a:t>in a mission &amp; entire mitigation procedure</a:t>
            </a:r>
            <a:endParaRPr lang="ko-KR" altLang="en-US" dirty="0"/>
          </a:p>
        </p:txBody>
      </p:sp>
      <p:sp>
        <p:nvSpPr>
          <p:cNvPr id="4" name="슬라이드 번호 개체 틀 3">
            <a:extLst>
              <a:ext uri="{FF2B5EF4-FFF2-40B4-BE49-F238E27FC236}">
                <a16:creationId xmlns:a16="http://schemas.microsoft.com/office/drawing/2014/main" id="{E78E06AE-6B65-44C0-B671-055BBFE49767}"/>
              </a:ext>
            </a:extLst>
          </p:cNvPr>
          <p:cNvSpPr>
            <a:spLocks noGrp="1"/>
          </p:cNvSpPr>
          <p:nvPr>
            <p:ph type="sldNum" sz="quarter" idx="12"/>
          </p:nvPr>
        </p:nvSpPr>
        <p:spPr/>
        <p:txBody>
          <a:bodyPr/>
          <a:lstStyle/>
          <a:p>
            <a:fld id="{425ED817-63B3-4629-BB8A-13C68133D383}" type="slidenum">
              <a:rPr lang="en-US" smtClean="0"/>
              <a:pPr/>
              <a:t>12</a:t>
            </a:fld>
            <a:endParaRPr lang="en-US"/>
          </a:p>
        </p:txBody>
      </p:sp>
      <p:sp>
        <p:nvSpPr>
          <p:cNvPr id="14" name="내용 개체 틀 2">
            <a:extLst>
              <a:ext uri="{FF2B5EF4-FFF2-40B4-BE49-F238E27FC236}">
                <a16:creationId xmlns:a16="http://schemas.microsoft.com/office/drawing/2014/main" id="{55152306-E731-444C-8B4F-E19F44F4CA29}"/>
              </a:ext>
            </a:extLst>
          </p:cNvPr>
          <p:cNvSpPr>
            <a:spLocks noGrp="1"/>
          </p:cNvSpPr>
          <p:nvPr>
            <p:ph idx="1"/>
          </p:nvPr>
        </p:nvSpPr>
        <p:spPr>
          <a:xfrm>
            <a:off x="342900" y="967564"/>
            <a:ext cx="11506200" cy="5388786"/>
          </a:xfrm>
        </p:spPr>
        <p:txBody>
          <a:bodyPr>
            <a:normAutofit/>
          </a:bodyPr>
          <a:lstStyle/>
          <a:p>
            <a:r>
              <a:rPr lang="en-US" altLang="ko-KR" sz="1600" b="0" dirty="0"/>
              <a:t>IM of a component </a:t>
            </a:r>
            <a:r>
              <a:rPr lang="en-US" altLang="ko-KR" sz="1600" b="0" dirty="0">
                <a:sym typeface="Wingdings" panose="05000000000000000000" pitchFamily="2" charset="2"/>
              </a:rPr>
              <a:t>integrated with weights of related SF, CA and PC </a:t>
            </a:r>
            <a:r>
              <a:rPr lang="en-US" altLang="ko-KR" sz="1600" b="0" u="sng" dirty="0">
                <a:sym typeface="Wingdings" panose="05000000000000000000" pitchFamily="2" charset="2"/>
              </a:rPr>
              <a:t>for a mission</a:t>
            </a:r>
            <a:endParaRPr lang="en-US" altLang="ko-KR" sz="1600" b="0" u="sng" dirty="0"/>
          </a:p>
          <a:p>
            <a:pPr marL="0" indent="-95400">
              <a:buNone/>
            </a:pPr>
            <a:endParaRPr lang="en-US" altLang="ko-KR" b="1" dirty="0"/>
          </a:p>
          <a:p>
            <a:pPr marL="0" indent="-95400">
              <a:buNone/>
            </a:pPr>
            <a:endParaRPr lang="en-US" altLang="ko-KR" b="1" dirty="0"/>
          </a:p>
          <a:p>
            <a:r>
              <a:rPr lang="en-US" altLang="ko-KR" sz="1600" b="0" dirty="0"/>
              <a:t>IM of a component in a mission </a:t>
            </a:r>
            <a:r>
              <a:rPr lang="en-US" altLang="ko-KR" sz="1600" b="0" dirty="0">
                <a:sym typeface="Wingdings" panose="05000000000000000000" pitchFamily="2" charset="2"/>
              </a:rPr>
              <a:t> integrated </a:t>
            </a:r>
            <a:r>
              <a:rPr lang="en-US" altLang="ko-KR" sz="1600" b="0" u="sng" dirty="0">
                <a:sym typeface="Wingdings" panose="05000000000000000000" pitchFamily="2" charset="2"/>
              </a:rPr>
              <a:t>over the entire mitigation scenario</a:t>
            </a:r>
          </a:p>
        </p:txBody>
      </p:sp>
      <mc:AlternateContent xmlns:mc="http://schemas.openxmlformats.org/markup-compatibility/2006" xmlns:a14="http://schemas.microsoft.com/office/drawing/2010/main">
        <mc:Choice Requires="a14">
          <p:sp>
            <p:nvSpPr>
              <p:cNvPr id="15" name="직사각형 14">
                <a:extLst>
                  <a:ext uri="{FF2B5EF4-FFF2-40B4-BE49-F238E27FC236}">
                    <a16:creationId xmlns:a16="http://schemas.microsoft.com/office/drawing/2014/main" id="{24CA4914-46D2-4738-873F-B9C57D4919AD}"/>
                  </a:ext>
                </a:extLst>
              </p:cNvPr>
              <p:cNvSpPr/>
              <p:nvPr/>
            </p:nvSpPr>
            <p:spPr>
              <a:xfrm>
                <a:off x="1596971" y="1317730"/>
                <a:ext cx="6325414" cy="1631216"/>
              </a:xfrm>
              <a:prstGeom prst="rect">
                <a:avLst/>
              </a:prstGeom>
            </p:spPr>
            <p:txBody>
              <a:bodyPr wrap="square">
                <a:spAutoFit/>
              </a:bodyPr>
              <a:lstStyle/>
              <a:p>
                <a:pPr>
                  <a:spcBef>
                    <a:spcPts val="900"/>
                  </a:spcBef>
                  <a:spcAft>
                    <a:spcPts val="600"/>
                  </a:spcAft>
                </a:pPr>
                <a14:m>
                  <m:oMath xmlns:m="http://schemas.openxmlformats.org/officeDocument/2006/math">
                    <m:sSub>
                      <m:sSubPr>
                        <m:ctrlPr>
                          <a:rPr lang="ko-KR" altLang="ko-KR" sz="1050" i="1" smtClean="0">
                            <a:latin typeface="Cambria Math" panose="02040503050406030204" pitchFamily="18" charset="0"/>
                            <a:ea typeface="Cambria Math" panose="02040503050406030204" pitchFamily="18" charset="0"/>
                          </a:rPr>
                        </m:ctrlPr>
                      </m:sSubPr>
                      <m:e>
                        <m:r>
                          <m:rPr>
                            <m:sty m:val="p"/>
                          </m:rPr>
                          <a:rPr lang="en-US" altLang="ko-KR" sz="1050">
                            <a:latin typeface="Cambria Math" panose="02040503050406030204" pitchFamily="18" charset="0"/>
                          </a:rPr>
                          <m:t>IM</m:t>
                        </m:r>
                      </m:e>
                      <m:sub>
                        <m:r>
                          <m:rPr>
                            <m:sty m:val="p"/>
                          </m:rPr>
                          <a:rPr lang="en-US" altLang="ko-KR" sz="1050">
                            <a:latin typeface="Cambria Math" panose="02040503050406030204" pitchFamily="18" charset="0"/>
                          </a:rPr>
                          <m:t>Sn</m:t>
                        </m:r>
                        <m:r>
                          <a:rPr lang="en-US" altLang="ko-KR" sz="1050">
                            <a:latin typeface="Cambria Math" panose="02040503050406030204" pitchFamily="18" charset="0"/>
                          </a:rPr>
                          <m:t>|</m:t>
                        </m:r>
                        <m:r>
                          <m:rPr>
                            <m:sty m:val="p"/>
                          </m:rPr>
                          <a:rPr lang="en-US" altLang="ko-KR" sz="1050">
                            <a:latin typeface="Cambria Math" panose="02040503050406030204" pitchFamily="18" charset="0"/>
                          </a:rPr>
                          <m:t>Mx</m:t>
                        </m:r>
                      </m:sub>
                    </m:sSub>
                    <m:r>
                      <a:rPr lang="en-US" altLang="ko-KR" sz="1050">
                        <a:latin typeface="Cambria Math" panose="02040503050406030204" pitchFamily="18" charset="0"/>
                      </a:rPr>
                      <m:t>=</m:t>
                    </m:r>
                    <m:nary>
                      <m:naryPr>
                        <m:chr m:val="∑"/>
                        <m:limLoc m:val="subSup"/>
                        <m:ctrlPr>
                          <a:rPr lang="ko-KR" altLang="ko-KR" sz="1050" i="1">
                            <a:latin typeface="Cambria Math" panose="02040503050406030204" pitchFamily="18" charset="0"/>
                            <a:ea typeface="Cambria Math" panose="02040503050406030204" pitchFamily="18" charset="0"/>
                          </a:rPr>
                        </m:ctrlPr>
                      </m:naryPr>
                      <m:sub>
                        <m:r>
                          <m:rPr>
                            <m:sty m:val="p"/>
                          </m:rPr>
                          <a:rPr lang="en-US" altLang="ko-KR" sz="1050">
                            <a:latin typeface="Cambria Math" panose="02040503050406030204" pitchFamily="18" charset="0"/>
                          </a:rPr>
                          <m:t>y</m:t>
                        </m:r>
                        <m:r>
                          <a:rPr lang="en-US" altLang="ko-KR" sz="1050">
                            <a:latin typeface="Cambria Math" panose="02040503050406030204" pitchFamily="18" charset="0"/>
                          </a:rPr>
                          <m:t>=1</m:t>
                        </m:r>
                      </m:sub>
                      <m:sup>
                        <m:r>
                          <m:rPr>
                            <m:sty m:val="p"/>
                          </m:rPr>
                          <a:rPr lang="en-US" altLang="ko-KR" sz="1050">
                            <a:latin typeface="Cambria Math" panose="02040503050406030204" pitchFamily="18" charset="0"/>
                          </a:rPr>
                          <m:t>a</m:t>
                        </m:r>
                      </m:sup>
                      <m:e>
                        <m:nary>
                          <m:naryPr>
                            <m:chr m:val="∑"/>
                            <m:limLoc m:val="subSup"/>
                            <m:ctrlPr>
                              <a:rPr lang="ko-KR" altLang="ko-KR" sz="1050" i="1">
                                <a:latin typeface="Cambria Math" panose="02040503050406030204" pitchFamily="18" charset="0"/>
                                <a:ea typeface="Cambria Math" panose="02040503050406030204" pitchFamily="18" charset="0"/>
                              </a:rPr>
                            </m:ctrlPr>
                          </m:naryPr>
                          <m:sub>
                            <m:r>
                              <m:rPr>
                                <m:sty m:val="p"/>
                              </m:rPr>
                              <a:rPr lang="en-US" altLang="ko-KR" sz="1050">
                                <a:latin typeface="Cambria Math" panose="02040503050406030204" pitchFamily="18" charset="0"/>
                              </a:rPr>
                              <m:t>i</m:t>
                            </m:r>
                            <m:r>
                              <a:rPr lang="en-US" altLang="ko-KR" sz="1050">
                                <a:latin typeface="Cambria Math" panose="02040503050406030204" pitchFamily="18" charset="0"/>
                              </a:rPr>
                              <m:t>=1</m:t>
                            </m:r>
                          </m:sub>
                          <m:sup>
                            <m:r>
                              <m:rPr>
                                <m:sty m:val="p"/>
                              </m:rPr>
                              <a:rPr lang="en-US" altLang="ko-KR" sz="1050">
                                <a:latin typeface="Cambria Math" panose="02040503050406030204" pitchFamily="18" charset="0"/>
                              </a:rPr>
                              <m:t>b</m:t>
                            </m:r>
                          </m:sup>
                          <m:e>
                            <m:nary>
                              <m:naryPr>
                                <m:chr m:val="∑"/>
                                <m:limLoc m:val="subSup"/>
                                <m:ctrlPr>
                                  <a:rPr lang="ko-KR" altLang="ko-KR" sz="1050" i="1">
                                    <a:latin typeface="Cambria Math" panose="02040503050406030204" pitchFamily="18" charset="0"/>
                                    <a:ea typeface="Cambria Math" panose="02040503050406030204" pitchFamily="18" charset="0"/>
                                  </a:rPr>
                                </m:ctrlPr>
                              </m:naryPr>
                              <m:sub>
                                <m:r>
                                  <m:rPr>
                                    <m:sty m:val="p"/>
                                  </m:rPr>
                                  <a:rPr lang="en-US" altLang="ko-KR" sz="1050">
                                    <a:latin typeface="Cambria Math" panose="02040503050406030204" pitchFamily="18" charset="0"/>
                                  </a:rPr>
                                  <m:t>j</m:t>
                                </m:r>
                                <m:r>
                                  <a:rPr lang="en-US" altLang="ko-KR" sz="1050">
                                    <a:latin typeface="Cambria Math" panose="02040503050406030204" pitchFamily="18" charset="0"/>
                                  </a:rPr>
                                  <m:t>=1</m:t>
                                </m:r>
                              </m:sub>
                              <m:sup>
                                <m:r>
                                  <m:rPr>
                                    <m:sty m:val="p"/>
                                  </m:rPr>
                                  <a:rPr lang="en-US" altLang="ko-KR" sz="1050">
                                    <a:latin typeface="Cambria Math" panose="02040503050406030204" pitchFamily="18" charset="0"/>
                                  </a:rPr>
                                  <m:t>c</m:t>
                                </m:r>
                              </m:sup>
                              <m:e>
                                <m:sSub>
                                  <m:sSubPr>
                                    <m:ctrlPr>
                                      <a:rPr lang="ko-KR" altLang="ko-KR" sz="1050" i="1">
                                        <a:latin typeface="Cambria Math" panose="02040503050406030204" pitchFamily="18" charset="0"/>
                                        <a:ea typeface="Cambria Math" panose="02040503050406030204" pitchFamily="18" charset="0"/>
                                      </a:rPr>
                                    </m:ctrlPr>
                                  </m:sSubPr>
                                  <m:e>
                                    <m:r>
                                      <m:rPr>
                                        <m:sty m:val="p"/>
                                      </m:rPr>
                                      <a:rPr lang="en-US" altLang="ko-KR" sz="1050">
                                        <a:latin typeface="Cambria Math" panose="02040503050406030204" pitchFamily="18" charset="0"/>
                                      </a:rPr>
                                      <m:t>W</m:t>
                                    </m:r>
                                  </m:e>
                                  <m:sub>
                                    <m:r>
                                      <m:rPr>
                                        <m:sty m:val="p"/>
                                      </m:rPr>
                                      <a:rPr lang="en-US" altLang="ko-KR" sz="1050">
                                        <a:latin typeface="Cambria Math" panose="02040503050406030204" pitchFamily="18" charset="0"/>
                                      </a:rPr>
                                      <m:t>PCy</m:t>
                                    </m:r>
                                  </m:sub>
                                </m:sSub>
                                <m:d>
                                  <m:dPr>
                                    <m:begChr m:val="{"/>
                                    <m:endChr m:val="}"/>
                                    <m:ctrlPr>
                                      <a:rPr lang="ko-KR" altLang="ko-KR" sz="1050" i="1">
                                        <a:latin typeface="Cambria Math" panose="02040503050406030204" pitchFamily="18" charset="0"/>
                                        <a:ea typeface="Cambria Math" panose="02040503050406030204" pitchFamily="18" charset="0"/>
                                      </a:rPr>
                                    </m:ctrlPr>
                                  </m:dPr>
                                  <m:e>
                                    <m:sSub>
                                      <m:sSubPr>
                                        <m:ctrlPr>
                                          <a:rPr lang="ko-KR" altLang="ko-KR" sz="1050" i="1">
                                            <a:latin typeface="Cambria Math" panose="02040503050406030204" pitchFamily="18" charset="0"/>
                                            <a:ea typeface="Cambria Math" panose="02040503050406030204" pitchFamily="18" charset="0"/>
                                          </a:rPr>
                                        </m:ctrlPr>
                                      </m:sSubPr>
                                      <m:e>
                                        <m:r>
                                          <m:rPr>
                                            <m:sty m:val="p"/>
                                          </m:rPr>
                                          <a:rPr lang="en-US" altLang="ko-KR" sz="1050">
                                            <a:latin typeface="Cambria Math" panose="02040503050406030204" pitchFamily="18" charset="0"/>
                                          </a:rPr>
                                          <m:t>W</m:t>
                                        </m:r>
                                      </m:e>
                                      <m:sub>
                                        <m:r>
                                          <m:rPr>
                                            <m:sty m:val="p"/>
                                          </m:rPr>
                                          <a:rPr lang="en-US" altLang="ko-KR" sz="1050">
                                            <a:latin typeface="Cambria Math" panose="02040503050406030204" pitchFamily="18" charset="0"/>
                                          </a:rPr>
                                          <m:t>CAi</m:t>
                                        </m:r>
                                      </m:sub>
                                    </m:sSub>
                                    <m:r>
                                      <a:rPr lang="en-US" altLang="ko-KR" sz="1050">
                                        <a:latin typeface="Cambria Math" panose="02040503050406030204" pitchFamily="18" charset="0"/>
                                      </a:rPr>
                                      <m:t>(</m:t>
                                    </m:r>
                                    <m:sSub>
                                      <m:sSubPr>
                                        <m:ctrlPr>
                                          <a:rPr lang="ko-KR" altLang="ko-KR" sz="1050" i="1">
                                            <a:latin typeface="Cambria Math" panose="02040503050406030204" pitchFamily="18" charset="0"/>
                                            <a:ea typeface="Cambria Math" panose="02040503050406030204" pitchFamily="18" charset="0"/>
                                          </a:rPr>
                                        </m:ctrlPr>
                                      </m:sSubPr>
                                      <m:e>
                                        <m:sSub>
                                          <m:sSubPr>
                                            <m:ctrlPr>
                                              <a:rPr lang="ko-KR" altLang="ko-KR" sz="1050" i="1">
                                                <a:latin typeface="Cambria Math" panose="02040503050406030204" pitchFamily="18" charset="0"/>
                                                <a:ea typeface="Cambria Math" panose="02040503050406030204" pitchFamily="18" charset="0"/>
                                              </a:rPr>
                                            </m:ctrlPr>
                                          </m:sSubPr>
                                          <m:e>
                                            <m:r>
                                              <m:rPr>
                                                <m:sty m:val="p"/>
                                              </m:rPr>
                                              <a:rPr lang="en-US" altLang="ko-KR" sz="1050">
                                                <a:latin typeface="Cambria Math" panose="02040503050406030204" pitchFamily="18" charset="0"/>
                                              </a:rPr>
                                              <m:t>W</m:t>
                                            </m:r>
                                          </m:e>
                                          <m:sub>
                                            <m:r>
                                              <m:rPr>
                                                <m:sty m:val="p"/>
                                              </m:rPr>
                                              <a:rPr lang="en-US" altLang="ko-KR" sz="1050">
                                                <a:latin typeface="Cambria Math" panose="02040503050406030204" pitchFamily="18" charset="0"/>
                                              </a:rPr>
                                              <m:t>SF</m:t>
                                            </m:r>
                                          </m:sub>
                                        </m:sSub>
                                      </m:e>
                                      <m:sub>
                                        <m:r>
                                          <m:rPr>
                                            <m:sty m:val="p"/>
                                          </m:rPr>
                                          <a:rPr lang="en-US" altLang="ko-KR" sz="1050">
                                            <a:latin typeface="Cambria Math" panose="02040503050406030204" pitchFamily="18" charset="0"/>
                                          </a:rPr>
                                          <m:t>i</m:t>
                                        </m:r>
                                        <m:r>
                                          <a:rPr lang="en-US" altLang="ko-KR" sz="1050">
                                            <a:latin typeface="Cambria Math" panose="02040503050406030204" pitchFamily="18" charset="0"/>
                                          </a:rPr>
                                          <m:t>,</m:t>
                                        </m:r>
                                        <m:r>
                                          <m:rPr>
                                            <m:sty m:val="p"/>
                                          </m:rPr>
                                          <a:rPr lang="en-US" altLang="ko-KR" sz="1050">
                                            <a:latin typeface="Cambria Math" panose="02040503050406030204" pitchFamily="18" charset="0"/>
                                          </a:rPr>
                                          <m:t>j</m:t>
                                        </m:r>
                                      </m:sub>
                                    </m:sSub>
                                    <m:r>
                                      <a:rPr lang="en-US" altLang="ko-KR" sz="1050">
                                        <a:latin typeface="Cambria Math" panose="02040503050406030204" pitchFamily="18" charset="0"/>
                                      </a:rPr>
                                      <m:t>∙</m:t>
                                    </m:r>
                                    <m:sSubSup>
                                      <m:sSubSupPr>
                                        <m:ctrlPr>
                                          <a:rPr lang="ko-KR" altLang="ko-KR" sz="1050" i="1">
                                            <a:latin typeface="Cambria Math" panose="02040503050406030204" pitchFamily="18" charset="0"/>
                                            <a:ea typeface="Cambria Math" panose="02040503050406030204" pitchFamily="18" charset="0"/>
                                          </a:rPr>
                                        </m:ctrlPr>
                                      </m:sSubSupPr>
                                      <m:e>
                                        <m:r>
                                          <m:rPr>
                                            <m:sty m:val="p"/>
                                          </m:rPr>
                                          <a:rPr lang="en-US" altLang="ko-KR" sz="1050">
                                            <a:latin typeface="Cambria Math" panose="02040503050406030204" pitchFamily="18" charset="0"/>
                                          </a:rPr>
                                          <m:t>IM</m:t>
                                        </m:r>
                                      </m:e>
                                      <m:sub>
                                        <m:r>
                                          <m:rPr>
                                            <m:sty m:val="p"/>
                                          </m:rPr>
                                          <a:rPr lang="en-US" altLang="ko-KR" sz="1050">
                                            <a:latin typeface="Cambria Math" panose="02040503050406030204" pitchFamily="18" charset="0"/>
                                          </a:rPr>
                                          <m:t>Sn</m:t>
                                        </m:r>
                                        <m:r>
                                          <a:rPr lang="en-US" altLang="ko-KR" sz="1050">
                                            <a:latin typeface="Cambria Math" panose="02040503050406030204" pitchFamily="18" charset="0"/>
                                          </a:rPr>
                                          <m:t>|</m:t>
                                        </m:r>
                                        <m:r>
                                          <m:rPr>
                                            <m:sty m:val="p"/>
                                          </m:rPr>
                                          <a:rPr lang="en-US" altLang="ko-KR" sz="1050">
                                            <a:latin typeface="Cambria Math" panose="02040503050406030204" pitchFamily="18" charset="0"/>
                                          </a:rPr>
                                          <m:t>SF</m:t>
                                        </m:r>
                                        <m:r>
                                          <a:rPr lang="en-US" altLang="ko-KR" sz="1050">
                                            <a:latin typeface="Cambria Math" panose="02040503050406030204" pitchFamily="18" charset="0"/>
                                          </a:rPr>
                                          <m:t> </m:t>
                                        </m:r>
                                        <m:r>
                                          <m:rPr>
                                            <m:sty m:val="p"/>
                                          </m:rPr>
                                          <a:rPr lang="en-US" altLang="ko-KR" sz="1050">
                                            <a:latin typeface="Cambria Math" panose="02040503050406030204" pitchFamily="18" charset="0"/>
                                          </a:rPr>
                                          <m:t>i</m:t>
                                        </m:r>
                                        <m:r>
                                          <a:rPr lang="en-US" altLang="ko-KR" sz="1050">
                                            <a:latin typeface="Cambria Math" panose="02040503050406030204" pitchFamily="18" charset="0"/>
                                          </a:rPr>
                                          <m:t>,</m:t>
                                        </m:r>
                                        <m:r>
                                          <m:rPr>
                                            <m:sty m:val="p"/>
                                          </m:rPr>
                                          <a:rPr lang="en-US" altLang="ko-KR" sz="1050">
                                            <a:latin typeface="Cambria Math" panose="02040503050406030204" pitchFamily="18" charset="0"/>
                                          </a:rPr>
                                          <m:t>j</m:t>
                                        </m:r>
                                      </m:sub>
                                      <m:sup>
                                        <m:r>
                                          <m:rPr>
                                            <m:sty m:val="p"/>
                                          </m:rPr>
                                          <a:rPr lang="en-US" altLang="ko-KR" sz="1050">
                                            <a:latin typeface="Cambria Math" panose="02040503050406030204" pitchFamily="18" charset="0"/>
                                          </a:rPr>
                                          <m:t>INS</m:t>
                                        </m:r>
                                      </m:sup>
                                    </m:sSubSup>
                                    <m:r>
                                      <a:rPr lang="en-US" altLang="ko-KR" sz="1050">
                                        <a:latin typeface="Cambria Math" panose="02040503050406030204" pitchFamily="18" charset="0"/>
                                      </a:rPr>
                                      <m:t>)</m:t>
                                    </m:r>
                                  </m:e>
                                </m:d>
                              </m:e>
                            </m:nary>
                          </m:e>
                        </m:nary>
                      </m:e>
                    </m:nary>
                  </m:oMath>
                </a14:m>
                <a:r>
                  <a:rPr lang="en-US" altLang="ko-KR" sz="1050" dirty="0">
                    <a:latin typeface="Cambria Math" panose="02040503050406030204" pitchFamily="18" charset="0"/>
                  </a:rPr>
                  <a:t>				</a:t>
                </a:r>
                <a:endParaRPr lang="en-US" altLang="ko-KR" sz="1050" i="1" dirty="0">
                  <a:latin typeface="Cambria Math" panose="02040503050406030204" pitchFamily="18" charset="0"/>
                  <a:ea typeface="Cambria Math" panose="02040503050406030204" pitchFamily="18" charset="0"/>
                </a:endParaRPr>
              </a:p>
              <a:p>
                <a:pPr>
                  <a:spcBef>
                    <a:spcPts val="900"/>
                  </a:spcBef>
                  <a:spcAft>
                    <a:spcPts val="600"/>
                  </a:spcAft>
                </a:pPr>
                <a14:m>
                  <m:oMath xmlns:m="http://schemas.openxmlformats.org/officeDocument/2006/math">
                    <m:sSub>
                      <m:sSubPr>
                        <m:ctrlPr>
                          <a:rPr lang="ko-KR" altLang="ko-KR" sz="1050" i="1">
                            <a:latin typeface="Cambria Math" panose="02040503050406030204" pitchFamily="18" charset="0"/>
                          </a:rPr>
                        </m:ctrlPr>
                      </m:sSubPr>
                      <m:e>
                        <m:r>
                          <m:rPr>
                            <m:sty m:val="p"/>
                          </m:rPr>
                          <a:rPr lang="en-US" altLang="ko-KR" sz="1050">
                            <a:latin typeface="Cambria Math" panose="02040503050406030204" pitchFamily="18" charset="0"/>
                          </a:rPr>
                          <m:t>IM</m:t>
                        </m:r>
                      </m:e>
                      <m:sub>
                        <m:r>
                          <m:rPr>
                            <m:sty m:val="p"/>
                          </m:rPr>
                          <a:rPr lang="en-US" altLang="ko-KR" sz="1050">
                            <a:latin typeface="Cambria Math" panose="02040503050406030204" pitchFamily="18" charset="0"/>
                          </a:rPr>
                          <m:t>Cn</m:t>
                        </m:r>
                        <m:r>
                          <a:rPr lang="en-US" altLang="ko-KR" sz="1050">
                            <a:latin typeface="Cambria Math" panose="02040503050406030204" pitchFamily="18" charset="0"/>
                          </a:rPr>
                          <m:t>|</m:t>
                        </m:r>
                        <m:r>
                          <m:rPr>
                            <m:sty m:val="p"/>
                          </m:rPr>
                          <a:rPr lang="en-US" altLang="ko-KR" sz="1050">
                            <a:latin typeface="Cambria Math" panose="02040503050406030204" pitchFamily="18" charset="0"/>
                          </a:rPr>
                          <m:t>Mx</m:t>
                        </m:r>
                      </m:sub>
                    </m:sSub>
                    <m:r>
                      <a:rPr lang="en-US" altLang="ko-KR" sz="1050">
                        <a:latin typeface="Cambria Math" panose="02040503050406030204" pitchFamily="18" charset="0"/>
                      </a:rPr>
                      <m:t>=</m:t>
                    </m:r>
                    <m:nary>
                      <m:naryPr>
                        <m:chr m:val="∑"/>
                        <m:limLoc m:val="subSup"/>
                        <m:ctrlPr>
                          <a:rPr lang="ko-KR" altLang="ko-KR" sz="1050" i="1">
                            <a:latin typeface="Cambria Math" panose="02040503050406030204" pitchFamily="18" charset="0"/>
                          </a:rPr>
                        </m:ctrlPr>
                      </m:naryPr>
                      <m:sub>
                        <m:r>
                          <m:rPr>
                            <m:sty m:val="p"/>
                          </m:rPr>
                          <a:rPr lang="en-US" altLang="ko-KR" sz="1050">
                            <a:latin typeface="Cambria Math" panose="02040503050406030204" pitchFamily="18" charset="0"/>
                          </a:rPr>
                          <m:t>y</m:t>
                        </m:r>
                        <m:r>
                          <a:rPr lang="en-US" altLang="ko-KR" sz="1050">
                            <a:latin typeface="Cambria Math" panose="02040503050406030204" pitchFamily="18" charset="0"/>
                          </a:rPr>
                          <m:t>=1</m:t>
                        </m:r>
                      </m:sub>
                      <m:sup>
                        <m:r>
                          <m:rPr>
                            <m:sty m:val="p"/>
                          </m:rPr>
                          <a:rPr lang="en-US" altLang="ko-KR" sz="1050">
                            <a:latin typeface="Cambria Math" panose="02040503050406030204" pitchFamily="18" charset="0"/>
                          </a:rPr>
                          <m:t>a</m:t>
                        </m:r>
                      </m:sup>
                      <m:e>
                        <m:nary>
                          <m:naryPr>
                            <m:chr m:val="∑"/>
                            <m:limLoc m:val="subSup"/>
                            <m:ctrlPr>
                              <a:rPr lang="ko-KR" altLang="ko-KR" sz="1050" i="1">
                                <a:latin typeface="Cambria Math" panose="02040503050406030204" pitchFamily="18" charset="0"/>
                              </a:rPr>
                            </m:ctrlPr>
                          </m:naryPr>
                          <m:sub>
                            <m:r>
                              <m:rPr>
                                <m:sty m:val="p"/>
                              </m:rPr>
                              <a:rPr lang="en-US" altLang="ko-KR" sz="1050">
                                <a:latin typeface="Cambria Math" panose="02040503050406030204" pitchFamily="18" charset="0"/>
                              </a:rPr>
                              <m:t>i</m:t>
                            </m:r>
                            <m:r>
                              <a:rPr lang="en-US" altLang="ko-KR" sz="1050">
                                <a:latin typeface="Cambria Math" panose="02040503050406030204" pitchFamily="18" charset="0"/>
                              </a:rPr>
                              <m:t>=1</m:t>
                            </m:r>
                          </m:sub>
                          <m:sup>
                            <m:r>
                              <m:rPr>
                                <m:sty m:val="p"/>
                              </m:rPr>
                              <a:rPr lang="en-US" altLang="ko-KR" sz="1050">
                                <a:latin typeface="Cambria Math" panose="02040503050406030204" pitchFamily="18" charset="0"/>
                              </a:rPr>
                              <m:t>b</m:t>
                            </m:r>
                          </m:sup>
                          <m:e>
                            <m:nary>
                              <m:naryPr>
                                <m:chr m:val="∑"/>
                                <m:limLoc m:val="subSup"/>
                                <m:ctrlPr>
                                  <a:rPr lang="ko-KR" altLang="ko-KR" sz="1050" i="1">
                                    <a:latin typeface="Cambria Math" panose="02040503050406030204" pitchFamily="18" charset="0"/>
                                  </a:rPr>
                                </m:ctrlPr>
                              </m:naryPr>
                              <m:sub>
                                <m:r>
                                  <m:rPr>
                                    <m:sty m:val="p"/>
                                  </m:rPr>
                                  <a:rPr lang="en-US" altLang="ko-KR" sz="1050">
                                    <a:latin typeface="Cambria Math" panose="02040503050406030204" pitchFamily="18" charset="0"/>
                                  </a:rPr>
                                  <m:t>j</m:t>
                                </m:r>
                                <m:r>
                                  <a:rPr lang="en-US" altLang="ko-KR" sz="1050">
                                    <a:latin typeface="Cambria Math" panose="02040503050406030204" pitchFamily="18" charset="0"/>
                                  </a:rPr>
                                  <m:t>=1</m:t>
                                </m:r>
                              </m:sub>
                              <m:sup>
                                <m:r>
                                  <m:rPr>
                                    <m:sty m:val="p"/>
                                  </m:rPr>
                                  <a:rPr lang="en-US" altLang="ko-KR" sz="1050">
                                    <a:latin typeface="Cambria Math" panose="02040503050406030204" pitchFamily="18" charset="0"/>
                                  </a:rPr>
                                  <m:t>c</m:t>
                                </m:r>
                              </m:sup>
                              <m:e>
                                <m:sSub>
                                  <m:sSubPr>
                                    <m:ctrlPr>
                                      <a:rPr lang="ko-KR" altLang="ko-KR" sz="1050" i="1">
                                        <a:latin typeface="Cambria Math" panose="02040503050406030204" pitchFamily="18" charset="0"/>
                                      </a:rPr>
                                    </m:ctrlPr>
                                  </m:sSubPr>
                                  <m:e>
                                    <m:r>
                                      <m:rPr>
                                        <m:sty m:val="p"/>
                                      </m:rPr>
                                      <a:rPr lang="en-US" altLang="ko-KR" sz="1050">
                                        <a:latin typeface="Cambria Math" panose="02040503050406030204" pitchFamily="18" charset="0"/>
                                      </a:rPr>
                                      <m:t>W</m:t>
                                    </m:r>
                                  </m:e>
                                  <m:sub>
                                    <m:r>
                                      <m:rPr>
                                        <m:sty m:val="p"/>
                                      </m:rPr>
                                      <a:rPr lang="en-US" altLang="ko-KR" sz="1050">
                                        <a:latin typeface="Cambria Math" panose="02040503050406030204" pitchFamily="18" charset="0"/>
                                      </a:rPr>
                                      <m:t>PCy</m:t>
                                    </m:r>
                                  </m:sub>
                                </m:sSub>
                                <m:d>
                                  <m:dPr>
                                    <m:begChr m:val="{"/>
                                    <m:endChr m:val="}"/>
                                    <m:ctrlPr>
                                      <a:rPr lang="ko-KR" altLang="ko-KR" sz="1050" i="1">
                                        <a:latin typeface="Cambria Math" panose="02040503050406030204" pitchFamily="18" charset="0"/>
                                      </a:rPr>
                                    </m:ctrlPr>
                                  </m:dPr>
                                  <m:e>
                                    <m:sSub>
                                      <m:sSubPr>
                                        <m:ctrlPr>
                                          <a:rPr lang="ko-KR" altLang="ko-KR" sz="1050" i="1">
                                            <a:latin typeface="Cambria Math" panose="02040503050406030204" pitchFamily="18" charset="0"/>
                                          </a:rPr>
                                        </m:ctrlPr>
                                      </m:sSubPr>
                                      <m:e>
                                        <m:r>
                                          <m:rPr>
                                            <m:sty m:val="p"/>
                                          </m:rPr>
                                          <a:rPr lang="en-US" altLang="ko-KR" sz="1050">
                                            <a:latin typeface="Cambria Math" panose="02040503050406030204" pitchFamily="18" charset="0"/>
                                          </a:rPr>
                                          <m:t>W</m:t>
                                        </m:r>
                                      </m:e>
                                      <m:sub>
                                        <m:r>
                                          <m:rPr>
                                            <m:sty m:val="p"/>
                                          </m:rPr>
                                          <a:rPr lang="en-US" altLang="ko-KR" sz="1050">
                                            <a:latin typeface="Cambria Math" panose="02040503050406030204" pitchFamily="18" charset="0"/>
                                          </a:rPr>
                                          <m:t>CAi</m:t>
                                        </m:r>
                                      </m:sub>
                                    </m:sSub>
                                    <m:r>
                                      <a:rPr lang="en-US" altLang="ko-KR" sz="1050">
                                        <a:latin typeface="Cambria Math" panose="02040503050406030204" pitchFamily="18" charset="0"/>
                                      </a:rPr>
                                      <m:t>(</m:t>
                                    </m:r>
                                    <m:sSub>
                                      <m:sSubPr>
                                        <m:ctrlPr>
                                          <a:rPr lang="ko-KR" altLang="ko-KR" sz="1050" i="1">
                                            <a:latin typeface="Cambria Math" panose="02040503050406030204" pitchFamily="18" charset="0"/>
                                          </a:rPr>
                                        </m:ctrlPr>
                                      </m:sSubPr>
                                      <m:e>
                                        <m:sSub>
                                          <m:sSubPr>
                                            <m:ctrlPr>
                                              <a:rPr lang="ko-KR" altLang="ko-KR" sz="1050" i="1">
                                                <a:latin typeface="Cambria Math" panose="02040503050406030204" pitchFamily="18" charset="0"/>
                                              </a:rPr>
                                            </m:ctrlPr>
                                          </m:sSubPr>
                                          <m:e>
                                            <m:r>
                                              <m:rPr>
                                                <m:sty m:val="p"/>
                                              </m:rPr>
                                              <a:rPr lang="en-US" altLang="ko-KR" sz="1050">
                                                <a:latin typeface="Cambria Math" panose="02040503050406030204" pitchFamily="18" charset="0"/>
                                              </a:rPr>
                                              <m:t>W</m:t>
                                            </m:r>
                                          </m:e>
                                          <m:sub>
                                            <m:r>
                                              <m:rPr>
                                                <m:sty m:val="p"/>
                                              </m:rPr>
                                              <a:rPr lang="en-US" altLang="ko-KR" sz="1050">
                                                <a:latin typeface="Cambria Math" panose="02040503050406030204" pitchFamily="18" charset="0"/>
                                              </a:rPr>
                                              <m:t>SF</m:t>
                                            </m:r>
                                          </m:sub>
                                        </m:sSub>
                                      </m:e>
                                      <m:sub>
                                        <m:r>
                                          <m:rPr>
                                            <m:sty m:val="p"/>
                                          </m:rPr>
                                          <a:rPr lang="en-US" altLang="ko-KR" sz="1050">
                                            <a:latin typeface="Cambria Math" panose="02040503050406030204" pitchFamily="18" charset="0"/>
                                          </a:rPr>
                                          <m:t>i</m:t>
                                        </m:r>
                                        <m:r>
                                          <a:rPr lang="en-US" altLang="ko-KR" sz="1050">
                                            <a:latin typeface="Cambria Math" panose="02040503050406030204" pitchFamily="18" charset="0"/>
                                          </a:rPr>
                                          <m:t>,</m:t>
                                        </m:r>
                                        <m:r>
                                          <m:rPr>
                                            <m:sty m:val="p"/>
                                          </m:rPr>
                                          <a:rPr lang="en-US" altLang="ko-KR" sz="1050">
                                            <a:latin typeface="Cambria Math" panose="02040503050406030204" pitchFamily="18" charset="0"/>
                                          </a:rPr>
                                          <m:t>j</m:t>
                                        </m:r>
                                      </m:sub>
                                    </m:sSub>
                                    <m:r>
                                      <a:rPr lang="en-US" altLang="ko-KR" sz="1050">
                                        <a:latin typeface="Cambria Math" panose="02040503050406030204" pitchFamily="18" charset="0"/>
                                      </a:rPr>
                                      <m:t>∙</m:t>
                                    </m:r>
                                    <m:sSubSup>
                                      <m:sSubSupPr>
                                        <m:ctrlPr>
                                          <a:rPr lang="ko-KR" altLang="ko-KR" sz="1050" i="1">
                                            <a:latin typeface="Cambria Math" panose="02040503050406030204" pitchFamily="18" charset="0"/>
                                          </a:rPr>
                                        </m:ctrlPr>
                                      </m:sSubSupPr>
                                      <m:e>
                                        <m:r>
                                          <m:rPr>
                                            <m:sty m:val="p"/>
                                          </m:rPr>
                                          <a:rPr lang="en-US" altLang="ko-KR" sz="1050">
                                            <a:latin typeface="Cambria Math" panose="02040503050406030204" pitchFamily="18" charset="0"/>
                                          </a:rPr>
                                          <m:t>IM</m:t>
                                        </m:r>
                                      </m:e>
                                      <m:sub>
                                        <m:r>
                                          <m:rPr>
                                            <m:sty m:val="p"/>
                                          </m:rPr>
                                          <a:rPr lang="en-US" altLang="ko-KR" sz="1050">
                                            <a:latin typeface="Cambria Math" panose="02040503050406030204" pitchFamily="18" charset="0"/>
                                          </a:rPr>
                                          <m:t>Cn</m:t>
                                        </m:r>
                                        <m:r>
                                          <a:rPr lang="en-US" altLang="ko-KR" sz="1050">
                                            <a:latin typeface="Cambria Math" panose="02040503050406030204" pitchFamily="18" charset="0"/>
                                          </a:rPr>
                                          <m:t>|</m:t>
                                        </m:r>
                                        <m:r>
                                          <m:rPr>
                                            <m:sty m:val="p"/>
                                          </m:rPr>
                                          <a:rPr lang="en-US" altLang="ko-KR" sz="1050">
                                            <a:latin typeface="Cambria Math" panose="02040503050406030204" pitchFamily="18" charset="0"/>
                                          </a:rPr>
                                          <m:t>SF</m:t>
                                        </m:r>
                                        <m:r>
                                          <a:rPr lang="en-US" altLang="ko-KR" sz="1050">
                                            <a:latin typeface="Cambria Math" panose="02040503050406030204" pitchFamily="18" charset="0"/>
                                          </a:rPr>
                                          <m:t> </m:t>
                                        </m:r>
                                        <m:r>
                                          <m:rPr>
                                            <m:sty m:val="p"/>
                                          </m:rPr>
                                          <a:rPr lang="en-US" altLang="ko-KR" sz="1050">
                                            <a:latin typeface="Cambria Math" panose="02040503050406030204" pitchFamily="18" charset="0"/>
                                          </a:rPr>
                                          <m:t>i</m:t>
                                        </m:r>
                                        <m:r>
                                          <a:rPr lang="en-US" altLang="ko-KR" sz="1050">
                                            <a:latin typeface="Cambria Math" panose="02040503050406030204" pitchFamily="18" charset="0"/>
                                          </a:rPr>
                                          <m:t>,</m:t>
                                        </m:r>
                                        <m:r>
                                          <m:rPr>
                                            <m:sty m:val="p"/>
                                          </m:rPr>
                                          <a:rPr lang="en-US" altLang="ko-KR" sz="1050">
                                            <a:latin typeface="Cambria Math" panose="02040503050406030204" pitchFamily="18" charset="0"/>
                                          </a:rPr>
                                          <m:t>j</m:t>
                                        </m:r>
                                      </m:sub>
                                      <m:sup>
                                        <m:r>
                                          <m:rPr>
                                            <m:sty m:val="p"/>
                                          </m:rPr>
                                          <a:rPr lang="en-US" altLang="ko-KR" sz="1050">
                                            <a:latin typeface="Cambria Math" panose="02040503050406030204" pitchFamily="18" charset="0"/>
                                          </a:rPr>
                                          <m:t>DEC</m:t>
                                        </m:r>
                                      </m:sup>
                                    </m:sSubSup>
                                    <m:r>
                                      <a:rPr lang="en-US" altLang="ko-KR" sz="1050">
                                        <a:latin typeface="Cambria Math" panose="02040503050406030204" pitchFamily="18" charset="0"/>
                                      </a:rPr>
                                      <m:t>)</m:t>
                                    </m:r>
                                  </m:e>
                                </m:d>
                              </m:e>
                            </m:nary>
                          </m:e>
                        </m:nary>
                      </m:e>
                    </m:nary>
                  </m:oMath>
                </a14:m>
                <a:r>
                  <a:rPr lang="en-US" altLang="ko-KR" sz="1050" dirty="0">
                    <a:latin typeface="Cambria Math" panose="02040503050406030204" pitchFamily="18" charset="0"/>
                  </a:rPr>
                  <a:t>	</a:t>
                </a:r>
                <a:endParaRPr lang="ko-KR" altLang="ko-KR" sz="1050" dirty="0">
                  <a:latin typeface="Cambria Math" panose="02040503050406030204" pitchFamily="18" charset="0"/>
                </a:endParaRPr>
              </a:p>
              <a:p>
                <a:pPr>
                  <a:spcBef>
                    <a:spcPts val="900"/>
                  </a:spcBef>
                  <a:spcAft>
                    <a:spcPts val="600"/>
                  </a:spcAft>
                </a:pPr>
                <a14:m>
                  <m:oMath xmlns:m="http://schemas.openxmlformats.org/officeDocument/2006/math">
                    <m:sSub>
                      <m:sSubPr>
                        <m:ctrlPr>
                          <a:rPr lang="ko-KR" altLang="ko-KR" sz="1050" i="1">
                            <a:latin typeface="Cambria Math" panose="02040503050406030204" pitchFamily="18" charset="0"/>
                          </a:rPr>
                        </m:ctrlPr>
                      </m:sSubPr>
                      <m:e>
                        <m:r>
                          <m:rPr>
                            <m:sty m:val="p"/>
                          </m:rPr>
                          <a:rPr lang="en-US" altLang="ko-KR" sz="1050">
                            <a:latin typeface="Cambria Math" panose="02040503050406030204" pitchFamily="18" charset="0"/>
                          </a:rPr>
                          <m:t>IM</m:t>
                        </m:r>
                      </m:e>
                      <m:sub>
                        <m:r>
                          <m:rPr>
                            <m:sty m:val="p"/>
                          </m:rPr>
                          <a:rPr lang="en-US" altLang="ko-KR" sz="1050">
                            <a:latin typeface="Cambria Math" panose="02040503050406030204" pitchFamily="18" charset="0"/>
                          </a:rPr>
                          <m:t>An</m:t>
                        </m:r>
                        <m:r>
                          <a:rPr lang="en-US" altLang="ko-KR" sz="1050">
                            <a:latin typeface="Cambria Math" panose="02040503050406030204" pitchFamily="18" charset="0"/>
                          </a:rPr>
                          <m:t>|</m:t>
                        </m:r>
                        <m:r>
                          <m:rPr>
                            <m:sty m:val="p"/>
                          </m:rPr>
                          <a:rPr lang="en-US" altLang="ko-KR" sz="1050">
                            <a:latin typeface="Cambria Math" panose="02040503050406030204" pitchFamily="18" charset="0"/>
                          </a:rPr>
                          <m:t>Mx</m:t>
                        </m:r>
                      </m:sub>
                    </m:sSub>
                    <m:r>
                      <a:rPr lang="en-US" altLang="ko-KR" sz="1050">
                        <a:latin typeface="Cambria Math" panose="02040503050406030204" pitchFamily="18" charset="0"/>
                      </a:rPr>
                      <m:t>=</m:t>
                    </m:r>
                    <m:nary>
                      <m:naryPr>
                        <m:chr m:val="∑"/>
                        <m:limLoc m:val="subSup"/>
                        <m:ctrlPr>
                          <a:rPr lang="ko-KR" altLang="ko-KR" sz="1050" i="1">
                            <a:latin typeface="Cambria Math" panose="02040503050406030204" pitchFamily="18" charset="0"/>
                          </a:rPr>
                        </m:ctrlPr>
                      </m:naryPr>
                      <m:sub>
                        <m:r>
                          <m:rPr>
                            <m:sty m:val="p"/>
                          </m:rPr>
                          <a:rPr lang="en-US" altLang="ko-KR" sz="1050">
                            <a:latin typeface="Cambria Math" panose="02040503050406030204" pitchFamily="18" charset="0"/>
                          </a:rPr>
                          <m:t>y</m:t>
                        </m:r>
                        <m:r>
                          <a:rPr lang="en-US" altLang="ko-KR" sz="1050">
                            <a:latin typeface="Cambria Math" panose="02040503050406030204" pitchFamily="18" charset="0"/>
                          </a:rPr>
                          <m:t>=1</m:t>
                        </m:r>
                      </m:sub>
                      <m:sup>
                        <m:r>
                          <m:rPr>
                            <m:sty m:val="p"/>
                          </m:rPr>
                          <a:rPr lang="en-US" altLang="ko-KR" sz="1050">
                            <a:latin typeface="Cambria Math" panose="02040503050406030204" pitchFamily="18" charset="0"/>
                          </a:rPr>
                          <m:t>a</m:t>
                        </m:r>
                      </m:sup>
                      <m:e>
                        <m:nary>
                          <m:naryPr>
                            <m:chr m:val="∑"/>
                            <m:limLoc m:val="subSup"/>
                            <m:ctrlPr>
                              <a:rPr lang="ko-KR" altLang="ko-KR" sz="1050" i="1">
                                <a:latin typeface="Cambria Math" panose="02040503050406030204" pitchFamily="18" charset="0"/>
                              </a:rPr>
                            </m:ctrlPr>
                          </m:naryPr>
                          <m:sub>
                            <m:r>
                              <m:rPr>
                                <m:sty m:val="p"/>
                              </m:rPr>
                              <a:rPr lang="en-US" altLang="ko-KR" sz="1050">
                                <a:latin typeface="Cambria Math" panose="02040503050406030204" pitchFamily="18" charset="0"/>
                              </a:rPr>
                              <m:t>i</m:t>
                            </m:r>
                            <m:r>
                              <a:rPr lang="en-US" altLang="ko-KR" sz="1050">
                                <a:latin typeface="Cambria Math" panose="02040503050406030204" pitchFamily="18" charset="0"/>
                              </a:rPr>
                              <m:t>=1</m:t>
                            </m:r>
                          </m:sub>
                          <m:sup>
                            <m:r>
                              <m:rPr>
                                <m:sty m:val="p"/>
                              </m:rPr>
                              <a:rPr lang="en-US" altLang="ko-KR" sz="1050">
                                <a:latin typeface="Cambria Math" panose="02040503050406030204" pitchFamily="18" charset="0"/>
                              </a:rPr>
                              <m:t>b</m:t>
                            </m:r>
                          </m:sup>
                          <m:e>
                            <m:nary>
                              <m:naryPr>
                                <m:chr m:val="∑"/>
                                <m:limLoc m:val="subSup"/>
                                <m:ctrlPr>
                                  <a:rPr lang="ko-KR" altLang="ko-KR" sz="1050" i="1">
                                    <a:latin typeface="Cambria Math" panose="02040503050406030204" pitchFamily="18" charset="0"/>
                                  </a:rPr>
                                </m:ctrlPr>
                              </m:naryPr>
                              <m:sub>
                                <m:r>
                                  <m:rPr>
                                    <m:sty m:val="p"/>
                                  </m:rPr>
                                  <a:rPr lang="en-US" altLang="ko-KR" sz="1050">
                                    <a:latin typeface="Cambria Math" panose="02040503050406030204" pitchFamily="18" charset="0"/>
                                  </a:rPr>
                                  <m:t>j</m:t>
                                </m:r>
                                <m:r>
                                  <a:rPr lang="en-US" altLang="ko-KR" sz="1050">
                                    <a:latin typeface="Cambria Math" panose="02040503050406030204" pitchFamily="18" charset="0"/>
                                  </a:rPr>
                                  <m:t>=1</m:t>
                                </m:r>
                              </m:sub>
                              <m:sup>
                                <m:r>
                                  <m:rPr>
                                    <m:sty m:val="p"/>
                                  </m:rPr>
                                  <a:rPr lang="en-US" altLang="ko-KR" sz="1050">
                                    <a:latin typeface="Cambria Math" panose="02040503050406030204" pitchFamily="18" charset="0"/>
                                  </a:rPr>
                                  <m:t>c</m:t>
                                </m:r>
                              </m:sup>
                              <m:e>
                                <m:sSub>
                                  <m:sSubPr>
                                    <m:ctrlPr>
                                      <a:rPr lang="ko-KR" altLang="ko-KR" sz="1050" i="1">
                                        <a:latin typeface="Cambria Math" panose="02040503050406030204" pitchFamily="18" charset="0"/>
                                      </a:rPr>
                                    </m:ctrlPr>
                                  </m:sSubPr>
                                  <m:e>
                                    <m:r>
                                      <m:rPr>
                                        <m:sty m:val="p"/>
                                      </m:rPr>
                                      <a:rPr lang="en-US" altLang="ko-KR" sz="1050">
                                        <a:latin typeface="Cambria Math" panose="02040503050406030204" pitchFamily="18" charset="0"/>
                                      </a:rPr>
                                      <m:t>W</m:t>
                                    </m:r>
                                  </m:e>
                                  <m:sub>
                                    <m:r>
                                      <m:rPr>
                                        <m:sty m:val="p"/>
                                      </m:rPr>
                                      <a:rPr lang="en-US" altLang="ko-KR" sz="1050">
                                        <a:latin typeface="Cambria Math" panose="02040503050406030204" pitchFamily="18" charset="0"/>
                                      </a:rPr>
                                      <m:t>PCy</m:t>
                                    </m:r>
                                  </m:sub>
                                </m:sSub>
                                <m:d>
                                  <m:dPr>
                                    <m:begChr m:val="{"/>
                                    <m:endChr m:val="}"/>
                                    <m:ctrlPr>
                                      <a:rPr lang="ko-KR" altLang="ko-KR" sz="1050" i="1">
                                        <a:latin typeface="Cambria Math" panose="02040503050406030204" pitchFamily="18" charset="0"/>
                                      </a:rPr>
                                    </m:ctrlPr>
                                  </m:dPr>
                                  <m:e>
                                    <m:sSub>
                                      <m:sSubPr>
                                        <m:ctrlPr>
                                          <a:rPr lang="ko-KR" altLang="ko-KR" sz="1050" i="1">
                                            <a:latin typeface="Cambria Math" panose="02040503050406030204" pitchFamily="18" charset="0"/>
                                          </a:rPr>
                                        </m:ctrlPr>
                                      </m:sSubPr>
                                      <m:e>
                                        <m:r>
                                          <m:rPr>
                                            <m:sty m:val="p"/>
                                          </m:rPr>
                                          <a:rPr lang="en-US" altLang="ko-KR" sz="1050">
                                            <a:latin typeface="Cambria Math" panose="02040503050406030204" pitchFamily="18" charset="0"/>
                                          </a:rPr>
                                          <m:t>W</m:t>
                                        </m:r>
                                      </m:e>
                                      <m:sub>
                                        <m:r>
                                          <m:rPr>
                                            <m:sty m:val="p"/>
                                          </m:rPr>
                                          <a:rPr lang="en-US" altLang="ko-KR" sz="1050">
                                            <a:latin typeface="Cambria Math" panose="02040503050406030204" pitchFamily="18" charset="0"/>
                                          </a:rPr>
                                          <m:t>CAi</m:t>
                                        </m:r>
                                      </m:sub>
                                    </m:sSub>
                                    <m:r>
                                      <a:rPr lang="en-US" altLang="ko-KR" sz="1050">
                                        <a:latin typeface="Cambria Math" panose="02040503050406030204" pitchFamily="18" charset="0"/>
                                      </a:rPr>
                                      <m:t>(</m:t>
                                    </m:r>
                                    <m:sSub>
                                      <m:sSubPr>
                                        <m:ctrlPr>
                                          <a:rPr lang="ko-KR" altLang="ko-KR" sz="1050" i="1">
                                            <a:latin typeface="Cambria Math" panose="02040503050406030204" pitchFamily="18" charset="0"/>
                                          </a:rPr>
                                        </m:ctrlPr>
                                      </m:sSubPr>
                                      <m:e>
                                        <m:sSub>
                                          <m:sSubPr>
                                            <m:ctrlPr>
                                              <a:rPr lang="ko-KR" altLang="ko-KR" sz="1050" i="1">
                                                <a:latin typeface="Cambria Math" panose="02040503050406030204" pitchFamily="18" charset="0"/>
                                              </a:rPr>
                                            </m:ctrlPr>
                                          </m:sSubPr>
                                          <m:e>
                                            <m:r>
                                              <m:rPr>
                                                <m:sty m:val="p"/>
                                              </m:rPr>
                                              <a:rPr lang="en-US" altLang="ko-KR" sz="1050">
                                                <a:latin typeface="Cambria Math" panose="02040503050406030204" pitchFamily="18" charset="0"/>
                                              </a:rPr>
                                              <m:t>W</m:t>
                                            </m:r>
                                          </m:e>
                                          <m:sub>
                                            <m:r>
                                              <m:rPr>
                                                <m:sty m:val="p"/>
                                              </m:rPr>
                                              <a:rPr lang="en-US" altLang="ko-KR" sz="1050">
                                                <a:latin typeface="Cambria Math" panose="02040503050406030204" pitchFamily="18" charset="0"/>
                                              </a:rPr>
                                              <m:t>SF</m:t>
                                            </m:r>
                                          </m:sub>
                                        </m:sSub>
                                      </m:e>
                                      <m:sub>
                                        <m:r>
                                          <m:rPr>
                                            <m:sty m:val="p"/>
                                          </m:rPr>
                                          <a:rPr lang="en-US" altLang="ko-KR" sz="1050">
                                            <a:latin typeface="Cambria Math" panose="02040503050406030204" pitchFamily="18" charset="0"/>
                                          </a:rPr>
                                          <m:t>i</m:t>
                                        </m:r>
                                        <m:r>
                                          <a:rPr lang="en-US" altLang="ko-KR" sz="1050">
                                            <a:latin typeface="Cambria Math" panose="02040503050406030204" pitchFamily="18" charset="0"/>
                                          </a:rPr>
                                          <m:t>,</m:t>
                                        </m:r>
                                        <m:r>
                                          <m:rPr>
                                            <m:sty m:val="p"/>
                                          </m:rPr>
                                          <a:rPr lang="en-US" altLang="ko-KR" sz="1050">
                                            <a:latin typeface="Cambria Math" panose="02040503050406030204" pitchFamily="18" charset="0"/>
                                          </a:rPr>
                                          <m:t>j</m:t>
                                        </m:r>
                                      </m:sub>
                                    </m:sSub>
                                    <m:r>
                                      <a:rPr lang="en-US" altLang="ko-KR" sz="1050">
                                        <a:latin typeface="Cambria Math" panose="02040503050406030204" pitchFamily="18" charset="0"/>
                                      </a:rPr>
                                      <m:t>∙</m:t>
                                    </m:r>
                                    <m:sSubSup>
                                      <m:sSubSupPr>
                                        <m:ctrlPr>
                                          <a:rPr lang="ko-KR" altLang="ko-KR" sz="1050" i="1">
                                            <a:latin typeface="Cambria Math" panose="02040503050406030204" pitchFamily="18" charset="0"/>
                                          </a:rPr>
                                        </m:ctrlPr>
                                      </m:sSubSupPr>
                                      <m:e>
                                        <m:r>
                                          <m:rPr>
                                            <m:sty m:val="p"/>
                                          </m:rPr>
                                          <a:rPr lang="en-US" altLang="ko-KR" sz="1050">
                                            <a:latin typeface="Cambria Math" panose="02040503050406030204" pitchFamily="18" charset="0"/>
                                          </a:rPr>
                                          <m:t>IM</m:t>
                                        </m:r>
                                      </m:e>
                                      <m:sub>
                                        <m:r>
                                          <m:rPr>
                                            <m:sty m:val="p"/>
                                          </m:rPr>
                                          <a:rPr lang="en-US" altLang="ko-KR" sz="1050">
                                            <a:latin typeface="Cambria Math" panose="02040503050406030204" pitchFamily="18" charset="0"/>
                                          </a:rPr>
                                          <m:t>An</m:t>
                                        </m:r>
                                        <m:r>
                                          <a:rPr lang="en-US" altLang="ko-KR" sz="1050">
                                            <a:latin typeface="Cambria Math" panose="02040503050406030204" pitchFamily="18" charset="0"/>
                                          </a:rPr>
                                          <m:t>|</m:t>
                                        </m:r>
                                        <m:r>
                                          <m:rPr>
                                            <m:sty m:val="p"/>
                                          </m:rPr>
                                          <a:rPr lang="en-US" altLang="ko-KR" sz="1050">
                                            <a:latin typeface="Cambria Math" panose="02040503050406030204" pitchFamily="18" charset="0"/>
                                          </a:rPr>
                                          <m:t>SF</m:t>
                                        </m:r>
                                        <m:r>
                                          <a:rPr lang="en-US" altLang="ko-KR" sz="1050">
                                            <a:latin typeface="Cambria Math" panose="02040503050406030204" pitchFamily="18" charset="0"/>
                                          </a:rPr>
                                          <m:t> </m:t>
                                        </m:r>
                                        <m:r>
                                          <m:rPr>
                                            <m:sty m:val="p"/>
                                          </m:rPr>
                                          <a:rPr lang="en-US" altLang="ko-KR" sz="1050">
                                            <a:latin typeface="Cambria Math" panose="02040503050406030204" pitchFamily="18" charset="0"/>
                                          </a:rPr>
                                          <m:t>i</m:t>
                                        </m:r>
                                        <m:r>
                                          <a:rPr lang="en-US" altLang="ko-KR" sz="1050">
                                            <a:latin typeface="Cambria Math" panose="02040503050406030204" pitchFamily="18" charset="0"/>
                                          </a:rPr>
                                          <m:t>,</m:t>
                                        </m:r>
                                        <m:r>
                                          <m:rPr>
                                            <m:sty m:val="p"/>
                                          </m:rPr>
                                          <a:rPr lang="en-US" altLang="ko-KR" sz="1050">
                                            <a:latin typeface="Cambria Math" panose="02040503050406030204" pitchFamily="18" charset="0"/>
                                          </a:rPr>
                                          <m:t>j</m:t>
                                        </m:r>
                                      </m:sub>
                                      <m:sup>
                                        <m:r>
                                          <m:rPr>
                                            <m:sty m:val="p"/>
                                          </m:rPr>
                                          <a:rPr lang="en-US" altLang="ko-KR" sz="1050">
                                            <a:latin typeface="Cambria Math" panose="02040503050406030204" pitchFamily="18" charset="0"/>
                                          </a:rPr>
                                          <m:t>CTL</m:t>
                                        </m:r>
                                      </m:sup>
                                    </m:sSubSup>
                                    <m:r>
                                      <a:rPr lang="en-US" altLang="ko-KR" sz="1050">
                                        <a:latin typeface="Cambria Math" panose="02040503050406030204" pitchFamily="18" charset="0"/>
                                      </a:rPr>
                                      <m:t>)</m:t>
                                    </m:r>
                                  </m:e>
                                </m:d>
                              </m:e>
                            </m:nary>
                          </m:e>
                        </m:nary>
                      </m:e>
                    </m:nary>
                  </m:oMath>
                </a14:m>
                <a:r>
                  <a:rPr lang="en-US" altLang="ko-KR" sz="1050" dirty="0">
                    <a:latin typeface="Cambria Math" panose="02040503050406030204" pitchFamily="18" charset="0"/>
                  </a:rPr>
                  <a:t>	</a:t>
                </a:r>
              </a:p>
              <a:p>
                <a:pPr>
                  <a:spcBef>
                    <a:spcPts val="900"/>
                  </a:spcBef>
                  <a:spcAft>
                    <a:spcPts val="600"/>
                  </a:spcAft>
                </a:pPr>
                <a14:m>
                  <m:oMath xmlns:m="http://schemas.openxmlformats.org/officeDocument/2006/math">
                    <m:sSub>
                      <m:sSubPr>
                        <m:ctrlPr>
                          <a:rPr lang="ko-KR" altLang="ko-KR" sz="1050" i="1">
                            <a:latin typeface="Cambria Math" panose="02040503050406030204" pitchFamily="18" charset="0"/>
                          </a:rPr>
                        </m:ctrlPr>
                      </m:sSubPr>
                      <m:e>
                        <m:r>
                          <m:rPr>
                            <m:sty m:val="p"/>
                          </m:rPr>
                          <a:rPr lang="en-US" altLang="ko-KR" sz="1050">
                            <a:latin typeface="Cambria Math" panose="02040503050406030204" pitchFamily="18" charset="0"/>
                          </a:rPr>
                          <m:t>IM</m:t>
                        </m:r>
                      </m:e>
                      <m:sub>
                        <m:r>
                          <m:rPr>
                            <m:sty m:val="p"/>
                          </m:rPr>
                          <a:rPr lang="en-US" altLang="ko-KR" sz="1050">
                            <a:latin typeface="Cambria Math" panose="02040503050406030204" pitchFamily="18" charset="0"/>
                          </a:rPr>
                          <m:t>In</m:t>
                        </m:r>
                        <m:r>
                          <a:rPr lang="en-US" altLang="ko-KR" sz="1050">
                            <a:latin typeface="Cambria Math" panose="02040503050406030204" pitchFamily="18" charset="0"/>
                          </a:rPr>
                          <m:t>|</m:t>
                        </m:r>
                        <m:r>
                          <m:rPr>
                            <m:sty m:val="p"/>
                          </m:rPr>
                          <a:rPr lang="en-US" altLang="ko-KR" sz="1050">
                            <a:latin typeface="Cambria Math" panose="02040503050406030204" pitchFamily="18" charset="0"/>
                          </a:rPr>
                          <m:t>Mx</m:t>
                        </m:r>
                      </m:sub>
                    </m:sSub>
                    <m:r>
                      <a:rPr lang="en-US" altLang="ko-KR" sz="1050" smtClean="0">
                        <a:latin typeface="Cambria Math" panose="02040503050406030204" pitchFamily="18" charset="0"/>
                      </a:rPr>
                      <m:t>=</m:t>
                    </m:r>
                    <m:nary>
                      <m:naryPr>
                        <m:chr m:val="∑"/>
                        <m:limLoc m:val="subSup"/>
                        <m:ctrlPr>
                          <a:rPr lang="ko-KR" altLang="ko-KR" sz="1050" i="1">
                            <a:latin typeface="Cambria Math" panose="02040503050406030204" pitchFamily="18" charset="0"/>
                          </a:rPr>
                        </m:ctrlPr>
                      </m:naryPr>
                      <m:sub>
                        <m:r>
                          <m:rPr>
                            <m:sty m:val="p"/>
                          </m:rPr>
                          <a:rPr lang="en-US" altLang="ko-KR" sz="1050">
                            <a:latin typeface="Cambria Math" panose="02040503050406030204" pitchFamily="18" charset="0"/>
                          </a:rPr>
                          <m:t>y</m:t>
                        </m:r>
                        <m:r>
                          <a:rPr lang="en-US" altLang="ko-KR" sz="1050">
                            <a:latin typeface="Cambria Math" panose="02040503050406030204" pitchFamily="18" charset="0"/>
                          </a:rPr>
                          <m:t>=1</m:t>
                        </m:r>
                      </m:sub>
                      <m:sup>
                        <m:r>
                          <m:rPr>
                            <m:sty m:val="p"/>
                          </m:rPr>
                          <a:rPr lang="en-US" altLang="ko-KR" sz="1050">
                            <a:latin typeface="Cambria Math" panose="02040503050406030204" pitchFamily="18" charset="0"/>
                          </a:rPr>
                          <m:t>a</m:t>
                        </m:r>
                      </m:sup>
                      <m:e>
                        <m:nary>
                          <m:naryPr>
                            <m:chr m:val="∑"/>
                            <m:limLoc m:val="subSup"/>
                            <m:ctrlPr>
                              <a:rPr lang="ko-KR" altLang="ko-KR" sz="1050" i="1">
                                <a:latin typeface="Cambria Math" panose="02040503050406030204" pitchFamily="18" charset="0"/>
                              </a:rPr>
                            </m:ctrlPr>
                          </m:naryPr>
                          <m:sub>
                            <m:r>
                              <m:rPr>
                                <m:sty m:val="p"/>
                              </m:rPr>
                              <a:rPr lang="en-US" altLang="ko-KR" sz="1050">
                                <a:latin typeface="Cambria Math" panose="02040503050406030204" pitchFamily="18" charset="0"/>
                              </a:rPr>
                              <m:t>i</m:t>
                            </m:r>
                            <m:r>
                              <a:rPr lang="en-US" altLang="ko-KR" sz="1050">
                                <a:latin typeface="Cambria Math" panose="02040503050406030204" pitchFamily="18" charset="0"/>
                              </a:rPr>
                              <m:t>=1</m:t>
                            </m:r>
                          </m:sub>
                          <m:sup>
                            <m:r>
                              <m:rPr>
                                <m:sty m:val="p"/>
                              </m:rPr>
                              <a:rPr lang="en-US" altLang="ko-KR" sz="1050">
                                <a:latin typeface="Cambria Math" panose="02040503050406030204" pitchFamily="18" charset="0"/>
                              </a:rPr>
                              <m:t>b</m:t>
                            </m:r>
                          </m:sup>
                          <m:e>
                            <m:nary>
                              <m:naryPr>
                                <m:chr m:val="∑"/>
                                <m:limLoc m:val="subSup"/>
                                <m:ctrlPr>
                                  <a:rPr lang="ko-KR" altLang="ko-KR" sz="1050" i="1">
                                    <a:latin typeface="Cambria Math" panose="02040503050406030204" pitchFamily="18" charset="0"/>
                                  </a:rPr>
                                </m:ctrlPr>
                              </m:naryPr>
                              <m:sub>
                                <m:r>
                                  <m:rPr>
                                    <m:sty m:val="p"/>
                                  </m:rPr>
                                  <a:rPr lang="en-US" altLang="ko-KR" sz="1050">
                                    <a:latin typeface="Cambria Math" panose="02040503050406030204" pitchFamily="18" charset="0"/>
                                  </a:rPr>
                                  <m:t>j</m:t>
                                </m:r>
                                <m:r>
                                  <a:rPr lang="en-US" altLang="ko-KR" sz="1050">
                                    <a:latin typeface="Cambria Math" panose="02040503050406030204" pitchFamily="18" charset="0"/>
                                  </a:rPr>
                                  <m:t>=1</m:t>
                                </m:r>
                              </m:sub>
                              <m:sup>
                                <m:r>
                                  <m:rPr>
                                    <m:sty m:val="p"/>
                                  </m:rPr>
                                  <a:rPr lang="en-US" altLang="ko-KR" sz="1050">
                                    <a:latin typeface="Cambria Math" panose="02040503050406030204" pitchFamily="18" charset="0"/>
                                  </a:rPr>
                                  <m:t>c</m:t>
                                </m:r>
                              </m:sup>
                              <m:e>
                                <m:sSub>
                                  <m:sSubPr>
                                    <m:ctrlPr>
                                      <a:rPr lang="ko-KR" altLang="ko-KR" sz="1050" i="1">
                                        <a:latin typeface="Cambria Math" panose="02040503050406030204" pitchFamily="18" charset="0"/>
                                      </a:rPr>
                                    </m:ctrlPr>
                                  </m:sSubPr>
                                  <m:e>
                                    <m:r>
                                      <m:rPr>
                                        <m:sty m:val="p"/>
                                      </m:rPr>
                                      <a:rPr lang="en-US" altLang="ko-KR" sz="1050">
                                        <a:latin typeface="Cambria Math" panose="02040503050406030204" pitchFamily="18" charset="0"/>
                                      </a:rPr>
                                      <m:t>W</m:t>
                                    </m:r>
                                  </m:e>
                                  <m:sub>
                                    <m:r>
                                      <m:rPr>
                                        <m:sty m:val="p"/>
                                      </m:rPr>
                                      <a:rPr lang="en-US" altLang="ko-KR" sz="1050">
                                        <a:latin typeface="Cambria Math" panose="02040503050406030204" pitchFamily="18" charset="0"/>
                                      </a:rPr>
                                      <m:t>PCy</m:t>
                                    </m:r>
                                  </m:sub>
                                </m:sSub>
                                <m:d>
                                  <m:dPr>
                                    <m:begChr m:val="["/>
                                    <m:endChr m:val="]"/>
                                    <m:ctrlPr>
                                      <a:rPr lang="ko-KR" altLang="ko-KR" sz="1050" i="1">
                                        <a:latin typeface="Cambria Math" panose="02040503050406030204" pitchFamily="18" charset="0"/>
                                      </a:rPr>
                                    </m:ctrlPr>
                                  </m:dPr>
                                  <m:e>
                                    <m:sSub>
                                      <m:sSubPr>
                                        <m:ctrlPr>
                                          <a:rPr lang="ko-KR" altLang="ko-KR" sz="1050" i="1">
                                            <a:latin typeface="Cambria Math" panose="02040503050406030204" pitchFamily="18" charset="0"/>
                                          </a:rPr>
                                        </m:ctrlPr>
                                      </m:sSubPr>
                                      <m:e>
                                        <m:r>
                                          <m:rPr>
                                            <m:sty m:val="p"/>
                                          </m:rPr>
                                          <a:rPr lang="en-US" altLang="ko-KR" sz="1050">
                                            <a:latin typeface="Cambria Math" panose="02040503050406030204" pitchFamily="18" charset="0"/>
                                          </a:rPr>
                                          <m:t>W</m:t>
                                        </m:r>
                                      </m:e>
                                      <m:sub>
                                        <m:r>
                                          <m:rPr>
                                            <m:sty m:val="p"/>
                                          </m:rPr>
                                          <a:rPr lang="en-US" altLang="ko-KR" sz="1050">
                                            <a:latin typeface="Cambria Math" panose="02040503050406030204" pitchFamily="18" charset="0"/>
                                          </a:rPr>
                                          <m:t>CAi</m:t>
                                        </m:r>
                                      </m:sub>
                                    </m:sSub>
                                    <m:d>
                                      <m:dPr>
                                        <m:begChr m:val="{"/>
                                        <m:endChr m:val="}"/>
                                        <m:ctrlPr>
                                          <a:rPr lang="ko-KR" altLang="ko-KR" sz="1050" i="1">
                                            <a:latin typeface="Cambria Math" panose="02040503050406030204" pitchFamily="18" charset="0"/>
                                          </a:rPr>
                                        </m:ctrlPr>
                                      </m:dPr>
                                      <m:e>
                                        <m:sSub>
                                          <m:sSubPr>
                                            <m:ctrlPr>
                                              <a:rPr lang="ko-KR" altLang="ko-KR" sz="1050" i="1">
                                                <a:latin typeface="Cambria Math" panose="02040503050406030204" pitchFamily="18" charset="0"/>
                                              </a:rPr>
                                            </m:ctrlPr>
                                          </m:sSubPr>
                                          <m:e>
                                            <m:sSub>
                                              <m:sSubPr>
                                                <m:ctrlPr>
                                                  <a:rPr lang="ko-KR" altLang="ko-KR" sz="1050" i="1">
                                                    <a:latin typeface="Cambria Math" panose="02040503050406030204" pitchFamily="18" charset="0"/>
                                                  </a:rPr>
                                                </m:ctrlPr>
                                              </m:sSubPr>
                                              <m:e>
                                                <m:r>
                                                  <m:rPr>
                                                    <m:sty m:val="p"/>
                                                  </m:rPr>
                                                  <a:rPr lang="en-US" altLang="ko-KR" sz="1050">
                                                    <a:latin typeface="Cambria Math" panose="02040503050406030204" pitchFamily="18" charset="0"/>
                                                  </a:rPr>
                                                  <m:t>W</m:t>
                                                </m:r>
                                              </m:e>
                                              <m:sub>
                                                <m:r>
                                                  <m:rPr>
                                                    <m:sty m:val="p"/>
                                                  </m:rPr>
                                                  <a:rPr lang="en-US" altLang="ko-KR" sz="1050">
                                                    <a:latin typeface="Cambria Math" panose="02040503050406030204" pitchFamily="18" charset="0"/>
                                                  </a:rPr>
                                                  <m:t>SF</m:t>
                                                </m:r>
                                              </m:sub>
                                            </m:sSub>
                                          </m:e>
                                          <m:sub>
                                            <m:r>
                                              <m:rPr>
                                                <m:sty m:val="p"/>
                                              </m:rPr>
                                              <a:rPr lang="en-US" altLang="ko-KR" sz="1050">
                                                <a:latin typeface="Cambria Math" panose="02040503050406030204" pitchFamily="18" charset="0"/>
                                              </a:rPr>
                                              <m:t>i</m:t>
                                            </m:r>
                                            <m:r>
                                              <a:rPr lang="en-US" altLang="ko-KR" sz="1050">
                                                <a:latin typeface="Cambria Math" panose="02040503050406030204" pitchFamily="18" charset="0"/>
                                              </a:rPr>
                                              <m:t>,</m:t>
                                            </m:r>
                                            <m:r>
                                              <m:rPr>
                                                <m:sty m:val="p"/>
                                              </m:rPr>
                                              <a:rPr lang="en-US" altLang="ko-KR" sz="1050">
                                                <a:latin typeface="Cambria Math" panose="02040503050406030204" pitchFamily="18" charset="0"/>
                                              </a:rPr>
                                              <m:t>j</m:t>
                                            </m:r>
                                          </m:sub>
                                        </m:sSub>
                                        <m:r>
                                          <a:rPr lang="en-US" altLang="ko-KR" sz="1050">
                                            <a:latin typeface="Cambria Math" panose="02040503050406030204" pitchFamily="18" charset="0"/>
                                          </a:rPr>
                                          <m:t>(</m:t>
                                        </m:r>
                                        <m:sSubSup>
                                          <m:sSubSupPr>
                                            <m:ctrlPr>
                                              <a:rPr lang="ko-KR" altLang="ko-KR" sz="1050" i="1">
                                                <a:latin typeface="Cambria Math" panose="02040503050406030204" pitchFamily="18" charset="0"/>
                                              </a:rPr>
                                            </m:ctrlPr>
                                          </m:sSubSupPr>
                                          <m:e>
                                            <m:sSubSup>
                                              <m:sSubSupPr>
                                                <m:ctrlPr>
                                                  <a:rPr lang="ko-KR" altLang="ko-KR" sz="1050" i="1">
                                                    <a:latin typeface="Cambria Math" panose="02040503050406030204" pitchFamily="18" charset="0"/>
                                                  </a:rPr>
                                                </m:ctrlPr>
                                              </m:sSubSupPr>
                                              <m:e>
                                                <m:r>
                                                  <m:rPr>
                                                    <m:sty m:val="p"/>
                                                  </m:rPr>
                                                  <a:rPr lang="en-US" altLang="ko-KR" sz="1050">
                                                    <a:latin typeface="Cambria Math" panose="02040503050406030204" pitchFamily="18" charset="0"/>
                                                  </a:rPr>
                                                  <m:t>IM</m:t>
                                                </m:r>
                                              </m:e>
                                              <m:sub>
                                                <m:r>
                                                  <m:rPr>
                                                    <m:sty m:val="p"/>
                                                  </m:rPr>
                                                  <a:rPr lang="en-US" altLang="ko-KR" sz="1050">
                                                    <a:latin typeface="Cambria Math" panose="02040503050406030204" pitchFamily="18" charset="0"/>
                                                  </a:rPr>
                                                  <m:t>In</m:t>
                                                </m:r>
                                                <m:r>
                                                  <a:rPr lang="en-US" altLang="ko-KR" sz="1050">
                                                    <a:latin typeface="Cambria Math" panose="02040503050406030204" pitchFamily="18" charset="0"/>
                                                  </a:rPr>
                                                  <m:t>|</m:t>
                                                </m:r>
                                                <m:r>
                                                  <m:rPr>
                                                    <m:sty m:val="p"/>
                                                  </m:rPr>
                                                  <a:rPr lang="en-US" altLang="ko-KR" sz="1050">
                                                    <a:latin typeface="Cambria Math" panose="02040503050406030204" pitchFamily="18" charset="0"/>
                                                  </a:rPr>
                                                  <m:t>SF</m:t>
                                                </m:r>
                                                <m:r>
                                                  <a:rPr lang="en-US" altLang="ko-KR" sz="1050">
                                                    <a:latin typeface="Cambria Math" panose="02040503050406030204" pitchFamily="18" charset="0"/>
                                                  </a:rPr>
                                                  <m:t> </m:t>
                                                </m:r>
                                                <m:r>
                                                  <m:rPr>
                                                    <m:sty m:val="p"/>
                                                  </m:rPr>
                                                  <a:rPr lang="en-US" altLang="ko-KR" sz="1050">
                                                    <a:latin typeface="Cambria Math" panose="02040503050406030204" pitchFamily="18" charset="0"/>
                                                  </a:rPr>
                                                  <m:t>i</m:t>
                                                </m:r>
                                                <m:r>
                                                  <a:rPr lang="en-US" altLang="ko-KR" sz="1050">
                                                    <a:latin typeface="Cambria Math" panose="02040503050406030204" pitchFamily="18" charset="0"/>
                                                  </a:rPr>
                                                  <m:t>,</m:t>
                                                </m:r>
                                                <m:r>
                                                  <m:rPr>
                                                    <m:sty m:val="p"/>
                                                  </m:rPr>
                                                  <a:rPr lang="en-US" altLang="ko-KR" sz="1050">
                                                    <a:latin typeface="Cambria Math" panose="02040503050406030204" pitchFamily="18" charset="0"/>
                                                  </a:rPr>
                                                  <m:t>j</m:t>
                                                </m:r>
                                              </m:sub>
                                              <m:sup>
                                                <m:r>
                                                  <m:rPr>
                                                    <m:sty m:val="p"/>
                                                  </m:rPr>
                                                  <a:rPr lang="en-US" altLang="ko-KR" sz="1050">
                                                    <a:latin typeface="Cambria Math" panose="02040503050406030204" pitchFamily="18" charset="0"/>
                                                  </a:rPr>
                                                  <m:t>INS</m:t>
                                                </m:r>
                                              </m:sup>
                                            </m:sSubSup>
                                            <m:r>
                                              <a:rPr lang="en-US" altLang="ko-KR" sz="1050">
                                                <a:latin typeface="Cambria Math" panose="02040503050406030204" pitchFamily="18" charset="0"/>
                                              </a:rPr>
                                              <m:t>+</m:t>
                                            </m:r>
                                            <m:r>
                                              <m:rPr>
                                                <m:sty m:val="p"/>
                                              </m:rPr>
                                              <a:rPr lang="en-US" altLang="ko-KR" sz="1050">
                                                <a:latin typeface="Cambria Math" panose="02040503050406030204" pitchFamily="18" charset="0"/>
                                              </a:rPr>
                                              <m:t>IM</m:t>
                                            </m:r>
                                          </m:e>
                                          <m:sub>
                                            <m:r>
                                              <m:rPr>
                                                <m:sty m:val="p"/>
                                              </m:rPr>
                                              <a:rPr lang="en-US" altLang="ko-KR" sz="1050">
                                                <a:latin typeface="Cambria Math" panose="02040503050406030204" pitchFamily="18" charset="0"/>
                                              </a:rPr>
                                              <m:t>In</m:t>
                                            </m:r>
                                            <m:r>
                                              <a:rPr lang="en-US" altLang="ko-KR" sz="1050">
                                                <a:latin typeface="Cambria Math" panose="02040503050406030204" pitchFamily="18" charset="0"/>
                                              </a:rPr>
                                              <m:t>|</m:t>
                                            </m:r>
                                            <m:r>
                                              <m:rPr>
                                                <m:sty m:val="p"/>
                                              </m:rPr>
                                              <a:rPr lang="en-US" altLang="ko-KR" sz="1050">
                                                <a:latin typeface="Cambria Math" panose="02040503050406030204" pitchFamily="18" charset="0"/>
                                              </a:rPr>
                                              <m:t>SF</m:t>
                                            </m:r>
                                            <m:r>
                                              <a:rPr lang="en-US" altLang="ko-KR" sz="1050">
                                                <a:latin typeface="Cambria Math" panose="02040503050406030204" pitchFamily="18" charset="0"/>
                                              </a:rPr>
                                              <m:t> </m:t>
                                            </m:r>
                                            <m:r>
                                              <m:rPr>
                                                <m:sty m:val="p"/>
                                              </m:rPr>
                                              <a:rPr lang="en-US" altLang="ko-KR" sz="1050">
                                                <a:latin typeface="Cambria Math" panose="02040503050406030204" pitchFamily="18" charset="0"/>
                                              </a:rPr>
                                              <m:t>i</m:t>
                                            </m:r>
                                            <m:r>
                                              <a:rPr lang="en-US" altLang="ko-KR" sz="1050">
                                                <a:latin typeface="Cambria Math" panose="02040503050406030204" pitchFamily="18" charset="0"/>
                                              </a:rPr>
                                              <m:t>,</m:t>
                                            </m:r>
                                            <m:r>
                                              <m:rPr>
                                                <m:sty m:val="p"/>
                                              </m:rPr>
                                              <a:rPr lang="en-US" altLang="ko-KR" sz="1050">
                                                <a:latin typeface="Cambria Math" panose="02040503050406030204" pitchFamily="18" charset="0"/>
                                              </a:rPr>
                                              <m:t>j</m:t>
                                            </m:r>
                                          </m:sub>
                                          <m:sup>
                                            <m:r>
                                              <m:rPr>
                                                <m:sty m:val="p"/>
                                              </m:rPr>
                                              <a:rPr lang="en-US" altLang="ko-KR" sz="1050">
                                                <a:latin typeface="Cambria Math" panose="02040503050406030204" pitchFamily="18" charset="0"/>
                                              </a:rPr>
                                              <m:t>CTL</m:t>
                                            </m:r>
                                          </m:sup>
                                        </m:sSubSup>
                                        <m:r>
                                          <a:rPr lang="en-US" altLang="ko-KR" sz="1050">
                                            <a:latin typeface="Cambria Math" panose="02040503050406030204" pitchFamily="18" charset="0"/>
                                          </a:rPr>
                                          <m:t>)</m:t>
                                        </m:r>
                                      </m:e>
                                    </m:d>
                                  </m:e>
                                </m:d>
                              </m:e>
                            </m:nary>
                          </m:e>
                        </m:nary>
                      </m:e>
                    </m:nary>
                  </m:oMath>
                </a14:m>
                <a:r>
                  <a:rPr lang="en-US" altLang="ko-KR" sz="1050" dirty="0">
                    <a:latin typeface="Cambria Math" panose="02040503050406030204" pitchFamily="18" charset="0"/>
                  </a:rPr>
                  <a:t> </a:t>
                </a:r>
              </a:p>
            </p:txBody>
          </p:sp>
        </mc:Choice>
        <mc:Fallback xmlns="">
          <p:sp>
            <p:nvSpPr>
              <p:cNvPr id="15" name="직사각형 14">
                <a:extLst>
                  <a:ext uri="{FF2B5EF4-FFF2-40B4-BE49-F238E27FC236}">
                    <a16:creationId xmlns:a16="http://schemas.microsoft.com/office/drawing/2014/main" id="{24CA4914-46D2-4738-873F-B9C57D4919AD}"/>
                  </a:ext>
                </a:extLst>
              </p:cNvPr>
              <p:cNvSpPr>
                <a:spLocks noRot="1" noChangeAspect="1" noMove="1" noResize="1" noEditPoints="1" noAdjustHandles="1" noChangeArrowheads="1" noChangeShapeType="1" noTextEdit="1"/>
              </p:cNvSpPr>
              <p:nvPr/>
            </p:nvSpPr>
            <p:spPr>
              <a:xfrm>
                <a:off x="1596971" y="1317730"/>
                <a:ext cx="6325414" cy="1631216"/>
              </a:xfrm>
              <a:prstGeom prst="rect">
                <a:avLst/>
              </a:prstGeom>
              <a:blipFill>
                <a:blip r:embed="rId3"/>
                <a:stretch>
                  <a:fillRect t="-13060" b="-2089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직사각형 15">
                <a:extLst>
                  <a:ext uri="{FF2B5EF4-FFF2-40B4-BE49-F238E27FC236}">
                    <a16:creationId xmlns:a16="http://schemas.microsoft.com/office/drawing/2014/main" id="{98D8E25D-403C-4D21-BDB9-B3C991770A71}"/>
                  </a:ext>
                </a:extLst>
              </p:cNvPr>
              <p:cNvSpPr/>
              <p:nvPr/>
            </p:nvSpPr>
            <p:spPr>
              <a:xfrm>
                <a:off x="1596971" y="3275735"/>
                <a:ext cx="4537791" cy="1417311"/>
              </a:xfrm>
              <a:prstGeom prst="rect">
                <a:avLst/>
              </a:prstGeom>
            </p:spPr>
            <p:txBody>
              <a:bodyPr wrap="square">
                <a:spAutoFit/>
              </a:bodyPr>
              <a:lstStyle/>
              <a:p>
                <a:pPr>
                  <a:spcBef>
                    <a:spcPts val="900"/>
                  </a:spcBef>
                  <a:spcAft>
                    <a:spcPts val="600"/>
                  </a:spcAft>
                </a:pPr>
                <a14:m>
                  <m:oMath xmlns:m="http://schemas.openxmlformats.org/officeDocument/2006/math">
                    <m:sSub>
                      <m:sSubPr>
                        <m:ctrlPr>
                          <a:rPr lang="ko-KR" altLang="ko-KR" sz="1050" i="1">
                            <a:latin typeface="Cambria Math" panose="02040503050406030204" pitchFamily="18" charset="0"/>
                            <a:ea typeface="Cambria Math" panose="02040503050406030204" pitchFamily="18" charset="0"/>
                          </a:rPr>
                        </m:ctrlPr>
                      </m:sSubPr>
                      <m:e>
                        <m:r>
                          <m:rPr>
                            <m:sty m:val="p"/>
                          </m:rPr>
                          <a:rPr lang="en-US" altLang="ko-KR" sz="1050">
                            <a:latin typeface="Cambria Math" panose="02040503050406030204" pitchFamily="18" charset="0"/>
                          </a:rPr>
                          <m:t>IM</m:t>
                        </m:r>
                      </m:e>
                      <m:sub>
                        <m:r>
                          <m:rPr>
                            <m:sty m:val="p"/>
                          </m:rPr>
                          <a:rPr lang="en-US" altLang="ko-KR" sz="1050">
                            <a:latin typeface="Cambria Math" panose="02040503050406030204" pitchFamily="18" charset="0"/>
                          </a:rPr>
                          <m:t>Sn</m:t>
                        </m:r>
                      </m:sub>
                    </m:sSub>
                    <m:r>
                      <a:rPr lang="en-US" altLang="ko-KR" sz="1050">
                        <a:latin typeface="Cambria Math" panose="02040503050406030204" pitchFamily="18" charset="0"/>
                      </a:rPr>
                      <m:t>=</m:t>
                    </m:r>
                    <m:nary>
                      <m:naryPr>
                        <m:chr m:val="∑"/>
                        <m:limLoc m:val="undOvr"/>
                        <m:ctrlPr>
                          <a:rPr lang="ko-KR" altLang="ko-KR" sz="1050" i="1">
                            <a:latin typeface="Cambria Math" panose="02040503050406030204" pitchFamily="18" charset="0"/>
                            <a:ea typeface="Cambria Math" panose="02040503050406030204" pitchFamily="18" charset="0"/>
                          </a:rPr>
                        </m:ctrlPr>
                      </m:naryPr>
                      <m:sub>
                        <m:r>
                          <m:rPr>
                            <m:sty m:val="p"/>
                          </m:rPr>
                          <a:rPr lang="en-US" altLang="ko-KR" sz="1050">
                            <a:latin typeface="Cambria Math" panose="02040503050406030204" pitchFamily="18" charset="0"/>
                          </a:rPr>
                          <m:t>X</m:t>
                        </m:r>
                        <m:r>
                          <a:rPr lang="en-US" altLang="ko-KR" sz="1050">
                            <a:latin typeface="Cambria Math" panose="02040503050406030204" pitchFamily="18" charset="0"/>
                          </a:rPr>
                          <m:t>=1</m:t>
                        </m:r>
                      </m:sub>
                      <m:sup>
                        <m:r>
                          <m:rPr>
                            <m:sty m:val="p"/>
                          </m:rPr>
                          <a:rPr lang="en-US" altLang="ko-KR" sz="1050">
                            <a:latin typeface="Cambria Math" panose="02040503050406030204" pitchFamily="18" charset="0"/>
                          </a:rPr>
                          <m:t>T</m:t>
                        </m:r>
                      </m:sup>
                      <m:e>
                        <m:sSub>
                          <m:sSubPr>
                            <m:ctrlPr>
                              <a:rPr lang="ko-KR" altLang="ko-KR" sz="1050" i="1">
                                <a:latin typeface="Cambria Math" panose="02040503050406030204" pitchFamily="18" charset="0"/>
                                <a:ea typeface="Cambria Math" panose="02040503050406030204" pitchFamily="18" charset="0"/>
                              </a:rPr>
                            </m:ctrlPr>
                          </m:sSubPr>
                          <m:e>
                            <m:r>
                              <m:rPr>
                                <m:sty m:val="p"/>
                              </m:rPr>
                              <a:rPr lang="en-US" altLang="ko-KR" sz="1050">
                                <a:latin typeface="Cambria Math" panose="02040503050406030204" pitchFamily="18" charset="0"/>
                              </a:rPr>
                              <m:t>IM</m:t>
                            </m:r>
                          </m:e>
                          <m:sub>
                            <m:r>
                              <m:rPr>
                                <m:sty m:val="p"/>
                              </m:rPr>
                              <a:rPr lang="en-US" altLang="ko-KR" sz="1050">
                                <a:latin typeface="Cambria Math" panose="02040503050406030204" pitchFamily="18" charset="0"/>
                              </a:rPr>
                              <m:t>Sn</m:t>
                            </m:r>
                            <m:r>
                              <a:rPr lang="en-US" altLang="ko-KR" sz="1050">
                                <a:latin typeface="Cambria Math" panose="02040503050406030204" pitchFamily="18" charset="0"/>
                              </a:rPr>
                              <m:t>|</m:t>
                            </m:r>
                            <m:r>
                              <m:rPr>
                                <m:sty m:val="p"/>
                              </m:rPr>
                              <a:rPr lang="en-US" altLang="ko-KR" sz="1050">
                                <a:latin typeface="Cambria Math" panose="02040503050406030204" pitchFamily="18" charset="0"/>
                              </a:rPr>
                              <m:t>Mx</m:t>
                            </m:r>
                          </m:sub>
                        </m:sSub>
                      </m:e>
                    </m:nary>
                  </m:oMath>
                </a14:m>
                <a:r>
                  <a:rPr lang="en-US" altLang="ko-KR" sz="1050" dirty="0">
                    <a:latin typeface="Cambria Math" panose="02040503050406030204" pitchFamily="18" charset="0"/>
                  </a:rPr>
                  <a:t> 					</a:t>
                </a:r>
              </a:p>
              <a:p>
                <a:pPr>
                  <a:spcBef>
                    <a:spcPts val="900"/>
                  </a:spcBef>
                  <a:spcAft>
                    <a:spcPts val="600"/>
                  </a:spcAft>
                </a:pPr>
                <a14:m>
                  <m:oMath xmlns:m="http://schemas.openxmlformats.org/officeDocument/2006/math">
                    <m:sSub>
                      <m:sSubPr>
                        <m:ctrlPr>
                          <a:rPr lang="ko-KR" altLang="ko-KR" sz="1050" i="1">
                            <a:latin typeface="Cambria Math" panose="02040503050406030204" pitchFamily="18" charset="0"/>
                            <a:ea typeface="Cambria Math" panose="02040503050406030204" pitchFamily="18" charset="0"/>
                          </a:rPr>
                        </m:ctrlPr>
                      </m:sSubPr>
                      <m:e>
                        <m:r>
                          <m:rPr>
                            <m:sty m:val="p"/>
                          </m:rPr>
                          <a:rPr lang="en-US" altLang="ko-KR" sz="1050">
                            <a:latin typeface="Cambria Math" panose="02040503050406030204" pitchFamily="18" charset="0"/>
                          </a:rPr>
                          <m:t>IM</m:t>
                        </m:r>
                      </m:e>
                      <m:sub>
                        <m:r>
                          <m:rPr>
                            <m:sty m:val="p"/>
                          </m:rPr>
                          <a:rPr lang="en-US" altLang="ko-KR" sz="1050">
                            <a:latin typeface="Cambria Math" panose="02040503050406030204" pitchFamily="18" charset="0"/>
                          </a:rPr>
                          <m:t>Cn</m:t>
                        </m:r>
                      </m:sub>
                    </m:sSub>
                    <m:r>
                      <a:rPr lang="en-US" altLang="ko-KR" sz="1050">
                        <a:latin typeface="Cambria Math" panose="02040503050406030204" pitchFamily="18" charset="0"/>
                      </a:rPr>
                      <m:t>=</m:t>
                    </m:r>
                    <m:nary>
                      <m:naryPr>
                        <m:chr m:val="∑"/>
                        <m:limLoc m:val="undOvr"/>
                        <m:ctrlPr>
                          <a:rPr lang="ko-KR" altLang="ko-KR" sz="1050" i="1">
                            <a:latin typeface="Cambria Math" panose="02040503050406030204" pitchFamily="18" charset="0"/>
                            <a:ea typeface="Cambria Math" panose="02040503050406030204" pitchFamily="18" charset="0"/>
                          </a:rPr>
                        </m:ctrlPr>
                      </m:naryPr>
                      <m:sub>
                        <m:r>
                          <m:rPr>
                            <m:sty m:val="p"/>
                          </m:rPr>
                          <a:rPr lang="en-US" altLang="ko-KR" sz="1050">
                            <a:latin typeface="Cambria Math" panose="02040503050406030204" pitchFamily="18" charset="0"/>
                          </a:rPr>
                          <m:t>X</m:t>
                        </m:r>
                        <m:r>
                          <a:rPr lang="en-US" altLang="ko-KR" sz="1050">
                            <a:latin typeface="Cambria Math" panose="02040503050406030204" pitchFamily="18" charset="0"/>
                          </a:rPr>
                          <m:t>=1</m:t>
                        </m:r>
                      </m:sub>
                      <m:sup>
                        <m:r>
                          <m:rPr>
                            <m:sty m:val="p"/>
                          </m:rPr>
                          <a:rPr lang="en-US" altLang="ko-KR" sz="1050">
                            <a:latin typeface="Cambria Math" panose="02040503050406030204" pitchFamily="18" charset="0"/>
                          </a:rPr>
                          <m:t>T</m:t>
                        </m:r>
                      </m:sup>
                      <m:e>
                        <m:sSub>
                          <m:sSubPr>
                            <m:ctrlPr>
                              <a:rPr lang="ko-KR" altLang="ko-KR" sz="1050" i="1">
                                <a:latin typeface="Cambria Math" panose="02040503050406030204" pitchFamily="18" charset="0"/>
                                <a:ea typeface="Cambria Math" panose="02040503050406030204" pitchFamily="18" charset="0"/>
                              </a:rPr>
                            </m:ctrlPr>
                          </m:sSubPr>
                          <m:e>
                            <m:r>
                              <m:rPr>
                                <m:sty m:val="p"/>
                              </m:rPr>
                              <a:rPr lang="en-US" altLang="ko-KR" sz="1050">
                                <a:latin typeface="Cambria Math" panose="02040503050406030204" pitchFamily="18" charset="0"/>
                              </a:rPr>
                              <m:t>IM</m:t>
                            </m:r>
                          </m:e>
                          <m:sub>
                            <m:r>
                              <m:rPr>
                                <m:sty m:val="p"/>
                              </m:rPr>
                              <a:rPr lang="en-US" altLang="ko-KR" sz="1050">
                                <a:latin typeface="Cambria Math" panose="02040503050406030204" pitchFamily="18" charset="0"/>
                              </a:rPr>
                              <m:t>Cn</m:t>
                            </m:r>
                            <m:r>
                              <a:rPr lang="en-US" altLang="ko-KR" sz="1050">
                                <a:latin typeface="Cambria Math" panose="02040503050406030204" pitchFamily="18" charset="0"/>
                              </a:rPr>
                              <m:t>|</m:t>
                            </m:r>
                            <m:r>
                              <m:rPr>
                                <m:sty m:val="p"/>
                              </m:rPr>
                              <a:rPr lang="en-US" altLang="ko-KR" sz="1050">
                                <a:latin typeface="Cambria Math" panose="02040503050406030204" pitchFamily="18" charset="0"/>
                              </a:rPr>
                              <m:t>Mx</m:t>
                            </m:r>
                          </m:sub>
                        </m:sSub>
                      </m:e>
                    </m:nary>
                  </m:oMath>
                </a14:m>
                <a:r>
                  <a:rPr lang="en-US" altLang="ko-KR" sz="1050" dirty="0">
                    <a:latin typeface="Cambria Math" panose="02040503050406030204" pitchFamily="18" charset="0"/>
                  </a:rPr>
                  <a:t> 						</a:t>
                </a:r>
                <a:endParaRPr lang="ko-KR" altLang="ko-KR" sz="1050" dirty="0">
                  <a:latin typeface="Times New Roman" panose="02020603050405020304" pitchFamily="18" charset="0"/>
                </a:endParaRPr>
              </a:p>
              <a:p>
                <a:pPr>
                  <a:spcBef>
                    <a:spcPts val="900"/>
                  </a:spcBef>
                  <a:spcAft>
                    <a:spcPts val="600"/>
                  </a:spcAft>
                </a:pPr>
                <a14:m>
                  <m:oMath xmlns:m="http://schemas.openxmlformats.org/officeDocument/2006/math">
                    <m:sSub>
                      <m:sSubPr>
                        <m:ctrlPr>
                          <a:rPr lang="ko-KR" altLang="ko-KR" sz="1050" i="1">
                            <a:latin typeface="Cambria Math" panose="02040503050406030204" pitchFamily="18" charset="0"/>
                            <a:ea typeface="Cambria Math" panose="02040503050406030204" pitchFamily="18" charset="0"/>
                          </a:rPr>
                        </m:ctrlPr>
                      </m:sSubPr>
                      <m:e>
                        <m:r>
                          <m:rPr>
                            <m:sty m:val="p"/>
                          </m:rPr>
                          <a:rPr lang="en-US" altLang="ko-KR" sz="1050">
                            <a:latin typeface="Cambria Math" panose="02040503050406030204" pitchFamily="18" charset="0"/>
                          </a:rPr>
                          <m:t>IM</m:t>
                        </m:r>
                      </m:e>
                      <m:sub>
                        <m:r>
                          <m:rPr>
                            <m:sty m:val="p"/>
                          </m:rPr>
                          <a:rPr lang="en-US" altLang="ko-KR" sz="1050">
                            <a:latin typeface="Cambria Math" panose="02040503050406030204" pitchFamily="18" charset="0"/>
                          </a:rPr>
                          <m:t>An</m:t>
                        </m:r>
                      </m:sub>
                    </m:sSub>
                    <m:r>
                      <a:rPr lang="en-US" altLang="ko-KR" sz="1050">
                        <a:latin typeface="Cambria Math" panose="02040503050406030204" pitchFamily="18" charset="0"/>
                      </a:rPr>
                      <m:t>=</m:t>
                    </m:r>
                    <m:nary>
                      <m:naryPr>
                        <m:chr m:val="∑"/>
                        <m:limLoc m:val="undOvr"/>
                        <m:ctrlPr>
                          <a:rPr lang="ko-KR" altLang="ko-KR" sz="1050" i="1">
                            <a:latin typeface="Cambria Math" panose="02040503050406030204" pitchFamily="18" charset="0"/>
                            <a:ea typeface="Cambria Math" panose="02040503050406030204" pitchFamily="18" charset="0"/>
                          </a:rPr>
                        </m:ctrlPr>
                      </m:naryPr>
                      <m:sub>
                        <m:r>
                          <m:rPr>
                            <m:sty m:val="p"/>
                          </m:rPr>
                          <a:rPr lang="en-US" altLang="ko-KR" sz="1050">
                            <a:latin typeface="Cambria Math" panose="02040503050406030204" pitchFamily="18" charset="0"/>
                          </a:rPr>
                          <m:t>X</m:t>
                        </m:r>
                        <m:r>
                          <a:rPr lang="en-US" altLang="ko-KR" sz="1050">
                            <a:latin typeface="Cambria Math" panose="02040503050406030204" pitchFamily="18" charset="0"/>
                          </a:rPr>
                          <m:t>=1</m:t>
                        </m:r>
                      </m:sub>
                      <m:sup>
                        <m:r>
                          <m:rPr>
                            <m:sty m:val="p"/>
                          </m:rPr>
                          <a:rPr lang="en-US" altLang="ko-KR" sz="1050">
                            <a:latin typeface="Cambria Math" panose="02040503050406030204" pitchFamily="18" charset="0"/>
                          </a:rPr>
                          <m:t>T</m:t>
                        </m:r>
                      </m:sup>
                      <m:e>
                        <m:sSub>
                          <m:sSubPr>
                            <m:ctrlPr>
                              <a:rPr lang="ko-KR" altLang="ko-KR" sz="1050" i="1">
                                <a:latin typeface="Cambria Math" panose="02040503050406030204" pitchFamily="18" charset="0"/>
                                <a:ea typeface="Cambria Math" panose="02040503050406030204" pitchFamily="18" charset="0"/>
                              </a:rPr>
                            </m:ctrlPr>
                          </m:sSubPr>
                          <m:e>
                            <m:r>
                              <m:rPr>
                                <m:sty m:val="p"/>
                              </m:rPr>
                              <a:rPr lang="en-US" altLang="ko-KR" sz="1050">
                                <a:latin typeface="Cambria Math" panose="02040503050406030204" pitchFamily="18" charset="0"/>
                              </a:rPr>
                              <m:t>IM</m:t>
                            </m:r>
                          </m:e>
                          <m:sub>
                            <m:r>
                              <m:rPr>
                                <m:sty m:val="p"/>
                              </m:rPr>
                              <a:rPr lang="en-US" altLang="ko-KR" sz="1050">
                                <a:latin typeface="Cambria Math" panose="02040503050406030204" pitchFamily="18" charset="0"/>
                              </a:rPr>
                              <m:t>An</m:t>
                            </m:r>
                            <m:r>
                              <a:rPr lang="en-US" altLang="ko-KR" sz="1050">
                                <a:latin typeface="Cambria Math" panose="02040503050406030204" pitchFamily="18" charset="0"/>
                              </a:rPr>
                              <m:t>|</m:t>
                            </m:r>
                            <m:r>
                              <m:rPr>
                                <m:sty m:val="p"/>
                              </m:rPr>
                              <a:rPr lang="en-US" altLang="ko-KR" sz="1050">
                                <a:latin typeface="Cambria Math" panose="02040503050406030204" pitchFamily="18" charset="0"/>
                              </a:rPr>
                              <m:t>Mx</m:t>
                            </m:r>
                          </m:sub>
                        </m:sSub>
                      </m:e>
                    </m:nary>
                  </m:oMath>
                </a14:m>
                <a:r>
                  <a:rPr lang="en-US" altLang="ko-KR" sz="1050" dirty="0">
                    <a:latin typeface="Cambria Math" panose="02040503050406030204" pitchFamily="18" charset="0"/>
                  </a:rPr>
                  <a:t>					</a:t>
                </a:r>
                <a:endParaRPr lang="ko-KR" altLang="ko-KR" sz="1050" dirty="0">
                  <a:latin typeface="Times New Roman" panose="02020603050405020304" pitchFamily="18" charset="0"/>
                </a:endParaRPr>
              </a:p>
              <a:p>
                <a:pPr>
                  <a:spcBef>
                    <a:spcPts val="900"/>
                  </a:spcBef>
                  <a:spcAft>
                    <a:spcPts val="600"/>
                  </a:spcAft>
                </a:pPr>
                <a14:m>
                  <m:oMath xmlns:m="http://schemas.openxmlformats.org/officeDocument/2006/math">
                    <m:sSub>
                      <m:sSubPr>
                        <m:ctrlPr>
                          <a:rPr lang="ko-KR" altLang="ko-KR" sz="1050" i="1">
                            <a:latin typeface="Cambria Math" panose="02040503050406030204" pitchFamily="18" charset="0"/>
                            <a:ea typeface="Cambria Math" panose="02040503050406030204" pitchFamily="18" charset="0"/>
                          </a:rPr>
                        </m:ctrlPr>
                      </m:sSubPr>
                      <m:e>
                        <m:r>
                          <m:rPr>
                            <m:sty m:val="p"/>
                          </m:rPr>
                          <a:rPr lang="en-US" altLang="ko-KR" sz="1050">
                            <a:latin typeface="Cambria Math" panose="02040503050406030204" pitchFamily="18" charset="0"/>
                            <a:cs typeface="Times New Roman" panose="02020603050405020304" pitchFamily="18" charset="0"/>
                          </a:rPr>
                          <m:t>IM</m:t>
                        </m:r>
                      </m:e>
                      <m:sub>
                        <m:r>
                          <m:rPr>
                            <m:sty m:val="p"/>
                          </m:rPr>
                          <a:rPr lang="en-US" altLang="ko-KR" sz="1050">
                            <a:latin typeface="Cambria Math" panose="02040503050406030204" pitchFamily="18" charset="0"/>
                            <a:cs typeface="Times New Roman" panose="02020603050405020304" pitchFamily="18" charset="0"/>
                          </a:rPr>
                          <m:t>In</m:t>
                        </m:r>
                      </m:sub>
                    </m:sSub>
                    <m:r>
                      <a:rPr lang="en-US" altLang="ko-KR" sz="1050">
                        <a:latin typeface="Cambria Math" panose="02040503050406030204" pitchFamily="18" charset="0"/>
                        <a:cs typeface="Times New Roman" panose="02020603050405020304" pitchFamily="18" charset="0"/>
                      </a:rPr>
                      <m:t>=</m:t>
                    </m:r>
                    <m:nary>
                      <m:naryPr>
                        <m:chr m:val="∑"/>
                        <m:limLoc m:val="undOvr"/>
                        <m:ctrlPr>
                          <a:rPr lang="ko-KR" altLang="ko-KR" sz="1050" i="1">
                            <a:latin typeface="Cambria Math" panose="02040503050406030204" pitchFamily="18" charset="0"/>
                            <a:ea typeface="Cambria Math" panose="02040503050406030204" pitchFamily="18" charset="0"/>
                          </a:rPr>
                        </m:ctrlPr>
                      </m:naryPr>
                      <m:sub>
                        <m:r>
                          <m:rPr>
                            <m:sty m:val="p"/>
                          </m:rPr>
                          <a:rPr lang="en-US" altLang="ko-KR" sz="1050">
                            <a:latin typeface="Cambria Math" panose="02040503050406030204" pitchFamily="18" charset="0"/>
                            <a:cs typeface="Times New Roman" panose="02020603050405020304" pitchFamily="18" charset="0"/>
                          </a:rPr>
                          <m:t>X</m:t>
                        </m:r>
                        <m:r>
                          <a:rPr lang="en-US" altLang="ko-KR" sz="1050">
                            <a:latin typeface="Cambria Math" panose="02040503050406030204" pitchFamily="18" charset="0"/>
                            <a:cs typeface="Times New Roman" panose="02020603050405020304" pitchFamily="18" charset="0"/>
                          </a:rPr>
                          <m:t>=1</m:t>
                        </m:r>
                      </m:sub>
                      <m:sup>
                        <m:r>
                          <m:rPr>
                            <m:sty m:val="p"/>
                          </m:rPr>
                          <a:rPr lang="en-US" altLang="ko-KR" sz="1050">
                            <a:latin typeface="Cambria Math" panose="02040503050406030204" pitchFamily="18" charset="0"/>
                            <a:cs typeface="Times New Roman" panose="02020603050405020304" pitchFamily="18" charset="0"/>
                          </a:rPr>
                          <m:t>T</m:t>
                        </m:r>
                      </m:sup>
                      <m:e>
                        <m:sSub>
                          <m:sSubPr>
                            <m:ctrlPr>
                              <a:rPr lang="ko-KR" altLang="ko-KR" sz="1050" i="1">
                                <a:latin typeface="Cambria Math" panose="02040503050406030204" pitchFamily="18" charset="0"/>
                                <a:ea typeface="Cambria Math" panose="02040503050406030204" pitchFamily="18" charset="0"/>
                              </a:rPr>
                            </m:ctrlPr>
                          </m:sSubPr>
                          <m:e>
                            <m:r>
                              <m:rPr>
                                <m:sty m:val="p"/>
                              </m:rPr>
                              <a:rPr lang="en-US" altLang="ko-KR" sz="1050">
                                <a:latin typeface="Cambria Math" panose="02040503050406030204" pitchFamily="18" charset="0"/>
                                <a:cs typeface="Times New Roman" panose="02020603050405020304" pitchFamily="18" charset="0"/>
                              </a:rPr>
                              <m:t>IM</m:t>
                            </m:r>
                          </m:e>
                          <m:sub>
                            <m:r>
                              <m:rPr>
                                <m:sty m:val="p"/>
                              </m:rPr>
                              <a:rPr lang="en-US" altLang="ko-KR" sz="1050">
                                <a:latin typeface="Cambria Math" panose="02040503050406030204" pitchFamily="18" charset="0"/>
                                <a:cs typeface="Times New Roman" panose="02020603050405020304" pitchFamily="18" charset="0"/>
                              </a:rPr>
                              <m:t>In</m:t>
                            </m:r>
                            <m:r>
                              <a:rPr lang="en-US" altLang="ko-KR" sz="1050">
                                <a:latin typeface="Cambria Math" panose="02040503050406030204" pitchFamily="18" charset="0"/>
                                <a:cs typeface="Times New Roman" panose="02020603050405020304" pitchFamily="18" charset="0"/>
                              </a:rPr>
                              <m:t>|</m:t>
                            </m:r>
                            <m:r>
                              <m:rPr>
                                <m:sty m:val="p"/>
                              </m:rPr>
                              <a:rPr lang="en-US" altLang="ko-KR" sz="1050">
                                <a:latin typeface="Cambria Math" panose="02040503050406030204" pitchFamily="18" charset="0"/>
                                <a:cs typeface="Times New Roman" panose="02020603050405020304" pitchFamily="18" charset="0"/>
                              </a:rPr>
                              <m:t>Mx</m:t>
                            </m:r>
                          </m:sub>
                        </m:sSub>
                      </m:e>
                    </m:nary>
                  </m:oMath>
                </a14:m>
                <a:r>
                  <a:rPr lang="ko-KR" altLang="en-US" sz="1050" dirty="0"/>
                  <a:t> </a:t>
                </a:r>
              </a:p>
            </p:txBody>
          </p:sp>
        </mc:Choice>
        <mc:Fallback xmlns="">
          <p:sp>
            <p:nvSpPr>
              <p:cNvPr id="16" name="직사각형 15">
                <a:extLst>
                  <a:ext uri="{FF2B5EF4-FFF2-40B4-BE49-F238E27FC236}">
                    <a16:creationId xmlns:a16="http://schemas.microsoft.com/office/drawing/2014/main" id="{98D8E25D-403C-4D21-BDB9-B3C991770A71}"/>
                  </a:ext>
                </a:extLst>
              </p:cNvPr>
              <p:cNvSpPr>
                <a:spLocks noRot="1" noChangeAspect="1" noMove="1" noResize="1" noEditPoints="1" noAdjustHandles="1" noChangeArrowheads="1" noChangeShapeType="1" noTextEdit="1"/>
              </p:cNvSpPr>
              <p:nvPr/>
            </p:nvSpPr>
            <p:spPr>
              <a:xfrm>
                <a:off x="1596971" y="3275735"/>
                <a:ext cx="4537791" cy="1417311"/>
              </a:xfrm>
              <a:prstGeom prst="rect">
                <a:avLst/>
              </a:prstGeom>
              <a:blipFill>
                <a:blip r:embed="rId4"/>
                <a:stretch>
                  <a:fillRect t="-16738" b="-25751"/>
                </a:stretch>
              </a:blipFill>
            </p:spPr>
            <p:txBody>
              <a:bodyPr/>
              <a:lstStyle/>
              <a:p>
                <a:r>
                  <a:rPr lang="ko-KR" altLang="en-US">
                    <a:noFill/>
                  </a:rPr>
                  <a:t> </a:t>
                </a:r>
              </a:p>
            </p:txBody>
          </p:sp>
        </mc:Fallback>
      </mc:AlternateContent>
      <p:grpSp>
        <p:nvGrpSpPr>
          <p:cNvPr id="18" name="그룹 17">
            <a:extLst>
              <a:ext uri="{FF2B5EF4-FFF2-40B4-BE49-F238E27FC236}">
                <a16:creationId xmlns:a16="http://schemas.microsoft.com/office/drawing/2014/main" id="{48E8B08C-28E1-42DE-BF44-1E57D716D45D}"/>
              </a:ext>
            </a:extLst>
          </p:cNvPr>
          <p:cNvGrpSpPr/>
          <p:nvPr/>
        </p:nvGrpSpPr>
        <p:grpSpPr>
          <a:xfrm>
            <a:off x="4710223" y="3467088"/>
            <a:ext cx="7138877" cy="2962856"/>
            <a:chOff x="374642" y="1380257"/>
            <a:chExt cx="7505708" cy="3115103"/>
          </a:xfrm>
        </p:grpSpPr>
        <p:sp>
          <p:nvSpPr>
            <p:cNvPr id="20" name="직사각형 19">
              <a:extLst>
                <a:ext uri="{FF2B5EF4-FFF2-40B4-BE49-F238E27FC236}">
                  <a16:creationId xmlns:a16="http://schemas.microsoft.com/office/drawing/2014/main" id="{7672FCEB-996E-468B-B112-667D398C7C19}"/>
                </a:ext>
              </a:extLst>
            </p:cNvPr>
            <p:cNvSpPr/>
            <p:nvPr/>
          </p:nvSpPr>
          <p:spPr>
            <a:xfrm>
              <a:off x="3966763" y="2467039"/>
              <a:ext cx="3913587" cy="201701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137">
              <a:extLst>
                <a:ext uri="{FF2B5EF4-FFF2-40B4-BE49-F238E27FC236}">
                  <a16:creationId xmlns:a16="http://schemas.microsoft.com/office/drawing/2014/main" id="{07468755-EC72-4FE9-8945-739CC2DD77C2}"/>
                </a:ext>
              </a:extLst>
            </p:cNvPr>
            <p:cNvSpPr/>
            <p:nvPr/>
          </p:nvSpPr>
          <p:spPr>
            <a:xfrm>
              <a:off x="374642" y="1380257"/>
              <a:ext cx="6981251" cy="3115103"/>
            </a:xfrm>
            <a:custGeom>
              <a:avLst/>
              <a:gdLst>
                <a:gd name="connsiteX0" fmla="*/ 0 w 6396770"/>
                <a:gd name="connsiteY0" fmla="*/ 0 h 1049620"/>
                <a:gd name="connsiteX1" fmla="*/ 6396770 w 6396770"/>
                <a:gd name="connsiteY1" fmla="*/ 0 h 1049620"/>
                <a:gd name="connsiteX2" fmla="*/ 6396770 w 6396770"/>
                <a:gd name="connsiteY2" fmla="*/ 1049620 h 1049620"/>
                <a:gd name="connsiteX3" fmla="*/ 0 w 6396770"/>
                <a:gd name="connsiteY3" fmla="*/ 1049620 h 1049620"/>
                <a:gd name="connsiteX4" fmla="*/ 0 w 6396770"/>
                <a:gd name="connsiteY4" fmla="*/ 0 h 1049620"/>
                <a:gd name="connsiteX0" fmla="*/ 0 w 6396770"/>
                <a:gd name="connsiteY0" fmla="*/ 0 h 1053387"/>
                <a:gd name="connsiteX1" fmla="*/ 6396770 w 6396770"/>
                <a:gd name="connsiteY1" fmla="*/ 0 h 1053387"/>
                <a:gd name="connsiteX2" fmla="*/ 6396770 w 6396770"/>
                <a:gd name="connsiteY2" fmla="*/ 1049620 h 1053387"/>
                <a:gd name="connsiteX3" fmla="*/ 3302007 w 6396770"/>
                <a:gd name="connsiteY3" fmla="*/ 1053387 h 1053387"/>
                <a:gd name="connsiteX4" fmla="*/ 0 w 6396770"/>
                <a:gd name="connsiteY4" fmla="*/ 1049620 h 1053387"/>
                <a:gd name="connsiteX5" fmla="*/ 0 w 6396770"/>
                <a:gd name="connsiteY5" fmla="*/ 0 h 1053387"/>
                <a:gd name="connsiteX0" fmla="*/ 0 w 6396770"/>
                <a:gd name="connsiteY0" fmla="*/ 0 h 3221320"/>
                <a:gd name="connsiteX1" fmla="*/ 6396770 w 6396770"/>
                <a:gd name="connsiteY1" fmla="*/ 0 h 3221320"/>
                <a:gd name="connsiteX2" fmla="*/ 6396770 w 6396770"/>
                <a:gd name="connsiteY2" fmla="*/ 1049620 h 3221320"/>
                <a:gd name="connsiteX3" fmla="*/ 3302007 w 6396770"/>
                <a:gd name="connsiteY3" fmla="*/ 1053387 h 3221320"/>
                <a:gd name="connsiteX4" fmla="*/ 9525 w 6396770"/>
                <a:gd name="connsiteY4" fmla="*/ 3221320 h 3221320"/>
                <a:gd name="connsiteX5" fmla="*/ 0 w 6396770"/>
                <a:gd name="connsiteY5" fmla="*/ 0 h 3221320"/>
                <a:gd name="connsiteX0" fmla="*/ 0 w 6396770"/>
                <a:gd name="connsiteY0" fmla="*/ 0 h 3225087"/>
                <a:gd name="connsiteX1" fmla="*/ 6396770 w 6396770"/>
                <a:gd name="connsiteY1" fmla="*/ 0 h 3225087"/>
                <a:gd name="connsiteX2" fmla="*/ 6396770 w 6396770"/>
                <a:gd name="connsiteY2" fmla="*/ 1049620 h 3225087"/>
                <a:gd name="connsiteX3" fmla="*/ 3606807 w 6396770"/>
                <a:gd name="connsiteY3" fmla="*/ 3225087 h 3225087"/>
                <a:gd name="connsiteX4" fmla="*/ 9525 w 6396770"/>
                <a:gd name="connsiteY4" fmla="*/ 3221320 h 3225087"/>
                <a:gd name="connsiteX5" fmla="*/ 0 w 6396770"/>
                <a:gd name="connsiteY5" fmla="*/ 0 h 3225087"/>
                <a:gd name="connsiteX0" fmla="*/ 0 w 6396770"/>
                <a:gd name="connsiteY0" fmla="*/ 0 h 3225087"/>
                <a:gd name="connsiteX1" fmla="*/ 6396770 w 6396770"/>
                <a:gd name="connsiteY1" fmla="*/ 0 h 3225087"/>
                <a:gd name="connsiteX2" fmla="*/ 6396770 w 6396770"/>
                <a:gd name="connsiteY2" fmla="*/ 1049620 h 3225087"/>
                <a:gd name="connsiteX3" fmla="*/ 3863982 w 6396770"/>
                <a:gd name="connsiteY3" fmla="*/ 3044111 h 3225087"/>
                <a:gd name="connsiteX4" fmla="*/ 3606807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049620 h 3225087"/>
                <a:gd name="connsiteX3" fmla="*/ 3559182 w 6396770"/>
                <a:gd name="connsiteY3" fmla="*/ 1091486 h 3225087"/>
                <a:gd name="connsiteX4" fmla="*/ 3606807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049620 h 3225087"/>
                <a:gd name="connsiteX3" fmla="*/ 3559182 w 6396770"/>
                <a:gd name="connsiteY3" fmla="*/ 1091486 h 3225087"/>
                <a:gd name="connsiteX4" fmla="*/ 359728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049620 h 3225087"/>
                <a:gd name="connsiteX3" fmla="*/ 3559182 w 6396770"/>
                <a:gd name="connsiteY3" fmla="*/ 1091486 h 3225087"/>
                <a:gd name="connsiteX4" fmla="*/ 357823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049620 h 3225087"/>
                <a:gd name="connsiteX3" fmla="*/ 3559182 w 6396770"/>
                <a:gd name="connsiteY3" fmla="*/ 1091486 h 3225087"/>
                <a:gd name="connsiteX4" fmla="*/ 355918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106770 h 3225087"/>
                <a:gd name="connsiteX3" fmla="*/ 3559182 w 6396770"/>
                <a:gd name="connsiteY3" fmla="*/ 1091486 h 3225087"/>
                <a:gd name="connsiteX4" fmla="*/ 355918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96770 w 6396770"/>
                <a:gd name="connsiteY2" fmla="*/ 1106770 h 3225087"/>
                <a:gd name="connsiteX3" fmla="*/ 3559182 w 6396770"/>
                <a:gd name="connsiteY3" fmla="*/ 1091486 h 3225087"/>
                <a:gd name="connsiteX4" fmla="*/ 355918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68195 w 6396770"/>
                <a:gd name="connsiteY2" fmla="*/ 1087720 h 3225087"/>
                <a:gd name="connsiteX3" fmla="*/ 3559182 w 6396770"/>
                <a:gd name="connsiteY3" fmla="*/ 1091486 h 3225087"/>
                <a:gd name="connsiteX4" fmla="*/ 3559182 w 6396770"/>
                <a:gd name="connsiteY4" fmla="*/ 3225087 h 3225087"/>
                <a:gd name="connsiteX5" fmla="*/ 9525 w 6396770"/>
                <a:gd name="connsiteY5" fmla="*/ 3221320 h 3225087"/>
                <a:gd name="connsiteX6" fmla="*/ 0 w 6396770"/>
                <a:gd name="connsiteY6" fmla="*/ 0 h 3225087"/>
                <a:gd name="connsiteX0" fmla="*/ 0 w 6396770"/>
                <a:gd name="connsiteY0" fmla="*/ 0 h 3225087"/>
                <a:gd name="connsiteX1" fmla="*/ 6396770 w 6396770"/>
                <a:gd name="connsiteY1" fmla="*/ 0 h 3225087"/>
                <a:gd name="connsiteX2" fmla="*/ 6368195 w 6396770"/>
                <a:gd name="connsiteY2" fmla="*/ 1087720 h 3225087"/>
                <a:gd name="connsiteX3" fmla="*/ 3315642 w 6396770"/>
                <a:gd name="connsiteY3" fmla="*/ 1086724 h 3225087"/>
                <a:gd name="connsiteX4" fmla="*/ 3559182 w 6396770"/>
                <a:gd name="connsiteY4" fmla="*/ 3225087 h 3225087"/>
                <a:gd name="connsiteX5" fmla="*/ 9525 w 6396770"/>
                <a:gd name="connsiteY5" fmla="*/ 3221320 h 3225087"/>
                <a:gd name="connsiteX6" fmla="*/ 0 w 6396770"/>
                <a:gd name="connsiteY6" fmla="*/ 0 h 3225087"/>
                <a:gd name="connsiteX0" fmla="*/ 0 w 6396770"/>
                <a:gd name="connsiteY0" fmla="*/ 0 h 3221320"/>
                <a:gd name="connsiteX1" fmla="*/ 6396770 w 6396770"/>
                <a:gd name="connsiteY1" fmla="*/ 0 h 3221320"/>
                <a:gd name="connsiteX2" fmla="*/ 6368195 w 6396770"/>
                <a:gd name="connsiteY2" fmla="*/ 1087720 h 3221320"/>
                <a:gd name="connsiteX3" fmla="*/ 3315642 w 6396770"/>
                <a:gd name="connsiteY3" fmla="*/ 1086724 h 3221320"/>
                <a:gd name="connsiteX4" fmla="*/ 3246059 w 6396770"/>
                <a:gd name="connsiteY4" fmla="*/ 3215562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46059 w 6396770"/>
                <a:gd name="connsiteY4" fmla="*/ 3215562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46059 w 6396770"/>
                <a:gd name="connsiteY4" fmla="*/ 3215562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2906842 w 6396770"/>
                <a:gd name="connsiteY4" fmla="*/ 3215562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63455 w 6396770"/>
                <a:gd name="connsiteY4" fmla="*/ 3210800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63455 w 6396770"/>
                <a:gd name="connsiteY4" fmla="*/ 3210800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54757 w 6396770"/>
                <a:gd name="connsiteY4" fmla="*/ 3220325 h 3221320"/>
                <a:gd name="connsiteX5" fmla="*/ 9525 w 6396770"/>
                <a:gd name="connsiteY5" fmla="*/ 3221320 h 3221320"/>
                <a:gd name="connsiteX6" fmla="*/ 0 w 6396770"/>
                <a:gd name="connsiteY6" fmla="*/ 0 h 3221320"/>
                <a:gd name="connsiteX0" fmla="*/ 0 w 6396770"/>
                <a:gd name="connsiteY0" fmla="*/ 0 h 3221320"/>
                <a:gd name="connsiteX1" fmla="*/ 6396770 w 6396770"/>
                <a:gd name="connsiteY1" fmla="*/ 0 h 3221320"/>
                <a:gd name="connsiteX2" fmla="*/ 6368195 w 6396770"/>
                <a:gd name="connsiteY2" fmla="*/ 1087720 h 3221320"/>
                <a:gd name="connsiteX3" fmla="*/ 3237362 w 6396770"/>
                <a:gd name="connsiteY3" fmla="*/ 1081962 h 3221320"/>
                <a:gd name="connsiteX4" fmla="*/ 3241711 w 6396770"/>
                <a:gd name="connsiteY4" fmla="*/ 3220325 h 3221320"/>
                <a:gd name="connsiteX5" fmla="*/ 9525 w 6396770"/>
                <a:gd name="connsiteY5" fmla="*/ 3221320 h 3221320"/>
                <a:gd name="connsiteX6" fmla="*/ 0 w 6396770"/>
                <a:gd name="connsiteY6" fmla="*/ 0 h 3221320"/>
                <a:gd name="connsiteX0" fmla="*/ 0 w 6375025"/>
                <a:gd name="connsiteY0" fmla="*/ 0 h 3221320"/>
                <a:gd name="connsiteX1" fmla="*/ 6375025 w 6375025"/>
                <a:gd name="connsiteY1" fmla="*/ 4763 h 3221320"/>
                <a:gd name="connsiteX2" fmla="*/ 6368195 w 6375025"/>
                <a:gd name="connsiteY2" fmla="*/ 1087720 h 3221320"/>
                <a:gd name="connsiteX3" fmla="*/ 3237362 w 6375025"/>
                <a:gd name="connsiteY3" fmla="*/ 1081962 h 3221320"/>
                <a:gd name="connsiteX4" fmla="*/ 3241711 w 6375025"/>
                <a:gd name="connsiteY4" fmla="*/ 3220325 h 3221320"/>
                <a:gd name="connsiteX5" fmla="*/ 9525 w 6375025"/>
                <a:gd name="connsiteY5" fmla="*/ 3221320 h 3221320"/>
                <a:gd name="connsiteX6" fmla="*/ 0 w 6375025"/>
                <a:gd name="connsiteY6" fmla="*/ 0 h 322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5025" h="3221320">
                  <a:moveTo>
                    <a:pt x="0" y="0"/>
                  </a:moveTo>
                  <a:lnTo>
                    <a:pt x="6375025" y="4763"/>
                  </a:lnTo>
                  <a:cubicBezTo>
                    <a:pt x="6372748" y="365749"/>
                    <a:pt x="6370472" y="726734"/>
                    <a:pt x="6368195" y="1087720"/>
                  </a:cubicBezTo>
                  <a:lnTo>
                    <a:pt x="3237362" y="1081962"/>
                  </a:lnTo>
                  <a:cubicBezTo>
                    <a:pt x="3238812" y="1794750"/>
                    <a:pt x="3240261" y="2507537"/>
                    <a:pt x="3241711" y="3220325"/>
                  </a:cubicBezTo>
                  <a:lnTo>
                    <a:pt x="9525" y="3221320"/>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2" name="그림 21">
              <a:extLst>
                <a:ext uri="{FF2B5EF4-FFF2-40B4-BE49-F238E27FC236}">
                  <a16:creationId xmlns:a16="http://schemas.microsoft.com/office/drawing/2014/main" id="{8C898F24-6292-4C01-8EEB-7B3790F7B635}"/>
                </a:ext>
              </a:extLst>
            </p:cNvPr>
            <p:cNvPicPr>
              <a:picLocks noChangeAspect="1"/>
            </p:cNvPicPr>
            <p:nvPr/>
          </p:nvPicPr>
          <p:blipFill>
            <a:blip r:embed="rId5"/>
            <a:stretch>
              <a:fillRect/>
            </a:stretch>
          </p:blipFill>
          <p:spPr>
            <a:xfrm>
              <a:off x="374643" y="1478566"/>
              <a:ext cx="7426332" cy="2924712"/>
            </a:xfrm>
            <a:prstGeom prst="rect">
              <a:avLst/>
            </a:prstGeom>
          </p:spPr>
        </p:pic>
      </p:grpSp>
      <p:sp>
        <p:nvSpPr>
          <p:cNvPr id="19" name="직사각형 12">
            <a:extLst>
              <a:ext uri="{FF2B5EF4-FFF2-40B4-BE49-F238E27FC236}">
                <a16:creationId xmlns:a16="http://schemas.microsoft.com/office/drawing/2014/main" id="{9C3353EF-37C5-48CB-9C26-AA5526BB932A}"/>
              </a:ext>
            </a:extLst>
          </p:cNvPr>
          <p:cNvSpPr/>
          <p:nvPr/>
        </p:nvSpPr>
        <p:spPr>
          <a:xfrm>
            <a:off x="4693728" y="3457923"/>
            <a:ext cx="6645147" cy="2933549"/>
          </a:xfrm>
          <a:custGeom>
            <a:avLst/>
            <a:gdLst>
              <a:gd name="connsiteX0" fmla="*/ 0 w 5718383"/>
              <a:gd name="connsiteY0" fmla="*/ 0 h 2591044"/>
              <a:gd name="connsiteX1" fmla="*/ 5718383 w 5718383"/>
              <a:gd name="connsiteY1" fmla="*/ 0 h 2591044"/>
              <a:gd name="connsiteX2" fmla="*/ 5718383 w 5718383"/>
              <a:gd name="connsiteY2" fmla="*/ 2591044 h 2591044"/>
              <a:gd name="connsiteX3" fmla="*/ 0 w 5718383"/>
              <a:gd name="connsiteY3" fmla="*/ 2591044 h 2591044"/>
              <a:gd name="connsiteX4" fmla="*/ 0 w 5718383"/>
              <a:gd name="connsiteY4" fmla="*/ 0 h 2591044"/>
              <a:gd name="connsiteX0" fmla="*/ 0 w 5718383"/>
              <a:gd name="connsiteY0" fmla="*/ 0 h 2591044"/>
              <a:gd name="connsiteX1" fmla="*/ 5718383 w 5718383"/>
              <a:gd name="connsiteY1" fmla="*/ 0 h 2591044"/>
              <a:gd name="connsiteX2" fmla="*/ 5713620 w 5718383"/>
              <a:gd name="connsiteY2" fmla="*/ 895594 h 2591044"/>
              <a:gd name="connsiteX3" fmla="*/ 5718383 w 5718383"/>
              <a:gd name="connsiteY3" fmla="*/ 2591044 h 2591044"/>
              <a:gd name="connsiteX4" fmla="*/ 0 w 5718383"/>
              <a:gd name="connsiteY4" fmla="*/ 2591044 h 2591044"/>
              <a:gd name="connsiteX5" fmla="*/ 0 w 5718383"/>
              <a:gd name="connsiteY5" fmla="*/ 0 h 2591044"/>
              <a:gd name="connsiteX0" fmla="*/ 0 w 5718383"/>
              <a:gd name="connsiteY0" fmla="*/ 0 h 2591044"/>
              <a:gd name="connsiteX1" fmla="*/ 5718383 w 5718383"/>
              <a:gd name="connsiteY1" fmla="*/ 0 h 2591044"/>
              <a:gd name="connsiteX2" fmla="*/ 5713620 w 5718383"/>
              <a:gd name="connsiteY2" fmla="*/ 895594 h 2591044"/>
              <a:gd name="connsiteX3" fmla="*/ 5718383 w 5718383"/>
              <a:gd name="connsiteY3" fmla="*/ 2591044 h 2591044"/>
              <a:gd name="connsiteX4" fmla="*/ 2903745 w 5718383"/>
              <a:gd name="connsiteY4" fmla="*/ 2591044 h 2591044"/>
              <a:gd name="connsiteX5" fmla="*/ 0 w 5718383"/>
              <a:gd name="connsiteY5" fmla="*/ 2591044 h 2591044"/>
              <a:gd name="connsiteX6" fmla="*/ 0 w 5718383"/>
              <a:gd name="connsiteY6" fmla="*/ 0 h 2591044"/>
              <a:gd name="connsiteX0" fmla="*/ 0 w 5718383"/>
              <a:gd name="connsiteY0" fmla="*/ 0 h 2591044"/>
              <a:gd name="connsiteX1" fmla="*/ 5718383 w 5718383"/>
              <a:gd name="connsiteY1" fmla="*/ 0 h 2591044"/>
              <a:gd name="connsiteX2" fmla="*/ 5713620 w 5718383"/>
              <a:gd name="connsiteY2" fmla="*/ 895594 h 2591044"/>
              <a:gd name="connsiteX3" fmla="*/ 2879933 w 5718383"/>
              <a:gd name="connsiteY3" fmla="*/ 928932 h 2591044"/>
              <a:gd name="connsiteX4" fmla="*/ 2903745 w 5718383"/>
              <a:gd name="connsiteY4" fmla="*/ 2591044 h 2591044"/>
              <a:gd name="connsiteX5" fmla="*/ 0 w 5718383"/>
              <a:gd name="connsiteY5" fmla="*/ 2591044 h 2591044"/>
              <a:gd name="connsiteX6" fmla="*/ 0 w 5718383"/>
              <a:gd name="connsiteY6" fmla="*/ 0 h 2591044"/>
              <a:gd name="connsiteX0" fmla="*/ 0 w 5718383"/>
              <a:gd name="connsiteY0" fmla="*/ 0 h 2591044"/>
              <a:gd name="connsiteX1" fmla="*/ 5718383 w 5718383"/>
              <a:gd name="connsiteY1" fmla="*/ 0 h 2591044"/>
              <a:gd name="connsiteX2" fmla="*/ 5713620 w 5718383"/>
              <a:gd name="connsiteY2" fmla="*/ 895594 h 2591044"/>
              <a:gd name="connsiteX3" fmla="*/ 2879933 w 5718383"/>
              <a:gd name="connsiteY3" fmla="*/ 928932 h 2591044"/>
              <a:gd name="connsiteX4" fmla="*/ 2903745 w 5718383"/>
              <a:gd name="connsiteY4" fmla="*/ 2591044 h 2591044"/>
              <a:gd name="connsiteX5" fmla="*/ 0 w 5718383"/>
              <a:gd name="connsiteY5" fmla="*/ 2591044 h 2591044"/>
              <a:gd name="connsiteX6" fmla="*/ 0 w 5718383"/>
              <a:gd name="connsiteY6" fmla="*/ 0 h 2591044"/>
              <a:gd name="connsiteX0" fmla="*/ 0 w 5718383"/>
              <a:gd name="connsiteY0" fmla="*/ 0 h 2591044"/>
              <a:gd name="connsiteX1" fmla="*/ 5718383 w 5718383"/>
              <a:gd name="connsiteY1" fmla="*/ 0 h 2591044"/>
              <a:gd name="connsiteX2" fmla="*/ 5713620 w 5718383"/>
              <a:gd name="connsiteY2" fmla="*/ 895594 h 2591044"/>
              <a:gd name="connsiteX3" fmla="*/ 2879933 w 5718383"/>
              <a:gd name="connsiteY3" fmla="*/ 928932 h 2591044"/>
              <a:gd name="connsiteX4" fmla="*/ 2903745 w 5718383"/>
              <a:gd name="connsiteY4" fmla="*/ 2591044 h 2591044"/>
              <a:gd name="connsiteX5" fmla="*/ 0 w 5718383"/>
              <a:gd name="connsiteY5" fmla="*/ 2591044 h 2591044"/>
              <a:gd name="connsiteX6" fmla="*/ 0 w 5718383"/>
              <a:gd name="connsiteY6" fmla="*/ 0 h 2591044"/>
              <a:gd name="connsiteX0" fmla="*/ 0 w 5718383"/>
              <a:gd name="connsiteY0" fmla="*/ 0 h 2591044"/>
              <a:gd name="connsiteX1" fmla="*/ 5718383 w 5718383"/>
              <a:gd name="connsiteY1" fmla="*/ 0 h 2591044"/>
              <a:gd name="connsiteX2" fmla="*/ 5713620 w 5718383"/>
              <a:gd name="connsiteY2" fmla="*/ 895594 h 2591044"/>
              <a:gd name="connsiteX3" fmla="*/ 2875170 w 5718383"/>
              <a:gd name="connsiteY3" fmla="*/ 895595 h 2591044"/>
              <a:gd name="connsiteX4" fmla="*/ 2903745 w 5718383"/>
              <a:gd name="connsiteY4" fmla="*/ 2591044 h 2591044"/>
              <a:gd name="connsiteX5" fmla="*/ 0 w 5718383"/>
              <a:gd name="connsiteY5" fmla="*/ 2591044 h 2591044"/>
              <a:gd name="connsiteX6" fmla="*/ 0 w 5718383"/>
              <a:gd name="connsiteY6" fmla="*/ 0 h 2591044"/>
              <a:gd name="connsiteX0" fmla="*/ 0 w 5718383"/>
              <a:gd name="connsiteY0" fmla="*/ 0 h 2591044"/>
              <a:gd name="connsiteX1" fmla="*/ 5718383 w 5718383"/>
              <a:gd name="connsiteY1" fmla="*/ 0 h 2591044"/>
              <a:gd name="connsiteX2" fmla="*/ 5713620 w 5718383"/>
              <a:gd name="connsiteY2" fmla="*/ 895594 h 2591044"/>
              <a:gd name="connsiteX3" fmla="*/ 2875170 w 5718383"/>
              <a:gd name="connsiteY3" fmla="*/ 895595 h 2591044"/>
              <a:gd name="connsiteX4" fmla="*/ 2898660 w 5718383"/>
              <a:gd name="connsiteY4" fmla="*/ 2580792 h 2591044"/>
              <a:gd name="connsiteX5" fmla="*/ 0 w 5718383"/>
              <a:gd name="connsiteY5" fmla="*/ 2591044 h 2591044"/>
              <a:gd name="connsiteX6" fmla="*/ 0 w 5718383"/>
              <a:gd name="connsiteY6" fmla="*/ 0 h 2591044"/>
              <a:gd name="connsiteX0" fmla="*/ 0 w 5718383"/>
              <a:gd name="connsiteY0" fmla="*/ 0 h 2591044"/>
              <a:gd name="connsiteX1" fmla="*/ 5718383 w 5718383"/>
              <a:gd name="connsiteY1" fmla="*/ 0 h 2591044"/>
              <a:gd name="connsiteX2" fmla="*/ 5713620 w 5718383"/>
              <a:gd name="connsiteY2" fmla="*/ 895594 h 2591044"/>
              <a:gd name="connsiteX3" fmla="*/ 2875170 w 5718383"/>
              <a:gd name="connsiteY3" fmla="*/ 895595 h 2591044"/>
              <a:gd name="connsiteX4" fmla="*/ 2888489 w 5718383"/>
              <a:gd name="connsiteY4" fmla="*/ 2580792 h 2591044"/>
              <a:gd name="connsiteX5" fmla="*/ 0 w 5718383"/>
              <a:gd name="connsiteY5" fmla="*/ 2591044 h 2591044"/>
              <a:gd name="connsiteX6" fmla="*/ 0 w 5718383"/>
              <a:gd name="connsiteY6" fmla="*/ 0 h 2591044"/>
              <a:gd name="connsiteX0" fmla="*/ 0 w 5718383"/>
              <a:gd name="connsiteY0" fmla="*/ 0 h 2591044"/>
              <a:gd name="connsiteX1" fmla="*/ 5718383 w 5718383"/>
              <a:gd name="connsiteY1" fmla="*/ 0 h 2591044"/>
              <a:gd name="connsiteX2" fmla="*/ 5713620 w 5718383"/>
              <a:gd name="connsiteY2" fmla="*/ 895594 h 2591044"/>
              <a:gd name="connsiteX3" fmla="*/ 2875170 w 5718383"/>
              <a:gd name="connsiteY3" fmla="*/ 895595 h 2591044"/>
              <a:gd name="connsiteX4" fmla="*/ 2888489 w 5718383"/>
              <a:gd name="connsiteY4" fmla="*/ 2580792 h 2591044"/>
              <a:gd name="connsiteX5" fmla="*/ 0 w 5718383"/>
              <a:gd name="connsiteY5" fmla="*/ 2591044 h 2591044"/>
              <a:gd name="connsiteX6" fmla="*/ 0 w 5718383"/>
              <a:gd name="connsiteY6" fmla="*/ 0 h 2591044"/>
              <a:gd name="connsiteX0" fmla="*/ 0 w 5718383"/>
              <a:gd name="connsiteY0" fmla="*/ 0 h 2591044"/>
              <a:gd name="connsiteX1" fmla="*/ 5718383 w 5718383"/>
              <a:gd name="connsiteY1" fmla="*/ 0 h 2591044"/>
              <a:gd name="connsiteX2" fmla="*/ 5713620 w 5718383"/>
              <a:gd name="connsiteY2" fmla="*/ 895594 h 2591044"/>
              <a:gd name="connsiteX3" fmla="*/ 2890425 w 5718383"/>
              <a:gd name="connsiteY3" fmla="*/ 890468 h 2591044"/>
              <a:gd name="connsiteX4" fmla="*/ 2888489 w 5718383"/>
              <a:gd name="connsiteY4" fmla="*/ 2580792 h 2591044"/>
              <a:gd name="connsiteX5" fmla="*/ 0 w 5718383"/>
              <a:gd name="connsiteY5" fmla="*/ 2591044 h 2591044"/>
              <a:gd name="connsiteX6" fmla="*/ 0 w 5718383"/>
              <a:gd name="connsiteY6" fmla="*/ 0 h 2591044"/>
              <a:gd name="connsiteX0" fmla="*/ 0 w 5753978"/>
              <a:gd name="connsiteY0" fmla="*/ 0 h 2591044"/>
              <a:gd name="connsiteX1" fmla="*/ 5753978 w 5753978"/>
              <a:gd name="connsiteY1" fmla="*/ 35882 h 2591044"/>
              <a:gd name="connsiteX2" fmla="*/ 5713620 w 5753978"/>
              <a:gd name="connsiteY2" fmla="*/ 895594 h 2591044"/>
              <a:gd name="connsiteX3" fmla="*/ 2890425 w 5753978"/>
              <a:gd name="connsiteY3" fmla="*/ 890468 h 2591044"/>
              <a:gd name="connsiteX4" fmla="*/ 2888489 w 5753978"/>
              <a:gd name="connsiteY4" fmla="*/ 2580792 h 2591044"/>
              <a:gd name="connsiteX5" fmla="*/ 0 w 5753978"/>
              <a:gd name="connsiteY5" fmla="*/ 2591044 h 2591044"/>
              <a:gd name="connsiteX6" fmla="*/ 0 w 5753978"/>
              <a:gd name="connsiteY6" fmla="*/ 0 h 2591044"/>
              <a:gd name="connsiteX0" fmla="*/ 0 w 5759063"/>
              <a:gd name="connsiteY0" fmla="*/ 0 h 2591044"/>
              <a:gd name="connsiteX1" fmla="*/ 5759063 w 5759063"/>
              <a:gd name="connsiteY1" fmla="*/ 46134 h 2591044"/>
              <a:gd name="connsiteX2" fmla="*/ 5713620 w 5759063"/>
              <a:gd name="connsiteY2" fmla="*/ 895594 h 2591044"/>
              <a:gd name="connsiteX3" fmla="*/ 2890425 w 5759063"/>
              <a:gd name="connsiteY3" fmla="*/ 890468 h 2591044"/>
              <a:gd name="connsiteX4" fmla="*/ 2888489 w 5759063"/>
              <a:gd name="connsiteY4" fmla="*/ 2580792 h 2591044"/>
              <a:gd name="connsiteX5" fmla="*/ 0 w 5759063"/>
              <a:gd name="connsiteY5" fmla="*/ 2591044 h 2591044"/>
              <a:gd name="connsiteX6" fmla="*/ 0 w 5759063"/>
              <a:gd name="connsiteY6" fmla="*/ 0 h 2591044"/>
              <a:gd name="connsiteX0" fmla="*/ 0 w 5759810"/>
              <a:gd name="connsiteY0" fmla="*/ 0 h 2591044"/>
              <a:gd name="connsiteX1" fmla="*/ 5759063 w 5759810"/>
              <a:gd name="connsiteY1" fmla="*/ 46134 h 2591044"/>
              <a:gd name="connsiteX2" fmla="*/ 5759386 w 5759810"/>
              <a:gd name="connsiteY2" fmla="*/ 880217 h 2591044"/>
              <a:gd name="connsiteX3" fmla="*/ 2890425 w 5759810"/>
              <a:gd name="connsiteY3" fmla="*/ 890468 h 2591044"/>
              <a:gd name="connsiteX4" fmla="*/ 2888489 w 5759810"/>
              <a:gd name="connsiteY4" fmla="*/ 2580792 h 2591044"/>
              <a:gd name="connsiteX5" fmla="*/ 0 w 5759810"/>
              <a:gd name="connsiteY5" fmla="*/ 2591044 h 2591044"/>
              <a:gd name="connsiteX6" fmla="*/ 0 w 5759810"/>
              <a:gd name="connsiteY6" fmla="*/ 0 h 2591044"/>
              <a:gd name="connsiteX0" fmla="*/ 0 w 5764895"/>
              <a:gd name="connsiteY0" fmla="*/ 0 h 2565414"/>
              <a:gd name="connsiteX1" fmla="*/ 5764148 w 5764895"/>
              <a:gd name="connsiteY1" fmla="*/ 20504 h 2565414"/>
              <a:gd name="connsiteX2" fmla="*/ 5764471 w 5764895"/>
              <a:gd name="connsiteY2" fmla="*/ 854587 h 2565414"/>
              <a:gd name="connsiteX3" fmla="*/ 2895510 w 5764895"/>
              <a:gd name="connsiteY3" fmla="*/ 864838 h 2565414"/>
              <a:gd name="connsiteX4" fmla="*/ 2893574 w 5764895"/>
              <a:gd name="connsiteY4" fmla="*/ 2555162 h 2565414"/>
              <a:gd name="connsiteX5" fmla="*/ 5085 w 5764895"/>
              <a:gd name="connsiteY5" fmla="*/ 2565414 h 2565414"/>
              <a:gd name="connsiteX6" fmla="*/ 0 w 5764895"/>
              <a:gd name="connsiteY6" fmla="*/ 0 h 256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4895" h="2565414">
                <a:moveTo>
                  <a:pt x="0" y="0"/>
                </a:moveTo>
                <a:lnTo>
                  <a:pt x="5764148" y="20504"/>
                </a:lnTo>
                <a:cubicBezTo>
                  <a:pt x="5762560" y="319035"/>
                  <a:pt x="5766059" y="556056"/>
                  <a:pt x="5764471" y="854587"/>
                </a:cubicBezTo>
                <a:lnTo>
                  <a:pt x="2895510" y="864838"/>
                </a:lnTo>
                <a:cubicBezTo>
                  <a:pt x="2899950" y="1426570"/>
                  <a:pt x="2899304" y="1962675"/>
                  <a:pt x="2893574" y="2555162"/>
                </a:cubicBezTo>
                <a:lnTo>
                  <a:pt x="5085" y="2565414"/>
                </a:lnTo>
                <a:lnTo>
                  <a:pt x="0" y="0"/>
                </a:lnTo>
                <a:close/>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04981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7E67999-C56C-4032-9014-F1947222E1E6}"/>
              </a:ext>
            </a:extLst>
          </p:cNvPr>
          <p:cNvSpPr>
            <a:spLocks noGrp="1"/>
          </p:cNvSpPr>
          <p:nvPr>
            <p:ph type="title"/>
          </p:nvPr>
        </p:nvSpPr>
        <p:spPr/>
        <p:txBody>
          <a:bodyPr/>
          <a:lstStyle/>
          <a:p>
            <a:r>
              <a:rPr lang="en-US" altLang="ko-KR"/>
              <a:t>Case study | </a:t>
            </a:r>
            <a:r>
              <a:rPr lang="en-US" altLang="ko-KR" sz="2000"/>
              <a:t>Protection I&amp;C systems for a 5MW open-pool type research reactor</a:t>
            </a:r>
            <a:endParaRPr lang="ko-KR" altLang="en-US"/>
          </a:p>
        </p:txBody>
      </p:sp>
      <p:sp>
        <p:nvSpPr>
          <p:cNvPr id="4" name="슬라이드 번호 개체 틀 3">
            <a:extLst>
              <a:ext uri="{FF2B5EF4-FFF2-40B4-BE49-F238E27FC236}">
                <a16:creationId xmlns:a16="http://schemas.microsoft.com/office/drawing/2014/main" id="{0BFAE65C-D443-4069-A73A-499BD9C14415}"/>
              </a:ext>
            </a:extLst>
          </p:cNvPr>
          <p:cNvSpPr>
            <a:spLocks noGrp="1"/>
          </p:cNvSpPr>
          <p:nvPr>
            <p:ph type="sldNum" sz="quarter" idx="12"/>
          </p:nvPr>
        </p:nvSpPr>
        <p:spPr/>
        <p:txBody>
          <a:bodyPr/>
          <a:lstStyle/>
          <a:p>
            <a:fld id="{425ED817-63B3-4629-BB8A-13C68133D383}" type="slidenum">
              <a:rPr lang="en-US" smtClean="0"/>
              <a:pPr/>
              <a:t>13</a:t>
            </a:fld>
            <a:endParaRPr lang="en-US"/>
          </a:p>
        </p:txBody>
      </p:sp>
      <p:pic>
        <p:nvPicPr>
          <p:cNvPr id="5" name="그림 4">
            <a:extLst>
              <a:ext uri="{FF2B5EF4-FFF2-40B4-BE49-F238E27FC236}">
                <a16:creationId xmlns:a16="http://schemas.microsoft.com/office/drawing/2014/main" id="{C0C9B962-66D1-4329-862F-313E3BA8B2CC}"/>
              </a:ext>
            </a:extLst>
          </p:cNvPr>
          <p:cNvPicPr>
            <a:picLocks noChangeAspect="1"/>
          </p:cNvPicPr>
          <p:nvPr/>
        </p:nvPicPr>
        <p:blipFill>
          <a:blip r:embed="rId3"/>
          <a:stretch>
            <a:fillRect/>
          </a:stretch>
        </p:blipFill>
        <p:spPr>
          <a:xfrm>
            <a:off x="662939" y="995690"/>
            <a:ext cx="7936257" cy="5328910"/>
          </a:xfrm>
          <a:prstGeom prst="rect">
            <a:avLst/>
          </a:prstGeom>
        </p:spPr>
      </p:pic>
      <p:sp>
        <p:nvSpPr>
          <p:cNvPr id="6" name="직사각형 5">
            <a:extLst>
              <a:ext uri="{FF2B5EF4-FFF2-40B4-BE49-F238E27FC236}">
                <a16:creationId xmlns:a16="http://schemas.microsoft.com/office/drawing/2014/main" id="{FE781A3E-C749-4C78-A52C-1DECED877A70}"/>
              </a:ext>
            </a:extLst>
          </p:cNvPr>
          <p:cNvSpPr/>
          <p:nvPr/>
        </p:nvSpPr>
        <p:spPr>
          <a:xfrm>
            <a:off x="7086600" y="4991100"/>
            <a:ext cx="4762500" cy="1333500"/>
          </a:xfrm>
          <a:prstGeom prst="rect">
            <a:avLst/>
          </a:prstGeom>
          <a:solidFill>
            <a:schemeClr val="bg1">
              <a:lumMod val="95000"/>
            </a:schemeClr>
          </a:solidFill>
          <a:ln w="0">
            <a:solidFill>
              <a:srgbClr val="000000"/>
            </a:solidFill>
            <a:prstDash val="solid"/>
            <a:round/>
            <a:headEnd/>
            <a:tailEnd/>
          </a:ln>
        </p:spPr>
        <p:txBody>
          <a:bodyPr vert="horz" wrap="square" lIns="91440" tIns="45720" rIns="91440" bIns="45720" numCol="2" anchor="ctr" anchorCtr="0" compatLnSpc="1">
            <a:prstTxWarp prst="textNoShape">
              <a:avLst/>
            </a:prstTxWarp>
          </a:bodyPr>
          <a:lstStyle/>
          <a:p>
            <a:r>
              <a:rPr lang="en-US" altLang="ko-KR" sz="1050" dirty="0"/>
              <a:t>AC: Actuation Circuit</a:t>
            </a:r>
            <a:endParaRPr lang="ko-KR" altLang="en-US" sz="1050" dirty="0"/>
          </a:p>
          <a:p>
            <a:r>
              <a:rPr lang="en-US" altLang="ko-KR" sz="1050" dirty="0"/>
              <a:t>APS: Alternate Protection System</a:t>
            </a:r>
            <a:endParaRPr lang="ko-KR" altLang="en-US" sz="1050" dirty="0"/>
          </a:p>
          <a:p>
            <a:r>
              <a:rPr lang="en-US" altLang="ko-KR" sz="1050" dirty="0"/>
              <a:t>BP: </a:t>
            </a:r>
            <a:r>
              <a:rPr lang="en-US" altLang="ko-KR" sz="1050" dirty="0" err="1"/>
              <a:t>Bistable</a:t>
            </a:r>
            <a:r>
              <a:rPr lang="en-US" altLang="ko-KR" sz="1050" dirty="0"/>
              <a:t> Processor</a:t>
            </a:r>
            <a:br>
              <a:rPr lang="ko-KR" altLang="en-US" sz="1050" dirty="0"/>
            </a:br>
            <a:r>
              <a:rPr lang="en-US" altLang="ko-KR" sz="1050" dirty="0"/>
              <a:t>CC: Coincidence Circuit</a:t>
            </a:r>
            <a:endParaRPr lang="ko-KR" altLang="en-US" sz="1050" dirty="0"/>
          </a:p>
          <a:p>
            <a:r>
              <a:rPr lang="en-US" altLang="ko-KR" sz="1050" dirty="0"/>
              <a:t>IC: Initiation Circuit</a:t>
            </a:r>
            <a:endParaRPr lang="ko-KR" altLang="en-US" sz="1050" dirty="0"/>
          </a:p>
          <a:p>
            <a:r>
              <a:rPr lang="en-US" altLang="ko-KR" sz="1050" dirty="0"/>
              <a:t>IPS: Information Processing System</a:t>
            </a:r>
            <a:endParaRPr lang="ko-KR" altLang="en-US" sz="1050" dirty="0"/>
          </a:p>
          <a:p>
            <a:r>
              <a:rPr lang="en-US" altLang="ko-KR" sz="1050" dirty="0"/>
              <a:t>LDP: Large Display Panel</a:t>
            </a:r>
            <a:endParaRPr lang="ko-KR" altLang="en-US" sz="1050" dirty="0"/>
          </a:p>
          <a:p>
            <a:r>
              <a:rPr lang="en-US" altLang="ko-KR" sz="1050" dirty="0"/>
              <a:t>MTP: Maintenance and Test Panel</a:t>
            </a:r>
            <a:endParaRPr lang="ko-KR" altLang="en-US" sz="1050" dirty="0"/>
          </a:p>
          <a:p>
            <a:r>
              <a:rPr lang="en-US" altLang="ko-KR" sz="1050" dirty="0"/>
              <a:t>MTS: Manual Trip Switch</a:t>
            </a:r>
            <a:endParaRPr lang="ko-KR" altLang="en-US" sz="1050" dirty="0"/>
          </a:p>
          <a:p>
            <a:r>
              <a:rPr lang="en-US" altLang="ko-KR" sz="1050" dirty="0"/>
              <a:t>OWS: Operator Workstation</a:t>
            </a:r>
            <a:endParaRPr lang="ko-KR" altLang="en-US" sz="1050" dirty="0"/>
          </a:p>
          <a:p>
            <a:r>
              <a:rPr lang="en-US" altLang="ko-KR" sz="1050" dirty="0"/>
              <a:t>PAMS: Post Accident Monitoring System</a:t>
            </a:r>
            <a:br>
              <a:rPr lang="ko-KR" altLang="en-US" sz="1050" dirty="0"/>
            </a:br>
            <a:r>
              <a:rPr lang="en-US" altLang="ko-KR" sz="1050" dirty="0"/>
              <a:t>RPS: Reactor Protection System</a:t>
            </a:r>
            <a:endParaRPr lang="ko-KR" altLang="en-US" sz="1050" dirty="0"/>
          </a:p>
          <a:p>
            <a:r>
              <a:rPr lang="en-US" altLang="ko-KR" sz="1050" dirty="0"/>
              <a:t>SSP: Signal Splitter Panel</a:t>
            </a:r>
            <a:endParaRPr lang="ko-KR" altLang="en-US" sz="900" dirty="0">
              <a:solidFill>
                <a:schemeClr val="bg1"/>
              </a:solidFill>
              <a:cs typeface="Arial" panose="020B0604020202020204" pitchFamily="34" charset="0"/>
            </a:endParaRPr>
          </a:p>
        </p:txBody>
      </p:sp>
      <p:sp>
        <p:nvSpPr>
          <p:cNvPr id="7" name="직사각형 6">
            <a:extLst>
              <a:ext uri="{FF2B5EF4-FFF2-40B4-BE49-F238E27FC236}">
                <a16:creationId xmlns:a16="http://schemas.microsoft.com/office/drawing/2014/main" id="{561743A6-A679-4B42-ADCD-26DC214EE007}"/>
              </a:ext>
            </a:extLst>
          </p:cNvPr>
          <p:cNvSpPr/>
          <p:nvPr/>
        </p:nvSpPr>
        <p:spPr>
          <a:xfrm>
            <a:off x="230371" y="6493083"/>
            <a:ext cx="10051311" cy="307777"/>
          </a:xfrm>
          <a:prstGeom prst="rect">
            <a:avLst/>
          </a:prstGeom>
        </p:spPr>
        <p:txBody>
          <a:bodyPr wrap="square">
            <a:spAutoFit/>
          </a:bodyPr>
          <a:lstStyle/>
          <a:p>
            <a:r>
              <a:rPr lang="en-US" altLang="ko-KR" sz="1400" dirty="0"/>
              <a:t>* To simplify the system, c</a:t>
            </a:r>
            <a:r>
              <a:rPr lang="ko-KR" altLang="en-US" sz="1400" dirty="0" err="1"/>
              <a:t>omponents</a:t>
            </a:r>
            <a:r>
              <a:rPr lang="ko-KR" altLang="en-US" sz="1400" dirty="0"/>
              <a:t> </a:t>
            </a:r>
            <a:r>
              <a:rPr lang="ko-KR" altLang="en-US" sz="1400" dirty="0" err="1"/>
              <a:t>connected</a:t>
            </a:r>
            <a:r>
              <a:rPr lang="ko-KR" altLang="en-US" sz="1400" dirty="0"/>
              <a:t> </a:t>
            </a:r>
            <a:r>
              <a:rPr lang="ko-KR" altLang="en-US" sz="1400" dirty="0" err="1"/>
              <a:t>in</a:t>
            </a:r>
            <a:r>
              <a:rPr lang="ko-KR" altLang="en-US" sz="1400" dirty="0"/>
              <a:t> </a:t>
            </a:r>
            <a:r>
              <a:rPr lang="ko-KR" altLang="en-US" sz="1400" dirty="0" err="1"/>
              <a:t>series</a:t>
            </a:r>
            <a:r>
              <a:rPr lang="ko-KR" altLang="en-US" sz="1400" dirty="0"/>
              <a:t> </a:t>
            </a:r>
            <a:r>
              <a:rPr lang="ko-KR" altLang="en-US" sz="1400" dirty="0" err="1"/>
              <a:t>to</a:t>
            </a:r>
            <a:r>
              <a:rPr lang="ko-KR" altLang="en-US" sz="1400" dirty="0"/>
              <a:t> </a:t>
            </a:r>
            <a:r>
              <a:rPr lang="ko-KR" altLang="en-US" sz="1400" dirty="0" err="1"/>
              <a:t>each</a:t>
            </a:r>
            <a:r>
              <a:rPr lang="ko-KR" altLang="en-US" sz="1400" dirty="0"/>
              <a:t> </a:t>
            </a:r>
            <a:r>
              <a:rPr lang="ko-KR" altLang="en-US" sz="1400" dirty="0" err="1"/>
              <a:t>other</a:t>
            </a:r>
            <a:r>
              <a:rPr lang="ko-KR" altLang="en-US" sz="1400" dirty="0"/>
              <a:t> </a:t>
            </a:r>
            <a:r>
              <a:rPr lang="ko-KR" altLang="en-US" sz="1400" dirty="0" err="1"/>
              <a:t>without</a:t>
            </a:r>
            <a:r>
              <a:rPr lang="ko-KR" altLang="en-US" sz="1400" dirty="0"/>
              <a:t> </a:t>
            </a:r>
            <a:r>
              <a:rPr lang="ko-KR" altLang="en-US" sz="1400" dirty="0" err="1"/>
              <a:t>branching</a:t>
            </a:r>
            <a:r>
              <a:rPr lang="ko-KR" altLang="en-US" sz="1400" dirty="0"/>
              <a:t> </a:t>
            </a:r>
            <a:r>
              <a:rPr lang="ko-KR" altLang="en-US" sz="1400" dirty="0" err="1"/>
              <a:t>were</a:t>
            </a:r>
            <a:r>
              <a:rPr lang="ko-KR" altLang="en-US" sz="1400" dirty="0"/>
              <a:t> </a:t>
            </a:r>
            <a:r>
              <a:rPr lang="ko-KR" altLang="en-US" sz="1400" dirty="0" err="1"/>
              <a:t>combined</a:t>
            </a:r>
            <a:r>
              <a:rPr lang="ko-KR" altLang="en-US" sz="1400" dirty="0"/>
              <a:t> </a:t>
            </a:r>
            <a:r>
              <a:rPr lang="ko-KR" altLang="en-US" sz="1400" dirty="0" err="1"/>
              <a:t>as</a:t>
            </a:r>
            <a:r>
              <a:rPr lang="ko-KR" altLang="en-US" sz="1400" dirty="0"/>
              <a:t> </a:t>
            </a:r>
            <a:r>
              <a:rPr lang="ko-KR" altLang="en-US" sz="1400" dirty="0" err="1"/>
              <a:t>one</a:t>
            </a:r>
            <a:r>
              <a:rPr lang="ko-KR" altLang="en-US" sz="1400" dirty="0"/>
              <a:t> </a:t>
            </a:r>
            <a:r>
              <a:rPr lang="ko-KR" altLang="en-US" sz="1400" dirty="0" err="1"/>
              <a:t>component</a:t>
            </a:r>
            <a:r>
              <a:rPr lang="ko-KR" altLang="en-US" sz="1400" dirty="0"/>
              <a:t>.</a:t>
            </a:r>
          </a:p>
        </p:txBody>
      </p:sp>
    </p:spTree>
    <p:extLst>
      <p:ext uri="{BB962C8B-B14F-4D97-AF65-F5344CB8AC3E}">
        <p14:creationId xmlns:p14="http://schemas.microsoft.com/office/powerpoint/2010/main" val="2052434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7E67999-C56C-4032-9014-F1947222E1E6}"/>
              </a:ext>
            </a:extLst>
          </p:cNvPr>
          <p:cNvSpPr>
            <a:spLocks noGrp="1"/>
          </p:cNvSpPr>
          <p:nvPr>
            <p:ph type="title"/>
          </p:nvPr>
        </p:nvSpPr>
        <p:spPr/>
        <p:txBody>
          <a:bodyPr/>
          <a:lstStyle/>
          <a:p>
            <a:r>
              <a:rPr lang="en-US" altLang="ko-KR"/>
              <a:t>Case study | </a:t>
            </a:r>
            <a:r>
              <a:rPr lang="en-US" altLang="ko-KR" sz="2000"/>
              <a:t>Protection I&amp;C systems for a 5MW open-pool type research reactor</a:t>
            </a:r>
            <a:endParaRPr lang="ko-KR" altLang="en-US"/>
          </a:p>
        </p:txBody>
      </p:sp>
      <p:sp>
        <p:nvSpPr>
          <p:cNvPr id="4" name="슬라이드 번호 개체 틀 3">
            <a:extLst>
              <a:ext uri="{FF2B5EF4-FFF2-40B4-BE49-F238E27FC236}">
                <a16:creationId xmlns:a16="http://schemas.microsoft.com/office/drawing/2014/main" id="{0BFAE65C-D443-4069-A73A-499BD9C14415}"/>
              </a:ext>
            </a:extLst>
          </p:cNvPr>
          <p:cNvSpPr>
            <a:spLocks noGrp="1"/>
          </p:cNvSpPr>
          <p:nvPr>
            <p:ph type="sldNum" sz="quarter" idx="12"/>
          </p:nvPr>
        </p:nvSpPr>
        <p:spPr/>
        <p:txBody>
          <a:bodyPr/>
          <a:lstStyle/>
          <a:p>
            <a:fld id="{425ED817-63B3-4629-BB8A-13C68133D383}" type="slidenum">
              <a:rPr lang="en-US" smtClean="0"/>
              <a:pPr/>
              <a:t>14</a:t>
            </a:fld>
            <a:endParaRPr lang="en-US"/>
          </a:p>
        </p:txBody>
      </p:sp>
      <p:pic>
        <p:nvPicPr>
          <p:cNvPr id="7" name="그림 6">
            <a:extLst>
              <a:ext uri="{FF2B5EF4-FFF2-40B4-BE49-F238E27FC236}">
                <a16:creationId xmlns:a16="http://schemas.microsoft.com/office/drawing/2014/main" id="{CCEA5FBE-B574-427C-A065-8FDD21D40A31}"/>
              </a:ext>
            </a:extLst>
          </p:cNvPr>
          <p:cNvPicPr/>
          <p:nvPr/>
        </p:nvPicPr>
        <p:blipFill>
          <a:blip r:embed="rId3"/>
          <a:stretch>
            <a:fillRect/>
          </a:stretch>
        </p:blipFill>
        <p:spPr>
          <a:xfrm>
            <a:off x="970477" y="992987"/>
            <a:ext cx="9937384" cy="5440818"/>
          </a:xfrm>
          <a:prstGeom prst="rect">
            <a:avLst/>
          </a:prstGeom>
        </p:spPr>
      </p:pic>
    </p:spTree>
    <p:extLst>
      <p:ext uri="{BB962C8B-B14F-4D97-AF65-F5344CB8AC3E}">
        <p14:creationId xmlns:p14="http://schemas.microsoft.com/office/powerpoint/2010/main" val="1012041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3B3C005-D0FA-491E-86BC-1F8CA8842A3F}"/>
              </a:ext>
            </a:extLst>
          </p:cNvPr>
          <p:cNvSpPr>
            <a:spLocks noGrp="1"/>
          </p:cNvSpPr>
          <p:nvPr>
            <p:ph type="title"/>
          </p:nvPr>
        </p:nvSpPr>
        <p:spPr/>
        <p:txBody>
          <a:bodyPr/>
          <a:lstStyle/>
          <a:p>
            <a:r>
              <a:rPr lang="en-US" altLang="ko-KR">
                <a:solidFill>
                  <a:prstClr val="black">
                    <a:lumMod val="85000"/>
                    <a:lumOff val="15000"/>
                  </a:prstClr>
                </a:solidFill>
              </a:rPr>
              <a:t>Case study | </a:t>
            </a:r>
            <a:r>
              <a:rPr lang="en-US" altLang="ko-KR" sz="2000">
                <a:solidFill>
                  <a:prstClr val="black">
                    <a:lumMod val="85000"/>
                    <a:lumOff val="15000"/>
                  </a:prstClr>
                </a:solidFill>
              </a:rPr>
              <a:t>Protection I&amp;C systems for a 5MW open-pool type research reactor</a:t>
            </a:r>
            <a:endParaRPr lang="ko-KR" altLang="en-US"/>
          </a:p>
        </p:txBody>
      </p:sp>
      <p:sp>
        <p:nvSpPr>
          <p:cNvPr id="4" name="슬라이드 번호 개체 틀 3">
            <a:extLst>
              <a:ext uri="{FF2B5EF4-FFF2-40B4-BE49-F238E27FC236}">
                <a16:creationId xmlns:a16="http://schemas.microsoft.com/office/drawing/2014/main" id="{B0A3B945-96FE-43C8-A786-DAC4F13E9458}"/>
              </a:ext>
            </a:extLst>
          </p:cNvPr>
          <p:cNvSpPr>
            <a:spLocks noGrp="1"/>
          </p:cNvSpPr>
          <p:nvPr>
            <p:ph type="sldNum" sz="quarter" idx="12"/>
          </p:nvPr>
        </p:nvSpPr>
        <p:spPr/>
        <p:txBody>
          <a:bodyPr/>
          <a:lstStyle/>
          <a:p>
            <a:fld id="{425ED817-63B3-4629-BB8A-13C68133D383}" type="slidenum">
              <a:rPr lang="en-US" smtClean="0"/>
              <a:pPr/>
              <a:t>15</a:t>
            </a:fld>
            <a:endParaRPr lang="en-US"/>
          </a:p>
        </p:txBody>
      </p:sp>
      <p:grpSp>
        <p:nvGrpSpPr>
          <p:cNvPr id="18" name="그룹 17">
            <a:extLst>
              <a:ext uri="{FF2B5EF4-FFF2-40B4-BE49-F238E27FC236}">
                <a16:creationId xmlns:a16="http://schemas.microsoft.com/office/drawing/2014/main" id="{6560C8A0-1CDD-4919-939D-80496F40BDBF}"/>
              </a:ext>
            </a:extLst>
          </p:cNvPr>
          <p:cNvGrpSpPr/>
          <p:nvPr/>
        </p:nvGrpSpPr>
        <p:grpSpPr>
          <a:xfrm>
            <a:off x="164997" y="4118050"/>
            <a:ext cx="5918245" cy="1988218"/>
            <a:chOff x="243498" y="2979274"/>
            <a:chExt cx="4520663" cy="1338504"/>
          </a:xfrm>
        </p:grpSpPr>
        <p:pic>
          <p:nvPicPr>
            <p:cNvPr id="9" name="그림 8">
              <a:extLst>
                <a:ext uri="{FF2B5EF4-FFF2-40B4-BE49-F238E27FC236}">
                  <a16:creationId xmlns:a16="http://schemas.microsoft.com/office/drawing/2014/main" id="{E1CE4371-6BD9-48C4-B7B3-0CC18049314D}"/>
                </a:ext>
              </a:extLst>
            </p:cNvPr>
            <p:cNvPicPr>
              <a:picLocks noChangeAspect="1"/>
            </p:cNvPicPr>
            <p:nvPr/>
          </p:nvPicPr>
          <p:blipFill>
            <a:blip r:embed="rId3"/>
            <a:stretch>
              <a:fillRect/>
            </a:stretch>
          </p:blipFill>
          <p:spPr>
            <a:xfrm rot="10800000" flipH="1" flipV="1">
              <a:off x="243498" y="2979274"/>
              <a:ext cx="2230316" cy="1338503"/>
            </a:xfrm>
            <a:prstGeom prst="rect">
              <a:avLst/>
            </a:prstGeom>
            <a:ln>
              <a:solidFill>
                <a:schemeClr val="tx1">
                  <a:lumMod val="65000"/>
                  <a:lumOff val="35000"/>
                </a:schemeClr>
              </a:solidFill>
            </a:ln>
          </p:spPr>
        </p:pic>
        <p:pic>
          <p:nvPicPr>
            <p:cNvPr id="10" name="그림 9">
              <a:extLst>
                <a:ext uri="{FF2B5EF4-FFF2-40B4-BE49-F238E27FC236}">
                  <a16:creationId xmlns:a16="http://schemas.microsoft.com/office/drawing/2014/main" id="{2242E6C7-19DC-44A3-B3A0-8DB0013CDF5F}"/>
                </a:ext>
              </a:extLst>
            </p:cNvPr>
            <p:cNvPicPr>
              <a:picLocks noChangeAspect="1"/>
            </p:cNvPicPr>
            <p:nvPr/>
          </p:nvPicPr>
          <p:blipFill>
            <a:blip r:embed="rId4"/>
            <a:stretch>
              <a:fillRect/>
            </a:stretch>
          </p:blipFill>
          <p:spPr>
            <a:xfrm>
              <a:off x="2533844" y="2979274"/>
              <a:ext cx="2230317" cy="1338504"/>
            </a:xfrm>
            <a:prstGeom prst="rect">
              <a:avLst/>
            </a:prstGeom>
            <a:ln>
              <a:solidFill>
                <a:schemeClr val="tx1">
                  <a:lumMod val="65000"/>
                  <a:lumOff val="35000"/>
                </a:schemeClr>
              </a:solidFill>
            </a:ln>
          </p:spPr>
        </p:pic>
      </p:grpSp>
      <p:pic>
        <p:nvPicPr>
          <p:cNvPr id="11" name="그림 10">
            <a:extLst>
              <a:ext uri="{FF2B5EF4-FFF2-40B4-BE49-F238E27FC236}">
                <a16:creationId xmlns:a16="http://schemas.microsoft.com/office/drawing/2014/main" id="{AC98E093-9E72-41EA-86E2-3E3F65DF5388}"/>
              </a:ext>
            </a:extLst>
          </p:cNvPr>
          <p:cNvPicPr>
            <a:picLocks noChangeAspect="1"/>
          </p:cNvPicPr>
          <p:nvPr/>
        </p:nvPicPr>
        <p:blipFill>
          <a:blip r:embed="rId5"/>
          <a:stretch>
            <a:fillRect/>
          </a:stretch>
        </p:blipFill>
        <p:spPr>
          <a:xfrm>
            <a:off x="6202379" y="4118051"/>
            <a:ext cx="2919828" cy="1988216"/>
          </a:xfrm>
          <a:prstGeom prst="rect">
            <a:avLst/>
          </a:prstGeom>
          <a:ln>
            <a:solidFill>
              <a:schemeClr val="tx1">
                <a:lumMod val="65000"/>
                <a:lumOff val="35000"/>
              </a:schemeClr>
            </a:solidFill>
          </a:ln>
        </p:spPr>
      </p:pic>
      <p:pic>
        <p:nvPicPr>
          <p:cNvPr id="8" name="그림 7">
            <a:extLst>
              <a:ext uri="{FF2B5EF4-FFF2-40B4-BE49-F238E27FC236}">
                <a16:creationId xmlns:a16="http://schemas.microsoft.com/office/drawing/2014/main" id="{7C0A10BD-7CB7-4C3F-A76A-74E6548A89C8}"/>
              </a:ext>
            </a:extLst>
          </p:cNvPr>
          <p:cNvPicPr>
            <a:picLocks noChangeAspect="1"/>
          </p:cNvPicPr>
          <p:nvPr/>
        </p:nvPicPr>
        <p:blipFill>
          <a:blip r:embed="rId6"/>
          <a:stretch>
            <a:fillRect/>
          </a:stretch>
        </p:blipFill>
        <p:spPr>
          <a:xfrm>
            <a:off x="9169160" y="1386829"/>
            <a:ext cx="2919828" cy="1988218"/>
          </a:xfrm>
          <a:prstGeom prst="rect">
            <a:avLst/>
          </a:prstGeom>
          <a:ln>
            <a:solidFill>
              <a:schemeClr val="tx1">
                <a:lumMod val="65000"/>
                <a:lumOff val="35000"/>
              </a:schemeClr>
            </a:solidFill>
          </a:ln>
        </p:spPr>
      </p:pic>
      <p:pic>
        <p:nvPicPr>
          <p:cNvPr id="6" name="그림 5">
            <a:extLst>
              <a:ext uri="{FF2B5EF4-FFF2-40B4-BE49-F238E27FC236}">
                <a16:creationId xmlns:a16="http://schemas.microsoft.com/office/drawing/2014/main" id="{022AC115-D518-4106-ACC1-0789EF7B257B}"/>
              </a:ext>
            </a:extLst>
          </p:cNvPr>
          <p:cNvPicPr>
            <a:picLocks noChangeAspect="1"/>
          </p:cNvPicPr>
          <p:nvPr/>
        </p:nvPicPr>
        <p:blipFill>
          <a:blip r:embed="rId7"/>
          <a:stretch>
            <a:fillRect/>
          </a:stretch>
        </p:blipFill>
        <p:spPr>
          <a:xfrm>
            <a:off x="3161500" y="1391612"/>
            <a:ext cx="2922652" cy="1990635"/>
          </a:xfrm>
          <a:prstGeom prst="rect">
            <a:avLst/>
          </a:prstGeom>
          <a:ln>
            <a:solidFill>
              <a:schemeClr val="tx1">
                <a:lumMod val="65000"/>
                <a:lumOff val="35000"/>
              </a:schemeClr>
            </a:solidFill>
          </a:ln>
        </p:spPr>
      </p:pic>
      <p:pic>
        <p:nvPicPr>
          <p:cNvPr id="7" name="그림 6">
            <a:extLst>
              <a:ext uri="{FF2B5EF4-FFF2-40B4-BE49-F238E27FC236}">
                <a16:creationId xmlns:a16="http://schemas.microsoft.com/office/drawing/2014/main" id="{3241E32D-83F6-4AA1-904C-B720C167D6A0}"/>
              </a:ext>
            </a:extLst>
          </p:cNvPr>
          <p:cNvPicPr>
            <a:picLocks noChangeAspect="1"/>
          </p:cNvPicPr>
          <p:nvPr/>
        </p:nvPicPr>
        <p:blipFill>
          <a:blip r:embed="rId8"/>
          <a:stretch>
            <a:fillRect/>
          </a:stretch>
        </p:blipFill>
        <p:spPr>
          <a:xfrm>
            <a:off x="6126035" y="1386831"/>
            <a:ext cx="2919828" cy="1995721"/>
          </a:xfrm>
          <a:prstGeom prst="rect">
            <a:avLst/>
          </a:prstGeom>
          <a:ln>
            <a:solidFill>
              <a:schemeClr val="tx1">
                <a:lumMod val="65000"/>
                <a:lumOff val="35000"/>
              </a:schemeClr>
            </a:solidFill>
          </a:ln>
        </p:spPr>
      </p:pic>
      <p:pic>
        <p:nvPicPr>
          <p:cNvPr id="12" name="그림 11">
            <a:extLst>
              <a:ext uri="{FF2B5EF4-FFF2-40B4-BE49-F238E27FC236}">
                <a16:creationId xmlns:a16="http://schemas.microsoft.com/office/drawing/2014/main" id="{0CBEBD27-09B3-46DD-8798-72635EE8A426}"/>
              </a:ext>
            </a:extLst>
          </p:cNvPr>
          <p:cNvPicPr>
            <a:picLocks noChangeAspect="1"/>
          </p:cNvPicPr>
          <p:nvPr/>
        </p:nvPicPr>
        <p:blipFill>
          <a:blip r:embed="rId9"/>
          <a:stretch>
            <a:fillRect/>
          </a:stretch>
        </p:blipFill>
        <p:spPr>
          <a:xfrm>
            <a:off x="163082" y="1391612"/>
            <a:ext cx="2919828" cy="1988219"/>
          </a:xfrm>
          <a:prstGeom prst="rect">
            <a:avLst/>
          </a:prstGeom>
          <a:ln>
            <a:solidFill>
              <a:schemeClr val="tx1">
                <a:lumMod val="65000"/>
                <a:lumOff val="35000"/>
              </a:schemeClr>
            </a:solidFill>
          </a:ln>
        </p:spPr>
      </p:pic>
      <p:sp>
        <p:nvSpPr>
          <p:cNvPr id="22" name="직사각형 21">
            <a:extLst>
              <a:ext uri="{FF2B5EF4-FFF2-40B4-BE49-F238E27FC236}">
                <a16:creationId xmlns:a16="http://schemas.microsoft.com/office/drawing/2014/main" id="{F2545A40-4DA8-41E6-82C7-AAAEA6F5E9DF}"/>
              </a:ext>
            </a:extLst>
          </p:cNvPr>
          <p:cNvSpPr/>
          <p:nvPr/>
        </p:nvSpPr>
        <p:spPr>
          <a:xfrm>
            <a:off x="149965" y="1023158"/>
            <a:ext cx="8895898" cy="307777"/>
          </a:xfrm>
          <a:prstGeom prst="rect">
            <a:avLst/>
          </a:prstGeom>
          <a:solidFill>
            <a:schemeClr val="accent5">
              <a:lumMod val="75000"/>
            </a:schemeClr>
          </a:solidFill>
        </p:spPr>
        <p:txBody>
          <a:bodyPr wrap="square">
            <a:spAutoFit/>
          </a:bodyPr>
          <a:lstStyle/>
          <a:p>
            <a:pPr algn="ctr"/>
            <a:r>
              <a:rPr lang="en-US" altLang="ko-KR" sz="1400" dirty="0">
                <a:solidFill>
                  <a:schemeClr val="bg1"/>
                </a:solidFill>
              </a:rPr>
              <a:t>RPS auto trip</a:t>
            </a:r>
            <a:endParaRPr lang="ko-KR" altLang="en-US" sz="1400" dirty="0">
              <a:solidFill>
                <a:schemeClr val="bg1"/>
              </a:solidFill>
            </a:endParaRPr>
          </a:p>
        </p:txBody>
      </p:sp>
      <p:sp>
        <p:nvSpPr>
          <p:cNvPr id="23" name="직사각형 22">
            <a:extLst>
              <a:ext uri="{FF2B5EF4-FFF2-40B4-BE49-F238E27FC236}">
                <a16:creationId xmlns:a16="http://schemas.microsoft.com/office/drawing/2014/main" id="{A0136023-9819-45D5-B914-3DB577159159}"/>
              </a:ext>
            </a:extLst>
          </p:cNvPr>
          <p:cNvSpPr/>
          <p:nvPr/>
        </p:nvSpPr>
        <p:spPr>
          <a:xfrm>
            <a:off x="149965" y="3743806"/>
            <a:ext cx="5933277" cy="307777"/>
          </a:xfrm>
          <a:prstGeom prst="rect">
            <a:avLst/>
          </a:prstGeom>
          <a:solidFill>
            <a:schemeClr val="accent6">
              <a:lumMod val="75000"/>
            </a:schemeClr>
          </a:solidFill>
        </p:spPr>
        <p:txBody>
          <a:bodyPr wrap="square">
            <a:spAutoFit/>
          </a:bodyPr>
          <a:lstStyle/>
          <a:p>
            <a:pPr algn="ctr"/>
            <a:r>
              <a:rPr lang="en-US" altLang="ko-KR" sz="1400" dirty="0">
                <a:solidFill>
                  <a:schemeClr val="bg1"/>
                </a:solidFill>
              </a:rPr>
              <a:t>APS auto trip</a:t>
            </a:r>
            <a:endParaRPr lang="ko-KR" altLang="en-US" sz="1400" dirty="0">
              <a:solidFill>
                <a:schemeClr val="bg1"/>
              </a:solidFill>
            </a:endParaRPr>
          </a:p>
        </p:txBody>
      </p:sp>
      <p:sp>
        <p:nvSpPr>
          <p:cNvPr id="24" name="직사각형 23">
            <a:extLst>
              <a:ext uri="{FF2B5EF4-FFF2-40B4-BE49-F238E27FC236}">
                <a16:creationId xmlns:a16="http://schemas.microsoft.com/office/drawing/2014/main" id="{E6D7BDF9-00E7-4D67-A119-69E0394E46E0}"/>
              </a:ext>
            </a:extLst>
          </p:cNvPr>
          <p:cNvSpPr/>
          <p:nvPr/>
        </p:nvSpPr>
        <p:spPr>
          <a:xfrm>
            <a:off x="6202378" y="3743806"/>
            <a:ext cx="2919829" cy="307777"/>
          </a:xfrm>
          <a:prstGeom prst="rect">
            <a:avLst/>
          </a:prstGeom>
          <a:solidFill>
            <a:schemeClr val="accent6">
              <a:lumMod val="60000"/>
              <a:lumOff val="40000"/>
            </a:schemeClr>
          </a:solidFill>
        </p:spPr>
        <p:txBody>
          <a:bodyPr wrap="square">
            <a:spAutoFit/>
          </a:bodyPr>
          <a:lstStyle/>
          <a:p>
            <a:pPr algn="ctr"/>
            <a:r>
              <a:rPr lang="en-US" altLang="ko-KR" sz="1400" dirty="0"/>
              <a:t>APS manual trip</a:t>
            </a:r>
            <a:endParaRPr lang="ko-KR" altLang="en-US" sz="1400" dirty="0"/>
          </a:p>
        </p:txBody>
      </p:sp>
      <p:sp>
        <p:nvSpPr>
          <p:cNvPr id="25" name="직사각형 24">
            <a:extLst>
              <a:ext uri="{FF2B5EF4-FFF2-40B4-BE49-F238E27FC236}">
                <a16:creationId xmlns:a16="http://schemas.microsoft.com/office/drawing/2014/main" id="{59C78311-D08B-4AE8-BC48-D4AFBB3FE298}"/>
              </a:ext>
            </a:extLst>
          </p:cNvPr>
          <p:cNvSpPr/>
          <p:nvPr/>
        </p:nvSpPr>
        <p:spPr>
          <a:xfrm>
            <a:off x="9169160" y="1021237"/>
            <a:ext cx="2909773" cy="307777"/>
          </a:xfrm>
          <a:prstGeom prst="rect">
            <a:avLst/>
          </a:prstGeom>
          <a:solidFill>
            <a:schemeClr val="accent5">
              <a:lumMod val="40000"/>
              <a:lumOff val="60000"/>
            </a:schemeClr>
          </a:solidFill>
        </p:spPr>
        <p:txBody>
          <a:bodyPr wrap="square">
            <a:spAutoFit/>
          </a:bodyPr>
          <a:lstStyle/>
          <a:p>
            <a:pPr algn="ctr"/>
            <a:r>
              <a:rPr lang="en-US" altLang="ko-KR" sz="1400" dirty="0"/>
              <a:t>RPS manual trip</a:t>
            </a:r>
            <a:endParaRPr lang="ko-KR" altLang="en-US" sz="1400" dirty="0"/>
          </a:p>
        </p:txBody>
      </p:sp>
    </p:spTree>
    <p:extLst>
      <p:ext uri="{BB962C8B-B14F-4D97-AF65-F5344CB8AC3E}">
        <p14:creationId xmlns:p14="http://schemas.microsoft.com/office/powerpoint/2010/main" val="145358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3B3C005-D0FA-491E-86BC-1F8CA8842A3F}"/>
              </a:ext>
            </a:extLst>
          </p:cNvPr>
          <p:cNvSpPr>
            <a:spLocks noGrp="1"/>
          </p:cNvSpPr>
          <p:nvPr>
            <p:ph type="title"/>
          </p:nvPr>
        </p:nvSpPr>
        <p:spPr/>
        <p:txBody>
          <a:bodyPr/>
          <a:lstStyle/>
          <a:p>
            <a:r>
              <a:rPr lang="en-US" altLang="ko-KR">
                <a:solidFill>
                  <a:prstClr val="black">
                    <a:lumMod val="85000"/>
                    <a:lumOff val="15000"/>
                  </a:prstClr>
                </a:solidFill>
              </a:rPr>
              <a:t>Case study | </a:t>
            </a:r>
            <a:r>
              <a:rPr lang="en-US" altLang="ko-KR" sz="2000">
                <a:solidFill>
                  <a:prstClr val="black">
                    <a:lumMod val="85000"/>
                    <a:lumOff val="15000"/>
                  </a:prstClr>
                </a:solidFill>
              </a:rPr>
              <a:t>Protection I&amp;C systems for a 5MW open-pool type research reactor</a:t>
            </a:r>
            <a:endParaRPr lang="ko-KR" altLang="en-US"/>
          </a:p>
        </p:txBody>
      </p:sp>
      <p:sp>
        <p:nvSpPr>
          <p:cNvPr id="4" name="슬라이드 번호 개체 틀 3">
            <a:extLst>
              <a:ext uri="{FF2B5EF4-FFF2-40B4-BE49-F238E27FC236}">
                <a16:creationId xmlns:a16="http://schemas.microsoft.com/office/drawing/2014/main" id="{B0A3B945-96FE-43C8-A786-DAC4F13E9458}"/>
              </a:ext>
            </a:extLst>
          </p:cNvPr>
          <p:cNvSpPr>
            <a:spLocks noGrp="1"/>
          </p:cNvSpPr>
          <p:nvPr>
            <p:ph type="sldNum" sz="quarter" idx="12"/>
          </p:nvPr>
        </p:nvSpPr>
        <p:spPr/>
        <p:txBody>
          <a:bodyPr/>
          <a:lstStyle/>
          <a:p>
            <a:fld id="{425ED817-63B3-4629-BB8A-13C68133D383}" type="slidenum">
              <a:rPr lang="en-US" smtClean="0"/>
              <a:pPr/>
              <a:t>16</a:t>
            </a:fld>
            <a:endParaRPr lang="en-US"/>
          </a:p>
        </p:txBody>
      </p:sp>
      <p:grpSp>
        <p:nvGrpSpPr>
          <p:cNvPr id="14" name="그룹 13">
            <a:extLst>
              <a:ext uri="{FF2B5EF4-FFF2-40B4-BE49-F238E27FC236}">
                <a16:creationId xmlns:a16="http://schemas.microsoft.com/office/drawing/2014/main" id="{CB7932BB-8EA7-4FD4-9FDC-9A793EF17D7E}"/>
              </a:ext>
            </a:extLst>
          </p:cNvPr>
          <p:cNvGrpSpPr/>
          <p:nvPr/>
        </p:nvGrpSpPr>
        <p:grpSpPr>
          <a:xfrm>
            <a:off x="241341" y="2262582"/>
            <a:ext cx="2230316" cy="4342672"/>
            <a:chOff x="424221" y="2262582"/>
            <a:chExt cx="2411482" cy="4519218"/>
          </a:xfrm>
        </p:grpSpPr>
        <p:pic>
          <p:nvPicPr>
            <p:cNvPr id="9" name="그림 8">
              <a:extLst>
                <a:ext uri="{FF2B5EF4-FFF2-40B4-BE49-F238E27FC236}">
                  <a16:creationId xmlns:a16="http://schemas.microsoft.com/office/drawing/2014/main" id="{E1CE4371-6BD9-48C4-B7B3-0CC18049314D}"/>
                </a:ext>
              </a:extLst>
            </p:cNvPr>
            <p:cNvPicPr>
              <a:picLocks noChangeAspect="1"/>
            </p:cNvPicPr>
            <p:nvPr/>
          </p:nvPicPr>
          <p:blipFill>
            <a:blip r:embed="rId3"/>
            <a:stretch>
              <a:fillRect/>
            </a:stretch>
          </p:blipFill>
          <p:spPr>
            <a:xfrm rot="10800000" flipH="1" flipV="1">
              <a:off x="424221" y="2262582"/>
              <a:ext cx="2411482" cy="1392918"/>
            </a:xfrm>
            <a:prstGeom prst="rect">
              <a:avLst/>
            </a:prstGeom>
            <a:ln>
              <a:solidFill>
                <a:schemeClr val="tx1">
                  <a:lumMod val="65000"/>
                  <a:lumOff val="35000"/>
                </a:schemeClr>
              </a:solidFill>
            </a:ln>
          </p:spPr>
        </p:pic>
        <p:pic>
          <p:nvPicPr>
            <p:cNvPr id="10" name="그림 9">
              <a:extLst>
                <a:ext uri="{FF2B5EF4-FFF2-40B4-BE49-F238E27FC236}">
                  <a16:creationId xmlns:a16="http://schemas.microsoft.com/office/drawing/2014/main" id="{2242E6C7-19DC-44A3-B3A0-8DB0013CDF5F}"/>
                </a:ext>
              </a:extLst>
            </p:cNvPr>
            <p:cNvPicPr>
              <a:picLocks noChangeAspect="1"/>
            </p:cNvPicPr>
            <p:nvPr/>
          </p:nvPicPr>
          <p:blipFill>
            <a:blip r:embed="rId4"/>
            <a:stretch>
              <a:fillRect/>
            </a:stretch>
          </p:blipFill>
          <p:spPr>
            <a:xfrm>
              <a:off x="424221" y="3712843"/>
              <a:ext cx="2404625" cy="1489304"/>
            </a:xfrm>
            <a:prstGeom prst="rect">
              <a:avLst/>
            </a:prstGeom>
            <a:ln>
              <a:solidFill>
                <a:schemeClr val="tx1">
                  <a:lumMod val="65000"/>
                  <a:lumOff val="35000"/>
                </a:schemeClr>
              </a:solidFill>
            </a:ln>
          </p:spPr>
        </p:pic>
        <p:pic>
          <p:nvPicPr>
            <p:cNvPr id="11" name="그림 10">
              <a:extLst>
                <a:ext uri="{FF2B5EF4-FFF2-40B4-BE49-F238E27FC236}">
                  <a16:creationId xmlns:a16="http://schemas.microsoft.com/office/drawing/2014/main" id="{AC98E093-9E72-41EA-86E2-3E3F65DF5388}"/>
                </a:ext>
              </a:extLst>
            </p:cNvPr>
            <p:cNvPicPr>
              <a:picLocks noChangeAspect="1"/>
            </p:cNvPicPr>
            <p:nvPr/>
          </p:nvPicPr>
          <p:blipFill>
            <a:blip r:embed="rId5"/>
            <a:stretch>
              <a:fillRect/>
            </a:stretch>
          </p:blipFill>
          <p:spPr>
            <a:xfrm>
              <a:off x="424221" y="5278539"/>
              <a:ext cx="2404625" cy="1503261"/>
            </a:xfrm>
            <a:prstGeom prst="rect">
              <a:avLst/>
            </a:prstGeom>
            <a:ln>
              <a:solidFill>
                <a:schemeClr val="tx1">
                  <a:lumMod val="65000"/>
                  <a:lumOff val="35000"/>
                </a:schemeClr>
              </a:solidFill>
            </a:ln>
          </p:spPr>
        </p:pic>
      </p:grpSp>
      <p:grpSp>
        <p:nvGrpSpPr>
          <p:cNvPr id="3" name="그룹 2">
            <a:extLst>
              <a:ext uri="{FF2B5EF4-FFF2-40B4-BE49-F238E27FC236}">
                <a16:creationId xmlns:a16="http://schemas.microsoft.com/office/drawing/2014/main" id="{DA7C17AB-E7BC-453D-8129-1A27DAF6D3DA}"/>
              </a:ext>
            </a:extLst>
          </p:cNvPr>
          <p:cNvGrpSpPr/>
          <p:nvPr/>
        </p:nvGrpSpPr>
        <p:grpSpPr>
          <a:xfrm>
            <a:off x="241341" y="686536"/>
            <a:ext cx="9047439" cy="1528810"/>
            <a:chOff x="241341" y="686536"/>
            <a:chExt cx="9754535" cy="1528810"/>
          </a:xfrm>
        </p:grpSpPr>
        <p:pic>
          <p:nvPicPr>
            <p:cNvPr id="6" name="그림 5">
              <a:extLst>
                <a:ext uri="{FF2B5EF4-FFF2-40B4-BE49-F238E27FC236}">
                  <a16:creationId xmlns:a16="http://schemas.microsoft.com/office/drawing/2014/main" id="{022AC115-D518-4106-ACC1-0789EF7B257B}"/>
                </a:ext>
              </a:extLst>
            </p:cNvPr>
            <p:cNvPicPr>
              <a:picLocks noChangeAspect="1"/>
            </p:cNvPicPr>
            <p:nvPr/>
          </p:nvPicPr>
          <p:blipFill>
            <a:blip r:embed="rId6"/>
            <a:stretch>
              <a:fillRect/>
            </a:stretch>
          </p:blipFill>
          <p:spPr>
            <a:xfrm>
              <a:off x="2710688" y="686536"/>
              <a:ext cx="2406950" cy="1520550"/>
            </a:xfrm>
            <a:prstGeom prst="rect">
              <a:avLst/>
            </a:prstGeom>
            <a:ln>
              <a:solidFill>
                <a:schemeClr val="tx1">
                  <a:lumMod val="65000"/>
                  <a:lumOff val="35000"/>
                </a:schemeClr>
              </a:solidFill>
            </a:ln>
          </p:spPr>
        </p:pic>
        <p:pic>
          <p:nvPicPr>
            <p:cNvPr id="7" name="그림 6">
              <a:extLst>
                <a:ext uri="{FF2B5EF4-FFF2-40B4-BE49-F238E27FC236}">
                  <a16:creationId xmlns:a16="http://schemas.microsoft.com/office/drawing/2014/main" id="{3241E32D-83F6-4AA1-904C-B720C167D6A0}"/>
                </a:ext>
              </a:extLst>
            </p:cNvPr>
            <p:cNvPicPr>
              <a:picLocks noChangeAspect="1"/>
            </p:cNvPicPr>
            <p:nvPr/>
          </p:nvPicPr>
          <p:blipFill>
            <a:blip r:embed="rId7"/>
            <a:stretch>
              <a:fillRect/>
            </a:stretch>
          </p:blipFill>
          <p:spPr>
            <a:xfrm>
              <a:off x="5152131" y="706340"/>
              <a:ext cx="2404625" cy="1500978"/>
            </a:xfrm>
            <a:prstGeom prst="rect">
              <a:avLst/>
            </a:prstGeom>
            <a:ln>
              <a:solidFill>
                <a:schemeClr val="tx1">
                  <a:lumMod val="65000"/>
                  <a:lumOff val="35000"/>
                </a:schemeClr>
              </a:solidFill>
            </a:ln>
          </p:spPr>
        </p:pic>
        <p:pic>
          <p:nvPicPr>
            <p:cNvPr id="8" name="그림 7">
              <a:extLst>
                <a:ext uri="{FF2B5EF4-FFF2-40B4-BE49-F238E27FC236}">
                  <a16:creationId xmlns:a16="http://schemas.microsoft.com/office/drawing/2014/main" id="{7C0A10BD-7CB7-4C3F-A76A-74E6548A89C8}"/>
                </a:ext>
              </a:extLst>
            </p:cNvPr>
            <p:cNvPicPr>
              <a:picLocks noChangeAspect="1"/>
            </p:cNvPicPr>
            <p:nvPr/>
          </p:nvPicPr>
          <p:blipFill>
            <a:blip r:embed="rId8"/>
            <a:stretch>
              <a:fillRect/>
            </a:stretch>
          </p:blipFill>
          <p:spPr>
            <a:xfrm>
              <a:off x="7591250" y="718636"/>
              <a:ext cx="2404626" cy="1496710"/>
            </a:xfrm>
            <a:prstGeom prst="rect">
              <a:avLst/>
            </a:prstGeom>
            <a:ln>
              <a:solidFill>
                <a:schemeClr val="tx1">
                  <a:lumMod val="65000"/>
                  <a:lumOff val="35000"/>
                </a:schemeClr>
              </a:solidFill>
            </a:ln>
          </p:spPr>
        </p:pic>
        <p:pic>
          <p:nvPicPr>
            <p:cNvPr id="12" name="그림 11">
              <a:extLst>
                <a:ext uri="{FF2B5EF4-FFF2-40B4-BE49-F238E27FC236}">
                  <a16:creationId xmlns:a16="http://schemas.microsoft.com/office/drawing/2014/main" id="{0CBEBD27-09B3-46DD-8798-72635EE8A426}"/>
                </a:ext>
              </a:extLst>
            </p:cNvPr>
            <p:cNvPicPr>
              <a:picLocks noChangeAspect="1"/>
            </p:cNvPicPr>
            <p:nvPr/>
          </p:nvPicPr>
          <p:blipFill>
            <a:blip r:embed="rId9"/>
            <a:stretch>
              <a:fillRect/>
            </a:stretch>
          </p:blipFill>
          <p:spPr>
            <a:xfrm>
              <a:off x="241341" y="686536"/>
              <a:ext cx="2404625" cy="1518704"/>
            </a:xfrm>
            <a:prstGeom prst="rect">
              <a:avLst/>
            </a:prstGeom>
            <a:ln>
              <a:solidFill>
                <a:schemeClr val="tx1">
                  <a:lumMod val="65000"/>
                  <a:lumOff val="35000"/>
                </a:schemeClr>
              </a:solidFill>
            </a:ln>
          </p:spPr>
        </p:pic>
      </p:grpSp>
      <p:sp>
        <p:nvSpPr>
          <p:cNvPr id="16" name="직사각형 15">
            <a:extLst>
              <a:ext uri="{FF2B5EF4-FFF2-40B4-BE49-F238E27FC236}">
                <a16:creationId xmlns:a16="http://schemas.microsoft.com/office/drawing/2014/main" id="{3D04AFAD-FB10-4496-9A24-013780D96F39}"/>
              </a:ext>
            </a:extLst>
          </p:cNvPr>
          <p:cNvSpPr/>
          <p:nvPr/>
        </p:nvSpPr>
        <p:spPr>
          <a:xfrm>
            <a:off x="9360231" y="706340"/>
            <a:ext cx="2671749" cy="5898913"/>
          </a:xfrm>
          <a:prstGeom prst="rect">
            <a:avLst/>
          </a:prstGeom>
          <a:solidFill>
            <a:schemeClr val="accent4">
              <a:lumMod val="20000"/>
              <a:lumOff val="80000"/>
            </a:schemeClr>
          </a:solidFill>
          <a:ln>
            <a:solidFill>
              <a:schemeClr val="tx1">
                <a:lumMod val="50000"/>
                <a:lumOff val="50000"/>
              </a:schemeClr>
            </a:solidFill>
          </a:ln>
        </p:spPr>
        <p:txBody>
          <a:bodyPr wrap="square">
            <a:noAutofit/>
          </a:bodyPr>
          <a:lstStyle/>
          <a:p>
            <a:pPr marL="72000" indent="-108000">
              <a:spcAft>
                <a:spcPts val="1800"/>
              </a:spcAft>
              <a:buFont typeface="Arial" panose="020B0604020202020204" pitchFamily="34" charset="0"/>
              <a:buChar char="•"/>
            </a:pPr>
            <a:r>
              <a:rPr lang="en-US" altLang="ko-KR" sz="1200" dirty="0"/>
              <a:t>The actuators are the most important components. Especially, A1 is the remarkably important  as it is used in the high-weighted CA (RPS auto-trip). </a:t>
            </a:r>
          </a:p>
          <a:p>
            <a:pPr marL="72000" indent="-108000">
              <a:spcAft>
                <a:spcPts val="1800"/>
              </a:spcAft>
              <a:buFont typeface="Arial" panose="020B0604020202020204" pitchFamily="34" charset="0"/>
              <a:buChar char="•"/>
            </a:pPr>
            <a:r>
              <a:rPr lang="en-US" altLang="ko-KR" sz="1200" dirty="0"/>
              <a:t>S1, S2, S3, C3, I1, and I2 are important, for the same reason as that of A1. Regarding the controllers, C3 has a little higher importance than C1 and C2 because FB1 and FB2 can be transmitted to the human operator via I3 and I4 even if C1 and C2 fail, while FB3 cannot be transmitted to the human operator at all when C3 fails. </a:t>
            </a:r>
          </a:p>
          <a:p>
            <a:pPr marL="72000" indent="-108000">
              <a:spcAft>
                <a:spcPts val="1800"/>
              </a:spcAft>
              <a:buFont typeface="Arial" panose="020B0604020202020204" pitchFamily="34" charset="0"/>
              <a:buChar char="•"/>
            </a:pPr>
            <a:r>
              <a:rPr lang="en-US" altLang="ko-KR" sz="1200" dirty="0"/>
              <a:t>In terms of the interfaces, I9, I10, and I11 are slightly more important than I5, I6, and I7 because the former are additionally used to transmit the RPS manual-trip signal in SF1,6 as well as in the transmission of the RPS auto-trip signal.</a:t>
            </a:r>
          </a:p>
          <a:p>
            <a:pPr marL="72000" indent="-108000">
              <a:spcAft>
                <a:spcPts val="1800"/>
              </a:spcAft>
              <a:buFont typeface="Arial" panose="020B0604020202020204" pitchFamily="34" charset="0"/>
              <a:buChar char="•"/>
            </a:pPr>
            <a:r>
              <a:rPr lang="en-US" altLang="ko-KR" sz="1200" dirty="0"/>
              <a:t>Otherwise, the importance of most components excluding the actuators (A1 and A2) and some interfaces (I3, I4, and I8) are distributed evenly between 0.200 and 0.370. In this regard, it can be said that the I&amp;C system for reactivity control is well-balanced. </a:t>
            </a:r>
            <a:endParaRPr lang="en-US" altLang="ko-KR" dirty="0"/>
          </a:p>
        </p:txBody>
      </p:sp>
      <p:grpSp>
        <p:nvGrpSpPr>
          <p:cNvPr id="13" name="그룹 12">
            <a:extLst>
              <a:ext uri="{FF2B5EF4-FFF2-40B4-BE49-F238E27FC236}">
                <a16:creationId xmlns:a16="http://schemas.microsoft.com/office/drawing/2014/main" id="{1777F78C-8409-4536-9712-CEF6476D4FC9}"/>
              </a:ext>
            </a:extLst>
          </p:cNvPr>
          <p:cNvGrpSpPr/>
          <p:nvPr/>
        </p:nvGrpSpPr>
        <p:grpSpPr>
          <a:xfrm>
            <a:off x="2531689" y="2269783"/>
            <a:ext cx="6757091" cy="4342672"/>
            <a:chOff x="2531689" y="2269783"/>
            <a:chExt cx="6704387" cy="4342672"/>
          </a:xfrm>
        </p:grpSpPr>
        <p:pic>
          <p:nvPicPr>
            <p:cNvPr id="5" name="그림 4">
              <a:extLst>
                <a:ext uri="{FF2B5EF4-FFF2-40B4-BE49-F238E27FC236}">
                  <a16:creationId xmlns:a16="http://schemas.microsoft.com/office/drawing/2014/main" id="{11734787-A5FD-4461-8538-DB9AC5F9EAC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31689" y="2269783"/>
              <a:ext cx="6548516" cy="4342672"/>
            </a:xfrm>
            <a:prstGeom prst="rect">
              <a:avLst/>
            </a:prstGeom>
            <a:noFill/>
            <a:ln>
              <a:noFill/>
            </a:ln>
          </p:spPr>
        </p:pic>
        <p:pic>
          <p:nvPicPr>
            <p:cNvPr id="15" name="그림 14">
              <a:extLst>
                <a:ext uri="{FF2B5EF4-FFF2-40B4-BE49-F238E27FC236}">
                  <a16:creationId xmlns:a16="http://schemas.microsoft.com/office/drawing/2014/main" id="{D93E255A-1551-4C7C-86B4-34CB9B958566}"/>
                </a:ext>
              </a:extLst>
            </p:cNvPr>
            <p:cNvPicPr/>
            <p:nvPr/>
          </p:nvPicPr>
          <p:blipFill rotWithShape="1">
            <a:blip r:embed="rId10" cstate="print">
              <a:extLst>
                <a:ext uri="{28A0092B-C50C-407E-A947-70E740481C1C}">
                  <a14:useLocalDpi xmlns:a14="http://schemas.microsoft.com/office/drawing/2010/main" val="0"/>
                </a:ext>
              </a:extLst>
            </a:blip>
            <a:srcRect t="18962" r="97620"/>
            <a:stretch/>
          </p:blipFill>
          <p:spPr bwMode="auto">
            <a:xfrm>
              <a:off x="9080206" y="3093243"/>
              <a:ext cx="155870" cy="3519211"/>
            </a:xfrm>
            <a:prstGeom prst="rect">
              <a:avLst/>
            </a:prstGeom>
            <a:noFill/>
            <a:ln>
              <a:noFill/>
            </a:ln>
          </p:spPr>
        </p:pic>
      </p:grpSp>
    </p:spTree>
    <p:extLst>
      <p:ext uri="{BB962C8B-B14F-4D97-AF65-F5344CB8AC3E}">
        <p14:creationId xmlns:p14="http://schemas.microsoft.com/office/powerpoint/2010/main" val="573988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D46BFD8-2228-41DC-A4F4-6B8654E574C7}"/>
              </a:ext>
            </a:extLst>
          </p:cNvPr>
          <p:cNvSpPr>
            <a:spLocks noGrp="1"/>
          </p:cNvSpPr>
          <p:nvPr>
            <p:ph type="title"/>
          </p:nvPr>
        </p:nvSpPr>
        <p:spPr/>
        <p:txBody>
          <a:bodyPr/>
          <a:lstStyle/>
          <a:p>
            <a:r>
              <a:rPr lang="en-US" altLang="ko-KR" dirty="0"/>
              <a:t>Concluding remarks</a:t>
            </a:r>
            <a:endParaRPr lang="ko-KR" altLang="en-US" dirty="0"/>
          </a:p>
        </p:txBody>
      </p:sp>
      <p:sp>
        <p:nvSpPr>
          <p:cNvPr id="3" name="내용 개체 틀 2">
            <a:extLst>
              <a:ext uri="{FF2B5EF4-FFF2-40B4-BE49-F238E27FC236}">
                <a16:creationId xmlns:a16="http://schemas.microsoft.com/office/drawing/2014/main" id="{33FC67F9-1E6A-45EC-9125-DC34913C2816}"/>
              </a:ext>
            </a:extLst>
          </p:cNvPr>
          <p:cNvSpPr>
            <a:spLocks noGrp="1"/>
          </p:cNvSpPr>
          <p:nvPr>
            <p:ph idx="1"/>
          </p:nvPr>
        </p:nvSpPr>
        <p:spPr/>
        <p:txBody>
          <a:bodyPr>
            <a:normAutofit/>
          </a:bodyPr>
          <a:lstStyle/>
          <a:p>
            <a:r>
              <a:rPr lang="en-US" altLang="ko-KR" sz="1600" dirty="0"/>
              <a:t>The new approach to evaluate the quantitative importance of components in I&amp;C systems has been proposed</a:t>
            </a:r>
          </a:p>
          <a:p>
            <a:r>
              <a:rPr lang="en-US" altLang="ko-KR" sz="1600" dirty="0"/>
              <a:t>The method can provide quantified analysis results without failure information.</a:t>
            </a:r>
          </a:p>
          <a:p>
            <a:r>
              <a:rPr lang="en-US" altLang="ko-KR" sz="1600" dirty="0"/>
              <a:t>It is necessary to consider the following prerequisites and precautions in utilizing this method</a:t>
            </a:r>
            <a:endParaRPr lang="ko-KR" altLang="ko-KR" sz="1600" dirty="0"/>
          </a:p>
          <a:p>
            <a:pPr lvl="1"/>
            <a:r>
              <a:rPr lang="en-US" altLang="ko-KR" sz="1400" dirty="0"/>
              <a:t>It is assumed that signals (FBs or CAs) do not deteriorate or changed in the process of transmission.</a:t>
            </a:r>
            <a:endParaRPr lang="ko-KR" altLang="ko-KR" sz="1400" dirty="0"/>
          </a:p>
          <a:p>
            <a:pPr lvl="1"/>
            <a:r>
              <a:rPr lang="en-US" altLang="ko-KR" sz="1400" dirty="0"/>
              <a:t>It is assumed that one CA is created by only one controller.</a:t>
            </a:r>
            <a:endParaRPr lang="ko-KR" altLang="ko-KR" sz="1400" dirty="0"/>
          </a:p>
          <a:p>
            <a:pPr lvl="1"/>
            <a:r>
              <a:rPr lang="en-US" altLang="ko-KR" sz="1400" dirty="0"/>
              <a:t>The results of analysis vary depending on the assigned weights. </a:t>
            </a:r>
            <a:endParaRPr lang="ko-KR" altLang="ko-KR" sz="1400" dirty="0"/>
          </a:p>
          <a:p>
            <a:pPr lvl="1"/>
            <a:r>
              <a:rPr lang="en-US" altLang="ko-KR" sz="1400" dirty="0"/>
              <a:t>The boundary and balance between components should be properly considered and defined.</a:t>
            </a:r>
          </a:p>
          <a:p>
            <a:r>
              <a:rPr lang="en-US" altLang="ko-KR" sz="1600" dirty="0"/>
              <a:t>Based on the analysis results, the safety of the control system might be achieved</a:t>
            </a:r>
          </a:p>
          <a:p>
            <a:pPr lvl="1"/>
            <a:r>
              <a:rPr lang="en-US" altLang="ko-KR" sz="1400" dirty="0"/>
              <a:t>by modifying the system design to do not concentrate the importance on a few components, or </a:t>
            </a:r>
          </a:p>
          <a:p>
            <a:pPr lvl="1"/>
            <a:r>
              <a:rPr lang="en-US" altLang="ko-KR" sz="1400" dirty="0"/>
              <a:t>by forcing the implementation of high reliability for certain components with high importance. </a:t>
            </a:r>
          </a:p>
          <a:p>
            <a:r>
              <a:rPr lang="en-US" altLang="ko-KR" sz="1600" dirty="0"/>
              <a:t>In order to ensure the validity of the approach, a method that objectively and systematically assigning weights must be supported. </a:t>
            </a:r>
            <a:r>
              <a:rPr lang="en-US" altLang="ko-KR" sz="1200" b="0" dirty="0"/>
              <a:t>(*Regarding this subject, the authors plan to conduct a follow-up study)</a:t>
            </a:r>
            <a:endParaRPr lang="ko-KR" altLang="ko-KR" sz="1600" b="0" dirty="0"/>
          </a:p>
          <a:p>
            <a:endParaRPr lang="en-US" altLang="ko-KR" sz="1600" dirty="0"/>
          </a:p>
          <a:p>
            <a:pPr lvl="1"/>
            <a:endParaRPr lang="en-US" altLang="ko-KR" sz="1400" dirty="0"/>
          </a:p>
          <a:p>
            <a:pPr lvl="1"/>
            <a:endParaRPr lang="en-US" altLang="ko-KR" sz="1400" dirty="0"/>
          </a:p>
          <a:p>
            <a:pPr lvl="1"/>
            <a:endParaRPr lang="en-US" altLang="ko-KR" sz="1400" dirty="0"/>
          </a:p>
          <a:p>
            <a:pPr lvl="1"/>
            <a:endParaRPr lang="en-US" altLang="ko-KR" sz="1400" dirty="0"/>
          </a:p>
          <a:p>
            <a:pPr lvl="1"/>
            <a:endParaRPr lang="en-US" altLang="ko-KR" sz="1400" dirty="0"/>
          </a:p>
        </p:txBody>
      </p:sp>
      <p:sp>
        <p:nvSpPr>
          <p:cNvPr id="4" name="슬라이드 번호 개체 틀 3">
            <a:extLst>
              <a:ext uri="{FF2B5EF4-FFF2-40B4-BE49-F238E27FC236}">
                <a16:creationId xmlns:a16="http://schemas.microsoft.com/office/drawing/2014/main" id="{B0DAE0E6-319F-4B47-9515-FDC8EE4A66A5}"/>
              </a:ext>
            </a:extLst>
          </p:cNvPr>
          <p:cNvSpPr>
            <a:spLocks noGrp="1"/>
          </p:cNvSpPr>
          <p:nvPr>
            <p:ph type="sldNum" sz="quarter" idx="12"/>
          </p:nvPr>
        </p:nvSpPr>
        <p:spPr/>
        <p:txBody>
          <a:bodyPr/>
          <a:lstStyle/>
          <a:p>
            <a:fld id="{425ED817-63B3-4629-BB8A-13C68133D383}" type="slidenum">
              <a:rPr lang="en-US" smtClean="0"/>
              <a:pPr/>
              <a:t>17</a:t>
            </a:fld>
            <a:endParaRPr lang="en-US"/>
          </a:p>
        </p:txBody>
      </p:sp>
    </p:spTree>
    <p:extLst>
      <p:ext uri="{BB962C8B-B14F-4D97-AF65-F5344CB8AC3E}">
        <p14:creationId xmlns:p14="http://schemas.microsoft.com/office/powerpoint/2010/main" val="2295938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3180" y="3623737"/>
            <a:ext cx="3085652" cy="461665"/>
          </a:xfrm>
          <a:prstGeom prst="rect">
            <a:avLst/>
          </a:prstGeom>
          <a:noFill/>
        </p:spPr>
        <p:txBody>
          <a:bodyPr wrap="none" rtlCol="0">
            <a:spAutoFit/>
          </a:bodyPr>
          <a:lstStyle/>
          <a:p>
            <a:pPr algn="ctr"/>
            <a:r>
              <a:rPr lang="en-US" altLang="ko-KR" sz="2400" b="1">
                <a:solidFill>
                  <a:schemeClr val="bg1"/>
                </a:solidFill>
                <a:effectLst>
                  <a:outerShdw blurRad="38100" dist="38100" dir="2700000" algn="tl">
                    <a:srgbClr val="000000">
                      <a:alpha val="43137"/>
                    </a:srgbClr>
                  </a:outerShdw>
                </a:effectLst>
                <a:latin typeface="+mn-ea"/>
              </a:rPr>
              <a:t>smshin@</a:t>
            </a:r>
            <a:r>
              <a:rPr lang="en-US" altLang="ko-KR" sz="2400" b="1" dirty="0">
                <a:solidFill>
                  <a:schemeClr val="bg1"/>
                </a:solidFill>
                <a:effectLst>
                  <a:outerShdw blurRad="38100" dist="38100" dir="2700000" algn="tl">
                    <a:srgbClr val="000000">
                      <a:alpha val="43137"/>
                    </a:srgbClr>
                  </a:outerShdw>
                </a:effectLst>
                <a:latin typeface="+mn-ea"/>
              </a:rPr>
              <a:t>kaeri.re</a:t>
            </a:r>
            <a:r>
              <a:rPr lang="en-US" altLang="ko-KR" sz="2400" b="1">
                <a:solidFill>
                  <a:schemeClr val="bg1"/>
                </a:solidFill>
                <a:effectLst>
                  <a:outerShdw blurRad="38100" dist="38100" dir="2700000" algn="tl">
                    <a:srgbClr val="000000">
                      <a:alpha val="43137"/>
                    </a:srgbClr>
                  </a:outerShdw>
                </a:effectLst>
                <a:latin typeface="+mn-ea"/>
              </a:rPr>
              <a:t>.kr</a:t>
            </a:r>
            <a:endParaRPr lang="ko-KR" altLang="en-US" sz="2400" b="1" dirty="0">
              <a:solidFill>
                <a:schemeClr val="bg1"/>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78129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3B94D8E-8AD2-4D79-BE47-7D02CA23CA8E}"/>
              </a:ext>
            </a:extLst>
          </p:cNvPr>
          <p:cNvSpPr>
            <a:spLocks noGrp="1"/>
          </p:cNvSpPr>
          <p:nvPr>
            <p:ph type="title"/>
          </p:nvPr>
        </p:nvSpPr>
        <p:spPr/>
        <p:txBody>
          <a:bodyPr/>
          <a:lstStyle/>
          <a:p>
            <a:r>
              <a:rPr lang="en-US" altLang="ko-KR"/>
              <a:t>Contents</a:t>
            </a:r>
            <a:endParaRPr lang="ko-KR" altLang="en-US"/>
          </a:p>
        </p:txBody>
      </p:sp>
      <p:sp>
        <p:nvSpPr>
          <p:cNvPr id="4" name="슬라이드 번호 개체 틀 3">
            <a:extLst>
              <a:ext uri="{FF2B5EF4-FFF2-40B4-BE49-F238E27FC236}">
                <a16:creationId xmlns:a16="http://schemas.microsoft.com/office/drawing/2014/main" id="{E411BA74-542D-43B2-A811-F5C42449BAC7}"/>
              </a:ext>
            </a:extLst>
          </p:cNvPr>
          <p:cNvSpPr>
            <a:spLocks noGrp="1"/>
          </p:cNvSpPr>
          <p:nvPr>
            <p:ph type="sldNum" sz="quarter" idx="12"/>
          </p:nvPr>
        </p:nvSpPr>
        <p:spPr/>
        <p:txBody>
          <a:bodyPr/>
          <a:lstStyle/>
          <a:p>
            <a:fld id="{425ED817-63B3-4629-BB8A-13C68133D383}" type="slidenum">
              <a:rPr lang="en-US" smtClean="0"/>
              <a:pPr/>
              <a:t>1</a:t>
            </a:fld>
            <a:endParaRPr lang="en-US"/>
          </a:p>
        </p:txBody>
      </p:sp>
      <p:sp>
        <p:nvSpPr>
          <p:cNvPr id="8" name="TextBox 7">
            <a:extLst>
              <a:ext uri="{FF2B5EF4-FFF2-40B4-BE49-F238E27FC236}">
                <a16:creationId xmlns:a16="http://schemas.microsoft.com/office/drawing/2014/main" id="{554BCAEA-197A-45D9-ACAD-53CB87C4CBA1}"/>
              </a:ext>
            </a:extLst>
          </p:cNvPr>
          <p:cNvSpPr txBox="1"/>
          <p:nvPr/>
        </p:nvSpPr>
        <p:spPr>
          <a:xfrm>
            <a:off x="1119520" y="875459"/>
            <a:ext cx="5334443" cy="4724307"/>
          </a:xfrm>
          <a:prstGeom prst="rect">
            <a:avLst/>
          </a:prstGeom>
          <a:noFill/>
        </p:spPr>
        <p:txBody>
          <a:bodyPr wrap="square" rtlCol="0">
            <a:spAutoFit/>
            <a:scene3d>
              <a:camera prst="orthographicFront"/>
              <a:lightRig rig="threePt" dir="t"/>
            </a:scene3d>
            <a:sp3d>
              <a:bevelT w="1270" h="1270"/>
            </a:sp3d>
          </a:bodyPr>
          <a:lstStyle/>
          <a:p>
            <a:pPr marL="457200" indent="-457200">
              <a:lnSpc>
                <a:spcPct val="200000"/>
              </a:lnSpc>
              <a:buFont typeface="+mj-lt"/>
              <a:buAutoNum type="arabicPeriod"/>
            </a:pPr>
            <a:r>
              <a:rPr lang="en-US" altLang="ko-KR" sz="2200" b="1" spc="-150" dirty="0">
                <a:solidFill>
                  <a:schemeClr val="tx1">
                    <a:lumMod val="85000"/>
                    <a:lumOff val="15000"/>
                  </a:schemeClr>
                </a:solidFill>
                <a:latin typeface="KoPub돋움체 Bold" panose="00000800000000000000" pitchFamily="2" charset="-127"/>
                <a:ea typeface="KoPub돋움체 Bold" panose="00000800000000000000" pitchFamily="2" charset="-127"/>
                <a:cs typeface="Arial" panose="020B0604020202020204" pitchFamily="34" charset="0"/>
              </a:rPr>
              <a:t>Introduction</a:t>
            </a:r>
          </a:p>
          <a:p>
            <a:pPr marL="457200" indent="-457200">
              <a:lnSpc>
                <a:spcPct val="200000"/>
              </a:lnSpc>
              <a:buFont typeface="+mj-lt"/>
              <a:buAutoNum type="arabicPeriod"/>
            </a:pPr>
            <a:r>
              <a:rPr lang="en-US" altLang="ko-KR" sz="2200" b="1" spc="-150" dirty="0">
                <a:solidFill>
                  <a:schemeClr val="tx1">
                    <a:lumMod val="85000"/>
                    <a:lumOff val="15000"/>
                  </a:schemeClr>
                </a:solidFill>
                <a:latin typeface="KoPub돋움체 Bold" panose="00000800000000000000" pitchFamily="2" charset="-127"/>
                <a:ea typeface="KoPub돋움체 Bold" panose="00000800000000000000" pitchFamily="2" charset="-127"/>
                <a:cs typeface="Arial" panose="020B0604020202020204" pitchFamily="34" charset="0"/>
              </a:rPr>
              <a:t>Main part</a:t>
            </a:r>
          </a:p>
          <a:p>
            <a:pPr marL="800100" lvl="1" indent="-342900">
              <a:lnSpc>
                <a:spcPct val="200000"/>
              </a:lnSpc>
              <a:buFont typeface="Arial" panose="020B0604020202020204" pitchFamily="34" charset="0"/>
              <a:buChar char="•"/>
            </a:pPr>
            <a:r>
              <a:rPr lang="en-US" altLang="ko-KR" sz="2200" b="1" spc="-150" dirty="0">
                <a:solidFill>
                  <a:schemeClr val="tx1">
                    <a:lumMod val="85000"/>
                    <a:lumOff val="15000"/>
                  </a:schemeClr>
                </a:solidFill>
                <a:latin typeface="KoPub돋움체 Bold" panose="00000800000000000000" pitchFamily="2" charset="-127"/>
                <a:ea typeface="KoPub돋움체 Bold" panose="00000800000000000000" pitchFamily="2" charset="-127"/>
                <a:cs typeface="Arial" panose="020B0604020202020204" pitchFamily="34" charset="0"/>
              </a:rPr>
              <a:t>DI&amp;C system modeling</a:t>
            </a:r>
          </a:p>
          <a:p>
            <a:pPr marL="800100" lvl="1" indent="-342900">
              <a:lnSpc>
                <a:spcPct val="200000"/>
              </a:lnSpc>
              <a:buFont typeface="Arial" panose="020B0604020202020204" pitchFamily="34" charset="0"/>
              <a:buChar char="•"/>
            </a:pPr>
            <a:r>
              <a:rPr lang="en-US" altLang="ko-KR" sz="2200" b="1" spc="-150" dirty="0">
                <a:solidFill>
                  <a:schemeClr val="tx1">
                    <a:lumMod val="85000"/>
                    <a:lumOff val="15000"/>
                  </a:schemeClr>
                </a:solidFill>
                <a:latin typeface="KoPub돋움체 Bold" panose="00000800000000000000" pitchFamily="2" charset="-127"/>
                <a:ea typeface="KoPub돋움체 Bold" panose="00000800000000000000" pitchFamily="2" charset="-127"/>
                <a:cs typeface="Arial" panose="020B0604020202020204" pitchFamily="34" charset="0"/>
              </a:rPr>
              <a:t>Weight assignment</a:t>
            </a:r>
          </a:p>
          <a:p>
            <a:pPr marL="800100" lvl="1" indent="-342900">
              <a:lnSpc>
                <a:spcPct val="200000"/>
              </a:lnSpc>
              <a:buFont typeface="Arial" panose="020B0604020202020204" pitchFamily="34" charset="0"/>
              <a:buChar char="•"/>
            </a:pPr>
            <a:r>
              <a:rPr lang="en-US" altLang="ko-KR" sz="2200" b="1" spc="-150" dirty="0">
                <a:solidFill>
                  <a:schemeClr val="tx1">
                    <a:lumMod val="85000"/>
                    <a:lumOff val="15000"/>
                  </a:schemeClr>
                </a:solidFill>
                <a:latin typeface="KoPub돋움체 Bold" panose="00000800000000000000" pitchFamily="2" charset="-127"/>
                <a:ea typeface="KoPub돋움체 Bold" panose="00000800000000000000" pitchFamily="2" charset="-127"/>
                <a:cs typeface="Arial" panose="020B0604020202020204" pitchFamily="34" charset="0"/>
              </a:rPr>
              <a:t>Importance evaluation</a:t>
            </a:r>
          </a:p>
          <a:p>
            <a:pPr marL="457200" indent="-457200">
              <a:lnSpc>
                <a:spcPct val="200000"/>
              </a:lnSpc>
              <a:buFont typeface="+mj-lt"/>
              <a:buAutoNum type="arabicPeriod"/>
            </a:pPr>
            <a:r>
              <a:rPr lang="en-US" altLang="ko-KR" sz="2200" b="1" spc="-150" dirty="0">
                <a:solidFill>
                  <a:schemeClr val="tx1">
                    <a:lumMod val="85000"/>
                    <a:lumOff val="15000"/>
                  </a:schemeClr>
                </a:solidFill>
                <a:latin typeface="KoPub돋움체 Bold" panose="00000800000000000000" pitchFamily="2" charset="-127"/>
                <a:ea typeface="KoPub돋움체 Bold" panose="00000800000000000000" pitchFamily="2" charset="-127"/>
                <a:cs typeface="Arial" panose="020B0604020202020204" pitchFamily="34" charset="0"/>
              </a:rPr>
              <a:t>Case study</a:t>
            </a:r>
          </a:p>
          <a:p>
            <a:pPr marL="457200" indent="-457200">
              <a:lnSpc>
                <a:spcPct val="200000"/>
              </a:lnSpc>
              <a:buFont typeface="+mj-lt"/>
              <a:buAutoNum type="arabicPeriod"/>
            </a:pPr>
            <a:r>
              <a:rPr lang="en-US" altLang="ko-KR" sz="2200" b="1" spc="-150" dirty="0">
                <a:solidFill>
                  <a:schemeClr val="tx1">
                    <a:lumMod val="85000"/>
                    <a:lumOff val="15000"/>
                  </a:schemeClr>
                </a:solidFill>
                <a:latin typeface="KoPub돋움체 Bold" panose="00000800000000000000" pitchFamily="2" charset="-127"/>
                <a:ea typeface="KoPub돋움체 Bold" panose="00000800000000000000" pitchFamily="2" charset="-127"/>
                <a:cs typeface="Arial" panose="020B0604020202020204" pitchFamily="34" charset="0"/>
              </a:rPr>
              <a:t>Concluding remarks</a:t>
            </a:r>
          </a:p>
        </p:txBody>
      </p:sp>
    </p:spTree>
    <p:extLst>
      <p:ext uri="{BB962C8B-B14F-4D97-AF65-F5344CB8AC3E}">
        <p14:creationId xmlns:p14="http://schemas.microsoft.com/office/powerpoint/2010/main" val="166046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4C7D37C-B9BE-41BF-A14D-AFF4A3D1CB53}"/>
              </a:ext>
            </a:extLst>
          </p:cNvPr>
          <p:cNvSpPr>
            <a:spLocks noGrp="1"/>
          </p:cNvSpPr>
          <p:nvPr>
            <p:ph type="title"/>
          </p:nvPr>
        </p:nvSpPr>
        <p:spPr/>
        <p:txBody>
          <a:bodyPr/>
          <a:lstStyle/>
          <a:p>
            <a:r>
              <a:rPr lang="en-US" altLang="ko-KR"/>
              <a:t>Introduction | Ideal goal </a:t>
            </a:r>
            <a:endParaRPr lang="ko-KR" altLang="en-US"/>
          </a:p>
        </p:txBody>
      </p:sp>
      <p:sp>
        <p:nvSpPr>
          <p:cNvPr id="4" name="슬라이드 번호 개체 틀 3">
            <a:extLst>
              <a:ext uri="{FF2B5EF4-FFF2-40B4-BE49-F238E27FC236}">
                <a16:creationId xmlns:a16="http://schemas.microsoft.com/office/drawing/2014/main" id="{FCE08375-43F2-4324-B2F4-EDEB6B6E77C7}"/>
              </a:ext>
            </a:extLst>
          </p:cNvPr>
          <p:cNvSpPr>
            <a:spLocks noGrp="1"/>
          </p:cNvSpPr>
          <p:nvPr>
            <p:ph type="sldNum" sz="quarter" idx="12"/>
          </p:nvPr>
        </p:nvSpPr>
        <p:spPr/>
        <p:txBody>
          <a:bodyPr/>
          <a:lstStyle/>
          <a:p>
            <a:fld id="{425ED817-63B3-4629-BB8A-13C68133D383}" type="slidenum">
              <a:rPr lang="en-US" smtClean="0"/>
              <a:pPr/>
              <a:t>2</a:t>
            </a:fld>
            <a:endParaRPr lang="en-US"/>
          </a:p>
        </p:txBody>
      </p:sp>
      <p:pic>
        <p:nvPicPr>
          <p:cNvPr id="5" name="그림 4">
            <a:extLst>
              <a:ext uri="{FF2B5EF4-FFF2-40B4-BE49-F238E27FC236}">
                <a16:creationId xmlns:a16="http://schemas.microsoft.com/office/drawing/2014/main" id="{5D5436F6-CB80-49E4-8469-FAA5C5E9143B}"/>
              </a:ext>
            </a:extLst>
          </p:cNvPr>
          <p:cNvPicPr>
            <a:picLocks noChangeAspect="1"/>
          </p:cNvPicPr>
          <p:nvPr/>
        </p:nvPicPr>
        <p:blipFill>
          <a:blip r:embed="rId3"/>
          <a:stretch>
            <a:fillRect/>
          </a:stretch>
        </p:blipFill>
        <p:spPr>
          <a:xfrm>
            <a:off x="948413" y="895397"/>
            <a:ext cx="1847410" cy="2495503"/>
          </a:xfrm>
          <a:prstGeom prst="rect">
            <a:avLst/>
          </a:prstGeom>
          <a:ln>
            <a:solidFill>
              <a:schemeClr val="tx1">
                <a:lumMod val="85000"/>
                <a:lumOff val="15000"/>
              </a:schemeClr>
            </a:solidFill>
          </a:ln>
        </p:spPr>
      </p:pic>
      <p:pic>
        <p:nvPicPr>
          <p:cNvPr id="6" name="그림 5">
            <a:extLst>
              <a:ext uri="{FF2B5EF4-FFF2-40B4-BE49-F238E27FC236}">
                <a16:creationId xmlns:a16="http://schemas.microsoft.com/office/drawing/2014/main" id="{8927BB68-3CD2-49CA-82AF-1ADAA31811CB}"/>
              </a:ext>
            </a:extLst>
          </p:cNvPr>
          <p:cNvPicPr>
            <a:picLocks noChangeAspect="1"/>
          </p:cNvPicPr>
          <p:nvPr/>
        </p:nvPicPr>
        <p:blipFill>
          <a:blip r:embed="rId4"/>
          <a:stretch>
            <a:fillRect/>
          </a:stretch>
        </p:blipFill>
        <p:spPr>
          <a:xfrm>
            <a:off x="3889203" y="3699557"/>
            <a:ext cx="1970577" cy="2495503"/>
          </a:xfrm>
          <a:prstGeom prst="rect">
            <a:avLst/>
          </a:prstGeom>
          <a:ln>
            <a:solidFill>
              <a:schemeClr val="tx1">
                <a:lumMod val="85000"/>
                <a:lumOff val="15000"/>
              </a:schemeClr>
            </a:solidFill>
          </a:ln>
        </p:spPr>
      </p:pic>
      <p:sp>
        <p:nvSpPr>
          <p:cNvPr id="7" name="직사각형 6">
            <a:extLst>
              <a:ext uri="{FF2B5EF4-FFF2-40B4-BE49-F238E27FC236}">
                <a16:creationId xmlns:a16="http://schemas.microsoft.com/office/drawing/2014/main" id="{73411BE9-0CC6-4B9D-B734-6565BEF0DE9A}"/>
              </a:ext>
            </a:extLst>
          </p:cNvPr>
          <p:cNvSpPr/>
          <p:nvPr/>
        </p:nvSpPr>
        <p:spPr>
          <a:xfrm>
            <a:off x="2932983" y="895397"/>
            <a:ext cx="3665937" cy="2495503"/>
          </a:xfrm>
          <a:prstGeom prst="rect">
            <a:avLst/>
          </a:prstGeom>
          <a:solidFill>
            <a:schemeClr val="accent4">
              <a:lumMod val="20000"/>
              <a:lumOff val="80000"/>
            </a:schemeClr>
          </a:solidFill>
          <a:ln w="12700">
            <a:solidFill>
              <a:schemeClr val="tx1">
                <a:lumMod val="50000"/>
                <a:lumOff val="50000"/>
              </a:schemeClr>
            </a:solidFill>
          </a:ln>
        </p:spPr>
        <p:txBody>
          <a:bodyPr wrap="square">
            <a:noAutofit/>
          </a:bodyPr>
          <a:lstStyle/>
          <a:p>
            <a:r>
              <a:rPr lang="en-US" altLang="ko-KR" sz="1400" dirty="0"/>
              <a:t>The </a:t>
            </a:r>
            <a:r>
              <a:rPr lang="en-US" altLang="ko-KR" sz="1400" dirty="0" err="1"/>
              <a:t>defence</a:t>
            </a:r>
            <a:r>
              <a:rPr lang="en-US" altLang="ko-KR" sz="1400" dirty="0"/>
              <a:t> in depth (</a:t>
            </a:r>
            <a:r>
              <a:rPr lang="en-US" altLang="ko-KR" sz="1400" dirty="0" err="1"/>
              <a:t>DiD</a:t>
            </a:r>
            <a:r>
              <a:rPr lang="en-US" altLang="ko-KR" sz="1400" dirty="0"/>
              <a:t>) concept is applied to all safety related activities, whether organizational, behavioral or design related, and whether in full power, low power or various shutdown states. </a:t>
            </a:r>
          </a:p>
          <a:p>
            <a:endParaRPr lang="en-US" altLang="ko-KR" sz="1400" dirty="0"/>
          </a:p>
          <a:p>
            <a:r>
              <a:rPr lang="en-US" altLang="ko-KR" sz="1400" u="sng" dirty="0"/>
              <a:t>This is to ensure that all safety related activities are subject to independent layers of provisions, </a:t>
            </a:r>
            <a:r>
              <a:rPr lang="en-US" altLang="ko-KR" sz="1400" dirty="0"/>
              <a:t>so that if a failure were to occur, it would be detected and compensated for or corrected by appropriate measures.</a:t>
            </a:r>
          </a:p>
        </p:txBody>
      </p:sp>
      <p:sp>
        <p:nvSpPr>
          <p:cNvPr id="8" name="직사각형 7">
            <a:extLst>
              <a:ext uri="{FF2B5EF4-FFF2-40B4-BE49-F238E27FC236}">
                <a16:creationId xmlns:a16="http://schemas.microsoft.com/office/drawing/2014/main" id="{933CF940-1499-4FE0-81BF-BF0E948610C4}"/>
              </a:ext>
            </a:extLst>
          </p:cNvPr>
          <p:cNvSpPr/>
          <p:nvPr/>
        </p:nvSpPr>
        <p:spPr>
          <a:xfrm>
            <a:off x="6007562" y="3699557"/>
            <a:ext cx="5292898" cy="2495503"/>
          </a:xfrm>
          <a:prstGeom prst="rect">
            <a:avLst/>
          </a:prstGeom>
          <a:solidFill>
            <a:schemeClr val="accent4">
              <a:lumMod val="20000"/>
              <a:lumOff val="80000"/>
            </a:schemeClr>
          </a:solidFill>
          <a:ln w="12700">
            <a:solidFill>
              <a:schemeClr val="tx1">
                <a:lumMod val="50000"/>
                <a:lumOff val="50000"/>
              </a:schemeClr>
            </a:solidFill>
          </a:ln>
        </p:spPr>
        <p:txBody>
          <a:bodyPr wrap="square">
            <a:noAutofit/>
          </a:bodyPr>
          <a:lstStyle/>
          <a:p>
            <a:pPr>
              <a:spcAft>
                <a:spcPts val="600"/>
              </a:spcAft>
            </a:pPr>
            <a:r>
              <a:rPr lang="en-US" altLang="ko-KR" sz="1400"/>
              <a:t>An approach to designing and operating nuclear facilities that prevents and mitigates accidents that release radiation or hazardous materials.</a:t>
            </a:r>
          </a:p>
          <a:p>
            <a:pPr>
              <a:spcAft>
                <a:spcPts val="600"/>
              </a:spcAft>
            </a:pPr>
            <a:endParaRPr lang="en-US" altLang="ko-KR" sz="1400"/>
          </a:p>
          <a:p>
            <a:pPr>
              <a:spcAft>
                <a:spcPts val="600"/>
              </a:spcAft>
            </a:pPr>
            <a:r>
              <a:rPr lang="en-US" altLang="ko-KR" sz="1400" u="sng"/>
              <a:t>The key is creating multiple independent and redundant layers of defense</a:t>
            </a:r>
            <a:r>
              <a:rPr lang="en-US" altLang="ko-KR" sz="1400"/>
              <a:t> to compensate for potential human and mechanical failures so that no single layer, no matter how robust, is exclusively relied upon. </a:t>
            </a:r>
          </a:p>
          <a:p>
            <a:pPr>
              <a:spcAft>
                <a:spcPts val="600"/>
              </a:spcAft>
            </a:pPr>
            <a:endParaRPr lang="en-US" altLang="ko-KR" sz="1400"/>
          </a:p>
          <a:p>
            <a:pPr>
              <a:spcAft>
                <a:spcPts val="600"/>
              </a:spcAft>
            </a:pPr>
            <a:r>
              <a:rPr lang="en-US" altLang="ko-KR" sz="1400"/>
              <a:t>DiD includes the use of access controls, physical barriers, redundant and diverse key safety functions, and emergency response measures.</a:t>
            </a:r>
            <a:endParaRPr lang="ko-KR" altLang="en-US" sz="1400" dirty="0"/>
          </a:p>
        </p:txBody>
      </p:sp>
    </p:spTree>
    <p:extLst>
      <p:ext uri="{BB962C8B-B14F-4D97-AF65-F5344CB8AC3E}">
        <p14:creationId xmlns:p14="http://schemas.microsoft.com/office/powerpoint/2010/main" val="312525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4C7D37C-B9BE-41BF-A14D-AFF4A3D1CB53}"/>
              </a:ext>
            </a:extLst>
          </p:cNvPr>
          <p:cNvSpPr>
            <a:spLocks noGrp="1"/>
          </p:cNvSpPr>
          <p:nvPr>
            <p:ph type="title"/>
          </p:nvPr>
        </p:nvSpPr>
        <p:spPr/>
        <p:txBody>
          <a:bodyPr/>
          <a:lstStyle/>
          <a:p>
            <a:r>
              <a:rPr lang="en-US" altLang="ko-KR" dirty="0"/>
              <a:t>Introduction | In reality</a:t>
            </a:r>
            <a:endParaRPr lang="ko-KR" altLang="en-US" dirty="0"/>
          </a:p>
        </p:txBody>
      </p:sp>
      <p:sp>
        <p:nvSpPr>
          <p:cNvPr id="4" name="슬라이드 번호 개체 틀 3">
            <a:extLst>
              <a:ext uri="{FF2B5EF4-FFF2-40B4-BE49-F238E27FC236}">
                <a16:creationId xmlns:a16="http://schemas.microsoft.com/office/drawing/2014/main" id="{FCE08375-43F2-4324-B2F4-EDEB6B6E77C7}"/>
              </a:ext>
            </a:extLst>
          </p:cNvPr>
          <p:cNvSpPr>
            <a:spLocks noGrp="1"/>
          </p:cNvSpPr>
          <p:nvPr>
            <p:ph type="sldNum" sz="quarter" idx="12"/>
          </p:nvPr>
        </p:nvSpPr>
        <p:spPr/>
        <p:txBody>
          <a:bodyPr/>
          <a:lstStyle/>
          <a:p>
            <a:fld id="{425ED817-63B3-4629-BB8A-13C68133D383}" type="slidenum">
              <a:rPr lang="en-US" smtClean="0"/>
              <a:pPr/>
              <a:t>3</a:t>
            </a:fld>
            <a:endParaRPr lang="en-US"/>
          </a:p>
        </p:txBody>
      </p:sp>
      <p:sp>
        <p:nvSpPr>
          <p:cNvPr id="14" name="직사각형 13">
            <a:extLst>
              <a:ext uri="{FF2B5EF4-FFF2-40B4-BE49-F238E27FC236}">
                <a16:creationId xmlns:a16="http://schemas.microsoft.com/office/drawing/2014/main" id="{51FDB659-A817-4CD6-922C-3C7DA2D7CEB3}"/>
              </a:ext>
            </a:extLst>
          </p:cNvPr>
          <p:cNvSpPr/>
          <p:nvPr/>
        </p:nvSpPr>
        <p:spPr>
          <a:xfrm>
            <a:off x="2590678" y="4339067"/>
            <a:ext cx="7224358" cy="523220"/>
          </a:xfrm>
          <a:prstGeom prst="rect">
            <a:avLst/>
          </a:prstGeom>
          <a:solidFill>
            <a:schemeClr val="accent4">
              <a:lumMod val="20000"/>
              <a:lumOff val="80000"/>
            </a:schemeClr>
          </a:solidFill>
          <a:ln w="12700">
            <a:solidFill>
              <a:schemeClr val="tx1">
                <a:lumMod val="50000"/>
                <a:lumOff val="50000"/>
              </a:schemeClr>
            </a:solidFill>
          </a:ln>
        </p:spPr>
        <p:txBody>
          <a:bodyPr wrap="square">
            <a:spAutoFit/>
          </a:bodyPr>
          <a:lstStyle/>
          <a:p>
            <a:r>
              <a:rPr lang="ko-KR" altLang="en-US" sz="1400"/>
              <a:t>For the I&amp;C systems, in fact, they are not possible to be completely independent of the paths of </a:t>
            </a:r>
            <a:r>
              <a:rPr lang="en-US" altLang="ko-KR" sz="1400"/>
              <a:t>“</a:t>
            </a:r>
            <a:r>
              <a:rPr lang="ko-KR" altLang="en-US" sz="1400"/>
              <a:t>instrumentation </a:t>
            </a:r>
            <a:r>
              <a:rPr lang="en-US" altLang="ko-KR" sz="1400"/>
              <a:t>– </a:t>
            </a:r>
            <a:r>
              <a:rPr lang="ko-KR" altLang="en-US" sz="1400"/>
              <a:t>decision making </a:t>
            </a:r>
            <a:r>
              <a:rPr lang="en-US" altLang="ko-KR" sz="1400"/>
              <a:t>–</a:t>
            </a:r>
            <a:r>
              <a:rPr lang="ko-KR" altLang="en-US" sz="1400"/>
              <a:t> control</a:t>
            </a:r>
            <a:r>
              <a:rPr lang="en-US" altLang="ko-KR" sz="1400"/>
              <a:t>”</a:t>
            </a:r>
            <a:r>
              <a:rPr lang="ko-KR" altLang="en-US" sz="1400"/>
              <a:t> required for each mitigat</a:t>
            </a:r>
            <a:r>
              <a:rPr lang="en-US" altLang="ko-KR" sz="1400"/>
              <a:t>ion</a:t>
            </a:r>
            <a:r>
              <a:rPr lang="ko-KR" altLang="en-US" sz="1400"/>
              <a:t> procedure.</a:t>
            </a:r>
          </a:p>
        </p:txBody>
      </p:sp>
      <p:sp>
        <p:nvSpPr>
          <p:cNvPr id="16" name="직사각형 15">
            <a:extLst>
              <a:ext uri="{FF2B5EF4-FFF2-40B4-BE49-F238E27FC236}">
                <a16:creationId xmlns:a16="http://schemas.microsoft.com/office/drawing/2014/main" id="{BFC20247-C8F8-4DA9-8F2F-780E09E97405}"/>
              </a:ext>
            </a:extLst>
          </p:cNvPr>
          <p:cNvSpPr/>
          <p:nvPr/>
        </p:nvSpPr>
        <p:spPr>
          <a:xfrm>
            <a:off x="875939" y="5530422"/>
            <a:ext cx="10522530" cy="369332"/>
          </a:xfrm>
          <a:prstGeom prst="rect">
            <a:avLst/>
          </a:prstGeom>
        </p:spPr>
        <p:txBody>
          <a:bodyPr wrap="square">
            <a:spAutoFit/>
          </a:bodyPr>
          <a:lstStyle/>
          <a:p>
            <a:r>
              <a:rPr lang="en-US" altLang="ko-KR" dirty="0">
                <a:sym typeface="Wingdings" panose="05000000000000000000" pitchFamily="2" charset="2"/>
              </a:rPr>
              <a:t> We need to</a:t>
            </a:r>
            <a:r>
              <a:rPr lang="en-US" altLang="ko-KR" dirty="0"/>
              <a:t> evaluate the suitability of redundancy and diversity in the I&amp;C functions for accident mitigation.</a:t>
            </a:r>
          </a:p>
        </p:txBody>
      </p:sp>
      <p:grpSp>
        <p:nvGrpSpPr>
          <p:cNvPr id="25" name="그룹 24">
            <a:extLst>
              <a:ext uri="{FF2B5EF4-FFF2-40B4-BE49-F238E27FC236}">
                <a16:creationId xmlns:a16="http://schemas.microsoft.com/office/drawing/2014/main" id="{2B88AE33-AE76-4BB9-8FF1-BE0ACC7769E2}"/>
              </a:ext>
            </a:extLst>
          </p:cNvPr>
          <p:cNvGrpSpPr/>
          <p:nvPr/>
        </p:nvGrpSpPr>
        <p:grpSpPr>
          <a:xfrm>
            <a:off x="2590678" y="1001400"/>
            <a:ext cx="7224357" cy="3011490"/>
            <a:chOff x="2590678" y="1001400"/>
            <a:chExt cx="7224357" cy="3011490"/>
          </a:xfrm>
        </p:grpSpPr>
        <p:sp>
          <p:nvSpPr>
            <p:cNvPr id="15" name="직사각형 14">
              <a:extLst>
                <a:ext uri="{FF2B5EF4-FFF2-40B4-BE49-F238E27FC236}">
                  <a16:creationId xmlns:a16="http://schemas.microsoft.com/office/drawing/2014/main" id="{400A49F9-2190-44B0-98BE-F87A4110DFE7}"/>
                </a:ext>
              </a:extLst>
            </p:cNvPr>
            <p:cNvSpPr/>
            <p:nvPr/>
          </p:nvSpPr>
          <p:spPr>
            <a:xfrm>
              <a:off x="2590678" y="1001400"/>
              <a:ext cx="1635191" cy="276999"/>
            </a:xfrm>
            <a:prstGeom prst="rect">
              <a:avLst/>
            </a:prstGeom>
          </p:spPr>
          <p:txBody>
            <a:bodyPr wrap="none">
              <a:spAutoFit/>
            </a:bodyPr>
            <a:lstStyle/>
            <a:p>
              <a:r>
                <a:rPr lang="en-US" altLang="ko-KR" sz="1200"/>
                <a:t>SLOCA ET on OPR-1000</a:t>
              </a:r>
              <a:endParaRPr lang="ko-KR" altLang="en-US" sz="1200"/>
            </a:p>
          </p:txBody>
        </p:sp>
        <p:pic>
          <p:nvPicPr>
            <p:cNvPr id="17" name="그림 16">
              <a:extLst>
                <a:ext uri="{FF2B5EF4-FFF2-40B4-BE49-F238E27FC236}">
                  <a16:creationId xmlns:a16="http://schemas.microsoft.com/office/drawing/2014/main" id="{7BE5A4BF-3A1A-46B4-90F3-ECC1E7FC44DA}"/>
                </a:ext>
              </a:extLst>
            </p:cNvPr>
            <p:cNvPicPr>
              <a:picLocks noChangeAspect="1"/>
            </p:cNvPicPr>
            <p:nvPr/>
          </p:nvPicPr>
          <p:blipFill>
            <a:blip r:embed="rId3"/>
            <a:stretch>
              <a:fillRect/>
            </a:stretch>
          </p:blipFill>
          <p:spPr>
            <a:xfrm>
              <a:off x="2590678" y="1327577"/>
              <a:ext cx="7224357" cy="2685313"/>
            </a:xfrm>
            <a:prstGeom prst="rect">
              <a:avLst/>
            </a:prstGeom>
            <a:noFill/>
            <a:ln w="12700">
              <a:solidFill>
                <a:schemeClr val="tx1">
                  <a:lumMod val="50000"/>
                  <a:lumOff val="50000"/>
                </a:schemeClr>
              </a:solidFill>
            </a:ln>
          </p:spPr>
        </p:pic>
      </p:grpSp>
    </p:spTree>
    <p:extLst>
      <p:ext uri="{BB962C8B-B14F-4D97-AF65-F5344CB8AC3E}">
        <p14:creationId xmlns:p14="http://schemas.microsoft.com/office/powerpoint/2010/main" val="122332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4C7D37C-B9BE-41BF-A14D-AFF4A3D1CB53}"/>
              </a:ext>
            </a:extLst>
          </p:cNvPr>
          <p:cNvSpPr>
            <a:spLocks noGrp="1"/>
          </p:cNvSpPr>
          <p:nvPr>
            <p:ph type="title"/>
          </p:nvPr>
        </p:nvSpPr>
        <p:spPr/>
        <p:txBody>
          <a:bodyPr/>
          <a:lstStyle/>
          <a:p>
            <a:r>
              <a:rPr lang="en-US" altLang="ko-KR" dirty="0"/>
              <a:t>Introduction | In reality</a:t>
            </a:r>
            <a:endParaRPr lang="ko-KR" altLang="en-US" dirty="0"/>
          </a:p>
        </p:txBody>
      </p:sp>
      <p:sp>
        <p:nvSpPr>
          <p:cNvPr id="4" name="슬라이드 번호 개체 틀 3">
            <a:extLst>
              <a:ext uri="{FF2B5EF4-FFF2-40B4-BE49-F238E27FC236}">
                <a16:creationId xmlns:a16="http://schemas.microsoft.com/office/drawing/2014/main" id="{FCE08375-43F2-4324-B2F4-EDEB6B6E77C7}"/>
              </a:ext>
            </a:extLst>
          </p:cNvPr>
          <p:cNvSpPr>
            <a:spLocks noGrp="1"/>
          </p:cNvSpPr>
          <p:nvPr>
            <p:ph type="sldNum" sz="quarter" idx="12"/>
          </p:nvPr>
        </p:nvSpPr>
        <p:spPr/>
        <p:txBody>
          <a:bodyPr/>
          <a:lstStyle/>
          <a:p>
            <a:fld id="{425ED817-63B3-4629-BB8A-13C68133D383}" type="slidenum">
              <a:rPr lang="en-US" smtClean="0"/>
              <a:pPr/>
              <a:t>4</a:t>
            </a:fld>
            <a:endParaRPr lang="en-US"/>
          </a:p>
        </p:txBody>
      </p:sp>
      <p:grpSp>
        <p:nvGrpSpPr>
          <p:cNvPr id="6" name="그룹 5">
            <a:extLst>
              <a:ext uri="{FF2B5EF4-FFF2-40B4-BE49-F238E27FC236}">
                <a16:creationId xmlns:a16="http://schemas.microsoft.com/office/drawing/2014/main" id="{4C3B7EDC-774B-4618-925F-79126C9A98C8}"/>
              </a:ext>
            </a:extLst>
          </p:cNvPr>
          <p:cNvGrpSpPr/>
          <p:nvPr/>
        </p:nvGrpSpPr>
        <p:grpSpPr>
          <a:xfrm>
            <a:off x="904539" y="736011"/>
            <a:ext cx="3982197" cy="4574600"/>
            <a:chOff x="7542592" y="1026100"/>
            <a:chExt cx="4428103" cy="5086840"/>
          </a:xfrm>
        </p:grpSpPr>
        <p:pic>
          <p:nvPicPr>
            <p:cNvPr id="12" name="그림 11">
              <a:extLst>
                <a:ext uri="{FF2B5EF4-FFF2-40B4-BE49-F238E27FC236}">
                  <a16:creationId xmlns:a16="http://schemas.microsoft.com/office/drawing/2014/main" id="{7DC297FA-83B6-4E4A-B988-94D797806EDA}"/>
                </a:ext>
              </a:extLst>
            </p:cNvPr>
            <p:cNvPicPr>
              <a:picLocks noChangeAspect="1"/>
            </p:cNvPicPr>
            <p:nvPr/>
          </p:nvPicPr>
          <p:blipFill rotWithShape="1">
            <a:blip r:embed="rId3"/>
            <a:srcRect t="2351" b="670"/>
            <a:stretch/>
          </p:blipFill>
          <p:spPr>
            <a:xfrm>
              <a:off x="9522421" y="1026100"/>
              <a:ext cx="2326679" cy="4855972"/>
            </a:xfrm>
            <a:prstGeom prst="rect">
              <a:avLst/>
            </a:prstGeom>
          </p:spPr>
        </p:pic>
        <p:sp>
          <p:nvSpPr>
            <p:cNvPr id="13" name="직사각형 12">
              <a:extLst>
                <a:ext uri="{FF2B5EF4-FFF2-40B4-BE49-F238E27FC236}">
                  <a16:creationId xmlns:a16="http://schemas.microsoft.com/office/drawing/2014/main" id="{C19102E4-4CF3-4B3A-8F44-5854047EBBB7}"/>
                </a:ext>
              </a:extLst>
            </p:cNvPr>
            <p:cNvSpPr/>
            <p:nvPr/>
          </p:nvSpPr>
          <p:spPr>
            <a:xfrm>
              <a:off x="9438723" y="5835941"/>
              <a:ext cx="2531972" cy="276999"/>
            </a:xfrm>
            <a:prstGeom prst="rect">
              <a:avLst/>
            </a:prstGeom>
          </p:spPr>
          <p:txBody>
            <a:bodyPr wrap="square">
              <a:spAutoFit/>
            </a:bodyPr>
            <a:lstStyle/>
            <a:p>
              <a:pPr algn="ctr"/>
              <a:r>
                <a:rPr lang="en-US" altLang="ko-KR" sz="1200"/>
                <a:t>Safety desing process overview</a:t>
              </a:r>
              <a:r>
                <a:rPr lang="en-US" altLang="ko-KR" sz="1200" baseline="30000"/>
                <a:t>1)2)</a:t>
              </a:r>
              <a:endParaRPr lang="en-US" altLang="ko-KR" sz="1200" baseline="30000">
                <a:solidFill>
                  <a:srgbClr val="000000"/>
                </a:solidFill>
              </a:endParaRPr>
            </a:p>
          </p:txBody>
        </p:sp>
        <p:sp>
          <p:nvSpPr>
            <p:cNvPr id="17" name="말풍선: 사각형 16">
              <a:extLst>
                <a:ext uri="{FF2B5EF4-FFF2-40B4-BE49-F238E27FC236}">
                  <a16:creationId xmlns:a16="http://schemas.microsoft.com/office/drawing/2014/main" id="{B38F62EA-2752-440D-8751-5BEB7EE630A0}"/>
                </a:ext>
              </a:extLst>
            </p:cNvPr>
            <p:cNvSpPr/>
            <p:nvPr/>
          </p:nvSpPr>
          <p:spPr>
            <a:xfrm>
              <a:off x="7542592" y="1072231"/>
              <a:ext cx="1907642" cy="4548266"/>
            </a:xfrm>
            <a:prstGeom prst="wedgeRectCallout">
              <a:avLst>
                <a:gd name="adj1" fmla="val 135733"/>
                <a:gd name="adj2" fmla="val 26393"/>
              </a:avLst>
            </a:prstGeom>
            <a:solidFill>
              <a:schemeClr val="bg1">
                <a:lumMod val="75000"/>
                <a:alpha val="10000"/>
              </a:schemeClr>
            </a:solidFill>
            <a:ln>
              <a:solidFill>
                <a:schemeClr val="bg1">
                  <a:lumMod val="75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8" name="그림 17">
              <a:extLst>
                <a:ext uri="{FF2B5EF4-FFF2-40B4-BE49-F238E27FC236}">
                  <a16:creationId xmlns:a16="http://schemas.microsoft.com/office/drawing/2014/main" id="{6CB28592-8AF8-401F-91E9-370487C8814F}"/>
                </a:ext>
              </a:extLst>
            </p:cNvPr>
            <p:cNvPicPr>
              <a:picLocks noChangeAspect="1"/>
            </p:cNvPicPr>
            <p:nvPr/>
          </p:nvPicPr>
          <p:blipFill>
            <a:blip r:embed="rId4"/>
            <a:stretch>
              <a:fillRect/>
            </a:stretch>
          </p:blipFill>
          <p:spPr>
            <a:xfrm>
              <a:off x="7580990" y="1098847"/>
              <a:ext cx="1820834" cy="4498243"/>
            </a:xfrm>
            <a:prstGeom prst="rect">
              <a:avLst/>
            </a:prstGeom>
          </p:spPr>
        </p:pic>
        <p:sp>
          <p:nvSpPr>
            <p:cNvPr id="21" name="직사각형 20">
              <a:extLst>
                <a:ext uri="{FF2B5EF4-FFF2-40B4-BE49-F238E27FC236}">
                  <a16:creationId xmlns:a16="http://schemas.microsoft.com/office/drawing/2014/main" id="{77185CF8-B1D4-4581-8495-8092870E1D52}"/>
                </a:ext>
              </a:extLst>
            </p:cNvPr>
            <p:cNvSpPr/>
            <p:nvPr/>
          </p:nvSpPr>
          <p:spPr>
            <a:xfrm>
              <a:off x="7749596" y="5661898"/>
              <a:ext cx="1532791" cy="430887"/>
            </a:xfrm>
            <a:prstGeom prst="rect">
              <a:avLst/>
            </a:prstGeom>
          </p:spPr>
          <p:txBody>
            <a:bodyPr wrap="none">
              <a:spAutoFit/>
            </a:bodyPr>
            <a:lstStyle/>
            <a:p>
              <a:pPr algn="ctr"/>
              <a:r>
                <a:rPr lang="en-US" altLang="ko-KR" sz="1050">
                  <a:latin typeface="NewCenturySchlbk-Bold"/>
                </a:rPr>
                <a:t>Logic for implementing </a:t>
              </a:r>
            </a:p>
            <a:p>
              <a:pPr algn="ctr"/>
              <a:r>
                <a:rPr lang="en-US" altLang="ko-KR" sz="1050">
                  <a:latin typeface="NewCenturySchlbk-Bold"/>
                </a:rPr>
                <a:t>evaluation of DID</a:t>
              </a:r>
              <a:endParaRPr lang="ko-KR" altLang="en-US" sz="1050"/>
            </a:p>
          </p:txBody>
        </p:sp>
      </p:grpSp>
      <p:sp>
        <p:nvSpPr>
          <p:cNvPr id="25" name="직사각형 24">
            <a:extLst>
              <a:ext uri="{FF2B5EF4-FFF2-40B4-BE49-F238E27FC236}">
                <a16:creationId xmlns:a16="http://schemas.microsoft.com/office/drawing/2014/main" id="{6A1EA4BC-6779-41E7-91ED-319D94F8B578}"/>
              </a:ext>
            </a:extLst>
          </p:cNvPr>
          <p:cNvSpPr/>
          <p:nvPr/>
        </p:nvSpPr>
        <p:spPr>
          <a:xfrm>
            <a:off x="106680" y="6457890"/>
            <a:ext cx="9563100" cy="400110"/>
          </a:xfrm>
          <a:prstGeom prst="rect">
            <a:avLst/>
          </a:prstGeom>
        </p:spPr>
        <p:txBody>
          <a:bodyPr wrap="square">
            <a:spAutoFit/>
          </a:bodyPr>
          <a:lstStyle/>
          <a:p>
            <a:pPr marL="228600" lvl="0" indent="-228600">
              <a:buFontTx/>
              <a:buAutoNum type="arabicParenR"/>
            </a:pPr>
            <a:r>
              <a:rPr lang="en-US" altLang="ko-KR" sz="1000">
                <a:solidFill>
                  <a:srgbClr val="000000"/>
                </a:solidFill>
                <a:latin typeface="Calibri Light"/>
              </a:rPr>
              <a:t>Andrea Maioli, David J. Finnicum, Robert H. Lichtenstein, Stephanie Y. Harsche, “Use of PSA in the Development of SMRs”, NEA/CSNI/R(2012)2</a:t>
            </a:r>
          </a:p>
          <a:p>
            <a:pPr marL="228600" lvl="0" indent="-228600">
              <a:buFontTx/>
              <a:buAutoNum type="arabicParenR"/>
            </a:pPr>
            <a:r>
              <a:rPr lang="en-US" altLang="ko-KR" sz="1000">
                <a:solidFill>
                  <a:srgbClr val="000000"/>
                </a:solidFill>
                <a:latin typeface="Calibri Light"/>
              </a:rPr>
              <a:t>nuclear safety design process for modular helium-cooled reactor plants(ANSI/ANS-53.1-2011)</a:t>
            </a:r>
          </a:p>
        </p:txBody>
      </p:sp>
      <p:sp>
        <p:nvSpPr>
          <p:cNvPr id="26" name="직사각형 25">
            <a:extLst>
              <a:ext uri="{FF2B5EF4-FFF2-40B4-BE49-F238E27FC236}">
                <a16:creationId xmlns:a16="http://schemas.microsoft.com/office/drawing/2014/main" id="{FD6CFFA7-9CC3-4381-91EF-BB20E293AC16}"/>
              </a:ext>
            </a:extLst>
          </p:cNvPr>
          <p:cNvSpPr/>
          <p:nvPr/>
        </p:nvSpPr>
        <p:spPr>
          <a:xfrm>
            <a:off x="5246920" y="4291706"/>
            <a:ext cx="6602180" cy="738664"/>
          </a:xfrm>
          <a:prstGeom prst="rect">
            <a:avLst/>
          </a:prstGeom>
          <a:solidFill>
            <a:schemeClr val="accent4">
              <a:lumMod val="20000"/>
              <a:lumOff val="80000"/>
            </a:schemeClr>
          </a:solidFill>
          <a:ln w="12700">
            <a:solidFill>
              <a:schemeClr val="tx1">
                <a:lumMod val="50000"/>
                <a:lumOff val="50000"/>
              </a:schemeClr>
            </a:solidFill>
          </a:ln>
        </p:spPr>
        <p:txBody>
          <a:bodyPr wrap="square">
            <a:spAutoFit/>
          </a:bodyPr>
          <a:lstStyle/>
          <a:p>
            <a:r>
              <a:rPr lang="en-US" altLang="ko-KR" sz="1400" dirty="0"/>
              <a:t>Basically, it seems that the evaluation of DID is based on the PSA, but in the case of digital I&amp;C(DI&amp;C), It is difficult to model the correlation of DI&amp;C components according to the FT framework, and it is even more difficult to secure failure information of them.</a:t>
            </a:r>
            <a:endParaRPr lang="ko-KR" altLang="en-US" sz="1400" dirty="0"/>
          </a:p>
        </p:txBody>
      </p:sp>
      <p:pic>
        <p:nvPicPr>
          <p:cNvPr id="28" name="그림 27">
            <a:extLst>
              <a:ext uri="{FF2B5EF4-FFF2-40B4-BE49-F238E27FC236}">
                <a16:creationId xmlns:a16="http://schemas.microsoft.com/office/drawing/2014/main" id="{D5A62854-F913-48D0-9D0D-1E7FFAAA19A9}"/>
              </a:ext>
            </a:extLst>
          </p:cNvPr>
          <p:cNvPicPr>
            <a:picLocks noChangeAspect="1"/>
          </p:cNvPicPr>
          <p:nvPr/>
        </p:nvPicPr>
        <p:blipFill>
          <a:blip r:embed="rId5"/>
          <a:stretch>
            <a:fillRect/>
          </a:stretch>
        </p:blipFill>
        <p:spPr>
          <a:xfrm>
            <a:off x="5902888" y="1462435"/>
            <a:ext cx="4636661" cy="2282714"/>
          </a:xfrm>
          <a:prstGeom prst="rect">
            <a:avLst/>
          </a:prstGeom>
          <a:ln>
            <a:noFill/>
          </a:ln>
        </p:spPr>
      </p:pic>
      <p:sp>
        <p:nvSpPr>
          <p:cNvPr id="29" name="직사각형 28">
            <a:extLst>
              <a:ext uri="{FF2B5EF4-FFF2-40B4-BE49-F238E27FC236}">
                <a16:creationId xmlns:a16="http://schemas.microsoft.com/office/drawing/2014/main" id="{91D02574-AD7E-40A7-9A0C-A75248FF6B3A}"/>
              </a:ext>
            </a:extLst>
          </p:cNvPr>
          <p:cNvSpPr/>
          <p:nvPr/>
        </p:nvSpPr>
        <p:spPr>
          <a:xfrm>
            <a:off x="869771" y="5521120"/>
            <a:ext cx="10698774" cy="369332"/>
          </a:xfrm>
          <a:prstGeom prst="rect">
            <a:avLst/>
          </a:prstGeom>
        </p:spPr>
        <p:txBody>
          <a:bodyPr wrap="square">
            <a:spAutoFit/>
          </a:bodyPr>
          <a:lstStyle/>
          <a:p>
            <a:r>
              <a:rPr lang="en-US" altLang="ko-KR" dirty="0">
                <a:sym typeface="Wingdings" panose="05000000000000000000" pitchFamily="2" charset="2"/>
              </a:rPr>
              <a:t> Can</a:t>
            </a:r>
            <a:r>
              <a:rPr lang="en-US" altLang="ko-KR" dirty="0"/>
              <a:t> we derive quantitative evaluation results of DI&amp;C systems without failure information or FT framework.</a:t>
            </a:r>
          </a:p>
        </p:txBody>
      </p:sp>
      <p:sp>
        <p:nvSpPr>
          <p:cNvPr id="30" name="직사각형 29">
            <a:extLst>
              <a:ext uri="{FF2B5EF4-FFF2-40B4-BE49-F238E27FC236}">
                <a16:creationId xmlns:a16="http://schemas.microsoft.com/office/drawing/2014/main" id="{33A232F1-14DB-47DC-A31F-047446B16E45}"/>
              </a:ext>
            </a:extLst>
          </p:cNvPr>
          <p:cNvSpPr/>
          <p:nvPr/>
        </p:nvSpPr>
        <p:spPr>
          <a:xfrm>
            <a:off x="6662002" y="3756681"/>
            <a:ext cx="2982355" cy="276999"/>
          </a:xfrm>
          <a:prstGeom prst="rect">
            <a:avLst/>
          </a:prstGeom>
        </p:spPr>
        <p:txBody>
          <a:bodyPr wrap="none">
            <a:spAutoFit/>
          </a:bodyPr>
          <a:lstStyle/>
          <a:p>
            <a:r>
              <a:rPr lang="en-US" altLang="ko-KR" sz="1200"/>
              <a:t>Approximate configuration of DI&amp;C fault tree</a:t>
            </a:r>
            <a:endParaRPr lang="ko-KR" altLang="en-US" sz="1200"/>
          </a:p>
        </p:txBody>
      </p:sp>
    </p:spTree>
    <p:extLst>
      <p:ext uri="{BB962C8B-B14F-4D97-AF65-F5344CB8AC3E}">
        <p14:creationId xmlns:p14="http://schemas.microsoft.com/office/powerpoint/2010/main" val="166813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6C45354-1A39-4F1F-A82B-0B707D451082}"/>
              </a:ext>
            </a:extLst>
          </p:cNvPr>
          <p:cNvSpPr>
            <a:spLocks noGrp="1"/>
          </p:cNvSpPr>
          <p:nvPr>
            <p:ph type="title"/>
          </p:nvPr>
        </p:nvSpPr>
        <p:spPr>
          <a:xfrm>
            <a:off x="342900" y="211028"/>
            <a:ext cx="11506200" cy="470122"/>
          </a:xfrm>
        </p:spPr>
        <p:txBody>
          <a:bodyPr/>
          <a:lstStyle/>
          <a:p>
            <a:r>
              <a:rPr lang="en-US" altLang="ko-KR" dirty="0"/>
              <a:t>Introduction | Overview of the approach</a:t>
            </a:r>
            <a:endParaRPr lang="ko-KR" altLang="en-US" dirty="0"/>
          </a:p>
        </p:txBody>
      </p:sp>
      <p:sp>
        <p:nvSpPr>
          <p:cNvPr id="4" name="슬라이드 번호 개체 틀 3">
            <a:extLst>
              <a:ext uri="{FF2B5EF4-FFF2-40B4-BE49-F238E27FC236}">
                <a16:creationId xmlns:a16="http://schemas.microsoft.com/office/drawing/2014/main" id="{F2EC487D-B0DC-4BB6-85AE-751FFCB0BEDE}"/>
              </a:ext>
            </a:extLst>
          </p:cNvPr>
          <p:cNvSpPr>
            <a:spLocks noGrp="1"/>
          </p:cNvSpPr>
          <p:nvPr>
            <p:ph type="sldNum" sz="quarter" idx="12"/>
          </p:nvPr>
        </p:nvSpPr>
        <p:spPr/>
        <p:txBody>
          <a:bodyPr/>
          <a:lstStyle/>
          <a:p>
            <a:fld id="{425ED817-63B3-4629-BB8A-13C68133D383}" type="slidenum">
              <a:rPr lang="en-US" smtClean="0"/>
              <a:pPr/>
              <a:t>5</a:t>
            </a:fld>
            <a:endParaRPr lang="en-US"/>
          </a:p>
        </p:txBody>
      </p:sp>
      <p:sp>
        <p:nvSpPr>
          <p:cNvPr id="5" name="TextBox 4">
            <a:extLst>
              <a:ext uri="{FF2B5EF4-FFF2-40B4-BE49-F238E27FC236}">
                <a16:creationId xmlns:a16="http://schemas.microsoft.com/office/drawing/2014/main" id="{115E0A19-198A-4E17-A2F8-EADE3E00769D}"/>
              </a:ext>
            </a:extLst>
          </p:cNvPr>
          <p:cNvSpPr txBox="1"/>
          <p:nvPr/>
        </p:nvSpPr>
        <p:spPr>
          <a:xfrm>
            <a:off x="646131" y="2743200"/>
            <a:ext cx="1978409" cy="1397832"/>
          </a:xfrm>
          <a:prstGeom prst="rect">
            <a:avLst/>
          </a:prstGeom>
          <a:solidFill>
            <a:schemeClr val="bg1">
              <a:lumMod val="95000"/>
            </a:schemeClr>
          </a:solidFill>
          <a:ln w="19050">
            <a:solidFill>
              <a:schemeClr val="tx1">
                <a:lumMod val="65000"/>
                <a:lumOff val="35000"/>
              </a:schemeClr>
            </a:solidFill>
          </a:ln>
        </p:spPr>
        <p:txBody>
          <a:bodyPr wrap="square" anchor="t">
            <a:noAutofit/>
          </a:bodyPr>
          <a:lstStyle>
            <a:defPPr>
              <a:defRPr lang="en-US"/>
            </a:defPPr>
            <a:lvl1pPr>
              <a:defRPr sz="2400" b="1"/>
            </a:lvl1pPr>
          </a:lstStyle>
          <a:p>
            <a:pPr marL="171450" indent="-171450">
              <a:buFont typeface="Arial" panose="020B0604020202020204" pitchFamily="34" charset="0"/>
              <a:buChar char="•"/>
            </a:pPr>
            <a:r>
              <a:rPr lang="en-US" altLang="ko-KR" sz="1200" b="0"/>
              <a:t>Functional requrirements</a:t>
            </a:r>
          </a:p>
          <a:p>
            <a:pPr marL="171450" indent="-171450">
              <a:buFont typeface="Arial" panose="020B0604020202020204" pitchFamily="34" charset="0"/>
              <a:buChar char="•"/>
            </a:pPr>
            <a:r>
              <a:rPr lang="en-US" altLang="ko-KR" sz="1200" b="0"/>
              <a:t>Conceptual design</a:t>
            </a:r>
          </a:p>
          <a:p>
            <a:pPr marL="171450" indent="-171450">
              <a:buFont typeface="Arial" panose="020B0604020202020204" pitchFamily="34" charset="0"/>
              <a:buChar char="•"/>
            </a:pPr>
            <a:r>
              <a:rPr lang="en-US" altLang="ko-KR" sz="1200" b="0"/>
              <a:t>Operational strategies</a:t>
            </a:r>
          </a:p>
          <a:p>
            <a:r>
              <a:rPr lang="en-US" altLang="ko-KR" sz="1200" b="0"/>
              <a:t>	. </a:t>
            </a:r>
          </a:p>
          <a:p>
            <a:r>
              <a:rPr lang="en-US" altLang="ko-KR" sz="1200" b="0"/>
              <a:t>	.</a:t>
            </a:r>
          </a:p>
          <a:p>
            <a:r>
              <a:rPr lang="en-US" altLang="ko-KR" sz="1200" b="0"/>
              <a:t>	.</a:t>
            </a:r>
            <a:endParaRPr lang="ko-KR" altLang="en-US" sz="1200" b="0" dirty="0"/>
          </a:p>
        </p:txBody>
      </p:sp>
      <p:sp>
        <p:nvSpPr>
          <p:cNvPr id="6" name="직사각형 5">
            <a:extLst>
              <a:ext uri="{FF2B5EF4-FFF2-40B4-BE49-F238E27FC236}">
                <a16:creationId xmlns:a16="http://schemas.microsoft.com/office/drawing/2014/main" id="{3EF16911-7C0E-4B5D-A788-623F84A7AFCD}"/>
              </a:ext>
            </a:extLst>
          </p:cNvPr>
          <p:cNvSpPr/>
          <p:nvPr/>
        </p:nvSpPr>
        <p:spPr>
          <a:xfrm>
            <a:off x="565322" y="4221950"/>
            <a:ext cx="2059218" cy="521606"/>
          </a:xfrm>
          <a:prstGeom prst="rect">
            <a:avLst/>
          </a:prstGeom>
        </p:spPr>
        <p:txBody>
          <a:bodyPr wrap="none">
            <a:spAutoFit/>
          </a:bodyPr>
          <a:lstStyle/>
          <a:p>
            <a:pPr algn="ctr"/>
            <a:r>
              <a:rPr lang="en-US" altLang="ko-KR"/>
              <a:t>Related Information</a:t>
            </a:r>
            <a:endParaRPr lang="ko-KR" altLang="en-US" dirty="0"/>
          </a:p>
        </p:txBody>
      </p:sp>
      <p:sp>
        <p:nvSpPr>
          <p:cNvPr id="7" name="화살표: 오른쪽 6">
            <a:extLst>
              <a:ext uri="{FF2B5EF4-FFF2-40B4-BE49-F238E27FC236}">
                <a16:creationId xmlns:a16="http://schemas.microsoft.com/office/drawing/2014/main" id="{AB807AB9-786E-47FD-87A4-FF2CFBB7EE6F}"/>
              </a:ext>
            </a:extLst>
          </p:cNvPr>
          <p:cNvSpPr/>
          <p:nvPr/>
        </p:nvSpPr>
        <p:spPr>
          <a:xfrm>
            <a:off x="2807864" y="3113873"/>
            <a:ext cx="452868" cy="656484"/>
          </a:xfrm>
          <a:prstGeom prst="rightArrow">
            <a:avLst>
              <a:gd name="adj1" fmla="val 39161"/>
              <a:gd name="adj2" fmla="val 6362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chemeClr val="bg1"/>
              </a:solidFill>
            </a:endParaRPr>
          </a:p>
        </p:txBody>
      </p:sp>
      <p:sp>
        <p:nvSpPr>
          <p:cNvPr id="9" name="TextBox 8">
            <a:extLst>
              <a:ext uri="{FF2B5EF4-FFF2-40B4-BE49-F238E27FC236}">
                <a16:creationId xmlns:a16="http://schemas.microsoft.com/office/drawing/2014/main" id="{C831D5F7-1BC9-4ECB-BF2E-D89F18A4CB15}"/>
              </a:ext>
            </a:extLst>
          </p:cNvPr>
          <p:cNvSpPr txBox="1"/>
          <p:nvPr/>
        </p:nvSpPr>
        <p:spPr>
          <a:xfrm>
            <a:off x="3351508" y="2422497"/>
            <a:ext cx="3382390" cy="2182642"/>
          </a:xfrm>
          <a:prstGeom prst="rect">
            <a:avLst/>
          </a:prstGeom>
          <a:solidFill>
            <a:schemeClr val="bg1">
              <a:lumMod val="95000"/>
            </a:schemeClr>
          </a:solidFill>
          <a:ln w="19050">
            <a:solidFill>
              <a:schemeClr val="tx1">
                <a:lumMod val="65000"/>
                <a:lumOff val="35000"/>
              </a:schemeClr>
            </a:solidFill>
          </a:ln>
        </p:spPr>
        <p:txBody>
          <a:bodyPr wrap="square" anchor="b">
            <a:noAutofit/>
          </a:bodyPr>
          <a:lstStyle>
            <a:defPPr>
              <a:defRPr lang="en-US"/>
            </a:defPPr>
            <a:lvl1pPr marL="171450" indent="-171450">
              <a:buFont typeface="Arial" panose="020B0604020202020204" pitchFamily="34" charset="0"/>
              <a:buChar char="•"/>
              <a:defRPr sz="1200" b="0"/>
            </a:lvl1pPr>
          </a:lstStyle>
          <a:p>
            <a:pPr marL="0" indent="0" algn="ctr">
              <a:buNone/>
            </a:pPr>
            <a:r>
              <a:rPr lang="en-US" altLang="ko-KR" sz="1600" b="1" u="sng"/>
              <a:t>Modeling</a:t>
            </a:r>
            <a:r>
              <a:rPr lang="en-US" altLang="ko-KR" sz="1600"/>
              <a:t> of DI&amp;C system</a:t>
            </a:r>
            <a:endParaRPr lang="ko-KR" altLang="en-US" sz="1600" dirty="0"/>
          </a:p>
        </p:txBody>
      </p:sp>
      <p:pic>
        <p:nvPicPr>
          <p:cNvPr id="10" name="그림 9">
            <a:extLst>
              <a:ext uri="{FF2B5EF4-FFF2-40B4-BE49-F238E27FC236}">
                <a16:creationId xmlns:a16="http://schemas.microsoft.com/office/drawing/2014/main" id="{31A39800-68BB-4873-BB67-F9976E45BBAD}"/>
              </a:ext>
            </a:extLst>
          </p:cNvPr>
          <p:cNvPicPr>
            <a:picLocks noChangeAspect="1"/>
          </p:cNvPicPr>
          <p:nvPr/>
        </p:nvPicPr>
        <p:blipFill>
          <a:blip r:embed="rId3"/>
          <a:stretch>
            <a:fillRect/>
          </a:stretch>
        </p:blipFill>
        <p:spPr>
          <a:xfrm>
            <a:off x="519137" y="1738875"/>
            <a:ext cx="792480" cy="853503"/>
          </a:xfrm>
          <a:prstGeom prst="rect">
            <a:avLst/>
          </a:prstGeom>
        </p:spPr>
      </p:pic>
      <p:sp>
        <p:nvSpPr>
          <p:cNvPr id="11" name="직사각형 10">
            <a:extLst>
              <a:ext uri="{FF2B5EF4-FFF2-40B4-BE49-F238E27FC236}">
                <a16:creationId xmlns:a16="http://schemas.microsoft.com/office/drawing/2014/main" id="{BA6F7F55-B890-4A7C-9AF3-C249CA536203}"/>
              </a:ext>
            </a:extLst>
          </p:cNvPr>
          <p:cNvSpPr/>
          <p:nvPr/>
        </p:nvSpPr>
        <p:spPr>
          <a:xfrm>
            <a:off x="1311617" y="1738875"/>
            <a:ext cx="2239367" cy="830997"/>
          </a:xfrm>
          <a:prstGeom prst="rect">
            <a:avLst/>
          </a:prstGeom>
        </p:spPr>
        <p:txBody>
          <a:bodyPr wrap="square">
            <a:spAutoFit/>
          </a:bodyPr>
          <a:lstStyle/>
          <a:p>
            <a:r>
              <a:rPr lang="en-US" altLang="ko-KR" sz="1200"/>
              <a:t>DI&amp;C systems have complex interactions that are difficult to clearly analyze without a separate model.</a:t>
            </a:r>
            <a:endParaRPr lang="ko-KR" altLang="en-US" sz="1200"/>
          </a:p>
        </p:txBody>
      </p:sp>
      <p:pic>
        <p:nvPicPr>
          <p:cNvPr id="291" name="그림 290">
            <a:extLst>
              <a:ext uri="{FF2B5EF4-FFF2-40B4-BE49-F238E27FC236}">
                <a16:creationId xmlns:a16="http://schemas.microsoft.com/office/drawing/2014/main" id="{D7A22582-006B-4DC4-8305-5DAEDBC6CD88}"/>
              </a:ext>
            </a:extLst>
          </p:cNvPr>
          <p:cNvPicPr>
            <a:picLocks noChangeAspect="1"/>
          </p:cNvPicPr>
          <p:nvPr/>
        </p:nvPicPr>
        <p:blipFill>
          <a:blip r:embed="rId4"/>
          <a:stretch>
            <a:fillRect/>
          </a:stretch>
        </p:blipFill>
        <p:spPr>
          <a:xfrm>
            <a:off x="3550984" y="2542517"/>
            <a:ext cx="3060835" cy="1706789"/>
          </a:xfrm>
          <a:prstGeom prst="rect">
            <a:avLst/>
          </a:prstGeom>
        </p:spPr>
      </p:pic>
      <p:cxnSp>
        <p:nvCxnSpPr>
          <p:cNvPr id="295" name="직선 화살표 연결선 294">
            <a:extLst>
              <a:ext uri="{FF2B5EF4-FFF2-40B4-BE49-F238E27FC236}">
                <a16:creationId xmlns:a16="http://schemas.microsoft.com/office/drawing/2014/main" id="{696F9F69-67D8-443D-A713-C9BCCCC6BB15}"/>
              </a:ext>
            </a:extLst>
          </p:cNvPr>
          <p:cNvCxnSpPr>
            <a:cxnSpLocks/>
            <a:stCxn id="79" idx="0"/>
            <a:endCxn id="9" idx="2"/>
          </p:cNvCxnSpPr>
          <p:nvPr/>
        </p:nvCxnSpPr>
        <p:spPr>
          <a:xfrm flipV="1">
            <a:off x="5039053" y="4605139"/>
            <a:ext cx="3650" cy="310355"/>
          </a:xfrm>
          <a:prstGeom prst="straightConnector1">
            <a:avLst/>
          </a:prstGeom>
          <a:ln w="22225">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79" name="직사각형 78">
            <a:extLst>
              <a:ext uri="{FF2B5EF4-FFF2-40B4-BE49-F238E27FC236}">
                <a16:creationId xmlns:a16="http://schemas.microsoft.com/office/drawing/2014/main" id="{3CEA238F-0403-437D-8DCE-BEF78F8C6D06}"/>
              </a:ext>
            </a:extLst>
          </p:cNvPr>
          <p:cNvSpPr/>
          <p:nvPr/>
        </p:nvSpPr>
        <p:spPr>
          <a:xfrm>
            <a:off x="3283407" y="4915494"/>
            <a:ext cx="3511293" cy="738664"/>
          </a:xfrm>
          <a:prstGeom prst="rect">
            <a:avLst/>
          </a:prstGeom>
          <a:solidFill>
            <a:schemeClr val="accent6">
              <a:lumMod val="20000"/>
              <a:lumOff val="80000"/>
            </a:schemeClr>
          </a:solidFill>
          <a:ln>
            <a:solidFill>
              <a:srgbClr val="00B050"/>
            </a:solidFill>
          </a:ln>
        </p:spPr>
        <p:txBody>
          <a:bodyPr wrap="square" anchor="ctr">
            <a:spAutoFit/>
          </a:bodyPr>
          <a:lstStyle/>
          <a:p>
            <a:pPr algn="ctr"/>
            <a:r>
              <a:rPr lang="en-US" altLang="ko-KR" sz="1400" b="1" u="sng" dirty="0"/>
              <a:t>Assign weights</a:t>
            </a:r>
            <a:r>
              <a:rPr lang="en-US" altLang="ko-KR" sz="1400" dirty="0"/>
              <a:t> according to the information of system design and operation strategies instead of failure information. </a:t>
            </a:r>
          </a:p>
        </p:txBody>
      </p:sp>
      <p:cxnSp>
        <p:nvCxnSpPr>
          <p:cNvPr id="308" name="직선 화살표 연결선 307">
            <a:extLst>
              <a:ext uri="{FF2B5EF4-FFF2-40B4-BE49-F238E27FC236}">
                <a16:creationId xmlns:a16="http://schemas.microsoft.com/office/drawing/2014/main" id="{AD246E86-6BC0-42C9-8B77-0944CF1EFD3B}"/>
              </a:ext>
            </a:extLst>
          </p:cNvPr>
          <p:cNvCxnSpPr>
            <a:cxnSpLocks/>
            <a:stCxn id="307" idx="2"/>
          </p:cNvCxnSpPr>
          <p:nvPr/>
        </p:nvCxnSpPr>
        <p:spPr>
          <a:xfrm>
            <a:off x="7181940" y="1468756"/>
            <a:ext cx="0" cy="1722119"/>
          </a:xfrm>
          <a:prstGeom prst="straightConnector1">
            <a:avLst/>
          </a:prstGeom>
          <a:ln w="22225">
            <a:headEnd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331" name="그룹 330">
            <a:extLst>
              <a:ext uri="{FF2B5EF4-FFF2-40B4-BE49-F238E27FC236}">
                <a16:creationId xmlns:a16="http://schemas.microsoft.com/office/drawing/2014/main" id="{F868D0EF-3D6A-4862-A1B7-F4E7087A66E5}"/>
              </a:ext>
            </a:extLst>
          </p:cNvPr>
          <p:cNvGrpSpPr/>
          <p:nvPr/>
        </p:nvGrpSpPr>
        <p:grpSpPr>
          <a:xfrm>
            <a:off x="5722861" y="945536"/>
            <a:ext cx="2918157" cy="523220"/>
            <a:chOff x="6317284" y="1775460"/>
            <a:chExt cx="2918157" cy="523220"/>
          </a:xfrm>
        </p:grpSpPr>
        <p:sp>
          <p:nvSpPr>
            <p:cNvPr id="307" name="직사각형 306">
              <a:extLst>
                <a:ext uri="{FF2B5EF4-FFF2-40B4-BE49-F238E27FC236}">
                  <a16:creationId xmlns:a16="http://schemas.microsoft.com/office/drawing/2014/main" id="{9330935A-11A0-40C5-96F6-9A8652E099A8}"/>
                </a:ext>
              </a:extLst>
            </p:cNvPr>
            <p:cNvSpPr/>
            <p:nvPr/>
          </p:nvSpPr>
          <p:spPr>
            <a:xfrm>
              <a:off x="6317285" y="1775460"/>
              <a:ext cx="2918156" cy="523220"/>
            </a:xfrm>
            <a:prstGeom prst="rect">
              <a:avLst/>
            </a:prstGeom>
            <a:solidFill>
              <a:schemeClr val="accent1">
                <a:lumMod val="20000"/>
                <a:lumOff val="80000"/>
              </a:schemeClr>
            </a:solidFill>
            <a:ln>
              <a:solidFill>
                <a:schemeClr val="accent5">
                  <a:lumMod val="75000"/>
                </a:schemeClr>
              </a:solidFill>
            </a:ln>
          </p:spPr>
          <p:txBody>
            <a:bodyPr wrap="square">
              <a:spAutoFit/>
            </a:bodyPr>
            <a:lstStyle/>
            <a:p>
              <a:pPr algn="ctr"/>
              <a:r>
                <a:rPr lang="en-US" altLang="ko-KR" sz="1400" b="1" u="sng"/>
                <a:t>Develop equations</a:t>
              </a:r>
              <a:r>
                <a:rPr lang="en-US" altLang="ko-KR" sz="1400"/>
                <a:t> to calculate the importance of each component </a:t>
              </a:r>
            </a:p>
          </p:txBody>
        </p:sp>
        <p:cxnSp>
          <p:nvCxnSpPr>
            <p:cNvPr id="309" name="직선 연결선 308">
              <a:extLst>
                <a:ext uri="{FF2B5EF4-FFF2-40B4-BE49-F238E27FC236}">
                  <a16:creationId xmlns:a16="http://schemas.microsoft.com/office/drawing/2014/main" id="{EAC458DD-FD57-40D5-A066-6F32941E1B44}"/>
                </a:ext>
              </a:extLst>
            </p:cNvPr>
            <p:cNvCxnSpPr>
              <a:cxnSpLocks/>
            </p:cNvCxnSpPr>
            <p:nvPr/>
          </p:nvCxnSpPr>
          <p:spPr>
            <a:xfrm flipV="1">
              <a:off x="9235441" y="1775462"/>
              <a:ext cx="0" cy="52321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0" name="직선 연결선 309">
              <a:extLst>
                <a:ext uri="{FF2B5EF4-FFF2-40B4-BE49-F238E27FC236}">
                  <a16:creationId xmlns:a16="http://schemas.microsoft.com/office/drawing/2014/main" id="{53C0DF31-C55A-4C09-B697-4910F2D4EB7C}"/>
                </a:ext>
              </a:extLst>
            </p:cNvPr>
            <p:cNvCxnSpPr>
              <a:cxnSpLocks/>
            </p:cNvCxnSpPr>
            <p:nvPr/>
          </p:nvCxnSpPr>
          <p:spPr>
            <a:xfrm flipV="1">
              <a:off x="6317284" y="1775462"/>
              <a:ext cx="1672" cy="523218"/>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316" name="TextBox 315">
            <a:extLst>
              <a:ext uri="{FF2B5EF4-FFF2-40B4-BE49-F238E27FC236}">
                <a16:creationId xmlns:a16="http://schemas.microsoft.com/office/drawing/2014/main" id="{B9770251-54AF-446A-A2D0-46FB999DE50A}"/>
              </a:ext>
            </a:extLst>
          </p:cNvPr>
          <p:cNvSpPr txBox="1"/>
          <p:nvPr/>
        </p:nvSpPr>
        <p:spPr>
          <a:xfrm>
            <a:off x="7556315" y="2086506"/>
            <a:ext cx="4232957" cy="3108425"/>
          </a:xfrm>
          <a:prstGeom prst="rect">
            <a:avLst/>
          </a:prstGeom>
          <a:solidFill>
            <a:schemeClr val="bg1">
              <a:lumMod val="95000"/>
            </a:schemeClr>
          </a:solidFill>
          <a:ln w="19050">
            <a:solidFill>
              <a:schemeClr val="tx1">
                <a:lumMod val="65000"/>
                <a:lumOff val="35000"/>
              </a:schemeClr>
            </a:solidFill>
          </a:ln>
        </p:spPr>
        <p:txBody>
          <a:bodyPr wrap="square" anchor="b">
            <a:noAutofit/>
          </a:bodyPr>
          <a:lstStyle>
            <a:defPPr>
              <a:defRPr lang="en-US"/>
            </a:defPPr>
            <a:lvl1pPr marL="171450" indent="-171450">
              <a:buFont typeface="Arial" panose="020B0604020202020204" pitchFamily="34" charset="0"/>
              <a:buChar char="•"/>
              <a:defRPr sz="1200" b="0"/>
            </a:lvl1pPr>
          </a:lstStyle>
          <a:p>
            <a:pPr marL="0" indent="0" algn="ctr">
              <a:buNone/>
            </a:pPr>
            <a:r>
              <a:rPr lang="en-US" altLang="ko-KR" sz="1600" dirty="0"/>
              <a:t>Importance of each component</a:t>
            </a:r>
            <a:endParaRPr lang="ko-KR" altLang="en-US" sz="1600" dirty="0">
              <a:solidFill>
                <a:srgbClr val="0000FF"/>
              </a:solidFill>
            </a:endParaRPr>
          </a:p>
        </p:txBody>
      </p:sp>
      <p:sp>
        <p:nvSpPr>
          <p:cNvPr id="335" name="화살표: 오른쪽 334">
            <a:extLst>
              <a:ext uri="{FF2B5EF4-FFF2-40B4-BE49-F238E27FC236}">
                <a16:creationId xmlns:a16="http://schemas.microsoft.com/office/drawing/2014/main" id="{65EF7B36-4464-4EAA-93CF-AC377AF1D609}"/>
              </a:ext>
            </a:extLst>
          </p:cNvPr>
          <p:cNvSpPr/>
          <p:nvPr/>
        </p:nvSpPr>
        <p:spPr>
          <a:xfrm>
            <a:off x="6930989" y="3113873"/>
            <a:ext cx="452868" cy="656484"/>
          </a:xfrm>
          <a:prstGeom prst="rightArrow">
            <a:avLst>
              <a:gd name="adj1" fmla="val 39161"/>
              <a:gd name="adj2" fmla="val 6362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chemeClr val="bg1"/>
              </a:solidFill>
            </a:endParaRPr>
          </a:p>
        </p:txBody>
      </p:sp>
      <p:pic>
        <p:nvPicPr>
          <p:cNvPr id="337" name="그림 336">
            <a:extLst>
              <a:ext uri="{FF2B5EF4-FFF2-40B4-BE49-F238E27FC236}">
                <a16:creationId xmlns:a16="http://schemas.microsoft.com/office/drawing/2014/main" id="{4C851F04-035C-40E4-8B54-588FD3AC41F6}"/>
              </a:ext>
            </a:extLst>
          </p:cNvPr>
          <p:cNvPicPr>
            <a:picLocks noChangeAspect="1"/>
          </p:cNvPicPr>
          <p:nvPr/>
        </p:nvPicPr>
        <p:blipFill>
          <a:blip r:embed="rId5"/>
          <a:stretch>
            <a:fillRect/>
          </a:stretch>
        </p:blipFill>
        <p:spPr>
          <a:xfrm>
            <a:off x="7755373" y="2225706"/>
            <a:ext cx="3811196" cy="2643580"/>
          </a:xfrm>
          <a:prstGeom prst="rect">
            <a:avLst/>
          </a:prstGeom>
        </p:spPr>
      </p:pic>
      <p:pic>
        <p:nvPicPr>
          <p:cNvPr id="340" name="그림 339">
            <a:extLst>
              <a:ext uri="{FF2B5EF4-FFF2-40B4-BE49-F238E27FC236}">
                <a16:creationId xmlns:a16="http://schemas.microsoft.com/office/drawing/2014/main" id="{8947C686-BD4D-429C-8E53-BEEE0071CB5F}"/>
              </a:ext>
            </a:extLst>
          </p:cNvPr>
          <p:cNvPicPr>
            <a:picLocks noChangeAspect="1"/>
          </p:cNvPicPr>
          <p:nvPr/>
        </p:nvPicPr>
        <p:blipFill>
          <a:blip r:embed="rId6"/>
          <a:stretch>
            <a:fillRect/>
          </a:stretch>
        </p:blipFill>
        <p:spPr>
          <a:xfrm>
            <a:off x="1983471" y="3355943"/>
            <a:ext cx="591235" cy="729887"/>
          </a:xfrm>
          <a:prstGeom prst="rect">
            <a:avLst/>
          </a:prstGeom>
        </p:spPr>
      </p:pic>
      <p:sp>
        <p:nvSpPr>
          <p:cNvPr id="25" name="직사각형 24">
            <a:extLst>
              <a:ext uri="{FF2B5EF4-FFF2-40B4-BE49-F238E27FC236}">
                <a16:creationId xmlns:a16="http://schemas.microsoft.com/office/drawing/2014/main" id="{331E6CA0-BB07-4959-AC06-2EA731110DDD}"/>
              </a:ext>
            </a:extLst>
          </p:cNvPr>
          <p:cNvSpPr/>
          <p:nvPr/>
        </p:nvSpPr>
        <p:spPr>
          <a:xfrm>
            <a:off x="7556316" y="5220000"/>
            <a:ext cx="4235231" cy="523220"/>
          </a:xfrm>
          <a:prstGeom prst="rect">
            <a:avLst/>
          </a:prstGeom>
          <a:solidFill>
            <a:schemeClr val="accent4">
              <a:lumMod val="20000"/>
              <a:lumOff val="80000"/>
            </a:schemeClr>
          </a:solidFill>
          <a:ln w="12700">
            <a:solidFill>
              <a:schemeClr val="tx1">
                <a:lumMod val="50000"/>
                <a:lumOff val="50000"/>
              </a:schemeClr>
            </a:solidFill>
          </a:ln>
        </p:spPr>
        <p:txBody>
          <a:bodyPr wrap="square">
            <a:spAutoFit/>
          </a:bodyPr>
          <a:lstStyle/>
          <a:p>
            <a:r>
              <a:rPr lang="en-US" altLang="ko-KR" sz="1400" dirty="0"/>
              <a:t>A component is important if it is used for an important functioning and it is used often.</a:t>
            </a:r>
            <a:endParaRPr lang="ko-KR" altLang="en-US" sz="1400" dirty="0"/>
          </a:p>
        </p:txBody>
      </p:sp>
    </p:spTree>
    <p:extLst>
      <p:ext uri="{BB962C8B-B14F-4D97-AF65-F5344CB8AC3E}">
        <p14:creationId xmlns:p14="http://schemas.microsoft.com/office/powerpoint/2010/main" val="282801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DE6364-00C8-4A93-A814-E7D8EE827D71}"/>
              </a:ext>
            </a:extLst>
          </p:cNvPr>
          <p:cNvSpPr>
            <a:spLocks noGrp="1"/>
          </p:cNvSpPr>
          <p:nvPr>
            <p:ph type="title"/>
          </p:nvPr>
        </p:nvSpPr>
        <p:spPr/>
        <p:txBody>
          <a:bodyPr/>
          <a:lstStyle/>
          <a:p>
            <a:r>
              <a:rPr lang="en-US" altLang="ko-KR" dirty="0"/>
              <a:t>DI&amp;C system modeling | </a:t>
            </a:r>
            <a:r>
              <a:rPr lang="en-US" altLang="ko-KR" sz="2000" dirty="0"/>
              <a:t>Macro model for functional redundancy and diversity</a:t>
            </a:r>
            <a:endParaRPr lang="en-US" altLang="ko-KR" dirty="0"/>
          </a:p>
        </p:txBody>
      </p:sp>
      <p:sp>
        <p:nvSpPr>
          <p:cNvPr id="3" name="내용 개체 틀 2">
            <a:extLst>
              <a:ext uri="{FF2B5EF4-FFF2-40B4-BE49-F238E27FC236}">
                <a16:creationId xmlns:a16="http://schemas.microsoft.com/office/drawing/2014/main" id="{614169C9-3B1A-4766-8D44-F759E39B6AA6}"/>
              </a:ext>
            </a:extLst>
          </p:cNvPr>
          <p:cNvSpPr>
            <a:spLocks noGrp="1"/>
          </p:cNvSpPr>
          <p:nvPr>
            <p:ph idx="1"/>
          </p:nvPr>
        </p:nvSpPr>
        <p:spPr/>
        <p:txBody>
          <a:bodyPr/>
          <a:lstStyle/>
          <a:p>
            <a:r>
              <a:rPr lang="en-US" altLang="ko-KR" sz="1600" b="0" dirty="0"/>
              <a:t>Review the functional redundancy and diversity relevant to the DI&amp;C system at each heading in an ET and re-organize it according to a specific hierarchal form: </a:t>
            </a:r>
            <a:r>
              <a:rPr lang="en-US" altLang="ko-KR" sz="1400" b="0" dirty="0"/>
              <a:t>M</a:t>
            </a:r>
            <a:r>
              <a:rPr lang="en-US" altLang="ko-KR" sz="1200" b="0" dirty="0"/>
              <a:t>ission(M) – Physical control(PC) – Control Action(CA) – Signal Flow(SF)</a:t>
            </a:r>
            <a:endParaRPr lang="ko-KR" altLang="en-US" b="0" dirty="0"/>
          </a:p>
        </p:txBody>
      </p:sp>
      <p:sp>
        <p:nvSpPr>
          <p:cNvPr id="4" name="슬라이드 번호 개체 틀 3">
            <a:extLst>
              <a:ext uri="{FF2B5EF4-FFF2-40B4-BE49-F238E27FC236}">
                <a16:creationId xmlns:a16="http://schemas.microsoft.com/office/drawing/2014/main" id="{9C260C21-E444-4954-B05D-F63DA6289341}"/>
              </a:ext>
            </a:extLst>
          </p:cNvPr>
          <p:cNvSpPr>
            <a:spLocks noGrp="1"/>
          </p:cNvSpPr>
          <p:nvPr>
            <p:ph type="sldNum" sz="quarter" idx="12"/>
          </p:nvPr>
        </p:nvSpPr>
        <p:spPr/>
        <p:txBody>
          <a:bodyPr/>
          <a:lstStyle/>
          <a:p>
            <a:fld id="{425ED817-63B3-4629-BB8A-13C68133D383}" type="slidenum">
              <a:rPr lang="en-US" smtClean="0"/>
              <a:pPr/>
              <a:t>6</a:t>
            </a:fld>
            <a:endParaRPr lang="en-US"/>
          </a:p>
        </p:txBody>
      </p:sp>
      <p:pic>
        <p:nvPicPr>
          <p:cNvPr id="7" name="그림 6">
            <a:extLst>
              <a:ext uri="{FF2B5EF4-FFF2-40B4-BE49-F238E27FC236}">
                <a16:creationId xmlns:a16="http://schemas.microsoft.com/office/drawing/2014/main" id="{8070AF28-3149-4F9A-8A31-77BA8895B03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1205744" y="1867770"/>
            <a:ext cx="2657912" cy="987953"/>
          </a:xfrm>
          <a:prstGeom prst="rect">
            <a:avLst/>
          </a:prstGeom>
          <a:noFill/>
          <a:ln w="12700">
            <a:solidFill>
              <a:schemeClr val="tx1">
                <a:lumMod val="50000"/>
                <a:lumOff val="50000"/>
              </a:schemeClr>
            </a:solidFill>
          </a:ln>
        </p:spPr>
      </p:pic>
      <p:grpSp>
        <p:nvGrpSpPr>
          <p:cNvPr id="22" name="그룹 21">
            <a:extLst>
              <a:ext uri="{FF2B5EF4-FFF2-40B4-BE49-F238E27FC236}">
                <a16:creationId xmlns:a16="http://schemas.microsoft.com/office/drawing/2014/main" id="{7F94D22C-FC8D-488B-AF0D-E5D7D6275B3A}"/>
              </a:ext>
            </a:extLst>
          </p:cNvPr>
          <p:cNvGrpSpPr/>
          <p:nvPr/>
        </p:nvGrpSpPr>
        <p:grpSpPr>
          <a:xfrm>
            <a:off x="1555433" y="2125980"/>
            <a:ext cx="6570345" cy="1068429"/>
            <a:chOff x="1387793" y="2119712"/>
            <a:chExt cx="6570345" cy="1295677"/>
          </a:xfrm>
        </p:grpSpPr>
        <p:sp>
          <p:nvSpPr>
            <p:cNvPr id="14" name="직사각형 13">
              <a:extLst>
                <a:ext uri="{FF2B5EF4-FFF2-40B4-BE49-F238E27FC236}">
                  <a16:creationId xmlns:a16="http://schemas.microsoft.com/office/drawing/2014/main" id="{91DE7F8F-0AD6-4170-9851-A59BF2CAD903}"/>
                </a:ext>
              </a:extLst>
            </p:cNvPr>
            <p:cNvSpPr/>
            <p:nvPr/>
          </p:nvSpPr>
          <p:spPr>
            <a:xfrm>
              <a:off x="1387793" y="2119712"/>
              <a:ext cx="3245166" cy="1295677"/>
            </a:xfrm>
            <a:custGeom>
              <a:avLst/>
              <a:gdLst>
                <a:gd name="connsiteX0" fmla="*/ 0 w 2743198"/>
                <a:gd name="connsiteY0" fmla="*/ 0 h 1468538"/>
                <a:gd name="connsiteX1" fmla="*/ 2743198 w 2743198"/>
                <a:gd name="connsiteY1" fmla="*/ 0 h 1468538"/>
                <a:gd name="connsiteX2" fmla="*/ 2743198 w 2743198"/>
                <a:gd name="connsiteY2" fmla="*/ 1468538 h 1468538"/>
                <a:gd name="connsiteX3" fmla="*/ 0 w 2743198"/>
                <a:gd name="connsiteY3" fmla="*/ 1468538 h 1468538"/>
                <a:gd name="connsiteX4" fmla="*/ 0 w 2743198"/>
                <a:gd name="connsiteY4" fmla="*/ 0 h 1468538"/>
                <a:gd name="connsiteX0" fmla="*/ 0 w 2743198"/>
                <a:gd name="connsiteY0" fmla="*/ 0 h 1468538"/>
                <a:gd name="connsiteX1" fmla="*/ 590548 w 2743198"/>
                <a:gd name="connsiteY1" fmla="*/ 0 h 1468538"/>
                <a:gd name="connsiteX2" fmla="*/ 2743198 w 2743198"/>
                <a:gd name="connsiteY2" fmla="*/ 1468538 h 1468538"/>
                <a:gd name="connsiteX3" fmla="*/ 0 w 2743198"/>
                <a:gd name="connsiteY3" fmla="*/ 1468538 h 1468538"/>
                <a:gd name="connsiteX4" fmla="*/ 0 w 2743198"/>
                <a:gd name="connsiteY4" fmla="*/ 0 h 1468538"/>
                <a:gd name="connsiteX0" fmla="*/ 114300 w 2743198"/>
                <a:gd name="connsiteY0" fmla="*/ 0 h 1468538"/>
                <a:gd name="connsiteX1" fmla="*/ 590548 w 2743198"/>
                <a:gd name="connsiteY1" fmla="*/ 0 h 1468538"/>
                <a:gd name="connsiteX2" fmla="*/ 2743198 w 2743198"/>
                <a:gd name="connsiteY2" fmla="*/ 1468538 h 1468538"/>
                <a:gd name="connsiteX3" fmla="*/ 0 w 2743198"/>
                <a:gd name="connsiteY3" fmla="*/ 1468538 h 1468538"/>
                <a:gd name="connsiteX4" fmla="*/ 114300 w 2743198"/>
                <a:gd name="connsiteY4" fmla="*/ 0 h 1468538"/>
                <a:gd name="connsiteX0" fmla="*/ 0 w 2801581"/>
                <a:gd name="connsiteY0" fmla="*/ 0 h 1478211"/>
                <a:gd name="connsiteX1" fmla="*/ 648931 w 2801581"/>
                <a:gd name="connsiteY1" fmla="*/ 9673 h 1478211"/>
                <a:gd name="connsiteX2" fmla="*/ 2801581 w 2801581"/>
                <a:gd name="connsiteY2" fmla="*/ 1478211 h 1478211"/>
                <a:gd name="connsiteX3" fmla="*/ 58383 w 2801581"/>
                <a:gd name="connsiteY3" fmla="*/ 1478211 h 1478211"/>
                <a:gd name="connsiteX4" fmla="*/ 0 w 2801581"/>
                <a:gd name="connsiteY4" fmla="*/ 0 h 1478211"/>
                <a:gd name="connsiteX0" fmla="*/ 0 w 2801581"/>
                <a:gd name="connsiteY0" fmla="*/ 0 h 1478211"/>
                <a:gd name="connsiteX1" fmla="*/ 276839 w 2801581"/>
                <a:gd name="connsiteY1" fmla="*/ 0 h 1478211"/>
                <a:gd name="connsiteX2" fmla="*/ 2801581 w 2801581"/>
                <a:gd name="connsiteY2" fmla="*/ 1478211 h 1478211"/>
                <a:gd name="connsiteX3" fmla="*/ 58383 w 2801581"/>
                <a:gd name="connsiteY3" fmla="*/ 1478211 h 1478211"/>
                <a:gd name="connsiteX4" fmla="*/ 0 w 2801581"/>
                <a:gd name="connsiteY4" fmla="*/ 0 h 147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581" h="1478211">
                  <a:moveTo>
                    <a:pt x="0" y="0"/>
                  </a:moveTo>
                  <a:lnTo>
                    <a:pt x="276839" y="0"/>
                  </a:lnTo>
                  <a:lnTo>
                    <a:pt x="2801581" y="1478211"/>
                  </a:lnTo>
                  <a:lnTo>
                    <a:pt x="58383" y="1478211"/>
                  </a:lnTo>
                  <a:lnTo>
                    <a:pt x="0" y="0"/>
                  </a:lnTo>
                  <a:close/>
                </a:path>
              </a:pathLst>
            </a:custGeom>
            <a:solidFill>
              <a:schemeClr val="bg1">
                <a:lumMod val="85000"/>
                <a:alpha val="40000"/>
              </a:schemeClr>
            </a:solid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3">
              <a:extLst>
                <a:ext uri="{FF2B5EF4-FFF2-40B4-BE49-F238E27FC236}">
                  <a16:creationId xmlns:a16="http://schemas.microsoft.com/office/drawing/2014/main" id="{879C3591-A3CB-4E01-B2C0-3036E7875613}"/>
                </a:ext>
              </a:extLst>
            </p:cNvPr>
            <p:cNvSpPr/>
            <p:nvPr/>
          </p:nvSpPr>
          <p:spPr>
            <a:xfrm>
              <a:off x="1730974" y="2122094"/>
              <a:ext cx="6227164" cy="1292935"/>
            </a:xfrm>
            <a:custGeom>
              <a:avLst/>
              <a:gdLst>
                <a:gd name="connsiteX0" fmla="*/ 0 w 2743198"/>
                <a:gd name="connsiteY0" fmla="*/ 0 h 1468538"/>
                <a:gd name="connsiteX1" fmla="*/ 2743198 w 2743198"/>
                <a:gd name="connsiteY1" fmla="*/ 0 h 1468538"/>
                <a:gd name="connsiteX2" fmla="*/ 2743198 w 2743198"/>
                <a:gd name="connsiteY2" fmla="*/ 1468538 h 1468538"/>
                <a:gd name="connsiteX3" fmla="*/ 0 w 2743198"/>
                <a:gd name="connsiteY3" fmla="*/ 1468538 h 1468538"/>
                <a:gd name="connsiteX4" fmla="*/ 0 w 2743198"/>
                <a:gd name="connsiteY4" fmla="*/ 0 h 1468538"/>
                <a:gd name="connsiteX0" fmla="*/ 0 w 2743198"/>
                <a:gd name="connsiteY0" fmla="*/ 0 h 1468538"/>
                <a:gd name="connsiteX1" fmla="*/ 590548 w 2743198"/>
                <a:gd name="connsiteY1" fmla="*/ 0 h 1468538"/>
                <a:gd name="connsiteX2" fmla="*/ 2743198 w 2743198"/>
                <a:gd name="connsiteY2" fmla="*/ 1468538 h 1468538"/>
                <a:gd name="connsiteX3" fmla="*/ 0 w 2743198"/>
                <a:gd name="connsiteY3" fmla="*/ 1468538 h 1468538"/>
                <a:gd name="connsiteX4" fmla="*/ 0 w 2743198"/>
                <a:gd name="connsiteY4" fmla="*/ 0 h 1468538"/>
                <a:gd name="connsiteX0" fmla="*/ 114300 w 2743198"/>
                <a:gd name="connsiteY0" fmla="*/ 0 h 1468538"/>
                <a:gd name="connsiteX1" fmla="*/ 590548 w 2743198"/>
                <a:gd name="connsiteY1" fmla="*/ 0 h 1468538"/>
                <a:gd name="connsiteX2" fmla="*/ 2743198 w 2743198"/>
                <a:gd name="connsiteY2" fmla="*/ 1468538 h 1468538"/>
                <a:gd name="connsiteX3" fmla="*/ 0 w 2743198"/>
                <a:gd name="connsiteY3" fmla="*/ 1468538 h 1468538"/>
                <a:gd name="connsiteX4" fmla="*/ 114300 w 2743198"/>
                <a:gd name="connsiteY4" fmla="*/ 0 h 1468538"/>
                <a:gd name="connsiteX0" fmla="*/ 0 w 2628898"/>
                <a:gd name="connsiteY0" fmla="*/ 0 h 1468538"/>
                <a:gd name="connsiteX1" fmla="*/ 476248 w 2628898"/>
                <a:gd name="connsiteY1" fmla="*/ 0 h 1468538"/>
                <a:gd name="connsiteX2" fmla="*/ 2628898 w 2628898"/>
                <a:gd name="connsiteY2" fmla="*/ 1468538 h 1468538"/>
                <a:gd name="connsiteX3" fmla="*/ 1297746 w 2628898"/>
                <a:gd name="connsiteY3" fmla="*/ 1462188 h 1468538"/>
                <a:gd name="connsiteX4" fmla="*/ 0 w 2628898"/>
                <a:gd name="connsiteY4" fmla="*/ 0 h 1468538"/>
                <a:gd name="connsiteX0" fmla="*/ 0 w 2692323"/>
                <a:gd name="connsiteY0" fmla="*/ 19050 h 1468538"/>
                <a:gd name="connsiteX1" fmla="*/ 539673 w 2692323"/>
                <a:gd name="connsiteY1" fmla="*/ 0 h 1468538"/>
                <a:gd name="connsiteX2" fmla="*/ 2692323 w 2692323"/>
                <a:gd name="connsiteY2" fmla="*/ 1468538 h 1468538"/>
                <a:gd name="connsiteX3" fmla="*/ 1361171 w 2692323"/>
                <a:gd name="connsiteY3" fmla="*/ 1462188 h 1468538"/>
                <a:gd name="connsiteX4" fmla="*/ 0 w 2692323"/>
                <a:gd name="connsiteY4" fmla="*/ 19050 h 1468538"/>
                <a:gd name="connsiteX0" fmla="*/ 0 w 2692323"/>
                <a:gd name="connsiteY0" fmla="*/ 19050 h 1468538"/>
                <a:gd name="connsiteX1" fmla="*/ 242576 w 2692323"/>
                <a:gd name="connsiteY1" fmla="*/ 0 h 1468538"/>
                <a:gd name="connsiteX2" fmla="*/ 2692323 w 2692323"/>
                <a:gd name="connsiteY2" fmla="*/ 1468538 h 1468538"/>
                <a:gd name="connsiteX3" fmla="*/ 1361171 w 2692323"/>
                <a:gd name="connsiteY3" fmla="*/ 1462188 h 1468538"/>
                <a:gd name="connsiteX4" fmla="*/ 0 w 2692323"/>
                <a:gd name="connsiteY4" fmla="*/ 19050 h 1468538"/>
                <a:gd name="connsiteX0" fmla="*/ 0 w 2699834"/>
                <a:gd name="connsiteY0" fmla="*/ 2382 h 1468538"/>
                <a:gd name="connsiteX1" fmla="*/ 250087 w 2699834"/>
                <a:gd name="connsiteY1" fmla="*/ 0 h 1468538"/>
                <a:gd name="connsiteX2" fmla="*/ 2699834 w 2699834"/>
                <a:gd name="connsiteY2" fmla="*/ 1468538 h 1468538"/>
                <a:gd name="connsiteX3" fmla="*/ 1368682 w 2699834"/>
                <a:gd name="connsiteY3" fmla="*/ 1462188 h 1468538"/>
                <a:gd name="connsiteX4" fmla="*/ 0 w 2699834"/>
                <a:gd name="connsiteY4" fmla="*/ 2382 h 1468538"/>
                <a:gd name="connsiteX0" fmla="*/ 0 w 2699834"/>
                <a:gd name="connsiteY0" fmla="*/ 8830 h 1474986"/>
                <a:gd name="connsiteX1" fmla="*/ 141684 w 2699834"/>
                <a:gd name="connsiteY1" fmla="*/ 0 h 1474986"/>
                <a:gd name="connsiteX2" fmla="*/ 2699834 w 2699834"/>
                <a:gd name="connsiteY2" fmla="*/ 1474986 h 1474986"/>
                <a:gd name="connsiteX3" fmla="*/ 1368682 w 2699834"/>
                <a:gd name="connsiteY3" fmla="*/ 1468636 h 1474986"/>
                <a:gd name="connsiteX4" fmla="*/ 0 w 2699834"/>
                <a:gd name="connsiteY4" fmla="*/ 8830 h 1474986"/>
                <a:gd name="connsiteX0" fmla="*/ 0 w 2699834"/>
                <a:gd name="connsiteY0" fmla="*/ 8830 h 1475083"/>
                <a:gd name="connsiteX1" fmla="*/ 141684 w 2699834"/>
                <a:gd name="connsiteY1" fmla="*/ 0 h 1475083"/>
                <a:gd name="connsiteX2" fmla="*/ 2699834 w 2699834"/>
                <a:gd name="connsiteY2" fmla="*/ 1474986 h 1475083"/>
                <a:gd name="connsiteX3" fmla="*/ 1436821 w 2699834"/>
                <a:gd name="connsiteY3" fmla="*/ 1475083 h 1475083"/>
                <a:gd name="connsiteX4" fmla="*/ 0 w 2699834"/>
                <a:gd name="connsiteY4" fmla="*/ 8830 h 147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834" h="1475083">
                  <a:moveTo>
                    <a:pt x="0" y="8830"/>
                  </a:moveTo>
                  <a:lnTo>
                    <a:pt x="141684" y="0"/>
                  </a:lnTo>
                  <a:lnTo>
                    <a:pt x="2699834" y="1474986"/>
                  </a:lnTo>
                  <a:lnTo>
                    <a:pt x="1436821" y="1475083"/>
                  </a:lnTo>
                  <a:lnTo>
                    <a:pt x="0" y="8830"/>
                  </a:lnTo>
                  <a:close/>
                </a:path>
              </a:pathLst>
            </a:custGeom>
            <a:solidFill>
              <a:schemeClr val="bg1">
                <a:lumMod val="85000"/>
                <a:alpha val="40000"/>
              </a:schemeClr>
            </a:solid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8" name="그림 7">
            <a:extLst>
              <a:ext uri="{FF2B5EF4-FFF2-40B4-BE49-F238E27FC236}">
                <a16:creationId xmlns:a16="http://schemas.microsoft.com/office/drawing/2014/main" id="{D01B1D7B-C8AC-4D36-A34F-9D2FC0A29A88}"/>
              </a:ext>
            </a:extLst>
          </p:cNvPr>
          <p:cNvPicPr/>
          <p:nvPr/>
        </p:nvPicPr>
        <p:blipFill>
          <a:blip r:embed="rId5"/>
          <a:stretch>
            <a:fillRect/>
          </a:stretch>
        </p:blipFill>
        <p:spPr>
          <a:xfrm>
            <a:off x="1205743" y="3013218"/>
            <a:ext cx="7133019" cy="3122152"/>
          </a:xfrm>
          <a:prstGeom prst="rect">
            <a:avLst/>
          </a:prstGeom>
        </p:spPr>
      </p:pic>
      <p:sp>
        <p:nvSpPr>
          <p:cNvPr id="19" name="직사각형 18">
            <a:extLst>
              <a:ext uri="{FF2B5EF4-FFF2-40B4-BE49-F238E27FC236}">
                <a16:creationId xmlns:a16="http://schemas.microsoft.com/office/drawing/2014/main" id="{FB92A863-8587-4105-A733-89E5DCD7828E}"/>
              </a:ext>
            </a:extLst>
          </p:cNvPr>
          <p:cNvSpPr/>
          <p:nvPr/>
        </p:nvSpPr>
        <p:spPr>
          <a:xfrm>
            <a:off x="5031047" y="4180989"/>
            <a:ext cx="6482773" cy="1954381"/>
          </a:xfrm>
          <a:prstGeom prst="rect">
            <a:avLst/>
          </a:prstGeom>
          <a:solidFill>
            <a:schemeClr val="accent4">
              <a:lumMod val="20000"/>
              <a:lumOff val="80000"/>
            </a:schemeClr>
          </a:solidFill>
          <a:ln>
            <a:solidFill>
              <a:schemeClr val="tx1">
                <a:lumMod val="50000"/>
                <a:lumOff val="50000"/>
              </a:schemeClr>
            </a:solidFill>
          </a:ln>
        </p:spPr>
        <p:txBody>
          <a:bodyPr wrap="square">
            <a:spAutoFit/>
          </a:bodyPr>
          <a:lstStyle/>
          <a:p>
            <a:pPr marL="36000">
              <a:spcAft>
                <a:spcPts val="600"/>
              </a:spcAft>
            </a:pPr>
            <a:r>
              <a:rPr lang="en-US" altLang="ko-KR" sz="1200" b="1" dirty="0">
                <a:latin typeface="Batang" panose="02030600000101010101" pitchFamily="18" charset="-127"/>
                <a:ea typeface="Batang" panose="02030600000101010101" pitchFamily="18" charset="-127"/>
              </a:rPr>
              <a:t>▶ </a:t>
            </a:r>
            <a:r>
              <a:rPr lang="en-US" altLang="ko-KR" sz="1200" b="1" dirty="0">
                <a:latin typeface="Calibri (본문)"/>
              </a:rPr>
              <a:t>Hierarchical structure is as follows:</a:t>
            </a:r>
          </a:p>
          <a:p>
            <a:pPr marL="324000" indent="-144000">
              <a:spcAft>
                <a:spcPts val="600"/>
              </a:spcAft>
              <a:buFont typeface="Arial" panose="020B0604020202020204" pitchFamily="34" charset="0"/>
              <a:buChar char="•"/>
            </a:pPr>
            <a:r>
              <a:rPr lang="en-US" altLang="ko-KR" sz="1200" b="1" dirty="0">
                <a:latin typeface="Calibri (본문)"/>
              </a:rPr>
              <a:t>Mission (M)</a:t>
            </a:r>
            <a:r>
              <a:rPr lang="en-US" altLang="ko-KR" sz="1200" dirty="0">
                <a:latin typeface="Calibri (본문)"/>
              </a:rPr>
              <a:t>: Role required for I&amp;C system in a specific heading.</a:t>
            </a:r>
          </a:p>
          <a:p>
            <a:pPr marL="324000" indent="-144000">
              <a:spcAft>
                <a:spcPts val="600"/>
              </a:spcAft>
              <a:buFont typeface="Arial" panose="020B0604020202020204" pitchFamily="34" charset="0"/>
              <a:buChar char="•"/>
            </a:pPr>
            <a:r>
              <a:rPr lang="en-US" altLang="ko-KR" sz="1200" b="1" dirty="0">
                <a:latin typeface="Calibri (본문)"/>
              </a:rPr>
              <a:t>Physical Control (PC)</a:t>
            </a:r>
            <a:r>
              <a:rPr lang="en-US" altLang="ko-KR" sz="1200" dirty="0">
                <a:latin typeface="Calibri (본문)"/>
              </a:rPr>
              <a:t>: Sub-role to fulfill the upper mission. </a:t>
            </a:r>
          </a:p>
          <a:p>
            <a:pPr marL="324000" indent="-144000">
              <a:spcAft>
                <a:spcPts val="600"/>
              </a:spcAft>
              <a:buFont typeface="Arial" panose="020B0604020202020204" pitchFamily="34" charset="0"/>
              <a:buChar char="•"/>
            </a:pPr>
            <a:r>
              <a:rPr lang="en-US" altLang="ko-KR" sz="1200" b="1" dirty="0">
                <a:latin typeface="Calibri (본문)"/>
              </a:rPr>
              <a:t>Control Action (CA)</a:t>
            </a:r>
            <a:r>
              <a:rPr lang="en-US" altLang="ko-KR" sz="1200" dirty="0">
                <a:latin typeface="Calibri (본문)"/>
              </a:rPr>
              <a:t>: The same physical control can be activated by various control actions, which is a kind of safety signal that needs to be generated.</a:t>
            </a:r>
          </a:p>
          <a:p>
            <a:pPr marL="324000" indent="-144000">
              <a:spcAft>
                <a:spcPts val="600"/>
              </a:spcAft>
              <a:buFont typeface="Arial" panose="020B0604020202020204" pitchFamily="34" charset="0"/>
              <a:buChar char="•"/>
            </a:pPr>
            <a:r>
              <a:rPr lang="en-US" altLang="ko-KR" sz="1200" b="1" dirty="0">
                <a:latin typeface="Calibri (본문)"/>
              </a:rPr>
              <a:t>Signal Flow (SF)</a:t>
            </a:r>
            <a:r>
              <a:rPr lang="en-US" altLang="ko-KR" sz="1200" dirty="0">
                <a:latin typeface="Calibri (본문)"/>
              </a:rPr>
              <a:t>: The same CA may also be generated by different paths. SF is signal transfer path between related components from measurement to control.</a:t>
            </a:r>
          </a:p>
          <a:p>
            <a:pPr marL="36000">
              <a:spcAft>
                <a:spcPts val="600"/>
              </a:spcAft>
            </a:pPr>
            <a:r>
              <a:rPr lang="en-US" altLang="ko-KR" sz="1200" b="1" dirty="0">
                <a:latin typeface="Batang" panose="02030600000101010101" pitchFamily="18" charset="-127"/>
                <a:ea typeface="Batang" panose="02030600000101010101" pitchFamily="18" charset="-127"/>
              </a:rPr>
              <a:t>▶ </a:t>
            </a:r>
            <a:r>
              <a:rPr lang="en-US" altLang="ko-KR" sz="1200" b="1" dirty="0">
                <a:latin typeface="Calibri (본문)"/>
              </a:rPr>
              <a:t>Clarify the success criteria for the parent hierarchy.</a:t>
            </a:r>
          </a:p>
        </p:txBody>
      </p:sp>
      <p:sp>
        <p:nvSpPr>
          <p:cNvPr id="20" name="직사각형 19">
            <a:extLst>
              <a:ext uri="{FF2B5EF4-FFF2-40B4-BE49-F238E27FC236}">
                <a16:creationId xmlns:a16="http://schemas.microsoft.com/office/drawing/2014/main" id="{AE7A9BFE-1E1C-4C24-8C11-3A0B115A73CD}"/>
              </a:ext>
            </a:extLst>
          </p:cNvPr>
          <p:cNvSpPr/>
          <p:nvPr/>
        </p:nvSpPr>
        <p:spPr>
          <a:xfrm>
            <a:off x="8546698" y="3265059"/>
            <a:ext cx="1484164" cy="260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5400" b="1" dirty="0">
                <a:solidFill>
                  <a:schemeClr val="tx1"/>
                </a:solidFill>
              </a:rPr>
              <a:t>. . .  </a:t>
            </a:r>
            <a:endParaRPr lang="ko-KR" altLang="en-US" sz="5400" b="1" dirty="0">
              <a:solidFill>
                <a:schemeClr val="tx1"/>
              </a:solidFill>
            </a:endParaRPr>
          </a:p>
        </p:txBody>
      </p:sp>
    </p:spTree>
    <p:extLst>
      <p:ext uri="{BB962C8B-B14F-4D97-AF65-F5344CB8AC3E}">
        <p14:creationId xmlns:p14="http://schemas.microsoft.com/office/powerpoint/2010/main" val="413881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DE6364-00C8-4A93-A814-E7D8EE827D71}"/>
              </a:ext>
            </a:extLst>
          </p:cNvPr>
          <p:cNvSpPr>
            <a:spLocks noGrp="1"/>
          </p:cNvSpPr>
          <p:nvPr>
            <p:ph type="title"/>
          </p:nvPr>
        </p:nvSpPr>
        <p:spPr/>
        <p:txBody>
          <a:bodyPr/>
          <a:lstStyle/>
          <a:p>
            <a:r>
              <a:rPr lang="en-US" altLang="ko-KR" dirty="0"/>
              <a:t>DI&amp;C system modeling | </a:t>
            </a:r>
            <a:r>
              <a:rPr lang="en-US" altLang="ko-KR" sz="2000" dirty="0"/>
              <a:t>Micro model for redundancy and diversity in a SF</a:t>
            </a:r>
            <a:endParaRPr lang="en-US" altLang="ko-KR" dirty="0"/>
          </a:p>
        </p:txBody>
      </p:sp>
      <p:sp>
        <p:nvSpPr>
          <p:cNvPr id="3" name="내용 개체 틀 2">
            <a:extLst>
              <a:ext uri="{FF2B5EF4-FFF2-40B4-BE49-F238E27FC236}">
                <a16:creationId xmlns:a16="http://schemas.microsoft.com/office/drawing/2014/main" id="{614169C9-3B1A-4766-8D44-F759E39B6AA6}"/>
              </a:ext>
            </a:extLst>
          </p:cNvPr>
          <p:cNvSpPr>
            <a:spLocks noGrp="1"/>
          </p:cNvSpPr>
          <p:nvPr>
            <p:ph idx="1"/>
          </p:nvPr>
        </p:nvSpPr>
        <p:spPr/>
        <p:txBody>
          <a:bodyPr/>
          <a:lstStyle/>
          <a:p>
            <a:r>
              <a:rPr lang="en-US" altLang="ko-KR" sz="1600" b="0" dirty="0"/>
              <a:t>Review all the signal transfer paths (</a:t>
            </a:r>
            <a:r>
              <a:rPr lang="ko-KR" altLang="en-US" sz="1600" b="0" dirty="0" err="1"/>
              <a:t>instrumentation</a:t>
            </a:r>
            <a:r>
              <a:rPr lang="ko-KR" altLang="en-US" sz="1600" b="0" dirty="0"/>
              <a:t> </a:t>
            </a:r>
            <a:r>
              <a:rPr lang="en-US" altLang="ko-KR" sz="1600" b="0" dirty="0"/>
              <a:t>– </a:t>
            </a:r>
            <a:r>
              <a:rPr lang="ko-KR" altLang="en-US" sz="1600" b="0" dirty="0" err="1"/>
              <a:t>decision</a:t>
            </a:r>
            <a:r>
              <a:rPr lang="ko-KR" altLang="en-US" sz="1600" b="0" dirty="0"/>
              <a:t> </a:t>
            </a:r>
            <a:r>
              <a:rPr lang="ko-KR" altLang="en-US" sz="1600" b="0" dirty="0" err="1"/>
              <a:t>making</a:t>
            </a:r>
            <a:r>
              <a:rPr lang="ko-KR" altLang="en-US" sz="1600" b="0" dirty="0"/>
              <a:t> </a:t>
            </a:r>
            <a:r>
              <a:rPr lang="en-US" altLang="ko-KR" sz="1600" b="0" dirty="0"/>
              <a:t>–</a:t>
            </a:r>
            <a:r>
              <a:rPr lang="ko-KR" altLang="en-US" sz="1600" b="0" dirty="0"/>
              <a:t> </a:t>
            </a:r>
            <a:r>
              <a:rPr lang="ko-KR" altLang="en-US" sz="1600" b="0" dirty="0" err="1"/>
              <a:t>control</a:t>
            </a:r>
            <a:r>
              <a:rPr lang="en-US" altLang="ko-KR" sz="1600" b="0" dirty="0"/>
              <a:t>) in an SF and organize interactions between components used according to a specific form.</a:t>
            </a:r>
          </a:p>
          <a:p>
            <a:pPr lvl="1">
              <a:spcBef>
                <a:spcPts val="0"/>
              </a:spcBef>
              <a:spcAft>
                <a:spcPts val="300"/>
              </a:spcAft>
            </a:pPr>
            <a:r>
              <a:rPr lang="en-US" altLang="ko-KR" dirty="0"/>
              <a:t>Three steps in a SF</a:t>
            </a:r>
          </a:p>
          <a:p>
            <a:pPr lvl="2">
              <a:spcBef>
                <a:spcPts val="0"/>
              </a:spcBef>
            </a:pPr>
            <a:r>
              <a:rPr lang="en-US" altLang="ko-KR" sz="1200" dirty="0"/>
              <a:t>Instrumentation: Generation/transmission of Feedback (FB; sensing signal)</a:t>
            </a:r>
          </a:p>
          <a:p>
            <a:pPr lvl="2">
              <a:spcBef>
                <a:spcPts val="0"/>
              </a:spcBef>
            </a:pPr>
            <a:r>
              <a:rPr lang="en-US" altLang="ko-KR" sz="1200" dirty="0"/>
              <a:t>Decision: Decision on whether or not to generate a CA</a:t>
            </a:r>
          </a:p>
          <a:p>
            <a:pPr lvl="2">
              <a:spcBef>
                <a:spcPts val="0"/>
              </a:spcBef>
            </a:pPr>
            <a:r>
              <a:rPr lang="en-US" altLang="ko-KR" sz="1200" dirty="0"/>
              <a:t>Control: Transmission/execution of the CA generated</a:t>
            </a:r>
          </a:p>
          <a:p>
            <a:pPr lvl="1">
              <a:spcBef>
                <a:spcPts val="0"/>
              </a:spcBef>
              <a:spcAft>
                <a:spcPts val="300"/>
              </a:spcAft>
            </a:pPr>
            <a:r>
              <a:rPr lang="en-US" altLang="ko-KR" dirty="0"/>
              <a:t>The three steps consists of some of the following four types of components </a:t>
            </a:r>
          </a:p>
          <a:p>
            <a:pPr lvl="2">
              <a:spcBef>
                <a:spcPts val="0"/>
              </a:spcBef>
            </a:pPr>
            <a:r>
              <a:rPr lang="en-US" altLang="ko-KR" sz="1200" dirty="0"/>
              <a:t>Sensor (S): a component that generates FB</a:t>
            </a:r>
          </a:p>
          <a:p>
            <a:pPr lvl="2">
              <a:spcBef>
                <a:spcPts val="0"/>
              </a:spcBef>
            </a:pPr>
            <a:r>
              <a:rPr lang="en-US" altLang="ko-KR" sz="1200" dirty="0"/>
              <a:t>Actuator (A): a component that receives a CA and performs corresponding physical actions.</a:t>
            </a:r>
          </a:p>
          <a:p>
            <a:pPr lvl="2">
              <a:spcBef>
                <a:spcPts val="0"/>
              </a:spcBef>
            </a:pPr>
            <a:r>
              <a:rPr lang="en-US" altLang="ko-KR" sz="1200" dirty="0"/>
              <a:t>Controller (C): a component that determines whether a CA is generated or not, and which CA should be generated </a:t>
            </a:r>
          </a:p>
          <a:p>
            <a:pPr lvl="2">
              <a:spcBef>
                <a:spcPts val="0"/>
              </a:spcBef>
            </a:pPr>
            <a:r>
              <a:rPr lang="en-US" altLang="ko-KR" sz="1200" dirty="0"/>
              <a:t>Interface (I): a component that transmits FB from a sensor to a controller or a CA from a controller to an actuator</a:t>
            </a:r>
          </a:p>
          <a:p>
            <a:pPr lvl="1"/>
            <a:endParaRPr lang="en-US" altLang="ko-KR" dirty="0"/>
          </a:p>
        </p:txBody>
      </p:sp>
      <p:sp>
        <p:nvSpPr>
          <p:cNvPr id="4" name="슬라이드 번호 개체 틀 3">
            <a:extLst>
              <a:ext uri="{FF2B5EF4-FFF2-40B4-BE49-F238E27FC236}">
                <a16:creationId xmlns:a16="http://schemas.microsoft.com/office/drawing/2014/main" id="{9C260C21-E444-4954-B05D-F63DA6289341}"/>
              </a:ext>
            </a:extLst>
          </p:cNvPr>
          <p:cNvSpPr>
            <a:spLocks noGrp="1"/>
          </p:cNvSpPr>
          <p:nvPr>
            <p:ph type="sldNum" sz="quarter" idx="12"/>
          </p:nvPr>
        </p:nvSpPr>
        <p:spPr/>
        <p:txBody>
          <a:bodyPr/>
          <a:lstStyle/>
          <a:p>
            <a:fld id="{425ED817-63B3-4629-BB8A-13C68133D383}" type="slidenum">
              <a:rPr lang="en-US" smtClean="0"/>
              <a:pPr/>
              <a:t>7</a:t>
            </a:fld>
            <a:endParaRPr lang="en-US"/>
          </a:p>
        </p:txBody>
      </p:sp>
      <p:pic>
        <p:nvPicPr>
          <p:cNvPr id="9" name="그림 8">
            <a:extLst>
              <a:ext uri="{FF2B5EF4-FFF2-40B4-BE49-F238E27FC236}">
                <a16:creationId xmlns:a16="http://schemas.microsoft.com/office/drawing/2014/main" id="{01FC6E8D-87C3-44DD-8DFB-F4285E55CFF7}"/>
              </a:ext>
            </a:extLst>
          </p:cNvPr>
          <p:cNvPicPr>
            <a:picLocks noChangeAspect="1"/>
          </p:cNvPicPr>
          <p:nvPr/>
        </p:nvPicPr>
        <p:blipFill>
          <a:blip r:embed="rId3"/>
          <a:stretch>
            <a:fillRect/>
          </a:stretch>
        </p:blipFill>
        <p:spPr>
          <a:xfrm>
            <a:off x="4512300" y="4633672"/>
            <a:ext cx="4776480" cy="1880173"/>
          </a:xfrm>
          <a:prstGeom prst="rect">
            <a:avLst/>
          </a:prstGeom>
        </p:spPr>
      </p:pic>
      <p:sp>
        <p:nvSpPr>
          <p:cNvPr id="5" name="직사각형 4">
            <a:extLst>
              <a:ext uri="{FF2B5EF4-FFF2-40B4-BE49-F238E27FC236}">
                <a16:creationId xmlns:a16="http://schemas.microsoft.com/office/drawing/2014/main" id="{BBC5B079-638D-4929-BE73-E51429F540A8}"/>
              </a:ext>
            </a:extLst>
          </p:cNvPr>
          <p:cNvSpPr/>
          <p:nvPr/>
        </p:nvSpPr>
        <p:spPr>
          <a:xfrm>
            <a:off x="9288781" y="5405849"/>
            <a:ext cx="2124560" cy="1107996"/>
          </a:xfrm>
          <a:prstGeom prst="rect">
            <a:avLst/>
          </a:prstGeom>
        </p:spPr>
        <p:txBody>
          <a:bodyPr wrap="square">
            <a:spAutoFit/>
          </a:bodyPr>
          <a:lstStyle/>
          <a:p>
            <a:r>
              <a:rPr lang="en-US" altLang="ko-KR" sz="1100" dirty="0">
                <a:sym typeface="Wingdings" panose="05000000000000000000" pitchFamily="2" charset="2"/>
              </a:rPr>
              <a:t> </a:t>
            </a:r>
            <a:r>
              <a:rPr lang="ko-KR" altLang="en-US" sz="1100" dirty="0" err="1"/>
              <a:t>It</a:t>
            </a:r>
            <a:r>
              <a:rPr lang="ko-KR" altLang="en-US" sz="1100" dirty="0"/>
              <a:t> </a:t>
            </a:r>
            <a:r>
              <a:rPr lang="ko-KR" altLang="en-US" sz="1100" dirty="0" err="1"/>
              <a:t>is</a:t>
            </a:r>
            <a:r>
              <a:rPr lang="ko-KR" altLang="en-US" sz="1100" dirty="0"/>
              <a:t> </a:t>
            </a:r>
            <a:r>
              <a:rPr lang="ko-KR" altLang="en-US" sz="1100" dirty="0" err="1"/>
              <a:t>assumed</a:t>
            </a:r>
            <a:r>
              <a:rPr lang="ko-KR" altLang="en-US" sz="1100" dirty="0"/>
              <a:t> </a:t>
            </a:r>
            <a:r>
              <a:rPr lang="ko-KR" altLang="en-US" sz="1100" dirty="0" err="1"/>
              <a:t>that</a:t>
            </a:r>
            <a:r>
              <a:rPr lang="ko-KR" altLang="en-US" sz="1100" dirty="0"/>
              <a:t> </a:t>
            </a:r>
            <a:r>
              <a:rPr lang="ko-KR" altLang="en-US" sz="1100" dirty="0" err="1"/>
              <a:t>each</a:t>
            </a:r>
            <a:r>
              <a:rPr lang="ko-KR" altLang="en-US" sz="1100" dirty="0"/>
              <a:t> </a:t>
            </a:r>
            <a:r>
              <a:rPr lang="ko-KR" altLang="en-US" sz="1100" dirty="0" err="1"/>
              <a:t>step</a:t>
            </a:r>
            <a:r>
              <a:rPr lang="ko-KR" altLang="en-US" sz="1100" dirty="0"/>
              <a:t> </a:t>
            </a:r>
            <a:r>
              <a:rPr lang="ko-KR" altLang="en-US" sz="1100" dirty="0" err="1"/>
              <a:t>has</a:t>
            </a:r>
            <a:r>
              <a:rPr lang="ko-KR" altLang="en-US" sz="1100" dirty="0"/>
              <a:t> </a:t>
            </a:r>
            <a:r>
              <a:rPr lang="ko-KR" altLang="en-US" sz="1100" dirty="0" err="1"/>
              <a:t>a</a:t>
            </a:r>
            <a:r>
              <a:rPr lang="ko-KR" altLang="en-US" sz="1100" dirty="0"/>
              <a:t> </a:t>
            </a:r>
            <a:r>
              <a:rPr lang="ko-KR" altLang="en-US" sz="1100" dirty="0" err="1"/>
              <a:t>one-way</a:t>
            </a:r>
            <a:r>
              <a:rPr lang="ko-KR" altLang="en-US" sz="1100" dirty="0"/>
              <a:t> </a:t>
            </a:r>
            <a:r>
              <a:rPr lang="ko-KR" altLang="en-US" sz="1100" dirty="0" err="1"/>
              <a:t>serial</a:t>
            </a:r>
            <a:r>
              <a:rPr lang="ko-KR" altLang="en-US" sz="1100" dirty="0"/>
              <a:t> </a:t>
            </a:r>
            <a:r>
              <a:rPr lang="ko-KR" altLang="en-US" sz="1100" dirty="0" err="1"/>
              <a:t>signal</a:t>
            </a:r>
            <a:r>
              <a:rPr lang="ko-KR" altLang="en-US" sz="1100" dirty="0"/>
              <a:t> </a:t>
            </a:r>
            <a:r>
              <a:rPr lang="ko-KR" altLang="en-US" sz="1100" dirty="0" err="1"/>
              <a:t>connection</a:t>
            </a:r>
            <a:r>
              <a:rPr lang="ko-KR" altLang="en-US" sz="1100" dirty="0"/>
              <a:t>, and </a:t>
            </a:r>
            <a:r>
              <a:rPr lang="ko-KR" altLang="en-US" sz="1100" dirty="0" err="1"/>
              <a:t>that</a:t>
            </a:r>
            <a:r>
              <a:rPr lang="ko-KR" altLang="en-US" sz="1100" dirty="0"/>
              <a:t> </a:t>
            </a:r>
            <a:r>
              <a:rPr lang="ko-KR" altLang="en-US" sz="1100" dirty="0" err="1"/>
              <a:t>the</a:t>
            </a:r>
            <a:r>
              <a:rPr lang="ko-KR" altLang="en-US" sz="1100" dirty="0"/>
              <a:t> </a:t>
            </a:r>
            <a:r>
              <a:rPr lang="ko-KR" altLang="en-US" sz="1100" dirty="0" err="1"/>
              <a:t>complete</a:t>
            </a:r>
            <a:r>
              <a:rPr lang="ko-KR" altLang="en-US" sz="1100" dirty="0"/>
              <a:t> </a:t>
            </a:r>
            <a:r>
              <a:rPr lang="ko-KR" altLang="en-US" sz="1100" dirty="0" err="1"/>
              <a:t>failure</a:t>
            </a:r>
            <a:r>
              <a:rPr lang="ko-KR" altLang="en-US" sz="1100" dirty="0"/>
              <a:t> of </a:t>
            </a:r>
            <a:r>
              <a:rPr lang="ko-KR" altLang="en-US" sz="1100" dirty="0" err="1"/>
              <a:t>one</a:t>
            </a:r>
            <a:r>
              <a:rPr lang="ko-KR" altLang="en-US" sz="1100" dirty="0"/>
              <a:t> </a:t>
            </a:r>
            <a:r>
              <a:rPr lang="ko-KR" altLang="en-US" sz="1100" dirty="0" err="1"/>
              <a:t>step</a:t>
            </a:r>
            <a:r>
              <a:rPr lang="ko-KR" altLang="en-US" sz="1100" dirty="0"/>
              <a:t> </a:t>
            </a:r>
            <a:r>
              <a:rPr lang="ko-KR" altLang="en-US" sz="1100" dirty="0" err="1"/>
              <a:t>leads</a:t>
            </a:r>
            <a:r>
              <a:rPr lang="ko-KR" altLang="en-US" sz="1100" dirty="0"/>
              <a:t> </a:t>
            </a:r>
            <a:r>
              <a:rPr lang="ko-KR" altLang="en-US" sz="1100" dirty="0" err="1"/>
              <a:t>to</a:t>
            </a:r>
            <a:r>
              <a:rPr lang="ko-KR" altLang="en-US" sz="1100" dirty="0"/>
              <a:t> </a:t>
            </a:r>
            <a:r>
              <a:rPr lang="ko-KR" altLang="en-US" sz="1100" dirty="0" err="1"/>
              <a:t>the</a:t>
            </a:r>
            <a:r>
              <a:rPr lang="ko-KR" altLang="en-US" sz="1100" dirty="0"/>
              <a:t> </a:t>
            </a:r>
            <a:r>
              <a:rPr lang="ko-KR" altLang="en-US" sz="1100" dirty="0" err="1"/>
              <a:t>failure</a:t>
            </a:r>
            <a:r>
              <a:rPr lang="ko-KR" altLang="en-US" sz="1100" dirty="0"/>
              <a:t> of </a:t>
            </a:r>
            <a:r>
              <a:rPr lang="ko-KR" altLang="en-US" sz="1100" dirty="0" err="1"/>
              <a:t>the</a:t>
            </a:r>
            <a:r>
              <a:rPr lang="ko-KR" altLang="en-US" sz="1100" dirty="0"/>
              <a:t> </a:t>
            </a:r>
            <a:r>
              <a:rPr lang="ko-KR" altLang="en-US" sz="1100" dirty="0" err="1"/>
              <a:t>corresponding</a:t>
            </a:r>
            <a:r>
              <a:rPr lang="ko-KR" altLang="en-US" sz="1100" dirty="0"/>
              <a:t> SF.</a:t>
            </a:r>
          </a:p>
        </p:txBody>
      </p:sp>
      <p:pic>
        <p:nvPicPr>
          <p:cNvPr id="7" name="그림 6">
            <a:extLst>
              <a:ext uri="{FF2B5EF4-FFF2-40B4-BE49-F238E27FC236}">
                <a16:creationId xmlns:a16="http://schemas.microsoft.com/office/drawing/2014/main" id="{C58B64BF-61A2-4F4B-A358-8A7F09802314}"/>
              </a:ext>
            </a:extLst>
          </p:cNvPr>
          <p:cNvPicPr>
            <a:picLocks noChangeAspect="1"/>
          </p:cNvPicPr>
          <p:nvPr/>
        </p:nvPicPr>
        <p:blipFill>
          <a:blip r:embed="rId4"/>
          <a:stretch>
            <a:fillRect/>
          </a:stretch>
        </p:blipFill>
        <p:spPr>
          <a:xfrm>
            <a:off x="912148" y="4633672"/>
            <a:ext cx="3172546" cy="1769082"/>
          </a:xfrm>
          <a:prstGeom prst="rect">
            <a:avLst/>
          </a:prstGeom>
        </p:spPr>
      </p:pic>
    </p:spTree>
    <p:extLst>
      <p:ext uri="{BB962C8B-B14F-4D97-AF65-F5344CB8AC3E}">
        <p14:creationId xmlns:p14="http://schemas.microsoft.com/office/powerpoint/2010/main" val="339029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86BE88-F12C-441D-BCDF-DCBE90849830}"/>
              </a:ext>
            </a:extLst>
          </p:cNvPr>
          <p:cNvSpPr>
            <a:spLocks noGrp="1"/>
          </p:cNvSpPr>
          <p:nvPr>
            <p:ph type="title"/>
          </p:nvPr>
        </p:nvSpPr>
        <p:spPr/>
        <p:txBody>
          <a:bodyPr/>
          <a:lstStyle/>
          <a:p>
            <a:r>
              <a:rPr lang="en-US" altLang="ko-KR" dirty="0"/>
              <a:t>Weight assignment | Functional redundancy and diversity </a:t>
            </a:r>
            <a:endParaRPr lang="ko-KR" altLang="en-US" dirty="0"/>
          </a:p>
        </p:txBody>
      </p:sp>
      <p:sp>
        <p:nvSpPr>
          <p:cNvPr id="4" name="슬라이드 번호 개체 틀 3">
            <a:extLst>
              <a:ext uri="{FF2B5EF4-FFF2-40B4-BE49-F238E27FC236}">
                <a16:creationId xmlns:a16="http://schemas.microsoft.com/office/drawing/2014/main" id="{0ED6622C-EC5E-4B5E-95A8-EEEE361D0C5B}"/>
              </a:ext>
            </a:extLst>
          </p:cNvPr>
          <p:cNvSpPr>
            <a:spLocks noGrp="1"/>
          </p:cNvSpPr>
          <p:nvPr>
            <p:ph type="sldNum" sz="quarter" idx="12"/>
          </p:nvPr>
        </p:nvSpPr>
        <p:spPr/>
        <p:txBody>
          <a:bodyPr/>
          <a:lstStyle/>
          <a:p>
            <a:fld id="{425ED817-63B3-4629-BB8A-13C68133D383}" type="slidenum">
              <a:rPr lang="en-US" smtClean="0"/>
              <a:pPr/>
              <a:t>8</a:t>
            </a:fld>
            <a:endParaRPr lang="en-US"/>
          </a:p>
        </p:txBody>
      </p:sp>
      <p:grpSp>
        <p:nvGrpSpPr>
          <p:cNvPr id="132" name="그룹 131">
            <a:extLst>
              <a:ext uri="{FF2B5EF4-FFF2-40B4-BE49-F238E27FC236}">
                <a16:creationId xmlns:a16="http://schemas.microsoft.com/office/drawing/2014/main" id="{3B76E2D7-0603-4B1E-B79A-66777E30517A}"/>
              </a:ext>
            </a:extLst>
          </p:cNvPr>
          <p:cNvGrpSpPr/>
          <p:nvPr/>
        </p:nvGrpSpPr>
        <p:grpSpPr>
          <a:xfrm>
            <a:off x="471703" y="1317494"/>
            <a:ext cx="10510339" cy="4223011"/>
            <a:chOff x="471703" y="1317494"/>
            <a:chExt cx="10510339" cy="4223011"/>
          </a:xfrm>
        </p:grpSpPr>
        <p:sp>
          <p:nvSpPr>
            <p:cNvPr id="6" name="직사각형 5">
              <a:extLst>
                <a:ext uri="{FF2B5EF4-FFF2-40B4-BE49-F238E27FC236}">
                  <a16:creationId xmlns:a16="http://schemas.microsoft.com/office/drawing/2014/main" id="{8E887F93-7D5A-4091-A006-758B857673A7}"/>
                </a:ext>
              </a:extLst>
            </p:cNvPr>
            <p:cNvSpPr/>
            <p:nvPr/>
          </p:nvSpPr>
          <p:spPr>
            <a:xfrm>
              <a:off x="1462305" y="1638083"/>
              <a:ext cx="4056889" cy="251651"/>
            </a:xfrm>
            <a:prstGeom prst="rect">
              <a:avLst/>
            </a:prstGeom>
            <a:solidFill>
              <a:schemeClr val="tx1">
                <a:lumMod val="75000"/>
                <a:lumOff val="2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en-US" altLang="ko-KR" sz="900" dirty="0">
                  <a:solidFill>
                    <a:srgbClr val="00B0F0"/>
                  </a:solidFill>
                  <a:latin typeface="Times New Roman" panose="02020603050405020304" pitchFamily="18" charset="0"/>
                  <a:cs typeface="Times New Roman" panose="02020603050405020304" pitchFamily="18" charset="0"/>
                </a:rPr>
                <a:t>W</a:t>
              </a:r>
              <a:r>
                <a:rPr lang="en-US" altLang="ko-KR" sz="900" baseline="-25000" dirty="0">
                  <a:solidFill>
                    <a:srgbClr val="00B0F0"/>
                  </a:solidFill>
                  <a:latin typeface="Times New Roman" panose="02020603050405020304" pitchFamily="18" charset="0"/>
                  <a:cs typeface="Times New Roman" panose="02020603050405020304" pitchFamily="18" charset="0"/>
                </a:rPr>
                <a:t>PC1</a:t>
              </a:r>
              <a:r>
                <a:rPr lang="en-US" altLang="ko-KR" sz="900" dirty="0">
                  <a:solidFill>
                    <a:srgbClr val="00B0F0"/>
                  </a:solidFill>
                  <a:latin typeface="Times New Roman" panose="02020603050405020304" pitchFamily="18" charset="0"/>
                  <a:cs typeface="Times New Roman" panose="02020603050405020304" pitchFamily="18" charset="0"/>
                </a:rPr>
                <a:t>: 0.8 </a:t>
              </a:r>
              <a:r>
                <a:rPr lang="en-US" altLang="ko-KR" sz="900">
                  <a:solidFill>
                    <a:schemeClr val="bg1"/>
                  </a:solidFill>
                  <a:latin typeface="Times New Roman" panose="02020603050405020304" pitchFamily="18" charset="0"/>
                  <a:cs typeface="Times New Roman" panose="02020603050405020304" pitchFamily="18" charset="0"/>
                </a:rPr>
                <a:t>| Physical-Control </a:t>
              </a:r>
              <a:r>
                <a:rPr lang="en-US" altLang="ko-KR" sz="900" dirty="0">
                  <a:solidFill>
                    <a:schemeClr val="bg1"/>
                  </a:solidFill>
                  <a:latin typeface="Times New Roman" panose="02020603050405020304" pitchFamily="18" charset="0"/>
                  <a:cs typeface="Times New Roman" panose="02020603050405020304" pitchFamily="18" charset="0"/>
                </a:rPr>
                <a:t>1 (Control rod drop) for reactivity control</a:t>
              </a:r>
              <a:endParaRPr lang="ko-KR" altLang="en-US" sz="900" dirty="0">
                <a:solidFill>
                  <a:schemeClr val="bg1"/>
                </a:solidFill>
                <a:latin typeface="Times New Roman" panose="02020603050405020304" pitchFamily="18" charset="0"/>
                <a:cs typeface="Times New Roman" panose="02020603050405020304" pitchFamily="18" charset="0"/>
              </a:endParaRPr>
            </a:p>
          </p:txBody>
        </p:sp>
        <p:sp>
          <p:nvSpPr>
            <p:cNvPr id="7" name="직사각형 6">
              <a:extLst>
                <a:ext uri="{FF2B5EF4-FFF2-40B4-BE49-F238E27FC236}">
                  <a16:creationId xmlns:a16="http://schemas.microsoft.com/office/drawing/2014/main" id="{9A80B451-D804-4768-8C05-6DD455C46307}"/>
                </a:ext>
              </a:extLst>
            </p:cNvPr>
            <p:cNvSpPr/>
            <p:nvPr/>
          </p:nvSpPr>
          <p:spPr>
            <a:xfrm>
              <a:off x="1453160" y="1950250"/>
              <a:ext cx="531736" cy="209709"/>
            </a:xfrm>
            <a:prstGeom prst="rect">
              <a:avLst/>
            </a:prstGeom>
            <a:solidFill>
              <a:schemeClr val="bg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en-US" altLang="ko-KR" sz="800">
                  <a:solidFill>
                    <a:schemeClr val="tx1"/>
                  </a:solidFill>
                  <a:latin typeface="Times New Roman" panose="02020603050405020304" pitchFamily="18" charset="0"/>
                  <a:cs typeface="Times New Roman" panose="02020603050405020304" pitchFamily="18" charset="0"/>
                </a:rPr>
                <a:t>CA1(1/2)</a:t>
              </a:r>
              <a:endParaRPr lang="ko-KR" altLang="en-US" sz="800" dirty="0">
                <a:solidFill>
                  <a:schemeClr val="tx1"/>
                </a:solidFill>
                <a:latin typeface="Times New Roman" panose="02020603050405020304" pitchFamily="18" charset="0"/>
                <a:cs typeface="Times New Roman" panose="02020603050405020304" pitchFamily="18" charset="0"/>
              </a:endParaRPr>
            </a:p>
          </p:txBody>
        </p:sp>
        <p:sp>
          <p:nvSpPr>
            <p:cNvPr id="8" name="직사각형 7">
              <a:extLst>
                <a:ext uri="{FF2B5EF4-FFF2-40B4-BE49-F238E27FC236}">
                  <a16:creationId xmlns:a16="http://schemas.microsoft.com/office/drawing/2014/main" id="{F0F1BA21-C24A-4E14-873E-E55762CAC1FB}"/>
                </a:ext>
              </a:extLst>
            </p:cNvPr>
            <p:cNvSpPr/>
            <p:nvPr/>
          </p:nvSpPr>
          <p:spPr>
            <a:xfrm>
              <a:off x="1453161" y="3182151"/>
              <a:ext cx="550560" cy="209709"/>
            </a:xfrm>
            <a:prstGeom prst="rect">
              <a:avLst/>
            </a:prstGeom>
            <a:solidFill>
              <a:schemeClr val="bg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en-US" altLang="ko-KR" sz="800">
                  <a:solidFill>
                    <a:schemeClr val="tx1"/>
                  </a:solidFill>
                  <a:latin typeface="Times New Roman" panose="02020603050405020304" pitchFamily="18" charset="0"/>
                  <a:cs typeface="Times New Roman" panose="02020603050405020304" pitchFamily="18" charset="0"/>
                </a:rPr>
                <a:t>CA2(1/2)</a:t>
              </a:r>
              <a:endParaRPr lang="ko-KR" altLang="en-US" sz="800" dirty="0">
                <a:solidFill>
                  <a:schemeClr val="tx1"/>
                </a:solidFill>
                <a:latin typeface="Times New Roman" panose="02020603050405020304" pitchFamily="18" charset="0"/>
                <a:cs typeface="Times New Roman" panose="02020603050405020304" pitchFamily="18" charset="0"/>
              </a:endParaRPr>
            </a:p>
          </p:txBody>
        </p:sp>
        <p:sp>
          <p:nvSpPr>
            <p:cNvPr id="9" name="직사각형 8">
              <a:extLst>
                <a:ext uri="{FF2B5EF4-FFF2-40B4-BE49-F238E27FC236}">
                  <a16:creationId xmlns:a16="http://schemas.microsoft.com/office/drawing/2014/main" id="{367CDB3F-02C9-44E2-9914-3EABEEAA189C}"/>
                </a:ext>
              </a:extLst>
            </p:cNvPr>
            <p:cNvSpPr/>
            <p:nvPr/>
          </p:nvSpPr>
          <p:spPr>
            <a:xfrm>
              <a:off x="925035" y="1638083"/>
              <a:ext cx="539408" cy="251651"/>
            </a:xfrm>
            <a:prstGeom prst="rect">
              <a:avLst/>
            </a:prstGeom>
            <a:solidFill>
              <a:schemeClr val="tx1">
                <a:lumMod val="75000"/>
                <a:lumOff val="2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ko-KR" sz="900">
                  <a:solidFill>
                    <a:schemeClr val="bg1"/>
                  </a:solidFill>
                  <a:latin typeface="Times New Roman" panose="02020603050405020304" pitchFamily="18" charset="0"/>
                  <a:cs typeface="Times New Roman" panose="02020603050405020304" pitchFamily="18" charset="0"/>
                </a:rPr>
                <a:t>PC1(1/2)</a:t>
              </a:r>
              <a:endParaRPr lang="ko-KR" altLang="en-US" sz="900" dirty="0">
                <a:solidFill>
                  <a:schemeClr val="bg1"/>
                </a:solidFill>
                <a:latin typeface="Times New Roman" panose="02020603050405020304" pitchFamily="18" charset="0"/>
                <a:cs typeface="Times New Roman" panose="02020603050405020304" pitchFamily="18" charset="0"/>
              </a:endParaRPr>
            </a:p>
          </p:txBody>
        </p:sp>
        <p:sp>
          <p:nvSpPr>
            <p:cNvPr id="10" name="직사각형 9">
              <a:extLst>
                <a:ext uri="{FF2B5EF4-FFF2-40B4-BE49-F238E27FC236}">
                  <a16:creationId xmlns:a16="http://schemas.microsoft.com/office/drawing/2014/main" id="{0776F187-7E26-4D62-9950-F3455597C0AC}"/>
                </a:ext>
              </a:extLst>
            </p:cNvPr>
            <p:cNvSpPr/>
            <p:nvPr/>
          </p:nvSpPr>
          <p:spPr>
            <a:xfrm>
              <a:off x="1664205" y="3009028"/>
              <a:ext cx="188738" cy="314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Times New Roman" panose="02020603050405020304" pitchFamily="18" charset="0"/>
                <a:cs typeface="Times New Roman" panose="02020603050405020304" pitchFamily="18" charset="0"/>
              </a:endParaRPr>
            </a:p>
          </p:txBody>
        </p:sp>
        <p:sp>
          <p:nvSpPr>
            <p:cNvPr id="11" name="직사각형 10">
              <a:extLst>
                <a:ext uri="{FF2B5EF4-FFF2-40B4-BE49-F238E27FC236}">
                  <a16:creationId xmlns:a16="http://schemas.microsoft.com/office/drawing/2014/main" id="{87874965-FD74-40FD-B8F5-F684AB392EDD}"/>
                </a:ext>
              </a:extLst>
            </p:cNvPr>
            <p:cNvSpPr/>
            <p:nvPr/>
          </p:nvSpPr>
          <p:spPr>
            <a:xfrm>
              <a:off x="471703" y="1325440"/>
              <a:ext cx="476497" cy="251651"/>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ko-KR" sz="900">
                  <a:latin typeface="Times New Roman" panose="02020603050405020304" pitchFamily="18" charset="0"/>
                  <a:cs typeface="Times New Roman" panose="02020603050405020304" pitchFamily="18" charset="0"/>
                </a:rPr>
                <a:t>M1(1/2)</a:t>
              </a:r>
              <a:endParaRPr lang="ko-KR" altLang="en-US" sz="900" dirty="0">
                <a:latin typeface="Times New Roman" panose="02020603050405020304" pitchFamily="18" charset="0"/>
                <a:cs typeface="Times New Roman" panose="02020603050405020304" pitchFamily="18" charset="0"/>
              </a:endParaRPr>
            </a:p>
          </p:txBody>
        </p:sp>
        <p:sp>
          <p:nvSpPr>
            <p:cNvPr id="12" name="직사각형 11">
              <a:extLst>
                <a:ext uri="{FF2B5EF4-FFF2-40B4-BE49-F238E27FC236}">
                  <a16:creationId xmlns:a16="http://schemas.microsoft.com/office/drawing/2014/main" id="{CE6B0ABB-822C-4188-A836-DC0D519B1A80}"/>
                </a:ext>
              </a:extLst>
            </p:cNvPr>
            <p:cNvSpPr/>
            <p:nvPr/>
          </p:nvSpPr>
          <p:spPr>
            <a:xfrm>
              <a:off x="1455057" y="4846634"/>
              <a:ext cx="531737" cy="209709"/>
            </a:xfrm>
            <a:prstGeom prst="rect">
              <a:avLst/>
            </a:prstGeom>
            <a:solidFill>
              <a:schemeClr val="bg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en-US" altLang="ko-KR" sz="800">
                  <a:solidFill>
                    <a:schemeClr val="tx1"/>
                  </a:solidFill>
                  <a:latin typeface="Times New Roman" panose="02020603050405020304" pitchFamily="18" charset="0"/>
                  <a:cs typeface="Times New Roman" panose="02020603050405020304" pitchFamily="18" charset="0"/>
                </a:rPr>
                <a:t>CA3(1/1)</a:t>
              </a:r>
              <a:endParaRPr lang="ko-KR" altLang="en-US" sz="800" dirty="0">
                <a:solidFill>
                  <a:schemeClr val="tx1"/>
                </a:solidFill>
                <a:latin typeface="Times New Roman" panose="02020603050405020304" pitchFamily="18" charset="0"/>
                <a:cs typeface="Times New Roman" panose="02020603050405020304" pitchFamily="18" charset="0"/>
              </a:endParaRPr>
            </a:p>
          </p:txBody>
        </p:sp>
        <p:sp>
          <p:nvSpPr>
            <p:cNvPr id="13" name="직사각형 12">
              <a:extLst>
                <a:ext uri="{FF2B5EF4-FFF2-40B4-BE49-F238E27FC236}">
                  <a16:creationId xmlns:a16="http://schemas.microsoft.com/office/drawing/2014/main" id="{B252C7AB-97D7-4DA0-BC57-74C196DBC8F3}"/>
                </a:ext>
              </a:extLst>
            </p:cNvPr>
            <p:cNvSpPr/>
            <p:nvPr/>
          </p:nvSpPr>
          <p:spPr>
            <a:xfrm>
              <a:off x="1484988" y="4526132"/>
              <a:ext cx="188738" cy="314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Times New Roman" panose="02020603050405020304" pitchFamily="18" charset="0"/>
                <a:cs typeface="Times New Roman" panose="02020603050405020304" pitchFamily="18" charset="0"/>
              </a:endParaRPr>
            </a:p>
          </p:txBody>
        </p:sp>
        <p:sp>
          <p:nvSpPr>
            <p:cNvPr id="14" name="직사각형 13">
              <a:extLst>
                <a:ext uri="{FF2B5EF4-FFF2-40B4-BE49-F238E27FC236}">
                  <a16:creationId xmlns:a16="http://schemas.microsoft.com/office/drawing/2014/main" id="{EFF889EC-3BF0-4DF2-8E5E-D837E46BE613}"/>
                </a:ext>
              </a:extLst>
            </p:cNvPr>
            <p:cNvSpPr/>
            <p:nvPr/>
          </p:nvSpPr>
          <p:spPr>
            <a:xfrm>
              <a:off x="1664205" y="4606988"/>
              <a:ext cx="188738" cy="314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Times New Roman" panose="02020603050405020304" pitchFamily="18" charset="0"/>
                <a:cs typeface="Times New Roman" panose="02020603050405020304" pitchFamily="18" charset="0"/>
              </a:endParaRPr>
            </a:p>
          </p:txBody>
        </p:sp>
        <p:cxnSp>
          <p:nvCxnSpPr>
            <p:cNvPr id="15" name="연결선: 꺾임 14">
              <a:extLst>
                <a:ext uri="{FF2B5EF4-FFF2-40B4-BE49-F238E27FC236}">
                  <a16:creationId xmlns:a16="http://schemas.microsoft.com/office/drawing/2014/main" id="{57E53321-62DD-4BFD-A0EF-59E235B8DC85}"/>
                </a:ext>
              </a:extLst>
            </p:cNvPr>
            <p:cNvCxnSpPr>
              <a:cxnSpLocks/>
              <a:stCxn id="9" idx="2"/>
              <a:endCxn id="7" idx="1"/>
            </p:cNvCxnSpPr>
            <p:nvPr/>
          </p:nvCxnSpPr>
          <p:spPr>
            <a:xfrm rot="16200000" flipH="1">
              <a:off x="1241265" y="1843209"/>
              <a:ext cx="165370" cy="258420"/>
            </a:xfrm>
            <a:prstGeom prst="bentConnector2">
              <a:avLst/>
            </a:prstGeom>
            <a:ln/>
          </p:spPr>
          <p:style>
            <a:lnRef idx="1">
              <a:schemeClr val="dk1"/>
            </a:lnRef>
            <a:fillRef idx="0">
              <a:schemeClr val="dk1"/>
            </a:fillRef>
            <a:effectRef idx="0">
              <a:schemeClr val="dk1"/>
            </a:effectRef>
            <a:fontRef idx="minor">
              <a:schemeClr val="tx1"/>
            </a:fontRef>
          </p:style>
        </p:cxnSp>
        <p:cxnSp>
          <p:nvCxnSpPr>
            <p:cNvPr id="16" name="연결선: 꺾임 15">
              <a:extLst>
                <a:ext uri="{FF2B5EF4-FFF2-40B4-BE49-F238E27FC236}">
                  <a16:creationId xmlns:a16="http://schemas.microsoft.com/office/drawing/2014/main" id="{7E4AA40A-65F9-4030-AC0C-1D09A5DFD210}"/>
                </a:ext>
              </a:extLst>
            </p:cNvPr>
            <p:cNvCxnSpPr>
              <a:cxnSpLocks/>
              <a:stCxn id="7" idx="2"/>
              <a:endCxn id="34" idx="1"/>
            </p:cNvCxnSpPr>
            <p:nvPr/>
          </p:nvCxnSpPr>
          <p:spPr>
            <a:xfrm rot="16200000" flipH="1">
              <a:off x="1767707" y="2111280"/>
              <a:ext cx="164612" cy="261970"/>
            </a:xfrm>
            <a:prstGeom prst="bentConnector2">
              <a:avLst/>
            </a:prstGeom>
            <a:ln>
              <a:prstDash val="dash"/>
            </a:ln>
          </p:spPr>
          <p:style>
            <a:lnRef idx="1">
              <a:schemeClr val="dk1"/>
            </a:lnRef>
            <a:fillRef idx="0">
              <a:schemeClr val="dk1"/>
            </a:fillRef>
            <a:effectRef idx="0">
              <a:schemeClr val="dk1"/>
            </a:effectRef>
            <a:fontRef idx="minor">
              <a:schemeClr val="tx1"/>
            </a:fontRef>
          </p:style>
        </p:cxnSp>
        <p:cxnSp>
          <p:nvCxnSpPr>
            <p:cNvPr id="17" name="연결선: 꺾임 16">
              <a:extLst>
                <a:ext uri="{FF2B5EF4-FFF2-40B4-BE49-F238E27FC236}">
                  <a16:creationId xmlns:a16="http://schemas.microsoft.com/office/drawing/2014/main" id="{770CC537-4D6C-4CDE-B150-69FB3E683279}"/>
                </a:ext>
              </a:extLst>
            </p:cNvPr>
            <p:cNvCxnSpPr>
              <a:cxnSpLocks/>
              <a:stCxn id="9" idx="2"/>
              <a:endCxn id="8" idx="1"/>
            </p:cNvCxnSpPr>
            <p:nvPr/>
          </p:nvCxnSpPr>
          <p:spPr>
            <a:xfrm rot="16200000" flipH="1">
              <a:off x="625315" y="2459159"/>
              <a:ext cx="1397271" cy="258421"/>
            </a:xfrm>
            <a:prstGeom prst="bentConnector2">
              <a:avLst/>
            </a:prstGeom>
            <a:ln/>
          </p:spPr>
          <p:style>
            <a:lnRef idx="1">
              <a:schemeClr val="dk1"/>
            </a:lnRef>
            <a:fillRef idx="0">
              <a:schemeClr val="dk1"/>
            </a:fillRef>
            <a:effectRef idx="0">
              <a:schemeClr val="dk1"/>
            </a:effectRef>
            <a:fontRef idx="minor">
              <a:schemeClr val="tx1"/>
            </a:fontRef>
          </p:style>
        </p:cxnSp>
        <p:cxnSp>
          <p:nvCxnSpPr>
            <p:cNvPr id="18" name="연결선: 꺾임 17">
              <a:extLst>
                <a:ext uri="{FF2B5EF4-FFF2-40B4-BE49-F238E27FC236}">
                  <a16:creationId xmlns:a16="http://schemas.microsoft.com/office/drawing/2014/main" id="{E0769D97-A0AF-46D9-BED0-AD540FE2F30A}"/>
                </a:ext>
              </a:extLst>
            </p:cNvPr>
            <p:cNvCxnSpPr>
              <a:cxnSpLocks/>
              <a:stCxn id="11" idx="2"/>
              <a:endCxn id="27" idx="1"/>
            </p:cNvCxnSpPr>
            <p:nvPr/>
          </p:nvCxnSpPr>
          <p:spPr>
            <a:xfrm rot="16200000" flipH="1">
              <a:off x="-738046" y="3025088"/>
              <a:ext cx="3107491" cy="211497"/>
            </a:xfrm>
            <a:prstGeom prst="bentConnector2">
              <a:avLst/>
            </a:prstGeom>
            <a:ln w="12700"/>
          </p:spPr>
          <p:style>
            <a:lnRef idx="1">
              <a:schemeClr val="dk1"/>
            </a:lnRef>
            <a:fillRef idx="0">
              <a:schemeClr val="dk1"/>
            </a:fillRef>
            <a:effectRef idx="0">
              <a:schemeClr val="dk1"/>
            </a:effectRef>
            <a:fontRef idx="minor">
              <a:schemeClr val="tx1"/>
            </a:fontRef>
          </p:style>
        </p:cxnSp>
        <p:cxnSp>
          <p:nvCxnSpPr>
            <p:cNvPr id="19" name="연결선: 꺾임 18">
              <a:extLst>
                <a:ext uri="{FF2B5EF4-FFF2-40B4-BE49-F238E27FC236}">
                  <a16:creationId xmlns:a16="http://schemas.microsoft.com/office/drawing/2014/main" id="{69B3E62A-A4E5-4D32-A257-255A649EA3C5}"/>
                </a:ext>
              </a:extLst>
            </p:cNvPr>
            <p:cNvCxnSpPr>
              <a:cxnSpLocks/>
              <a:stCxn id="11" idx="2"/>
              <a:endCxn id="9" idx="1"/>
            </p:cNvCxnSpPr>
            <p:nvPr/>
          </p:nvCxnSpPr>
          <p:spPr>
            <a:xfrm rot="16200000" flipH="1">
              <a:off x="724085" y="1562958"/>
              <a:ext cx="186817" cy="215084"/>
            </a:xfrm>
            <a:prstGeom prst="bentConnector2">
              <a:avLst/>
            </a:prstGeom>
            <a:ln w="12700"/>
          </p:spPr>
          <p:style>
            <a:lnRef idx="1">
              <a:schemeClr val="dk1"/>
            </a:lnRef>
            <a:fillRef idx="0">
              <a:schemeClr val="dk1"/>
            </a:fillRef>
            <a:effectRef idx="0">
              <a:schemeClr val="dk1"/>
            </a:effectRef>
            <a:fontRef idx="minor">
              <a:schemeClr val="tx1"/>
            </a:fontRef>
          </p:style>
        </p:cxnSp>
        <p:sp>
          <p:nvSpPr>
            <p:cNvPr id="20" name="직사각형 19">
              <a:extLst>
                <a:ext uri="{FF2B5EF4-FFF2-40B4-BE49-F238E27FC236}">
                  <a16:creationId xmlns:a16="http://schemas.microsoft.com/office/drawing/2014/main" id="{1D0E0E06-461E-45D2-9496-5E44AED098FA}"/>
                </a:ext>
              </a:extLst>
            </p:cNvPr>
            <p:cNvSpPr/>
            <p:nvPr/>
          </p:nvSpPr>
          <p:spPr>
            <a:xfrm>
              <a:off x="5519195" y="1325147"/>
              <a:ext cx="494842" cy="251651"/>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ko-KR" sz="900">
                  <a:latin typeface="Times New Roman" panose="02020603050405020304" pitchFamily="18" charset="0"/>
                  <a:cs typeface="Times New Roman" panose="02020603050405020304" pitchFamily="18" charset="0"/>
                </a:rPr>
                <a:t>M2(1/1)</a:t>
              </a:r>
              <a:endParaRPr lang="ko-KR" altLang="en-US" sz="900">
                <a:latin typeface="Times New Roman" panose="02020603050405020304" pitchFamily="18" charset="0"/>
                <a:cs typeface="Times New Roman" panose="02020603050405020304" pitchFamily="18" charset="0"/>
              </a:endParaRPr>
            </a:p>
          </p:txBody>
        </p:sp>
        <p:cxnSp>
          <p:nvCxnSpPr>
            <p:cNvPr id="21" name="연결선: 꺾임 20">
              <a:extLst>
                <a:ext uri="{FF2B5EF4-FFF2-40B4-BE49-F238E27FC236}">
                  <a16:creationId xmlns:a16="http://schemas.microsoft.com/office/drawing/2014/main" id="{8A12C912-8797-4978-8086-241A347E18BF}"/>
                </a:ext>
              </a:extLst>
            </p:cNvPr>
            <p:cNvCxnSpPr>
              <a:cxnSpLocks/>
              <a:stCxn id="20" idx="2"/>
              <a:endCxn id="29" idx="1"/>
            </p:cNvCxnSpPr>
            <p:nvPr/>
          </p:nvCxnSpPr>
          <p:spPr>
            <a:xfrm rot="16200000" flipH="1">
              <a:off x="5796369" y="1547044"/>
              <a:ext cx="187110" cy="246617"/>
            </a:xfrm>
            <a:prstGeom prst="bentConnector2">
              <a:avLst/>
            </a:prstGeom>
            <a:ln w="12700"/>
          </p:spPr>
          <p:style>
            <a:lnRef idx="1">
              <a:schemeClr val="dk1"/>
            </a:lnRef>
            <a:fillRef idx="0">
              <a:schemeClr val="dk1"/>
            </a:fillRef>
            <a:effectRef idx="0">
              <a:schemeClr val="dk1"/>
            </a:effectRef>
            <a:fontRef idx="minor">
              <a:schemeClr val="tx1"/>
            </a:fontRef>
          </p:style>
        </p:cxnSp>
        <p:sp>
          <p:nvSpPr>
            <p:cNvPr id="22" name="직사각형 21">
              <a:extLst>
                <a:ext uri="{FF2B5EF4-FFF2-40B4-BE49-F238E27FC236}">
                  <a16:creationId xmlns:a16="http://schemas.microsoft.com/office/drawing/2014/main" id="{32EFE6B6-BE0F-45A1-A43D-35658F27EEE1}"/>
                </a:ext>
              </a:extLst>
            </p:cNvPr>
            <p:cNvSpPr/>
            <p:nvPr/>
          </p:nvSpPr>
          <p:spPr>
            <a:xfrm>
              <a:off x="6592285" y="2176042"/>
              <a:ext cx="188738" cy="314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Times New Roman" panose="02020603050405020304" pitchFamily="18" charset="0"/>
                <a:cs typeface="Times New Roman" panose="02020603050405020304" pitchFamily="18" charset="0"/>
              </a:endParaRPr>
            </a:p>
          </p:txBody>
        </p:sp>
        <p:cxnSp>
          <p:nvCxnSpPr>
            <p:cNvPr id="23" name="연결선: 꺾임 22">
              <a:extLst>
                <a:ext uri="{FF2B5EF4-FFF2-40B4-BE49-F238E27FC236}">
                  <a16:creationId xmlns:a16="http://schemas.microsoft.com/office/drawing/2014/main" id="{53D39BE4-19BC-4D5A-8D37-01E053458729}"/>
                </a:ext>
              </a:extLst>
            </p:cNvPr>
            <p:cNvCxnSpPr>
              <a:cxnSpLocks/>
              <a:stCxn id="27" idx="2"/>
              <a:endCxn id="12" idx="1"/>
            </p:cNvCxnSpPr>
            <p:nvPr/>
          </p:nvCxnSpPr>
          <p:spPr>
            <a:xfrm rot="16200000" flipH="1">
              <a:off x="1242079" y="4738510"/>
              <a:ext cx="162052" cy="263905"/>
            </a:xfrm>
            <a:prstGeom prst="bentConnector2">
              <a:avLst/>
            </a:prstGeom>
            <a:ln/>
          </p:spPr>
          <p:style>
            <a:lnRef idx="1">
              <a:schemeClr val="dk1"/>
            </a:lnRef>
            <a:fillRef idx="0">
              <a:schemeClr val="dk1"/>
            </a:fillRef>
            <a:effectRef idx="0">
              <a:schemeClr val="dk1"/>
            </a:effectRef>
            <a:fontRef idx="minor">
              <a:schemeClr val="tx1"/>
            </a:fontRef>
          </p:style>
        </p:cxnSp>
        <p:cxnSp>
          <p:nvCxnSpPr>
            <p:cNvPr id="24" name="연결선: 꺾임 23">
              <a:extLst>
                <a:ext uri="{FF2B5EF4-FFF2-40B4-BE49-F238E27FC236}">
                  <a16:creationId xmlns:a16="http://schemas.microsoft.com/office/drawing/2014/main" id="{210C5278-933C-4A64-9421-09BA47219A1A}"/>
                </a:ext>
              </a:extLst>
            </p:cNvPr>
            <p:cNvCxnSpPr>
              <a:cxnSpLocks/>
              <a:stCxn id="29" idx="2"/>
              <a:endCxn id="73" idx="1"/>
            </p:cNvCxnSpPr>
            <p:nvPr/>
          </p:nvCxnSpPr>
          <p:spPr>
            <a:xfrm rot="16200000" flipH="1">
              <a:off x="6317083" y="1844507"/>
              <a:ext cx="172051" cy="262504"/>
            </a:xfrm>
            <a:prstGeom prst="bentConnector2">
              <a:avLst/>
            </a:prstGeom>
            <a:ln/>
          </p:spPr>
          <p:style>
            <a:lnRef idx="1">
              <a:schemeClr val="dk1"/>
            </a:lnRef>
            <a:fillRef idx="0">
              <a:schemeClr val="dk1"/>
            </a:fillRef>
            <a:effectRef idx="0">
              <a:schemeClr val="dk1"/>
            </a:effectRef>
            <a:fontRef idx="minor">
              <a:schemeClr val="tx1"/>
            </a:fontRef>
          </p:style>
        </p:cxnSp>
        <p:sp>
          <p:nvSpPr>
            <p:cNvPr id="25" name="직사각형 24">
              <a:extLst>
                <a:ext uri="{FF2B5EF4-FFF2-40B4-BE49-F238E27FC236}">
                  <a16:creationId xmlns:a16="http://schemas.microsoft.com/office/drawing/2014/main" id="{E2D2ED96-6893-408A-AF9A-E01FAED3642E}"/>
                </a:ext>
              </a:extLst>
            </p:cNvPr>
            <p:cNvSpPr/>
            <p:nvPr/>
          </p:nvSpPr>
          <p:spPr>
            <a:xfrm>
              <a:off x="949843" y="1325147"/>
              <a:ext cx="4564603" cy="251651"/>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en-US" altLang="ko-KR" sz="900" b="1" dirty="0">
                  <a:solidFill>
                    <a:schemeClr val="bg1"/>
                  </a:solidFill>
                  <a:latin typeface="Times New Roman" panose="02020603050405020304" pitchFamily="18" charset="0"/>
                  <a:cs typeface="Times New Roman" panose="02020603050405020304" pitchFamily="18" charset="0"/>
                </a:rPr>
                <a:t>Reactivity control</a:t>
              </a:r>
              <a:endParaRPr lang="ko-KR" altLang="en-US" sz="900" b="1" dirty="0">
                <a:solidFill>
                  <a:schemeClr val="bg1"/>
                </a:solidFill>
                <a:latin typeface="Times New Roman" panose="02020603050405020304" pitchFamily="18" charset="0"/>
                <a:cs typeface="Times New Roman" panose="02020603050405020304" pitchFamily="18" charset="0"/>
              </a:endParaRPr>
            </a:p>
          </p:txBody>
        </p:sp>
        <p:sp>
          <p:nvSpPr>
            <p:cNvPr id="26" name="직사각형 25">
              <a:extLst>
                <a:ext uri="{FF2B5EF4-FFF2-40B4-BE49-F238E27FC236}">
                  <a16:creationId xmlns:a16="http://schemas.microsoft.com/office/drawing/2014/main" id="{D6A5F765-8173-4317-99D6-852F91E163A0}"/>
                </a:ext>
              </a:extLst>
            </p:cNvPr>
            <p:cNvSpPr/>
            <p:nvPr/>
          </p:nvSpPr>
          <p:spPr>
            <a:xfrm>
              <a:off x="1458759" y="4580533"/>
              <a:ext cx="3833744" cy="209709"/>
            </a:xfrm>
            <a:prstGeom prst="rect">
              <a:avLst/>
            </a:prstGeom>
            <a:solidFill>
              <a:schemeClr val="tx1">
                <a:lumMod val="75000"/>
                <a:lumOff val="2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en-US" altLang="ko-KR" sz="900" dirty="0">
                  <a:solidFill>
                    <a:srgbClr val="00B0F0"/>
                  </a:solidFill>
                  <a:latin typeface="Times New Roman" panose="02020603050405020304" pitchFamily="18" charset="0"/>
                  <a:cs typeface="Times New Roman" panose="02020603050405020304" pitchFamily="18" charset="0"/>
                </a:rPr>
                <a:t>W</a:t>
              </a:r>
              <a:r>
                <a:rPr lang="en-US" altLang="ko-KR" sz="900" baseline="-25000" dirty="0">
                  <a:solidFill>
                    <a:srgbClr val="00B0F0"/>
                  </a:solidFill>
                  <a:latin typeface="Times New Roman" panose="02020603050405020304" pitchFamily="18" charset="0"/>
                  <a:cs typeface="Times New Roman" panose="02020603050405020304" pitchFamily="18" charset="0"/>
                </a:rPr>
                <a:t>PC2</a:t>
              </a:r>
              <a:r>
                <a:rPr lang="en-US" altLang="ko-KR" sz="900" dirty="0">
                  <a:solidFill>
                    <a:srgbClr val="00B0F0"/>
                  </a:solidFill>
                  <a:latin typeface="Times New Roman" panose="02020603050405020304" pitchFamily="18" charset="0"/>
                  <a:cs typeface="Times New Roman" panose="02020603050405020304" pitchFamily="18" charset="0"/>
                </a:rPr>
                <a:t>: 0.2</a:t>
              </a:r>
              <a:r>
                <a:rPr lang="en-US" altLang="ko-KR" sz="900" dirty="0">
                  <a:solidFill>
                    <a:schemeClr val="bg1"/>
                  </a:solidFill>
                  <a:latin typeface="Times New Roman" panose="02020603050405020304" pitchFamily="18" charset="0"/>
                  <a:cs typeface="Times New Roman" panose="02020603050405020304" pitchFamily="18" charset="0"/>
                </a:rPr>
                <a:t> | Physical-Control 2 for reactivity control</a:t>
              </a:r>
              <a:endParaRPr lang="ko-KR" altLang="en-US" sz="900" dirty="0">
                <a:solidFill>
                  <a:schemeClr val="bg1"/>
                </a:solidFill>
                <a:latin typeface="Times New Roman" panose="02020603050405020304" pitchFamily="18" charset="0"/>
                <a:cs typeface="Times New Roman" panose="02020603050405020304" pitchFamily="18" charset="0"/>
              </a:endParaRPr>
            </a:p>
          </p:txBody>
        </p:sp>
        <p:sp>
          <p:nvSpPr>
            <p:cNvPr id="27" name="직사각형 26">
              <a:extLst>
                <a:ext uri="{FF2B5EF4-FFF2-40B4-BE49-F238E27FC236}">
                  <a16:creationId xmlns:a16="http://schemas.microsoft.com/office/drawing/2014/main" id="{546C6A8B-8A83-4279-8ABC-16D4866D7121}"/>
                </a:ext>
              </a:extLst>
            </p:cNvPr>
            <p:cNvSpPr/>
            <p:nvPr/>
          </p:nvSpPr>
          <p:spPr>
            <a:xfrm>
              <a:off x="921448" y="4579727"/>
              <a:ext cx="539408" cy="209709"/>
            </a:xfrm>
            <a:prstGeom prst="rect">
              <a:avLst/>
            </a:prstGeom>
            <a:solidFill>
              <a:schemeClr val="tx1">
                <a:lumMod val="75000"/>
                <a:lumOff val="2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ko-KR" sz="900">
                  <a:solidFill>
                    <a:schemeClr val="bg1"/>
                  </a:solidFill>
                  <a:latin typeface="Times New Roman" panose="02020603050405020304" pitchFamily="18" charset="0"/>
                  <a:cs typeface="Times New Roman" panose="02020603050405020304" pitchFamily="18" charset="0"/>
                </a:rPr>
                <a:t>PC2(1/1)</a:t>
              </a:r>
              <a:endParaRPr lang="ko-KR" altLang="en-US" sz="900">
                <a:solidFill>
                  <a:schemeClr val="bg1"/>
                </a:solidFill>
                <a:latin typeface="Times New Roman" panose="02020603050405020304" pitchFamily="18" charset="0"/>
                <a:cs typeface="Times New Roman" panose="02020603050405020304" pitchFamily="18" charset="0"/>
              </a:endParaRPr>
            </a:p>
          </p:txBody>
        </p:sp>
        <p:sp>
          <p:nvSpPr>
            <p:cNvPr id="28" name="직사각형 27">
              <a:extLst>
                <a:ext uri="{FF2B5EF4-FFF2-40B4-BE49-F238E27FC236}">
                  <a16:creationId xmlns:a16="http://schemas.microsoft.com/office/drawing/2014/main" id="{F51FEC9D-F6E4-4890-A268-E0C0FE176A6E}"/>
                </a:ext>
              </a:extLst>
            </p:cNvPr>
            <p:cNvSpPr/>
            <p:nvPr/>
          </p:nvSpPr>
          <p:spPr>
            <a:xfrm>
              <a:off x="6526694" y="1638083"/>
              <a:ext cx="3773500" cy="251651"/>
            </a:xfrm>
            <a:prstGeom prst="rect">
              <a:avLst/>
            </a:prstGeom>
            <a:solidFill>
              <a:schemeClr val="tx1">
                <a:lumMod val="75000"/>
                <a:lumOff val="2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en-US" altLang="ko-KR" sz="900" dirty="0">
                  <a:solidFill>
                    <a:srgbClr val="00B0F0"/>
                  </a:solidFill>
                  <a:latin typeface="Times New Roman" panose="02020603050405020304" pitchFamily="18" charset="0"/>
                  <a:cs typeface="Times New Roman" panose="02020603050405020304" pitchFamily="18" charset="0"/>
                </a:rPr>
                <a:t>W</a:t>
              </a:r>
              <a:r>
                <a:rPr lang="en-US" altLang="ko-KR" sz="900" baseline="-25000" dirty="0">
                  <a:solidFill>
                    <a:srgbClr val="00B0F0"/>
                  </a:solidFill>
                  <a:latin typeface="Times New Roman" panose="02020603050405020304" pitchFamily="18" charset="0"/>
                  <a:cs typeface="Times New Roman" panose="02020603050405020304" pitchFamily="18" charset="0"/>
                </a:rPr>
                <a:t>PC3</a:t>
              </a:r>
              <a:r>
                <a:rPr lang="en-US" altLang="ko-KR" sz="900" dirty="0">
                  <a:solidFill>
                    <a:srgbClr val="00B0F0"/>
                  </a:solidFill>
                  <a:latin typeface="Times New Roman" panose="02020603050405020304" pitchFamily="18" charset="0"/>
                  <a:cs typeface="Times New Roman" panose="02020603050405020304" pitchFamily="18" charset="0"/>
                </a:rPr>
                <a:t>: 1 </a:t>
              </a:r>
              <a:r>
                <a:rPr lang="en-US" altLang="ko-KR" sz="900" dirty="0">
                  <a:solidFill>
                    <a:schemeClr val="bg1"/>
                  </a:solidFill>
                  <a:latin typeface="Times New Roman" panose="02020603050405020304" pitchFamily="18" charset="0"/>
                  <a:cs typeface="Times New Roman" panose="02020603050405020304" pitchFamily="18" charset="0"/>
                </a:rPr>
                <a:t>| Physical-Control 3 for M2</a:t>
              </a:r>
              <a:endParaRPr lang="ko-KR" altLang="en-US" sz="900" dirty="0">
                <a:solidFill>
                  <a:schemeClr val="bg1"/>
                </a:solidFill>
                <a:latin typeface="Times New Roman" panose="02020603050405020304" pitchFamily="18" charset="0"/>
                <a:cs typeface="Times New Roman" panose="02020603050405020304" pitchFamily="18" charset="0"/>
              </a:endParaRPr>
            </a:p>
          </p:txBody>
        </p:sp>
        <p:sp>
          <p:nvSpPr>
            <p:cNvPr id="29" name="직사각형 28">
              <a:extLst>
                <a:ext uri="{FF2B5EF4-FFF2-40B4-BE49-F238E27FC236}">
                  <a16:creationId xmlns:a16="http://schemas.microsoft.com/office/drawing/2014/main" id="{20597B51-ACDB-45DA-92B8-5DDE1CBB798D}"/>
                </a:ext>
              </a:extLst>
            </p:cNvPr>
            <p:cNvSpPr/>
            <p:nvPr/>
          </p:nvSpPr>
          <p:spPr>
            <a:xfrm>
              <a:off x="6013233" y="1638083"/>
              <a:ext cx="517247" cy="251651"/>
            </a:xfrm>
            <a:prstGeom prst="rect">
              <a:avLst/>
            </a:prstGeom>
            <a:solidFill>
              <a:schemeClr val="tx1">
                <a:lumMod val="75000"/>
                <a:lumOff val="2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ko-KR" sz="900">
                  <a:solidFill>
                    <a:schemeClr val="bg1"/>
                  </a:solidFill>
                  <a:latin typeface="Times New Roman" panose="02020603050405020304" pitchFamily="18" charset="0"/>
                  <a:cs typeface="Times New Roman" panose="02020603050405020304" pitchFamily="18" charset="0"/>
                </a:rPr>
                <a:t>PC3(1/1)</a:t>
              </a:r>
              <a:endParaRPr lang="ko-KR" altLang="en-US" sz="900">
                <a:solidFill>
                  <a:schemeClr val="bg1"/>
                </a:solidFill>
                <a:latin typeface="Times New Roman" panose="02020603050405020304" pitchFamily="18" charset="0"/>
                <a:cs typeface="Times New Roman" panose="02020603050405020304" pitchFamily="18" charset="0"/>
              </a:endParaRPr>
            </a:p>
          </p:txBody>
        </p:sp>
        <p:sp>
          <p:nvSpPr>
            <p:cNvPr id="30" name="직사각형 29">
              <a:extLst>
                <a:ext uri="{FF2B5EF4-FFF2-40B4-BE49-F238E27FC236}">
                  <a16:creationId xmlns:a16="http://schemas.microsoft.com/office/drawing/2014/main" id="{7BE42DC8-A802-483B-8033-08D33F83FC37}"/>
                </a:ext>
              </a:extLst>
            </p:cNvPr>
            <p:cNvSpPr/>
            <p:nvPr/>
          </p:nvSpPr>
          <p:spPr>
            <a:xfrm>
              <a:off x="6013233" y="1325147"/>
              <a:ext cx="4286961" cy="251651"/>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en-US" altLang="ko-KR" sz="900" b="1" dirty="0">
                  <a:solidFill>
                    <a:schemeClr val="bg1"/>
                  </a:solidFill>
                  <a:latin typeface="Times New Roman" panose="02020603050405020304" pitchFamily="18" charset="0"/>
                  <a:cs typeface="Times New Roman" panose="02020603050405020304" pitchFamily="18" charset="0"/>
                </a:rPr>
                <a:t>Mission 2</a:t>
              </a:r>
              <a:endParaRPr lang="ko-KR" altLang="en-US" sz="900" b="1" dirty="0">
                <a:solidFill>
                  <a:schemeClr val="bg1"/>
                </a:solidFill>
                <a:latin typeface="Times New Roman" panose="02020603050405020304" pitchFamily="18" charset="0"/>
                <a:cs typeface="Times New Roman" panose="02020603050405020304" pitchFamily="18" charset="0"/>
              </a:endParaRPr>
            </a:p>
          </p:txBody>
        </p:sp>
        <p:sp>
          <p:nvSpPr>
            <p:cNvPr id="31" name="직사각형 30">
              <a:extLst>
                <a:ext uri="{FF2B5EF4-FFF2-40B4-BE49-F238E27FC236}">
                  <a16:creationId xmlns:a16="http://schemas.microsoft.com/office/drawing/2014/main" id="{2C665EA2-B977-4621-83A6-A81A7B3F3B45}"/>
                </a:ext>
              </a:extLst>
            </p:cNvPr>
            <p:cNvSpPr/>
            <p:nvPr/>
          </p:nvSpPr>
          <p:spPr>
            <a:xfrm>
              <a:off x="1983118" y="1950676"/>
              <a:ext cx="3532908" cy="209709"/>
            </a:xfrm>
            <a:prstGeom prst="rect">
              <a:avLst/>
            </a:prstGeom>
            <a:solidFill>
              <a:schemeClr val="bg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en-US" altLang="ko-KR" sz="800" dirty="0">
                  <a:solidFill>
                    <a:srgbClr val="0000FF"/>
                  </a:solidFill>
                  <a:latin typeface="Times New Roman" panose="02020603050405020304" pitchFamily="18" charset="0"/>
                  <a:cs typeface="Times New Roman" panose="02020603050405020304" pitchFamily="18" charset="0"/>
                </a:rPr>
                <a:t>W</a:t>
              </a:r>
              <a:r>
                <a:rPr lang="en-US" altLang="ko-KR" sz="800" baseline="-25000" dirty="0">
                  <a:solidFill>
                    <a:srgbClr val="0000FF"/>
                  </a:solidFill>
                  <a:latin typeface="Times New Roman" panose="02020603050405020304" pitchFamily="18" charset="0"/>
                  <a:cs typeface="Times New Roman" panose="02020603050405020304" pitchFamily="18" charset="0"/>
                </a:rPr>
                <a:t>CA1</a:t>
              </a:r>
              <a:r>
                <a:rPr lang="en-US" altLang="ko-KR" sz="800" dirty="0">
                  <a:solidFill>
                    <a:srgbClr val="0000FF"/>
                  </a:solidFill>
                  <a:latin typeface="Times New Roman" panose="02020603050405020304" pitchFamily="18" charset="0"/>
                  <a:cs typeface="Times New Roman" panose="02020603050405020304" pitchFamily="18" charset="0"/>
                </a:rPr>
                <a:t>: 0.7 </a:t>
              </a:r>
              <a:r>
                <a:rPr lang="en-US" altLang="ko-KR" sz="800">
                  <a:solidFill>
                    <a:schemeClr val="tx1"/>
                  </a:solidFill>
                  <a:latin typeface="Times New Roman" panose="02020603050405020304" pitchFamily="18" charset="0"/>
                  <a:cs typeface="Times New Roman" panose="02020603050405020304" pitchFamily="18" charset="0"/>
                </a:rPr>
                <a:t>| Control-Action </a:t>
              </a:r>
              <a:r>
                <a:rPr lang="en-US" altLang="ko-KR" sz="800" dirty="0">
                  <a:solidFill>
                    <a:schemeClr val="tx1"/>
                  </a:solidFill>
                  <a:latin typeface="Times New Roman" panose="02020603050405020304" pitchFamily="18" charset="0"/>
                  <a:cs typeface="Times New Roman" panose="02020603050405020304" pitchFamily="18" charset="0"/>
                </a:rPr>
                <a:t>1 (RPS trip signal) for control rod drop</a:t>
              </a:r>
              <a:endParaRPr lang="ko-KR" altLang="en-US" sz="800" dirty="0">
                <a:solidFill>
                  <a:schemeClr val="tx1"/>
                </a:solidFill>
                <a:latin typeface="Times New Roman" panose="02020603050405020304" pitchFamily="18" charset="0"/>
                <a:cs typeface="Times New Roman" panose="02020603050405020304" pitchFamily="18" charset="0"/>
              </a:endParaRPr>
            </a:p>
          </p:txBody>
        </p:sp>
        <p:sp>
          <p:nvSpPr>
            <p:cNvPr id="32" name="직사각형 31">
              <a:extLst>
                <a:ext uri="{FF2B5EF4-FFF2-40B4-BE49-F238E27FC236}">
                  <a16:creationId xmlns:a16="http://schemas.microsoft.com/office/drawing/2014/main" id="{7E9609E6-D950-4DAC-BBB1-2AE903B2239B}"/>
                </a:ext>
              </a:extLst>
            </p:cNvPr>
            <p:cNvSpPr/>
            <p:nvPr/>
          </p:nvSpPr>
          <p:spPr>
            <a:xfrm>
              <a:off x="1983119" y="3182151"/>
              <a:ext cx="3532907" cy="209709"/>
            </a:xfrm>
            <a:prstGeom prst="rect">
              <a:avLst/>
            </a:prstGeom>
            <a:solidFill>
              <a:schemeClr val="bg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en-US" altLang="ko-KR" sz="800" dirty="0">
                  <a:solidFill>
                    <a:srgbClr val="0000FF"/>
                  </a:solidFill>
                  <a:latin typeface="Times New Roman" panose="02020603050405020304" pitchFamily="18" charset="0"/>
                  <a:cs typeface="Times New Roman" panose="02020603050405020304" pitchFamily="18" charset="0"/>
                </a:rPr>
                <a:t>W</a:t>
              </a:r>
              <a:r>
                <a:rPr lang="en-US" altLang="ko-KR" sz="800" baseline="-25000" dirty="0">
                  <a:solidFill>
                    <a:srgbClr val="0000FF"/>
                  </a:solidFill>
                  <a:latin typeface="Times New Roman" panose="02020603050405020304" pitchFamily="18" charset="0"/>
                  <a:cs typeface="Times New Roman" panose="02020603050405020304" pitchFamily="18" charset="0"/>
                </a:rPr>
                <a:t>CA2</a:t>
              </a:r>
              <a:r>
                <a:rPr lang="en-US" altLang="ko-KR" sz="800" dirty="0">
                  <a:solidFill>
                    <a:srgbClr val="0000FF"/>
                  </a:solidFill>
                  <a:latin typeface="Times New Roman" panose="02020603050405020304" pitchFamily="18" charset="0"/>
                  <a:cs typeface="Times New Roman" panose="02020603050405020304" pitchFamily="18" charset="0"/>
                </a:rPr>
                <a:t>: 0.3 </a:t>
              </a:r>
              <a:r>
                <a:rPr lang="en-US" altLang="ko-KR" sz="800" dirty="0">
                  <a:solidFill>
                    <a:schemeClr val="tx1"/>
                  </a:solidFill>
                  <a:latin typeface="Times New Roman" panose="02020603050405020304" pitchFamily="18" charset="0"/>
                  <a:cs typeface="Times New Roman" panose="02020603050405020304" pitchFamily="18" charset="0"/>
                </a:rPr>
                <a:t>| Control-Action 2 (DPS trip signal) for control rod drop</a:t>
              </a:r>
              <a:endParaRPr lang="ko-KR" altLang="en-US" sz="800" dirty="0">
                <a:solidFill>
                  <a:schemeClr val="tx1"/>
                </a:solidFill>
                <a:latin typeface="Times New Roman" panose="02020603050405020304" pitchFamily="18" charset="0"/>
                <a:cs typeface="Times New Roman" panose="02020603050405020304" pitchFamily="18" charset="0"/>
              </a:endParaRPr>
            </a:p>
          </p:txBody>
        </p:sp>
        <p:sp>
          <p:nvSpPr>
            <p:cNvPr id="33" name="직사각형 32">
              <a:extLst>
                <a:ext uri="{FF2B5EF4-FFF2-40B4-BE49-F238E27FC236}">
                  <a16:creationId xmlns:a16="http://schemas.microsoft.com/office/drawing/2014/main" id="{861E88F6-C017-4EC8-B139-29C3048D6D5F}"/>
                </a:ext>
              </a:extLst>
            </p:cNvPr>
            <p:cNvSpPr/>
            <p:nvPr/>
          </p:nvSpPr>
          <p:spPr>
            <a:xfrm>
              <a:off x="1974347" y="4846634"/>
              <a:ext cx="3540099" cy="209709"/>
            </a:xfrm>
            <a:prstGeom prst="rect">
              <a:avLst/>
            </a:prstGeom>
            <a:solidFill>
              <a:schemeClr val="bg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en-US" altLang="ko-KR" sz="800" dirty="0">
                  <a:solidFill>
                    <a:srgbClr val="0000FF"/>
                  </a:solidFill>
                  <a:latin typeface="Times New Roman" panose="02020603050405020304" pitchFamily="18" charset="0"/>
                  <a:cs typeface="Times New Roman" panose="02020603050405020304" pitchFamily="18" charset="0"/>
                </a:rPr>
                <a:t>W</a:t>
              </a:r>
              <a:r>
                <a:rPr lang="en-US" altLang="ko-KR" sz="800" baseline="-25000" dirty="0">
                  <a:solidFill>
                    <a:srgbClr val="0000FF"/>
                  </a:solidFill>
                  <a:latin typeface="Times New Roman" panose="02020603050405020304" pitchFamily="18" charset="0"/>
                  <a:cs typeface="Times New Roman" panose="02020603050405020304" pitchFamily="18" charset="0"/>
                </a:rPr>
                <a:t>CA3</a:t>
              </a:r>
              <a:r>
                <a:rPr lang="en-US" altLang="ko-KR" sz="800" dirty="0">
                  <a:solidFill>
                    <a:srgbClr val="0000FF"/>
                  </a:solidFill>
                  <a:latin typeface="Times New Roman" panose="02020603050405020304" pitchFamily="18" charset="0"/>
                  <a:cs typeface="Times New Roman" panose="02020603050405020304" pitchFamily="18" charset="0"/>
                </a:rPr>
                <a:t>: 1 </a:t>
              </a:r>
              <a:r>
                <a:rPr lang="en-US" altLang="ko-KR" sz="800" dirty="0">
                  <a:solidFill>
                    <a:schemeClr val="tx1"/>
                  </a:solidFill>
                  <a:latin typeface="Times New Roman" panose="02020603050405020304" pitchFamily="18" charset="0"/>
                  <a:cs typeface="Times New Roman" panose="02020603050405020304" pitchFamily="18" charset="0"/>
                </a:rPr>
                <a:t>| Control-Action 3 for PC2</a:t>
              </a:r>
              <a:endParaRPr lang="ko-KR" altLang="en-US" sz="800" dirty="0">
                <a:solidFill>
                  <a:schemeClr val="tx1"/>
                </a:solidFill>
                <a:latin typeface="Times New Roman" panose="02020603050405020304" pitchFamily="18" charset="0"/>
                <a:cs typeface="Times New Roman" panose="02020603050405020304" pitchFamily="18" charset="0"/>
              </a:endParaRPr>
            </a:p>
          </p:txBody>
        </p:sp>
        <p:sp>
          <p:nvSpPr>
            <p:cNvPr id="34" name="직사각형 33">
              <a:extLst>
                <a:ext uri="{FF2B5EF4-FFF2-40B4-BE49-F238E27FC236}">
                  <a16:creationId xmlns:a16="http://schemas.microsoft.com/office/drawing/2014/main" id="{1299E7F3-6973-41C7-BAEC-E4B83D50C15A}"/>
                </a:ext>
              </a:extLst>
            </p:cNvPr>
            <p:cNvSpPr/>
            <p:nvPr/>
          </p:nvSpPr>
          <p:spPr>
            <a:xfrm>
              <a:off x="1980998" y="2218499"/>
              <a:ext cx="495428" cy="212144"/>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SF1,1</a:t>
              </a:r>
            </a:p>
          </p:txBody>
        </p:sp>
        <p:sp>
          <p:nvSpPr>
            <p:cNvPr id="35" name="직사각형 34">
              <a:extLst>
                <a:ext uri="{FF2B5EF4-FFF2-40B4-BE49-F238E27FC236}">
                  <a16:creationId xmlns:a16="http://schemas.microsoft.com/office/drawing/2014/main" id="{FF016A1F-C5FF-4114-BD8C-DA246A7D68B4}"/>
                </a:ext>
              </a:extLst>
            </p:cNvPr>
            <p:cNvSpPr/>
            <p:nvPr/>
          </p:nvSpPr>
          <p:spPr>
            <a:xfrm>
              <a:off x="2477823" y="2218499"/>
              <a:ext cx="958426"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Instrumentation</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36" name="직사각형 35">
              <a:extLst>
                <a:ext uri="{FF2B5EF4-FFF2-40B4-BE49-F238E27FC236}">
                  <a16:creationId xmlns:a16="http://schemas.microsoft.com/office/drawing/2014/main" id="{9ED52F09-FEC5-463E-A4CF-7FC222526D6D}"/>
                </a:ext>
              </a:extLst>
            </p:cNvPr>
            <p:cNvSpPr/>
            <p:nvPr/>
          </p:nvSpPr>
          <p:spPr>
            <a:xfrm>
              <a:off x="2476243" y="2430305"/>
              <a:ext cx="964663"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Sensors &amp; Interfaces</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37" name="직사각형 36">
              <a:extLst>
                <a:ext uri="{FF2B5EF4-FFF2-40B4-BE49-F238E27FC236}">
                  <a16:creationId xmlns:a16="http://schemas.microsoft.com/office/drawing/2014/main" id="{77071BC4-860C-4243-8110-804B4E98F750}"/>
                </a:ext>
              </a:extLst>
            </p:cNvPr>
            <p:cNvSpPr/>
            <p:nvPr/>
          </p:nvSpPr>
          <p:spPr>
            <a:xfrm>
              <a:off x="3437645" y="2218499"/>
              <a:ext cx="943692"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Decision</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38" name="직사각형 37">
              <a:extLst>
                <a:ext uri="{FF2B5EF4-FFF2-40B4-BE49-F238E27FC236}">
                  <a16:creationId xmlns:a16="http://schemas.microsoft.com/office/drawing/2014/main" id="{46F58D4B-0828-4178-8BCB-F087DCDF38AF}"/>
                </a:ext>
              </a:extLst>
            </p:cNvPr>
            <p:cNvSpPr/>
            <p:nvPr/>
          </p:nvSpPr>
          <p:spPr>
            <a:xfrm>
              <a:off x="4381338" y="2218499"/>
              <a:ext cx="1134689"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Control</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39" name="직사각형 38">
              <a:extLst>
                <a:ext uri="{FF2B5EF4-FFF2-40B4-BE49-F238E27FC236}">
                  <a16:creationId xmlns:a16="http://schemas.microsoft.com/office/drawing/2014/main" id="{871F5026-D3E2-4B3A-8035-54CDA9D843AF}"/>
                </a:ext>
              </a:extLst>
            </p:cNvPr>
            <p:cNvSpPr/>
            <p:nvPr/>
          </p:nvSpPr>
          <p:spPr>
            <a:xfrm>
              <a:off x="4380826" y="2430305"/>
              <a:ext cx="1133620"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Interfaces and Actuators</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40" name="직사각형 39">
              <a:extLst>
                <a:ext uri="{FF2B5EF4-FFF2-40B4-BE49-F238E27FC236}">
                  <a16:creationId xmlns:a16="http://schemas.microsoft.com/office/drawing/2014/main" id="{0BE61F06-269F-4579-8829-42A798AE47B2}"/>
                </a:ext>
              </a:extLst>
            </p:cNvPr>
            <p:cNvSpPr/>
            <p:nvPr/>
          </p:nvSpPr>
          <p:spPr>
            <a:xfrm>
              <a:off x="3436065" y="2430305"/>
              <a:ext cx="943875"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Controller 1 (RPS)</a:t>
              </a:r>
              <a:endParaRPr lang="en-US" altLang="ko-KR" sz="800" dirty="0">
                <a:solidFill>
                  <a:schemeClr val="tx1"/>
                </a:solidFill>
                <a:latin typeface="Times New Roman" panose="02020603050405020304" pitchFamily="18" charset="0"/>
                <a:cs typeface="Times New Roman" panose="02020603050405020304" pitchFamily="18" charset="0"/>
              </a:endParaRPr>
            </a:p>
          </p:txBody>
        </p:sp>
        <p:cxnSp>
          <p:nvCxnSpPr>
            <p:cNvPr id="41" name="연결선: 꺾임 40">
              <a:extLst>
                <a:ext uri="{FF2B5EF4-FFF2-40B4-BE49-F238E27FC236}">
                  <a16:creationId xmlns:a16="http://schemas.microsoft.com/office/drawing/2014/main" id="{965D14FF-4020-4001-89A5-FC6C20894CB9}"/>
                </a:ext>
              </a:extLst>
            </p:cNvPr>
            <p:cNvCxnSpPr>
              <a:cxnSpLocks/>
              <a:stCxn id="7" idx="2"/>
              <a:endCxn id="42" idx="1"/>
            </p:cNvCxnSpPr>
            <p:nvPr/>
          </p:nvCxnSpPr>
          <p:spPr>
            <a:xfrm rot="16200000" flipH="1">
              <a:off x="1541029" y="2337957"/>
              <a:ext cx="627335" cy="271338"/>
            </a:xfrm>
            <a:prstGeom prst="bentConnector2">
              <a:avLst/>
            </a:prstGeom>
            <a:ln>
              <a:prstDash val="dash"/>
            </a:ln>
          </p:spPr>
          <p:style>
            <a:lnRef idx="1">
              <a:schemeClr val="dk1"/>
            </a:lnRef>
            <a:fillRef idx="0">
              <a:schemeClr val="dk1"/>
            </a:fillRef>
            <a:effectRef idx="0">
              <a:schemeClr val="dk1"/>
            </a:effectRef>
            <a:fontRef idx="minor">
              <a:schemeClr val="tx1"/>
            </a:fontRef>
          </p:style>
        </p:cxnSp>
        <p:sp>
          <p:nvSpPr>
            <p:cNvPr id="42" name="직사각형 41">
              <a:extLst>
                <a:ext uri="{FF2B5EF4-FFF2-40B4-BE49-F238E27FC236}">
                  <a16:creationId xmlns:a16="http://schemas.microsoft.com/office/drawing/2014/main" id="{FE32CC39-F1D1-4AB1-9364-B5406387E6EE}"/>
                </a:ext>
              </a:extLst>
            </p:cNvPr>
            <p:cNvSpPr/>
            <p:nvPr/>
          </p:nvSpPr>
          <p:spPr>
            <a:xfrm>
              <a:off x="1990366" y="2681222"/>
              <a:ext cx="486060" cy="212144"/>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SF1,2</a:t>
              </a:r>
            </a:p>
          </p:txBody>
        </p:sp>
        <p:sp>
          <p:nvSpPr>
            <p:cNvPr id="43" name="직사각형 42">
              <a:extLst>
                <a:ext uri="{FF2B5EF4-FFF2-40B4-BE49-F238E27FC236}">
                  <a16:creationId xmlns:a16="http://schemas.microsoft.com/office/drawing/2014/main" id="{FE3F0522-811A-4EA0-99F6-0C1BC4B80E96}"/>
                </a:ext>
              </a:extLst>
            </p:cNvPr>
            <p:cNvSpPr/>
            <p:nvPr/>
          </p:nvSpPr>
          <p:spPr>
            <a:xfrm>
              <a:off x="2477823" y="2681222"/>
              <a:ext cx="958426"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Instrumentation</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44" name="직사각형 43">
              <a:extLst>
                <a:ext uri="{FF2B5EF4-FFF2-40B4-BE49-F238E27FC236}">
                  <a16:creationId xmlns:a16="http://schemas.microsoft.com/office/drawing/2014/main" id="{31127FDD-BA28-41A4-9C52-1F7F2E8FAFDC}"/>
                </a:ext>
              </a:extLst>
            </p:cNvPr>
            <p:cNvSpPr/>
            <p:nvPr/>
          </p:nvSpPr>
          <p:spPr>
            <a:xfrm>
              <a:off x="2476243" y="2893028"/>
              <a:ext cx="964663"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Sensors &amp; Interfaces</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45" name="직사각형 44">
              <a:extLst>
                <a:ext uri="{FF2B5EF4-FFF2-40B4-BE49-F238E27FC236}">
                  <a16:creationId xmlns:a16="http://schemas.microsoft.com/office/drawing/2014/main" id="{FE16090C-7B30-4E9C-968B-03A262041228}"/>
                </a:ext>
              </a:extLst>
            </p:cNvPr>
            <p:cNvSpPr/>
            <p:nvPr/>
          </p:nvSpPr>
          <p:spPr>
            <a:xfrm>
              <a:off x="3437645" y="2681222"/>
              <a:ext cx="943692"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Decision</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46" name="직사각형 45">
              <a:extLst>
                <a:ext uri="{FF2B5EF4-FFF2-40B4-BE49-F238E27FC236}">
                  <a16:creationId xmlns:a16="http://schemas.microsoft.com/office/drawing/2014/main" id="{69104D11-2794-409C-BB39-60B8390AE9FE}"/>
                </a:ext>
              </a:extLst>
            </p:cNvPr>
            <p:cNvSpPr/>
            <p:nvPr/>
          </p:nvSpPr>
          <p:spPr>
            <a:xfrm>
              <a:off x="4381338" y="2681222"/>
              <a:ext cx="1134689"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Control</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47" name="직사각형 46">
              <a:extLst>
                <a:ext uri="{FF2B5EF4-FFF2-40B4-BE49-F238E27FC236}">
                  <a16:creationId xmlns:a16="http://schemas.microsoft.com/office/drawing/2014/main" id="{7845B7EE-6822-4B86-BA69-97A2E4C5BF03}"/>
                </a:ext>
              </a:extLst>
            </p:cNvPr>
            <p:cNvSpPr/>
            <p:nvPr/>
          </p:nvSpPr>
          <p:spPr>
            <a:xfrm>
              <a:off x="4380826" y="2893028"/>
              <a:ext cx="1133620"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Interfaces and Actuators</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48" name="직사각형 47">
              <a:extLst>
                <a:ext uri="{FF2B5EF4-FFF2-40B4-BE49-F238E27FC236}">
                  <a16:creationId xmlns:a16="http://schemas.microsoft.com/office/drawing/2014/main" id="{9EF84CBA-B1A5-40F8-A5E6-9C78BB16AE8E}"/>
                </a:ext>
              </a:extLst>
            </p:cNvPr>
            <p:cNvSpPr/>
            <p:nvPr/>
          </p:nvSpPr>
          <p:spPr>
            <a:xfrm>
              <a:off x="3436065" y="2893028"/>
              <a:ext cx="943875"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Controller 2 (human)</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49" name="직사각형 48">
              <a:extLst>
                <a:ext uri="{FF2B5EF4-FFF2-40B4-BE49-F238E27FC236}">
                  <a16:creationId xmlns:a16="http://schemas.microsoft.com/office/drawing/2014/main" id="{F5855784-A5B5-492F-82C4-7639DCB2F674}"/>
                </a:ext>
              </a:extLst>
            </p:cNvPr>
            <p:cNvSpPr/>
            <p:nvPr/>
          </p:nvSpPr>
          <p:spPr>
            <a:xfrm>
              <a:off x="1988738" y="3444181"/>
              <a:ext cx="487689" cy="212144"/>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SF2,3</a:t>
              </a:r>
            </a:p>
          </p:txBody>
        </p:sp>
        <p:sp>
          <p:nvSpPr>
            <p:cNvPr id="50" name="직사각형 49">
              <a:extLst>
                <a:ext uri="{FF2B5EF4-FFF2-40B4-BE49-F238E27FC236}">
                  <a16:creationId xmlns:a16="http://schemas.microsoft.com/office/drawing/2014/main" id="{EAA88CE0-EB4C-49B3-B62E-7C9BAB3512BF}"/>
                </a:ext>
              </a:extLst>
            </p:cNvPr>
            <p:cNvSpPr/>
            <p:nvPr/>
          </p:nvSpPr>
          <p:spPr>
            <a:xfrm>
              <a:off x="2477823" y="3444181"/>
              <a:ext cx="958426"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Instrumentation</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51" name="직사각형 50">
              <a:extLst>
                <a:ext uri="{FF2B5EF4-FFF2-40B4-BE49-F238E27FC236}">
                  <a16:creationId xmlns:a16="http://schemas.microsoft.com/office/drawing/2014/main" id="{B4BC1DB5-38AB-452E-BDED-25A37B76310E}"/>
                </a:ext>
              </a:extLst>
            </p:cNvPr>
            <p:cNvSpPr/>
            <p:nvPr/>
          </p:nvSpPr>
          <p:spPr>
            <a:xfrm>
              <a:off x="2476243" y="3655988"/>
              <a:ext cx="964663"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Sensors &amp; Interfaces</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52" name="직사각형 51">
              <a:extLst>
                <a:ext uri="{FF2B5EF4-FFF2-40B4-BE49-F238E27FC236}">
                  <a16:creationId xmlns:a16="http://schemas.microsoft.com/office/drawing/2014/main" id="{18F64BA3-31DC-45B7-B506-B6E469939854}"/>
                </a:ext>
              </a:extLst>
            </p:cNvPr>
            <p:cNvSpPr/>
            <p:nvPr/>
          </p:nvSpPr>
          <p:spPr>
            <a:xfrm>
              <a:off x="3437645" y="3444181"/>
              <a:ext cx="943692"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Decision</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53" name="직사각형 52">
              <a:extLst>
                <a:ext uri="{FF2B5EF4-FFF2-40B4-BE49-F238E27FC236}">
                  <a16:creationId xmlns:a16="http://schemas.microsoft.com/office/drawing/2014/main" id="{FFB54CC1-3114-4A6C-805C-1B9F82E994E3}"/>
                </a:ext>
              </a:extLst>
            </p:cNvPr>
            <p:cNvSpPr/>
            <p:nvPr/>
          </p:nvSpPr>
          <p:spPr>
            <a:xfrm>
              <a:off x="4381338" y="3444181"/>
              <a:ext cx="1134689"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Control</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54" name="직사각형 53">
              <a:extLst>
                <a:ext uri="{FF2B5EF4-FFF2-40B4-BE49-F238E27FC236}">
                  <a16:creationId xmlns:a16="http://schemas.microsoft.com/office/drawing/2014/main" id="{07F4E427-B491-4F0F-BA2A-1093AE52DDC9}"/>
                </a:ext>
              </a:extLst>
            </p:cNvPr>
            <p:cNvSpPr/>
            <p:nvPr/>
          </p:nvSpPr>
          <p:spPr>
            <a:xfrm>
              <a:off x="4380826" y="3655988"/>
              <a:ext cx="1133620"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Interfaces and Actuators</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55" name="직사각형 54">
              <a:extLst>
                <a:ext uri="{FF2B5EF4-FFF2-40B4-BE49-F238E27FC236}">
                  <a16:creationId xmlns:a16="http://schemas.microsoft.com/office/drawing/2014/main" id="{F2583A70-F16D-4D04-96BB-23650D13E8A4}"/>
                </a:ext>
              </a:extLst>
            </p:cNvPr>
            <p:cNvSpPr/>
            <p:nvPr/>
          </p:nvSpPr>
          <p:spPr>
            <a:xfrm>
              <a:off x="3436065" y="3655988"/>
              <a:ext cx="943875"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Controller 3 (DPS)</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56" name="직사각형 55">
              <a:extLst>
                <a:ext uri="{FF2B5EF4-FFF2-40B4-BE49-F238E27FC236}">
                  <a16:creationId xmlns:a16="http://schemas.microsoft.com/office/drawing/2014/main" id="{DF6EEE07-1B98-4A6F-B6D3-C6D6DD782866}"/>
                </a:ext>
              </a:extLst>
            </p:cNvPr>
            <p:cNvSpPr/>
            <p:nvPr/>
          </p:nvSpPr>
          <p:spPr>
            <a:xfrm>
              <a:off x="1988738" y="3906904"/>
              <a:ext cx="487689" cy="212144"/>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SF2,2</a:t>
              </a:r>
            </a:p>
          </p:txBody>
        </p:sp>
        <p:sp>
          <p:nvSpPr>
            <p:cNvPr id="57" name="직사각형 56">
              <a:extLst>
                <a:ext uri="{FF2B5EF4-FFF2-40B4-BE49-F238E27FC236}">
                  <a16:creationId xmlns:a16="http://schemas.microsoft.com/office/drawing/2014/main" id="{FCAF5A7E-BF5F-486E-AE86-1A353B4CE29B}"/>
                </a:ext>
              </a:extLst>
            </p:cNvPr>
            <p:cNvSpPr/>
            <p:nvPr/>
          </p:nvSpPr>
          <p:spPr>
            <a:xfrm>
              <a:off x="2477823" y="3906904"/>
              <a:ext cx="958426"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Instrumentation</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58" name="직사각형 57">
              <a:extLst>
                <a:ext uri="{FF2B5EF4-FFF2-40B4-BE49-F238E27FC236}">
                  <a16:creationId xmlns:a16="http://schemas.microsoft.com/office/drawing/2014/main" id="{EE9C9EDA-7894-4781-BAB9-C7260AF9030D}"/>
                </a:ext>
              </a:extLst>
            </p:cNvPr>
            <p:cNvSpPr/>
            <p:nvPr/>
          </p:nvSpPr>
          <p:spPr>
            <a:xfrm>
              <a:off x="2476243" y="4118711"/>
              <a:ext cx="964663"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Sensors &amp; Interfaces</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59" name="직사각형 58">
              <a:extLst>
                <a:ext uri="{FF2B5EF4-FFF2-40B4-BE49-F238E27FC236}">
                  <a16:creationId xmlns:a16="http://schemas.microsoft.com/office/drawing/2014/main" id="{BDBC06E7-0D0C-4D64-A789-DD5D81453546}"/>
                </a:ext>
              </a:extLst>
            </p:cNvPr>
            <p:cNvSpPr/>
            <p:nvPr/>
          </p:nvSpPr>
          <p:spPr>
            <a:xfrm>
              <a:off x="3437645" y="3906904"/>
              <a:ext cx="943692"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Decision</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60" name="직사각형 59">
              <a:extLst>
                <a:ext uri="{FF2B5EF4-FFF2-40B4-BE49-F238E27FC236}">
                  <a16:creationId xmlns:a16="http://schemas.microsoft.com/office/drawing/2014/main" id="{461D7421-9E54-43A7-A575-2507C7D7478E}"/>
                </a:ext>
              </a:extLst>
            </p:cNvPr>
            <p:cNvSpPr/>
            <p:nvPr/>
          </p:nvSpPr>
          <p:spPr>
            <a:xfrm>
              <a:off x="4381338" y="3906904"/>
              <a:ext cx="1134689"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Control</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61" name="직사각형 60">
              <a:extLst>
                <a:ext uri="{FF2B5EF4-FFF2-40B4-BE49-F238E27FC236}">
                  <a16:creationId xmlns:a16="http://schemas.microsoft.com/office/drawing/2014/main" id="{18512409-3D80-4699-9612-905D3323B360}"/>
                </a:ext>
              </a:extLst>
            </p:cNvPr>
            <p:cNvSpPr/>
            <p:nvPr/>
          </p:nvSpPr>
          <p:spPr>
            <a:xfrm>
              <a:off x="4380826" y="4118711"/>
              <a:ext cx="1133620"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Interfaces and Actuators</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62" name="직사각형 61">
              <a:extLst>
                <a:ext uri="{FF2B5EF4-FFF2-40B4-BE49-F238E27FC236}">
                  <a16:creationId xmlns:a16="http://schemas.microsoft.com/office/drawing/2014/main" id="{322443FA-3D0A-46F2-BBFD-81656AEA0382}"/>
                </a:ext>
              </a:extLst>
            </p:cNvPr>
            <p:cNvSpPr/>
            <p:nvPr/>
          </p:nvSpPr>
          <p:spPr>
            <a:xfrm>
              <a:off x="3436065" y="4118711"/>
              <a:ext cx="943875"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Controller 2 (human)</a:t>
              </a:r>
              <a:endParaRPr lang="en-US" altLang="ko-KR" sz="800" dirty="0">
                <a:solidFill>
                  <a:schemeClr val="tx1"/>
                </a:solidFill>
                <a:latin typeface="Times New Roman" panose="02020603050405020304" pitchFamily="18" charset="0"/>
                <a:cs typeface="Times New Roman" panose="02020603050405020304" pitchFamily="18" charset="0"/>
              </a:endParaRPr>
            </a:p>
          </p:txBody>
        </p:sp>
        <p:cxnSp>
          <p:nvCxnSpPr>
            <p:cNvPr id="63" name="연결선: 꺾임 62">
              <a:extLst>
                <a:ext uri="{FF2B5EF4-FFF2-40B4-BE49-F238E27FC236}">
                  <a16:creationId xmlns:a16="http://schemas.microsoft.com/office/drawing/2014/main" id="{DF3750F1-3F99-422D-B83B-A0C73BB7427E}"/>
                </a:ext>
              </a:extLst>
            </p:cNvPr>
            <p:cNvCxnSpPr>
              <a:cxnSpLocks/>
              <a:stCxn id="8" idx="2"/>
              <a:endCxn id="49" idx="1"/>
            </p:cNvCxnSpPr>
            <p:nvPr/>
          </p:nvCxnSpPr>
          <p:spPr>
            <a:xfrm rot="16200000" flipH="1">
              <a:off x="1779392" y="3340908"/>
              <a:ext cx="158394" cy="260297"/>
            </a:xfrm>
            <a:prstGeom prst="bentConnector2">
              <a:avLst/>
            </a:prstGeom>
            <a:ln>
              <a:prstDash val="dash"/>
            </a:ln>
          </p:spPr>
          <p:style>
            <a:lnRef idx="1">
              <a:schemeClr val="dk1"/>
            </a:lnRef>
            <a:fillRef idx="0">
              <a:schemeClr val="dk1"/>
            </a:fillRef>
            <a:effectRef idx="0">
              <a:schemeClr val="dk1"/>
            </a:effectRef>
            <a:fontRef idx="minor">
              <a:schemeClr val="tx1"/>
            </a:fontRef>
          </p:style>
        </p:cxnSp>
        <p:cxnSp>
          <p:nvCxnSpPr>
            <p:cNvPr id="64" name="연결선: 꺾임 63">
              <a:extLst>
                <a:ext uri="{FF2B5EF4-FFF2-40B4-BE49-F238E27FC236}">
                  <a16:creationId xmlns:a16="http://schemas.microsoft.com/office/drawing/2014/main" id="{2BD5545B-A6AC-48C5-B894-DDBFAFC1F143}"/>
                </a:ext>
              </a:extLst>
            </p:cNvPr>
            <p:cNvCxnSpPr>
              <a:cxnSpLocks/>
              <a:stCxn id="8" idx="2"/>
              <a:endCxn id="56" idx="1"/>
            </p:cNvCxnSpPr>
            <p:nvPr/>
          </p:nvCxnSpPr>
          <p:spPr>
            <a:xfrm rot="16200000" flipH="1">
              <a:off x="1548031" y="3572269"/>
              <a:ext cx="621116" cy="260297"/>
            </a:xfrm>
            <a:prstGeom prst="bentConnector2">
              <a:avLst/>
            </a:prstGeom>
            <a:ln>
              <a:prstDash val="dash"/>
            </a:ln>
          </p:spPr>
          <p:style>
            <a:lnRef idx="1">
              <a:schemeClr val="dk1"/>
            </a:lnRef>
            <a:fillRef idx="0">
              <a:schemeClr val="dk1"/>
            </a:fillRef>
            <a:effectRef idx="0">
              <a:schemeClr val="dk1"/>
            </a:effectRef>
            <a:fontRef idx="minor">
              <a:schemeClr val="tx1"/>
            </a:fontRef>
          </p:style>
        </p:cxnSp>
        <p:sp>
          <p:nvSpPr>
            <p:cNvPr id="65" name="직사각형 64">
              <a:extLst>
                <a:ext uri="{FF2B5EF4-FFF2-40B4-BE49-F238E27FC236}">
                  <a16:creationId xmlns:a16="http://schemas.microsoft.com/office/drawing/2014/main" id="{87523CD2-A2E4-4B67-8D10-18B6F378A0EC}"/>
                </a:ext>
              </a:extLst>
            </p:cNvPr>
            <p:cNvSpPr/>
            <p:nvPr/>
          </p:nvSpPr>
          <p:spPr>
            <a:xfrm>
              <a:off x="1988738" y="5118989"/>
              <a:ext cx="487689" cy="212144"/>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SF3,4</a:t>
              </a:r>
            </a:p>
          </p:txBody>
        </p:sp>
        <p:sp>
          <p:nvSpPr>
            <p:cNvPr id="66" name="직사각형 65">
              <a:extLst>
                <a:ext uri="{FF2B5EF4-FFF2-40B4-BE49-F238E27FC236}">
                  <a16:creationId xmlns:a16="http://schemas.microsoft.com/office/drawing/2014/main" id="{35FF9819-F5AB-41F8-BA1F-92F5FC2BB3ED}"/>
                </a:ext>
              </a:extLst>
            </p:cNvPr>
            <p:cNvSpPr/>
            <p:nvPr/>
          </p:nvSpPr>
          <p:spPr>
            <a:xfrm>
              <a:off x="2477823" y="5118989"/>
              <a:ext cx="958426"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Instrumentation</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67" name="직사각형 66">
              <a:extLst>
                <a:ext uri="{FF2B5EF4-FFF2-40B4-BE49-F238E27FC236}">
                  <a16:creationId xmlns:a16="http://schemas.microsoft.com/office/drawing/2014/main" id="{8B5F1A6C-9DA9-4120-8D94-02A05FCDA9BF}"/>
                </a:ext>
              </a:extLst>
            </p:cNvPr>
            <p:cNvSpPr/>
            <p:nvPr/>
          </p:nvSpPr>
          <p:spPr>
            <a:xfrm>
              <a:off x="2476243" y="5330796"/>
              <a:ext cx="964663"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Sensors &amp; Interfaces</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68" name="직사각형 67">
              <a:extLst>
                <a:ext uri="{FF2B5EF4-FFF2-40B4-BE49-F238E27FC236}">
                  <a16:creationId xmlns:a16="http://schemas.microsoft.com/office/drawing/2014/main" id="{E4856950-C17E-40BA-8E91-F332F17EFE9F}"/>
                </a:ext>
              </a:extLst>
            </p:cNvPr>
            <p:cNvSpPr/>
            <p:nvPr/>
          </p:nvSpPr>
          <p:spPr>
            <a:xfrm>
              <a:off x="3437645" y="5118989"/>
              <a:ext cx="943692"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Decision</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69" name="직사각형 68">
              <a:extLst>
                <a:ext uri="{FF2B5EF4-FFF2-40B4-BE49-F238E27FC236}">
                  <a16:creationId xmlns:a16="http://schemas.microsoft.com/office/drawing/2014/main" id="{945AE088-CF53-443A-8EDD-A9047DED832D}"/>
                </a:ext>
              </a:extLst>
            </p:cNvPr>
            <p:cNvSpPr/>
            <p:nvPr/>
          </p:nvSpPr>
          <p:spPr>
            <a:xfrm>
              <a:off x="4381338" y="5118989"/>
              <a:ext cx="1134689"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Control</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70" name="직사각형 69">
              <a:extLst>
                <a:ext uri="{FF2B5EF4-FFF2-40B4-BE49-F238E27FC236}">
                  <a16:creationId xmlns:a16="http://schemas.microsoft.com/office/drawing/2014/main" id="{DBD5088B-F5CA-4EB7-8C20-9CF41A1007F6}"/>
                </a:ext>
              </a:extLst>
            </p:cNvPr>
            <p:cNvSpPr/>
            <p:nvPr/>
          </p:nvSpPr>
          <p:spPr>
            <a:xfrm>
              <a:off x="4380826" y="5330796"/>
              <a:ext cx="1133620"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Interfaces and Actuators</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71" name="직사각형 70">
              <a:extLst>
                <a:ext uri="{FF2B5EF4-FFF2-40B4-BE49-F238E27FC236}">
                  <a16:creationId xmlns:a16="http://schemas.microsoft.com/office/drawing/2014/main" id="{8581A081-0A88-4FF4-BF01-B92C5B9A94A2}"/>
                </a:ext>
              </a:extLst>
            </p:cNvPr>
            <p:cNvSpPr/>
            <p:nvPr/>
          </p:nvSpPr>
          <p:spPr>
            <a:xfrm>
              <a:off x="3436065" y="5330796"/>
              <a:ext cx="943875"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Controller 4</a:t>
              </a:r>
              <a:endParaRPr lang="en-US" altLang="ko-KR" sz="800" dirty="0">
                <a:solidFill>
                  <a:schemeClr val="tx1"/>
                </a:solidFill>
                <a:latin typeface="Times New Roman" panose="02020603050405020304" pitchFamily="18" charset="0"/>
                <a:cs typeface="Times New Roman" panose="02020603050405020304" pitchFamily="18" charset="0"/>
              </a:endParaRPr>
            </a:p>
          </p:txBody>
        </p:sp>
        <p:cxnSp>
          <p:nvCxnSpPr>
            <p:cNvPr id="72" name="연결선: 꺾임 71">
              <a:extLst>
                <a:ext uri="{FF2B5EF4-FFF2-40B4-BE49-F238E27FC236}">
                  <a16:creationId xmlns:a16="http://schemas.microsoft.com/office/drawing/2014/main" id="{C296EAB8-13DD-440D-B05C-709ABB7C7217}"/>
                </a:ext>
              </a:extLst>
            </p:cNvPr>
            <p:cNvCxnSpPr>
              <a:cxnSpLocks/>
              <a:stCxn id="12" idx="2"/>
              <a:endCxn id="65" idx="1"/>
            </p:cNvCxnSpPr>
            <p:nvPr/>
          </p:nvCxnSpPr>
          <p:spPr>
            <a:xfrm rot="16200000" flipH="1">
              <a:off x="1770473" y="5006796"/>
              <a:ext cx="168718" cy="267812"/>
            </a:xfrm>
            <a:prstGeom prst="bentConnector2">
              <a:avLst/>
            </a:prstGeom>
            <a:ln>
              <a:prstDash val="dash"/>
            </a:ln>
          </p:spPr>
          <p:style>
            <a:lnRef idx="1">
              <a:schemeClr val="dk1"/>
            </a:lnRef>
            <a:fillRef idx="0">
              <a:schemeClr val="dk1"/>
            </a:fillRef>
            <a:effectRef idx="0">
              <a:schemeClr val="dk1"/>
            </a:effectRef>
            <a:fontRef idx="minor">
              <a:schemeClr val="tx1"/>
            </a:fontRef>
          </p:style>
        </p:cxnSp>
        <p:sp>
          <p:nvSpPr>
            <p:cNvPr id="73" name="직사각형 72">
              <a:extLst>
                <a:ext uri="{FF2B5EF4-FFF2-40B4-BE49-F238E27FC236}">
                  <a16:creationId xmlns:a16="http://schemas.microsoft.com/office/drawing/2014/main" id="{D224829D-82F7-4A02-8F0D-6ADB8B5821AA}"/>
                </a:ext>
              </a:extLst>
            </p:cNvPr>
            <p:cNvSpPr/>
            <p:nvPr/>
          </p:nvSpPr>
          <p:spPr>
            <a:xfrm>
              <a:off x="6534361" y="1956931"/>
              <a:ext cx="520260" cy="209709"/>
            </a:xfrm>
            <a:prstGeom prst="rect">
              <a:avLst/>
            </a:prstGeom>
            <a:solidFill>
              <a:schemeClr val="bg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en-US" altLang="ko-KR" sz="800">
                  <a:solidFill>
                    <a:schemeClr val="tx1"/>
                  </a:solidFill>
                  <a:latin typeface="Times New Roman" panose="02020603050405020304" pitchFamily="18" charset="0"/>
                  <a:cs typeface="Times New Roman" panose="02020603050405020304" pitchFamily="18" charset="0"/>
                </a:rPr>
                <a:t>CA4(1/1)</a:t>
              </a:r>
              <a:endParaRPr lang="ko-KR" altLang="en-US" sz="800" dirty="0">
                <a:solidFill>
                  <a:schemeClr val="tx1"/>
                </a:solidFill>
                <a:latin typeface="Times New Roman" panose="02020603050405020304" pitchFamily="18" charset="0"/>
                <a:cs typeface="Times New Roman" panose="02020603050405020304" pitchFamily="18" charset="0"/>
              </a:endParaRPr>
            </a:p>
          </p:txBody>
        </p:sp>
        <p:sp>
          <p:nvSpPr>
            <p:cNvPr id="74" name="직사각형 73">
              <a:extLst>
                <a:ext uri="{FF2B5EF4-FFF2-40B4-BE49-F238E27FC236}">
                  <a16:creationId xmlns:a16="http://schemas.microsoft.com/office/drawing/2014/main" id="{9498DEE7-65D7-448F-ABD4-E114727810FD}"/>
                </a:ext>
              </a:extLst>
            </p:cNvPr>
            <p:cNvSpPr/>
            <p:nvPr/>
          </p:nvSpPr>
          <p:spPr>
            <a:xfrm>
              <a:off x="7063988" y="1956931"/>
              <a:ext cx="3236206" cy="209709"/>
            </a:xfrm>
            <a:prstGeom prst="rect">
              <a:avLst/>
            </a:prstGeom>
            <a:solidFill>
              <a:schemeClr val="bg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en-US" altLang="ko-KR" sz="800" dirty="0">
                  <a:solidFill>
                    <a:srgbClr val="0000FF"/>
                  </a:solidFill>
                  <a:latin typeface="Times New Roman" panose="02020603050405020304" pitchFamily="18" charset="0"/>
                  <a:cs typeface="Times New Roman" panose="02020603050405020304" pitchFamily="18" charset="0"/>
                </a:rPr>
                <a:t>W</a:t>
              </a:r>
              <a:r>
                <a:rPr lang="en-US" altLang="ko-KR" sz="800" baseline="-25000" dirty="0">
                  <a:solidFill>
                    <a:srgbClr val="0000FF"/>
                  </a:solidFill>
                  <a:latin typeface="Times New Roman" panose="02020603050405020304" pitchFamily="18" charset="0"/>
                  <a:cs typeface="Times New Roman" panose="02020603050405020304" pitchFamily="18" charset="0"/>
                </a:rPr>
                <a:t>CA4</a:t>
              </a:r>
              <a:r>
                <a:rPr lang="en-US" altLang="ko-KR" sz="800">
                  <a:solidFill>
                    <a:srgbClr val="0000FF"/>
                  </a:solidFill>
                  <a:latin typeface="Times New Roman" panose="02020603050405020304" pitchFamily="18" charset="0"/>
                  <a:cs typeface="Times New Roman" panose="02020603050405020304" pitchFamily="18" charset="0"/>
                </a:rPr>
                <a:t>: 1 </a:t>
              </a:r>
              <a:r>
                <a:rPr lang="en-US" altLang="ko-KR" sz="800">
                  <a:solidFill>
                    <a:schemeClr val="tx1"/>
                  </a:solidFill>
                  <a:latin typeface="Times New Roman" panose="02020603050405020304" pitchFamily="18" charset="0"/>
                  <a:cs typeface="Times New Roman" panose="02020603050405020304" pitchFamily="18" charset="0"/>
                </a:rPr>
                <a:t>| Control-Action 4 for PC3</a:t>
              </a:r>
              <a:endParaRPr lang="ko-KR" altLang="en-US" sz="800">
                <a:solidFill>
                  <a:schemeClr val="tx1"/>
                </a:solidFill>
                <a:latin typeface="Times New Roman" panose="02020603050405020304" pitchFamily="18" charset="0"/>
                <a:cs typeface="Times New Roman" panose="02020603050405020304" pitchFamily="18" charset="0"/>
              </a:endParaRPr>
            </a:p>
          </p:txBody>
        </p:sp>
        <p:sp>
          <p:nvSpPr>
            <p:cNvPr id="75" name="직사각형 74">
              <a:extLst>
                <a:ext uri="{FF2B5EF4-FFF2-40B4-BE49-F238E27FC236}">
                  <a16:creationId xmlns:a16="http://schemas.microsoft.com/office/drawing/2014/main" id="{B742E8EE-F971-4EC6-B1AC-573EDC23DE62}"/>
                </a:ext>
              </a:extLst>
            </p:cNvPr>
            <p:cNvSpPr/>
            <p:nvPr/>
          </p:nvSpPr>
          <p:spPr>
            <a:xfrm>
              <a:off x="7075972" y="2229286"/>
              <a:ext cx="440923" cy="212144"/>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SF4,5</a:t>
              </a:r>
            </a:p>
          </p:txBody>
        </p:sp>
        <p:sp>
          <p:nvSpPr>
            <p:cNvPr id="76" name="직사각형 75">
              <a:extLst>
                <a:ext uri="{FF2B5EF4-FFF2-40B4-BE49-F238E27FC236}">
                  <a16:creationId xmlns:a16="http://schemas.microsoft.com/office/drawing/2014/main" id="{307E6EF3-125A-4008-8C6D-F65EEDEA6905}"/>
                </a:ext>
              </a:extLst>
            </p:cNvPr>
            <p:cNvSpPr/>
            <p:nvPr/>
          </p:nvSpPr>
          <p:spPr>
            <a:xfrm>
              <a:off x="7513974" y="2229286"/>
              <a:ext cx="958426"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dirty="0">
                  <a:solidFill>
                    <a:schemeClr val="tx1"/>
                  </a:solidFill>
                  <a:latin typeface="Times New Roman" panose="02020603050405020304" pitchFamily="18" charset="0"/>
                  <a:cs typeface="Times New Roman" panose="02020603050405020304" pitchFamily="18" charset="0"/>
                </a:rPr>
                <a:t>Instrumentation</a:t>
              </a:r>
            </a:p>
          </p:txBody>
        </p:sp>
        <p:sp>
          <p:nvSpPr>
            <p:cNvPr id="77" name="직사각형 76">
              <a:extLst>
                <a:ext uri="{FF2B5EF4-FFF2-40B4-BE49-F238E27FC236}">
                  <a16:creationId xmlns:a16="http://schemas.microsoft.com/office/drawing/2014/main" id="{01592AD9-B313-42B8-A852-2EB82BD82D90}"/>
                </a:ext>
              </a:extLst>
            </p:cNvPr>
            <p:cNvSpPr/>
            <p:nvPr/>
          </p:nvSpPr>
          <p:spPr>
            <a:xfrm>
              <a:off x="7512394" y="2441092"/>
              <a:ext cx="964663"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Sensors &amp; Interfaces</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78" name="직사각형 77">
              <a:extLst>
                <a:ext uri="{FF2B5EF4-FFF2-40B4-BE49-F238E27FC236}">
                  <a16:creationId xmlns:a16="http://schemas.microsoft.com/office/drawing/2014/main" id="{75208E5D-3967-4F93-A0A3-0BDF716A134A}"/>
                </a:ext>
              </a:extLst>
            </p:cNvPr>
            <p:cNvSpPr/>
            <p:nvPr/>
          </p:nvSpPr>
          <p:spPr>
            <a:xfrm>
              <a:off x="8473797" y="2229286"/>
              <a:ext cx="694734"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Decision</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79" name="직사각형 78">
              <a:extLst>
                <a:ext uri="{FF2B5EF4-FFF2-40B4-BE49-F238E27FC236}">
                  <a16:creationId xmlns:a16="http://schemas.microsoft.com/office/drawing/2014/main" id="{23F9BCEF-35C1-4F56-9648-EDA9B4D18F97}"/>
                </a:ext>
              </a:extLst>
            </p:cNvPr>
            <p:cNvSpPr/>
            <p:nvPr/>
          </p:nvSpPr>
          <p:spPr>
            <a:xfrm>
              <a:off x="9167085" y="2229286"/>
              <a:ext cx="1134689" cy="209709"/>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Control</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80" name="직사각형 79">
              <a:extLst>
                <a:ext uri="{FF2B5EF4-FFF2-40B4-BE49-F238E27FC236}">
                  <a16:creationId xmlns:a16="http://schemas.microsoft.com/office/drawing/2014/main" id="{6B2D0559-8150-40DD-B2BD-CA8C10E4D8A5}"/>
                </a:ext>
              </a:extLst>
            </p:cNvPr>
            <p:cNvSpPr/>
            <p:nvPr/>
          </p:nvSpPr>
          <p:spPr>
            <a:xfrm>
              <a:off x="9166574" y="2441092"/>
              <a:ext cx="1133620"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Interfaces and Actuators</a:t>
              </a:r>
              <a:endParaRPr lang="en-US" altLang="ko-KR" sz="800" dirty="0">
                <a:solidFill>
                  <a:schemeClr val="tx1"/>
                </a:solidFill>
                <a:latin typeface="Times New Roman" panose="02020603050405020304" pitchFamily="18" charset="0"/>
                <a:cs typeface="Times New Roman" panose="02020603050405020304" pitchFamily="18" charset="0"/>
              </a:endParaRPr>
            </a:p>
          </p:txBody>
        </p:sp>
        <p:sp>
          <p:nvSpPr>
            <p:cNvPr id="81" name="직사각형 80">
              <a:extLst>
                <a:ext uri="{FF2B5EF4-FFF2-40B4-BE49-F238E27FC236}">
                  <a16:creationId xmlns:a16="http://schemas.microsoft.com/office/drawing/2014/main" id="{E4C796E0-A940-417C-A0BB-D7FBF07362C4}"/>
                </a:ext>
              </a:extLst>
            </p:cNvPr>
            <p:cNvSpPr/>
            <p:nvPr/>
          </p:nvSpPr>
          <p:spPr>
            <a:xfrm>
              <a:off x="8472217" y="2441092"/>
              <a:ext cx="694868" cy="20970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a:solidFill>
                    <a:schemeClr val="tx1"/>
                  </a:solidFill>
                  <a:latin typeface="Times New Roman" panose="02020603050405020304" pitchFamily="18" charset="0"/>
                  <a:cs typeface="Times New Roman" panose="02020603050405020304" pitchFamily="18" charset="0"/>
                </a:rPr>
                <a:t>Controller 5</a:t>
              </a:r>
              <a:endParaRPr lang="en-US" altLang="ko-KR" sz="800" dirty="0">
                <a:solidFill>
                  <a:schemeClr val="tx1"/>
                </a:solidFill>
                <a:latin typeface="Times New Roman" panose="02020603050405020304" pitchFamily="18" charset="0"/>
                <a:cs typeface="Times New Roman" panose="02020603050405020304" pitchFamily="18" charset="0"/>
              </a:endParaRPr>
            </a:p>
          </p:txBody>
        </p:sp>
        <p:cxnSp>
          <p:nvCxnSpPr>
            <p:cNvPr id="82" name="연결선: 꺾임 81">
              <a:extLst>
                <a:ext uri="{FF2B5EF4-FFF2-40B4-BE49-F238E27FC236}">
                  <a16:creationId xmlns:a16="http://schemas.microsoft.com/office/drawing/2014/main" id="{0DEB9167-4CCF-4516-84D0-4D2A51034A96}"/>
                </a:ext>
              </a:extLst>
            </p:cNvPr>
            <p:cNvCxnSpPr>
              <a:cxnSpLocks/>
              <a:stCxn id="73" idx="2"/>
              <a:endCxn id="75" idx="1"/>
            </p:cNvCxnSpPr>
            <p:nvPr/>
          </p:nvCxnSpPr>
          <p:spPr>
            <a:xfrm rot="16200000" flipH="1">
              <a:off x="6850872" y="2110258"/>
              <a:ext cx="168718" cy="281481"/>
            </a:xfrm>
            <a:prstGeom prst="bentConnector2">
              <a:avLst/>
            </a:prstGeom>
            <a:ln>
              <a:prstDash val="dash"/>
            </a:ln>
          </p:spPr>
          <p:style>
            <a:lnRef idx="1">
              <a:schemeClr val="dk1"/>
            </a:lnRef>
            <a:fillRef idx="0">
              <a:schemeClr val="dk1"/>
            </a:fillRef>
            <a:effectRef idx="0">
              <a:schemeClr val="dk1"/>
            </a:effectRef>
            <a:fontRef idx="minor">
              <a:schemeClr val="tx1"/>
            </a:fontRef>
          </p:style>
        </p:cxnSp>
        <p:sp>
          <p:nvSpPr>
            <p:cNvPr id="83" name="직사각형 82">
              <a:extLst>
                <a:ext uri="{FF2B5EF4-FFF2-40B4-BE49-F238E27FC236}">
                  <a16:creationId xmlns:a16="http://schemas.microsoft.com/office/drawing/2014/main" id="{C8B06D89-4776-4421-8420-08400AF6E7DB}"/>
                </a:ext>
              </a:extLst>
            </p:cNvPr>
            <p:cNvSpPr/>
            <p:nvPr/>
          </p:nvSpPr>
          <p:spPr>
            <a:xfrm>
              <a:off x="1979424" y="2430305"/>
              <a:ext cx="495239" cy="20891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rgbClr val="0000FF"/>
                  </a:solidFill>
                  <a:latin typeface="Times New Roman" panose="02020603050405020304" pitchFamily="18" charset="0"/>
                  <a:cs typeface="Times New Roman" panose="02020603050405020304" pitchFamily="18" charset="0"/>
                </a:rPr>
                <a:t>W</a:t>
              </a:r>
              <a:r>
                <a:rPr lang="en-US" altLang="ko-KR" sz="800" baseline="-25000" dirty="0">
                  <a:solidFill>
                    <a:srgbClr val="0000FF"/>
                  </a:solidFill>
                  <a:latin typeface="Times New Roman" panose="02020603050405020304" pitchFamily="18" charset="0"/>
                  <a:cs typeface="Times New Roman" panose="02020603050405020304" pitchFamily="18" charset="0"/>
                </a:rPr>
                <a:t>SF1,1</a:t>
              </a:r>
              <a:r>
                <a:rPr lang="en-US" altLang="ko-KR" sz="800" dirty="0">
                  <a:solidFill>
                    <a:srgbClr val="0000FF"/>
                  </a:solidFill>
                  <a:latin typeface="Times New Roman" panose="02020603050405020304" pitchFamily="18" charset="0"/>
                  <a:cs typeface="Times New Roman" panose="02020603050405020304" pitchFamily="18" charset="0"/>
                </a:rPr>
                <a:t>: 0.8</a:t>
              </a:r>
            </a:p>
          </p:txBody>
        </p:sp>
        <p:sp>
          <p:nvSpPr>
            <p:cNvPr id="84" name="직사각형 83">
              <a:extLst>
                <a:ext uri="{FF2B5EF4-FFF2-40B4-BE49-F238E27FC236}">
                  <a16:creationId xmlns:a16="http://schemas.microsoft.com/office/drawing/2014/main" id="{03462DAA-D7CF-467D-83FE-66C3C5073EA9}"/>
                </a:ext>
              </a:extLst>
            </p:cNvPr>
            <p:cNvSpPr/>
            <p:nvPr/>
          </p:nvSpPr>
          <p:spPr>
            <a:xfrm>
              <a:off x="1988791" y="2894427"/>
              <a:ext cx="485871" cy="20891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rgbClr val="0000FF"/>
                  </a:solidFill>
                  <a:latin typeface="Times New Roman" panose="02020603050405020304" pitchFamily="18" charset="0"/>
                  <a:cs typeface="Times New Roman" panose="02020603050405020304" pitchFamily="18" charset="0"/>
                </a:rPr>
                <a:t>W</a:t>
              </a:r>
              <a:r>
                <a:rPr lang="en-US" altLang="ko-KR" sz="800" baseline="-25000" dirty="0">
                  <a:solidFill>
                    <a:srgbClr val="0000FF"/>
                  </a:solidFill>
                  <a:latin typeface="Times New Roman" panose="02020603050405020304" pitchFamily="18" charset="0"/>
                  <a:cs typeface="Times New Roman" panose="02020603050405020304" pitchFamily="18" charset="0"/>
                </a:rPr>
                <a:t>SF1,2</a:t>
              </a:r>
              <a:r>
                <a:rPr lang="en-US" altLang="ko-KR" sz="800" dirty="0">
                  <a:solidFill>
                    <a:srgbClr val="0000FF"/>
                  </a:solidFill>
                  <a:latin typeface="Times New Roman" panose="02020603050405020304" pitchFamily="18" charset="0"/>
                  <a:cs typeface="Times New Roman" panose="02020603050405020304" pitchFamily="18" charset="0"/>
                </a:rPr>
                <a:t>: 0.2</a:t>
              </a:r>
            </a:p>
          </p:txBody>
        </p:sp>
        <p:sp>
          <p:nvSpPr>
            <p:cNvPr id="85" name="직사각형 84">
              <a:extLst>
                <a:ext uri="{FF2B5EF4-FFF2-40B4-BE49-F238E27FC236}">
                  <a16:creationId xmlns:a16="http://schemas.microsoft.com/office/drawing/2014/main" id="{B8CAF5FB-F12B-4FE0-9D62-2332834A42C8}"/>
                </a:ext>
              </a:extLst>
            </p:cNvPr>
            <p:cNvSpPr/>
            <p:nvPr/>
          </p:nvSpPr>
          <p:spPr>
            <a:xfrm>
              <a:off x="1993119" y="3657655"/>
              <a:ext cx="478467" cy="20891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rgbClr val="0000FF"/>
                  </a:solidFill>
                  <a:latin typeface="Times New Roman" panose="02020603050405020304" pitchFamily="18" charset="0"/>
                  <a:cs typeface="Times New Roman" panose="02020603050405020304" pitchFamily="18" charset="0"/>
                </a:rPr>
                <a:t>W</a:t>
              </a:r>
              <a:r>
                <a:rPr lang="en-US" altLang="ko-KR" sz="800" baseline="-25000" dirty="0">
                  <a:solidFill>
                    <a:srgbClr val="0000FF"/>
                  </a:solidFill>
                  <a:latin typeface="Times New Roman" panose="02020603050405020304" pitchFamily="18" charset="0"/>
                  <a:cs typeface="Times New Roman" panose="02020603050405020304" pitchFamily="18" charset="0"/>
                </a:rPr>
                <a:t>SF2,3</a:t>
              </a:r>
              <a:r>
                <a:rPr lang="en-US" altLang="ko-KR" sz="800" dirty="0">
                  <a:solidFill>
                    <a:srgbClr val="0000FF"/>
                  </a:solidFill>
                  <a:latin typeface="Times New Roman" panose="02020603050405020304" pitchFamily="18" charset="0"/>
                  <a:cs typeface="Times New Roman" panose="02020603050405020304" pitchFamily="18" charset="0"/>
                </a:rPr>
                <a:t>:0.8</a:t>
              </a:r>
            </a:p>
          </p:txBody>
        </p:sp>
        <p:sp>
          <p:nvSpPr>
            <p:cNvPr id="86" name="직사각형 85">
              <a:extLst>
                <a:ext uri="{FF2B5EF4-FFF2-40B4-BE49-F238E27FC236}">
                  <a16:creationId xmlns:a16="http://schemas.microsoft.com/office/drawing/2014/main" id="{0876EDC1-9FB4-4460-8516-0CB010D2C110}"/>
                </a:ext>
              </a:extLst>
            </p:cNvPr>
            <p:cNvSpPr/>
            <p:nvPr/>
          </p:nvSpPr>
          <p:spPr>
            <a:xfrm>
              <a:off x="1993119" y="4121777"/>
              <a:ext cx="478467" cy="20891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rgbClr val="0000FF"/>
                  </a:solidFill>
                  <a:latin typeface="Times New Roman" panose="02020603050405020304" pitchFamily="18" charset="0"/>
                  <a:cs typeface="Times New Roman" panose="02020603050405020304" pitchFamily="18" charset="0"/>
                </a:rPr>
                <a:t>W</a:t>
              </a:r>
              <a:r>
                <a:rPr lang="en-US" altLang="ko-KR" sz="800" baseline="-25000" dirty="0">
                  <a:solidFill>
                    <a:srgbClr val="0000FF"/>
                  </a:solidFill>
                  <a:latin typeface="Times New Roman" panose="02020603050405020304" pitchFamily="18" charset="0"/>
                  <a:cs typeface="Times New Roman" panose="02020603050405020304" pitchFamily="18" charset="0"/>
                </a:rPr>
                <a:t>SF2,2</a:t>
              </a:r>
              <a:r>
                <a:rPr lang="en-US" altLang="ko-KR" sz="800" dirty="0">
                  <a:solidFill>
                    <a:srgbClr val="0000FF"/>
                  </a:solidFill>
                  <a:latin typeface="Times New Roman" panose="02020603050405020304" pitchFamily="18" charset="0"/>
                  <a:cs typeface="Times New Roman" panose="02020603050405020304" pitchFamily="18" charset="0"/>
                </a:rPr>
                <a:t>: 0.2</a:t>
              </a:r>
            </a:p>
          </p:txBody>
        </p:sp>
        <p:sp>
          <p:nvSpPr>
            <p:cNvPr id="87" name="직사각형 86">
              <a:extLst>
                <a:ext uri="{FF2B5EF4-FFF2-40B4-BE49-F238E27FC236}">
                  <a16:creationId xmlns:a16="http://schemas.microsoft.com/office/drawing/2014/main" id="{3447DDF5-68CD-42FC-81A2-2E97B2DEDD81}"/>
                </a:ext>
              </a:extLst>
            </p:cNvPr>
            <p:cNvSpPr/>
            <p:nvPr/>
          </p:nvSpPr>
          <p:spPr>
            <a:xfrm>
              <a:off x="1993119" y="5331035"/>
              <a:ext cx="478467" cy="20891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rgbClr val="0000FF"/>
                  </a:solidFill>
                  <a:latin typeface="Times New Roman" panose="02020603050405020304" pitchFamily="18" charset="0"/>
                  <a:cs typeface="Times New Roman" panose="02020603050405020304" pitchFamily="18" charset="0"/>
                </a:rPr>
                <a:t>W</a:t>
              </a:r>
              <a:r>
                <a:rPr lang="en-US" altLang="ko-KR" sz="800" baseline="-25000" dirty="0">
                  <a:solidFill>
                    <a:srgbClr val="0000FF"/>
                  </a:solidFill>
                  <a:latin typeface="Times New Roman" panose="02020603050405020304" pitchFamily="18" charset="0"/>
                  <a:cs typeface="Times New Roman" panose="02020603050405020304" pitchFamily="18" charset="0"/>
                </a:rPr>
                <a:t>SF3,4</a:t>
              </a:r>
              <a:r>
                <a:rPr lang="en-US" altLang="ko-KR" sz="800" dirty="0">
                  <a:solidFill>
                    <a:srgbClr val="0000FF"/>
                  </a:solidFill>
                  <a:latin typeface="Times New Roman" panose="02020603050405020304" pitchFamily="18" charset="0"/>
                  <a:cs typeface="Times New Roman" panose="02020603050405020304" pitchFamily="18" charset="0"/>
                </a:rPr>
                <a:t>:1</a:t>
              </a:r>
            </a:p>
          </p:txBody>
        </p:sp>
        <p:sp>
          <p:nvSpPr>
            <p:cNvPr id="88" name="직사각형 87">
              <a:extLst>
                <a:ext uri="{FF2B5EF4-FFF2-40B4-BE49-F238E27FC236}">
                  <a16:creationId xmlns:a16="http://schemas.microsoft.com/office/drawing/2014/main" id="{37A338DD-A909-474C-9DC9-845A764ABC76}"/>
                </a:ext>
              </a:extLst>
            </p:cNvPr>
            <p:cNvSpPr/>
            <p:nvPr/>
          </p:nvSpPr>
          <p:spPr>
            <a:xfrm>
              <a:off x="7079019" y="2441892"/>
              <a:ext cx="432585" cy="20891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ko-KR" sz="800" dirty="0">
                  <a:solidFill>
                    <a:srgbClr val="0000FF"/>
                  </a:solidFill>
                  <a:latin typeface="Times New Roman" panose="02020603050405020304" pitchFamily="18" charset="0"/>
                  <a:cs typeface="Times New Roman" panose="02020603050405020304" pitchFamily="18" charset="0"/>
                </a:rPr>
                <a:t>W</a:t>
              </a:r>
              <a:r>
                <a:rPr lang="en-US" altLang="ko-KR" sz="800" baseline="-25000" dirty="0">
                  <a:solidFill>
                    <a:srgbClr val="0000FF"/>
                  </a:solidFill>
                  <a:latin typeface="Times New Roman" panose="02020603050405020304" pitchFamily="18" charset="0"/>
                  <a:cs typeface="Times New Roman" panose="02020603050405020304" pitchFamily="18" charset="0"/>
                </a:rPr>
                <a:t>SF4,5</a:t>
              </a:r>
              <a:r>
                <a:rPr lang="en-US" altLang="ko-KR" sz="800" dirty="0">
                  <a:solidFill>
                    <a:srgbClr val="0000FF"/>
                  </a:solidFill>
                  <a:latin typeface="Times New Roman" panose="02020603050405020304" pitchFamily="18" charset="0"/>
                  <a:cs typeface="Times New Roman" panose="02020603050405020304" pitchFamily="18" charset="0"/>
                </a:rPr>
                <a:t>: 1</a:t>
              </a:r>
            </a:p>
          </p:txBody>
        </p:sp>
        <p:sp>
          <p:nvSpPr>
            <p:cNvPr id="126" name="직사각형 125">
              <a:extLst>
                <a:ext uri="{FF2B5EF4-FFF2-40B4-BE49-F238E27FC236}">
                  <a16:creationId xmlns:a16="http://schemas.microsoft.com/office/drawing/2014/main" id="{9E4D8656-6E76-4303-8E67-C95A8A787955}"/>
                </a:ext>
              </a:extLst>
            </p:cNvPr>
            <p:cNvSpPr/>
            <p:nvPr/>
          </p:nvSpPr>
          <p:spPr>
            <a:xfrm>
              <a:off x="10306344" y="1317494"/>
              <a:ext cx="675698" cy="251651"/>
            </a:xfrm>
            <a:prstGeom prst="rect">
              <a:avLst/>
            </a:prstGeom>
          </p:spPr>
          <p:txBody>
            <a:bodyPr wrap="square">
              <a:noAutofit/>
            </a:bodyPr>
            <a:lstStyle/>
            <a:p>
              <a:pPr algn="ctr"/>
              <a:r>
                <a:rPr lang="en-US" altLang="ko-KR" sz="800" b="1" dirty="0">
                  <a:latin typeface="Times New Roman" panose="02020603050405020304" pitchFamily="18" charset="0"/>
                  <a:cs typeface="Times New Roman" panose="02020603050405020304" pitchFamily="18" charset="0"/>
                </a:rPr>
                <a:t>. . .</a:t>
              </a:r>
              <a:endParaRPr lang="ko-KR" altLang="en-US" sz="800" b="1" dirty="0">
                <a:latin typeface="Times New Roman" panose="02020603050405020304" pitchFamily="18" charset="0"/>
                <a:cs typeface="Times New Roman" panose="02020603050405020304" pitchFamily="18" charset="0"/>
              </a:endParaRPr>
            </a:p>
          </p:txBody>
        </p:sp>
      </p:grpSp>
      <p:sp>
        <p:nvSpPr>
          <p:cNvPr id="133" name="직사각형 132">
            <a:extLst>
              <a:ext uri="{FF2B5EF4-FFF2-40B4-BE49-F238E27FC236}">
                <a16:creationId xmlns:a16="http://schemas.microsoft.com/office/drawing/2014/main" id="{7B548EAA-4F03-4159-885D-433DD9B3E52E}"/>
              </a:ext>
            </a:extLst>
          </p:cNvPr>
          <p:cNvSpPr/>
          <p:nvPr/>
        </p:nvSpPr>
        <p:spPr>
          <a:xfrm>
            <a:off x="5856043" y="3799194"/>
            <a:ext cx="5841586" cy="1969770"/>
          </a:xfrm>
          <a:prstGeom prst="rect">
            <a:avLst/>
          </a:prstGeom>
          <a:solidFill>
            <a:schemeClr val="accent4">
              <a:lumMod val="20000"/>
              <a:lumOff val="80000"/>
            </a:schemeClr>
          </a:solidFill>
          <a:ln>
            <a:solidFill>
              <a:schemeClr val="tx1">
                <a:lumMod val="50000"/>
                <a:lumOff val="50000"/>
              </a:schemeClr>
            </a:solidFill>
          </a:ln>
        </p:spPr>
        <p:txBody>
          <a:bodyPr wrap="square">
            <a:spAutoFit/>
          </a:bodyPr>
          <a:lstStyle/>
          <a:p>
            <a:pPr marL="321750" indent="-285750">
              <a:spcAft>
                <a:spcPts val="600"/>
              </a:spcAft>
              <a:buFont typeface="Arial" panose="020B0604020202020204" pitchFamily="34" charset="0"/>
              <a:buChar char="•"/>
            </a:pPr>
            <a:r>
              <a:rPr lang="en-GB" altLang="ko-KR" sz="1600" dirty="0"/>
              <a:t>Weights are assigned to the elements in the same functional hierarchy level.</a:t>
            </a:r>
          </a:p>
          <a:p>
            <a:pPr marL="321750" indent="-285750">
              <a:spcAft>
                <a:spcPts val="600"/>
              </a:spcAft>
              <a:buFont typeface="Arial" panose="020B0604020202020204" pitchFamily="34" charset="0"/>
              <a:buChar char="•"/>
            </a:pPr>
            <a:r>
              <a:rPr lang="en-GB" altLang="ko-KR" sz="1600" dirty="0"/>
              <a:t>According to the relative importance in achieving the needs of the parent hierarchy, </a:t>
            </a:r>
            <a:r>
              <a:rPr lang="en-US" altLang="ko-KR" sz="1600" dirty="0"/>
              <a:t>the weights are assigned between 0 and 1.</a:t>
            </a:r>
          </a:p>
          <a:p>
            <a:pPr marL="321750" indent="-285750">
              <a:spcAft>
                <a:spcPts val="600"/>
              </a:spcAft>
              <a:buFont typeface="Arial" panose="020B0604020202020204" pitchFamily="34" charset="0"/>
              <a:buChar char="•"/>
            </a:pPr>
            <a:r>
              <a:rPr lang="en-US" altLang="ko-KR" sz="1600" dirty="0"/>
              <a:t>Sum of the weights of the elements that cause the failure of the parent hierarchy needs (i.e. minimal cut set: MCS) should be equal to 1.</a:t>
            </a:r>
          </a:p>
        </p:txBody>
      </p:sp>
    </p:spTree>
    <p:extLst>
      <p:ext uri="{BB962C8B-B14F-4D97-AF65-F5344CB8AC3E}">
        <p14:creationId xmlns:p14="http://schemas.microsoft.com/office/powerpoint/2010/main" val="248978888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22442</TotalTime>
  <Words>2194</Words>
  <Application>Microsoft Office PowerPoint</Application>
  <PresentationFormat>와이드스크린</PresentationFormat>
  <Paragraphs>293</Paragraphs>
  <Slides>19</Slides>
  <Notes>18</Notes>
  <HiddenSlides>0</HiddenSlides>
  <MMClips>0</MMClips>
  <ScaleCrop>false</ScaleCrop>
  <HeadingPairs>
    <vt:vector size="6" baseType="variant">
      <vt:variant>
        <vt:lpstr>사용한 글꼴</vt:lpstr>
      </vt:variant>
      <vt:variant>
        <vt:i4>13</vt:i4>
      </vt:variant>
      <vt:variant>
        <vt:lpstr>테마</vt:lpstr>
      </vt:variant>
      <vt:variant>
        <vt:i4>1</vt:i4>
      </vt:variant>
      <vt:variant>
        <vt:lpstr>슬라이드 제목</vt:lpstr>
      </vt:variant>
      <vt:variant>
        <vt:i4>19</vt:i4>
      </vt:variant>
    </vt:vector>
  </HeadingPairs>
  <TitlesOfParts>
    <vt:vector size="33" baseType="lpstr">
      <vt:lpstr>Calibri (본문)</vt:lpstr>
      <vt:lpstr>KoPub돋움체 Bold</vt:lpstr>
      <vt:lpstr>NewCenturySchlbk-Bold</vt:lpstr>
      <vt:lpstr>YDIYGo530</vt:lpstr>
      <vt:lpstr>맑은 고딕</vt:lpstr>
      <vt:lpstr>맑은고딕</vt:lpstr>
      <vt:lpstr>Batang</vt:lpstr>
      <vt:lpstr>Arial</vt:lpstr>
      <vt:lpstr>Calibri</vt:lpstr>
      <vt:lpstr>Calibri Light</vt:lpstr>
      <vt:lpstr>Cambria Math</vt:lpstr>
      <vt:lpstr>Times New Roman</vt:lpstr>
      <vt:lpstr>Wingdings</vt:lpstr>
      <vt:lpstr>Office 테마</vt:lpstr>
      <vt:lpstr>A novel approach for quantitative importance analysis of DI&amp;C systems in NPP</vt:lpstr>
      <vt:lpstr>Contents</vt:lpstr>
      <vt:lpstr>Introduction | Ideal goal </vt:lpstr>
      <vt:lpstr>Introduction | In reality</vt:lpstr>
      <vt:lpstr>Introduction | In reality</vt:lpstr>
      <vt:lpstr>Introduction | Overview of the approach</vt:lpstr>
      <vt:lpstr>DI&amp;C system modeling | Macro model for functional redundancy and diversity</vt:lpstr>
      <vt:lpstr>DI&amp;C system modeling | Micro model for redundancy and diversity in a SF</vt:lpstr>
      <vt:lpstr>Weight assignment | Functional redundancy and diversity </vt:lpstr>
      <vt:lpstr>Weight assignment | SF</vt:lpstr>
      <vt:lpstr>Importance evaluation </vt:lpstr>
      <vt:lpstr>Importance evaluation | in an SF</vt:lpstr>
      <vt:lpstr>Importance evaluation | in a mission &amp; entire mitigation procedure</vt:lpstr>
      <vt:lpstr>Case study | Protection I&amp;C systems for a 5MW open-pool type research reactor</vt:lpstr>
      <vt:lpstr>Case study | Protection I&amp;C systems for a 5MW open-pool type research reactor</vt:lpstr>
      <vt:lpstr>Case study | Protection I&amp;C systems for a 5MW open-pool type research reactor</vt:lpstr>
      <vt:lpstr>Case study | Protection I&amp;C systems for a 5MW open-pool type research reactor</vt:lpstr>
      <vt:lpstr>Concluding remarks</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신성민/선임연구원/리스크평가연구실</dc:creator>
  <cp:lastModifiedBy>User</cp:lastModifiedBy>
  <cp:revision>1651</cp:revision>
  <dcterms:created xsi:type="dcterms:W3CDTF">2020-09-14T05:50:15Z</dcterms:created>
  <dcterms:modified xsi:type="dcterms:W3CDTF">2022-06-27T21:15:54Z</dcterms:modified>
</cp:coreProperties>
</file>