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562" r:id="rId6"/>
    <p:sldId id="573" r:id="rId7"/>
    <p:sldId id="564" r:id="rId8"/>
    <p:sldId id="560" r:id="rId9"/>
    <p:sldId id="589" r:id="rId10"/>
    <p:sldId id="473" r:id="rId11"/>
    <p:sldId id="597" r:id="rId12"/>
    <p:sldId id="596" r:id="rId13"/>
    <p:sldId id="595" r:id="rId14"/>
    <p:sldId id="593" r:id="rId15"/>
    <p:sldId id="581" r:id="rId16"/>
    <p:sldId id="580" r:id="rId17"/>
    <p:sldId id="579" r:id="rId18"/>
    <p:sldId id="584" r:id="rId19"/>
    <p:sldId id="578" r:id="rId20"/>
    <p:sldId id="561" r:id="rId21"/>
    <p:sldId id="598" r:id="rId22"/>
    <p:sldId id="548" r:id="rId23"/>
  </p:sldIdLst>
  <p:sldSz cx="12192000" cy="6858000"/>
  <p:notesSz cx="9939338" cy="68072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권도훈" initials="권" lastIdx="1" clrIdx="0">
    <p:extLst>
      <p:ext uri="{19B8F6BF-5375-455C-9EA6-DF929625EA0E}">
        <p15:presenceInfo xmlns:p15="http://schemas.microsoft.com/office/powerpoint/2012/main" userId="S::kwon9063@khu.ac.kr::29910431-3380-48fb-b2fe-8c31783991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BDD7EE"/>
    <a:srgbClr val="FFD966"/>
    <a:srgbClr val="FFC501"/>
    <a:srgbClr val="2D3136"/>
    <a:srgbClr val="2962D2"/>
    <a:srgbClr val="8AA6BF"/>
    <a:srgbClr val="7D0101"/>
    <a:srgbClr val="A61B1B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59059" autoAdjust="0"/>
  </p:normalViewPr>
  <p:slideViewPr>
    <p:cSldViewPr snapToGrid="0">
      <p:cViewPr varScale="1">
        <p:scale>
          <a:sx n="71" d="100"/>
          <a:sy n="71" d="100"/>
        </p:scale>
        <p:origin x="2208" y="54"/>
      </p:cViewPr>
      <p:guideLst>
        <p:guide orient="horz" pos="2205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198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130" cy="341830"/>
          </a:xfrm>
          <a:prstGeom prst="rect">
            <a:avLst/>
          </a:prstGeom>
        </p:spPr>
        <p:txBody>
          <a:bodyPr vert="horz" lIns="91554" tIns="45777" rIns="91554" bIns="45777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8888" y="1"/>
            <a:ext cx="4308130" cy="341830"/>
          </a:xfrm>
          <a:prstGeom prst="rect">
            <a:avLst/>
          </a:prstGeom>
        </p:spPr>
        <p:txBody>
          <a:bodyPr vert="horz" lIns="91554" tIns="45777" rIns="91554" bIns="45777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19421BE-E864-4692-82E5-54AFD5B8095C}" type="datetimeFigureOut">
              <a:rPr lang="ko-KR" altLang="en-US"/>
              <a:pPr>
                <a:defRPr/>
              </a:pPr>
              <a:t>2022-06-30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4" tIns="45777" rIns="91554" bIns="45777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470" y="3275687"/>
            <a:ext cx="7952399" cy="2680205"/>
          </a:xfrm>
          <a:prstGeom prst="rect">
            <a:avLst/>
          </a:prstGeom>
        </p:spPr>
        <p:txBody>
          <a:bodyPr vert="horz" lIns="91554" tIns="45777" rIns="91554" bIns="45777" rtlCol="0"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370"/>
            <a:ext cx="4308130" cy="341830"/>
          </a:xfrm>
          <a:prstGeom prst="rect">
            <a:avLst/>
          </a:prstGeom>
        </p:spPr>
        <p:txBody>
          <a:bodyPr vert="horz" lIns="91554" tIns="45777" rIns="91554" bIns="45777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8888" y="6465370"/>
            <a:ext cx="4308130" cy="341830"/>
          </a:xfrm>
          <a:prstGeom prst="rect">
            <a:avLst/>
          </a:prstGeom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0BABA640-11F7-4DCE-991F-EAE0C80BBF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051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/>
              <a:t>Hello,</a:t>
            </a:r>
            <a:r>
              <a:rPr lang="ko-KR" altLang="en-US" dirty="0"/>
              <a:t> </a:t>
            </a:r>
            <a:r>
              <a:rPr lang="en-US" altLang="ko-KR" dirty="0"/>
              <a:t>everyone. I am Dohun Kwon and I’m studying for a master’s degree at Kyung </a:t>
            </a:r>
            <a:r>
              <a:rPr lang="en-US" altLang="ko-KR" dirty="0" err="1"/>
              <a:t>Hee</a:t>
            </a:r>
            <a:r>
              <a:rPr lang="en-US" altLang="ko-KR" dirty="0"/>
              <a:t> University in South Korea.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My presentation is “Development of operator response time model for DICE’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This research is being conducted with the support of the Nuclear Safety Commission.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Currently, a project to cross-check the branch probability in Level 2 PSA with IDPSA is being carried out.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/>
              <a:t>project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</a:t>
            </a:r>
            <a:r>
              <a:rPr lang="en-US" altLang="ko-KR" dirty="0"/>
              <a:t>being</a:t>
            </a:r>
            <a:r>
              <a:rPr lang="ko-KR" altLang="en-US" dirty="0"/>
              <a:t> </a:t>
            </a:r>
            <a:r>
              <a:rPr lang="en-US" altLang="ko-KR" dirty="0"/>
              <a:t>conducted by Kyung </a:t>
            </a:r>
            <a:r>
              <a:rPr lang="en-US" altLang="ko-KR" dirty="0" err="1"/>
              <a:t>Hee</a:t>
            </a:r>
            <a:r>
              <a:rPr lang="en-US" altLang="ko-KR" dirty="0"/>
              <a:t> University, Incheon University, Chosun University, and </a:t>
            </a:r>
            <a:r>
              <a:rPr lang="en-US" altLang="ko-KR" dirty="0" err="1"/>
              <a:t>Sentch</a:t>
            </a:r>
            <a:r>
              <a:rPr lang="en-US" altLang="ko-KR" dirty="0"/>
              <a:t> company in Korea</a:t>
            </a:r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3875" indent="-286106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4423" indent="-22888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2192" indent="-22888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9962" indent="-22888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7730" indent="-2288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5499" indent="-2288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33268" indent="-2288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91038" indent="-2288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88F2C7BD-9712-434E-A162-79A8CC51F210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0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478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Here is the motivation for this research.</a:t>
            </a:r>
          </a:p>
          <a:p>
            <a:r>
              <a:rPr lang="en-US" altLang="ko-KR" dirty="0"/>
              <a:t>We developed the operator model that can effectively use the advantages of DICE.</a:t>
            </a:r>
          </a:p>
          <a:p>
            <a:r>
              <a:rPr lang="en-US" altLang="ko-KR" dirty="0"/>
              <a:t>And It should be developed with an equal result to conventional HRA methodology.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75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Such studies have previously been conducted.</a:t>
            </a:r>
          </a:p>
          <a:p>
            <a:r>
              <a:rPr lang="en-US" altLang="ko-KR" dirty="0"/>
              <a:t>In 2018, Chosun University, which is conducting a project with us, developed an operator model.</a:t>
            </a:r>
          </a:p>
          <a:p>
            <a:r>
              <a:rPr lang="en-US" altLang="ko-KR" dirty="0"/>
              <a:t>A model was developed to derive operator action time, success/failure, and probability using machine learning.</a:t>
            </a:r>
          </a:p>
          <a:p>
            <a:r>
              <a:rPr lang="en-US" altLang="ko-KR" dirty="0"/>
              <a:t>However, this model is challenging to verify HEP.</a:t>
            </a:r>
          </a:p>
          <a:p>
            <a:r>
              <a:rPr lang="en-US" altLang="ko-KR" dirty="0"/>
              <a:t>The other is the popular IPDSA tool, ADS-IDAC.</a:t>
            </a:r>
          </a:p>
          <a:p>
            <a:r>
              <a:rPr lang="en-US" altLang="ko-KR" dirty="0"/>
              <a:t>IDAC is a great model, but I haven't had a chance to install it to DICE.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50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The operator model for DICE was developed using the SPAR-H and will be briefly described here.</a:t>
            </a:r>
          </a:p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Currently, HRA methods have been developed a lot around the world.</a:t>
            </a:r>
          </a:p>
          <a:p>
            <a:endParaRPr lang="en-US" altLang="ko-KR" dirty="0"/>
          </a:p>
          <a:p>
            <a:r>
              <a:rPr lang="en-US" altLang="ko-KR" dirty="0"/>
              <a:t>We developed the operator response time model based on the SPAR-H method, which is widely used in many methodologies.</a:t>
            </a:r>
          </a:p>
          <a:p>
            <a:r>
              <a:rPr lang="en-US" altLang="ko-KR" dirty="0"/>
              <a:t>SPAR-H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</a:t>
            </a:r>
            <a:r>
              <a:rPr lang="en-US" altLang="ko-KR" dirty="0"/>
              <a:t>developed by U, S, NRC that evaluates a total of 8 performance shaping factors to calculate the human error probability.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94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HRA calculates the HEP as an evaluated PSF.</a:t>
            </a:r>
          </a:p>
          <a:p>
            <a:r>
              <a:rPr lang="en-US" altLang="ko-KR" dirty="0"/>
              <a:t>Conversely, we calculate the operator response time from the existing results.</a:t>
            </a:r>
          </a:p>
          <a:p>
            <a:endParaRPr lang="en-US" altLang="ko-KR" dirty="0"/>
          </a:p>
          <a:p>
            <a:r>
              <a:rPr lang="en-US" altLang="ko-KR" dirty="0"/>
              <a:t>The operator response time will be calculated with information on the HEP and the available time, which is the PSF.</a:t>
            </a:r>
          </a:p>
          <a:p>
            <a:r>
              <a:rPr lang="en-US" altLang="ko-KR" dirty="0"/>
              <a:t>The obtained operator response time becomes the box in the left bottom figure, and the state of the power plant will be changed at this time.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159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Next, It is an algorithm for the operator response time model.</a:t>
            </a:r>
          </a:p>
          <a:p>
            <a:r>
              <a:rPr lang="en-US" altLang="ko-KR" dirty="0"/>
              <a:t>First, we have information which is HEP for diagnosis and execution, and expert judgment of available time level.</a:t>
            </a:r>
          </a:p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Step 1,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When the monitoring variable of the physical module satisfies, the diagnosis module start.</a:t>
            </a:r>
          </a:p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Step 2,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When the manual diagnosis module operates, the user judges whether the diagnosis is normal or not by comparing a random number with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HEP_d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If the generated random number is less than the set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HEP_d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the operator determines that the diagnosis has failed.</a:t>
            </a:r>
          </a:p>
          <a:p>
            <a:pPr marL="0" indent="0">
              <a:buNone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Ant then, A maximum time (Max(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A.T_d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)) of the operator response time for diagnosis is set as a maximum value using the available time level and its multiplier</a:t>
            </a:r>
          </a:p>
          <a:p>
            <a:pPr marL="342900" indent="-342900">
              <a:buAutoNum type="arabicPeriod"/>
            </a:pPr>
            <a:endParaRPr lang="en-US" altLang="ko-K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The operator response time for diagnosis is to determine the time(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Time_d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) by utilizing the random number reproduced based on the specific probability distribution for the range set in Step 3</a:t>
            </a:r>
          </a:p>
          <a:p>
            <a:pPr marL="895350" lvl="1"/>
            <a:endParaRPr lang="en-US" altLang="ko-KR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727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Execution is also calculated by the same method.</a:t>
            </a:r>
          </a:p>
          <a:p>
            <a:r>
              <a:rPr lang="en-US" altLang="ko-KR" dirty="0"/>
              <a:t>But, we need some considerations for deriving the execution response time.</a:t>
            </a:r>
          </a:p>
          <a:p>
            <a:r>
              <a:rPr lang="en-US" altLang="ko-KR" dirty="0"/>
              <a:t>When we succeed in step five, it means that the </a:t>
            </a:r>
            <a:r>
              <a:rPr lang="en-US" altLang="ko-K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operator’s response time is within the operator’s available time</a:t>
            </a:r>
            <a:endParaRPr lang="en-US" altLang="ko-KR" dirty="0"/>
          </a:p>
          <a:p>
            <a:r>
              <a:rPr lang="en-US" altLang="ko-KR" dirty="0"/>
              <a:t>For this reason, </a:t>
            </a:r>
            <a:r>
              <a:rPr lang="en-US" altLang="ko-K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operator response time for execution must be within the value that is available time minus the operator response time for diagnosis.</a:t>
            </a:r>
          </a:p>
          <a:p>
            <a:pPr marL="0" indent="0">
              <a:buNone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The operator response time for execution determines the time(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Time_e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) by utilizing the regenerated random number based on the specific probability distribution for the range.</a:t>
            </a:r>
            <a:endParaRPr lang="en-US" altLang="ko-K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Finally, The final operator response time is transmitted to the physical module by combining the operator response time for diagnosis and execution determined in Step 4 with Step 7.</a:t>
            </a:r>
          </a:p>
          <a:p>
            <a:endParaRPr lang="en-US" altLang="ko-K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18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operator action is only considered in cases that already exist in the EOP.</a:t>
            </a:r>
          </a:p>
          <a:p>
            <a:endParaRPr lang="en-US" altLang="ko-KR" dirty="0"/>
          </a:p>
          <a:p>
            <a:r>
              <a:rPr lang="en-US" altLang="ko-KR" dirty="0"/>
              <a:t>It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 </a:t>
            </a:r>
            <a:r>
              <a:rPr lang="en-US" altLang="ko-KR" dirty="0"/>
              <a:t>calculation result for a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en-US" altLang="ko-KR" dirty="0"/>
              <a:t> operator action event with the algorithm.</a:t>
            </a:r>
          </a:p>
          <a:p>
            <a:endParaRPr lang="en-US" altLang="ko-KR" dirty="0"/>
          </a:p>
          <a:p>
            <a:r>
              <a:rPr lang="en-US" altLang="ko-KR" dirty="0"/>
              <a:t>An example is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cooling and decompression failure using low-pressure safety injection in a small loss of coolant accident.</a:t>
            </a:r>
          </a:p>
          <a:p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dirty="0"/>
              <a:t>In shown example 1, both diagnosis and execution are successful, and the operator response time is calculated at 635 and changes the plant state at this time.</a:t>
            </a:r>
          </a:p>
          <a:p>
            <a:r>
              <a:rPr lang="en-US" altLang="ko-KR" dirty="0"/>
              <a:t>However, in the case of the second example, even if the diagnosis is satisfied, the result is that operator couldn’t take any action due to his failure to execute.</a:t>
            </a:r>
          </a:p>
          <a:p>
            <a:r>
              <a:rPr lang="en-US" altLang="ko-KR" dirty="0"/>
              <a:t>As such, even in the same accident scenario, the results are different at each simulation, providing variability in the operator response time and success or failure.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341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DICE, if the model fails, it is treated as an omission, and the physical module proceeds without changing the state of the plant.</a:t>
            </a:r>
          </a:p>
          <a:p>
            <a:endParaRPr lang="en-US" altLang="ko-KR" dirty="0"/>
          </a:p>
          <a:p>
            <a:r>
              <a:rPr lang="en-US" altLang="ko-KR" dirty="0"/>
              <a:t>This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</a:t>
            </a:r>
            <a:r>
              <a:rPr lang="en-US" altLang="ko-KR" dirty="0"/>
              <a:t>the result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5,000 iterations.</a:t>
            </a:r>
          </a:p>
          <a:p>
            <a:endParaRPr lang="en-US" altLang="ko-KR" dirty="0"/>
          </a:p>
          <a:p>
            <a:r>
              <a:rPr lang="en-US" altLang="ko-KR" dirty="0"/>
              <a:t>3,201 failed out of a total of 5,000 calculations.</a:t>
            </a:r>
          </a:p>
          <a:p>
            <a:endParaRPr lang="en-US" altLang="ko-KR" dirty="0"/>
          </a:p>
          <a:p>
            <a:r>
              <a:rPr lang="en-US" altLang="ko-KR" dirty="0"/>
              <a:t>The operator response time is too rapid or too late shown to have low frequency compared to</a:t>
            </a:r>
            <a:r>
              <a:rPr lang="ko-KR" altLang="en-US" dirty="0"/>
              <a:t> </a:t>
            </a:r>
            <a:r>
              <a:rPr lang="en-US" altLang="ko-KR" dirty="0"/>
              <a:t>the other</a:t>
            </a:r>
            <a:r>
              <a:rPr lang="ko-KR" altLang="en-US" dirty="0"/>
              <a:t> </a:t>
            </a:r>
            <a:r>
              <a:rPr lang="en-US" altLang="ko-KR" dirty="0"/>
              <a:t>times.</a:t>
            </a:r>
          </a:p>
          <a:p>
            <a:r>
              <a:rPr lang="en-US" altLang="ko-KR" dirty="0"/>
              <a:t>For the other times, it appeared to have a uniform frequency.</a:t>
            </a:r>
          </a:p>
          <a:p>
            <a:r>
              <a:rPr lang="en-US" altLang="ko-KR" dirty="0"/>
              <a:t>The HEP of SPAR-H used in this calculation is 0.649, but the</a:t>
            </a:r>
            <a:r>
              <a:rPr lang="ko-KR" altLang="en-US" dirty="0"/>
              <a:t> </a:t>
            </a:r>
            <a:r>
              <a:rPr lang="en-US" altLang="ko-KR" dirty="0"/>
              <a:t>HEP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this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</a:t>
            </a:r>
            <a:r>
              <a:rPr lang="en-US" altLang="ko-KR" dirty="0"/>
              <a:t>0.64,</a:t>
            </a:r>
            <a:r>
              <a:rPr lang="ko-KR" altLang="en-US" dirty="0"/>
              <a:t> </a:t>
            </a:r>
            <a:r>
              <a:rPr lang="en-US" altLang="ko-KR" dirty="0"/>
              <a:t>which</a:t>
            </a:r>
            <a:r>
              <a:rPr lang="ko-KR" altLang="en-US" dirty="0"/>
              <a:t> </a:t>
            </a:r>
            <a:r>
              <a:rPr lang="en-US" altLang="ko-KR" dirty="0"/>
              <a:t>has</a:t>
            </a:r>
            <a:r>
              <a:rPr lang="ko-KR" altLang="en-US" dirty="0"/>
              <a:t> </a:t>
            </a:r>
            <a:r>
              <a:rPr lang="en-US" altLang="ko-KR" dirty="0"/>
              <a:t>an</a:t>
            </a:r>
            <a:r>
              <a:rPr lang="ko-KR" altLang="en-US" dirty="0"/>
              <a:t> </a:t>
            </a:r>
            <a:r>
              <a:rPr lang="en-US" altLang="ko-KR" dirty="0"/>
              <a:t>error</a:t>
            </a:r>
            <a:r>
              <a:rPr lang="ko-KR" altLang="en-US" dirty="0"/>
              <a:t> </a:t>
            </a:r>
            <a:r>
              <a:rPr lang="en-US" altLang="ko-KR" dirty="0"/>
              <a:t>of 1.3%.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801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is the conclusion.</a:t>
            </a:r>
          </a:p>
          <a:p>
            <a:r>
              <a:rPr lang="en-US" altLang="ko-KR" dirty="0"/>
              <a:t>Through this research, we have developed the operator response time model using SPAR-H</a:t>
            </a:r>
          </a:p>
          <a:p>
            <a:r>
              <a:rPr lang="en-US" altLang="ko-KR" dirty="0"/>
              <a:t>This model was developed to consider with installed in DICE.</a:t>
            </a:r>
          </a:p>
          <a:p>
            <a:r>
              <a:rPr lang="en-US" altLang="ko-KR" dirty="0"/>
              <a:t>In addition, it was made to calculate the equal human error probability as the existing methodology to enable verification and validation.</a:t>
            </a:r>
          </a:p>
          <a:p>
            <a:endParaRPr lang="en-US" altLang="ko-KR" dirty="0"/>
          </a:p>
          <a:p>
            <a:r>
              <a:rPr lang="en-US" altLang="ko-KR" dirty="0"/>
              <a:t>The expected effects in the future are as follows.</a:t>
            </a:r>
          </a:p>
          <a:p>
            <a:r>
              <a:rPr lang="en-US" altLang="ko-KR" dirty="0"/>
              <a:t>DICE, which is installed and operated with the operator model, can discover unknown scenarios that were not considered by increasing the degree of freedom for scenarios.</a:t>
            </a:r>
          </a:p>
          <a:p>
            <a:endParaRPr lang="en-US" altLang="ko-KR" dirty="0"/>
          </a:p>
          <a:p>
            <a:r>
              <a:rPr lang="en-US" altLang="ko-KR" dirty="0"/>
              <a:t>It can also be installed with a variety of human reliability analysis methods, which can reflect error of omission and error of commission, furthermore, malicious behavior can also be reflected.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588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68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These are the contents.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04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There is an IDPSA methodology that reflects and interprets both a probabilistic method of evaluating risk for nuclear power plants and a deterministic method that is a physical analysis.</a:t>
            </a:r>
          </a:p>
          <a:p>
            <a:r>
              <a:rPr lang="en-US" altLang="ko-KR" dirty="0"/>
              <a:t>This method is a methodology that considers the plant safety every time step by reflecting the physical state of the plant with a probabilistic safety evaluation.</a:t>
            </a:r>
          </a:p>
          <a:p>
            <a:endParaRPr lang="en-US" altLang="ko-KR" dirty="0"/>
          </a:p>
          <a:p>
            <a:r>
              <a:rPr lang="en-US" altLang="ko-KR" dirty="0"/>
              <a:t>IDPSA is also called in by several terms such as Dynamic PSA or Dynamic PRA.</a:t>
            </a:r>
          </a:p>
          <a:p>
            <a:r>
              <a:rPr lang="en-US" altLang="ko-KR" dirty="0"/>
              <a:t>In this presentation, I will use the term IDPSA.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42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Here is the current state of IDPSA research, tool, and methodology over time.</a:t>
            </a:r>
          </a:p>
          <a:p>
            <a:r>
              <a:rPr lang="en-US" altLang="ko-KR" dirty="0"/>
              <a:t>The theoretical background and methodology have been studied since the 1980s, and various tools have been outgoingly developed since the 2000s.</a:t>
            </a:r>
          </a:p>
          <a:p>
            <a:endParaRPr lang="en-US" altLang="ko-KR" dirty="0"/>
          </a:p>
          <a:p>
            <a:r>
              <a:rPr lang="en-US" altLang="ko-KR" dirty="0"/>
              <a:t>Theoretical research on IDPSA has been conducted in Korea, and in 2018, Kyung </a:t>
            </a:r>
            <a:r>
              <a:rPr lang="en-US" altLang="ko-KR" dirty="0" err="1"/>
              <a:t>Hee</a:t>
            </a:r>
            <a:r>
              <a:rPr lang="en-US" altLang="ko-KR" dirty="0"/>
              <a:t> University developed DICE, the first IDPSA tool in Korea.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7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 will briefly explain DICE. DICE composes of four components.</a:t>
            </a:r>
          </a:p>
          <a:p>
            <a:endParaRPr lang="en-US" altLang="ko-KR" dirty="0"/>
          </a:p>
          <a:p>
            <a:r>
              <a:rPr lang="en-US" altLang="ko-KR" dirty="0"/>
              <a:t>A physical module that analyzes the thermo-hydraulic behavior of a nuclear power plant, </a:t>
            </a:r>
          </a:p>
          <a:p>
            <a:r>
              <a:rPr lang="en-US" altLang="ko-KR" dirty="0"/>
              <a:t>A diagnosis module that reads the variable for the physical module at every time-step and changes the state of the plant,</a:t>
            </a:r>
          </a:p>
          <a:p>
            <a:r>
              <a:rPr lang="en-US" altLang="ko-KR" dirty="0"/>
              <a:t>A reliability module is in charge of equipment failure and quantification.</a:t>
            </a:r>
          </a:p>
          <a:p>
            <a:r>
              <a:rPr lang="en-US" altLang="ko-KR" dirty="0"/>
              <a:t>A scheduler generates branches based on the DDET method and transfers information among the modules.</a:t>
            </a:r>
          </a:p>
          <a:p>
            <a:endParaRPr lang="en-US" altLang="ko-KR" dirty="0"/>
          </a:p>
          <a:p>
            <a:r>
              <a:rPr lang="en-US" altLang="ko-KR" dirty="0"/>
              <a:t>The DDET method has a similar mechanism to the event tree. </a:t>
            </a:r>
          </a:p>
          <a:p>
            <a:r>
              <a:rPr lang="en-US" altLang="ko-KR" dirty="0"/>
              <a:t>However, a branch is generated based on various conditions, such as physical variable combinations, and evaluation over time</a:t>
            </a:r>
          </a:p>
          <a:p>
            <a:r>
              <a:rPr lang="en-US" altLang="ko-KR" dirty="0"/>
              <a:t>Differently from the conventional event tree created a branch by assuming that the analyst is conservative.</a:t>
            </a:r>
          </a:p>
          <a:p>
            <a:endParaRPr lang="en-US" altLang="ko-KR" dirty="0"/>
          </a:p>
          <a:p>
            <a:r>
              <a:rPr lang="en-US" altLang="ko-KR" dirty="0"/>
              <a:t>DICE has two calculation methods. One is called the multi-branch mode, the other is the single-branch mode</a:t>
            </a:r>
          </a:p>
          <a:p>
            <a:r>
              <a:rPr lang="en-US" altLang="ko-KR" dirty="0"/>
              <a:t>Multi-branch mode is to perform sensitivity analysis and uncertainty analysis with a large number of simulations at once. </a:t>
            </a:r>
          </a:p>
          <a:p>
            <a:r>
              <a:rPr lang="en-US" altLang="ko-KR" dirty="0"/>
              <a:t>The other method aims to explore an unknown scenario.</a:t>
            </a:r>
          </a:p>
          <a:p>
            <a:r>
              <a:rPr lang="en-US" altLang="ko-KR" dirty="0"/>
              <a:t>Today, I will talk about single branch mode,</a:t>
            </a:r>
          </a:p>
          <a:p>
            <a:r>
              <a:rPr lang="en-US" altLang="ko-KR" dirty="0"/>
              <a:t> and for a detailed description of DICE, </a:t>
            </a:r>
          </a:p>
          <a:p>
            <a:r>
              <a:rPr lang="en-US" altLang="ko-KR" dirty="0"/>
              <a:t>please visit our website mainformatics.com.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18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following introduces the calculation process of DICE at present.</a:t>
            </a:r>
          </a:p>
          <a:p>
            <a:endParaRPr lang="en-US" altLang="ko-KR" dirty="0"/>
          </a:p>
          <a:p>
            <a:r>
              <a:rPr lang="en-US" altLang="ko-KR" dirty="0"/>
              <a:t>When the simulation starts, the physical module analyzes every time step, and at the same time, the reliability module also evaluates the reliability of the equipment.</a:t>
            </a:r>
          </a:p>
          <a:p>
            <a:r>
              <a:rPr lang="en-US" altLang="ko-KR" dirty="0"/>
              <a:t>Then, when the combination of physical variables satisfies the branch conditions, the diagnosis module creates the branches.</a:t>
            </a:r>
          </a:p>
          <a:p>
            <a:r>
              <a:rPr lang="en-US" altLang="ko-KR" dirty="0"/>
              <a:t>At this time, the branch is created taking into account the availability of the evaluated equipment for every time step.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26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method of creating such a branch is divided into branch types depending on whether or not an operator action.</a:t>
            </a:r>
          </a:p>
          <a:p>
            <a:r>
              <a:rPr lang="en-US" altLang="ko-KR" dirty="0"/>
              <a:t>In the case of a branch for equipment that operates automatically such as Rx Trip signal, or Safety Injection signal, a branch is created for available equipment by judging whether they are a failure.</a:t>
            </a:r>
          </a:p>
          <a:p>
            <a:r>
              <a:rPr lang="en-US" altLang="ko-KR" dirty="0"/>
              <a:t>Failure or not is determined by the reliability module based on the failure rate and time of the exponential distribution.</a:t>
            </a:r>
          </a:p>
          <a:p>
            <a:endParaRPr lang="en-US" altLang="ko-KR" u="none" dirty="0"/>
          </a:p>
          <a:p>
            <a:r>
              <a:rPr lang="en-US" altLang="ko-KR" dirty="0"/>
              <a:t>However, if an operator intervenes, not only the failure of the equipment but also the time taken by the operator's performance time.</a:t>
            </a:r>
          </a:p>
          <a:p>
            <a:r>
              <a:rPr lang="en-US" altLang="ko-KR" dirty="0"/>
              <a:t>In other words, the time for the operator to take action according to whether the equipment is operating or not should be considered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266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Equipment failure and recovery can check the equipment status at a specific time by using the exponential distribution as failure rate lambda and time.</a:t>
            </a:r>
          </a:p>
          <a:p>
            <a:endParaRPr lang="en-US" altLang="ko-KR" dirty="0"/>
          </a:p>
          <a:p>
            <a:r>
              <a:rPr lang="en-US" altLang="ko-KR" dirty="0"/>
              <a:t>However, there is only HEP in which a human judges the or failure of performance.</a:t>
            </a:r>
          </a:p>
          <a:p>
            <a:r>
              <a:rPr lang="en-US" altLang="ko-KR" dirty="0"/>
              <a:t>success</a:t>
            </a:r>
          </a:p>
          <a:p>
            <a:r>
              <a:rPr lang="en-US" altLang="ko-KR" dirty="0"/>
              <a:t>Currently, The HRA, which assesses the impact on humans focuses on calculating the human error probability that an operator will fail to perform a specific duty.</a:t>
            </a:r>
          </a:p>
          <a:p>
            <a:endParaRPr lang="en-US" altLang="ko-KR" dirty="0"/>
          </a:p>
          <a:p>
            <a:r>
              <a:rPr lang="en-US" altLang="ko-KR" dirty="0"/>
              <a:t>Looking at the figure on the right, the human error probability is used as a basic event in the fault tree to quantify the accident scenario. </a:t>
            </a:r>
          </a:p>
          <a:p>
            <a:r>
              <a:rPr lang="en-US" altLang="ko-KR" dirty="0"/>
              <a:t>However, the existing HRA is impossible to derive the operator action time required by the DICE.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64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As I told before, the existing HRA has limitations for application to DICE</a:t>
            </a:r>
          </a:p>
          <a:p>
            <a:endParaRPr lang="en-US" altLang="ko-KR" dirty="0"/>
          </a:p>
          <a:p>
            <a:r>
              <a:rPr lang="en-US" altLang="ko-KR" dirty="0"/>
              <a:t>The DICE has the advantage of being able to explore unknown scenarios</a:t>
            </a:r>
          </a:p>
          <a:p>
            <a:r>
              <a:rPr lang="en-US" altLang="ko-KR" dirty="0"/>
              <a:t>However, in order to take advantage of these strong points, it is essential to consider the impact on humans, that is, the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variability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operator response time.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ko-KR" dirty="0"/>
              <a:t>So, an operator response time model suitable for the DICE should be developed.</a:t>
            </a:r>
          </a:p>
          <a:p>
            <a:endParaRPr lang="en-US" altLang="ko-KR" dirty="0"/>
          </a:p>
          <a:p>
            <a:r>
              <a:rPr lang="en-US" altLang="ko-KR" dirty="0"/>
              <a:t>There are several points to consider in developing the operator model.</a:t>
            </a:r>
          </a:p>
          <a:p>
            <a:r>
              <a:rPr lang="en-US" altLang="ko-KR" dirty="0"/>
              <a:t>The model applicable to DICE should be made into a model that has the equivalent results with the existing HRA results for verification and validation.</a:t>
            </a:r>
          </a:p>
          <a:p>
            <a:r>
              <a:rPr lang="en-US" altLang="ko-KR" dirty="0"/>
              <a:t>And we consider that DICE will be used in the regulation.</a:t>
            </a:r>
          </a:p>
          <a:p>
            <a:r>
              <a:rPr lang="en-US" altLang="ko-KR" dirty="0"/>
              <a:t>The operator model should be developed conventional HRA method in order to satisfy regulatory requirements.</a:t>
            </a:r>
          </a:p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A640-11F7-4DCE-991F-EAE0C80BBFF7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1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7"/>
          <p:cNvGrpSpPr/>
          <p:nvPr userDrawn="1"/>
        </p:nvGrpSpPr>
        <p:grpSpPr>
          <a:xfrm>
            <a:off x="3923928" y="2564824"/>
            <a:ext cx="290676" cy="642466"/>
            <a:chOff x="495756" y="2367911"/>
            <a:chExt cx="187812" cy="403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직사각형 4"/>
            <p:cNvSpPr/>
            <p:nvPr/>
          </p:nvSpPr>
          <p:spPr>
            <a:xfrm>
              <a:off x="495756" y="2367911"/>
              <a:ext cx="187812" cy="187812"/>
            </a:xfrm>
            <a:prstGeom prst="rect">
              <a:avLst/>
            </a:prstGeom>
            <a:solidFill>
              <a:srgbClr val="31313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95756" y="2583708"/>
              <a:ext cx="187811" cy="187811"/>
            </a:xfrm>
            <a:prstGeom prst="rect">
              <a:avLst/>
            </a:prstGeom>
            <a:solidFill>
              <a:srgbClr val="7D0101"/>
            </a:solidFill>
            <a:ln w="9525">
              <a:solidFill>
                <a:srgbClr val="7D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cxnSp>
        <p:nvCxnSpPr>
          <p:cNvPr id="7" name="직선 연결선 6"/>
          <p:cNvCxnSpPr/>
          <p:nvPr userDrawn="1"/>
        </p:nvCxnSpPr>
        <p:spPr>
          <a:xfrm>
            <a:off x="4433888" y="3852863"/>
            <a:ext cx="7232650" cy="0"/>
          </a:xfrm>
          <a:prstGeom prst="line">
            <a:avLst/>
          </a:prstGeom>
          <a:ln w="28575">
            <a:solidFill>
              <a:srgbClr val="2D3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33975" y="2468878"/>
            <a:ext cx="7232211" cy="878905"/>
          </a:xfrm>
        </p:spPr>
        <p:txBody>
          <a:bodyPr anchor="b">
            <a:noAutofit/>
          </a:bodyPr>
          <a:lstStyle>
            <a:lvl1pPr algn="ctr">
              <a:defRPr sz="5000"/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60257" y="4500029"/>
            <a:ext cx="4005930" cy="1655762"/>
          </a:xfrm>
        </p:spPr>
        <p:txBody>
          <a:bodyPr/>
          <a:lstStyle>
            <a:lvl1pPr marL="0" indent="0" algn="r"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53BC-20F1-4967-9470-573E5D5C7F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9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98A7-50DB-4097-B5BF-D9A77629ADD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03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9ACB-9D62-4B5F-ABA5-773CC0E8EA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06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415925" y="298450"/>
            <a:ext cx="309563" cy="0"/>
          </a:xfrm>
          <a:prstGeom prst="line">
            <a:avLst/>
          </a:prstGeom>
          <a:ln w="57150">
            <a:solidFill>
              <a:srgbClr val="2D3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1987" y="298323"/>
            <a:ext cx="11514827" cy="672860"/>
          </a:xfrm>
        </p:spPr>
        <p:txBody>
          <a:bodyPr/>
          <a:lstStyle>
            <a:lvl1pPr>
              <a:defRPr sz="3800">
                <a:solidFill>
                  <a:srgbClr val="2D31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1987" y="1345721"/>
            <a:ext cx="11514827" cy="483124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맑은 고딕" panose="020B0503020000020004" pitchFamily="50" charset="-127"/>
              <a:buChar char="–"/>
              <a:defRPr/>
            </a:lvl2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11666538" y="6454775"/>
            <a:ext cx="398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8CC6-4906-448F-A513-9493227104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50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66A9-57C6-4E3A-BA48-429733F8D3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63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5DEB4-2C66-4ED9-AB39-2EDB06FA22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86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826A-2A24-4B0D-887E-9A584B67B1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4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>
            <a:off x="415925" y="298450"/>
            <a:ext cx="309563" cy="0"/>
          </a:xfrm>
          <a:prstGeom prst="line">
            <a:avLst/>
          </a:prstGeom>
          <a:ln w="57150">
            <a:solidFill>
              <a:srgbClr val="2D3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5"/>
          <p:cNvSpPr txBox="1">
            <a:spLocks/>
          </p:cNvSpPr>
          <p:nvPr userDrawn="1"/>
        </p:nvSpPr>
        <p:spPr>
          <a:xfrm>
            <a:off x="311989" y="298323"/>
            <a:ext cx="1930880" cy="696903"/>
          </a:xfrm>
          <a:prstGeom prst="rect">
            <a:avLst/>
          </a:prstGeom>
        </p:spPr>
        <p:txBody>
          <a:bodyPr anchor="ctr">
            <a:normAutofit/>
          </a:bodyPr>
          <a:lstStyle>
            <a:lvl1pPr indent="-22860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000" b="1" kern="1200" dirty="0" smtClean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3800"/>
              <a:t>INDEX</a:t>
            </a:r>
            <a:endParaRPr kumimoji="0" lang="en-US" sz="380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0638" y="2047857"/>
            <a:ext cx="4372155" cy="23343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C4FBD-B4EC-4356-A3EF-DB6F75FEDB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02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57BC-A95C-43E6-9604-FF102952C29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59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3700-5B10-45C0-B0BE-DD55AFAC508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07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2058-D743-460C-99D7-D97E4F416F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15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한쪽 모서리가 잘린 사각형 9"/>
          <p:cNvSpPr/>
          <p:nvPr userDrawn="1"/>
        </p:nvSpPr>
        <p:spPr>
          <a:xfrm flipH="1">
            <a:off x="8686800" y="6403975"/>
            <a:ext cx="3492500" cy="471488"/>
          </a:xfrm>
          <a:prstGeom prst="snip1Rect">
            <a:avLst>
              <a:gd name="adj" fmla="val 50000"/>
            </a:avLst>
          </a:prstGeom>
          <a:solidFill>
            <a:srgbClr val="2D313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b="1" spc="150" dirty="0">
              <a:solidFill>
                <a:schemeClr val="bg1"/>
              </a:solidFill>
              <a:latin typeface="Kunstler Script" panose="030304020206070D0D06" pitchFamily="66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738" y="117475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698625"/>
            <a:ext cx="10515600" cy="447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1666538" y="6446838"/>
            <a:ext cx="398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E3275ECA-3454-4D33-B2EB-657039BFB38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한쪽 모서리가 잘린 사각형 6"/>
          <p:cNvSpPr/>
          <p:nvPr userDrawn="1"/>
        </p:nvSpPr>
        <p:spPr>
          <a:xfrm>
            <a:off x="-25400" y="6403975"/>
            <a:ext cx="9197975" cy="471488"/>
          </a:xfrm>
          <a:prstGeom prst="snip1Rect">
            <a:avLst>
              <a:gd name="adj" fmla="val 50000"/>
            </a:avLst>
          </a:prstGeom>
          <a:solidFill>
            <a:srgbClr val="7D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031" name="그림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6403975"/>
            <a:ext cx="23764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경희대학교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0"/>
            <a:ext cx="1482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3999" r:id="rId3"/>
    <p:sldLayoutId id="2147484000" r:id="rId4"/>
    <p:sldLayoutId id="2147484001" r:id="rId5"/>
    <p:sldLayoutId id="2147484009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hdr="0" ftr="0" dt="0"/>
  <p:txStyles>
    <p:titleStyle>
      <a:lvl1pPr indent="-2286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lang="ko-KR" altLang="en-US" sz="3000" b="1" kern="1200" dirty="0">
          <a:ln>
            <a:solidFill>
              <a:schemeClr val="bg1">
                <a:alpha val="25000"/>
              </a:schemeClr>
            </a:solidFill>
          </a:ln>
          <a:solidFill>
            <a:srgbClr val="404040"/>
          </a:solidFill>
          <a:latin typeface="+mj-ea"/>
          <a:ea typeface="+mj-ea"/>
          <a:cs typeface="+mn-cs"/>
        </a:defRPr>
      </a:lvl1pPr>
      <a:lvl2pPr indent="-2286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indent="-2286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indent="-2286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indent="-2286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indent="-228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indent="-228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indent="-228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indent="-228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ko-KR" altLang="en-US" b="1" kern="1200" dirty="0">
          <a:ln>
            <a:solidFill>
              <a:schemeClr val="bg1">
                <a:alpha val="25000"/>
              </a:schemeClr>
            </a:solidFill>
          </a:ln>
          <a:solidFill>
            <a:srgbClr val="404040"/>
          </a:solidFill>
          <a:latin typeface="+mj-ea"/>
          <a:ea typeface="+mj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ko-KR" altLang="en-US" b="1" kern="1200" dirty="0">
          <a:ln>
            <a:solidFill>
              <a:schemeClr val="bg1">
                <a:alpha val="25000"/>
              </a:schemeClr>
            </a:solidFill>
          </a:ln>
          <a:solidFill>
            <a:srgbClr val="404040"/>
          </a:solidFill>
          <a:latin typeface="+mj-ea"/>
          <a:ea typeface="+mj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ko-KR" altLang="en-US" b="1" kern="1200" dirty="0">
          <a:ln>
            <a:solidFill>
              <a:schemeClr val="bg1">
                <a:alpha val="25000"/>
              </a:schemeClr>
            </a:solidFill>
          </a:ln>
          <a:solidFill>
            <a:srgbClr val="404040"/>
          </a:solidFill>
          <a:latin typeface="+mj-ea"/>
          <a:ea typeface="+mj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ko-KR" altLang="en-US" b="1" kern="1200" dirty="0">
          <a:ln>
            <a:solidFill>
              <a:schemeClr val="bg1">
                <a:alpha val="25000"/>
              </a:schemeClr>
            </a:solidFill>
          </a:ln>
          <a:solidFill>
            <a:srgbClr val="404040"/>
          </a:solidFill>
          <a:latin typeface="+mj-ea"/>
          <a:ea typeface="+mj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ko-KR" altLang="en-US" b="1" kern="1200" dirty="0">
          <a:ln>
            <a:solidFill>
              <a:schemeClr val="bg1">
                <a:alpha val="25000"/>
              </a:schemeClr>
            </a:solidFill>
          </a:ln>
          <a:solidFill>
            <a:srgbClr val="404040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0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부제목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436498" y="3545890"/>
                <a:ext cx="4273150" cy="6463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defRPr/>
                </a:pPr>
                <a:r>
                  <a:rPr lang="en-US" altLang="ko-K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29. 06. 2022</a:t>
                </a:r>
              </a:p>
              <a:p>
                <a:pPr>
                  <a:lnSpc>
                    <a:spcPct val="100000"/>
                  </a:lnSpc>
                  <a:defRPr/>
                </a:pPr>
                <a:r>
                  <a:rPr lang="en-US" altLang="ko-K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PSAM 16 (June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𝟐𝟔</m:t>
                        </m:r>
                      </m:e>
                      <m:sup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𝒕𝒉</m:t>
                        </m:r>
                      </m:sup>
                    </m:sSup>
                    <m:r>
                      <a:rPr lang="en-US" altLang="ko-K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𝐭𝐡𝐫𝐨𝐮𝐠𝐡</m:t>
                    </m:r>
                    <m:r>
                      <a:rPr lang="en-US" altLang="ko-K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4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July</m:t>
                    </m:r>
                    <m:r>
                      <m:rPr>
                        <m:nor/>
                      </m:rPr>
                      <a:rPr lang="en-US" altLang="ko-KR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  <m:sup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𝒔𝒕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부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436498" y="3545890"/>
                <a:ext cx="4273150" cy="64633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>
            <a:extLst>
              <a:ext uri="{FF2B5EF4-FFF2-40B4-BE49-F238E27FC236}">
                <a16:creationId xmlns:a16="http://schemas.microsoft.com/office/drawing/2014/main" id="{444F7A88-9DB9-4C62-98D4-F12CC93FE30F}"/>
              </a:ext>
            </a:extLst>
          </p:cNvPr>
          <p:cNvSpPr/>
          <p:nvPr/>
        </p:nvSpPr>
        <p:spPr>
          <a:xfrm>
            <a:off x="4442574" y="2510945"/>
            <a:ext cx="711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Development of Operator Response Time Model for DICE(Dynamic Integrated Consequence Evaluation)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103F00F-1FF5-4E0F-8F8C-99C764161CEA}"/>
              </a:ext>
            </a:extLst>
          </p:cNvPr>
          <p:cNvSpPr/>
          <p:nvPr/>
        </p:nvSpPr>
        <p:spPr>
          <a:xfrm>
            <a:off x="8128702" y="4580836"/>
            <a:ext cx="35809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indent="-349250" algn="r">
              <a:tabLst>
                <a:tab pos="349250" algn="l"/>
              </a:tabLst>
              <a:defRPr/>
            </a:pPr>
            <a:r>
              <a:rPr lang="en-US" altLang="ko-KR" sz="1400" b="1" dirty="0">
                <a:ln>
                  <a:solidFill>
                    <a:schemeClr val="bg1">
                      <a:alpha val="25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Kyung </a:t>
            </a:r>
            <a:r>
              <a:rPr lang="en-US" altLang="ko-KR" sz="1400" b="1" dirty="0" err="1">
                <a:ln>
                  <a:solidFill>
                    <a:schemeClr val="bg1">
                      <a:alpha val="25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Hee</a:t>
            </a:r>
            <a:r>
              <a:rPr lang="en-US" altLang="ko-KR" sz="1400" b="1" dirty="0">
                <a:ln>
                  <a:solidFill>
                    <a:schemeClr val="bg1">
                      <a:alpha val="25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University</a:t>
            </a:r>
          </a:p>
          <a:p>
            <a:pPr marL="349250" indent="-349250" algn="r">
              <a:tabLst>
                <a:tab pos="349250" algn="l"/>
              </a:tabLst>
              <a:defRPr/>
            </a:pPr>
            <a:r>
              <a:rPr lang="en-US" altLang="ko-KR" sz="1400" b="1" dirty="0">
                <a:ln>
                  <a:solidFill>
                    <a:schemeClr val="bg1">
                      <a:alpha val="25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Department of Nuclear Engineering</a:t>
            </a:r>
          </a:p>
          <a:p>
            <a:pPr marL="349250" indent="-349250" algn="r">
              <a:tabLst>
                <a:tab pos="349250" algn="l"/>
              </a:tabLst>
              <a:defRPr/>
            </a:pPr>
            <a:endParaRPr lang="en-US" altLang="ko-KR" sz="1400" b="1" dirty="0">
              <a:ln>
                <a:solidFill>
                  <a:schemeClr val="bg1">
                    <a:alpha val="25000"/>
                  </a:schemeClr>
                </a:solidFill>
              </a:ln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9250" indent="-349250" algn="r">
              <a:tabLst>
                <a:tab pos="349250" algn="l"/>
              </a:tabLst>
              <a:defRPr/>
            </a:pPr>
            <a:r>
              <a:rPr lang="en-US" altLang="ko-KR" b="1" u="sng" dirty="0">
                <a:ln>
                  <a:solidFill>
                    <a:schemeClr val="bg1">
                      <a:alpha val="25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Speaker: Dohun Kwon</a:t>
            </a:r>
          </a:p>
          <a:p>
            <a:pPr marL="349250" indent="-349250" algn="r">
              <a:tabLst>
                <a:tab pos="349250" algn="l"/>
              </a:tabLst>
              <a:defRPr/>
            </a:pPr>
            <a:endParaRPr lang="en-US" altLang="ko-KR" sz="1400" b="1" dirty="0">
              <a:ln>
                <a:solidFill>
                  <a:schemeClr val="bg1">
                    <a:alpha val="25000"/>
                  </a:schemeClr>
                </a:solidFill>
              </a:ln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9250" indent="-349250" algn="r">
              <a:tabLst>
                <a:tab pos="349250" algn="l"/>
              </a:tabLst>
              <a:defRPr/>
            </a:pPr>
            <a:r>
              <a:rPr lang="en-US" altLang="ko-KR" sz="1400" b="1" dirty="0">
                <a:ln>
                  <a:solidFill>
                    <a:schemeClr val="bg1">
                      <a:alpha val="25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Author: Dohun Kwon, </a:t>
            </a:r>
            <a:r>
              <a:rPr lang="en-US" altLang="ko-KR" sz="1400" b="1" dirty="0" err="1">
                <a:ln>
                  <a:solidFill>
                    <a:schemeClr val="bg1">
                      <a:alpha val="25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Gyunyoung</a:t>
            </a:r>
            <a:r>
              <a:rPr lang="en-US" altLang="ko-KR" sz="1400" b="1" dirty="0">
                <a:ln>
                  <a:solidFill>
                    <a:schemeClr val="bg1">
                      <a:alpha val="25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ln>
                  <a:solidFill>
                    <a:schemeClr val="bg1">
                      <a:alpha val="25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Heo</a:t>
            </a:r>
            <a:r>
              <a:rPr lang="en-US" altLang="ko-KR" sz="1400" b="1" dirty="0">
                <a:ln>
                  <a:solidFill>
                    <a:schemeClr val="bg1">
                      <a:alpha val="25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B721F87-27C7-44D7-BD1C-673C6166B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1"/>
    </mc:Choice>
    <mc:Fallback xmlns="">
      <p:transition spd="slow" advTm="54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제목 1">
            <a:extLst>
              <a:ext uri="{FF2B5EF4-FFF2-40B4-BE49-F238E27FC236}">
                <a16:creationId xmlns:a16="http://schemas.microsoft.com/office/drawing/2014/main" id="{7AC014F1-2340-4DDA-8EF4-84025B6FBC26}"/>
              </a:ext>
            </a:extLst>
          </p:cNvPr>
          <p:cNvSpPr txBox="1">
            <a:spLocks/>
          </p:cNvSpPr>
          <p:nvPr/>
        </p:nvSpPr>
        <p:spPr>
          <a:xfrm>
            <a:off x="307293" y="316085"/>
            <a:ext cx="11514827" cy="67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ko-KR" altLang="en-US" sz="3800" b="1" kern="120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2D3136"/>
                </a:solidFill>
                <a:latin typeface="+mj-ea"/>
                <a:ea typeface="+mj-ea"/>
                <a:cs typeface="+mn-cs"/>
              </a:defRPr>
            </a:lvl1pPr>
            <a:lvl2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9144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13716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18288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1" name="내용 개체 틀 2">
            <a:extLst>
              <a:ext uri="{FF2B5EF4-FFF2-40B4-BE49-F238E27FC236}">
                <a16:creationId xmlns:a16="http://schemas.microsoft.com/office/drawing/2014/main" id="{6410BDAC-DB55-485F-80EC-CF087268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93" y="1112196"/>
            <a:ext cx="11514827" cy="470799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Research Objective</a:t>
            </a:r>
          </a:p>
          <a:p>
            <a:endParaRPr lang="en-US" altLang="ko-KR" sz="500" dirty="0"/>
          </a:p>
          <a:p>
            <a:pPr lvl="1"/>
            <a:r>
              <a:rPr lang="en-US" altLang="ko-KR" sz="2000" dirty="0"/>
              <a:t>Development of the operator model that can effectively use the advantages of IDPSA and DDET method</a:t>
            </a:r>
          </a:p>
          <a:p>
            <a:pPr lvl="1"/>
            <a:endParaRPr lang="en-US" altLang="ko-KR" sz="500" dirty="0"/>
          </a:p>
          <a:p>
            <a:pPr lvl="1"/>
            <a:r>
              <a:rPr lang="en-US" altLang="ko-KR" sz="2000" dirty="0"/>
              <a:t>The</a:t>
            </a:r>
            <a:r>
              <a:rPr lang="ko-KR" altLang="en-US" sz="2000" dirty="0"/>
              <a:t> </a:t>
            </a:r>
            <a:r>
              <a:rPr lang="en-US" altLang="ko-KR" sz="2000" dirty="0"/>
              <a:t>developed operator model should be the equal result for conventional HRA methodology.</a:t>
            </a:r>
          </a:p>
        </p:txBody>
      </p:sp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278ED20A-760A-4B2E-B0EC-F1C259BE24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6538" y="6454775"/>
            <a:ext cx="398462" cy="365125"/>
          </a:xfrm>
        </p:spPr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00B09AD-1960-40DD-8754-CF98FAEE7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7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제목 1">
            <a:extLst>
              <a:ext uri="{FF2B5EF4-FFF2-40B4-BE49-F238E27FC236}">
                <a16:creationId xmlns:a16="http://schemas.microsoft.com/office/drawing/2014/main" id="{7AC014F1-2340-4DDA-8EF4-84025B6FBC26}"/>
              </a:ext>
            </a:extLst>
          </p:cNvPr>
          <p:cNvSpPr txBox="1">
            <a:spLocks/>
          </p:cNvSpPr>
          <p:nvPr/>
        </p:nvSpPr>
        <p:spPr>
          <a:xfrm>
            <a:off x="307293" y="316085"/>
            <a:ext cx="11514827" cy="67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ko-KR" altLang="en-US" sz="3800" b="1" kern="120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2D3136"/>
                </a:solidFill>
                <a:latin typeface="+mj-ea"/>
                <a:ea typeface="+mj-ea"/>
                <a:cs typeface="+mn-cs"/>
              </a:defRPr>
            </a:lvl1pPr>
            <a:lvl2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9144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13716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18288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kumimoji="0"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Operator Response Time Model</a:t>
            </a:r>
          </a:p>
        </p:txBody>
      </p:sp>
      <p:sp>
        <p:nvSpPr>
          <p:cNvPr id="167" name="슬라이드 번호 개체 틀 3">
            <a:extLst>
              <a:ext uri="{FF2B5EF4-FFF2-40B4-BE49-F238E27FC236}">
                <a16:creationId xmlns:a16="http://schemas.microsoft.com/office/drawing/2014/main" id="{89791BF8-ACD8-4451-A891-727F7B871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6538" y="6454775"/>
            <a:ext cx="398462" cy="365125"/>
          </a:xfrm>
        </p:spPr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D71F927-708E-46E1-A265-26F426E7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910" y="1027725"/>
            <a:ext cx="3000337" cy="466965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A739306-89E4-464A-B339-337BD6F50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93" y="1305030"/>
            <a:ext cx="6376989" cy="103846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F809722-AF6C-4AC1-973B-B06E269A4A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09" y="2560864"/>
            <a:ext cx="3492388" cy="32517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2C8A20-AEEE-4851-9D8C-5564D8116151}"/>
              </a:ext>
            </a:extLst>
          </p:cNvPr>
          <p:cNvSpPr txBox="1"/>
          <p:nvPr/>
        </p:nvSpPr>
        <p:spPr>
          <a:xfrm>
            <a:off x="2206499" y="5952226"/>
            <a:ext cx="257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CSU Operator Model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DD702172-C40D-4733-A214-1555F1DDD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293" y="3814881"/>
            <a:ext cx="18772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en-US" altLang="ko-KR" sz="1400" dirty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LSTM (Long Short-Term Memory) algorithm</a:t>
            </a:r>
            <a:endParaRPr lang="ko-KR" altLang="ko-KR" sz="1400" dirty="0">
              <a:ln>
                <a:solidFill>
                  <a:schemeClr val="bg1">
                    <a:alpha val="25000"/>
                  </a:scheme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5527F4-C269-48B7-A2BC-04FF11E6841D}"/>
              </a:ext>
            </a:extLst>
          </p:cNvPr>
          <p:cNvSpPr txBox="1"/>
          <p:nvPr/>
        </p:nvSpPr>
        <p:spPr>
          <a:xfrm>
            <a:off x="8082819" y="5714007"/>
            <a:ext cx="29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ADS-IDAC Crew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25951C-68E6-4C70-A468-6BEDCAF80677}"/>
              </a:ext>
            </a:extLst>
          </p:cNvPr>
          <p:cNvSpPr txBox="1"/>
          <p:nvPr/>
        </p:nvSpPr>
        <p:spPr>
          <a:xfrm>
            <a:off x="4967015" y="23774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2A7B3D-A68C-46AD-ADBB-86E9A1FB8A5A}"/>
              </a:ext>
            </a:extLst>
          </p:cNvPr>
          <p:cNvSpPr txBox="1"/>
          <p:nvPr/>
        </p:nvSpPr>
        <p:spPr>
          <a:xfrm>
            <a:off x="10419749" y="7201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5CD2E5C-973F-45D4-B19D-A10707C5EA45}"/>
              </a:ext>
            </a:extLst>
          </p:cNvPr>
          <p:cNvSpPr/>
          <p:nvPr/>
        </p:nvSpPr>
        <p:spPr>
          <a:xfrm>
            <a:off x="1407422" y="6360338"/>
            <a:ext cx="10259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*G. Yoon, et.al., 2019, Feasibility Study on the Application of Artificial Operator to Estimation of HEPs, Asian</a:t>
            </a:r>
            <a:r>
              <a: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 on Risk Assessment and Management, </a:t>
            </a:r>
            <a:r>
              <a:rPr lang="en-US" altLang="ko-KR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Gyeongju</a:t>
            </a: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</a:p>
          <a:p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Concepts in Nuclear Energy Risk Assessment and Management “CHAPTER 2: Dynamic Probabilistic Risk Assessment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Model Validation and Application — Experience with ADS-IDAC, Version 2.0”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9CA83F2-495F-4BCD-B68C-2D0CC7DDA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1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C5624E-784E-42DD-97A4-8F8AF9C9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87" y="298323"/>
            <a:ext cx="11514827" cy="672860"/>
          </a:xfrm>
        </p:spPr>
        <p:txBody>
          <a:bodyPr/>
          <a:lstStyle/>
          <a:p>
            <a:r>
              <a:rPr kumimoji="1" lang="en-US" altLang="ko-KR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Operator Response Time Model</a:t>
            </a:r>
            <a:endParaRPr kumimoji="1" lang="ko-KR" alt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AC459E-8C67-43A5-9A95-794905166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6538" y="6454775"/>
            <a:ext cx="398462" cy="365125"/>
          </a:xfrm>
        </p:spPr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AAF341D-CE12-4AE1-8F5C-91D378F95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86" y="886787"/>
            <a:ext cx="11514827" cy="15408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Human Reliability Assessment(HRA) is a method of human effect such as error. (e. g., K-HRA, THERP/ASEP, CBDT/HCR+THERP, etc.)</a:t>
            </a:r>
          </a:p>
          <a:p>
            <a:r>
              <a:rPr lang="en-US" dirty="0"/>
              <a:t>SPAR-H is one of the HRA methods recently developed U.S. NRC</a:t>
            </a:r>
          </a:p>
          <a:p>
            <a:r>
              <a:rPr lang="en-US" dirty="0"/>
              <a:t>It assesses the expert judgment and gives the HEP by calculating each Performance Shaping Factor   (PSF) such as ‘Available time,’ ‘Stress,’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4C5FD1-6D5E-466C-95C1-E641368DFE16}"/>
                  </a:ext>
                </a:extLst>
              </p:cNvPr>
              <p:cNvSpPr txBox="1"/>
              <p:nvPr/>
            </p:nvSpPr>
            <p:spPr>
              <a:xfrm>
                <a:off x="5414583" y="2701076"/>
                <a:ext cx="5410213" cy="1731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𝑯𝑬𝑷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𝑬𝒙𝒆𝒄𝒖𝒕𝒊𝒐𝒏</m:t>
                          </m:r>
                        </m:sub>
                      </m:sSub>
                      <m:r>
                        <a:rPr lang="en-US" sz="15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altLang="ko-KR" sz="1500" b="1" i="1" smtClean="0">
                              <a:latin typeface="Cambria Math" panose="02040503050406030204" pitchFamily="18" charset="0"/>
                            </a:rPr>
                            <m:t>𝒐𝒎𝒊𝒂𝒏𝒍</m:t>
                          </m:r>
                          <m:r>
                            <a:rPr lang="en-US" altLang="ko-KR" sz="15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𝑯𝑬𝑷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𝑬𝒙𝒆𝒄𝒖𝒕𝒊𝒐𝒏</m:t>
                          </m:r>
                        </m:sub>
                      </m:sSub>
                      <m:r>
                        <a:rPr lang="en-US" sz="15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∏"/>
                          <m:ctrlPr>
                            <a:rPr lang="en-US" sz="1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  <m:e>
                          <m:sSub>
                            <m:sSubPr>
                              <m:ctrlPr>
                                <a:rPr lang="en-US" sz="15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𝑷𝑺𝑭</m:t>
                              </m:r>
                            </m:e>
                            <m:sub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𝑬𝒙𝒆𝒄𝒖𝒕𝒊𝒐𝒏</m:t>
                              </m:r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𝑯𝑬𝑷</m:t>
                          </m:r>
                        </m:e>
                        <m:sub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𝑫𝒊𝒂𝒈𝒏𝒐𝒔𝒊𝒔</m:t>
                          </m:r>
                        </m:sub>
                      </m:sSub>
                      <m:r>
                        <a:rPr lang="en-US" sz="15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𝒐𝒎𝒊𝒏𝒂𝒍</m:t>
                          </m:r>
                          <m:r>
                            <a:rPr lang="en-US" altLang="ko-KR" sz="15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𝑯𝑬𝑷</m:t>
                          </m:r>
                        </m:e>
                        <m:sub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𝑫𝒊𝒂𝒈𝒏𝒐𝒔𝒊𝒔</m:t>
                          </m:r>
                        </m:sub>
                      </m:sSub>
                      <m:r>
                        <a:rPr lang="en-US" sz="15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∏"/>
                          <m:ctrlPr>
                            <a:rPr lang="en-US" sz="1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  <m:e>
                          <m:sSub>
                            <m:sSubPr>
                              <m:ctrlPr>
                                <a:rPr lang="en-US" sz="15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𝑷𝑺𝑭</m:t>
                              </m:r>
                            </m:e>
                            <m:sub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𝑫𝒊𝒂𝒈𝒏𝒐𝒔𝒊𝒔</m:t>
                              </m:r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5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5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𝑯𝑬𝑷</m:t>
                          </m:r>
                        </m:e>
                        <m:sub/>
                      </m:sSub>
                      <m:r>
                        <a:rPr lang="en-US" sz="15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𝑯𝑬𝑷</m:t>
                          </m:r>
                        </m:e>
                        <m:sub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𝑬𝒙𝒆𝒄𝒖𝒕𝒊𝒐𝒏</m:t>
                          </m:r>
                        </m:sub>
                      </m:sSub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𝑯𝑬𝑷</m:t>
                          </m:r>
                        </m:e>
                        <m:sub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𝑫𝒊𝒂𝒈𝒏𝒐𝒔𝒊𝒔</m:t>
                          </m:r>
                        </m:sub>
                      </m:sSub>
                    </m:oMath>
                  </m:oMathPara>
                </a14:m>
                <a:endParaRPr lang="en-US" sz="15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4C5FD1-6D5E-466C-95C1-E641368DF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83" y="2701076"/>
                <a:ext cx="5410213" cy="1731371"/>
              </a:xfrm>
              <a:prstGeom prst="rect">
                <a:avLst/>
              </a:prstGeom>
              <a:blipFill>
                <a:blip r:embed="rId3"/>
                <a:stretch>
                  <a:fillRect b="-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>
            <a:extLst>
              <a:ext uri="{FF2B5EF4-FFF2-40B4-BE49-F238E27FC236}">
                <a16:creationId xmlns:a16="http://schemas.microsoft.com/office/drawing/2014/main" id="{EEE42618-29CA-4AA7-98E2-F9E936B3C5D2}"/>
              </a:ext>
            </a:extLst>
          </p:cNvPr>
          <p:cNvGrpSpPr/>
          <p:nvPr/>
        </p:nvGrpSpPr>
        <p:grpSpPr>
          <a:xfrm>
            <a:off x="689758" y="2375147"/>
            <a:ext cx="3127982" cy="4482853"/>
            <a:chOff x="680233" y="2271629"/>
            <a:chExt cx="3127982" cy="4482853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F4381042-66DE-47DD-9D25-47D067214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233" y="2271629"/>
              <a:ext cx="3127982" cy="4482853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A78CC67-A41F-4E01-B9E8-533576671463}"/>
                </a:ext>
              </a:extLst>
            </p:cNvPr>
            <p:cNvSpPr/>
            <p:nvPr/>
          </p:nvSpPr>
          <p:spPr>
            <a:xfrm>
              <a:off x="1257300" y="6553327"/>
              <a:ext cx="2550915" cy="951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721C56A-F07D-4CFF-B714-5DB5F534412A}"/>
                </a:ext>
              </a:extLst>
            </p:cNvPr>
            <p:cNvSpPr/>
            <p:nvPr/>
          </p:nvSpPr>
          <p:spPr>
            <a:xfrm>
              <a:off x="1257300" y="6121527"/>
              <a:ext cx="2550915" cy="951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A185B1D-8617-4F95-AE6D-079B03C1E12D}"/>
                </a:ext>
              </a:extLst>
            </p:cNvPr>
            <p:cNvSpPr/>
            <p:nvPr/>
          </p:nvSpPr>
          <p:spPr>
            <a:xfrm>
              <a:off x="1257300" y="5702427"/>
              <a:ext cx="2550915" cy="951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01C8DFD7-AC68-4CBD-98E9-4023747B0D7D}"/>
                </a:ext>
              </a:extLst>
            </p:cNvPr>
            <p:cNvSpPr/>
            <p:nvPr/>
          </p:nvSpPr>
          <p:spPr>
            <a:xfrm>
              <a:off x="1257300" y="5175377"/>
              <a:ext cx="2550915" cy="951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AD904CA-19EC-44EA-ADBF-BB52D9E3BE6B}"/>
                </a:ext>
              </a:extLst>
            </p:cNvPr>
            <p:cNvSpPr/>
            <p:nvPr/>
          </p:nvSpPr>
          <p:spPr>
            <a:xfrm>
              <a:off x="1257300" y="4546727"/>
              <a:ext cx="2550915" cy="951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15343FF0-C006-4F23-8E17-73D0ED63B13D}"/>
                </a:ext>
              </a:extLst>
            </p:cNvPr>
            <p:cNvSpPr/>
            <p:nvPr/>
          </p:nvSpPr>
          <p:spPr>
            <a:xfrm>
              <a:off x="1257300" y="3918077"/>
              <a:ext cx="2550915" cy="951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FD75D8B-30DD-42DE-8F6C-4EC3622FEEC6}"/>
                </a:ext>
              </a:extLst>
            </p:cNvPr>
            <p:cNvSpPr/>
            <p:nvPr/>
          </p:nvSpPr>
          <p:spPr>
            <a:xfrm>
              <a:off x="1257300" y="3492627"/>
              <a:ext cx="2550915" cy="951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9FEB7AC-69B8-419F-AC85-13DAA5740C6E}"/>
                </a:ext>
              </a:extLst>
            </p:cNvPr>
            <p:cNvSpPr/>
            <p:nvPr/>
          </p:nvSpPr>
          <p:spPr>
            <a:xfrm>
              <a:off x="1257300" y="2857627"/>
              <a:ext cx="2550915" cy="951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B1088E3C-463E-454C-8934-5605CEC2B28B}"/>
                  </a:ext>
                </a:extLst>
              </p:cNvPr>
              <p:cNvSpPr/>
              <p:nvPr/>
            </p:nvSpPr>
            <p:spPr>
              <a:xfrm>
                <a:off x="5255418" y="4616573"/>
                <a:ext cx="6936581" cy="1142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>
                    <a:ln>
                      <a:solidFill>
                        <a:schemeClr val="bg1">
                          <a:alpha val="25000"/>
                        </a:schemeClr>
                      </a:solidFill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Example) Event Name: </a:t>
                </a:r>
                <a:r>
                  <a:rPr lang="en-US" altLang="en-US" b="1" dirty="0">
                    <a:ln>
                      <a:solidFill>
                        <a:schemeClr val="bg1">
                          <a:alpha val="25000"/>
                        </a:schemeClr>
                      </a:solidFill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Operator Fails to Diagnose SGTR</a:t>
                </a:r>
              </a:p>
              <a:p>
                <a:pPr algn="ctr"/>
                <a:endParaRPr lang="en-US" altLang="en-US" sz="500" b="1" dirty="0">
                  <a:ln>
                    <a:solidFill>
                      <a:schemeClr val="bg1">
                        <a:alpha val="25000"/>
                      </a:schemeClr>
                    </a:solidFill>
                  </a:ln>
                  <a:latin typeface="+mj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𝒐𝒎𝒊𝒏𝒂𝒍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𝑯𝑬𝑷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𝑫𝒊𝒂𝒈𝒏𝒐𝒔𝒊𝒔</m:t>
                        </m:r>
                      </m:sub>
                    </m:sSub>
                  </m:oMath>
                </a14:m>
                <a:r>
                  <a:rPr lang="en-US" altLang="ko-KR" b="1" dirty="0">
                    <a:ln>
                      <a:solidFill>
                        <a:schemeClr val="bg1">
                          <a:alpha val="25000"/>
                        </a:schemeClr>
                      </a:solidFill>
                    </a:ln>
                    <a:latin typeface="+mj-ea"/>
                  </a:rPr>
                  <a:t>=</a:t>
                </a: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5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𝑯𝑬𝑷</m:t>
                          </m:r>
                        </m:e>
                        <m: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𝑫𝒊𝒂𝒈𝒏𝒐𝒔𝒊𝒔</m:t>
                          </m:r>
                        </m:sub>
                      </m:sSub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1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sty m:val="p"/>
                        </m:rPr>
                        <a:rPr lang="en-US" b="1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1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1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1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1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1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1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ko-KR" altLang="en-US" dirty="0">
                  <a:ln>
                    <a:solidFill>
                      <a:schemeClr val="bg1">
                        <a:alpha val="25000"/>
                      </a:schemeClr>
                    </a:solidFill>
                  </a:ln>
                  <a:solidFill>
                    <a:srgbClr val="404040"/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B1088E3C-463E-454C-8934-5605CEC2B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18" y="4616573"/>
                <a:ext cx="6936581" cy="1142364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그림 18">
            <a:extLst>
              <a:ext uri="{FF2B5EF4-FFF2-40B4-BE49-F238E27FC236}">
                <a16:creationId xmlns:a16="http://schemas.microsoft.com/office/drawing/2014/main" id="{D30C21BB-DA5E-47F2-B433-4D7C0C3B7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9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C5624E-784E-42DD-97A4-8F8AF9C9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87" y="298323"/>
            <a:ext cx="11514827" cy="672860"/>
          </a:xfrm>
        </p:spPr>
        <p:txBody>
          <a:bodyPr/>
          <a:lstStyle/>
          <a:p>
            <a:r>
              <a:rPr kumimoji="1" lang="en-US" altLang="ko-KR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Operator Response Time Model</a:t>
            </a:r>
            <a:endParaRPr kumimoji="1" lang="ko-K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AC459E-8C67-43A5-9A95-794905166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6538" y="6454775"/>
            <a:ext cx="398462" cy="365125"/>
          </a:xfrm>
        </p:spPr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AAF341D-CE12-4AE1-8F5C-91D378F95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86" y="908266"/>
            <a:ext cx="11514827" cy="4831241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D941474-9281-4A4C-9000-1F68609EDD49}"/>
              </a:ext>
            </a:extLst>
          </p:cNvPr>
          <p:cNvGrpSpPr/>
          <p:nvPr/>
        </p:nvGrpSpPr>
        <p:grpSpPr>
          <a:xfrm>
            <a:off x="365186" y="1604224"/>
            <a:ext cx="5505639" cy="1975320"/>
            <a:chOff x="2171700" y="1457325"/>
            <a:chExt cx="6057898" cy="2819400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7DEA6899-FB53-4644-B6A8-E25D05816E81}"/>
                </a:ext>
              </a:extLst>
            </p:cNvPr>
            <p:cNvSpPr/>
            <p:nvPr/>
          </p:nvSpPr>
          <p:spPr>
            <a:xfrm>
              <a:off x="2171700" y="1457325"/>
              <a:ext cx="2400299" cy="2819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Conventional 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HRA</a:t>
              </a: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23178B41-6EDC-4CEC-AFC8-061DE4D2E255}"/>
                </a:ext>
              </a:extLst>
            </p:cNvPr>
            <p:cNvSpPr/>
            <p:nvPr/>
          </p:nvSpPr>
          <p:spPr>
            <a:xfrm>
              <a:off x="2347911" y="2314575"/>
              <a:ext cx="2047875" cy="68103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Input: </a:t>
              </a:r>
              <a:r>
                <a:rPr lang="en-US" altLang="ko-K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PSF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A71B9787-AD53-44A9-A3D2-D6F3554417B4}"/>
                </a:ext>
              </a:extLst>
            </p:cNvPr>
            <p:cNvSpPr/>
            <p:nvPr/>
          </p:nvSpPr>
          <p:spPr>
            <a:xfrm>
              <a:off x="2347910" y="3321844"/>
              <a:ext cx="2047874" cy="68103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Output: HEP</a:t>
              </a: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105537BF-EF97-4C4B-802A-9C342A6150C6}"/>
                </a:ext>
              </a:extLst>
            </p:cNvPr>
            <p:cNvSpPr/>
            <p:nvPr/>
          </p:nvSpPr>
          <p:spPr>
            <a:xfrm>
              <a:off x="5829299" y="1457325"/>
              <a:ext cx="2400299" cy="2819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Operator Response Time Model</a:t>
              </a: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6E6934CD-982A-4C45-A7B5-EA8A9D4AA196}"/>
                </a:ext>
              </a:extLst>
            </p:cNvPr>
            <p:cNvSpPr/>
            <p:nvPr/>
          </p:nvSpPr>
          <p:spPr>
            <a:xfrm>
              <a:off x="5997714" y="3321844"/>
              <a:ext cx="2047874" cy="681038"/>
            </a:xfrm>
            <a:prstGeom prst="roundRec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Output: </a:t>
              </a:r>
              <a:r>
                <a:rPr lang="en-US" altLang="ko-K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Operator Response Time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화살표: 오른쪽 36">
              <a:extLst>
                <a:ext uri="{FF2B5EF4-FFF2-40B4-BE49-F238E27FC236}">
                  <a16:creationId xmlns:a16="http://schemas.microsoft.com/office/drawing/2014/main" id="{E3FCBDF1-0459-413C-92EE-24307AD11580}"/>
                </a:ext>
              </a:extLst>
            </p:cNvPr>
            <p:cNvSpPr/>
            <p:nvPr/>
          </p:nvSpPr>
          <p:spPr>
            <a:xfrm>
              <a:off x="4819649" y="2769394"/>
              <a:ext cx="904875" cy="552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640A6BF6-938C-4CD6-A492-6C102D3D1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2554"/>
            <a:ext cx="6096000" cy="1476953"/>
          </a:xfrm>
          <a:prstGeom prst="rect">
            <a:avLst/>
          </a:prstGeom>
        </p:spPr>
      </p:pic>
      <p:sp>
        <p:nvSpPr>
          <p:cNvPr id="40" name="내용 개체 틀 2">
            <a:extLst>
              <a:ext uri="{FF2B5EF4-FFF2-40B4-BE49-F238E27FC236}">
                <a16:creationId xmlns:a16="http://schemas.microsoft.com/office/drawing/2014/main" id="{7DCB2022-3F4E-42A4-95D8-99C3205D23B0}"/>
              </a:ext>
            </a:extLst>
          </p:cNvPr>
          <p:cNvSpPr txBox="1">
            <a:spLocks/>
          </p:cNvSpPr>
          <p:nvPr/>
        </p:nvSpPr>
        <p:spPr>
          <a:xfrm>
            <a:off x="311987" y="1345721"/>
            <a:ext cx="11514827" cy="483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rtl="0" eaLnBrk="0" fontAlgn="base" latinLnBrk="1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ko-KR" altLang="en-US" b="1" kern="120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404040"/>
                </a:solidFill>
                <a:latin typeface="+mj-ea"/>
                <a:ea typeface="+mj-ea"/>
                <a:cs typeface="+mn-cs"/>
              </a:defRPr>
            </a:lvl1pPr>
            <a:lvl2pPr marL="685800" indent="-228600" algn="l" rtl="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맑은 고딕" panose="020B0503020000020004" pitchFamily="50" charset="-127"/>
              <a:buChar char="–"/>
              <a:defRPr lang="ko-KR" altLang="en-US" b="1" kern="120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404040"/>
                </a:solidFill>
                <a:latin typeface="+mj-ea"/>
                <a:ea typeface="+mj-ea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ko-KR" altLang="en-US" b="1" kern="1200" dirty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404040"/>
                </a:solidFill>
                <a:latin typeface="+mj-ea"/>
                <a:ea typeface="+mj-ea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ko-KR" altLang="en-US" b="1" kern="1200" dirty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404040"/>
                </a:solidFill>
                <a:latin typeface="+mj-ea"/>
                <a:ea typeface="+mj-ea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ko-KR" altLang="en-US" b="1" kern="1200" dirty="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404040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" descr="Picture 6">
            <a:extLst>
              <a:ext uri="{FF2B5EF4-FFF2-40B4-BE49-F238E27FC236}">
                <a16:creationId xmlns:a16="http://schemas.microsoft.com/office/drawing/2014/main" id="{54F293BF-F112-456F-A53E-04B28AAC6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750" y="1728454"/>
            <a:ext cx="6408021" cy="327257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0E0708B-C377-4904-A35D-D4DC8760E141}"/>
              </a:ext>
            </a:extLst>
          </p:cNvPr>
          <p:cNvSpPr/>
          <p:nvPr/>
        </p:nvSpPr>
        <p:spPr>
          <a:xfrm>
            <a:off x="3314700" y="5001030"/>
            <a:ext cx="971550" cy="5112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582BA382-9188-4A9F-837F-0F90F1F87629}"/>
              </a:ext>
            </a:extLst>
          </p:cNvPr>
          <p:cNvCxnSpPr/>
          <p:nvPr/>
        </p:nvCxnSpPr>
        <p:spPr>
          <a:xfrm flipV="1">
            <a:off x="4312849" y="3520481"/>
            <a:ext cx="5755076" cy="17332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2609DB-F183-45D6-80C4-26C17A84ADDB}"/>
              </a:ext>
            </a:extLst>
          </p:cNvPr>
          <p:cNvSpPr/>
          <p:nvPr/>
        </p:nvSpPr>
        <p:spPr>
          <a:xfrm>
            <a:off x="3842407" y="2158794"/>
            <a:ext cx="1861183" cy="4771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HEP, PSF(Available Time)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11BC3425-6A30-4022-8583-841390D49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8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C5624E-784E-42DD-97A4-8F8AF9C9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Operator Response Time Model</a:t>
            </a:r>
            <a:endParaRPr kumimoji="1" lang="ko-K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AC459E-8C67-43A5-9A95-794905166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52024-B945-47CD-B122-86F0A1A43957}"/>
              </a:ext>
            </a:extLst>
          </p:cNvPr>
          <p:cNvSpPr txBox="1"/>
          <p:nvPr/>
        </p:nvSpPr>
        <p:spPr>
          <a:xfrm>
            <a:off x="496410" y="5801946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Algorithm for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Developed Model(1/2)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B1957A82-2597-4AC3-9175-BDE78B543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186" y="971183"/>
            <a:ext cx="3733271" cy="48307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5A97A6-636D-4E5B-ABEB-F9814CECC517}"/>
              </a:ext>
            </a:extLst>
          </p:cNvPr>
          <p:cNvSpPr txBox="1"/>
          <p:nvPr/>
        </p:nvSpPr>
        <p:spPr>
          <a:xfrm>
            <a:off x="4667250" y="1257300"/>
            <a:ext cx="715956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the monitoring variable of the physical module satisfies, the diagnosis module start.</a:t>
            </a:r>
          </a:p>
          <a:p>
            <a:pPr lv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HEP_d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 already provided by expert judgment.</a:t>
            </a:r>
          </a:p>
          <a:p>
            <a:pPr lvl="1"/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the manual diagnosis module operates, the user judges whether the diagnosis is normal or not by comparing random number with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HEP_d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lv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2-1. If the generated random number is less than the set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HEP_d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operator determines that the diagnosis has failed</a:t>
            </a:r>
          </a:p>
          <a:p>
            <a:pPr marL="895350" lvl="1"/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maximum time (Max(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A.T_d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)) of the operator response time for diagnosis is set as a maximum value using the available time level and its multiplier</a:t>
            </a:r>
          </a:p>
          <a:p>
            <a:pPr marL="342900" indent="-342900">
              <a:buAutoNum type="arabicPeriod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operator response time for diagnosis is to determine the time(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Time_d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by utilizing the random number reproduced based on the specific probability distribution for the range set in Step 3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8BEA3BF-7DB6-4ACA-83F3-AC78D81F4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635" y="4479472"/>
            <a:ext cx="6096000" cy="147695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F6AF80C-B334-4CEC-8497-396520458D5D}"/>
              </a:ext>
            </a:extLst>
          </p:cNvPr>
          <p:cNvSpPr/>
          <p:nvPr/>
        </p:nvSpPr>
        <p:spPr>
          <a:xfrm>
            <a:off x="762000" y="5172075"/>
            <a:ext cx="352425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08EE895-8A61-4B4D-85BE-29AD6CBB8FBE}"/>
              </a:ext>
            </a:extLst>
          </p:cNvPr>
          <p:cNvSpPr/>
          <p:nvPr/>
        </p:nvSpPr>
        <p:spPr>
          <a:xfrm>
            <a:off x="5741629" y="5216009"/>
            <a:ext cx="9639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solidFill>
                  <a:schemeClr val="tx1"/>
                </a:solidFill>
              </a:rPr>
              <a:t>Time_d</a:t>
            </a:r>
            <a:endParaRPr lang="en-US" sz="1300" b="1" dirty="0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F5260EF-C127-40E2-BF75-8FC66FDB1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3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C5624E-784E-42DD-97A4-8F8AF9C9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Operator Response Time Model</a:t>
            </a:r>
            <a:endParaRPr kumimoji="1" lang="ko-K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AC459E-8C67-43A5-9A95-794905166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52024-B945-47CD-B122-86F0A1A43957}"/>
              </a:ext>
            </a:extLst>
          </p:cNvPr>
          <p:cNvSpPr txBox="1"/>
          <p:nvPr/>
        </p:nvSpPr>
        <p:spPr>
          <a:xfrm>
            <a:off x="496410" y="5801946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Algorithm for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Developed Model(2/2)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A97A6-636D-4E5B-ABEB-F9814CECC517}"/>
              </a:ext>
            </a:extLst>
          </p:cNvPr>
          <p:cNvSpPr txBox="1"/>
          <p:nvPr/>
        </p:nvSpPr>
        <p:spPr>
          <a:xfrm>
            <a:off x="4667250" y="901575"/>
            <a:ext cx="739775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determining the diagnosis time, if the random number generated by comparing it with the random number is greater than or equal to the execution HEP</a:t>
            </a:r>
          </a:p>
          <a:p>
            <a:pPr marL="895350" lvl="1" indent="-85725">
              <a:tabLst>
                <a:tab pos="895350" algn="l"/>
              </a:tabLs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HEP_e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 already provided by expert judgment </a:t>
            </a:r>
          </a:p>
          <a:p>
            <a:pPr marL="895350" lvl="1" indent="-85725">
              <a:tabLst>
                <a:tab pos="895350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5-1. If the generated random number is less than the HEP for the set execution, the operator</a:t>
            </a:r>
          </a:p>
          <a:p>
            <a:pPr marL="895350" lvl="1" indent="-85725">
              <a:tabLst>
                <a:tab pos="895350" algn="l"/>
              </a:tabLs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determines that the execution has failed. </a:t>
            </a:r>
          </a:p>
          <a:p>
            <a:pPr marL="895350" lvl="1" indent="-85725">
              <a:tabLst>
                <a:tab pos="895350" algn="l"/>
              </a:tabLst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successful execution, the operator response time for the execution shall be determined using the same method such as 3 Step.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operator’s response time is within the operator’s available time; the operator response time for execution must be within the value that is available time minus the operator response time for diagnosis.</a:t>
            </a:r>
          </a:p>
          <a:p>
            <a:pPr lvl="2"/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operator response time for execution determines the time(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Time_e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by utilizing the regenerated random number based on the specific probability distribution for the range.</a:t>
            </a:r>
          </a:p>
          <a:p>
            <a:pPr marL="342900" indent="-342900">
              <a:buAutoNum type="arabicPeriod" startAt="5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final operator response time is transmitted to the physical module by combining the operator response time for diagnosis and execution determined in Step 4 with Step 7.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FF71EA1-5544-4094-82ED-4BE1C466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3332163"/>
            <a:ext cx="962025" cy="3429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BAB4311-D66C-46BB-BDCD-8E6D90374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610" y="4686330"/>
            <a:ext cx="6096000" cy="1476953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C019A145-BD7D-4334-B12E-F40652B62AC6}"/>
              </a:ext>
            </a:extLst>
          </p:cNvPr>
          <p:cNvSpPr/>
          <p:nvPr/>
        </p:nvSpPr>
        <p:spPr>
          <a:xfrm>
            <a:off x="1000125" y="4333875"/>
            <a:ext cx="428625" cy="2571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28DBF9-C84B-4CE2-8FB4-06DA4FADCA4F}"/>
              </a:ext>
            </a:extLst>
          </p:cNvPr>
          <p:cNvSpPr/>
          <p:nvPr/>
        </p:nvSpPr>
        <p:spPr>
          <a:xfrm>
            <a:off x="7579954" y="5447973"/>
            <a:ext cx="9639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solidFill>
                  <a:schemeClr val="tx1"/>
                </a:solidFill>
              </a:rPr>
              <a:t>Time_e</a:t>
            </a:r>
            <a:endParaRPr lang="en-US" sz="1300" b="1" dirty="0">
              <a:solidFill>
                <a:schemeClr val="tx1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A91665F-EC0E-42DB-AF3E-3B47B719F865}"/>
              </a:ext>
            </a:extLst>
          </p:cNvPr>
          <p:cNvGrpSpPr/>
          <p:nvPr/>
        </p:nvGrpSpPr>
        <p:grpSpPr>
          <a:xfrm>
            <a:off x="496410" y="970746"/>
            <a:ext cx="3881912" cy="4831200"/>
            <a:chOff x="496410" y="970746"/>
            <a:chExt cx="3881912" cy="483120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97372FBA-157B-4052-81B8-F34C9AA2B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410" y="970746"/>
              <a:ext cx="3881912" cy="4831200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9204671D-181A-415D-821C-2DC8318D7476}"/>
                </a:ext>
              </a:extLst>
            </p:cNvPr>
            <p:cNvSpPr/>
            <p:nvPr/>
          </p:nvSpPr>
          <p:spPr>
            <a:xfrm>
              <a:off x="2771775" y="3190875"/>
              <a:ext cx="1514475" cy="4841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C59E48FC-6284-45AA-91B7-043DAA9C1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9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C5624E-784E-42DD-97A4-8F8AF9C9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87" y="298323"/>
            <a:ext cx="11514827" cy="672860"/>
          </a:xfrm>
        </p:spPr>
        <p:txBody>
          <a:bodyPr/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kumimoji="1" lang="ko-KR" alt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AC459E-8C67-43A5-9A95-794905166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575AEB10-C4BC-466D-81D3-52CC2C573FD3}"/>
              </a:ext>
            </a:extLst>
          </p:cNvPr>
          <p:cNvGraphicFramePr>
            <a:graphicFrameLocks noGrp="1"/>
          </p:cNvGraphicFramePr>
          <p:nvPr/>
        </p:nvGraphicFramePr>
        <p:xfrm>
          <a:off x="143509" y="2311703"/>
          <a:ext cx="5838191" cy="2531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30765">
                  <a:extLst>
                    <a:ext uri="{9D8B030D-6E8A-4147-A177-3AD203B41FA5}">
                      <a16:colId xmlns:a16="http://schemas.microsoft.com/office/drawing/2014/main" val="248374289"/>
                    </a:ext>
                  </a:extLst>
                </a:gridCol>
                <a:gridCol w="1564603">
                  <a:extLst>
                    <a:ext uri="{9D8B030D-6E8A-4147-A177-3AD203B41FA5}">
                      <a16:colId xmlns:a16="http://schemas.microsoft.com/office/drawing/2014/main" val="3702402062"/>
                    </a:ext>
                  </a:extLst>
                </a:gridCol>
                <a:gridCol w="1042823">
                  <a:extLst>
                    <a:ext uri="{9D8B030D-6E8A-4147-A177-3AD203B41FA5}">
                      <a16:colId xmlns:a16="http://schemas.microsoft.com/office/drawing/2014/main" val="3154187232"/>
                    </a:ext>
                  </a:extLst>
                </a:gridCol>
              </a:tblGrid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360062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Time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min(1,380 s)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19697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HEP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6.20E-01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093361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Available Time Level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9664227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Nominal Time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min(1,140 s)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6457064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or Fail by comparing for Diagnosis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8494388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 Response Time for Diagnosis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 sec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0569713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HEP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2.90E-02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0289964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Available Time Level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5864206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Nominal Time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3min(180 s)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7788770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or Fail by comparing for Execution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3225963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 Response Time for Execution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sec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0329593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 response time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 sec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4904330"/>
                  </a:ext>
                </a:extLst>
              </a:tr>
            </a:tbl>
          </a:graphicData>
        </a:graphic>
      </p:graphicFrame>
      <p:pic>
        <p:nvPicPr>
          <p:cNvPr id="2049" name="그림 5">
            <a:extLst>
              <a:ext uri="{FF2B5EF4-FFF2-40B4-BE49-F238E27FC236}">
                <a16:creationId xmlns:a16="http://schemas.microsoft.com/office/drawing/2014/main" id="{5B758257-193F-42C8-A4B9-30729B6EF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187301"/>
            <a:ext cx="57245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897EAC86-B834-45AB-B4B0-98D15A6F1346}"/>
              </a:ext>
            </a:extLst>
          </p:cNvPr>
          <p:cNvGraphicFramePr>
            <a:graphicFrameLocks noGrp="1"/>
          </p:cNvGraphicFramePr>
          <p:nvPr/>
        </p:nvGraphicFramePr>
        <p:xfrm>
          <a:off x="6362702" y="2311703"/>
          <a:ext cx="5456236" cy="2531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19397">
                  <a:extLst>
                    <a:ext uri="{9D8B030D-6E8A-4147-A177-3AD203B41FA5}">
                      <a16:colId xmlns:a16="http://schemas.microsoft.com/office/drawing/2014/main" val="3622229807"/>
                    </a:ext>
                  </a:extLst>
                </a:gridCol>
                <a:gridCol w="1462241">
                  <a:extLst>
                    <a:ext uri="{9D8B030D-6E8A-4147-A177-3AD203B41FA5}">
                      <a16:colId xmlns:a16="http://schemas.microsoft.com/office/drawing/2014/main" val="3745063093"/>
                    </a:ext>
                  </a:extLst>
                </a:gridCol>
                <a:gridCol w="974598">
                  <a:extLst>
                    <a:ext uri="{9D8B030D-6E8A-4147-A177-3AD203B41FA5}">
                      <a16:colId xmlns:a16="http://schemas.microsoft.com/office/drawing/2014/main" val="1733559608"/>
                    </a:ext>
                  </a:extLst>
                </a:gridCol>
              </a:tblGrid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5263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Time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min(1,380 s)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9528759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HEP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6.20E-01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4668510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Available Time Level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68258335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Nominal Time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min(1,140 s)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1983804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or Fail by comparing for Diagnosis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4190268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 Response Time for Diagnosis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1,021 sec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75398090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HEP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2.90E-02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7057895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Available Time Level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64898632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Nominal Time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3min(180 s)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93608796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or Fail by comparing for Execution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98624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 Response Time for Execution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43054617"/>
                  </a:ext>
                </a:extLst>
              </a:tr>
              <a:tr h="19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 response time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Action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55151713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9EA081FC-87AD-48F2-B5FE-1DD98D22EECA}"/>
              </a:ext>
            </a:extLst>
          </p:cNvPr>
          <p:cNvSpPr/>
          <p:nvPr/>
        </p:nvSpPr>
        <p:spPr>
          <a:xfrm>
            <a:off x="1615345" y="1759776"/>
            <a:ext cx="3236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Example 1 of Model Results</a:t>
            </a:r>
            <a:endParaRPr lang="en-US" sz="1800" dirty="0"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CFE78FC-007E-4281-B0DE-4AEE9F467703}"/>
              </a:ext>
            </a:extLst>
          </p:cNvPr>
          <p:cNvSpPr/>
          <p:nvPr/>
        </p:nvSpPr>
        <p:spPr>
          <a:xfrm>
            <a:off x="7492273" y="1769269"/>
            <a:ext cx="3236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Example 2 of Model Results</a:t>
            </a:r>
            <a:endParaRPr lang="en-US" sz="1800" dirty="0"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1F585A9-BEE9-42A3-B8D0-C4621C28BA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00" y="5207621"/>
            <a:ext cx="5730240" cy="1178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75DE044-238D-40EC-A13A-5EF6BE3573CD}"/>
              </a:ext>
            </a:extLst>
          </p:cNvPr>
          <p:cNvSpPr/>
          <p:nvPr/>
        </p:nvSpPr>
        <p:spPr>
          <a:xfrm>
            <a:off x="371476" y="978910"/>
            <a:ext cx="9496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Example:</a:t>
            </a:r>
            <a:r>
              <a:rPr lang="ko-KR" altLang="en-US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Primary cooling and decompression failure using low-pressure safety injection in a small loss of coolant accident(SLOCA)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E1FC61E-DCE4-4F3E-A449-872844A58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37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C76184-46DC-4BEC-A194-D142EB26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87" y="298323"/>
            <a:ext cx="11514827" cy="672860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28E080-43E0-4286-B074-28D47A961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990582AA-242A-400B-BF5F-E21842B9CDB8}"/>
              </a:ext>
            </a:extLst>
          </p:cNvPr>
          <p:cNvGrpSpPr/>
          <p:nvPr/>
        </p:nvGrpSpPr>
        <p:grpSpPr>
          <a:xfrm>
            <a:off x="153367" y="1703089"/>
            <a:ext cx="6797940" cy="4137767"/>
            <a:chOff x="1657717" y="2545740"/>
            <a:chExt cx="4976446" cy="3059722"/>
          </a:xfrm>
        </p:grpSpPr>
        <p:pic>
          <p:nvPicPr>
            <p:cNvPr id="42" name="_x705258008" descr="EMB0000eaecbb2e">
              <a:extLst>
                <a:ext uri="{FF2B5EF4-FFF2-40B4-BE49-F238E27FC236}">
                  <a16:creationId xmlns:a16="http://schemas.microsoft.com/office/drawing/2014/main" id="{0925EC26-1C9F-41D5-BDD0-C2FED4BE4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940" y="2545740"/>
              <a:ext cx="45720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3BF2963-E9A8-48D6-9895-4E80207DEACE}"/>
                </a:ext>
              </a:extLst>
            </p:cNvPr>
            <p:cNvSpPr/>
            <p:nvPr/>
          </p:nvSpPr>
          <p:spPr>
            <a:xfrm>
              <a:off x="2529062" y="2620108"/>
              <a:ext cx="3194539" cy="316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b="1" dirty="0">
                  <a:solidFill>
                    <a:schemeClr val="tx1"/>
                  </a:solidFill>
                </a:rPr>
                <a:t>Operator Response Time</a:t>
              </a:r>
            </a:p>
            <a:p>
              <a:pPr algn="ctr"/>
              <a:r>
                <a:rPr lang="en-US" altLang="ko-KR" sz="1500" b="1" dirty="0">
                  <a:solidFill>
                    <a:schemeClr val="tx1"/>
                  </a:solidFill>
                </a:rPr>
                <a:t>(5,000 iterations)</a:t>
              </a:r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4E071FF9-DF4E-44B1-BDEF-8AD07E5BC022}"/>
                </a:ext>
              </a:extLst>
            </p:cNvPr>
            <p:cNvSpPr/>
            <p:nvPr/>
          </p:nvSpPr>
          <p:spPr>
            <a:xfrm>
              <a:off x="5754932" y="5288939"/>
              <a:ext cx="879231" cy="316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Time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270838-DE77-45B4-904F-ADF0845F6684}"/>
                </a:ext>
              </a:extLst>
            </p:cNvPr>
            <p:cNvSpPr txBox="1"/>
            <p:nvPr/>
          </p:nvSpPr>
          <p:spPr>
            <a:xfrm rot="16200000">
              <a:off x="815533" y="3706325"/>
              <a:ext cx="1846659" cy="1622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200" b="1" dirty="0"/>
                <a:t>Frequency</a:t>
              </a:r>
              <a:endParaRPr lang="en-US" sz="1200" b="1" dirty="0"/>
            </a:p>
          </p:txBody>
        </p:sp>
      </p:grp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32529A48-3B74-4812-9DB9-4A2E20EAB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41220"/>
              </p:ext>
            </p:extLst>
          </p:nvPr>
        </p:nvGraphicFramePr>
        <p:xfrm>
          <a:off x="6621496" y="2017683"/>
          <a:ext cx="5550678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75339">
                  <a:extLst>
                    <a:ext uri="{9D8B030D-6E8A-4147-A177-3AD203B41FA5}">
                      <a16:colId xmlns:a16="http://schemas.microsoft.com/office/drawing/2014/main" val="1790279054"/>
                    </a:ext>
                  </a:extLst>
                </a:gridCol>
                <a:gridCol w="2775339">
                  <a:extLst>
                    <a:ext uri="{9D8B030D-6E8A-4147-A177-3AD203B41FA5}">
                      <a16:colId xmlns:a16="http://schemas.microsoft.com/office/drawing/2014/main" val="3992949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Existing SPAR-H Result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Model Result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42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6.49e-1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6.40e-1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74959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Error Prob.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9652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1.3%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76019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585F73DD-A9C4-4183-9EB1-94B4ED70831F}"/>
              </a:ext>
            </a:extLst>
          </p:cNvPr>
          <p:cNvSpPr/>
          <p:nvPr/>
        </p:nvSpPr>
        <p:spPr>
          <a:xfrm>
            <a:off x="6240825" y="4453945"/>
            <a:ext cx="270714" cy="86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Failure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362730B-7AC2-4F6E-BD34-84F63CF50041}"/>
              </a:ext>
            </a:extLst>
          </p:cNvPr>
          <p:cNvSpPr/>
          <p:nvPr/>
        </p:nvSpPr>
        <p:spPr>
          <a:xfrm>
            <a:off x="5614899" y="4453945"/>
            <a:ext cx="625925" cy="86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A0F6C82-BD8A-4EE1-A61E-CC8D2780E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9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748FC2-67A7-4EFB-B235-5F7F752C6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C2EB2A6-54A1-4A0B-BEE1-C550A89A6BF4}"/>
              </a:ext>
            </a:extLst>
          </p:cNvPr>
          <p:cNvSpPr txBox="1">
            <a:spLocks/>
          </p:cNvSpPr>
          <p:nvPr/>
        </p:nvSpPr>
        <p:spPr>
          <a:xfrm>
            <a:off x="307293" y="316085"/>
            <a:ext cx="11514827" cy="67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ko-KR" altLang="en-US" sz="3800" b="1" kern="120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2D3136"/>
                </a:solidFill>
                <a:latin typeface="+mj-ea"/>
                <a:ea typeface="+mj-ea"/>
                <a:cs typeface="+mn-cs"/>
              </a:defRPr>
            </a:lvl1pPr>
            <a:lvl2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9144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13716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18288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kumimoji="0"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kumimoji="0"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3170336C-0F7C-41A8-8EE6-0D261F8A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1013379"/>
            <a:ext cx="11316793" cy="5330271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Completed the development of the Operator Response Time Model for DICE, one of the IDPSA methods</a:t>
            </a:r>
          </a:p>
          <a:p>
            <a:endParaRPr lang="en-US" altLang="en-US" sz="500" dirty="0"/>
          </a:p>
          <a:p>
            <a:pPr lvl="1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It is developed using SPAR-H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operator response time model code develops completed </a:t>
            </a:r>
          </a:p>
          <a:p>
            <a:pPr lvl="1"/>
            <a:endParaRPr lang="en-US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Expected Outcomes</a:t>
            </a:r>
          </a:p>
          <a:p>
            <a:pPr lvl="1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Unknown scenarios can be found by increasing the degree of freedom for scenarios due to changes in operator response time.</a:t>
            </a:r>
          </a:p>
          <a:p>
            <a:pPr lvl="1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Various versions of the human models can be installed to reflect error of omission, commission, and even malicious actions.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D4ED0FF-AD0E-4C52-B41C-7FD6935A7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23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E361AF-1B90-484D-874C-1011A1DAB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8E1B2-435F-4A85-BF66-B937F63A94CF}"/>
              </a:ext>
            </a:extLst>
          </p:cNvPr>
          <p:cNvSpPr txBox="1"/>
          <p:nvPr/>
        </p:nvSpPr>
        <p:spPr>
          <a:xfrm>
            <a:off x="1990134" y="2844224"/>
            <a:ext cx="8211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  <a:p>
            <a:pPr algn="ctr"/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Contact: skdmlclsrn11@gmail.com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483185-242C-4ADF-880A-70B552B7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3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79DB62-2AF5-4775-AE1F-0355FB95A3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9E73E-47DE-4B28-A86B-9CEAC934AA7F}"/>
              </a:ext>
            </a:extLst>
          </p:cNvPr>
          <p:cNvSpPr txBox="1"/>
          <p:nvPr/>
        </p:nvSpPr>
        <p:spPr>
          <a:xfrm>
            <a:off x="427660" y="324573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FB14C-9E27-45D2-BF97-FF6E19BB46D2}"/>
              </a:ext>
            </a:extLst>
          </p:cNvPr>
          <p:cNvSpPr txBox="1"/>
          <p:nvPr/>
        </p:nvSpPr>
        <p:spPr>
          <a:xfrm>
            <a:off x="2320351" y="1041823"/>
            <a:ext cx="7551298" cy="4548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DICE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Operator Response Time Model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C697455-8B30-4C7D-A05E-AA2777086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0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28E080-43E0-4286-B074-28D47A961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885D45C-2356-4F74-8689-044C4CB9C000}"/>
              </a:ext>
            </a:extLst>
          </p:cNvPr>
          <p:cNvSpPr txBox="1">
            <a:spLocks/>
          </p:cNvSpPr>
          <p:nvPr/>
        </p:nvSpPr>
        <p:spPr>
          <a:xfrm>
            <a:off x="350942" y="298323"/>
            <a:ext cx="11514827" cy="67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ko-KR" altLang="en-US" sz="3800" b="1" kern="120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2D3136"/>
                </a:solidFill>
                <a:latin typeface="+mj-ea"/>
                <a:ea typeface="+mj-ea"/>
                <a:cs typeface="+mn-cs"/>
              </a:defRPr>
            </a:lvl1pPr>
            <a:lvl2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9144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13716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18288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kumimoji="0"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8" name="모서리가 둥근 직사각형">
            <a:extLst>
              <a:ext uri="{FF2B5EF4-FFF2-40B4-BE49-F238E27FC236}">
                <a16:creationId xmlns:a16="http://schemas.microsoft.com/office/drawing/2014/main" id="{C9C9C1CC-982A-441E-8B7B-E2B7B591B4ED}"/>
              </a:ext>
            </a:extLst>
          </p:cNvPr>
          <p:cNvSpPr/>
          <p:nvPr/>
        </p:nvSpPr>
        <p:spPr>
          <a:xfrm>
            <a:off x="939105" y="5198150"/>
            <a:ext cx="10224416" cy="1121947"/>
          </a:xfrm>
          <a:prstGeom prst="roundRect">
            <a:avLst>
              <a:gd name="adj" fmla="val 13459"/>
            </a:avLst>
          </a:prstGeom>
          <a:solidFill>
            <a:srgbClr val="FFFFFF"/>
          </a:solidFill>
          <a:ln w="3175">
            <a:solidFill>
              <a:schemeClr val="accent3">
                <a:lumOff val="10294"/>
              </a:schemeClr>
            </a:solidFill>
          </a:ln>
          <a:effectLst>
            <a:outerShdw blurRad="114300" dist="23000" dir="5400000" rotWithShape="0">
              <a:srgbClr val="A7A7A7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1400">
                <a:solidFill>
                  <a:srgbClr val="616161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DPSA(Integrated Deterministic-Probabilistic Safety Assessment)…">
            <a:extLst>
              <a:ext uri="{FF2B5EF4-FFF2-40B4-BE49-F238E27FC236}">
                <a16:creationId xmlns:a16="http://schemas.microsoft.com/office/drawing/2014/main" id="{DD38AED2-5B49-480F-9A3B-DAD862A40BE1}"/>
              </a:ext>
            </a:extLst>
          </p:cNvPr>
          <p:cNvSpPr txBox="1"/>
          <p:nvPr/>
        </p:nvSpPr>
        <p:spPr>
          <a:xfrm>
            <a:off x="1077155" y="5182798"/>
            <a:ext cx="10037690" cy="113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buFont typeface="Arial"/>
              <a:defRPr sz="1600" b="1"/>
            </a:pPr>
            <a:r>
              <a:rPr sz="1900" dirty="0">
                <a:solidFill>
                  <a:srgbClr val="296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IDPSA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>
                <a:solidFill>
                  <a:srgbClr val="296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ntegrated </a:t>
            </a:r>
            <a:r>
              <a:rPr dirty="0">
                <a:solidFill>
                  <a:srgbClr val="296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eterministic-</a:t>
            </a:r>
            <a:r>
              <a:rPr dirty="0">
                <a:solidFill>
                  <a:srgbClr val="296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robabilistic </a:t>
            </a:r>
            <a:r>
              <a:rPr dirty="0">
                <a:solidFill>
                  <a:srgbClr val="296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afety </a:t>
            </a:r>
            <a:r>
              <a:rPr dirty="0">
                <a:solidFill>
                  <a:srgbClr val="296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ssessment)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/>
              <a:defRPr sz="14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is a methodology that analyzes the metric related to the system’s safety by reflecting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probabilistic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(or stochastic) situational changes in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deterministic simulation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of a physical model. 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2CA5737-2DE4-4738-B9A9-41DF98914758}"/>
              </a:ext>
            </a:extLst>
          </p:cNvPr>
          <p:cNvGrpSpPr/>
          <p:nvPr/>
        </p:nvGrpSpPr>
        <p:grpSpPr>
          <a:xfrm>
            <a:off x="104199" y="1625599"/>
            <a:ext cx="5287858" cy="1909565"/>
            <a:chOff x="930036" y="3491969"/>
            <a:chExt cx="7703316" cy="220850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FAF75210-6C98-4CC1-831B-724369D49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036" y="3491969"/>
              <a:ext cx="4417017" cy="2208509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90EF1D5B-E760-437D-A2AF-4C3EA6EA5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7300" y="3771502"/>
              <a:ext cx="2576052" cy="1758329"/>
            </a:xfrm>
            <a:prstGeom prst="rect">
              <a:avLst/>
            </a:prstGeom>
          </p:spPr>
        </p:pic>
        <p:cxnSp>
          <p:nvCxnSpPr>
            <p:cNvPr id="15" name="연결선: 구부러짐 14">
              <a:extLst>
                <a:ext uri="{FF2B5EF4-FFF2-40B4-BE49-F238E27FC236}">
                  <a16:creationId xmlns:a16="http://schemas.microsoft.com/office/drawing/2014/main" id="{BC169CA7-4BF7-452F-93E5-E9F8598A95C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493910" y="3956918"/>
              <a:ext cx="4827722" cy="1433593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BE80E8-A5DE-4FC3-B61B-E4CABA8CDB2F}"/>
                </a:ext>
              </a:extLst>
            </p:cNvPr>
            <p:cNvSpPr txBox="1"/>
            <p:nvPr/>
          </p:nvSpPr>
          <p:spPr>
            <a:xfrm>
              <a:off x="1496243" y="4956303"/>
              <a:ext cx="837416" cy="284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Success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FDE4DD-BF38-4155-9401-A2095A0A0662}"/>
                </a:ext>
              </a:extLst>
            </p:cNvPr>
            <p:cNvSpPr txBox="1"/>
            <p:nvPr/>
          </p:nvSpPr>
          <p:spPr>
            <a:xfrm>
              <a:off x="1484543" y="5328390"/>
              <a:ext cx="435755" cy="284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Fail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" name="더하기 기호 2">
            <a:extLst>
              <a:ext uri="{FF2B5EF4-FFF2-40B4-BE49-F238E27FC236}">
                <a16:creationId xmlns:a16="http://schemas.microsoft.com/office/drawing/2014/main" id="{08245A3D-E3EC-4F41-BF6F-F001C23ABB39}"/>
              </a:ext>
            </a:extLst>
          </p:cNvPr>
          <p:cNvSpPr/>
          <p:nvPr/>
        </p:nvSpPr>
        <p:spPr>
          <a:xfrm>
            <a:off x="5400299" y="2125448"/>
            <a:ext cx="1190171" cy="1017442"/>
          </a:xfrm>
          <a:prstGeom prst="mathPlus">
            <a:avLst/>
          </a:prstGeom>
          <a:solidFill>
            <a:srgbClr val="296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62D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_x113076904" descr="EMB0000618c05f6">
            <a:extLst>
              <a:ext uri="{FF2B5EF4-FFF2-40B4-BE49-F238E27FC236}">
                <a16:creationId xmlns:a16="http://schemas.microsoft.com/office/drawing/2014/main" id="{51D5CD9B-4597-4EE0-B441-5D1EFA8C5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50" y="1422505"/>
            <a:ext cx="4069440" cy="25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5DC2DA-C845-4D80-847C-B1FE050C38C0}"/>
              </a:ext>
            </a:extLst>
          </p:cNvPr>
          <p:cNvSpPr txBox="1"/>
          <p:nvPr/>
        </p:nvSpPr>
        <p:spPr>
          <a:xfrm>
            <a:off x="2323043" y="4004914"/>
            <a:ext cx="102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PSA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6E462A-E64A-4E1C-97AF-468AFF2D6E66}"/>
              </a:ext>
            </a:extLst>
          </p:cNvPr>
          <p:cNvSpPr txBox="1"/>
          <p:nvPr/>
        </p:nvSpPr>
        <p:spPr>
          <a:xfrm>
            <a:off x="8828141" y="3981973"/>
            <a:ext cx="102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DSA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8CE2CD-9E9C-4C81-BF5C-2E1A17F3EFD3}"/>
              </a:ext>
            </a:extLst>
          </p:cNvPr>
          <p:cNvSpPr txBox="1"/>
          <p:nvPr/>
        </p:nvSpPr>
        <p:spPr>
          <a:xfrm>
            <a:off x="1506365" y="6419444"/>
            <a:ext cx="7656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ko-K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IDPSA is also called DPSA(Dynamic PSA), DPRA(Dynamic PRA), ISA(Integrated Safety Assessment), etc.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화살표: 아래로 구부러짐 1">
            <a:extLst>
              <a:ext uri="{FF2B5EF4-FFF2-40B4-BE49-F238E27FC236}">
                <a16:creationId xmlns:a16="http://schemas.microsoft.com/office/drawing/2014/main" id="{C184C733-0CAF-408D-87F5-318DBE5C13CE}"/>
              </a:ext>
            </a:extLst>
          </p:cNvPr>
          <p:cNvSpPr/>
          <p:nvPr/>
        </p:nvSpPr>
        <p:spPr>
          <a:xfrm>
            <a:off x="5205743" y="907427"/>
            <a:ext cx="1190171" cy="4436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화살표: 아래로 구부러짐 21">
            <a:extLst>
              <a:ext uri="{FF2B5EF4-FFF2-40B4-BE49-F238E27FC236}">
                <a16:creationId xmlns:a16="http://schemas.microsoft.com/office/drawing/2014/main" id="{11D36422-D6EC-453F-ACD4-8E5F4FDED69D}"/>
              </a:ext>
            </a:extLst>
          </p:cNvPr>
          <p:cNvSpPr/>
          <p:nvPr/>
        </p:nvSpPr>
        <p:spPr>
          <a:xfrm rot="10800000">
            <a:off x="5246124" y="3903862"/>
            <a:ext cx="1190171" cy="4436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64AC2332-74A3-4AA4-9E7E-E2A8AE1E9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6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C76184-46DC-4BEC-A194-D142EB26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87" y="298323"/>
            <a:ext cx="11514827" cy="67286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28E080-43E0-4286-B074-28D47A961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A736185-8291-4F44-9E7F-49CDDBC87561}"/>
              </a:ext>
            </a:extLst>
          </p:cNvPr>
          <p:cNvGrpSpPr/>
          <p:nvPr/>
        </p:nvGrpSpPr>
        <p:grpSpPr>
          <a:xfrm>
            <a:off x="1016545" y="1074241"/>
            <a:ext cx="10158909" cy="1855665"/>
            <a:chOff x="207856" y="1469011"/>
            <a:chExt cx="10897920" cy="3250690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0D13A0A9-3F82-4F6A-9098-AD467923B42D}"/>
                </a:ext>
              </a:extLst>
            </p:cNvPr>
            <p:cNvGrpSpPr/>
            <p:nvPr/>
          </p:nvGrpSpPr>
          <p:grpSpPr>
            <a:xfrm>
              <a:off x="1086223" y="2978150"/>
              <a:ext cx="10019553" cy="901699"/>
              <a:chOff x="355600" y="2923988"/>
              <a:chExt cx="11292544" cy="1010024"/>
            </a:xfrm>
          </p:grpSpPr>
          <p:sp>
            <p:nvSpPr>
              <p:cNvPr id="9" name="화살표: 아래쪽 8">
                <a:extLst>
                  <a:ext uri="{FF2B5EF4-FFF2-40B4-BE49-F238E27FC236}">
                    <a16:creationId xmlns:a16="http://schemas.microsoft.com/office/drawing/2014/main" id="{B90439B1-7758-4E72-AD1A-678146200FA4}"/>
                  </a:ext>
                </a:extLst>
              </p:cNvPr>
              <p:cNvSpPr/>
              <p:nvPr/>
            </p:nvSpPr>
            <p:spPr>
              <a:xfrm rot="16200000">
                <a:off x="5496861" y="-2217272"/>
                <a:ext cx="1010024" cy="11292543"/>
              </a:xfrm>
              <a:prstGeom prst="down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7C6914E6-43AC-4179-A93C-D88D70B599B4}"/>
                  </a:ext>
                </a:extLst>
              </p:cNvPr>
              <p:cNvSpPr/>
              <p:nvPr/>
            </p:nvSpPr>
            <p:spPr>
              <a:xfrm>
                <a:off x="5395599" y="3179482"/>
                <a:ext cx="2520000" cy="508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2000s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1C380FD4-064C-4729-8D08-85ED08CBFFD8}"/>
                  </a:ext>
                </a:extLst>
              </p:cNvPr>
              <p:cNvSpPr/>
              <p:nvPr/>
            </p:nvSpPr>
            <p:spPr>
              <a:xfrm>
                <a:off x="2875600" y="3174281"/>
                <a:ext cx="2520000" cy="508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1990s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5D3444CE-4B35-4DD9-8A0D-2D5295FD090C}"/>
                  </a:ext>
                </a:extLst>
              </p:cNvPr>
              <p:cNvSpPr/>
              <p:nvPr/>
            </p:nvSpPr>
            <p:spPr>
              <a:xfrm>
                <a:off x="7915599" y="3175775"/>
                <a:ext cx="2520000" cy="508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2010s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3FAF6EFF-3EE1-4E69-B113-BCB62BAF7B94}"/>
                  </a:ext>
                </a:extLst>
              </p:cNvPr>
              <p:cNvSpPr/>
              <p:nvPr/>
            </p:nvSpPr>
            <p:spPr>
              <a:xfrm>
                <a:off x="355600" y="3179482"/>
                <a:ext cx="2520000" cy="50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1980s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332D289-4920-4440-ACC3-C1CE6C09EAEC}"/>
                </a:ext>
              </a:extLst>
            </p:cNvPr>
            <p:cNvSpPr/>
            <p:nvPr/>
          </p:nvSpPr>
          <p:spPr>
            <a:xfrm>
              <a:off x="207856" y="2143733"/>
              <a:ext cx="3695108" cy="4535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P. C </a:t>
              </a:r>
              <a:r>
                <a:rPr lang="en-US" altLang="ko-KR" sz="1100" dirty="0" err="1">
                  <a:solidFill>
                    <a:schemeClr val="tx1"/>
                  </a:solidFill>
                </a:rPr>
                <a:t>Cacciabue</a:t>
              </a:r>
              <a:r>
                <a:rPr lang="en-US" altLang="ko-KR" sz="1100" dirty="0">
                  <a:solidFill>
                    <a:schemeClr val="tx1"/>
                  </a:solidFill>
                </a:rPr>
                <a:t>, A. Amendola, G. </a:t>
              </a:r>
              <a:r>
                <a:rPr lang="en-US" altLang="ko-KR" sz="1100" dirty="0" err="1">
                  <a:solidFill>
                    <a:schemeClr val="tx1"/>
                  </a:solidFill>
                </a:rPr>
                <a:t>Cojazzi</a:t>
              </a:r>
              <a:r>
                <a:rPr lang="en-US" altLang="ko-KR" sz="1100" dirty="0">
                  <a:solidFill>
                    <a:schemeClr val="tx1"/>
                  </a:solidFill>
                </a:rPr>
                <a:t>(1986)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839BBC7-E228-4529-8ECE-7B78CA3927E9}"/>
                </a:ext>
              </a:extLst>
            </p:cNvPr>
            <p:cNvSpPr/>
            <p:nvPr/>
          </p:nvSpPr>
          <p:spPr>
            <a:xfrm>
              <a:off x="3841576" y="1469011"/>
              <a:ext cx="2556136" cy="4649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J. </a:t>
              </a:r>
              <a:r>
                <a:rPr lang="en-US" altLang="ko-KR" sz="1100" dirty="0" err="1">
                  <a:solidFill>
                    <a:schemeClr val="tx1"/>
                  </a:solidFill>
                </a:rPr>
                <a:t>Devooghy</a:t>
              </a:r>
              <a:r>
                <a:rPr lang="en-US" altLang="ko-KR" sz="1100" dirty="0">
                  <a:solidFill>
                    <a:schemeClr val="tx1"/>
                  </a:solidFill>
                </a:rPr>
                <a:t>, C. </a:t>
              </a:r>
              <a:r>
                <a:rPr lang="en-US" altLang="ko-KR" sz="1100" dirty="0" err="1">
                  <a:solidFill>
                    <a:schemeClr val="tx1"/>
                  </a:solidFill>
                </a:rPr>
                <a:t>Smidts</a:t>
              </a:r>
              <a:r>
                <a:rPr lang="en-US" altLang="ko-KR" sz="1100" dirty="0">
                  <a:solidFill>
                    <a:schemeClr val="tx1"/>
                  </a:solidFill>
                </a:rPr>
                <a:t> (1992)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91C007A-9BDC-4C43-BA51-E557A919D11A}"/>
                </a:ext>
              </a:extLst>
            </p:cNvPr>
            <p:cNvCxnSpPr>
              <a:cxnSpLocks/>
              <a:stCxn id="18" idx="2"/>
              <a:endCxn id="17" idx="0"/>
            </p:cNvCxnSpPr>
            <p:nvPr/>
          </p:nvCxnSpPr>
          <p:spPr>
            <a:xfrm>
              <a:off x="2055411" y="2597253"/>
              <a:ext cx="148775" cy="608989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604E5B03-6DE0-40C7-9318-B8ACD33046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2712" y="1872139"/>
              <a:ext cx="293698" cy="1366451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C4676100-5151-4FBA-9839-4A960561C4E3}"/>
                </a:ext>
              </a:extLst>
            </p:cNvPr>
            <p:cNvSpPr/>
            <p:nvPr/>
          </p:nvSpPr>
          <p:spPr>
            <a:xfrm>
              <a:off x="666938" y="4266184"/>
              <a:ext cx="2488640" cy="4535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T. Aldemir (1987)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014FF62A-DCE4-40B8-A72E-70EA62AB620D}"/>
                </a:ext>
              </a:extLst>
            </p:cNvPr>
            <p:cNvCxnSpPr/>
            <p:nvPr/>
          </p:nvCxnSpPr>
          <p:spPr>
            <a:xfrm>
              <a:off x="2469219" y="3659759"/>
              <a:ext cx="102709" cy="606425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8CF08C82-C6C2-47A8-8AD2-5EF86794495E}"/>
                </a:ext>
              </a:extLst>
            </p:cNvPr>
            <p:cNvSpPr/>
            <p:nvPr/>
          </p:nvSpPr>
          <p:spPr>
            <a:xfrm>
              <a:off x="4065000" y="4255163"/>
              <a:ext cx="3976496" cy="4412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M. </a:t>
              </a:r>
              <a:r>
                <a:rPr lang="en-US" altLang="ko-KR" sz="1100" dirty="0" err="1">
                  <a:solidFill>
                    <a:schemeClr val="tx1"/>
                  </a:solidFill>
                </a:rPr>
                <a:t>Marsequerra</a:t>
              </a:r>
              <a:r>
                <a:rPr lang="en-US" altLang="ko-KR" sz="1100" dirty="0">
                  <a:solidFill>
                    <a:schemeClr val="tx1"/>
                  </a:solidFill>
                </a:rPr>
                <a:t>, E. Zio(1996)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3671000A-0CB6-42CF-8E7B-33E25CBCA0A7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4604949" y="3659762"/>
              <a:ext cx="1448298" cy="595401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BB78BF2-9AED-4FE0-9882-130B3F2B1AF2}"/>
                </a:ext>
              </a:extLst>
            </p:cNvPr>
            <p:cNvSpPr/>
            <p:nvPr/>
          </p:nvSpPr>
          <p:spPr>
            <a:xfrm>
              <a:off x="7033921" y="1943652"/>
              <a:ext cx="2991045" cy="3639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P. E. </a:t>
              </a:r>
              <a:r>
                <a:rPr lang="en-US" altLang="ko-KR" sz="1100" dirty="0" err="1">
                  <a:solidFill>
                    <a:schemeClr val="tx1"/>
                  </a:solidFill>
                </a:rPr>
                <a:t>Labeau</a:t>
              </a:r>
              <a:r>
                <a:rPr lang="en-US" altLang="ko-KR" sz="1100" dirty="0">
                  <a:solidFill>
                    <a:schemeClr val="tx1"/>
                  </a:solidFill>
                </a:rPr>
                <a:t>, J. M. </a:t>
              </a:r>
              <a:r>
                <a:rPr lang="en-US" altLang="ko-KR" sz="1100" dirty="0" err="1">
                  <a:solidFill>
                    <a:schemeClr val="tx1"/>
                  </a:solidFill>
                </a:rPr>
                <a:t>Izquierdo</a:t>
              </a:r>
              <a:r>
                <a:rPr lang="en-US" altLang="ko-KR" sz="1100" dirty="0">
                  <a:solidFill>
                    <a:schemeClr val="tx1"/>
                  </a:solidFill>
                </a:rPr>
                <a:t> (2005)</a:t>
              </a:r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A823770D-52C0-4B66-8B2C-C657F39860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94625" y="2294608"/>
              <a:ext cx="1277628" cy="934768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69384C4-3BC4-4143-A1DC-5660EC1BB1D8}"/>
              </a:ext>
            </a:extLst>
          </p:cNvPr>
          <p:cNvGrpSpPr/>
          <p:nvPr/>
        </p:nvGrpSpPr>
        <p:grpSpPr>
          <a:xfrm>
            <a:off x="1252524" y="3740053"/>
            <a:ext cx="9925614" cy="2064863"/>
            <a:chOff x="283706" y="1804505"/>
            <a:chExt cx="10822070" cy="3362123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4646DC5D-20EE-4274-9160-FAB2F5CC2E62}"/>
                </a:ext>
              </a:extLst>
            </p:cNvPr>
            <p:cNvGrpSpPr/>
            <p:nvPr/>
          </p:nvGrpSpPr>
          <p:grpSpPr>
            <a:xfrm>
              <a:off x="1086223" y="2978150"/>
              <a:ext cx="10019553" cy="901699"/>
              <a:chOff x="355600" y="2923988"/>
              <a:chExt cx="11292544" cy="1010024"/>
            </a:xfrm>
          </p:grpSpPr>
          <p:sp>
            <p:nvSpPr>
              <p:cNvPr id="60" name="화살표: 아래쪽 59">
                <a:extLst>
                  <a:ext uri="{FF2B5EF4-FFF2-40B4-BE49-F238E27FC236}">
                    <a16:creationId xmlns:a16="http://schemas.microsoft.com/office/drawing/2014/main" id="{4458A621-113C-43CD-B4C0-1274400739B1}"/>
                  </a:ext>
                </a:extLst>
              </p:cNvPr>
              <p:cNvSpPr/>
              <p:nvPr/>
            </p:nvSpPr>
            <p:spPr>
              <a:xfrm rot="16200000">
                <a:off x="5496861" y="-2217272"/>
                <a:ext cx="1010024" cy="11292543"/>
              </a:xfrm>
              <a:prstGeom prst="down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3B2A7745-AAB2-4926-AF93-81444FBFC6F8}"/>
                  </a:ext>
                </a:extLst>
              </p:cNvPr>
              <p:cNvSpPr/>
              <p:nvPr/>
            </p:nvSpPr>
            <p:spPr>
              <a:xfrm>
                <a:off x="5395599" y="3179482"/>
                <a:ext cx="2520000" cy="508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2000s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35B44C63-1EB0-4852-810A-EF004271F2F8}"/>
                  </a:ext>
                </a:extLst>
              </p:cNvPr>
              <p:cNvSpPr/>
              <p:nvPr/>
            </p:nvSpPr>
            <p:spPr>
              <a:xfrm>
                <a:off x="2875600" y="3174281"/>
                <a:ext cx="2520000" cy="508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1990s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CCF9CF1D-3868-4DF4-B22C-DF4F6D8A36FF}"/>
                  </a:ext>
                </a:extLst>
              </p:cNvPr>
              <p:cNvSpPr/>
              <p:nvPr/>
            </p:nvSpPr>
            <p:spPr>
              <a:xfrm>
                <a:off x="7915599" y="3175775"/>
                <a:ext cx="2520000" cy="508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2010s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62CE17E8-3EFF-4C64-A5A2-AA28FCDB0573}"/>
                  </a:ext>
                </a:extLst>
              </p:cNvPr>
              <p:cNvSpPr/>
              <p:nvPr/>
            </p:nvSpPr>
            <p:spPr>
              <a:xfrm>
                <a:off x="355600" y="3179482"/>
                <a:ext cx="2520000" cy="50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1980s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D5936CD-B352-417C-8A2E-BF3B5891F839}"/>
                </a:ext>
              </a:extLst>
            </p:cNvPr>
            <p:cNvSpPr/>
            <p:nvPr/>
          </p:nvSpPr>
          <p:spPr>
            <a:xfrm>
              <a:off x="1250575" y="2546831"/>
              <a:ext cx="1642036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GO-FLOW(1988)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265F1F0-F89B-4035-91F5-1BE573C5B6A2}"/>
                </a:ext>
              </a:extLst>
            </p:cNvPr>
            <p:cNvSpPr/>
            <p:nvPr/>
          </p:nvSpPr>
          <p:spPr>
            <a:xfrm>
              <a:off x="3089415" y="2546831"/>
              <a:ext cx="1063065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ISA(1994)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2C38C54D-D087-4EBB-83C3-0C733B39CB91}"/>
                </a:ext>
              </a:extLst>
            </p:cNvPr>
            <p:cNvCxnSpPr>
              <a:cxnSpLocks/>
              <a:stCxn id="32" idx="2"/>
              <a:endCxn id="64" idx="0"/>
            </p:cNvCxnSpPr>
            <p:nvPr/>
          </p:nvCxnSpPr>
          <p:spPr>
            <a:xfrm>
              <a:off x="2071593" y="2857660"/>
              <a:ext cx="132592" cy="348582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B06085C6-F703-4F9A-AD12-43C828DC77A6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>
              <a:off x="3620948" y="2857660"/>
              <a:ext cx="176378" cy="339296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DE41CD6-8750-43B2-A470-0EFB0620CD7E}"/>
                </a:ext>
              </a:extLst>
            </p:cNvPr>
            <p:cNvSpPr/>
            <p:nvPr/>
          </p:nvSpPr>
          <p:spPr>
            <a:xfrm>
              <a:off x="2110462" y="4255163"/>
              <a:ext cx="1320213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DETAM(1989)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231CBD4A-5D47-47E4-B0F1-F5F27B0C239C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 flipH="1">
              <a:off x="2770569" y="3664402"/>
              <a:ext cx="30422" cy="590761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DBE484FF-F580-4F3F-A2CC-51B7A9BA9AF4}"/>
                </a:ext>
              </a:extLst>
            </p:cNvPr>
            <p:cNvSpPr/>
            <p:nvPr/>
          </p:nvSpPr>
          <p:spPr>
            <a:xfrm>
              <a:off x="4064999" y="4255164"/>
              <a:ext cx="1128554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ADS(1998)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87788BB1-49AE-4464-9207-47781017E1F0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4629276" y="3655116"/>
              <a:ext cx="258072" cy="600048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963A305C-7C8A-4E87-9F85-B553682BF895}"/>
                </a:ext>
              </a:extLst>
            </p:cNvPr>
            <p:cNvSpPr/>
            <p:nvPr/>
          </p:nvSpPr>
          <p:spPr>
            <a:xfrm>
              <a:off x="5230118" y="2546831"/>
              <a:ext cx="1360174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MCDET(2002)</a:t>
              </a:r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26AB6FB9-DA36-46BE-A464-2BDB79851B2D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>
              <a:off x="5904923" y="2857660"/>
              <a:ext cx="5282" cy="348582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668F2586-CF77-4948-88DA-2DE57283925D}"/>
                </a:ext>
              </a:extLst>
            </p:cNvPr>
            <p:cNvSpPr/>
            <p:nvPr/>
          </p:nvSpPr>
          <p:spPr>
            <a:xfrm>
              <a:off x="283706" y="4258181"/>
              <a:ext cx="1320213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DYLAM(1984)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FCFD858E-2EF1-44D1-A51D-3B6491402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3914" y="3655116"/>
              <a:ext cx="639682" cy="614086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8F39B3CC-747B-45D3-AE79-9CEAA23DFDFD}"/>
                </a:ext>
              </a:extLst>
            </p:cNvPr>
            <p:cNvSpPr/>
            <p:nvPr/>
          </p:nvSpPr>
          <p:spPr>
            <a:xfrm>
              <a:off x="4253891" y="4855799"/>
              <a:ext cx="2291974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Dynamic Fault-Tree (1999)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E38A2218-06D0-48D5-90C1-363193E1B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9878" y="3650689"/>
              <a:ext cx="0" cy="1205111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A5496B2D-DFD8-42B4-94D0-D0AEEC0F4D51}"/>
                </a:ext>
              </a:extLst>
            </p:cNvPr>
            <p:cNvSpPr/>
            <p:nvPr/>
          </p:nvSpPr>
          <p:spPr>
            <a:xfrm>
              <a:off x="6176464" y="4113787"/>
              <a:ext cx="1360174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SCAIS(2005)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AF6F308-66FD-481D-8EF3-C819A14F28A4}"/>
                </a:ext>
              </a:extLst>
            </p:cNvPr>
            <p:cNvSpPr/>
            <p:nvPr/>
          </p:nvSpPr>
          <p:spPr>
            <a:xfrm>
              <a:off x="6393610" y="2012869"/>
              <a:ext cx="1360174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ADAPT(2008)</a:t>
              </a:r>
            </a:p>
          </p:txBody>
        </p: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21B01255-80AF-4271-ABEA-E988025F4F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3697" y="2317723"/>
              <a:ext cx="11478" cy="879234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F164677A-0037-42D8-82F5-2ABDFF726CE2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>
              <a:off x="6797405" y="3655571"/>
              <a:ext cx="59146" cy="458216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8AC0C8C5-784D-4B24-90CA-4C83732B59E6}"/>
                </a:ext>
              </a:extLst>
            </p:cNvPr>
            <p:cNvSpPr/>
            <p:nvPr/>
          </p:nvSpPr>
          <p:spPr>
            <a:xfrm>
              <a:off x="7459913" y="2546830"/>
              <a:ext cx="1360174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RAVEN(2012)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25DCE957-644E-4E2B-B4F6-DB72A6921896}"/>
                </a:ext>
              </a:extLst>
            </p:cNvPr>
            <p:cNvSpPr/>
            <p:nvPr/>
          </p:nvSpPr>
          <p:spPr>
            <a:xfrm>
              <a:off x="7818837" y="3965812"/>
              <a:ext cx="1589982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err="1">
                  <a:solidFill>
                    <a:schemeClr val="tx1"/>
                  </a:solidFill>
                </a:rPr>
                <a:t>PyCATSHOO</a:t>
              </a:r>
              <a:r>
                <a:rPr lang="en-US" altLang="ko-KR" sz="1100" dirty="0">
                  <a:solidFill>
                    <a:schemeClr val="tx1"/>
                  </a:solidFill>
                </a:rPr>
                <a:t>(2013)</a:t>
              </a:r>
            </a:p>
          </p:txBody>
        </p: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B5F8A6CA-1941-4A1B-AC46-92F2D730F521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8254077" y="3659759"/>
              <a:ext cx="359751" cy="306053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EDFCB018-4842-4624-BD08-B457277882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0000" y="2845251"/>
              <a:ext cx="5282" cy="348582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DD475E73-2632-40C6-B3FB-FD3ECCB0DC0A}"/>
                </a:ext>
              </a:extLst>
            </p:cNvPr>
            <p:cNvSpPr/>
            <p:nvPr/>
          </p:nvSpPr>
          <p:spPr>
            <a:xfrm>
              <a:off x="8928872" y="1804505"/>
              <a:ext cx="1687380" cy="5399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DICE(2018)</a:t>
              </a:r>
            </a:p>
          </p:txBody>
        </p: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8DE93AE8-6172-4345-9931-DBEABE1F526D}"/>
                </a:ext>
              </a:extLst>
            </p:cNvPr>
            <p:cNvCxnSpPr>
              <a:cxnSpLocks/>
            </p:cNvCxnSpPr>
            <p:nvPr/>
          </p:nvCxnSpPr>
          <p:spPr>
            <a:xfrm>
              <a:off x="9761444" y="2313028"/>
              <a:ext cx="2641" cy="880805"/>
            </a:xfrm>
            <a:prstGeom prst="lin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3AA51914-2797-40BC-9A3C-FEFB04876F8A}"/>
                </a:ext>
              </a:extLst>
            </p:cNvPr>
            <p:cNvSpPr/>
            <p:nvPr/>
          </p:nvSpPr>
          <p:spPr>
            <a:xfrm>
              <a:off x="9083998" y="4515196"/>
              <a:ext cx="1360174" cy="3108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RAPID(2018)</a:t>
              </a:r>
            </a:p>
          </p:txBody>
        </p: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94784144-66E3-4D82-8A66-36AAA67277F2}"/>
                </a:ext>
              </a:extLst>
            </p:cNvPr>
            <p:cNvCxnSpPr>
              <a:cxnSpLocks/>
            </p:cNvCxnSpPr>
            <p:nvPr/>
          </p:nvCxnSpPr>
          <p:spPr>
            <a:xfrm>
              <a:off x="9772562" y="3650689"/>
              <a:ext cx="2641" cy="880805"/>
            </a:xfrm>
            <a:prstGeom prst="line">
              <a:avLst/>
            </a:prstGeom>
            <a:ln w="1905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2F647C6-D0AC-4FB1-A000-24BAB5B5971B}"/>
              </a:ext>
            </a:extLst>
          </p:cNvPr>
          <p:cNvSpPr txBox="1"/>
          <p:nvPr/>
        </p:nvSpPr>
        <p:spPr>
          <a:xfrm>
            <a:off x="3522454" y="3205716"/>
            <a:ext cx="45657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I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PSA Theoretical Background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866684-31D5-4B92-B79C-77B83A491E97}"/>
              </a:ext>
            </a:extLst>
          </p:cNvPr>
          <p:cNvSpPr txBox="1"/>
          <p:nvPr/>
        </p:nvSpPr>
        <p:spPr>
          <a:xfrm>
            <a:off x="4360149" y="5964594"/>
            <a:ext cx="34295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I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PSA Method/Tool</a:t>
            </a: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2B1CEAD9-2AAE-4E3C-8924-6501E11CB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C76184-46DC-4BEC-A194-D142EB26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87" y="298323"/>
            <a:ext cx="11514827" cy="67286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cs typeface="Times New Roman" panose="02020603050405020304" pitchFamily="18" charset="0"/>
              </a:rPr>
              <a:t>Introduction to DICE(</a:t>
            </a:r>
            <a:r>
              <a:rPr lang="en-US" altLang="ko-KR" sz="28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www.mainformatics.com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28E080-43E0-4286-B074-28D47A961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Picture 6">
            <a:extLst>
              <a:ext uri="{FF2B5EF4-FFF2-40B4-BE49-F238E27FC236}">
                <a16:creationId xmlns:a16="http://schemas.microsoft.com/office/drawing/2014/main" id="{923F2EEB-E4FC-4160-AF82-0E90E519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525" y="923066"/>
            <a:ext cx="9138949" cy="46672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직사각형 1">
            <a:extLst>
              <a:ext uri="{FF2B5EF4-FFF2-40B4-BE49-F238E27FC236}">
                <a16:creationId xmlns:a16="http://schemas.microsoft.com/office/drawing/2014/main" id="{31AD2CA0-1FDE-4A1B-BCE4-A0D914B06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365" y="5773351"/>
            <a:ext cx="51880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en-US" altLang="ko-KR" sz="15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Schematic diagram of DICE</a:t>
            </a:r>
            <a:endParaRPr lang="ko-KR" altLang="ko-KR" sz="1500" b="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14CE1CAD-BBF1-4F41-9C43-F80F09147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3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9118AB7D-F339-42E1-8AD0-DC4B9A15B320}"/>
              </a:ext>
            </a:extLst>
          </p:cNvPr>
          <p:cNvGrpSpPr/>
          <p:nvPr/>
        </p:nvGrpSpPr>
        <p:grpSpPr>
          <a:xfrm>
            <a:off x="2043151" y="3340990"/>
            <a:ext cx="327638" cy="493479"/>
            <a:chOff x="1542649" y="1706610"/>
            <a:chExt cx="327334" cy="493023"/>
          </a:xfrm>
        </p:grpSpPr>
        <p:sp>
          <p:nvSpPr>
            <p:cNvPr id="109" name="오른쪽 화살표 15">
              <a:extLst>
                <a:ext uri="{FF2B5EF4-FFF2-40B4-BE49-F238E27FC236}">
                  <a16:creationId xmlns:a16="http://schemas.microsoft.com/office/drawing/2014/main" id="{3D9CB5FB-579B-45DE-B234-4C3ECC3812E7}"/>
                </a:ext>
              </a:extLst>
            </p:cNvPr>
            <p:cNvSpPr/>
            <p:nvPr/>
          </p:nvSpPr>
          <p:spPr bwMode="auto">
            <a:xfrm>
              <a:off x="1615462" y="198360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93B871E-8CC7-4556-9B15-CBE6BDBD5EDC}"/>
                </a:ext>
              </a:extLst>
            </p:cNvPr>
            <p:cNvSpPr txBox="1"/>
            <p:nvPr/>
          </p:nvSpPr>
          <p:spPr>
            <a:xfrm>
              <a:off x="1542649" y="170661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sp>
        <p:nvSpPr>
          <p:cNvPr id="111" name="타원 110">
            <a:extLst>
              <a:ext uri="{FF2B5EF4-FFF2-40B4-BE49-F238E27FC236}">
                <a16:creationId xmlns:a16="http://schemas.microsoft.com/office/drawing/2014/main" id="{BB683CF1-6A94-42AE-AFD9-9CF9B206D04D}"/>
              </a:ext>
            </a:extLst>
          </p:cNvPr>
          <p:cNvSpPr/>
          <p:nvPr/>
        </p:nvSpPr>
        <p:spPr bwMode="auto">
          <a:xfrm>
            <a:off x="1574806" y="3590360"/>
            <a:ext cx="271992" cy="2719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4" tIns="45762" rIns="91524" bIns="45762" numCol="1" rtlCol="0" anchor="t" anchorCtr="0" compatLnSpc="1">
            <a:prstTxWarp prst="textNoShape">
              <a:avLst/>
            </a:prstTxWarp>
          </a:bodyPr>
          <a:lstStyle/>
          <a:p>
            <a:pPr defTabSz="915314">
              <a:spcBef>
                <a:spcPct val="30000"/>
              </a:spcBef>
            </a:pPr>
            <a:endParaRPr lang="ko-KR" altLang="en-US" sz="1001" b="1">
              <a:latin typeface="+mn-ea"/>
              <a:cs typeface="함초롬돋움" panose="020B0604000101010101" pitchFamily="50" charset="-127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88A9859-E78C-41BF-AFA5-B759657BBBC6}"/>
              </a:ext>
            </a:extLst>
          </p:cNvPr>
          <p:cNvSpPr txBox="1"/>
          <p:nvPr/>
        </p:nvSpPr>
        <p:spPr>
          <a:xfrm>
            <a:off x="1272893" y="3109942"/>
            <a:ext cx="903229" cy="431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1" b="1" dirty="0">
                <a:latin typeface="+mn-ea"/>
              </a:rPr>
              <a:t>Simulation</a:t>
            </a:r>
          </a:p>
          <a:p>
            <a:pPr algn="ctr"/>
            <a:r>
              <a:rPr lang="en-US" altLang="ko-KR" sz="1101" b="1" dirty="0">
                <a:latin typeface="+mn-ea"/>
              </a:rPr>
              <a:t>Starts</a:t>
            </a:r>
            <a:endParaRPr lang="ko-KR" altLang="en-US" sz="1101" b="1" dirty="0">
              <a:latin typeface="+mn-ea"/>
            </a:endParaRPr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76498335-45B8-43AC-8371-7CEE15A90991}"/>
              </a:ext>
            </a:extLst>
          </p:cNvPr>
          <p:cNvGrpSpPr/>
          <p:nvPr/>
        </p:nvGrpSpPr>
        <p:grpSpPr>
          <a:xfrm>
            <a:off x="2363326" y="3340990"/>
            <a:ext cx="327638" cy="493479"/>
            <a:chOff x="1862528" y="1706610"/>
            <a:chExt cx="327334" cy="493023"/>
          </a:xfrm>
        </p:grpSpPr>
        <p:sp>
          <p:nvSpPr>
            <p:cNvPr id="114" name="오른쪽 화살표 20">
              <a:extLst>
                <a:ext uri="{FF2B5EF4-FFF2-40B4-BE49-F238E27FC236}">
                  <a16:creationId xmlns:a16="http://schemas.microsoft.com/office/drawing/2014/main" id="{B76777A7-5150-4D13-B1C9-F8258173084D}"/>
                </a:ext>
              </a:extLst>
            </p:cNvPr>
            <p:cNvSpPr/>
            <p:nvPr/>
          </p:nvSpPr>
          <p:spPr bwMode="auto">
            <a:xfrm>
              <a:off x="1935341" y="198360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E5E0783-DB90-46EF-968C-50FB8E16F258}"/>
                </a:ext>
              </a:extLst>
            </p:cNvPr>
            <p:cNvSpPr txBox="1"/>
            <p:nvPr/>
          </p:nvSpPr>
          <p:spPr>
            <a:xfrm>
              <a:off x="1862528" y="170661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FFE0E216-7020-4997-8001-D9A6B512D534}"/>
              </a:ext>
            </a:extLst>
          </p:cNvPr>
          <p:cNvGrpSpPr/>
          <p:nvPr/>
        </p:nvGrpSpPr>
        <p:grpSpPr>
          <a:xfrm>
            <a:off x="2683428" y="3340990"/>
            <a:ext cx="327638" cy="493479"/>
            <a:chOff x="2182333" y="1706610"/>
            <a:chExt cx="327334" cy="493023"/>
          </a:xfrm>
        </p:grpSpPr>
        <p:sp>
          <p:nvSpPr>
            <p:cNvPr id="117" name="오른쪽 화살표 23">
              <a:extLst>
                <a:ext uri="{FF2B5EF4-FFF2-40B4-BE49-F238E27FC236}">
                  <a16:creationId xmlns:a16="http://schemas.microsoft.com/office/drawing/2014/main" id="{CA891F38-0B3B-4B39-BAD4-9880DA378E0B}"/>
                </a:ext>
              </a:extLst>
            </p:cNvPr>
            <p:cNvSpPr/>
            <p:nvPr/>
          </p:nvSpPr>
          <p:spPr bwMode="auto">
            <a:xfrm>
              <a:off x="2255146" y="198360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A556699-99B2-4231-95EE-2987544F1B26}"/>
                </a:ext>
              </a:extLst>
            </p:cNvPr>
            <p:cNvSpPr txBox="1"/>
            <p:nvPr/>
          </p:nvSpPr>
          <p:spPr>
            <a:xfrm>
              <a:off x="2182333" y="170661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9E6ED4EF-FFA8-44FC-8DBC-39C4C13E6373}"/>
              </a:ext>
            </a:extLst>
          </p:cNvPr>
          <p:cNvGrpSpPr/>
          <p:nvPr/>
        </p:nvGrpSpPr>
        <p:grpSpPr>
          <a:xfrm>
            <a:off x="3011578" y="3340990"/>
            <a:ext cx="327638" cy="493479"/>
            <a:chOff x="2510179" y="1706610"/>
            <a:chExt cx="327334" cy="493023"/>
          </a:xfrm>
        </p:grpSpPr>
        <p:sp>
          <p:nvSpPr>
            <p:cNvPr id="120" name="오른쪽 화살표 26">
              <a:extLst>
                <a:ext uri="{FF2B5EF4-FFF2-40B4-BE49-F238E27FC236}">
                  <a16:creationId xmlns:a16="http://schemas.microsoft.com/office/drawing/2014/main" id="{C05D23D1-9D30-44EA-9CD5-DAAAB6F71C2F}"/>
                </a:ext>
              </a:extLst>
            </p:cNvPr>
            <p:cNvSpPr/>
            <p:nvPr/>
          </p:nvSpPr>
          <p:spPr bwMode="auto">
            <a:xfrm>
              <a:off x="2582992" y="198360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CB818DE-0BC1-44D2-BF37-2E6D6F053F7B}"/>
                </a:ext>
              </a:extLst>
            </p:cNvPr>
            <p:cNvSpPr txBox="1"/>
            <p:nvPr/>
          </p:nvSpPr>
          <p:spPr>
            <a:xfrm>
              <a:off x="2510179" y="170661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876B3811-DE67-42B0-937E-334454327E14}"/>
              </a:ext>
            </a:extLst>
          </p:cNvPr>
          <p:cNvGrpSpPr/>
          <p:nvPr/>
        </p:nvGrpSpPr>
        <p:grpSpPr>
          <a:xfrm>
            <a:off x="3196683" y="3159900"/>
            <a:ext cx="1388343" cy="702453"/>
            <a:chOff x="2695113" y="1525688"/>
            <a:chExt cx="1387057" cy="701803"/>
          </a:xfrm>
        </p:grpSpPr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706A7553-2A58-4FDE-A9C7-0A6E8E831E72}"/>
                </a:ext>
              </a:extLst>
            </p:cNvPr>
            <p:cNvSpPr/>
            <p:nvPr/>
          </p:nvSpPr>
          <p:spPr bwMode="auto">
            <a:xfrm>
              <a:off x="3213653" y="1955751"/>
              <a:ext cx="271740" cy="27174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9D2D604-E988-4371-A52F-CFB6C07419B0}"/>
                </a:ext>
              </a:extLst>
            </p:cNvPr>
            <p:cNvSpPr txBox="1"/>
            <p:nvPr/>
          </p:nvSpPr>
          <p:spPr>
            <a:xfrm>
              <a:off x="2695113" y="1525688"/>
              <a:ext cx="1387057" cy="43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1" b="1" dirty="0">
                  <a:latin typeface="+mn-ea"/>
                </a:rPr>
                <a:t>Auto Task </a:t>
              </a:r>
            </a:p>
            <a:p>
              <a:pPr algn="ctr"/>
              <a:r>
                <a:rPr lang="en-US" altLang="ko-KR" sz="1101" b="1" dirty="0">
                  <a:latin typeface="+mn-ea"/>
                </a:rPr>
                <a:t>Module ?</a:t>
              </a:r>
              <a:endParaRPr lang="ko-KR" altLang="en-US" sz="1101" b="1" dirty="0">
                <a:latin typeface="+mn-ea"/>
              </a:endParaRPr>
            </a:p>
          </p:txBody>
        </p:sp>
      </p:grp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F6E060AE-40B4-4D2A-BBC0-F5A81633B2DD}"/>
              </a:ext>
            </a:extLst>
          </p:cNvPr>
          <p:cNvCxnSpPr>
            <a:stCxn id="123" idx="4"/>
          </p:cNvCxnSpPr>
          <p:nvPr/>
        </p:nvCxnSpPr>
        <p:spPr bwMode="auto">
          <a:xfrm>
            <a:off x="3851700" y="3862353"/>
            <a:ext cx="0" cy="840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582CC277-AB6C-4578-BF7B-AE6C58F99A10}"/>
              </a:ext>
            </a:extLst>
          </p:cNvPr>
          <p:cNvGrpSpPr/>
          <p:nvPr/>
        </p:nvGrpSpPr>
        <p:grpSpPr>
          <a:xfrm>
            <a:off x="4175073" y="4255957"/>
            <a:ext cx="327638" cy="493479"/>
            <a:chOff x="3672598" y="2620730"/>
            <a:chExt cx="327334" cy="493023"/>
          </a:xfrm>
        </p:grpSpPr>
        <p:sp>
          <p:nvSpPr>
            <p:cNvPr id="127" name="오른쪽 화살표 33">
              <a:extLst>
                <a:ext uri="{FF2B5EF4-FFF2-40B4-BE49-F238E27FC236}">
                  <a16:creationId xmlns:a16="http://schemas.microsoft.com/office/drawing/2014/main" id="{E7C3168B-9783-485B-A09D-543B70292F66}"/>
                </a:ext>
              </a:extLst>
            </p:cNvPr>
            <p:cNvSpPr/>
            <p:nvPr/>
          </p:nvSpPr>
          <p:spPr bwMode="auto">
            <a:xfrm>
              <a:off x="3745411" y="289772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4591A22-BAFC-4BDF-A98C-3DCCB4CCFEA3}"/>
                </a:ext>
              </a:extLst>
            </p:cNvPr>
            <p:cNvSpPr txBox="1"/>
            <p:nvPr/>
          </p:nvSpPr>
          <p:spPr>
            <a:xfrm>
              <a:off x="3672598" y="262073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848877D7-4C76-494E-8FD7-D9D50C5843C5}"/>
              </a:ext>
            </a:extLst>
          </p:cNvPr>
          <p:cNvGrpSpPr/>
          <p:nvPr/>
        </p:nvGrpSpPr>
        <p:grpSpPr>
          <a:xfrm>
            <a:off x="4502711" y="4255957"/>
            <a:ext cx="327638" cy="493479"/>
            <a:chOff x="3999932" y="2620730"/>
            <a:chExt cx="327334" cy="493023"/>
          </a:xfrm>
        </p:grpSpPr>
        <p:sp>
          <p:nvSpPr>
            <p:cNvPr id="130" name="오른쪽 화살표 36">
              <a:extLst>
                <a:ext uri="{FF2B5EF4-FFF2-40B4-BE49-F238E27FC236}">
                  <a16:creationId xmlns:a16="http://schemas.microsoft.com/office/drawing/2014/main" id="{251D1E30-0B7B-40CE-9D82-769806C5B011}"/>
                </a:ext>
              </a:extLst>
            </p:cNvPr>
            <p:cNvSpPr/>
            <p:nvPr/>
          </p:nvSpPr>
          <p:spPr bwMode="auto">
            <a:xfrm>
              <a:off x="4072745" y="289772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1026626-4A32-44D6-8939-83D94521CC97}"/>
                </a:ext>
              </a:extLst>
            </p:cNvPr>
            <p:cNvSpPr txBox="1"/>
            <p:nvPr/>
          </p:nvSpPr>
          <p:spPr>
            <a:xfrm>
              <a:off x="3999932" y="262073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A589EB73-3A5D-4741-817B-68740D174944}"/>
              </a:ext>
            </a:extLst>
          </p:cNvPr>
          <p:cNvGrpSpPr/>
          <p:nvPr/>
        </p:nvGrpSpPr>
        <p:grpSpPr>
          <a:xfrm>
            <a:off x="4830504" y="4255957"/>
            <a:ext cx="327638" cy="493479"/>
            <a:chOff x="4327422" y="2620730"/>
            <a:chExt cx="327334" cy="493023"/>
          </a:xfrm>
        </p:grpSpPr>
        <p:sp>
          <p:nvSpPr>
            <p:cNvPr id="133" name="오른쪽 화살표 39">
              <a:extLst>
                <a:ext uri="{FF2B5EF4-FFF2-40B4-BE49-F238E27FC236}">
                  <a16:creationId xmlns:a16="http://schemas.microsoft.com/office/drawing/2014/main" id="{1372D572-A2AB-40BA-964C-FE8E6D25F3D9}"/>
                </a:ext>
              </a:extLst>
            </p:cNvPr>
            <p:cNvSpPr/>
            <p:nvPr/>
          </p:nvSpPr>
          <p:spPr bwMode="auto">
            <a:xfrm>
              <a:off x="4400235" y="289772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37798FB-DD81-4AB3-A9F6-FCAFD443B03E}"/>
                </a:ext>
              </a:extLst>
            </p:cNvPr>
            <p:cNvSpPr txBox="1"/>
            <p:nvPr/>
          </p:nvSpPr>
          <p:spPr>
            <a:xfrm>
              <a:off x="4327422" y="262073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68D2205C-3061-418E-9441-34AF7AF672B8}"/>
              </a:ext>
            </a:extLst>
          </p:cNvPr>
          <p:cNvGrpSpPr/>
          <p:nvPr/>
        </p:nvGrpSpPr>
        <p:grpSpPr>
          <a:xfrm>
            <a:off x="5092151" y="4024783"/>
            <a:ext cx="1039548" cy="756886"/>
            <a:chOff x="4588824" y="2389771"/>
            <a:chExt cx="1038586" cy="756186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65B4DBF-0EF1-47D9-B89B-354920E8CA73}"/>
                </a:ext>
              </a:extLst>
            </p:cNvPr>
            <p:cNvSpPr txBox="1"/>
            <p:nvPr/>
          </p:nvSpPr>
          <p:spPr>
            <a:xfrm>
              <a:off x="4588824" y="2389771"/>
              <a:ext cx="1038586" cy="43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latin typeface="+mn-ea"/>
                </a:rPr>
                <a:t>Manual</a:t>
              </a:r>
              <a:r>
                <a:rPr lang="ko-KR" altLang="en-US" sz="1101" b="1" dirty="0">
                  <a:latin typeface="+mn-ea"/>
                </a:rPr>
                <a:t> </a:t>
              </a:r>
              <a:r>
                <a:rPr lang="en-US" altLang="ko-KR" sz="1101" b="1" dirty="0">
                  <a:latin typeface="+mn-ea"/>
                </a:rPr>
                <a:t>Task</a:t>
              </a:r>
            </a:p>
            <a:p>
              <a:pPr algn="ctr"/>
              <a:r>
                <a:rPr lang="en-US" altLang="ko-KR" sz="1101" b="1" dirty="0">
                  <a:latin typeface="+mn-ea"/>
                </a:rPr>
                <a:t>Module ?</a:t>
              </a:r>
            </a:p>
          </p:txBody>
        </p:sp>
        <p:sp>
          <p:nvSpPr>
            <p:cNvPr id="147" name="타원 146">
              <a:extLst>
                <a:ext uri="{FF2B5EF4-FFF2-40B4-BE49-F238E27FC236}">
                  <a16:creationId xmlns:a16="http://schemas.microsoft.com/office/drawing/2014/main" id="{B3E5CAD6-34AB-45EE-A7F9-D919ED940BA4}"/>
                </a:ext>
              </a:extLst>
            </p:cNvPr>
            <p:cNvSpPr/>
            <p:nvPr/>
          </p:nvSpPr>
          <p:spPr bwMode="auto">
            <a:xfrm>
              <a:off x="4928716" y="2874217"/>
              <a:ext cx="271740" cy="27174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F9FE0ACD-150C-4DDB-B533-9CBE339BFED3}"/>
              </a:ext>
            </a:extLst>
          </p:cNvPr>
          <p:cNvGrpSpPr/>
          <p:nvPr/>
        </p:nvGrpSpPr>
        <p:grpSpPr>
          <a:xfrm>
            <a:off x="2878960" y="3921210"/>
            <a:ext cx="1227496" cy="271126"/>
            <a:chOff x="2377684" y="2286287"/>
            <a:chExt cx="1226360" cy="270874"/>
          </a:xfrm>
        </p:grpSpPr>
        <p:sp>
          <p:nvSpPr>
            <p:cNvPr id="149" name="오른쪽 화살표 55">
              <a:extLst>
                <a:ext uri="{FF2B5EF4-FFF2-40B4-BE49-F238E27FC236}">
                  <a16:creationId xmlns:a16="http://schemas.microsoft.com/office/drawing/2014/main" id="{A694FEAA-0DB4-4608-9679-576D9D0D9834}"/>
                </a:ext>
              </a:extLst>
            </p:cNvPr>
            <p:cNvSpPr/>
            <p:nvPr/>
          </p:nvSpPr>
          <p:spPr bwMode="auto">
            <a:xfrm>
              <a:off x="3349523" y="2341137"/>
              <a:ext cx="254521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5FDF706-5A43-48C9-82A5-FFCAF12736D4}"/>
                </a:ext>
              </a:extLst>
            </p:cNvPr>
            <p:cNvSpPr txBox="1"/>
            <p:nvPr/>
          </p:nvSpPr>
          <p:spPr>
            <a:xfrm>
              <a:off x="2377684" y="2286287"/>
              <a:ext cx="934007" cy="261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Single Fail?</a:t>
              </a:r>
              <a:endParaRPr lang="ko-KR" altLang="en-US" sz="1101" b="1" dirty="0">
                <a:solidFill>
                  <a:schemeClr val="bg1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973BC3C2-EAB6-48B1-93DD-82CFED6EA242}"/>
              </a:ext>
            </a:extLst>
          </p:cNvPr>
          <p:cNvGrpSpPr/>
          <p:nvPr/>
        </p:nvGrpSpPr>
        <p:grpSpPr>
          <a:xfrm>
            <a:off x="2832439" y="4216010"/>
            <a:ext cx="1282637" cy="261738"/>
            <a:chOff x="2331204" y="2580808"/>
            <a:chExt cx="1281449" cy="261495"/>
          </a:xfrm>
        </p:grpSpPr>
        <p:sp>
          <p:nvSpPr>
            <p:cNvPr id="152" name="오른쪽 화살표 58">
              <a:extLst>
                <a:ext uri="{FF2B5EF4-FFF2-40B4-BE49-F238E27FC236}">
                  <a16:creationId xmlns:a16="http://schemas.microsoft.com/office/drawing/2014/main" id="{0641AEE0-45DC-4044-950F-3846E37DEB1C}"/>
                </a:ext>
              </a:extLst>
            </p:cNvPr>
            <p:cNvSpPr/>
            <p:nvPr/>
          </p:nvSpPr>
          <p:spPr bwMode="auto">
            <a:xfrm>
              <a:off x="3358132" y="2619433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FD66090-8A42-4563-BA5E-E16A7998CA1A}"/>
                </a:ext>
              </a:extLst>
            </p:cNvPr>
            <p:cNvSpPr txBox="1"/>
            <p:nvPr/>
          </p:nvSpPr>
          <p:spPr>
            <a:xfrm>
              <a:off x="2331204" y="2580808"/>
              <a:ext cx="990059" cy="261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latin typeface="+mn-ea"/>
                </a:rPr>
                <a:t>Double Fail!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A4C2E5F5-88DC-4776-892F-58F0514C9DD0}"/>
              </a:ext>
            </a:extLst>
          </p:cNvPr>
          <p:cNvGrpSpPr/>
          <p:nvPr/>
        </p:nvGrpSpPr>
        <p:grpSpPr>
          <a:xfrm>
            <a:off x="3028361" y="4502708"/>
            <a:ext cx="1086712" cy="261731"/>
            <a:chOff x="2526946" y="2867241"/>
            <a:chExt cx="1085706" cy="261488"/>
          </a:xfrm>
        </p:grpSpPr>
        <p:sp>
          <p:nvSpPr>
            <p:cNvPr id="155" name="오른쪽 화살표 61">
              <a:extLst>
                <a:ext uri="{FF2B5EF4-FFF2-40B4-BE49-F238E27FC236}">
                  <a16:creationId xmlns:a16="http://schemas.microsoft.com/office/drawing/2014/main" id="{566D133A-4AD4-457D-B1FC-A4C8B94ECC1F}"/>
                </a:ext>
              </a:extLst>
            </p:cNvPr>
            <p:cNvSpPr/>
            <p:nvPr/>
          </p:nvSpPr>
          <p:spPr bwMode="auto">
            <a:xfrm>
              <a:off x="3358131" y="2897729"/>
              <a:ext cx="254521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CF23B70-F62D-440B-9E0E-2F709DE10C69}"/>
                </a:ext>
              </a:extLst>
            </p:cNvPr>
            <p:cNvSpPr txBox="1"/>
            <p:nvPr/>
          </p:nvSpPr>
          <p:spPr>
            <a:xfrm>
              <a:off x="2526946" y="2867241"/>
              <a:ext cx="702111" cy="261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All Fail?</a:t>
              </a:r>
              <a:endParaRPr lang="ko-KR" altLang="en-US" sz="1101" b="1" dirty="0">
                <a:solidFill>
                  <a:schemeClr val="bg1">
                    <a:lumMod val="7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86" name="직선 화살표 연결선 185">
            <a:extLst>
              <a:ext uri="{FF2B5EF4-FFF2-40B4-BE49-F238E27FC236}">
                <a16:creationId xmlns:a16="http://schemas.microsoft.com/office/drawing/2014/main" id="{02F93963-4603-4224-8465-A09C0441C231}"/>
              </a:ext>
            </a:extLst>
          </p:cNvPr>
          <p:cNvCxnSpPr/>
          <p:nvPr/>
        </p:nvCxnSpPr>
        <p:spPr bwMode="auto">
          <a:xfrm flipV="1">
            <a:off x="2363327" y="2861096"/>
            <a:ext cx="0" cy="479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직선 화살표 연결선 186">
            <a:extLst>
              <a:ext uri="{FF2B5EF4-FFF2-40B4-BE49-F238E27FC236}">
                <a16:creationId xmlns:a16="http://schemas.microsoft.com/office/drawing/2014/main" id="{597911C4-CBBF-4394-8D53-D740D6179D91}"/>
              </a:ext>
            </a:extLst>
          </p:cNvPr>
          <p:cNvCxnSpPr/>
          <p:nvPr/>
        </p:nvCxnSpPr>
        <p:spPr bwMode="auto">
          <a:xfrm>
            <a:off x="2436207" y="2861096"/>
            <a:ext cx="0" cy="479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직선 화살표 연결선 187">
            <a:extLst>
              <a:ext uri="{FF2B5EF4-FFF2-40B4-BE49-F238E27FC236}">
                <a16:creationId xmlns:a16="http://schemas.microsoft.com/office/drawing/2014/main" id="{98480892-92D0-458E-8147-1702737680AB}"/>
              </a:ext>
            </a:extLst>
          </p:cNvPr>
          <p:cNvCxnSpPr/>
          <p:nvPr/>
        </p:nvCxnSpPr>
        <p:spPr bwMode="auto">
          <a:xfrm flipV="1">
            <a:off x="3822391" y="2621149"/>
            <a:ext cx="0" cy="479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직선 화살표 연결선 188">
            <a:extLst>
              <a:ext uri="{FF2B5EF4-FFF2-40B4-BE49-F238E27FC236}">
                <a16:creationId xmlns:a16="http://schemas.microsoft.com/office/drawing/2014/main" id="{6B9F2C61-98A8-41B0-AA0D-2E73B2D213A3}"/>
              </a:ext>
            </a:extLst>
          </p:cNvPr>
          <p:cNvCxnSpPr/>
          <p:nvPr/>
        </p:nvCxnSpPr>
        <p:spPr bwMode="auto">
          <a:xfrm flipH="1">
            <a:off x="3895273" y="2599966"/>
            <a:ext cx="1204455" cy="501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직선 화살표 연결선 194">
            <a:extLst>
              <a:ext uri="{FF2B5EF4-FFF2-40B4-BE49-F238E27FC236}">
                <a16:creationId xmlns:a16="http://schemas.microsoft.com/office/drawing/2014/main" id="{D3C48693-A438-4785-AC19-47B5DFA3E989}"/>
              </a:ext>
            </a:extLst>
          </p:cNvPr>
          <p:cNvCxnSpPr>
            <a:cxnSpLocks/>
          </p:cNvCxnSpPr>
          <p:nvPr/>
        </p:nvCxnSpPr>
        <p:spPr>
          <a:xfrm flipV="1">
            <a:off x="3895273" y="1712356"/>
            <a:ext cx="762989" cy="15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화살표 연결선 195">
            <a:extLst>
              <a:ext uri="{FF2B5EF4-FFF2-40B4-BE49-F238E27FC236}">
                <a16:creationId xmlns:a16="http://schemas.microsoft.com/office/drawing/2014/main" id="{0EEAD775-5FC1-4CD1-91BE-A2EDB9291395}"/>
              </a:ext>
            </a:extLst>
          </p:cNvPr>
          <p:cNvCxnSpPr>
            <a:cxnSpLocks/>
          </p:cNvCxnSpPr>
          <p:nvPr/>
        </p:nvCxnSpPr>
        <p:spPr>
          <a:xfrm>
            <a:off x="5109033" y="1843225"/>
            <a:ext cx="3039" cy="750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직선 화살표 연결선 196">
            <a:extLst>
              <a:ext uri="{FF2B5EF4-FFF2-40B4-BE49-F238E27FC236}">
                <a16:creationId xmlns:a16="http://schemas.microsoft.com/office/drawing/2014/main" id="{3A9AA114-52AD-4960-9639-D18AB8428B8B}"/>
              </a:ext>
            </a:extLst>
          </p:cNvPr>
          <p:cNvCxnSpPr>
            <a:cxnSpLocks/>
          </p:cNvCxnSpPr>
          <p:nvPr/>
        </p:nvCxnSpPr>
        <p:spPr>
          <a:xfrm flipV="1">
            <a:off x="3860195" y="1727924"/>
            <a:ext cx="121" cy="399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화살표 연결선 209">
            <a:extLst>
              <a:ext uri="{FF2B5EF4-FFF2-40B4-BE49-F238E27FC236}">
                <a16:creationId xmlns:a16="http://schemas.microsoft.com/office/drawing/2014/main" id="{49DACE44-0383-4E32-9EA1-9527088A3296}"/>
              </a:ext>
            </a:extLst>
          </p:cNvPr>
          <p:cNvCxnSpPr>
            <a:cxnSpLocks/>
          </p:cNvCxnSpPr>
          <p:nvPr/>
        </p:nvCxnSpPr>
        <p:spPr>
          <a:xfrm>
            <a:off x="2808004" y="3838882"/>
            <a:ext cx="0" cy="610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직선 화살표 연결선 210">
            <a:extLst>
              <a:ext uri="{FF2B5EF4-FFF2-40B4-BE49-F238E27FC236}">
                <a16:creationId xmlns:a16="http://schemas.microsoft.com/office/drawing/2014/main" id="{2AC78E7E-DE4F-42B1-A8B8-FC490B8AAA19}"/>
              </a:ext>
            </a:extLst>
          </p:cNvPr>
          <p:cNvCxnSpPr>
            <a:cxnSpLocks/>
          </p:cNvCxnSpPr>
          <p:nvPr/>
        </p:nvCxnSpPr>
        <p:spPr>
          <a:xfrm flipH="1">
            <a:off x="1644510" y="4485326"/>
            <a:ext cx="11117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화살표 연결선 213">
            <a:extLst>
              <a:ext uri="{FF2B5EF4-FFF2-40B4-BE49-F238E27FC236}">
                <a16:creationId xmlns:a16="http://schemas.microsoft.com/office/drawing/2014/main" id="{745C5FDB-D59A-4ED9-BDB4-54370190E71D}"/>
              </a:ext>
            </a:extLst>
          </p:cNvPr>
          <p:cNvCxnSpPr>
            <a:cxnSpLocks/>
          </p:cNvCxnSpPr>
          <p:nvPr/>
        </p:nvCxnSpPr>
        <p:spPr>
          <a:xfrm>
            <a:off x="1665789" y="4389592"/>
            <a:ext cx="9933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직선 화살표 연결선 217">
            <a:extLst>
              <a:ext uri="{FF2B5EF4-FFF2-40B4-BE49-F238E27FC236}">
                <a16:creationId xmlns:a16="http://schemas.microsoft.com/office/drawing/2014/main" id="{3C62342D-AE1B-4FF9-82E5-BA3A3D50C651}"/>
              </a:ext>
            </a:extLst>
          </p:cNvPr>
          <p:cNvCxnSpPr>
            <a:cxnSpLocks/>
          </p:cNvCxnSpPr>
          <p:nvPr/>
        </p:nvCxnSpPr>
        <p:spPr>
          <a:xfrm flipH="1" flipV="1">
            <a:off x="2680626" y="3849993"/>
            <a:ext cx="1" cy="557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AEDB04B-B401-4C5B-BC23-466E6A8E7DF3}"/>
              </a:ext>
            </a:extLst>
          </p:cNvPr>
          <p:cNvSpPr txBox="1"/>
          <p:nvPr/>
        </p:nvSpPr>
        <p:spPr>
          <a:xfrm>
            <a:off x="3493599" y="2089211"/>
            <a:ext cx="1402948" cy="43114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Diagnosis Module</a:t>
            </a:r>
          </a:p>
          <a:p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(Auto Action)</a:t>
            </a:r>
            <a:endParaRPr lang="ko-KR" altLang="en-US" sz="11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1AC19AF-457A-4E52-80A0-67A3F39F5FF9}"/>
              </a:ext>
            </a:extLst>
          </p:cNvPr>
          <p:cNvSpPr txBox="1"/>
          <p:nvPr/>
        </p:nvSpPr>
        <p:spPr>
          <a:xfrm>
            <a:off x="1598387" y="3984512"/>
            <a:ext cx="867545" cy="26173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Scheduler</a:t>
            </a:r>
            <a:endParaRPr lang="ko-KR" altLang="en-US" sz="11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5A06DB5-C8FC-47F0-9496-F71CE4BA30FE}"/>
              </a:ext>
            </a:extLst>
          </p:cNvPr>
          <p:cNvSpPr txBox="1"/>
          <p:nvPr/>
        </p:nvSpPr>
        <p:spPr>
          <a:xfrm>
            <a:off x="1621516" y="2559827"/>
            <a:ext cx="1539817" cy="2617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Physical Module</a:t>
            </a:r>
            <a:endParaRPr lang="ko-KR" altLang="en-US" sz="11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DBE54D1-1399-4E31-8AAB-AA042479FDAB}"/>
              </a:ext>
            </a:extLst>
          </p:cNvPr>
          <p:cNvSpPr txBox="1"/>
          <p:nvPr/>
        </p:nvSpPr>
        <p:spPr>
          <a:xfrm>
            <a:off x="4658219" y="1549333"/>
            <a:ext cx="1380506" cy="26173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Reliability Module</a:t>
            </a:r>
            <a:endParaRPr lang="ko-KR" altLang="en-US" sz="11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9610DC7-71E8-4A90-93D8-25C99B68D939}"/>
              </a:ext>
            </a:extLst>
          </p:cNvPr>
          <p:cNvSpPr txBox="1"/>
          <p:nvPr/>
        </p:nvSpPr>
        <p:spPr>
          <a:xfrm>
            <a:off x="97995" y="4283198"/>
            <a:ext cx="1380506" cy="26173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Reliability Module</a:t>
            </a:r>
            <a:endParaRPr lang="ko-KR" altLang="en-US" sz="11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제목 1">
            <a:extLst>
              <a:ext uri="{FF2B5EF4-FFF2-40B4-BE49-F238E27FC236}">
                <a16:creationId xmlns:a16="http://schemas.microsoft.com/office/drawing/2014/main" id="{B51065F9-6E69-4D95-B99A-63EF78E08FAE}"/>
              </a:ext>
            </a:extLst>
          </p:cNvPr>
          <p:cNvSpPr txBox="1">
            <a:spLocks/>
          </p:cNvSpPr>
          <p:nvPr/>
        </p:nvSpPr>
        <p:spPr>
          <a:xfrm>
            <a:off x="307293" y="316085"/>
            <a:ext cx="11514827" cy="67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ko-KR" altLang="en-US" sz="3800" b="1" kern="120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2D3136"/>
                </a:solidFill>
                <a:latin typeface="+mj-ea"/>
                <a:ea typeface="+mj-ea"/>
                <a:cs typeface="+mn-cs"/>
              </a:defRPr>
            </a:lvl1pPr>
            <a:lvl2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9144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13716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18288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sz="2800" dirty="0">
                <a:cs typeface="Times New Roman" panose="02020603050405020304" pitchFamily="18" charset="0"/>
              </a:rPr>
              <a:t>Introduction to DICE</a:t>
            </a:r>
            <a:endParaRPr kumimoji="0"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슬라이드 번호 개체 틀 3">
            <a:extLst>
              <a:ext uri="{FF2B5EF4-FFF2-40B4-BE49-F238E27FC236}">
                <a16:creationId xmlns:a16="http://schemas.microsoft.com/office/drawing/2014/main" id="{3F2B1E4E-E345-435B-B763-74E4276B86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6538" y="6454775"/>
            <a:ext cx="398462" cy="365125"/>
          </a:xfrm>
        </p:spPr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AAC1D5F3-4051-4726-A7ED-139E26CAB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4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직선 연결선 134">
            <a:extLst>
              <a:ext uri="{FF2B5EF4-FFF2-40B4-BE49-F238E27FC236}">
                <a16:creationId xmlns:a16="http://schemas.microsoft.com/office/drawing/2014/main" id="{97C96599-8158-4C48-AE9F-3B9B3442587F}"/>
              </a:ext>
            </a:extLst>
          </p:cNvPr>
          <p:cNvCxnSpPr/>
          <p:nvPr/>
        </p:nvCxnSpPr>
        <p:spPr bwMode="auto">
          <a:xfrm>
            <a:off x="5568351" y="4751114"/>
            <a:ext cx="0" cy="840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06C55485-D50F-4FC3-A810-F07DE9DA2A93}"/>
              </a:ext>
            </a:extLst>
          </p:cNvPr>
          <p:cNvGrpSpPr/>
          <p:nvPr/>
        </p:nvGrpSpPr>
        <p:grpSpPr>
          <a:xfrm>
            <a:off x="5891725" y="5144718"/>
            <a:ext cx="327638" cy="493479"/>
            <a:chOff x="5387661" y="3508669"/>
            <a:chExt cx="327334" cy="493023"/>
          </a:xfrm>
        </p:grpSpPr>
        <p:sp>
          <p:nvSpPr>
            <p:cNvPr id="137" name="오른쪽 화살표 43">
              <a:extLst>
                <a:ext uri="{FF2B5EF4-FFF2-40B4-BE49-F238E27FC236}">
                  <a16:creationId xmlns:a16="http://schemas.microsoft.com/office/drawing/2014/main" id="{ABC5FABC-B246-46CA-A714-29F4C7191731}"/>
                </a:ext>
              </a:extLst>
            </p:cNvPr>
            <p:cNvSpPr/>
            <p:nvPr/>
          </p:nvSpPr>
          <p:spPr bwMode="auto">
            <a:xfrm>
              <a:off x="5460474" y="3785668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68AC24E-0491-4D44-BA1F-D04D17DBB722}"/>
                </a:ext>
              </a:extLst>
            </p:cNvPr>
            <p:cNvSpPr txBox="1"/>
            <p:nvPr/>
          </p:nvSpPr>
          <p:spPr>
            <a:xfrm>
              <a:off x="5387661" y="3508669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0FF22BEC-5CB6-40F0-8846-19425D60663D}"/>
              </a:ext>
            </a:extLst>
          </p:cNvPr>
          <p:cNvGrpSpPr/>
          <p:nvPr/>
        </p:nvGrpSpPr>
        <p:grpSpPr>
          <a:xfrm>
            <a:off x="6219363" y="5144718"/>
            <a:ext cx="327638" cy="493479"/>
            <a:chOff x="5714995" y="3508669"/>
            <a:chExt cx="327334" cy="493023"/>
          </a:xfrm>
        </p:grpSpPr>
        <p:sp>
          <p:nvSpPr>
            <p:cNvPr id="140" name="오른쪽 화살표 46">
              <a:extLst>
                <a:ext uri="{FF2B5EF4-FFF2-40B4-BE49-F238E27FC236}">
                  <a16:creationId xmlns:a16="http://schemas.microsoft.com/office/drawing/2014/main" id="{DF1B586E-98FE-48F9-9927-B321ADC0AFB3}"/>
                </a:ext>
              </a:extLst>
            </p:cNvPr>
            <p:cNvSpPr/>
            <p:nvPr/>
          </p:nvSpPr>
          <p:spPr bwMode="auto">
            <a:xfrm>
              <a:off x="5787808" y="3785668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541AD9F-D9ED-4CBE-BD98-2807828E5BC6}"/>
                </a:ext>
              </a:extLst>
            </p:cNvPr>
            <p:cNvSpPr txBox="1"/>
            <p:nvPr/>
          </p:nvSpPr>
          <p:spPr>
            <a:xfrm>
              <a:off x="5714995" y="3508669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AAA8C07D-1B1F-45C6-9156-0E3F215EDC8F}"/>
              </a:ext>
            </a:extLst>
          </p:cNvPr>
          <p:cNvGrpSpPr/>
          <p:nvPr/>
        </p:nvGrpSpPr>
        <p:grpSpPr>
          <a:xfrm>
            <a:off x="6547155" y="5144718"/>
            <a:ext cx="327638" cy="493479"/>
            <a:chOff x="6042485" y="3508669"/>
            <a:chExt cx="327334" cy="493023"/>
          </a:xfrm>
        </p:grpSpPr>
        <p:sp>
          <p:nvSpPr>
            <p:cNvPr id="143" name="오른쪽 화살표 49">
              <a:extLst>
                <a:ext uri="{FF2B5EF4-FFF2-40B4-BE49-F238E27FC236}">
                  <a16:creationId xmlns:a16="http://schemas.microsoft.com/office/drawing/2014/main" id="{35786A23-477A-4478-BF7B-48501487B6FC}"/>
                </a:ext>
              </a:extLst>
            </p:cNvPr>
            <p:cNvSpPr/>
            <p:nvPr/>
          </p:nvSpPr>
          <p:spPr bwMode="auto">
            <a:xfrm>
              <a:off x="6115298" y="3785668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3CD53A7-0987-40A3-96DB-972419CA3D79}"/>
                </a:ext>
              </a:extLst>
            </p:cNvPr>
            <p:cNvSpPr txBox="1"/>
            <p:nvPr/>
          </p:nvSpPr>
          <p:spPr>
            <a:xfrm>
              <a:off x="6042485" y="3508669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68D2205C-3061-418E-9441-34AF7AF672B8}"/>
              </a:ext>
            </a:extLst>
          </p:cNvPr>
          <p:cNvGrpSpPr/>
          <p:nvPr/>
        </p:nvGrpSpPr>
        <p:grpSpPr>
          <a:xfrm>
            <a:off x="5092151" y="4024783"/>
            <a:ext cx="1039548" cy="756886"/>
            <a:chOff x="4588824" y="2389771"/>
            <a:chExt cx="1038586" cy="756186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65B4DBF-0EF1-47D9-B89B-354920E8CA73}"/>
                </a:ext>
              </a:extLst>
            </p:cNvPr>
            <p:cNvSpPr txBox="1"/>
            <p:nvPr/>
          </p:nvSpPr>
          <p:spPr>
            <a:xfrm>
              <a:off x="4588824" y="2389771"/>
              <a:ext cx="1038586" cy="43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latin typeface="+mn-ea"/>
                </a:rPr>
                <a:t>Manual</a:t>
              </a:r>
              <a:r>
                <a:rPr lang="ko-KR" altLang="en-US" sz="1101" b="1" dirty="0">
                  <a:latin typeface="+mn-ea"/>
                </a:rPr>
                <a:t> </a:t>
              </a:r>
              <a:r>
                <a:rPr lang="en-US" altLang="ko-KR" sz="1101" b="1" dirty="0">
                  <a:latin typeface="+mn-ea"/>
                </a:rPr>
                <a:t>Task</a:t>
              </a:r>
            </a:p>
            <a:p>
              <a:pPr algn="ctr"/>
              <a:r>
                <a:rPr lang="en-US" altLang="ko-KR" sz="1101" b="1" dirty="0">
                  <a:latin typeface="+mn-ea"/>
                </a:rPr>
                <a:t>Module ?</a:t>
              </a:r>
            </a:p>
          </p:txBody>
        </p:sp>
        <p:sp>
          <p:nvSpPr>
            <p:cNvPr id="147" name="타원 146">
              <a:extLst>
                <a:ext uri="{FF2B5EF4-FFF2-40B4-BE49-F238E27FC236}">
                  <a16:creationId xmlns:a16="http://schemas.microsoft.com/office/drawing/2014/main" id="{B3E5CAD6-34AB-45EE-A7F9-D919ED940BA4}"/>
                </a:ext>
              </a:extLst>
            </p:cNvPr>
            <p:cNvSpPr/>
            <p:nvPr/>
          </p:nvSpPr>
          <p:spPr bwMode="auto">
            <a:xfrm>
              <a:off x="4928716" y="2874217"/>
              <a:ext cx="271740" cy="27174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5002F995-5614-4F2E-8179-65543B30234D}"/>
              </a:ext>
            </a:extLst>
          </p:cNvPr>
          <p:cNvGrpSpPr/>
          <p:nvPr/>
        </p:nvGrpSpPr>
        <p:grpSpPr>
          <a:xfrm>
            <a:off x="4575040" y="4833195"/>
            <a:ext cx="1248072" cy="261738"/>
            <a:chOff x="4072191" y="3197421"/>
            <a:chExt cx="1246916" cy="261495"/>
          </a:xfrm>
        </p:grpSpPr>
        <p:sp>
          <p:nvSpPr>
            <p:cNvPr id="158" name="오른쪽 화살표 64">
              <a:extLst>
                <a:ext uri="{FF2B5EF4-FFF2-40B4-BE49-F238E27FC236}">
                  <a16:creationId xmlns:a16="http://schemas.microsoft.com/office/drawing/2014/main" id="{DCFFD246-A293-4775-A4FC-E9CAC3D293B2}"/>
                </a:ext>
              </a:extLst>
            </p:cNvPr>
            <p:cNvSpPr/>
            <p:nvPr/>
          </p:nvSpPr>
          <p:spPr bwMode="auto">
            <a:xfrm>
              <a:off x="5064586" y="3229076"/>
              <a:ext cx="254521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607AAC1-B850-44CB-B43D-C7CD0B032ADE}"/>
                </a:ext>
              </a:extLst>
            </p:cNvPr>
            <p:cNvSpPr txBox="1"/>
            <p:nvPr/>
          </p:nvSpPr>
          <p:spPr>
            <a:xfrm>
              <a:off x="4072191" y="3197421"/>
              <a:ext cx="956428" cy="261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In an hour?</a:t>
              </a:r>
              <a:endParaRPr lang="ko-KR" altLang="en-US" sz="1101" b="1" dirty="0">
                <a:solidFill>
                  <a:schemeClr val="bg1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4969669F-4000-4F33-930B-2352484FD5B3}"/>
              </a:ext>
            </a:extLst>
          </p:cNvPr>
          <p:cNvGrpSpPr/>
          <p:nvPr/>
        </p:nvGrpSpPr>
        <p:grpSpPr>
          <a:xfrm>
            <a:off x="4510632" y="5127992"/>
            <a:ext cx="1321093" cy="261731"/>
            <a:chOff x="4007846" y="3491942"/>
            <a:chExt cx="1319870" cy="261488"/>
          </a:xfrm>
        </p:grpSpPr>
        <p:sp>
          <p:nvSpPr>
            <p:cNvPr id="161" name="오른쪽 화살표 67">
              <a:extLst>
                <a:ext uri="{FF2B5EF4-FFF2-40B4-BE49-F238E27FC236}">
                  <a16:creationId xmlns:a16="http://schemas.microsoft.com/office/drawing/2014/main" id="{E39D1AC8-B08E-4246-8AF1-EDD1A090FFA1}"/>
                </a:ext>
              </a:extLst>
            </p:cNvPr>
            <p:cNvSpPr/>
            <p:nvPr/>
          </p:nvSpPr>
          <p:spPr bwMode="auto">
            <a:xfrm>
              <a:off x="5073195" y="3507372"/>
              <a:ext cx="254521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solidFill>
                  <a:schemeClr val="bg1">
                    <a:lumMod val="75000"/>
                  </a:schemeClr>
                </a:solidFill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7B296AC-61BE-4AC8-989C-20CB984146A8}"/>
                </a:ext>
              </a:extLst>
            </p:cNvPr>
            <p:cNvSpPr txBox="1"/>
            <p:nvPr/>
          </p:nvSpPr>
          <p:spPr>
            <a:xfrm>
              <a:off x="4007846" y="3491942"/>
              <a:ext cx="1048200" cy="261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In two hour?</a:t>
              </a:r>
              <a:endParaRPr lang="ko-KR" altLang="en-US" sz="1101" b="1" dirty="0">
                <a:solidFill>
                  <a:schemeClr val="bg1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318ED25F-BA4B-4942-896F-AF3E9AC93BB8}"/>
              </a:ext>
            </a:extLst>
          </p:cNvPr>
          <p:cNvGrpSpPr/>
          <p:nvPr/>
        </p:nvGrpSpPr>
        <p:grpSpPr>
          <a:xfrm>
            <a:off x="4740633" y="5414689"/>
            <a:ext cx="1091097" cy="261738"/>
            <a:chOff x="4237629" y="3778375"/>
            <a:chExt cx="1090086" cy="261495"/>
          </a:xfrm>
        </p:grpSpPr>
        <p:sp>
          <p:nvSpPr>
            <p:cNvPr id="164" name="오른쪽 화살표 70">
              <a:extLst>
                <a:ext uri="{FF2B5EF4-FFF2-40B4-BE49-F238E27FC236}">
                  <a16:creationId xmlns:a16="http://schemas.microsoft.com/office/drawing/2014/main" id="{AC50313F-8406-4119-9ACD-AD83AB6DCA23}"/>
                </a:ext>
              </a:extLst>
            </p:cNvPr>
            <p:cNvSpPr/>
            <p:nvPr/>
          </p:nvSpPr>
          <p:spPr bwMode="auto">
            <a:xfrm>
              <a:off x="5073194" y="3785668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solidFill>
                  <a:schemeClr val="bg1">
                    <a:lumMod val="75000"/>
                  </a:schemeClr>
                </a:solidFill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DB346FC-2BA4-4D70-AF50-5818C295C59D}"/>
                </a:ext>
              </a:extLst>
            </p:cNvPr>
            <p:cNvSpPr txBox="1"/>
            <p:nvPr/>
          </p:nvSpPr>
          <p:spPr>
            <a:xfrm>
              <a:off x="4237629" y="3778375"/>
              <a:ext cx="692176" cy="261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latin typeface="+mn-ea"/>
                </a:rPr>
                <a:t>at 1:00!</a:t>
              </a:r>
              <a:endParaRPr lang="ko-KR" altLang="en-US" sz="1101" b="1" dirty="0">
                <a:latin typeface="+mn-ea"/>
              </a:endParaRPr>
            </a:p>
          </p:txBody>
        </p:sp>
      </p:grpSp>
      <p:sp>
        <p:nvSpPr>
          <p:cNvPr id="170" name="오른쪽 화살표 76">
            <a:extLst>
              <a:ext uri="{FF2B5EF4-FFF2-40B4-BE49-F238E27FC236}">
                <a16:creationId xmlns:a16="http://schemas.microsoft.com/office/drawing/2014/main" id="{0129C625-4B84-4BF9-9679-7743C9D85918}"/>
              </a:ext>
            </a:extLst>
          </p:cNvPr>
          <p:cNvSpPr/>
          <p:nvPr/>
        </p:nvSpPr>
        <p:spPr bwMode="auto">
          <a:xfrm>
            <a:off x="7743063" y="5369614"/>
            <a:ext cx="254757" cy="2162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24" tIns="45762" rIns="91524" bIns="45762" numCol="1" rtlCol="0" anchor="t" anchorCtr="0" compatLnSpc="1">
            <a:prstTxWarp prst="textNoShape">
              <a:avLst/>
            </a:prstTxWarp>
          </a:bodyPr>
          <a:lstStyle/>
          <a:p>
            <a:pPr defTabSz="915314">
              <a:spcBef>
                <a:spcPct val="30000"/>
              </a:spcBef>
            </a:pPr>
            <a:endParaRPr lang="ko-KR" altLang="en-US" sz="1001" b="1">
              <a:latin typeface="+mn-ea"/>
              <a:cs typeface="함초롬돋움" panose="020B0604000101010101" pitchFamily="50" charset="-127"/>
            </a:endParaRPr>
          </a:p>
        </p:txBody>
      </p:sp>
      <p:sp>
        <p:nvSpPr>
          <p:cNvPr id="175" name="줄무늬가 있는 오른쪽 화살표 81">
            <a:extLst>
              <a:ext uri="{FF2B5EF4-FFF2-40B4-BE49-F238E27FC236}">
                <a16:creationId xmlns:a16="http://schemas.microsoft.com/office/drawing/2014/main" id="{DBE7EEE9-9AF9-4B9B-98F1-8769C402069E}"/>
              </a:ext>
            </a:extLst>
          </p:cNvPr>
          <p:cNvSpPr/>
          <p:nvPr/>
        </p:nvSpPr>
        <p:spPr bwMode="auto">
          <a:xfrm>
            <a:off x="7005263" y="5322508"/>
            <a:ext cx="624899" cy="324440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24" tIns="45762" rIns="91524" bIns="45762" numCol="1" rtlCol="0" anchor="t" anchorCtr="0" compatLnSpc="1">
            <a:prstTxWarp prst="textNoShape">
              <a:avLst/>
            </a:prstTxWarp>
          </a:bodyPr>
          <a:lstStyle/>
          <a:p>
            <a:pPr defTabSz="915314">
              <a:spcBef>
                <a:spcPct val="30000"/>
              </a:spcBef>
            </a:pPr>
            <a:endParaRPr lang="ko-KR" altLang="en-US" sz="1001" b="1">
              <a:latin typeface="+mn-ea"/>
              <a:cs typeface="함초롬돋움" panose="020B0604000101010101" pitchFamily="50" charset="-127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792B518-00DF-458D-8C9C-173AD1FD9CE1}"/>
              </a:ext>
            </a:extLst>
          </p:cNvPr>
          <p:cNvSpPr txBox="1"/>
          <p:nvPr/>
        </p:nvSpPr>
        <p:spPr>
          <a:xfrm>
            <a:off x="8059276" y="5353859"/>
            <a:ext cx="1311578" cy="26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1" b="1" dirty="0">
                <a:latin typeface="+mn-ea"/>
              </a:rPr>
              <a:t>OK? or</a:t>
            </a:r>
            <a:r>
              <a:rPr lang="en-US" altLang="ko-KR" sz="1101" b="1" dirty="0">
                <a:solidFill>
                  <a:srgbClr val="FF0000"/>
                </a:solidFill>
                <a:latin typeface="+mn-ea"/>
              </a:rPr>
              <a:t> Damage?</a:t>
            </a:r>
            <a:endParaRPr lang="ko-KR" altLang="en-US" sz="1101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5D11F0B-536F-494A-9D55-BBC0CD3F3E4D}"/>
              </a:ext>
            </a:extLst>
          </p:cNvPr>
          <p:cNvSpPr txBox="1"/>
          <p:nvPr/>
        </p:nvSpPr>
        <p:spPr>
          <a:xfrm>
            <a:off x="5279722" y="2979120"/>
            <a:ext cx="1402948" cy="43114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101" b="1" dirty="0">
                <a:latin typeface="+mn-ea"/>
              </a:rPr>
              <a:t>Diagnosis Module</a:t>
            </a:r>
          </a:p>
          <a:p>
            <a:r>
              <a:rPr lang="en-US" altLang="ko-KR" sz="1101" b="1" dirty="0">
                <a:latin typeface="+mn-ea"/>
              </a:rPr>
              <a:t>(Manual Action)</a:t>
            </a:r>
            <a:endParaRPr lang="ko-KR" altLang="en-US" sz="1101" b="1" dirty="0">
              <a:latin typeface="+mn-ea"/>
            </a:endParaRPr>
          </a:p>
        </p:txBody>
      </p:sp>
      <p:cxnSp>
        <p:nvCxnSpPr>
          <p:cNvPr id="190" name="직선 화살표 연결선 189">
            <a:extLst>
              <a:ext uri="{FF2B5EF4-FFF2-40B4-BE49-F238E27FC236}">
                <a16:creationId xmlns:a16="http://schemas.microsoft.com/office/drawing/2014/main" id="{8C87EE40-07E8-4525-BB96-693BB796B56B}"/>
              </a:ext>
            </a:extLst>
          </p:cNvPr>
          <p:cNvCxnSpPr/>
          <p:nvPr/>
        </p:nvCxnSpPr>
        <p:spPr bwMode="auto">
          <a:xfrm flipV="1">
            <a:off x="5562777" y="3493378"/>
            <a:ext cx="0" cy="479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EA0DBBB7-A73C-479F-96B0-F6A6A9611C65}"/>
              </a:ext>
            </a:extLst>
          </p:cNvPr>
          <p:cNvSpPr txBox="1"/>
          <p:nvPr/>
        </p:nvSpPr>
        <p:spPr>
          <a:xfrm>
            <a:off x="6258879" y="2538353"/>
            <a:ext cx="1484183" cy="26173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101" b="1" dirty="0">
                <a:latin typeface="+mn-ea"/>
              </a:rPr>
              <a:t>Reliability Module</a:t>
            </a:r>
            <a:endParaRPr lang="ko-KR" altLang="en-US" sz="1101" b="1" dirty="0">
              <a:latin typeface="+mn-ea"/>
            </a:endParaRPr>
          </a:p>
        </p:txBody>
      </p:sp>
      <p:cxnSp>
        <p:nvCxnSpPr>
          <p:cNvPr id="200" name="직선 화살표 연결선 199">
            <a:extLst>
              <a:ext uri="{FF2B5EF4-FFF2-40B4-BE49-F238E27FC236}">
                <a16:creationId xmlns:a16="http://schemas.microsoft.com/office/drawing/2014/main" id="{05C5AFAA-286F-42BF-9DB6-15B2B653C67D}"/>
              </a:ext>
            </a:extLst>
          </p:cNvPr>
          <p:cNvCxnSpPr>
            <a:cxnSpLocks/>
            <a:endCxn id="198" idx="1"/>
          </p:cNvCxnSpPr>
          <p:nvPr/>
        </p:nvCxnSpPr>
        <p:spPr>
          <a:xfrm>
            <a:off x="5961093" y="2663557"/>
            <a:ext cx="297786" cy="566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화살표 연결선 200">
            <a:extLst>
              <a:ext uri="{FF2B5EF4-FFF2-40B4-BE49-F238E27FC236}">
                <a16:creationId xmlns:a16="http://schemas.microsoft.com/office/drawing/2014/main" id="{8465455A-0DB6-440E-88A3-ECFC4DFFFAEA}"/>
              </a:ext>
            </a:extLst>
          </p:cNvPr>
          <p:cNvCxnSpPr>
            <a:cxnSpLocks/>
            <a:stCxn id="198" idx="2"/>
          </p:cNvCxnSpPr>
          <p:nvPr/>
        </p:nvCxnSpPr>
        <p:spPr>
          <a:xfrm flipH="1">
            <a:off x="6995620" y="2800091"/>
            <a:ext cx="5351" cy="610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화살표 연결선 201">
            <a:extLst>
              <a:ext uri="{FF2B5EF4-FFF2-40B4-BE49-F238E27FC236}">
                <a16:creationId xmlns:a16="http://schemas.microsoft.com/office/drawing/2014/main" id="{AF6F338C-90E6-4289-9301-B6820D7065EF}"/>
              </a:ext>
            </a:extLst>
          </p:cNvPr>
          <p:cNvCxnSpPr>
            <a:cxnSpLocks/>
          </p:cNvCxnSpPr>
          <p:nvPr/>
        </p:nvCxnSpPr>
        <p:spPr>
          <a:xfrm flipV="1">
            <a:off x="5961093" y="2663557"/>
            <a:ext cx="0" cy="28064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직선 화살표 연결선 202">
            <a:extLst>
              <a:ext uri="{FF2B5EF4-FFF2-40B4-BE49-F238E27FC236}">
                <a16:creationId xmlns:a16="http://schemas.microsoft.com/office/drawing/2014/main" id="{2DCFECC9-54E5-457C-84C5-E87758B4AD25}"/>
              </a:ext>
            </a:extLst>
          </p:cNvPr>
          <p:cNvCxnSpPr/>
          <p:nvPr/>
        </p:nvCxnSpPr>
        <p:spPr bwMode="auto">
          <a:xfrm flipH="1">
            <a:off x="5781523" y="3392247"/>
            <a:ext cx="1204455" cy="501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11E7B4-6E6C-4BF5-8C87-C4B3628DE3F8}"/>
                  </a:ext>
                </a:extLst>
              </p:cNvPr>
              <p:cNvSpPr txBox="1"/>
              <p:nvPr/>
            </p:nvSpPr>
            <p:spPr>
              <a:xfrm>
                <a:off x="7630162" y="4509677"/>
                <a:ext cx="2113335" cy="676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𝐶𝐷𝐹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𝐷𝑎𝑚𝑎𝑔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11E7B4-6E6C-4BF5-8C87-C4B3628DE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162" y="4509677"/>
                <a:ext cx="2113335" cy="6769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제목 1">
            <a:extLst>
              <a:ext uri="{FF2B5EF4-FFF2-40B4-BE49-F238E27FC236}">
                <a16:creationId xmlns:a16="http://schemas.microsoft.com/office/drawing/2014/main" id="{A9AAFD44-8E1D-41B3-98EA-3CA9C00449C6}"/>
              </a:ext>
            </a:extLst>
          </p:cNvPr>
          <p:cNvSpPr txBox="1">
            <a:spLocks/>
          </p:cNvSpPr>
          <p:nvPr/>
        </p:nvSpPr>
        <p:spPr>
          <a:xfrm>
            <a:off x="307293" y="316085"/>
            <a:ext cx="11514827" cy="67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ko-KR" altLang="en-US" sz="3800" b="1" kern="120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2D3136"/>
                </a:solidFill>
                <a:latin typeface="+mj-ea"/>
                <a:ea typeface="+mj-ea"/>
                <a:cs typeface="+mn-cs"/>
              </a:defRPr>
            </a:lvl1pPr>
            <a:lvl2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9144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13716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18288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sz="2800" dirty="0">
                <a:cs typeface="Times New Roman" panose="02020603050405020304" pitchFamily="18" charset="0"/>
              </a:rPr>
              <a:t>Introduction to DICE</a:t>
            </a:r>
            <a:endParaRPr kumimoji="0"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슬라이드 번호 개체 틀 3">
            <a:extLst>
              <a:ext uri="{FF2B5EF4-FFF2-40B4-BE49-F238E27FC236}">
                <a16:creationId xmlns:a16="http://schemas.microsoft.com/office/drawing/2014/main" id="{6F714007-7D52-43D9-AFD9-27799907F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6538" y="6454775"/>
            <a:ext cx="398462" cy="365125"/>
          </a:xfrm>
        </p:spPr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66AF65F7-FAAE-4C8B-BAAE-49250634BFFA}"/>
              </a:ext>
            </a:extLst>
          </p:cNvPr>
          <p:cNvGrpSpPr/>
          <p:nvPr/>
        </p:nvGrpSpPr>
        <p:grpSpPr>
          <a:xfrm>
            <a:off x="2043151" y="3340990"/>
            <a:ext cx="327638" cy="493479"/>
            <a:chOff x="1542649" y="1706610"/>
            <a:chExt cx="327334" cy="493023"/>
          </a:xfrm>
        </p:grpSpPr>
        <p:sp>
          <p:nvSpPr>
            <p:cNvPr id="93" name="오른쪽 화살표 15">
              <a:extLst>
                <a:ext uri="{FF2B5EF4-FFF2-40B4-BE49-F238E27FC236}">
                  <a16:creationId xmlns:a16="http://schemas.microsoft.com/office/drawing/2014/main" id="{0A200402-5663-4D51-83BE-730DAF17E54B}"/>
                </a:ext>
              </a:extLst>
            </p:cNvPr>
            <p:cNvSpPr/>
            <p:nvPr/>
          </p:nvSpPr>
          <p:spPr bwMode="auto">
            <a:xfrm>
              <a:off x="1615462" y="198360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49A8FCB-86E3-4F4C-9C7A-BE40C51D6CC6}"/>
                </a:ext>
              </a:extLst>
            </p:cNvPr>
            <p:cNvSpPr txBox="1"/>
            <p:nvPr/>
          </p:nvSpPr>
          <p:spPr>
            <a:xfrm>
              <a:off x="1542649" y="170661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sp>
        <p:nvSpPr>
          <p:cNvPr id="95" name="타원 94">
            <a:extLst>
              <a:ext uri="{FF2B5EF4-FFF2-40B4-BE49-F238E27FC236}">
                <a16:creationId xmlns:a16="http://schemas.microsoft.com/office/drawing/2014/main" id="{DC0807C4-8247-4C8E-8B01-BC7210061E5F}"/>
              </a:ext>
            </a:extLst>
          </p:cNvPr>
          <p:cNvSpPr/>
          <p:nvPr/>
        </p:nvSpPr>
        <p:spPr bwMode="auto">
          <a:xfrm>
            <a:off x="1574806" y="3590360"/>
            <a:ext cx="271992" cy="2719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4" tIns="45762" rIns="91524" bIns="45762" numCol="1" rtlCol="0" anchor="t" anchorCtr="0" compatLnSpc="1">
            <a:prstTxWarp prst="textNoShape">
              <a:avLst/>
            </a:prstTxWarp>
          </a:bodyPr>
          <a:lstStyle/>
          <a:p>
            <a:pPr defTabSz="915314">
              <a:spcBef>
                <a:spcPct val="30000"/>
              </a:spcBef>
            </a:pPr>
            <a:endParaRPr lang="ko-KR" altLang="en-US" sz="1001" b="1">
              <a:latin typeface="+mn-ea"/>
              <a:cs typeface="함초롬돋움" panose="020B0604000101010101" pitchFamily="50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0CF75DE-6218-4586-8C5F-A39A216A4FD0}"/>
              </a:ext>
            </a:extLst>
          </p:cNvPr>
          <p:cNvSpPr txBox="1"/>
          <p:nvPr/>
        </p:nvSpPr>
        <p:spPr>
          <a:xfrm>
            <a:off x="1272893" y="3109942"/>
            <a:ext cx="903229" cy="431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1" b="1" dirty="0">
                <a:latin typeface="+mn-ea"/>
              </a:rPr>
              <a:t>Simulation</a:t>
            </a:r>
          </a:p>
          <a:p>
            <a:pPr algn="ctr"/>
            <a:r>
              <a:rPr lang="en-US" altLang="ko-KR" sz="1101" b="1" dirty="0">
                <a:latin typeface="+mn-ea"/>
              </a:rPr>
              <a:t>Starts</a:t>
            </a:r>
            <a:endParaRPr lang="ko-KR" altLang="en-US" sz="1101" b="1" dirty="0">
              <a:latin typeface="+mn-ea"/>
            </a:endParaRPr>
          </a:p>
        </p:txBody>
      </p: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97FA7626-B15B-4CC9-93ED-BE13CABD55E2}"/>
              </a:ext>
            </a:extLst>
          </p:cNvPr>
          <p:cNvGrpSpPr/>
          <p:nvPr/>
        </p:nvGrpSpPr>
        <p:grpSpPr>
          <a:xfrm>
            <a:off x="2363326" y="3340990"/>
            <a:ext cx="327638" cy="493479"/>
            <a:chOff x="1862528" y="1706610"/>
            <a:chExt cx="327334" cy="493023"/>
          </a:xfrm>
        </p:grpSpPr>
        <p:sp>
          <p:nvSpPr>
            <p:cNvPr id="98" name="오른쪽 화살표 20">
              <a:extLst>
                <a:ext uri="{FF2B5EF4-FFF2-40B4-BE49-F238E27FC236}">
                  <a16:creationId xmlns:a16="http://schemas.microsoft.com/office/drawing/2014/main" id="{C9BD8AAC-FE12-402C-9EC2-63866C349BCD}"/>
                </a:ext>
              </a:extLst>
            </p:cNvPr>
            <p:cNvSpPr/>
            <p:nvPr/>
          </p:nvSpPr>
          <p:spPr bwMode="auto">
            <a:xfrm>
              <a:off x="1935341" y="198360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E26E641-7555-4082-9865-E41F908CEBB2}"/>
                </a:ext>
              </a:extLst>
            </p:cNvPr>
            <p:cNvSpPr txBox="1"/>
            <p:nvPr/>
          </p:nvSpPr>
          <p:spPr>
            <a:xfrm>
              <a:off x="1862528" y="170661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A55FCB57-D283-410D-8FA0-B77399783A19}"/>
              </a:ext>
            </a:extLst>
          </p:cNvPr>
          <p:cNvGrpSpPr/>
          <p:nvPr/>
        </p:nvGrpSpPr>
        <p:grpSpPr>
          <a:xfrm>
            <a:off x="2683428" y="3340990"/>
            <a:ext cx="327638" cy="493479"/>
            <a:chOff x="2182333" y="1706610"/>
            <a:chExt cx="327334" cy="493023"/>
          </a:xfrm>
        </p:grpSpPr>
        <p:sp>
          <p:nvSpPr>
            <p:cNvPr id="101" name="오른쪽 화살표 23">
              <a:extLst>
                <a:ext uri="{FF2B5EF4-FFF2-40B4-BE49-F238E27FC236}">
                  <a16:creationId xmlns:a16="http://schemas.microsoft.com/office/drawing/2014/main" id="{F0D358D1-563E-4415-AAF2-764C5D66E392}"/>
                </a:ext>
              </a:extLst>
            </p:cNvPr>
            <p:cNvSpPr/>
            <p:nvPr/>
          </p:nvSpPr>
          <p:spPr bwMode="auto">
            <a:xfrm>
              <a:off x="2255146" y="198360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ED9B962-C3D9-430D-9FA1-5DAAFA6E1E2E}"/>
                </a:ext>
              </a:extLst>
            </p:cNvPr>
            <p:cNvSpPr txBox="1"/>
            <p:nvPr/>
          </p:nvSpPr>
          <p:spPr>
            <a:xfrm>
              <a:off x="2182333" y="170661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2445E0F8-1AF9-40D6-9D0C-411531235295}"/>
              </a:ext>
            </a:extLst>
          </p:cNvPr>
          <p:cNvGrpSpPr/>
          <p:nvPr/>
        </p:nvGrpSpPr>
        <p:grpSpPr>
          <a:xfrm>
            <a:off x="3011578" y="3340990"/>
            <a:ext cx="327638" cy="493479"/>
            <a:chOff x="2510179" y="1706610"/>
            <a:chExt cx="327334" cy="493023"/>
          </a:xfrm>
        </p:grpSpPr>
        <p:sp>
          <p:nvSpPr>
            <p:cNvPr id="104" name="오른쪽 화살표 26">
              <a:extLst>
                <a:ext uri="{FF2B5EF4-FFF2-40B4-BE49-F238E27FC236}">
                  <a16:creationId xmlns:a16="http://schemas.microsoft.com/office/drawing/2014/main" id="{551326FB-668B-4826-B88E-4583E109996A}"/>
                </a:ext>
              </a:extLst>
            </p:cNvPr>
            <p:cNvSpPr/>
            <p:nvPr/>
          </p:nvSpPr>
          <p:spPr bwMode="auto">
            <a:xfrm>
              <a:off x="2582992" y="198360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80E0F74-FE74-48B5-96AE-09CFABC44AD5}"/>
                </a:ext>
              </a:extLst>
            </p:cNvPr>
            <p:cNvSpPr txBox="1"/>
            <p:nvPr/>
          </p:nvSpPr>
          <p:spPr>
            <a:xfrm>
              <a:off x="2510179" y="170661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49994B8D-2E34-463B-9188-B150A5EC205F}"/>
              </a:ext>
            </a:extLst>
          </p:cNvPr>
          <p:cNvGrpSpPr/>
          <p:nvPr/>
        </p:nvGrpSpPr>
        <p:grpSpPr>
          <a:xfrm>
            <a:off x="3196683" y="3159900"/>
            <a:ext cx="1388343" cy="702453"/>
            <a:chOff x="2695113" y="1525688"/>
            <a:chExt cx="1387057" cy="701803"/>
          </a:xfrm>
        </p:grpSpPr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62D737F7-D6A1-4852-BCF2-65775AD15963}"/>
                </a:ext>
              </a:extLst>
            </p:cNvPr>
            <p:cNvSpPr/>
            <p:nvPr/>
          </p:nvSpPr>
          <p:spPr bwMode="auto">
            <a:xfrm>
              <a:off x="3213653" y="1955751"/>
              <a:ext cx="271740" cy="27174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6E4EBAEF-44E4-4278-B698-CFB1EF0A67EB}"/>
                </a:ext>
              </a:extLst>
            </p:cNvPr>
            <p:cNvSpPr txBox="1"/>
            <p:nvPr/>
          </p:nvSpPr>
          <p:spPr>
            <a:xfrm>
              <a:off x="2695113" y="1525688"/>
              <a:ext cx="1387057" cy="43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1" b="1" dirty="0">
                  <a:latin typeface="+mn-ea"/>
                </a:rPr>
                <a:t>Auto Task </a:t>
              </a:r>
            </a:p>
            <a:p>
              <a:pPr algn="ctr"/>
              <a:r>
                <a:rPr lang="en-US" altLang="ko-KR" sz="1101" b="1" dirty="0">
                  <a:latin typeface="+mn-ea"/>
                </a:rPr>
                <a:t>Module ?</a:t>
              </a:r>
              <a:endParaRPr lang="ko-KR" altLang="en-US" sz="1101" b="1" dirty="0">
                <a:latin typeface="+mn-ea"/>
              </a:endParaRPr>
            </a:p>
          </p:txBody>
        </p:sp>
      </p:grpSp>
      <p:cxnSp>
        <p:nvCxnSpPr>
          <p:cNvPr id="167" name="직선 연결선 166">
            <a:extLst>
              <a:ext uri="{FF2B5EF4-FFF2-40B4-BE49-F238E27FC236}">
                <a16:creationId xmlns:a16="http://schemas.microsoft.com/office/drawing/2014/main" id="{ED9CBF4E-A9A1-45C1-85D6-522C5D373B22}"/>
              </a:ext>
            </a:extLst>
          </p:cNvPr>
          <p:cNvCxnSpPr>
            <a:stCxn id="107" idx="4"/>
          </p:cNvCxnSpPr>
          <p:nvPr/>
        </p:nvCxnSpPr>
        <p:spPr bwMode="auto">
          <a:xfrm>
            <a:off x="3851700" y="3862353"/>
            <a:ext cx="0" cy="840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4E0895B2-1577-47FE-A40E-F1BFC4FE280D}"/>
              </a:ext>
            </a:extLst>
          </p:cNvPr>
          <p:cNvGrpSpPr/>
          <p:nvPr/>
        </p:nvGrpSpPr>
        <p:grpSpPr>
          <a:xfrm>
            <a:off x="4175073" y="4255957"/>
            <a:ext cx="327638" cy="493479"/>
            <a:chOff x="3672598" y="2620730"/>
            <a:chExt cx="327334" cy="493023"/>
          </a:xfrm>
        </p:grpSpPr>
        <p:sp>
          <p:nvSpPr>
            <p:cNvPr id="169" name="오른쪽 화살표 33">
              <a:extLst>
                <a:ext uri="{FF2B5EF4-FFF2-40B4-BE49-F238E27FC236}">
                  <a16:creationId xmlns:a16="http://schemas.microsoft.com/office/drawing/2014/main" id="{8AF95BFD-EFE0-4E84-A9BC-CFC08261F36B}"/>
                </a:ext>
              </a:extLst>
            </p:cNvPr>
            <p:cNvSpPr/>
            <p:nvPr/>
          </p:nvSpPr>
          <p:spPr bwMode="auto">
            <a:xfrm>
              <a:off x="3745411" y="289772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4B46521-579D-45E1-AC0D-8F9B95EAA805}"/>
                </a:ext>
              </a:extLst>
            </p:cNvPr>
            <p:cNvSpPr txBox="1"/>
            <p:nvPr/>
          </p:nvSpPr>
          <p:spPr>
            <a:xfrm>
              <a:off x="3672598" y="262073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F79D50EF-1353-4262-A6AB-36EB04869511}"/>
              </a:ext>
            </a:extLst>
          </p:cNvPr>
          <p:cNvGrpSpPr/>
          <p:nvPr/>
        </p:nvGrpSpPr>
        <p:grpSpPr>
          <a:xfrm>
            <a:off x="4502711" y="4255957"/>
            <a:ext cx="327638" cy="493479"/>
            <a:chOff x="3999932" y="2620730"/>
            <a:chExt cx="327334" cy="493023"/>
          </a:xfrm>
        </p:grpSpPr>
        <p:sp>
          <p:nvSpPr>
            <p:cNvPr id="178" name="오른쪽 화살표 36">
              <a:extLst>
                <a:ext uri="{FF2B5EF4-FFF2-40B4-BE49-F238E27FC236}">
                  <a16:creationId xmlns:a16="http://schemas.microsoft.com/office/drawing/2014/main" id="{750B36F5-1AFE-49F2-B1A1-5AD616FC7AC4}"/>
                </a:ext>
              </a:extLst>
            </p:cNvPr>
            <p:cNvSpPr/>
            <p:nvPr/>
          </p:nvSpPr>
          <p:spPr bwMode="auto">
            <a:xfrm>
              <a:off x="4072745" y="289772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34AB003-D86C-4A1D-AC69-3993103DD841}"/>
                </a:ext>
              </a:extLst>
            </p:cNvPr>
            <p:cNvSpPr txBox="1"/>
            <p:nvPr/>
          </p:nvSpPr>
          <p:spPr>
            <a:xfrm>
              <a:off x="3999932" y="262073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08CEA279-E3F2-4486-B597-28CC30AD80CA}"/>
              </a:ext>
            </a:extLst>
          </p:cNvPr>
          <p:cNvGrpSpPr/>
          <p:nvPr/>
        </p:nvGrpSpPr>
        <p:grpSpPr>
          <a:xfrm>
            <a:off x="4830504" y="4255957"/>
            <a:ext cx="327638" cy="493479"/>
            <a:chOff x="4327422" y="2620730"/>
            <a:chExt cx="327334" cy="493023"/>
          </a:xfrm>
        </p:grpSpPr>
        <p:sp>
          <p:nvSpPr>
            <p:cNvPr id="192" name="오른쪽 화살표 39">
              <a:extLst>
                <a:ext uri="{FF2B5EF4-FFF2-40B4-BE49-F238E27FC236}">
                  <a16:creationId xmlns:a16="http://schemas.microsoft.com/office/drawing/2014/main" id="{B200CB79-8F5F-4F0D-983D-2B59A77EAE15}"/>
                </a:ext>
              </a:extLst>
            </p:cNvPr>
            <p:cNvSpPr/>
            <p:nvPr/>
          </p:nvSpPr>
          <p:spPr bwMode="auto">
            <a:xfrm>
              <a:off x="4400235" y="2897729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9A3628E5-D9C9-42A0-8909-B930F03F91FC}"/>
                </a:ext>
              </a:extLst>
            </p:cNvPr>
            <p:cNvSpPr txBox="1"/>
            <p:nvPr/>
          </p:nvSpPr>
          <p:spPr>
            <a:xfrm>
              <a:off x="4327422" y="2620730"/>
              <a:ext cx="327182" cy="26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1" b="1" dirty="0" err="1">
                  <a:latin typeface="+mn-ea"/>
                </a:rPr>
                <a:t>dt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1E385F66-BB41-4CFF-A7AE-928276550AF1}"/>
              </a:ext>
            </a:extLst>
          </p:cNvPr>
          <p:cNvGrpSpPr/>
          <p:nvPr/>
        </p:nvGrpSpPr>
        <p:grpSpPr>
          <a:xfrm>
            <a:off x="5092151" y="4024783"/>
            <a:ext cx="1039548" cy="756886"/>
            <a:chOff x="4588824" y="2389771"/>
            <a:chExt cx="1038586" cy="756186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9442020E-3E70-4594-8A2E-F543E12881FF}"/>
                </a:ext>
              </a:extLst>
            </p:cNvPr>
            <p:cNvSpPr txBox="1"/>
            <p:nvPr/>
          </p:nvSpPr>
          <p:spPr>
            <a:xfrm>
              <a:off x="4588824" y="2389771"/>
              <a:ext cx="1038586" cy="43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latin typeface="+mn-ea"/>
                </a:rPr>
                <a:t>Manual</a:t>
              </a:r>
              <a:r>
                <a:rPr lang="ko-KR" altLang="en-US" sz="1101" b="1" dirty="0">
                  <a:latin typeface="+mn-ea"/>
                </a:rPr>
                <a:t> </a:t>
              </a:r>
              <a:r>
                <a:rPr lang="en-US" altLang="ko-KR" sz="1101" b="1" dirty="0">
                  <a:latin typeface="+mn-ea"/>
                </a:rPr>
                <a:t>Task</a:t>
              </a:r>
            </a:p>
            <a:p>
              <a:pPr algn="ctr"/>
              <a:r>
                <a:rPr lang="en-US" altLang="ko-KR" sz="1101" b="1" dirty="0">
                  <a:latin typeface="+mn-ea"/>
                </a:rPr>
                <a:t>Module ?</a:t>
              </a:r>
            </a:p>
          </p:txBody>
        </p:sp>
        <p:sp>
          <p:nvSpPr>
            <p:cNvPr id="204" name="타원 203">
              <a:extLst>
                <a:ext uri="{FF2B5EF4-FFF2-40B4-BE49-F238E27FC236}">
                  <a16:creationId xmlns:a16="http://schemas.microsoft.com/office/drawing/2014/main" id="{A61AEF27-E7A5-4752-A541-A304DF35E36C}"/>
                </a:ext>
              </a:extLst>
            </p:cNvPr>
            <p:cNvSpPr/>
            <p:nvPr/>
          </p:nvSpPr>
          <p:spPr bwMode="auto">
            <a:xfrm>
              <a:off x="4928716" y="2874217"/>
              <a:ext cx="271740" cy="27174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205" name="그룹 204">
            <a:extLst>
              <a:ext uri="{FF2B5EF4-FFF2-40B4-BE49-F238E27FC236}">
                <a16:creationId xmlns:a16="http://schemas.microsoft.com/office/drawing/2014/main" id="{7EE1F51C-CAC8-4D05-8E79-B50F1090A09A}"/>
              </a:ext>
            </a:extLst>
          </p:cNvPr>
          <p:cNvGrpSpPr/>
          <p:nvPr/>
        </p:nvGrpSpPr>
        <p:grpSpPr>
          <a:xfrm>
            <a:off x="2878960" y="3921210"/>
            <a:ext cx="1227496" cy="271126"/>
            <a:chOff x="2377684" y="2286287"/>
            <a:chExt cx="1226360" cy="270874"/>
          </a:xfrm>
        </p:grpSpPr>
        <p:sp>
          <p:nvSpPr>
            <p:cNvPr id="206" name="오른쪽 화살표 55">
              <a:extLst>
                <a:ext uri="{FF2B5EF4-FFF2-40B4-BE49-F238E27FC236}">
                  <a16:creationId xmlns:a16="http://schemas.microsoft.com/office/drawing/2014/main" id="{6E297455-67A9-4846-9F3B-4264B30C8644}"/>
                </a:ext>
              </a:extLst>
            </p:cNvPr>
            <p:cNvSpPr/>
            <p:nvPr/>
          </p:nvSpPr>
          <p:spPr bwMode="auto">
            <a:xfrm>
              <a:off x="3349523" y="2341137"/>
              <a:ext cx="254521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68D18BF-E7B4-4EA6-AA64-E12AAEDAEB7C}"/>
                </a:ext>
              </a:extLst>
            </p:cNvPr>
            <p:cNvSpPr txBox="1"/>
            <p:nvPr/>
          </p:nvSpPr>
          <p:spPr>
            <a:xfrm>
              <a:off x="2377684" y="2286287"/>
              <a:ext cx="934007" cy="261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Single Fail?</a:t>
              </a:r>
              <a:endParaRPr lang="ko-KR" altLang="en-US" sz="1101" b="1" dirty="0">
                <a:solidFill>
                  <a:schemeClr val="bg1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9" name="그룹 208">
            <a:extLst>
              <a:ext uri="{FF2B5EF4-FFF2-40B4-BE49-F238E27FC236}">
                <a16:creationId xmlns:a16="http://schemas.microsoft.com/office/drawing/2014/main" id="{50E09098-96EC-422D-A11F-C5017F6E1763}"/>
              </a:ext>
            </a:extLst>
          </p:cNvPr>
          <p:cNvGrpSpPr/>
          <p:nvPr/>
        </p:nvGrpSpPr>
        <p:grpSpPr>
          <a:xfrm>
            <a:off x="2832439" y="4216010"/>
            <a:ext cx="1282637" cy="261738"/>
            <a:chOff x="2331204" y="2580808"/>
            <a:chExt cx="1281449" cy="261495"/>
          </a:xfrm>
        </p:grpSpPr>
        <p:sp>
          <p:nvSpPr>
            <p:cNvPr id="212" name="오른쪽 화살표 58">
              <a:extLst>
                <a:ext uri="{FF2B5EF4-FFF2-40B4-BE49-F238E27FC236}">
                  <a16:creationId xmlns:a16="http://schemas.microsoft.com/office/drawing/2014/main" id="{C4CE4797-4770-4F7B-9F19-B9173AC2C7A9}"/>
                </a:ext>
              </a:extLst>
            </p:cNvPr>
            <p:cNvSpPr/>
            <p:nvPr/>
          </p:nvSpPr>
          <p:spPr bwMode="auto">
            <a:xfrm>
              <a:off x="3358132" y="2619433"/>
              <a:ext cx="254521" cy="216024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255060D-B2D6-4583-B109-4A3FAF525EF4}"/>
                </a:ext>
              </a:extLst>
            </p:cNvPr>
            <p:cNvSpPr txBox="1"/>
            <p:nvPr/>
          </p:nvSpPr>
          <p:spPr>
            <a:xfrm>
              <a:off x="2331204" y="2580808"/>
              <a:ext cx="990059" cy="261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latin typeface="+mn-ea"/>
                </a:rPr>
                <a:t>Double Fail!</a:t>
              </a:r>
              <a:endParaRPr lang="ko-KR" altLang="en-US" sz="1101" b="1" dirty="0">
                <a:latin typeface="+mn-ea"/>
              </a:endParaRPr>
            </a:p>
          </p:txBody>
        </p:sp>
      </p:grpSp>
      <p:grpSp>
        <p:nvGrpSpPr>
          <p:cNvPr id="215" name="그룹 214">
            <a:extLst>
              <a:ext uri="{FF2B5EF4-FFF2-40B4-BE49-F238E27FC236}">
                <a16:creationId xmlns:a16="http://schemas.microsoft.com/office/drawing/2014/main" id="{8B9922FD-2742-41D3-A9B5-92ECF757289E}"/>
              </a:ext>
            </a:extLst>
          </p:cNvPr>
          <p:cNvGrpSpPr/>
          <p:nvPr/>
        </p:nvGrpSpPr>
        <p:grpSpPr>
          <a:xfrm>
            <a:off x="3028361" y="4502708"/>
            <a:ext cx="1086712" cy="261731"/>
            <a:chOff x="2526946" y="2867241"/>
            <a:chExt cx="1085706" cy="261488"/>
          </a:xfrm>
        </p:grpSpPr>
        <p:sp>
          <p:nvSpPr>
            <p:cNvPr id="216" name="오른쪽 화살표 61">
              <a:extLst>
                <a:ext uri="{FF2B5EF4-FFF2-40B4-BE49-F238E27FC236}">
                  <a16:creationId xmlns:a16="http://schemas.microsoft.com/office/drawing/2014/main" id="{98C9BAA8-2421-43C9-AC17-1894CC1FB13D}"/>
                </a:ext>
              </a:extLst>
            </p:cNvPr>
            <p:cNvSpPr/>
            <p:nvPr/>
          </p:nvSpPr>
          <p:spPr bwMode="auto">
            <a:xfrm>
              <a:off x="3358131" y="2897729"/>
              <a:ext cx="254521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524" tIns="45762" rIns="91524" bIns="45762" numCol="1" rtlCol="0" anchor="t" anchorCtr="0" compatLnSpc="1">
              <a:prstTxWarp prst="textNoShape">
                <a:avLst/>
              </a:prstTxWarp>
            </a:bodyPr>
            <a:lstStyle/>
            <a:p>
              <a:pPr defTabSz="915314">
                <a:spcBef>
                  <a:spcPct val="30000"/>
                </a:spcBef>
              </a:pPr>
              <a:endParaRPr lang="ko-KR" altLang="en-US" sz="1001" b="1">
                <a:latin typeface="+mn-ea"/>
                <a:cs typeface="함초롬돋움" panose="020B0604000101010101" pitchFamily="50" charset="-127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2A156F9A-FD9D-499A-95ED-3EA3A7411CF6}"/>
                </a:ext>
              </a:extLst>
            </p:cNvPr>
            <p:cNvSpPr txBox="1"/>
            <p:nvPr/>
          </p:nvSpPr>
          <p:spPr>
            <a:xfrm>
              <a:off x="2526946" y="2867241"/>
              <a:ext cx="702111" cy="261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1" b="1" dirty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All Fail?</a:t>
              </a:r>
              <a:endParaRPr lang="ko-KR" altLang="en-US" sz="1101" b="1" dirty="0">
                <a:solidFill>
                  <a:schemeClr val="bg1">
                    <a:lumMod val="7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219" name="직선 화살표 연결선 218">
            <a:extLst>
              <a:ext uri="{FF2B5EF4-FFF2-40B4-BE49-F238E27FC236}">
                <a16:creationId xmlns:a16="http://schemas.microsoft.com/office/drawing/2014/main" id="{0C8B15EC-4BA7-43AA-8444-1BA070A6A471}"/>
              </a:ext>
            </a:extLst>
          </p:cNvPr>
          <p:cNvCxnSpPr/>
          <p:nvPr/>
        </p:nvCxnSpPr>
        <p:spPr bwMode="auto">
          <a:xfrm flipV="1">
            <a:off x="2363327" y="2861096"/>
            <a:ext cx="0" cy="479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직선 화살표 연결선 219">
            <a:extLst>
              <a:ext uri="{FF2B5EF4-FFF2-40B4-BE49-F238E27FC236}">
                <a16:creationId xmlns:a16="http://schemas.microsoft.com/office/drawing/2014/main" id="{A7231C37-5E10-4EF9-A249-F7B0D8E4E2B9}"/>
              </a:ext>
            </a:extLst>
          </p:cNvPr>
          <p:cNvCxnSpPr/>
          <p:nvPr/>
        </p:nvCxnSpPr>
        <p:spPr bwMode="auto">
          <a:xfrm>
            <a:off x="2436207" y="2861096"/>
            <a:ext cx="0" cy="479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직선 화살표 연결선 220">
            <a:extLst>
              <a:ext uri="{FF2B5EF4-FFF2-40B4-BE49-F238E27FC236}">
                <a16:creationId xmlns:a16="http://schemas.microsoft.com/office/drawing/2014/main" id="{234FDCFE-7A41-460D-8700-A43481482990}"/>
              </a:ext>
            </a:extLst>
          </p:cNvPr>
          <p:cNvCxnSpPr/>
          <p:nvPr/>
        </p:nvCxnSpPr>
        <p:spPr bwMode="auto">
          <a:xfrm flipV="1">
            <a:off x="3822391" y="2621149"/>
            <a:ext cx="0" cy="479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직선 화살표 연결선 221">
            <a:extLst>
              <a:ext uri="{FF2B5EF4-FFF2-40B4-BE49-F238E27FC236}">
                <a16:creationId xmlns:a16="http://schemas.microsoft.com/office/drawing/2014/main" id="{CB6EFB79-FED7-41C0-AC31-69DDDDADC890}"/>
              </a:ext>
            </a:extLst>
          </p:cNvPr>
          <p:cNvCxnSpPr/>
          <p:nvPr/>
        </p:nvCxnSpPr>
        <p:spPr bwMode="auto">
          <a:xfrm flipH="1">
            <a:off x="3895273" y="2599966"/>
            <a:ext cx="1204455" cy="501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직선 화살표 연결선 222">
            <a:extLst>
              <a:ext uri="{FF2B5EF4-FFF2-40B4-BE49-F238E27FC236}">
                <a16:creationId xmlns:a16="http://schemas.microsoft.com/office/drawing/2014/main" id="{E5A463EB-49D6-405E-B404-AEF7311AED56}"/>
              </a:ext>
            </a:extLst>
          </p:cNvPr>
          <p:cNvCxnSpPr>
            <a:cxnSpLocks/>
          </p:cNvCxnSpPr>
          <p:nvPr/>
        </p:nvCxnSpPr>
        <p:spPr>
          <a:xfrm flipV="1">
            <a:off x="3895273" y="1712356"/>
            <a:ext cx="762989" cy="15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화살표 연결선 223">
            <a:extLst>
              <a:ext uri="{FF2B5EF4-FFF2-40B4-BE49-F238E27FC236}">
                <a16:creationId xmlns:a16="http://schemas.microsoft.com/office/drawing/2014/main" id="{D29BBEFC-379D-4E71-AE9B-F9CDEEEAF7AA}"/>
              </a:ext>
            </a:extLst>
          </p:cNvPr>
          <p:cNvCxnSpPr>
            <a:cxnSpLocks/>
          </p:cNvCxnSpPr>
          <p:nvPr/>
        </p:nvCxnSpPr>
        <p:spPr>
          <a:xfrm>
            <a:off x="5109033" y="1843225"/>
            <a:ext cx="3039" cy="750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화살표 연결선 224">
            <a:extLst>
              <a:ext uri="{FF2B5EF4-FFF2-40B4-BE49-F238E27FC236}">
                <a16:creationId xmlns:a16="http://schemas.microsoft.com/office/drawing/2014/main" id="{8C78B360-BDCF-4B5F-897A-7BA0253567D8}"/>
              </a:ext>
            </a:extLst>
          </p:cNvPr>
          <p:cNvCxnSpPr>
            <a:cxnSpLocks/>
          </p:cNvCxnSpPr>
          <p:nvPr/>
        </p:nvCxnSpPr>
        <p:spPr>
          <a:xfrm flipV="1">
            <a:off x="3860195" y="1727924"/>
            <a:ext cx="121" cy="399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화살표 연결선 225">
            <a:extLst>
              <a:ext uri="{FF2B5EF4-FFF2-40B4-BE49-F238E27FC236}">
                <a16:creationId xmlns:a16="http://schemas.microsoft.com/office/drawing/2014/main" id="{35390F41-2D9C-47EB-B746-6CB28A82EFF8}"/>
              </a:ext>
            </a:extLst>
          </p:cNvPr>
          <p:cNvCxnSpPr>
            <a:cxnSpLocks/>
          </p:cNvCxnSpPr>
          <p:nvPr/>
        </p:nvCxnSpPr>
        <p:spPr>
          <a:xfrm>
            <a:off x="4375332" y="4838284"/>
            <a:ext cx="0" cy="610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화살표 연결선 226">
            <a:extLst>
              <a:ext uri="{FF2B5EF4-FFF2-40B4-BE49-F238E27FC236}">
                <a16:creationId xmlns:a16="http://schemas.microsoft.com/office/drawing/2014/main" id="{4041667D-6A27-4654-8421-2CF86932E7D5}"/>
              </a:ext>
            </a:extLst>
          </p:cNvPr>
          <p:cNvCxnSpPr>
            <a:cxnSpLocks/>
          </p:cNvCxnSpPr>
          <p:nvPr/>
        </p:nvCxnSpPr>
        <p:spPr>
          <a:xfrm flipH="1">
            <a:off x="3211838" y="5484728"/>
            <a:ext cx="11117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화살표 연결선 227">
            <a:extLst>
              <a:ext uri="{FF2B5EF4-FFF2-40B4-BE49-F238E27FC236}">
                <a16:creationId xmlns:a16="http://schemas.microsoft.com/office/drawing/2014/main" id="{9300C210-0DE3-4614-9CFA-7BBD50F2F477}"/>
              </a:ext>
            </a:extLst>
          </p:cNvPr>
          <p:cNvCxnSpPr>
            <a:cxnSpLocks/>
          </p:cNvCxnSpPr>
          <p:nvPr/>
        </p:nvCxnSpPr>
        <p:spPr>
          <a:xfrm>
            <a:off x="3233117" y="5388994"/>
            <a:ext cx="9933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화살표 연결선 228">
            <a:extLst>
              <a:ext uri="{FF2B5EF4-FFF2-40B4-BE49-F238E27FC236}">
                <a16:creationId xmlns:a16="http://schemas.microsoft.com/office/drawing/2014/main" id="{8C0BA131-E731-475D-96C1-4316B31FB046}"/>
              </a:ext>
            </a:extLst>
          </p:cNvPr>
          <p:cNvCxnSpPr>
            <a:cxnSpLocks/>
          </p:cNvCxnSpPr>
          <p:nvPr/>
        </p:nvCxnSpPr>
        <p:spPr>
          <a:xfrm flipH="1" flipV="1">
            <a:off x="4247954" y="4849395"/>
            <a:ext cx="1" cy="557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2CBDFAF2-D58E-4627-AE20-BAC88060B5CF}"/>
              </a:ext>
            </a:extLst>
          </p:cNvPr>
          <p:cNvSpPr txBox="1"/>
          <p:nvPr/>
        </p:nvSpPr>
        <p:spPr>
          <a:xfrm>
            <a:off x="3493599" y="2089211"/>
            <a:ext cx="1402948" cy="43114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Diagnosis Module</a:t>
            </a:r>
          </a:p>
          <a:p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(Auto Action)</a:t>
            </a:r>
            <a:endParaRPr lang="ko-KR" altLang="en-US" sz="11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49EF362D-7B5B-4670-9B8A-ADE67DC11EFA}"/>
              </a:ext>
            </a:extLst>
          </p:cNvPr>
          <p:cNvSpPr txBox="1"/>
          <p:nvPr/>
        </p:nvSpPr>
        <p:spPr>
          <a:xfrm>
            <a:off x="1598387" y="3984512"/>
            <a:ext cx="867545" cy="26173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Scheduler</a:t>
            </a:r>
            <a:endParaRPr lang="ko-KR" altLang="en-US" sz="11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7D59CB08-78AF-4A1D-99AC-B4334A739929}"/>
              </a:ext>
            </a:extLst>
          </p:cNvPr>
          <p:cNvSpPr txBox="1"/>
          <p:nvPr/>
        </p:nvSpPr>
        <p:spPr>
          <a:xfrm>
            <a:off x="1621516" y="2559827"/>
            <a:ext cx="1539817" cy="2617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Physical Module</a:t>
            </a:r>
            <a:endParaRPr lang="ko-KR" altLang="en-US" sz="11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288BBB56-4EC1-492A-8173-726A630E56CC}"/>
              </a:ext>
            </a:extLst>
          </p:cNvPr>
          <p:cNvSpPr txBox="1"/>
          <p:nvPr/>
        </p:nvSpPr>
        <p:spPr>
          <a:xfrm>
            <a:off x="4658219" y="1549333"/>
            <a:ext cx="1380506" cy="26173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Reliability Module</a:t>
            </a:r>
            <a:endParaRPr lang="ko-KR" altLang="en-US" sz="11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C58AF792-509D-4DC5-ACAB-1C68DD45B021}"/>
              </a:ext>
            </a:extLst>
          </p:cNvPr>
          <p:cNvSpPr txBox="1"/>
          <p:nvPr/>
        </p:nvSpPr>
        <p:spPr>
          <a:xfrm>
            <a:off x="1665323" y="5282600"/>
            <a:ext cx="1380506" cy="26173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101" b="1" dirty="0">
                <a:latin typeface="Arial" panose="020B0604020202020204" pitchFamily="34" charset="0"/>
                <a:cs typeface="Arial" panose="020B0604020202020204" pitchFamily="34" charset="0"/>
              </a:rPr>
              <a:t>Reliability Module</a:t>
            </a:r>
            <a:endParaRPr lang="ko-KR" altLang="en-US" sz="11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FAE22EFB-C2B1-4F77-AA2A-AA54FC40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5" grpId="0" animBg="1"/>
      <p:bldP spid="180" grpId="0"/>
      <p:bldP spid="183" grpId="0" animBg="1"/>
      <p:bldP spid="19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C76184-46DC-4BEC-A194-D142EB26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87" y="298323"/>
            <a:ext cx="11514827" cy="67286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cs typeface="Times New Roman" panose="02020603050405020304" pitchFamily="18" charset="0"/>
              </a:rPr>
              <a:t>Introduction to DICE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28E080-43E0-4286-B074-28D47A961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3DC7352-258F-434D-BF99-34335D73B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16" y="1613660"/>
            <a:ext cx="679102" cy="563750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0B06536C-DE74-4374-B660-751F5477600B}"/>
              </a:ext>
            </a:extLst>
          </p:cNvPr>
          <p:cNvCxnSpPr/>
          <p:nvPr/>
        </p:nvCxnSpPr>
        <p:spPr>
          <a:xfrm>
            <a:off x="1133920" y="2234663"/>
            <a:ext cx="0" cy="33736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39515D6-D656-43B0-807D-B7CFF399408C}"/>
              </a:ext>
            </a:extLst>
          </p:cNvPr>
          <p:cNvCxnSpPr>
            <a:cxnSpLocks/>
          </p:cNvCxnSpPr>
          <p:nvPr/>
        </p:nvCxnSpPr>
        <p:spPr>
          <a:xfrm>
            <a:off x="1133920" y="5608350"/>
            <a:ext cx="22707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CFFBBE3-FE8A-4CA6-80C7-9D8F18C2A399}"/>
              </a:ext>
            </a:extLst>
          </p:cNvPr>
          <p:cNvCxnSpPr>
            <a:cxnSpLocks/>
          </p:cNvCxnSpPr>
          <p:nvPr/>
        </p:nvCxnSpPr>
        <p:spPr>
          <a:xfrm>
            <a:off x="1133918" y="4529300"/>
            <a:ext cx="21858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0FB0F05-D633-4810-9A9F-61B1B7A93064}"/>
              </a:ext>
            </a:extLst>
          </p:cNvPr>
          <p:cNvCxnSpPr>
            <a:cxnSpLocks/>
          </p:cNvCxnSpPr>
          <p:nvPr/>
        </p:nvCxnSpPr>
        <p:spPr>
          <a:xfrm>
            <a:off x="1133916" y="3353355"/>
            <a:ext cx="21858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8E44E991-06D3-4AFE-AB0E-42D3F1AA6560}"/>
              </a:ext>
            </a:extLst>
          </p:cNvPr>
          <p:cNvCxnSpPr>
            <a:cxnSpLocks/>
          </p:cNvCxnSpPr>
          <p:nvPr/>
        </p:nvCxnSpPr>
        <p:spPr>
          <a:xfrm>
            <a:off x="1133920" y="2234663"/>
            <a:ext cx="22707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77220D69-ED2E-4B93-835B-0317D2BAB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18" y="1613660"/>
            <a:ext cx="679102" cy="5637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69D551D-C49F-4772-9233-C9C39CD8E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39" y="1613660"/>
            <a:ext cx="679102" cy="5637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574E792-9941-4937-BEDE-11BE9DF8D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79" y="2818231"/>
            <a:ext cx="679102" cy="56375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B7895C0-0796-49EA-B471-292A6B442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81" y="2818231"/>
            <a:ext cx="679102" cy="56375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66D6197-BB39-474C-8EF9-BAA91FE58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79" y="3985369"/>
            <a:ext cx="679102" cy="563750"/>
          </a:xfrm>
          <a:prstGeom prst="rect">
            <a:avLst/>
          </a:prstGeom>
        </p:spPr>
      </p:pic>
      <p:sp>
        <p:nvSpPr>
          <p:cNvPr id="19" name="곱하기 기호 18">
            <a:extLst>
              <a:ext uri="{FF2B5EF4-FFF2-40B4-BE49-F238E27FC236}">
                <a16:creationId xmlns:a16="http://schemas.microsoft.com/office/drawing/2014/main" id="{20DD1976-A627-493D-8263-466EDA9C57DB}"/>
              </a:ext>
            </a:extLst>
          </p:cNvPr>
          <p:cNvSpPr/>
          <p:nvPr/>
        </p:nvSpPr>
        <p:spPr>
          <a:xfrm>
            <a:off x="1075554" y="5029185"/>
            <a:ext cx="795824" cy="59895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1530648A-2F46-4B52-AF53-9697B8CB243B}"/>
              </a:ext>
            </a:extLst>
          </p:cNvPr>
          <p:cNvCxnSpPr>
            <a:cxnSpLocks/>
          </p:cNvCxnSpPr>
          <p:nvPr/>
        </p:nvCxnSpPr>
        <p:spPr>
          <a:xfrm>
            <a:off x="104658" y="3998582"/>
            <a:ext cx="10292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2B452943-EF95-4B65-B240-B0A73F24F3F1}"/>
              </a:ext>
            </a:extLst>
          </p:cNvPr>
          <p:cNvCxnSpPr>
            <a:cxnSpLocks/>
          </p:cNvCxnSpPr>
          <p:nvPr/>
        </p:nvCxnSpPr>
        <p:spPr>
          <a:xfrm flipV="1">
            <a:off x="104658" y="6084014"/>
            <a:ext cx="455810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1A5F47E-5A38-4C8A-B959-638A07A7F81F}"/>
              </a:ext>
            </a:extLst>
          </p:cNvPr>
          <p:cNvSpPr txBox="1"/>
          <p:nvPr/>
        </p:nvSpPr>
        <p:spPr>
          <a:xfrm>
            <a:off x="3893982" y="6083372"/>
            <a:ext cx="1075126" cy="47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94F8BC7-BF9F-4418-B053-D4049AB9D893}"/>
              </a:ext>
            </a:extLst>
          </p:cNvPr>
          <p:cNvCxnSpPr>
            <a:cxnSpLocks/>
          </p:cNvCxnSpPr>
          <p:nvPr/>
        </p:nvCxnSpPr>
        <p:spPr>
          <a:xfrm>
            <a:off x="7920770" y="3038811"/>
            <a:ext cx="0" cy="334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44C90068-04ED-4379-BB53-A896DA68D7E8}"/>
              </a:ext>
            </a:extLst>
          </p:cNvPr>
          <p:cNvCxnSpPr>
            <a:cxnSpLocks/>
          </p:cNvCxnSpPr>
          <p:nvPr/>
        </p:nvCxnSpPr>
        <p:spPr>
          <a:xfrm>
            <a:off x="7920770" y="3373535"/>
            <a:ext cx="34599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2E0F96B2-7B84-4B24-B352-F04A2512F97A}"/>
              </a:ext>
            </a:extLst>
          </p:cNvPr>
          <p:cNvCxnSpPr>
            <a:cxnSpLocks/>
          </p:cNvCxnSpPr>
          <p:nvPr/>
        </p:nvCxnSpPr>
        <p:spPr>
          <a:xfrm>
            <a:off x="8557423" y="3373535"/>
            <a:ext cx="0" cy="334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A6091BDA-C214-4B12-8456-C176FCC23C6E}"/>
              </a:ext>
            </a:extLst>
          </p:cNvPr>
          <p:cNvCxnSpPr>
            <a:cxnSpLocks/>
          </p:cNvCxnSpPr>
          <p:nvPr/>
        </p:nvCxnSpPr>
        <p:spPr>
          <a:xfrm>
            <a:off x="8557423" y="3708260"/>
            <a:ext cx="28232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01DCDD2E-2674-498D-A191-7274A9BA2181}"/>
              </a:ext>
            </a:extLst>
          </p:cNvPr>
          <p:cNvCxnSpPr>
            <a:cxnSpLocks/>
          </p:cNvCxnSpPr>
          <p:nvPr/>
        </p:nvCxnSpPr>
        <p:spPr>
          <a:xfrm>
            <a:off x="9194853" y="3708260"/>
            <a:ext cx="0" cy="334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FDF6BB05-E817-4F39-A1C4-433E79850A3A}"/>
              </a:ext>
            </a:extLst>
          </p:cNvPr>
          <p:cNvCxnSpPr>
            <a:cxnSpLocks/>
          </p:cNvCxnSpPr>
          <p:nvPr/>
        </p:nvCxnSpPr>
        <p:spPr>
          <a:xfrm>
            <a:off x="9194853" y="4038579"/>
            <a:ext cx="21858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53A63824-E531-441B-8146-E28BE9B8B72D}"/>
              </a:ext>
            </a:extLst>
          </p:cNvPr>
          <p:cNvCxnSpPr/>
          <p:nvPr/>
        </p:nvCxnSpPr>
        <p:spPr>
          <a:xfrm>
            <a:off x="7920770" y="3373535"/>
            <a:ext cx="0" cy="2395935"/>
          </a:xfrm>
          <a:prstGeom prst="line">
            <a:avLst/>
          </a:prstGeom>
          <a:ln w="1905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568AC6F0-548A-42B0-AF6C-7B5F2D6265F6}"/>
              </a:ext>
            </a:extLst>
          </p:cNvPr>
          <p:cNvCxnSpPr>
            <a:cxnSpLocks/>
          </p:cNvCxnSpPr>
          <p:nvPr/>
        </p:nvCxnSpPr>
        <p:spPr>
          <a:xfrm>
            <a:off x="8557423" y="3708260"/>
            <a:ext cx="0" cy="2061210"/>
          </a:xfrm>
          <a:prstGeom prst="line">
            <a:avLst/>
          </a:prstGeom>
          <a:ln w="1905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8CD4314D-27A2-46A6-A808-921D09F2D5AC}"/>
              </a:ext>
            </a:extLst>
          </p:cNvPr>
          <p:cNvCxnSpPr>
            <a:cxnSpLocks/>
          </p:cNvCxnSpPr>
          <p:nvPr/>
        </p:nvCxnSpPr>
        <p:spPr>
          <a:xfrm>
            <a:off x="9194853" y="4038579"/>
            <a:ext cx="0" cy="1730891"/>
          </a:xfrm>
          <a:prstGeom prst="line">
            <a:avLst/>
          </a:prstGeom>
          <a:ln w="1905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5005B2-AFDE-4994-B53C-10BEFCA12CDD}"/>
                  </a:ext>
                </a:extLst>
              </p:cNvPr>
              <p:cNvSpPr txBox="1"/>
              <p:nvPr/>
            </p:nvSpPr>
            <p:spPr>
              <a:xfrm>
                <a:off x="7685432" y="5817087"/>
                <a:ext cx="424440" cy="408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5005B2-AFDE-4994-B53C-10BEFCA12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432" y="5817087"/>
                <a:ext cx="424440" cy="408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442DAF9C-557E-463C-96F8-4948BF388442}"/>
                  </a:ext>
                </a:extLst>
              </p:cNvPr>
              <p:cNvSpPr/>
              <p:nvPr/>
            </p:nvSpPr>
            <p:spPr>
              <a:xfrm>
                <a:off x="8246063" y="5817085"/>
                <a:ext cx="622717" cy="408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442DAF9C-557E-463C-96F8-4948BF388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063" y="5817085"/>
                <a:ext cx="622717" cy="408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1E2629D3-B739-41FB-A6B9-97056E3E6792}"/>
                  </a:ext>
                </a:extLst>
              </p:cNvPr>
              <p:cNvSpPr/>
              <p:nvPr/>
            </p:nvSpPr>
            <p:spPr>
              <a:xfrm>
                <a:off x="8885798" y="5836871"/>
                <a:ext cx="622717" cy="408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1E2629D3-B739-41FB-A6B9-97056E3E6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798" y="5836871"/>
                <a:ext cx="622717" cy="408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F2969A61-42A1-4582-88A3-05C5E3384752}"/>
                  </a:ext>
                </a:extLst>
              </p:cNvPr>
              <p:cNvSpPr/>
              <p:nvPr/>
            </p:nvSpPr>
            <p:spPr>
              <a:xfrm>
                <a:off x="8557421" y="2904397"/>
                <a:ext cx="1993864" cy="408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200" b="1" i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200" b="1" i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F2969A61-42A1-4582-88A3-05C5E3384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421" y="2904397"/>
                <a:ext cx="1993864" cy="4082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그림 35">
            <a:extLst>
              <a:ext uri="{FF2B5EF4-FFF2-40B4-BE49-F238E27FC236}">
                <a16:creationId xmlns:a16="http://schemas.microsoft.com/office/drawing/2014/main" id="{518BC9D0-8927-4DFA-9FB0-58B24ADC20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573" y="2869951"/>
            <a:ext cx="542965" cy="477157"/>
          </a:xfrm>
          <a:prstGeom prst="rect">
            <a:avLst/>
          </a:prstGeom>
        </p:spPr>
      </p:pic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CBA41A95-A865-4E0B-862A-A277DF78565C}"/>
              </a:ext>
            </a:extLst>
          </p:cNvPr>
          <p:cNvCxnSpPr>
            <a:cxnSpLocks/>
          </p:cNvCxnSpPr>
          <p:nvPr/>
        </p:nvCxnSpPr>
        <p:spPr>
          <a:xfrm>
            <a:off x="6891512" y="3038811"/>
            <a:ext cx="10292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onte Carlo Simulation for Exponential Distribution - Microsoft Tech  Community">
            <a:extLst>
              <a:ext uri="{FF2B5EF4-FFF2-40B4-BE49-F238E27FC236}">
                <a16:creationId xmlns:a16="http://schemas.microsoft.com/office/drawing/2014/main" id="{A798E883-8AE5-4923-BA8C-DFC943FC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82" y="1499803"/>
            <a:ext cx="2436251" cy="17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B9367B7-6EAC-41F7-9C4D-1715F9BBE02F}"/>
              </a:ext>
            </a:extLst>
          </p:cNvPr>
          <p:cNvSpPr txBox="1"/>
          <p:nvPr/>
        </p:nvSpPr>
        <p:spPr>
          <a:xfrm>
            <a:off x="3585041" y="3362708"/>
            <a:ext cx="25971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Exponential Distribution</a:t>
            </a:r>
            <a:endParaRPr lang="ko-KR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86794D-1C62-46AF-91BD-0DF2622C25D1}"/>
              </a:ext>
            </a:extLst>
          </p:cNvPr>
          <p:cNvSpPr txBox="1"/>
          <p:nvPr/>
        </p:nvSpPr>
        <p:spPr>
          <a:xfrm>
            <a:off x="4013848" y="394595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dirty="0"/>
              <a:t>λ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: Failure rate</a:t>
            </a:r>
            <a:endParaRPr lang="ko-KR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7CD17C6D-CB11-42E2-AB92-6B0B97497824}"/>
              </a:ext>
            </a:extLst>
          </p:cNvPr>
          <p:cNvCxnSpPr>
            <a:cxnSpLocks/>
          </p:cNvCxnSpPr>
          <p:nvPr/>
        </p:nvCxnSpPr>
        <p:spPr>
          <a:xfrm flipV="1">
            <a:off x="6663626" y="6123368"/>
            <a:ext cx="455810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E7A041-A6A4-494D-B42B-71918F70FA96}"/>
              </a:ext>
            </a:extLst>
          </p:cNvPr>
          <p:cNvSpPr txBox="1"/>
          <p:nvPr/>
        </p:nvSpPr>
        <p:spPr>
          <a:xfrm>
            <a:off x="10452950" y="6122726"/>
            <a:ext cx="1075126" cy="47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2456AC-C21E-40C7-A573-119B8E22E964}"/>
              </a:ext>
            </a:extLst>
          </p:cNvPr>
          <p:cNvSpPr txBox="1"/>
          <p:nvPr/>
        </p:nvSpPr>
        <p:spPr>
          <a:xfrm>
            <a:off x="10899742" y="1972896"/>
            <a:ext cx="48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94FEA3F-57E6-43A1-AC4F-BE77173D8B91}"/>
              </a:ext>
            </a:extLst>
          </p:cNvPr>
          <p:cNvGrpSpPr/>
          <p:nvPr/>
        </p:nvGrpSpPr>
        <p:grpSpPr>
          <a:xfrm>
            <a:off x="7406141" y="51394"/>
            <a:ext cx="2692451" cy="2634770"/>
            <a:chOff x="7503801" y="257887"/>
            <a:chExt cx="3478414" cy="3152775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3CE18C5A-809C-4242-A183-84F35BF3C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03801" y="257887"/>
              <a:ext cx="3478414" cy="3152775"/>
            </a:xfrm>
            <a:prstGeom prst="rect">
              <a:avLst/>
            </a:prstGeom>
          </p:spPr>
        </p:pic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E028AFBD-5F18-4A05-B83F-60CA6A41C151}"/>
                </a:ext>
              </a:extLst>
            </p:cNvPr>
            <p:cNvSpPr/>
            <p:nvPr/>
          </p:nvSpPr>
          <p:spPr>
            <a:xfrm>
              <a:off x="10058400" y="988945"/>
              <a:ext cx="923815" cy="8398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96660716-D3BD-47FA-80EA-A46B7586FA60}"/>
              </a:ext>
            </a:extLst>
          </p:cNvPr>
          <p:cNvCxnSpPr>
            <a:cxnSpLocks/>
          </p:cNvCxnSpPr>
          <p:nvPr/>
        </p:nvCxnSpPr>
        <p:spPr>
          <a:xfrm>
            <a:off x="7929573" y="3012383"/>
            <a:ext cx="0" cy="334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화살표: 왼쪽으로 구부러짐 44">
            <a:extLst>
              <a:ext uri="{FF2B5EF4-FFF2-40B4-BE49-F238E27FC236}">
                <a16:creationId xmlns:a16="http://schemas.microsoft.com/office/drawing/2014/main" id="{0FD8D142-11D9-463A-8687-CA0CA3D28AB0}"/>
              </a:ext>
            </a:extLst>
          </p:cNvPr>
          <p:cNvSpPr/>
          <p:nvPr/>
        </p:nvSpPr>
        <p:spPr>
          <a:xfrm>
            <a:off x="10098592" y="1499803"/>
            <a:ext cx="715075" cy="155037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2C06865D-BD8C-40EF-AE49-40D0451EF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6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내용 개체 틀 2">
            <a:extLst>
              <a:ext uri="{FF2B5EF4-FFF2-40B4-BE49-F238E27FC236}">
                <a16:creationId xmlns:a16="http://schemas.microsoft.com/office/drawing/2014/main" id="{6410BDAC-DB55-485F-80EC-CF087268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93" y="1112196"/>
            <a:ext cx="11514827" cy="4707990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Needs</a:t>
            </a:r>
          </a:p>
          <a:p>
            <a:pPr lvl="1"/>
            <a:r>
              <a:rPr lang="en-US" altLang="ko-KR" sz="1500" dirty="0"/>
              <a:t>With the DICE, unknown scenarios that have not been conventional PSA can be seen.</a:t>
            </a:r>
          </a:p>
          <a:p>
            <a:pPr lvl="1"/>
            <a:r>
              <a:rPr lang="en-US" altLang="ko-KR" sz="1500" dirty="0"/>
              <a:t>The human effects such as delayed operator response time are essential in the DICE.</a:t>
            </a:r>
          </a:p>
          <a:p>
            <a:pPr lvl="1"/>
            <a:r>
              <a:rPr lang="en-US" altLang="ko-KR" sz="1500" dirty="0"/>
              <a:t>The conventional HRA is not suitable for the DICE.</a:t>
            </a:r>
          </a:p>
          <a:p>
            <a:pPr lvl="1"/>
            <a:r>
              <a:rPr lang="en-US" altLang="ko-KR" sz="1500" dirty="0"/>
              <a:t>Therefore, to apply it to DDET, developing a model calculated operator response time is necessary.</a:t>
            </a:r>
          </a:p>
          <a:p>
            <a:pPr lvl="1"/>
            <a:endParaRPr lang="en-US" altLang="ko-KR" sz="500" dirty="0"/>
          </a:p>
          <a:p>
            <a:r>
              <a:rPr lang="en-US" altLang="ko-KR" sz="2000" dirty="0"/>
              <a:t>Consideration for Development </a:t>
            </a:r>
          </a:p>
          <a:p>
            <a:pPr lvl="1"/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HRA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for DDET should be </a:t>
            </a:r>
            <a:r>
              <a:rPr lang="en-US" altLang="ko-KR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to the conventional HRA in terms of methodology for verification and validation.</a:t>
            </a:r>
            <a:endParaRPr lang="en-US" altLang="ko-KR" sz="1500" dirty="0"/>
          </a:p>
          <a:p>
            <a:pPr lvl="1"/>
            <a:r>
              <a:rPr lang="en-US" altLang="ko-KR" sz="1500" dirty="0"/>
              <a:t>Development of a model for providing operator response</a:t>
            </a:r>
            <a:r>
              <a:rPr lang="ko-KR" altLang="en-US" sz="1500" dirty="0"/>
              <a:t> </a:t>
            </a:r>
            <a:r>
              <a:rPr lang="en-US" altLang="ko-KR" sz="1500" dirty="0"/>
              <a:t>time model needs to be driven from a conventional HRA such as SPAR-H, which is currently used to </a:t>
            </a:r>
            <a:r>
              <a:rPr lang="en-US" altLang="ko-KR" sz="2000" dirty="0">
                <a:solidFill>
                  <a:srgbClr val="FF0000"/>
                </a:solidFill>
              </a:rPr>
              <a:t>satisfy regulatory requirements.</a:t>
            </a:r>
          </a:p>
          <a:p>
            <a:pPr lvl="1"/>
            <a:endParaRPr lang="en-US" altLang="ko-KR" sz="1500" dirty="0"/>
          </a:p>
        </p:txBody>
      </p:sp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278ED20A-760A-4B2E-B0EC-F1C259BE24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6538" y="6454775"/>
            <a:ext cx="398462" cy="365125"/>
          </a:xfrm>
        </p:spPr>
        <p:txBody>
          <a:bodyPr/>
          <a:lstStyle/>
          <a:p>
            <a:pPr>
              <a:defRPr/>
            </a:pPr>
            <a:fld id="{EA468CC6-4906-448F-A513-9493227104F7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EF2971-AB88-45F6-B365-1563470408F4}"/>
              </a:ext>
            </a:extLst>
          </p:cNvPr>
          <p:cNvSpPr txBox="1">
            <a:spLocks/>
          </p:cNvSpPr>
          <p:nvPr/>
        </p:nvSpPr>
        <p:spPr>
          <a:xfrm>
            <a:off x="307293" y="316085"/>
            <a:ext cx="11514827" cy="67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ko-KR" altLang="en-US" sz="3800" b="1" kern="1200">
                <a:ln>
                  <a:solidFill>
                    <a:schemeClr val="bg1">
                      <a:alpha val="25000"/>
                    </a:schemeClr>
                  </a:solidFill>
                </a:ln>
                <a:solidFill>
                  <a:srgbClr val="2D3136"/>
                </a:solidFill>
                <a:latin typeface="+mj-ea"/>
                <a:ea typeface="+mj-ea"/>
                <a:cs typeface="+mn-cs"/>
              </a:defRPr>
            </a:lvl1pPr>
            <a:lvl2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indent="-228600" algn="l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9144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13716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1828800" indent="-228600" algn="l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kumimoji="0"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590AF7E-7D18-48DC-85E1-AD6475DF3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0" y="15240"/>
            <a:ext cx="2419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6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06FFD75D8518C4EB4185E63DA106B8B" ma:contentTypeVersion="9" ma:contentTypeDescription="새 문서를 만듭니다." ma:contentTypeScope="" ma:versionID="dd8695e437ff9b0a71329c5b0eb0437d">
  <xsd:schema xmlns:xsd="http://www.w3.org/2001/XMLSchema" xmlns:xs="http://www.w3.org/2001/XMLSchema" xmlns:p="http://schemas.microsoft.com/office/2006/metadata/properties" xmlns:ns3="0ed4d43a-2efd-4416-852c-6ac6ab68d1a1" targetNamespace="http://schemas.microsoft.com/office/2006/metadata/properties" ma:root="true" ma:fieldsID="e68502b3cbacdf6c20eb2ca4daf9208e" ns3:_="">
    <xsd:import namespace="0ed4d43a-2efd-4416-852c-6ac6ab68d1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4d43a-2efd-4416-852c-6ac6ab68d1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C3180D-8E50-4FB2-82DD-66987ABA7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d4d43a-2efd-4416-852c-6ac6ab68d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A62176-0870-4C03-855D-EF17E3057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5ED712-6C08-47F3-A0A6-C65BEBA0BC32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ed4d43a-2efd-4416-852c-6ac6ab68d1a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87594</TotalTime>
  <Words>3375</Words>
  <Application>Microsoft Office PowerPoint</Application>
  <PresentationFormat>와이드스크린</PresentationFormat>
  <Paragraphs>477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굴림</vt:lpstr>
      <vt:lpstr>맑은 고딕</vt:lpstr>
      <vt:lpstr>Arial</vt:lpstr>
      <vt:lpstr>Cambria Math</vt:lpstr>
      <vt:lpstr>Kunstler Script</vt:lpstr>
      <vt:lpstr>Wingdings</vt:lpstr>
      <vt:lpstr>Office 테마</vt:lpstr>
      <vt:lpstr>PowerPoint 프레젠테이션</vt:lpstr>
      <vt:lpstr>PowerPoint 프레젠테이션</vt:lpstr>
      <vt:lpstr>PowerPoint 프레젠테이션</vt:lpstr>
      <vt:lpstr>Motivation</vt:lpstr>
      <vt:lpstr>Introduction to DICE(www.mainformatics.com)</vt:lpstr>
      <vt:lpstr>PowerPoint 프레젠테이션</vt:lpstr>
      <vt:lpstr>PowerPoint 프레젠테이션</vt:lpstr>
      <vt:lpstr>Introduction to DICE</vt:lpstr>
      <vt:lpstr>PowerPoint 프레젠테이션</vt:lpstr>
      <vt:lpstr>PowerPoint 프레젠테이션</vt:lpstr>
      <vt:lpstr>PowerPoint 프레젠테이션</vt:lpstr>
      <vt:lpstr>Operator Response Time Model</vt:lpstr>
      <vt:lpstr>Operator Response Time Model</vt:lpstr>
      <vt:lpstr>Operator Response Time Model</vt:lpstr>
      <vt:lpstr>Operator Response Time Model</vt:lpstr>
      <vt:lpstr>Results</vt:lpstr>
      <vt:lpstr>Results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진경호</dc:creator>
  <cp:lastModifiedBy>권도훈</cp:lastModifiedBy>
  <cp:revision>1572</cp:revision>
  <cp:lastPrinted>2022-06-04T00:10:34Z</cp:lastPrinted>
  <dcterms:created xsi:type="dcterms:W3CDTF">2016-03-21T06:19:53Z</dcterms:created>
  <dcterms:modified xsi:type="dcterms:W3CDTF">2022-06-29T20:47:42Z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0x010100906FFD75D8518C4EB4185E63DA106B8B</vt:lpwstr>
  </property>
</Properties>
</file>