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4"/>
    <p:sldMasterId id="2147483950" r:id="rId5"/>
  </p:sldMasterIdLst>
  <p:notesMasterIdLst>
    <p:notesMasterId r:id="rId35"/>
  </p:notesMasterIdLst>
  <p:handoutMasterIdLst>
    <p:handoutMasterId r:id="rId36"/>
  </p:handoutMasterIdLst>
  <p:sldIdLst>
    <p:sldId id="458" r:id="rId6"/>
    <p:sldId id="382" r:id="rId7"/>
    <p:sldId id="434" r:id="rId8"/>
    <p:sldId id="406" r:id="rId9"/>
    <p:sldId id="436" r:id="rId10"/>
    <p:sldId id="437" r:id="rId11"/>
    <p:sldId id="438" r:id="rId12"/>
    <p:sldId id="435" r:id="rId13"/>
    <p:sldId id="461" r:id="rId14"/>
    <p:sldId id="468" r:id="rId15"/>
    <p:sldId id="403" r:id="rId16"/>
    <p:sldId id="464" r:id="rId17"/>
    <p:sldId id="466" r:id="rId18"/>
    <p:sldId id="467" r:id="rId19"/>
    <p:sldId id="444" r:id="rId20"/>
    <p:sldId id="469" r:id="rId21"/>
    <p:sldId id="471" r:id="rId22"/>
    <p:sldId id="472" r:id="rId23"/>
    <p:sldId id="473" r:id="rId24"/>
    <p:sldId id="474" r:id="rId25"/>
    <p:sldId id="477" r:id="rId26"/>
    <p:sldId id="478" r:id="rId27"/>
    <p:sldId id="460" r:id="rId28"/>
    <p:sldId id="450" r:id="rId29"/>
    <p:sldId id="479" r:id="rId30"/>
    <p:sldId id="463" r:id="rId31"/>
    <p:sldId id="455" r:id="rId32"/>
    <p:sldId id="454" r:id="rId33"/>
    <p:sldId id="457" r:id="rId34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50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ück, Benjamin" initials="BBE" lastIdx="1" clrIdx="0"/>
  <p:cmAuthor id="1" name="Stiller, Jan Dr." initials="SJD" lastIdx="1" clrIdx="1">
    <p:extLst>
      <p:ext uri="{19B8F6BF-5375-455C-9EA6-DF929625EA0E}">
        <p15:presenceInfo xmlns:p15="http://schemas.microsoft.com/office/powerpoint/2012/main" userId="S::Jan.Stiller@grs.de::9356b5ce-9d99-4592-8c68-b417b7bff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6600FF"/>
    <a:srgbClr val="FFFF00"/>
    <a:srgbClr val="B0BD01"/>
    <a:srgbClr val="FF33CC"/>
    <a:srgbClr val="3DFF1D"/>
    <a:srgbClr val="0060A8"/>
    <a:srgbClr val="FAF775"/>
    <a:srgbClr val="F98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4" autoAdjust="0"/>
    <p:restoredTop sz="94708" autoAdjust="0"/>
  </p:normalViewPr>
  <p:slideViewPr>
    <p:cSldViewPr>
      <p:cViewPr varScale="1">
        <p:scale>
          <a:sx n="57" d="100"/>
          <a:sy n="57" d="100"/>
        </p:scale>
        <p:origin x="2011" y="48"/>
      </p:cViewPr>
      <p:guideLst>
        <p:guide orient="horz" pos="527"/>
        <p:guide pos="50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742" y="-86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1849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4" y="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2" tIns="0" rIns="19272" bIns="0" numCol="1" anchor="t" anchorCtr="0" compatLnSpc="1">
            <a:prstTxWarp prst="textNoShape">
              <a:avLst/>
            </a:prstTxWarp>
          </a:bodyPr>
          <a:lstStyle>
            <a:lvl1pPr defTabSz="9282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2" tIns="0" rIns="19272" bIns="0" numCol="1" anchor="t" anchorCtr="0" compatLnSpc="1">
            <a:prstTxWarp prst="textNoShape">
              <a:avLst/>
            </a:prstTxWarp>
          </a:bodyPr>
          <a:lstStyle>
            <a:lvl1pPr algn="r" defTabSz="9282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9300"/>
            <a:ext cx="4937125" cy="3703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1"/>
            <a:ext cx="4983164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3" rIns="93144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4" y="941070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2" tIns="0" rIns="19272" bIns="0" numCol="1" anchor="b" anchorCtr="0" compatLnSpc="1">
            <a:prstTxWarp prst="textNoShape">
              <a:avLst/>
            </a:prstTxWarp>
          </a:bodyPr>
          <a:lstStyle>
            <a:lvl1pPr defTabSz="9282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10701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2" tIns="0" rIns="19272" bIns="0" numCol="1" anchor="b" anchorCtr="0" compatLnSpc="1">
            <a:prstTxWarp prst="textNoShape">
              <a:avLst/>
            </a:prstTxWarp>
          </a:bodyPr>
          <a:lstStyle>
            <a:lvl1pPr algn="r" defTabSz="9282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C426AC73-2A12-40F3-9297-BE9C423A33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7824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6400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121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1761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22425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02988B-BD75-4469-B8F4-E832FD1DA04F}" type="slidenum">
              <a:rPr lang="de-DE" smtClean="0">
                <a:latin typeface="Times New Roman" pitchFamily="18" charset="0"/>
              </a:rPr>
              <a:pPr/>
              <a:t>1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25605" name="Fußzeilenplatzhalt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10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11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12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4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13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4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14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6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transients due to plant internal faults and quasi-static grid disturbances</a:t>
            </a:r>
            <a:endParaRPr lang="de-DE" dirty="0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15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16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7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17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2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23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24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8BEBE0-9FCC-4EEA-B4F9-B83BA8B4EF9B}" type="slidenum">
              <a:rPr lang="de-DE" smtClean="0">
                <a:latin typeface="Times New Roman" pitchFamily="18" charset="0"/>
              </a:rPr>
              <a:pPr/>
              <a:t>2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26629" name="Fußzeilenplatzhalt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25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88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26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27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28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29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8BEBE0-9FCC-4EEA-B4F9-B83BA8B4EF9B}" type="slidenum">
              <a:rPr lang="de-DE" smtClean="0">
                <a:latin typeface="Times New Roman" pitchFamily="18" charset="0"/>
              </a:rPr>
              <a:pPr/>
              <a:t>3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26629" name="Fußzeilenplatzhalt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4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/>
              <a:t>Dashed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baseline="0" dirty="0" err="1"/>
              <a:t>Voltage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ground</a:t>
            </a:r>
            <a:r>
              <a:rPr lang="de-DE" baseline="0" dirty="0"/>
              <a:t>, solid: </a:t>
            </a:r>
            <a:r>
              <a:rPr lang="de-DE" baseline="0" dirty="0" err="1"/>
              <a:t>Voltage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phases</a:t>
            </a:r>
            <a:endParaRPr lang="de-DE" dirty="0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5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6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7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8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>
              <a:latin typeface="Times New Roman" pitchFamily="18" charset="0"/>
            </a:endParaRPr>
          </a:p>
        </p:txBody>
      </p:sp>
      <p:sp>
        <p:nvSpPr>
          <p:cNvPr id="39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13" indent="-285659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34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688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40" indent="-228526" defTabSz="9268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79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47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01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54" indent="-228526" defTabSz="926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1E8E9-D502-4391-BEAC-B0E1FE993980}" type="slidenum">
              <a:rPr lang="de-DE" smtClean="0">
                <a:latin typeface="Times New Roman" pitchFamily="18" charset="0"/>
              </a:rPr>
              <a:pPr/>
              <a:t>9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460" y="2567940"/>
            <a:ext cx="8633460" cy="1219200"/>
          </a:xfrm>
          <a:noFill/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656302-A891-4302-9720-4951F26EC86B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339F45-90C4-4436-A2CE-8FF1A11441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6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D965-218E-4C9C-9FC3-C9576EB5ECFE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52E0-DC9F-4EDB-92C2-A7CF4C585B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C7D9-3CC7-49DE-95E2-714825C18283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0743-6541-4A8F-A261-9CBAF3CD39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D8B-1126-4FA9-A352-87FE82CA0BBD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127C-441D-41B8-83F2-3F53C66F1D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60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451-F8AA-43DE-A0BD-98FD0A835073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96D5-9BCC-4F3A-9458-C6D7F04B9F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92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77B6-79B6-4739-BFC7-B88CAA7AC114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7068-3D0A-41E9-84F5-8CDC40BC84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5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DF92-292C-454D-BB14-A5FFB7050E8E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CA02-2E0F-420B-9D40-C7F749F828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42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7CC6-319C-4CD3-8043-9FFDC8249E11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BF2B-FA01-417D-A58B-945D769B8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09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5473-863B-414F-8947-F3FAA2A14409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D533-4EA3-4AF8-BE09-22274BA77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A6B2-F87D-4919-9300-087F2C8B3441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E51C-7CF9-449F-8D4F-FD872CF51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7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7200" cy="50364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32BDE5-6450-4D19-9C96-92D78AD44BDF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261350" y="6643688"/>
            <a:ext cx="627063" cy="1793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A98989-47C1-4172-B0C6-F01FAEDE21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9CB4-89D1-43D3-8BFA-F24BE96D161A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2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88" y="1260630"/>
            <a:ext cx="8634798" cy="504111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CF7142-0662-432F-B6DC-D6152E09C006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5C37BB-AD7D-4350-B263-76F18BD545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3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580986"/>
            <a:ext cx="7665720" cy="367281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46063" y="1262063"/>
            <a:ext cx="3597275" cy="518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3928533" y="1270000"/>
            <a:ext cx="4953000" cy="517313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BF44-DFA7-4884-B94D-312339E8206B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0223-FCA9-408E-AB4E-3E5AF529B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9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731838" y="860425"/>
            <a:ext cx="76406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125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255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255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255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255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13"/>
              </a:spcBef>
              <a:defRPr/>
            </a:pPr>
            <a:r>
              <a:rPr lang="de-DE" sz="2100" b="1">
                <a:solidFill>
                  <a:schemeClr val="tx2"/>
                </a:solidFill>
                <a:latin typeface="Calibri" pitchFamily="34" charset="0"/>
              </a:rP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348" y="1535113"/>
            <a:ext cx="378291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4348" y="2174875"/>
            <a:ext cx="378291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371294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3712941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D2F6-E79A-4504-9EE7-F5EB6C70E9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0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-GRS-W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285750" y="5907088"/>
            <a:ext cx="863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460" y="1931860"/>
            <a:ext cx="8633460" cy="1219200"/>
          </a:xfrm>
          <a:noFill/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858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6ADA-F848-4CAA-A184-93E4EDFF41C6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59763" y="6626225"/>
            <a:ext cx="62865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6931-06E9-47C0-BCE7-BBBFD9E792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62C1-46CF-4FD0-BC3C-98ECEB09EEA6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EBFF-B37A-493B-AE1F-7DBB236A4C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43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FA1A-7C6F-465D-80EA-D65B20BF1521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A83E-26DD-4F61-9D39-97283777AB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44475" y="581025"/>
            <a:ext cx="76644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011863" y="6627813"/>
            <a:ext cx="2247900" cy="17938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DC4974-4A51-4B7E-8B5F-FA69347058EE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0825" y="6626225"/>
            <a:ext cx="5754688" cy="18097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29" name="Grafik 12" descr="PPT_01.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244475" y="1263650"/>
            <a:ext cx="86471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61" r:id="rId3"/>
    <p:sldLayoutId id="2147484175" r:id="rId4"/>
    <p:sldLayoutId id="2147484176" r:id="rId5"/>
    <p:sldLayoutId id="2147484177" r:id="rId6"/>
    <p:sldLayoutId id="214748417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ts val="600"/>
        </a:spcBef>
        <a:spcAft>
          <a:spcPct val="0"/>
        </a:spcAft>
        <a:buClr>
          <a:srgbClr val="33B2B2"/>
        </a:buClr>
        <a:buSzPct val="100000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Wingdings" pitchFamily="2" charset="2"/>
        <a:buChar char="§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1800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2625" indent="-179388" algn="l" rtl="0" eaLnBrk="0" fontAlgn="base" hangingPunct="0">
        <a:spcBef>
          <a:spcPts val="6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5F0EBD-1580-4B22-842B-2D87C59A778A}" type="datetime1">
              <a:rPr lang="de-DE"/>
              <a:pPr>
                <a:defRPr/>
              </a:pPr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26BE96-92CE-4EC1-A48C-65345698FE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7.tiff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5"/>
          <p:cNvSpPr>
            <a:spLocks noGrp="1"/>
          </p:cNvSpPr>
          <p:nvPr>
            <p:ph type="ctrTitle"/>
          </p:nvPr>
        </p:nvSpPr>
        <p:spPr>
          <a:xfrm>
            <a:off x="250825" y="1628775"/>
            <a:ext cx="8634413" cy="12192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600" dirty="0"/>
              <a:t>Modelling and Quantification of Correlated Failures of Multiple Components due to Asymmetries of the Electrical Power Supply System of Nuclear Power Plants in PSA</a:t>
            </a:r>
            <a:br>
              <a:rPr lang="de-DE" sz="3600" dirty="0"/>
            </a:b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9219" name="Untertitel 11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/>
          <a:lstStyle/>
          <a:p>
            <a:r>
              <a:rPr lang="en-US" dirty="0"/>
              <a:t>J. C. Stiller</a:t>
            </a:r>
            <a:endParaRPr lang="en-US" b="1" dirty="0">
              <a:latin typeface="Arial" charset="0"/>
              <a:cs typeface="Arial" charset="0"/>
            </a:endParaRPr>
          </a:p>
          <a:p>
            <a:r>
              <a:rPr i="1" dirty="0">
                <a:latin typeface="Arial" charset="0"/>
                <a:cs typeface="Arial" charset="0"/>
              </a:rPr>
              <a:t>Gesellschaft für Anlagen- und Reaktorsicherheit (GRS) gGmbH, Germany</a:t>
            </a:r>
          </a:p>
        </p:txBody>
      </p:sp>
      <p:sp>
        <p:nvSpPr>
          <p:cNvPr id="9220" name="Textfeld 7"/>
          <p:cNvSpPr txBox="1">
            <a:spLocks noChangeArrowheads="1"/>
          </p:cNvSpPr>
          <p:nvPr/>
        </p:nvSpPr>
        <p:spPr bwMode="auto">
          <a:xfrm>
            <a:off x="615950" y="5446713"/>
            <a:ext cx="804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solidFill>
                  <a:schemeClr val="tx2"/>
                </a:solidFill>
                <a:cs typeface="Arial" charset="0"/>
              </a:rPr>
              <a:t>PSAM 16</a:t>
            </a:r>
          </a:p>
          <a:p>
            <a:pPr algn="ctr"/>
            <a:r>
              <a:rPr lang="de-DE" dirty="0">
                <a:solidFill>
                  <a:schemeClr val="tx2"/>
                </a:solidFill>
                <a:cs typeface="Arial" charset="0"/>
              </a:rPr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91632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modelling approach: Results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33370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Generally, the asymmetry at different bus bars is different due to the effect of transformers and loads.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Redundant bus bars usually have similar asymmetry values since they have similar loads and similar connections to other parts of the electrical energy supply system.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This causes a correlation of failures of components on redundant bus bars, which generally includes the groups of identical and redundant components.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The analysis of international operating experience, however, showed that the observed correlation of failures of </a:t>
            </a:r>
            <a:r>
              <a:rPr lang="en-GB" b="1" dirty="0"/>
              <a:t>identical components with similar loads </a:t>
            </a:r>
            <a:r>
              <a:rPr lang="en-GB" dirty="0"/>
              <a:t>is much stronger than predicted by this model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Identical components with similar loads fail while other components at the same bus bars are unaffected.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This is of </a:t>
            </a:r>
            <a:r>
              <a:rPr lang="en-GB" b="1" dirty="0"/>
              <a:t>high importance </a:t>
            </a:r>
            <a:r>
              <a:rPr lang="en-GB" dirty="0"/>
              <a:t>to PSA results since </a:t>
            </a:r>
            <a:r>
              <a:rPr lang="en-GB" b="1" dirty="0"/>
              <a:t>redundant components </a:t>
            </a:r>
            <a:r>
              <a:rPr lang="en-GB" dirty="0"/>
              <a:t>are likely to be affected by such correlated failures.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GB" dirty="0">
                <a:sym typeface="Wingdings" panose="05000000000000000000" pitchFamily="2" charset="2"/>
              </a:rPr>
              <a:t>Explicit modelling of correlated failures necessary.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ym typeface="Wingdings" panose="05000000000000000000" pitchFamily="2" charset="2"/>
              </a:rPr>
              <a:t>Correlations estimated from operating experience.</a:t>
            </a:r>
            <a:endParaRPr lang="de-DE" dirty="0"/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10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operating experience (1)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33370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To asses the failure of components during an asymmetry, national and international operating experience was considered.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Available sources included: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Licensee event reports,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Event reports of the IAEA International Reporting System for Operating Experience (IRS), 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de-DE" dirty="0"/>
              <a:t>GRS </a:t>
            </a:r>
            <a:r>
              <a:rPr lang="en-US" dirty="0"/>
              <a:t>internal reports, and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Documents and reports published by 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regulators and 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other organizations like IAEA.</a:t>
            </a:r>
            <a:endParaRPr lang="de-DE" dirty="0"/>
          </a:p>
          <a:p>
            <a:r>
              <a:rPr lang="en-US" dirty="0"/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operating experience (2)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33370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For the following ten events, quantitative information on component failures during asymmetries of the electrical energy supply system could be researched: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Kalinin Unit 1, 1994,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Balakowo Unit 1 und 3, 1997,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South Texas Unit 2, 2001,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Vandellòs Unit 2, 2006,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Dungeness-B, 2007,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Bruce A-1, 2012,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Byron Unit 2, 2012,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Forsmark Unit 3, 2013,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Dungeness-B-2, 2014, and</a:t>
            </a:r>
            <a:endParaRPr lang="de-DE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Biblis Unit A, 2014.</a:t>
            </a:r>
            <a:endParaRPr lang="de-DE" dirty="0"/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12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operating experience (3)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33370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total, 63 groups of identical components with similar loads that were exposed to the asymmetry and where components failed have been identified.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For 18 groups, the number of exposed and of failed components could be researched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For 3 additional groups: 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All failed.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Group size unknown.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de-DE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Only actually exposed components and actual component failures were considered.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The results of technical analyses about further component failures that would have occurred if additional components operated or were started were not included.     </a:t>
            </a:r>
            <a:endParaRPr lang="de-DE" dirty="0"/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13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operating experience (4)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33370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9 </a:t>
            </a:r>
            <a:r>
              <a:rPr lang="en-US"/>
              <a:t>groups (identical components with similar loads) of size </a:t>
            </a:r>
            <a:r>
              <a:rPr lang="en-US" dirty="0"/>
              <a:t>2: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all instances, all components failed.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5 groups of size 3: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 In all instances, all components failed.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4 groups of size 4: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2 instances, all components failed.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1 instance, 2 components failed.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1 instance, 1 component failed.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3 groups whose size could not be determined: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All components failed.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de-DE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de-DE" dirty="0"/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14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Model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15</a:t>
            </a:fld>
            <a:endParaRPr lang="de-DE"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39622" y="5657392"/>
            <a:ext cx="31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61587E-DA47-405D-BBF6-F6B1526D12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9784"/>
            <a:ext cx="4392488" cy="386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C597A9-F0FF-42C5-BE39-202E2F01EB7E}"/>
              </a:ext>
            </a:extLst>
          </p:cNvPr>
          <p:cNvSpPr txBox="1"/>
          <p:nvPr/>
        </p:nvSpPr>
        <p:spPr>
          <a:xfrm>
            <a:off x="543609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Stage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B6C9-B981-4FD0-BB98-98AD16BC112B}"/>
              </a:ext>
            </a:extLst>
          </p:cNvPr>
          <p:cNvSpPr txBox="1"/>
          <p:nvPr/>
        </p:nvSpPr>
        <p:spPr>
          <a:xfrm>
            <a:off x="5436096" y="36357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40227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(1)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44475" y="1263650"/>
                <a:ext cx="8647113" cy="5333702"/>
              </a:xfrm>
            </p:spPr>
            <p:txBody>
              <a:bodyPr/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failures occur in a specific group of similar components with similar loads. 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dirty="0"/>
                  <a:t>   Estimates* for different events: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dirty="0"/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dirty="0">
                    <a:sym typeface="Wingdings" panose="05000000000000000000" pitchFamily="2" charset="2"/>
                  </a:rPr>
                  <a:t>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dirty="0"/>
                  <a:t> for different events (different asymmetries) </a:t>
                </a:r>
                <a:r>
                  <a:rPr lang="en-GB" dirty="0"/>
                  <a:t> </a:t>
                </a:r>
                <a:endParaRPr lang="de-DE" dirty="0"/>
              </a:p>
              <a:p>
                <a:pPr lvl="1"/>
                <a:endParaRPr lang="en-US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5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44475" y="1263650"/>
                <a:ext cx="8647113" cy="5333702"/>
              </a:xfrm>
              <a:blipFill>
                <a:blip r:embed="rId3"/>
                <a:stretch>
                  <a:fillRect l="-1621" t="-14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16</a:t>
            </a:fld>
            <a:endParaRPr lang="de-DE"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81812C-804D-4303-9C6F-9317D519919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57" b="41119"/>
          <a:stretch/>
        </p:blipFill>
        <p:spPr bwMode="auto">
          <a:xfrm>
            <a:off x="755576" y="2420888"/>
            <a:ext cx="5688632" cy="3403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F10213-5C3D-4A91-B4B8-4212F87198CF}"/>
              </a:ext>
            </a:extLst>
          </p:cNvPr>
          <p:cNvSpPr txBox="1"/>
          <p:nvPr/>
        </p:nvSpPr>
        <p:spPr>
          <a:xfrm>
            <a:off x="261448" y="6251189"/>
            <a:ext cx="8780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*In cases where the exact number of exposed groups could not be assessed, a generic estimate (typical NPP/power operation) was used (see paper).</a:t>
            </a:r>
          </a:p>
        </p:txBody>
      </p:sp>
    </p:spTree>
    <p:extLst>
      <p:ext uri="{BB962C8B-B14F-4D97-AF65-F5344CB8AC3E}">
        <p14:creationId xmlns:p14="http://schemas.microsoft.com/office/powerpoint/2010/main" val="12640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(2)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49"/>
            <a:ext cx="8647113" cy="5559425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FF"/>
                </a:solidFill>
              </a:rPr>
              <a:t>Model: </a:t>
            </a:r>
            <a:r>
              <a:rPr lang="en-GB" dirty="0">
                <a:solidFill>
                  <a:srgbClr val="0000FF"/>
                </a:solidFill>
              </a:rPr>
              <a:t>Mixture distribution of a uniform distribution on the unit interval and a Beta distribution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Identical mean and standard deviation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Very similar 5%, 50% and 95% quantiles	 </a:t>
            </a:r>
            <a:r>
              <a:rPr lang="en-GB" dirty="0"/>
              <a:t> </a:t>
            </a:r>
            <a:endParaRPr lang="de-DE" dirty="0"/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17</a:t>
            </a:fld>
            <a:endParaRPr lang="de-DE">
              <a:cs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A9C03B-9D16-4CD7-BE11-B189B744B5F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3" b="40342"/>
          <a:stretch/>
        </p:blipFill>
        <p:spPr bwMode="auto">
          <a:xfrm>
            <a:off x="683568" y="2055739"/>
            <a:ext cx="6264696" cy="3893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26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1DA-B145-463E-B70E-2390DEED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Stage 1 - </a:t>
            </a:r>
            <a:r>
              <a:rPr lang="en-US" dirty="0"/>
              <a:t>Alternative approach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Apply the previous model to calculate the failure probabilities of individual components.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Use the conditional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(results of stage 2)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de-DE" dirty="0"/>
                  <a:t>.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  <a:defRPr/>
                </a:pPr>
                <a:r>
                  <a:rPr lang="en-US" dirty="0"/>
                  <a:t>Bus-specific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  <a:defRPr/>
                </a:pPr>
                <a:r>
                  <a:rPr lang="de-DE" dirty="0"/>
                  <a:t>Analysis </a:t>
                </a:r>
                <a:r>
                  <a:rPr lang="en-US" dirty="0"/>
                  <a:t>of the impact of the correlation of the failures on the PSA results.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‒"/>
                  <a:defRPr/>
                </a:pPr>
                <a:r>
                  <a:rPr lang="en-US" dirty="0"/>
                  <a:t>Not directly based on operating experience.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0" t="-15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A4CA2-2088-4067-BAEC-39451193B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3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1DA-B145-463E-B70E-2390DEED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Stage 2 –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/>
                  <a:t>Directly model conditional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that </a:t>
                </a: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out of </a:t>
                </a:r>
                <a14:m>
                  <m:oMath xmlns:m="http://schemas.openxmlformats.org/officeDocument/2006/math">
                    <m:r>
                      <a:rPr lang="de-DE" sz="200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000" dirty="0"/>
                  <a:t> exposed components fail (similar to Alpha-factor model)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GB" sz="2000" dirty="0"/>
                  <a:t>Noninformative prior according to Jeffreys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000" dirty="0"/>
                  <a:t> distributed according to a Dirichlet distribution with parameters: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691" t="-15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A4CA2-2088-4067-BAEC-39451193B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A575A717-5B64-4CEA-9128-25F7B69E0C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1526664"/>
                  </p:ext>
                </p:extLst>
              </p:nvPr>
            </p:nvGraphicFramePr>
            <p:xfrm>
              <a:off x="244475" y="3149704"/>
              <a:ext cx="8532440" cy="193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6488">
                      <a:extLst>
                        <a:ext uri="{9D8B030D-6E8A-4147-A177-3AD203B41FA5}">
                          <a16:colId xmlns:a16="http://schemas.microsoft.com/office/drawing/2014/main" val="3188067234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148218831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433317841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1193042548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8390422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Number</a:t>
                          </a:r>
                          <a:r>
                            <a:rPr lang="en-US" sz="1800" b="1" i="1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PMingLiU" panose="020B0604030504040204" pitchFamily="18" charset="-12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GB" sz="1800" b="1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of exposed components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\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\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\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\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PMingLiU" panose="020B0604030504040204" pitchFamily="18" charset="-12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412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9.5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535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5.5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53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4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1.5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1.5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2.5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06461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A575A717-5B64-4CEA-9128-25F7B69E0C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1526664"/>
                  </p:ext>
                </p:extLst>
              </p:nvPr>
            </p:nvGraphicFramePr>
            <p:xfrm>
              <a:off x="244475" y="3149704"/>
              <a:ext cx="8532440" cy="193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6488">
                      <a:extLst>
                        <a:ext uri="{9D8B030D-6E8A-4147-A177-3AD203B41FA5}">
                          <a16:colId xmlns:a16="http://schemas.microsoft.com/office/drawing/2014/main" val="3188067234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148218831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433317841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1193042548"/>
                        </a:ext>
                      </a:extLst>
                    </a:gridCol>
                    <a:gridCol w="1706488">
                      <a:extLst>
                        <a:ext uri="{9D8B030D-6E8A-4147-A177-3AD203B41FA5}">
                          <a16:colId xmlns:a16="http://schemas.microsoft.com/office/drawing/2014/main" val="83904229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7" t="-8824" r="-401429" b="-1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7" t="-8824" r="-301429" b="-1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357" t="-8824" r="-201429" b="-1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0357" t="-8824" r="-101429" b="-1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357" t="-8824" r="-1429" b="-139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412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9.5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535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5.5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N.A.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53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4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1.5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1.5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0.5</a:t>
                          </a:r>
                          <a:endParaRPr lang="de-DE" sz="180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ea typeface="PMingLiU" panose="020B0604030504040204" pitchFamily="18" charset="-120"/>
                              <a:cs typeface="Arial" panose="020B0604020202020204" pitchFamily="34" charset="0"/>
                            </a:rPr>
                            <a:t>2.5</a:t>
                          </a:r>
                          <a:endParaRPr lang="de-DE" sz="1800" dirty="0">
                            <a:effectLst/>
                            <a:latin typeface="Arial" panose="020B0604020202020204" pitchFamily="34" charset="0"/>
                            <a:ea typeface="PMingLiU" panose="020B0604030504040204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06461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05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11267" name="Inhaltsplatzhalter 8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dirty="0"/>
              <a:t>Faults simultaneously impairing multiple trains of the electrical power supply system may pose serious threats to the safety of NPPs.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Such faults may have different causes like </a:t>
            </a:r>
            <a:r>
              <a:rPr lang="en-US" b="1" dirty="0"/>
              <a:t>open phase conditions</a:t>
            </a:r>
            <a:r>
              <a:rPr lang="en-US" dirty="0"/>
              <a:t>.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Events with such faults have recently occurred in several NPPs, e.g.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Byron 2012-01-30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Forsmark 2013-05-30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Such faults are </a:t>
            </a:r>
            <a:r>
              <a:rPr lang="en-US" b="1" dirty="0"/>
              <a:t>generally not modelled</a:t>
            </a:r>
            <a:r>
              <a:rPr lang="en-US" dirty="0"/>
              <a:t> in PSAs.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Therefore, GRS has initiated research projects to analyze such faults and develop methods to model and quantify them in PSAs. </a:t>
            </a:r>
          </a:p>
          <a:p>
            <a:pPr lvl="1"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252412" lvl="2" indent="0"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D2C04D-1364-4324-AA9C-087CD9102C4F}" type="slidenum">
              <a:rPr lang="de-DE" smtClean="0">
                <a:cs typeface="Arial" charset="0"/>
              </a:rPr>
              <a:pPr eaLnBrk="1" hangingPunct="1"/>
              <a:t>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1DA-B145-463E-B70E-2390DEED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Stage 2 –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44800" y="1263600"/>
                <a:ext cx="3895152" cy="5036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Hierarchical model: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Estimation of model parameters and their uncertainties from operating experience (analytic expression) using operating experience from groups of all sizes (including unknown size) and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Calculation of uncertainty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Monte Carlo. 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1236A3C3-EE13-4A78-8E80-851BE2A42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44800" y="1263600"/>
                <a:ext cx="3895152" cy="5036400"/>
              </a:xfrm>
              <a:blipFill>
                <a:blip r:embed="rId2"/>
                <a:stretch>
                  <a:fillRect l="-3599" t="-1574" r="-40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A4CA2-2088-4067-BAEC-39451193B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FA41F9-8246-4E6D-A55E-AD8D61C42C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13" y="620688"/>
            <a:ext cx="3751135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2F9B04E-84CB-4B9B-AED7-DFBF1CD9A8D1}"/>
              </a:ext>
            </a:extLst>
          </p:cNvPr>
          <p:cNvSpPr txBox="1">
            <a:spLocks/>
          </p:cNvSpPr>
          <p:nvPr/>
        </p:nvSpPr>
        <p:spPr bwMode="auto">
          <a:xfrm>
            <a:off x="245280" y="4653136"/>
            <a:ext cx="4974792" cy="158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B2B2"/>
              </a:buClr>
              <a:buSzPct val="100000"/>
              <a:defRPr lang="de-DE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2625" indent="-179388" algn="l" rtl="0" eaLnBrk="0" fontAlgn="base" hangingPunct="0"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Advantages: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Estimation and quantification for component groups of different sizes.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Extension of the model for larger groups possible (even without operating experience for groups of that size).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1DA-B145-463E-B70E-2390DEED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36A3C3-EE13-4A78-8E80-851BE2A42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00" y="4437112"/>
            <a:ext cx="8647200" cy="2160240"/>
          </a:xfrm>
        </p:spPr>
        <p:txBody>
          <a:bodyPr/>
          <a:lstStyle/>
          <a:p>
            <a:pPr marL="360363" lvl="1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Quite similar, but deviations in the mean of up to </a:t>
            </a:r>
          </a:p>
          <a:p>
            <a:pPr marL="612775" lvl="2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0.078 absolutely</a:t>
            </a:r>
          </a:p>
          <a:p>
            <a:pPr marL="612775" lvl="2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 factor of 5.6</a:t>
            </a:r>
          </a:p>
          <a:p>
            <a:endParaRPr lang="de-DE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A4CA2-2088-4067-BAEC-39451193B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392AA3B6-E2D2-4AE3-93E8-3804249F7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51580"/>
              </p:ext>
            </p:extLst>
          </p:nvPr>
        </p:nvGraphicFramePr>
        <p:xfrm>
          <a:off x="244475" y="1268760"/>
          <a:ext cx="8784501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91">
                  <a:extLst>
                    <a:ext uri="{9D8B030D-6E8A-4147-A177-3AD203B41FA5}">
                      <a16:colId xmlns:a16="http://schemas.microsoft.com/office/drawing/2014/main" val="2968583702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1879671155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2789472590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2469504972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2635930745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1338242453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723381799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3688194226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2829128172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4119952308"/>
                    </a:ext>
                  </a:extLst>
                </a:gridCol>
                <a:gridCol w="798591">
                  <a:extLst>
                    <a:ext uri="{9D8B030D-6E8A-4147-A177-3AD203B41FA5}">
                      <a16:colId xmlns:a16="http://schemas.microsoft.com/office/drawing/2014/main" val="59308218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Model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1\2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2\2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1\3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2\3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3\3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1\4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2\4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3\4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4\4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extLst>
                  <a:ext uri="{0D108BD9-81ED-4DB2-BD59-A6C34878D82A}">
                    <a16:rowId xmlns:a16="http://schemas.microsoft.com/office/drawing/2014/main" val="275990593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Mean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944009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Mean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373658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SD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52022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SD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0165" marR="3619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6267865"/>
                  </a:ext>
                </a:extLst>
              </a:tr>
            </a:tbl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29782A5-F9E1-412E-9418-93B0A3339FD5}"/>
              </a:ext>
            </a:extLst>
          </p:cNvPr>
          <p:cNvSpPr/>
          <p:nvPr/>
        </p:nvSpPr>
        <p:spPr>
          <a:xfrm>
            <a:off x="8251622" y="1844824"/>
            <a:ext cx="767626" cy="11264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C8AAEFE-76D4-494C-AE78-551EFFC51C0B}"/>
              </a:ext>
            </a:extLst>
          </p:cNvPr>
          <p:cNvSpPr/>
          <p:nvPr/>
        </p:nvSpPr>
        <p:spPr>
          <a:xfrm>
            <a:off x="1845424" y="1870496"/>
            <a:ext cx="767626" cy="11264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9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1DA-B145-463E-B70E-2390DEED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36A3C3-EE13-4A78-8E80-851BE2A42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0363" lvl="1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Extend the PSA model to include correlated failures.</a:t>
            </a:r>
          </a:p>
          <a:p>
            <a:pPr marL="360363" lvl="1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Quantify the PSA model (using results of the different approaches). </a:t>
            </a:r>
          </a:p>
          <a:p>
            <a:pPr marL="360363" lvl="1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/>
              <a:t>Quantitative assessment of the risk associated with asymmetries of the electrical energy supply system.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Further research</a:t>
            </a:r>
          </a:p>
          <a:p>
            <a:endParaRPr lang="en-US" dirty="0"/>
          </a:p>
          <a:p>
            <a:pPr marL="360363" lvl="1" indent="-3603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Modeling and quantification of detection and management (manual actions) of asymmetries by operators.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endParaRPr lang="en-US" dirty="0"/>
          </a:p>
          <a:p>
            <a:endParaRPr lang="de-DE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A4CA2-2088-4067-BAEC-39451193B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1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B77EEA1-8F69-4E17-921C-C4613C8349BA}"/>
              </a:ext>
            </a:extLst>
          </p:cNvPr>
          <p:cNvSpPr/>
          <p:nvPr/>
        </p:nvSpPr>
        <p:spPr>
          <a:xfrm>
            <a:off x="683568" y="5733256"/>
            <a:ext cx="6480720" cy="14401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65548" y="984150"/>
            <a:ext cx="8643938" cy="5037138"/>
          </a:xfr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dirty="0"/>
              <a:t>Faults simultaneously impairing multiple trains of the electrical power supply system – including but not limited to open phase conditions – may pose serious threats to the safety of nuclear power plants. 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Such events have been repeatedly observed but are not generally modelled in PSA.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Rate similar to a small </a:t>
            </a:r>
            <a:r>
              <a:rPr lang="de-DE" dirty="0"/>
              <a:t>break </a:t>
            </a:r>
            <a:r>
              <a:rPr lang="en-US" dirty="0"/>
              <a:t>LOCA.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/>
              <a:t>On-going research initiative by GRS to model such events in PSA: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Identification of different scenarios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Detailed dynamic model of the electrical power supply system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US" dirty="0"/>
              <a:t> Simulation of scenarios, calculation of asymmetries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Extension and modifications of existing PSA model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Estimation of rates of initiating events and reliability parameters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Estimation of the probability of correlated failures of components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Quantitative assessment of the risk associated with asymmetries of the electrical energy supply system</a:t>
            </a:r>
          </a:p>
          <a:p>
            <a:pPr lvl="1"/>
            <a:endParaRPr lang="en-US" dirty="0"/>
          </a:p>
          <a:p>
            <a:pPr marL="503237" lvl="3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de-DE" dirty="0">
                <a:cs typeface="Arial" charset="0"/>
              </a:rPr>
            </a:br>
            <a:endParaRPr lang="de-DE" dirty="0">
              <a:cs typeface="Arial" charset="0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27F51FD-9689-4697-980C-DC68FDB78D4F}"/>
              </a:ext>
            </a:extLst>
          </p:cNvPr>
          <p:cNvSpPr txBox="1">
            <a:spLocks/>
          </p:cNvSpPr>
          <p:nvPr/>
        </p:nvSpPr>
        <p:spPr>
          <a:xfrm>
            <a:off x="8257855" y="6633989"/>
            <a:ext cx="627063" cy="17938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4813" indent="52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09625" indent="104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14438" indent="157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20838" indent="207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6A98989-47C1-4172-B0C6-F01FAEDE21C5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3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2000" y="881248"/>
            <a:ext cx="8647113" cy="747552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Thanks for your attention!</a:t>
            </a:r>
          </a:p>
          <a:p>
            <a:pPr lvl="1"/>
            <a:endParaRPr lang="en-US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24</a:t>
            </a:fld>
            <a:endParaRPr lang="de-DE">
              <a:cs typeface="Arial" charset="0"/>
            </a:endParaRPr>
          </a:p>
        </p:txBody>
      </p:sp>
      <p:pic>
        <p:nvPicPr>
          <p:cNvPr id="5122" name="Picture 2" descr="C:\Users\sjc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2"/>
          <p:cNvSpPr txBox="1">
            <a:spLocks/>
          </p:cNvSpPr>
          <p:nvPr/>
        </p:nvSpPr>
        <p:spPr bwMode="auto">
          <a:xfrm>
            <a:off x="2411760" y="1556792"/>
            <a:ext cx="2736304" cy="7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B2B2"/>
              </a:buClr>
              <a:buSzPct val="100000"/>
              <a:defRPr lang="de-DE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2625" indent="-179388" algn="l" rtl="0" eaLnBrk="0" fontAlgn="base" hangingPunct="0"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Questions, remarks,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5212612" y="1555200"/>
            <a:ext cx="4392488" cy="7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B2B2"/>
              </a:buClr>
              <a:buSzPct val="100000"/>
              <a:defRPr lang="de-DE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2625" indent="-179388" algn="l" rtl="0" eaLnBrk="0" fontAlgn="base" hangingPunct="0"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suggestions?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252000" y="2204864"/>
            <a:ext cx="8647113" cy="7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B2B2"/>
              </a:buClr>
              <a:buSzPct val="100000"/>
              <a:defRPr lang="de-DE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2625" indent="-179388" algn="l" rtl="0" eaLnBrk="0" fontAlgn="base" hangingPunct="0"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/>
              <a:t>jan.stiller@grs.de</a:t>
            </a:r>
          </a:p>
          <a:p>
            <a:pPr lvl="1"/>
            <a:endParaRPr lang="en-US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251520" y="5777792"/>
            <a:ext cx="8647113" cy="7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B2B2"/>
              </a:buClr>
              <a:buSzPct val="100000"/>
              <a:defRPr lang="de-DE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1800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de-DE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2625" indent="-179388" algn="l" rtl="0" eaLnBrk="0" fontAlgn="base" hangingPunct="0"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This research has been funded by the German </a:t>
            </a:r>
            <a:br>
              <a:rPr lang="en-US" dirty="0"/>
            </a:br>
            <a:r>
              <a:rPr lang="en-US" dirty="0"/>
              <a:t>Ministry for the Environment, Nature Conservation, Nuclear Safety </a:t>
            </a: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Consumer Protection </a:t>
            </a:r>
            <a:r>
              <a:rPr lang="en-US" dirty="0"/>
              <a:t>(BMUV)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5" grpId="0" build="p"/>
      <p:bldP spid="6" grpId="0" build="p"/>
      <p:bldP spid="7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65548" y="984150"/>
            <a:ext cx="8643938" cy="5037138"/>
          </a:xfrm>
        </p:spPr>
        <p:txBody>
          <a:bodyPr/>
          <a:lstStyle/>
          <a:p>
            <a:pPr marL="0" lvl="1" indent="0" algn="ctr">
              <a:spcAft>
                <a:spcPts val="600"/>
              </a:spcAft>
              <a:buNone/>
              <a:defRPr/>
            </a:pPr>
            <a:r>
              <a:rPr lang="de-DE" sz="6600" dirty="0"/>
              <a:t>Extra </a:t>
            </a:r>
            <a:r>
              <a:rPr lang="de-DE" sz="6600" dirty="0" err="1"/>
              <a:t>slides</a:t>
            </a:r>
            <a:endParaRPr lang="en-US" sz="6600" dirty="0"/>
          </a:p>
          <a:p>
            <a:pPr lvl="1"/>
            <a:endParaRPr lang="en-US" dirty="0"/>
          </a:p>
          <a:p>
            <a:pPr marL="503237" lvl="3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de-DE" dirty="0">
                <a:cs typeface="Arial" charset="0"/>
              </a:rPr>
            </a:b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44474" y="581025"/>
            <a:ext cx="8899526" cy="608013"/>
          </a:xfrm>
        </p:spPr>
        <p:txBody>
          <a:bodyPr/>
          <a:lstStyle/>
          <a:p>
            <a:r>
              <a:rPr lang="en-US" dirty="0"/>
              <a:t>Extra: Failure probability of components due to asymmetry - initial model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00174"/>
            <a:ext cx="8899525" cy="5037138"/>
          </a:xfrm>
        </p:spPr>
        <p:txBody>
          <a:bodyPr/>
          <a:lstStyle/>
          <a:p>
            <a:pPr lvl="1"/>
            <a:endParaRPr lang="en-US" dirty="0"/>
          </a:p>
          <a:p>
            <a:pPr marL="503237" lvl="3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26</a:t>
            </a:fld>
            <a:endParaRPr lang="de-DE">
              <a:cs typeface="Arial" charset="0"/>
            </a:endParaRPr>
          </a:p>
        </p:txBody>
      </p:sp>
      <p:pic>
        <p:nvPicPr>
          <p:cNvPr id="1026" name="Picture 2" descr="I:\common\Projekte\Laufende_Projekte\801351_Redundanzübergreifende_4716R01351\AP3\Modell\schemaModelleMitPunkt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3" y="1135063"/>
            <a:ext cx="6858001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common\Projekte\Laufende_Projekte\801351_Redundanzübergreifende_4716R01351\AP3\Modell\schemaModelleOhnePunkt3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4463"/>
            <a:ext cx="6858001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marL="268288" lvl="1" indent="-268288"/>
            <a:endParaRPr lang="en-US" dirty="0">
              <a:latin typeface="Arial" charset="0"/>
              <a:cs typeface="Arial" charset="0"/>
            </a:endParaRPr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r>
              <a:rPr lang="en-US" dirty="0"/>
              <a:t>Rate comparable to small </a:t>
            </a:r>
            <a:r>
              <a:rPr lang="de-DE" dirty="0"/>
              <a:t>break </a:t>
            </a:r>
            <a:r>
              <a:rPr lang="en-US" dirty="0"/>
              <a:t>loss of coolant accidents (LOCA)</a:t>
            </a:r>
          </a:p>
          <a:p>
            <a:pPr marL="0" lvl="1" indent="0">
              <a:buNone/>
            </a:pPr>
            <a:endParaRPr lang="en-US" dirty="0"/>
          </a:p>
          <a:p>
            <a:pPr marL="252412" lvl="2" indent="0">
              <a:buNone/>
            </a:pPr>
            <a:endParaRPr lang="en-US" dirty="0"/>
          </a:p>
        </p:txBody>
      </p:sp>
      <p:pic>
        <p:nvPicPr>
          <p:cNvPr id="12" name="Grafi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824536" cy="3260105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44474" y="581025"/>
            <a:ext cx="8792021" cy="608013"/>
          </a:xfrm>
        </p:spPr>
        <p:txBody>
          <a:bodyPr/>
          <a:lstStyle/>
          <a:p>
            <a:r>
              <a:rPr lang="en-US" dirty="0"/>
              <a:t>Quantification: Rate of Initiating Event </a:t>
            </a:r>
            <a:r>
              <a:rPr lang="en-US"/>
              <a:t>“Asymmetry of </a:t>
            </a:r>
            <a:r>
              <a:rPr lang="en-US" dirty="0"/>
              <a:t>the active grid”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27</a:t>
            </a:fld>
            <a:endParaRPr lang="de-DE"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60432" y="472514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1/a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76056" y="157830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33CC"/>
                </a:solidFill>
              </a:rPr>
              <a:t>2-phase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128" y="256490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1-phase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04248" y="3356992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 </a:t>
            </a:r>
            <a:r>
              <a:rPr lang="de-DE" sz="1400" dirty="0" err="1"/>
              <a:t>or</a:t>
            </a:r>
            <a:r>
              <a:rPr lang="de-DE" sz="1400" dirty="0"/>
              <a:t> 2-phase</a:t>
            </a:r>
          </a:p>
        </p:txBody>
      </p:sp>
      <p:pic>
        <p:nvPicPr>
          <p:cNvPr id="5" name="Picture 2" descr="I:\common\Projekte\Laufende_Projekte\801351_Redundanzübergreifende_4716R01351\Grafiken\Stochastische_Modelle_Einl_Unv_AP3\2Stufen_fuer_Vortr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0" y="1628800"/>
            <a:ext cx="3692306" cy="30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6" y="2996952"/>
            <a:ext cx="6379150" cy="3524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44474" y="581025"/>
            <a:ext cx="8792021" cy="608013"/>
          </a:xfrm>
        </p:spPr>
        <p:txBody>
          <a:bodyPr/>
          <a:lstStyle/>
          <a:p>
            <a:r>
              <a:rPr lang="en-US" dirty="0"/>
              <a:t>Quantification: Unavailability of the Non-Active Grid due to Asymmetry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marL="252412" lvl="2" indent="0">
              <a:buNone/>
            </a:pPr>
            <a:endParaRPr lang="en-US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28</a:t>
            </a:fld>
            <a:endParaRPr lang="de-DE"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2473151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DFF1D"/>
                </a:solidFill>
              </a:rPr>
              <a:t>2-phase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37067" y="5353471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F0"/>
                </a:solidFill>
              </a:rPr>
              <a:t>1-phase/1 </a:t>
            </a:r>
            <a:r>
              <a:rPr lang="de-DE" sz="1400" dirty="0" err="1">
                <a:solidFill>
                  <a:srgbClr val="00B0F0"/>
                </a:solidFill>
              </a:rPr>
              <a:t>or</a:t>
            </a:r>
            <a:r>
              <a:rPr lang="de-DE" sz="1400" dirty="0">
                <a:solidFill>
                  <a:srgbClr val="00B0F0"/>
                </a:solidFill>
              </a:rPr>
              <a:t> 2-phase</a:t>
            </a:r>
          </a:p>
        </p:txBody>
      </p:sp>
      <p:pic>
        <p:nvPicPr>
          <p:cNvPr id="2050" name="Picture 2" descr="I:\common\Projekte\Laufende_Projekte\801351_Redundanzübergreifende_4716R01351\Grafiken\Stochastische_Modelle_Einl_Unv_AP3\3Stufen_fuer_Vortr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81" y="1340768"/>
            <a:ext cx="6325419" cy="34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0" y="2060848"/>
            <a:ext cx="609039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Quantification: Effect of the 2</a:t>
            </a:r>
            <a:r>
              <a:rPr lang="en-US" baseline="30000" dirty="0"/>
              <a:t>nd</a:t>
            </a:r>
            <a:r>
              <a:rPr lang="en-US" dirty="0"/>
              <a:t> Stage of the Model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marL="268288" lvl="1" indent="-268288"/>
            <a:r>
              <a:rPr lang="en-US" dirty="0"/>
              <a:t>Comparison with 1-stage model</a:t>
            </a:r>
          </a:p>
          <a:p>
            <a:pPr marL="252412" lvl="2" indent="0">
              <a:buNone/>
            </a:pPr>
            <a:r>
              <a:rPr lang="en-US" dirty="0"/>
              <a:t>                                                       </a:t>
            </a:r>
            <a:r>
              <a:rPr lang="en-US" sz="1600" dirty="0"/>
              <a:t>Example: 1-phase failure</a:t>
            </a:r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335212" lvl="5" indent="0">
              <a:buNone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r>
              <a:rPr lang="en-US" dirty="0"/>
              <a:t> significantly broader distribution</a:t>
            </a:r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268288" lvl="1" indent="-268288">
              <a:buFont typeface="Arial" panose="020B0604020202020204" pitchFamily="34" charset="0"/>
              <a:buChar char="→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252412" lvl="2" indent="0">
              <a:buNone/>
            </a:pPr>
            <a:endParaRPr lang="en-US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29</a:t>
            </a:fld>
            <a:endParaRPr lang="de-DE"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03364" y="56612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1/a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42531" y="225712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F0"/>
                </a:solidFill>
              </a:rPr>
              <a:t>1-stage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418795" y="499343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6600FF"/>
                </a:solidFill>
              </a:rPr>
              <a:t>2-stage</a:t>
            </a:r>
          </a:p>
        </p:txBody>
      </p:sp>
      <p:pic>
        <p:nvPicPr>
          <p:cNvPr id="3074" name="Picture 2" descr="I:\common\Projekte\Laufende_Projekte\801351_Redundanzübergreifende_4716R01351\Grafiken\Stochastische_Modelle_Einl_Unv_AP3\1Stufe_fuer_Vortr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232248" cy="36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79912" y="121878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→  Gamma distribution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63779" y="3773800"/>
            <a:ext cx="177924" cy="185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5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" grpId="0"/>
      <p:bldP spid="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>
                <a:latin typeface="Arial" charset="0"/>
                <a:cs typeface="Arial" charset="0"/>
              </a:rPr>
              <a:t>Example Event: </a:t>
            </a:r>
            <a:r>
              <a:rPr lang="en-US" dirty="0"/>
              <a:t>Byron 2012-01-30 (1)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Inhaltsplatzhalter 8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3895477" cy="5037138"/>
          </a:xfr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dirty="0"/>
              <a:t>Collapse of a porcelain insulator on the high-voltage side of the auxiliary transformer in the switchyard of the plant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Interruption of one phase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No ground fault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Open phase condition</a:t>
            </a:r>
          </a:p>
          <a:p>
            <a:pPr lvl="1">
              <a:spcAft>
                <a:spcPts val="600"/>
              </a:spcAft>
              <a:defRPr/>
            </a:pPr>
            <a:endParaRPr lang="de-DE" dirty="0"/>
          </a:p>
          <a:p>
            <a:pPr lvl="1"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252412" lvl="2" indent="0"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D2C04D-1364-4324-AA9C-087CD9102C4F}" type="slidenum">
              <a:rPr lang="de-DE" smtClean="0">
                <a:cs typeface="Arial" charset="0"/>
              </a:rPr>
              <a:pPr eaLnBrk="1" hangingPunct="1"/>
              <a:t>3</a:t>
            </a:fld>
            <a:endParaRPr lang="de-DE">
              <a:cs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7296" y="1475247"/>
            <a:ext cx="4385720" cy="4411200"/>
            <a:chOff x="4327296" y="1475247"/>
            <a:chExt cx="4385720" cy="4411200"/>
          </a:xfrm>
        </p:grpSpPr>
        <p:pic>
          <p:nvPicPr>
            <p:cNvPr id="7" name="Picture 2" descr="C:\Users\bbe\Desktop\NRC- SIT Bericht zum Byron Phasenfehl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296" y="1475247"/>
              <a:ext cx="4385720" cy="44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ige Legende 7"/>
            <p:cNvSpPr/>
            <p:nvPr/>
          </p:nvSpPr>
          <p:spPr bwMode="auto">
            <a:xfrm>
              <a:off x="7293626" y="1671193"/>
              <a:ext cx="1222695" cy="612648"/>
            </a:xfrm>
            <a:prstGeom prst="wedgeRectCallout">
              <a:avLst>
                <a:gd name="adj1" fmla="val -112650"/>
                <a:gd name="adj2" fmla="val 99812"/>
              </a:avLst>
            </a:prstGeom>
            <a:solidFill>
              <a:srgbClr val="00B9E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5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Collapsed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insulator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ige Legende 8"/>
            <p:cNvSpPr/>
            <p:nvPr/>
          </p:nvSpPr>
          <p:spPr bwMode="auto">
            <a:xfrm>
              <a:off x="5814335" y="4645479"/>
              <a:ext cx="1356047" cy="334735"/>
            </a:xfrm>
            <a:prstGeom prst="wedgeRectCallout">
              <a:avLst>
                <a:gd name="adj1" fmla="val 57735"/>
                <a:gd name="adj2" fmla="val 218887"/>
              </a:avLst>
            </a:prstGeom>
            <a:solidFill>
              <a:srgbClr val="00B9E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5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Open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Phase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ige Legende 8"/>
            <p:cNvSpPr/>
            <p:nvPr/>
          </p:nvSpPr>
          <p:spPr bwMode="auto">
            <a:xfrm>
              <a:off x="4874079" y="2779697"/>
              <a:ext cx="2165481" cy="925143"/>
            </a:xfrm>
            <a:custGeom>
              <a:avLst/>
              <a:gdLst>
                <a:gd name="connsiteX0" fmla="*/ 0 w 2400299"/>
                <a:gd name="connsiteY0" fmla="*/ 0 h 281549"/>
                <a:gd name="connsiteX1" fmla="*/ 400050 w 2400299"/>
                <a:gd name="connsiteY1" fmla="*/ 0 h 281549"/>
                <a:gd name="connsiteX2" fmla="*/ 400050 w 2400299"/>
                <a:gd name="connsiteY2" fmla="*/ 0 h 281549"/>
                <a:gd name="connsiteX3" fmla="*/ 1000125 w 2400299"/>
                <a:gd name="connsiteY3" fmla="*/ 0 h 281549"/>
                <a:gd name="connsiteX4" fmla="*/ 2400299 w 2400299"/>
                <a:gd name="connsiteY4" fmla="*/ 0 h 281549"/>
                <a:gd name="connsiteX5" fmla="*/ 2400299 w 2400299"/>
                <a:gd name="connsiteY5" fmla="*/ 164237 h 281549"/>
                <a:gd name="connsiteX6" fmla="*/ 2400299 w 2400299"/>
                <a:gd name="connsiteY6" fmla="*/ 164237 h 281549"/>
                <a:gd name="connsiteX7" fmla="*/ 2400299 w 2400299"/>
                <a:gd name="connsiteY7" fmla="*/ 234624 h 281549"/>
                <a:gd name="connsiteX8" fmla="*/ 2400299 w 2400299"/>
                <a:gd name="connsiteY8" fmla="*/ 281549 h 281549"/>
                <a:gd name="connsiteX9" fmla="*/ 1000125 w 2400299"/>
                <a:gd name="connsiteY9" fmla="*/ 281549 h 281549"/>
                <a:gd name="connsiteX10" fmla="*/ 509103 w 2400299"/>
                <a:gd name="connsiteY10" fmla="*/ 876158 h 281549"/>
                <a:gd name="connsiteX11" fmla="*/ 400050 w 2400299"/>
                <a:gd name="connsiteY11" fmla="*/ 281549 h 281549"/>
                <a:gd name="connsiteX12" fmla="*/ 0 w 2400299"/>
                <a:gd name="connsiteY12" fmla="*/ 281549 h 281549"/>
                <a:gd name="connsiteX13" fmla="*/ 0 w 2400299"/>
                <a:gd name="connsiteY13" fmla="*/ 234624 h 281549"/>
                <a:gd name="connsiteX14" fmla="*/ 0 w 2400299"/>
                <a:gd name="connsiteY14" fmla="*/ 164237 h 281549"/>
                <a:gd name="connsiteX15" fmla="*/ 0 w 2400299"/>
                <a:gd name="connsiteY15" fmla="*/ 164237 h 281549"/>
                <a:gd name="connsiteX16" fmla="*/ 0 w 2400299"/>
                <a:gd name="connsiteY16" fmla="*/ 0 h 281549"/>
                <a:gd name="connsiteX0" fmla="*/ 0 w 2400299"/>
                <a:gd name="connsiteY0" fmla="*/ 0 h 876158"/>
                <a:gd name="connsiteX1" fmla="*/ 400050 w 2400299"/>
                <a:gd name="connsiteY1" fmla="*/ 0 h 876158"/>
                <a:gd name="connsiteX2" fmla="*/ 400050 w 2400299"/>
                <a:gd name="connsiteY2" fmla="*/ 0 h 876158"/>
                <a:gd name="connsiteX3" fmla="*/ 1000125 w 2400299"/>
                <a:gd name="connsiteY3" fmla="*/ 0 h 876158"/>
                <a:gd name="connsiteX4" fmla="*/ 2400299 w 2400299"/>
                <a:gd name="connsiteY4" fmla="*/ 0 h 876158"/>
                <a:gd name="connsiteX5" fmla="*/ 2400299 w 2400299"/>
                <a:gd name="connsiteY5" fmla="*/ 164237 h 876158"/>
                <a:gd name="connsiteX6" fmla="*/ 2400299 w 2400299"/>
                <a:gd name="connsiteY6" fmla="*/ 164237 h 876158"/>
                <a:gd name="connsiteX7" fmla="*/ 2400299 w 2400299"/>
                <a:gd name="connsiteY7" fmla="*/ 234624 h 876158"/>
                <a:gd name="connsiteX8" fmla="*/ 2400299 w 2400299"/>
                <a:gd name="connsiteY8" fmla="*/ 281549 h 876158"/>
                <a:gd name="connsiteX9" fmla="*/ 534761 w 2400299"/>
                <a:gd name="connsiteY9" fmla="*/ 281549 h 876158"/>
                <a:gd name="connsiteX10" fmla="*/ 509103 w 2400299"/>
                <a:gd name="connsiteY10" fmla="*/ 876158 h 876158"/>
                <a:gd name="connsiteX11" fmla="*/ 400050 w 2400299"/>
                <a:gd name="connsiteY11" fmla="*/ 281549 h 876158"/>
                <a:gd name="connsiteX12" fmla="*/ 0 w 2400299"/>
                <a:gd name="connsiteY12" fmla="*/ 281549 h 876158"/>
                <a:gd name="connsiteX13" fmla="*/ 0 w 2400299"/>
                <a:gd name="connsiteY13" fmla="*/ 234624 h 876158"/>
                <a:gd name="connsiteX14" fmla="*/ 0 w 2400299"/>
                <a:gd name="connsiteY14" fmla="*/ 164237 h 876158"/>
                <a:gd name="connsiteX15" fmla="*/ 0 w 2400299"/>
                <a:gd name="connsiteY15" fmla="*/ 164237 h 876158"/>
                <a:gd name="connsiteX16" fmla="*/ 0 w 2400299"/>
                <a:gd name="connsiteY16" fmla="*/ 0 h 876158"/>
                <a:gd name="connsiteX0" fmla="*/ 0 w 2400299"/>
                <a:gd name="connsiteY0" fmla="*/ 0 h 998622"/>
                <a:gd name="connsiteX1" fmla="*/ 400050 w 2400299"/>
                <a:gd name="connsiteY1" fmla="*/ 0 h 998622"/>
                <a:gd name="connsiteX2" fmla="*/ 400050 w 2400299"/>
                <a:gd name="connsiteY2" fmla="*/ 0 h 998622"/>
                <a:gd name="connsiteX3" fmla="*/ 1000125 w 2400299"/>
                <a:gd name="connsiteY3" fmla="*/ 0 h 998622"/>
                <a:gd name="connsiteX4" fmla="*/ 2400299 w 2400299"/>
                <a:gd name="connsiteY4" fmla="*/ 0 h 998622"/>
                <a:gd name="connsiteX5" fmla="*/ 2400299 w 2400299"/>
                <a:gd name="connsiteY5" fmla="*/ 164237 h 998622"/>
                <a:gd name="connsiteX6" fmla="*/ 2400299 w 2400299"/>
                <a:gd name="connsiteY6" fmla="*/ 164237 h 998622"/>
                <a:gd name="connsiteX7" fmla="*/ 2400299 w 2400299"/>
                <a:gd name="connsiteY7" fmla="*/ 234624 h 998622"/>
                <a:gd name="connsiteX8" fmla="*/ 2400299 w 2400299"/>
                <a:gd name="connsiteY8" fmla="*/ 281549 h 998622"/>
                <a:gd name="connsiteX9" fmla="*/ 534761 w 2400299"/>
                <a:gd name="connsiteY9" fmla="*/ 281549 h 998622"/>
                <a:gd name="connsiteX10" fmla="*/ 525432 w 2400299"/>
                <a:gd name="connsiteY10" fmla="*/ 998622 h 998622"/>
                <a:gd name="connsiteX11" fmla="*/ 400050 w 2400299"/>
                <a:gd name="connsiteY11" fmla="*/ 281549 h 998622"/>
                <a:gd name="connsiteX12" fmla="*/ 0 w 2400299"/>
                <a:gd name="connsiteY12" fmla="*/ 281549 h 998622"/>
                <a:gd name="connsiteX13" fmla="*/ 0 w 2400299"/>
                <a:gd name="connsiteY13" fmla="*/ 234624 h 998622"/>
                <a:gd name="connsiteX14" fmla="*/ 0 w 2400299"/>
                <a:gd name="connsiteY14" fmla="*/ 164237 h 998622"/>
                <a:gd name="connsiteX15" fmla="*/ 0 w 2400299"/>
                <a:gd name="connsiteY15" fmla="*/ 164237 h 998622"/>
                <a:gd name="connsiteX16" fmla="*/ 0 w 2400299"/>
                <a:gd name="connsiteY16" fmla="*/ 0 h 998622"/>
                <a:gd name="connsiteX0" fmla="*/ 0 w 2400299"/>
                <a:gd name="connsiteY0" fmla="*/ 0 h 925143"/>
                <a:gd name="connsiteX1" fmla="*/ 400050 w 2400299"/>
                <a:gd name="connsiteY1" fmla="*/ 0 h 925143"/>
                <a:gd name="connsiteX2" fmla="*/ 400050 w 2400299"/>
                <a:gd name="connsiteY2" fmla="*/ 0 h 925143"/>
                <a:gd name="connsiteX3" fmla="*/ 1000125 w 2400299"/>
                <a:gd name="connsiteY3" fmla="*/ 0 h 925143"/>
                <a:gd name="connsiteX4" fmla="*/ 2400299 w 2400299"/>
                <a:gd name="connsiteY4" fmla="*/ 0 h 925143"/>
                <a:gd name="connsiteX5" fmla="*/ 2400299 w 2400299"/>
                <a:gd name="connsiteY5" fmla="*/ 164237 h 925143"/>
                <a:gd name="connsiteX6" fmla="*/ 2400299 w 2400299"/>
                <a:gd name="connsiteY6" fmla="*/ 164237 h 925143"/>
                <a:gd name="connsiteX7" fmla="*/ 2400299 w 2400299"/>
                <a:gd name="connsiteY7" fmla="*/ 234624 h 925143"/>
                <a:gd name="connsiteX8" fmla="*/ 2400299 w 2400299"/>
                <a:gd name="connsiteY8" fmla="*/ 281549 h 925143"/>
                <a:gd name="connsiteX9" fmla="*/ 534761 w 2400299"/>
                <a:gd name="connsiteY9" fmla="*/ 281549 h 925143"/>
                <a:gd name="connsiteX10" fmla="*/ 923615 w 2400299"/>
                <a:gd name="connsiteY10" fmla="*/ 925143 h 925143"/>
                <a:gd name="connsiteX11" fmla="*/ 400050 w 2400299"/>
                <a:gd name="connsiteY11" fmla="*/ 281549 h 925143"/>
                <a:gd name="connsiteX12" fmla="*/ 0 w 2400299"/>
                <a:gd name="connsiteY12" fmla="*/ 281549 h 925143"/>
                <a:gd name="connsiteX13" fmla="*/ 0 w 2400299"/>
                <a:gd name="connsiteY13" fmla="*/ 234624 h 925143"/>
                <a:gd name="connsiteX14" fmla="*/ 0 w 2400299"/>
                <a:gd name="connsiteY14" fmla="*/ 164237 h 925143"/>
                <a:gd name="connsiteX15" fmla="*/ 0 w 2400299"/>
                <a:gd name="connsiteY15" fmla="*/ 164237 h 925143"/>
                <a:gd name="connsiteX16" fmla="*/ 0 w 2400299"/>
                <a:gd name="connsiteY16" fmla="*/ 0 h 9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299" h="925143">
                  <a:moveTo>
                    <a:pt x="0" y="0"/>
                  </a:moveTo>
                  <a:lnTo>
                    <a:pt x="400050" y="0"/>
                  </a:lnTo>
                  <a:lnTo>
                    <a:pt x="400050" y="0"/>
                  </a:lnTo>
                  <a:lnTo>
                    <a:pt x="1000125" y="0"/>
                  </a:lnTo>
                  <a:lnTo>
                    <a:pt x="2400299" y="0"/>
                  </a:lnTo>
                  <a:lnTo>
                    <a:pt x="2400299" y="164237"/>
                  </a:lnTo>
                  <a:lnTo>
                    <a:pt x="2400299" y="164237"/>
                  </a:lnTo>
                  <a:lnTo>
                    <a:pt x="2400299" y="234624"/>
                  </a:lnTo>
                  <a:lnTo>
                    <a:pt x="2400299" y="281549"/>
                  </a:lnTo>
                  <a:lnTo>
                    <a:pt x="534761" y="281549"/>
                  </a:lnTo>
                  <a:lnTo>
                    <a:pt x="923615" y="925143"/>
                  </a:lnTo>
                  <a:lnTo>
                    <a:pt x="400050" y="281549"/>
                  </a:lnTo>
                  <a:lnTo>
                    <a:pt x="0" y="281549"/>
                  </a:lnTo>
                  <a:lnTo>
                    <a:pt x="0" y="234624"/>
                  </a:lnTo>
                  <a:lnTo>
                    <a:pt x="0" y="164237"/>
                  </a:lnTo>
                  <a:lnTo>
                    <a:pt x="0" y="164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9E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5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Uninterrupted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Example Event: </a:t>
            </a:r>
            <a:r>
              <a:rPr lang="en-US" dirty="0"/>
              <a:t>Byron 2012-01-30 (2)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Within the next seconds, multiple pumps failed due to overcurrent protection: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Essential service water (ESW) pumps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Motor driven auxiliary feedwater (AFW) pump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Component cooling water pumps (CCW)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All reactor coolant pumps (RCP)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…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The monitoring of the onsite power system was not able to detect and handle the fault.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No automatic actions of the reactor protection system.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2">
              <a:spcAft>
                <a:spcPts val="600"/>
              </a:spcAft>
            </a:pPr>
            <a:r>
              <a:rPr lang="en-US" dirty="0"/>
              <a:t>8 minutes after the collapse of the insulator the fault was isolated by manual action.</a:t>
            </a:r>
          </a:p>
          <a:p>
            <a:pPr marL="252412" lvl="2" indent="0">
              <a:spcAft>
                <a:spcPts val="600"/>
              </a:spcAft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4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Safety relevance (1)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4183509" cy="50371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b="1" dirty="0">
                <a:latin typeface="Arial" charset="0"/>
                <a:cs typeface="Arial" charset="0"/>
              </a:rPr>
              <a:t>No separation</a:t>
            </a:r>
            <a:r>
              <a:rPr lang="en-US" dirty="0">
                <a:latin typeface="Arial" charset="0"/>
                <a:cs typeface="Arial" charset="0"/>
              </a:rPr>
              <a:t> between the redundant electrical bus bars during normal operation.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All trains are connected via the generator bus duct or the high voltage side of the standby transformer.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 Any open phase condition “above” the connections will affect all redundant trains simultaneously.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5</a:t>
            </a:fld>
            <a:endParaRPr lang="de-DE">
              <a:cs typeface="Arial" charset="0"/>
            </a:endParaRPr>
          </a:p>
        </p:txBody>
      </p:sp>
      <p:pic>
        <p:nvPicPr>
          <p:cNvPr id="1026" name="Picture 2" descr="Plant Power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6884"/>
            <a:ext cx="29606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5" y="4436590"/>
            <a:ext cx="7792469" cy="230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0795" y="6597352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uninterrupted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68144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open phase</a:t>
            </a:r>
          </a:p>
        </p:txBody>
      </p:sp>
      <p:sp>
        <p:nvSpPr>
          <p:cNvPr id="3" name="Textfeld 2"/>
          <p:cNvSpPr txBox="1">
            <a:spLocks/>
          </p:cNvSpPr>
          <p:nvPr/>
        </p:nvSpPr>
        <p:spPr>
          <a:xfrm>
            <a:off x="111934" y="4745993"/>
            <a:ext cx="252000" cy="145167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800" b="1" dirty="0"/>
              <a:t> Voltage [ratio to amplitude]</a:t>
            </a:r>
          </a:p>
        </p:txBody>
      </p:sp>
    </p:spTree>
    <p:extLst>
      <p:ext uri="{BB962C8B-B14F-4D97-AF65-F5344CB8AC3E}">
        <p14:creationId xmlns:p14="http://schemas.microsoft.com/office/powerpoint/2010/main" val="36246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" grpId="0"/>
      <p:bldP spid="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Safety relevance (2)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Operational and safety relevant pumps, fans and valves in NPP are usually driven by asynchronous (induction) motors.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Effects of open phase conditions may be: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Reduced torque of the motors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Operation or startup of the motors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may get impossible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Increased current intake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May trigger overcurrent-protection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devices of the motors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Resetting requires manual action 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Thermal destruction of the motors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6</a:t>
            </a:fld>
            <a:endParaRPr lang="de-DE"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29" y="1844824"/>
            <a:ext cx="3773511" cy="28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ommon61_62\Projekte BMUB\801351_Redundanzübergreifende_Ausfälle_in_der_E-_und_Leittechnik_3616R01351\Tagungen_und_Veröffentlichungen\PSA2017_Pittsburgh\Vortrag\2017-sjc-01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19368" cy="43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Safety relevance (3)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7</a:t>
            </a:fld>
            <a:endParaRPr lang="de-DE">
              <a:cs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108649" y="3400719"/>
            <a:ext cx="1046120" cy="446400"/>
            <a:chOff x="6666820" y="3503054"/>
            <a:chExt cx="1084435" cy="540000"/>
          </a:xfrm>
        </p:grpSpPr>
        <p:cxnSp>
          <p:nvCxnSpPr>
            <p:cNvPr id="22" name="Gerade Verbindung 21"/>
            <p:cNvCxnSpPr/>
            <p:nvPr/>
          </p:nvCxnSpPr>
          <p:spPr bwMode="auto">
            <a:xfrm>
              <a:off x="6671255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666820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uppieren 9"/>
          <p:cNvGrpSpPr/>
          <p:nvPr/>
        </p:nvGrpSpPr>
        <p:grpSpPr>
          <a:xfrm>
            <a:off x="6138239" y="4750982"/>
            <a:ext cx="954041" cy="478218"/>
            <a:chOff x="6666820" y="3503054"/>
            <a:chExt cx="1084435" cy="540000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6671255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6666820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uppieren 10"/>
          <p:cNvGrpSpPr/>
          <p:nvPr/>
        </p:nvGrpSpPr>
        <p:grpSpPr>
          <a:xfrm>
            <a:off x="4198961" y="5035572"/>
            <a:ext cx="1066449" cy="500400"/>
            <a:chOff x="6666820" y="3503054"/>
            <a:chExt cx="1084435" cy="540000"/>
          </a:xfrm>
        </p:grpSpPr>
        <p:cxnSp>
          <p:nvCxnSpPr>
            <p:cNvPr id="18" name="Gerade Verbindung 17"/>
            <p:cNvCxnSpPr/>
            <p:nvPr/>
          </p:nvCxnSpPr>
          <p:spPr bwMode="auto">
            <a:xfrm>
              <a:off x="6671255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6666820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pieren 11"/>
          <p:cNvGrpSpPr/>
          <p:nvPr/>
        </p:nvGrpSpPr>
        <p:grpSpPr>
          <a:xfrm>
            <a:off x="1370794" y="3965157"/>
            <a:ext cx="978990" cy="518400"/>
            <a:chOff x="6671024" y="3503054"/>
            <a:chExt cx="1080231" cy="54000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6671255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6671024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uppieren 12"/>
          <p:cNvGrpSpPr/>
          <p:nvPr/>
        </p:nvGrpSpPr>
        <p:grpSpPr>
          <a:xfrm>
            <a:off x="2537108" y="5316448"/>
            <a:ext cx="1440000" cy="302400"/>
            <a:chOff x="6666820" y="3503054"/>
            <a:chExt cx="1084435" cy="540000"/>
          </a:xfrm>
        </p:grpSpPr>
        <p:cxnSp>
          <p:nvCxnSpPr>
            <p:cNvPr id="14" name="Gerade Verbindung 13"/>
            <p:cNvCxnSpPr/>
            <p:nvPr/>
          </p:nvCxnSpPr>
          <p:spPr bwMode="auto">
            <a:xfrm>
              <a:off x="6671255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666820" y="3503054"/>
              <a:ext cx="1080000" cy="5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5805264"/>
            <a:ext cx="8647113" cy="495524"/>
          </a:xfrm>
        </p:spPr>
        <p:txBody>
          <a:bodyPr/>
          <a:lstStyle/>
          <a:p>
            <a:pPr marL="0" lvl="1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r>
              <a:rPr lang="en-US" b="1" dirty="0">
                <a:latin typeface="Arial" charset="0"/>
                <a:cs typeface="Arial" charset="0"/>
              </a:rPr>
              <a:t>Aim of the project: </a:t>
            </a:r>
            <a:r>
              <a:rPr lang="en-US" dirty="0">
                <a:latin typeface="Arial" charset="0"/>
                <a:cs typeface="Arial" charset="0"/>
              </a:rPr>
              <a:t>Include such phenomena in PSA</a:t>
            </a:r>
          </a:p>
        </p:txBody>
      </p:sp>
    </p:spTree>
    <p:extLst>
      <p:ext uri="{BB962C8B-B14F-4D97-AF65-F5344CB8AC3E}">
        <p14:creationId xmlns:p14="http://schemas.microsoft.com/office/powerpoint/2010/main" val="28247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Project 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475" y="1052736"/>
            <a:ext cx="8647113" cy="5590952"/>
          </a:xfrm>
          <a:effectLst>
            <a:glow rad="127000">
              <a:schemeClr val="accent1"/>
            </a:glow>
          </a:effectLst>
        </p:spPr>
        <p:txBody>
          <a:bodyPr/>
          <a:lstStyle/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Assessment of </a:t>
            </a:r>
            <a:r>
              <a:rPr lang="en-US" dirty="0"/>
              <a:t>possible </a:t>
            </a:r>
            <a:r>
              <a:rPr lang="en-US" b="1" dirty="0"/>
              <a:t>causes</a:t>
            </a:r>
            <a:r>
              <a:rPr lang="en-US" dirty="0"/>
              <a:t> of faults affecting multiple trains of the electrical power supply system and their </a:t>
            </a:r>
            <a:r>
              <a:rPr lang="en-US" b="1" dirty="0"/>
              <a:t>consequences</a:t>
            </a:r>
            <a:r>
              <a:rPr lang="en-US" dirty="0"/>
              <a:t> from an operating and modeling perspective</a:t>
            </a:r>
          </a:p>
          <a:p>
            <a:pPr marL="595312" lvl="2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Detailed analysis of international operating experience with respect to actual and potential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/>
              <a:t>faults affecting multiple trains of the electrical power supply system</a:t>
            </a:r>
          </a:p>
          <a:p>
            <a:pPr marL="595312" lvl="2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Development of a detailed dynamic model of the electrical power supply system of a generic modern German PWR and the investigation of the causes and the propagation of such faults.</a:t>
            </a:r>
            <a:endParaRPr lang="en-US" dirty="0">
              <a:latin typeface="Arial" charset="0"/>
              <a:cs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Extension of a PSA model of a German PWR to allow for the modeling of the phenomena identified in the previous steps, adding </a:t>
            </a:r>
          </a:p>
          <a:p>
            <a:pPr marL="595312" lvl="2" indent="-342900">
              <a:buFont typeface="+mj-lt"/>
              <a:buAutoNum type="alphaLcPeriod"/>
            </a:pPr>
            <a:r>
              <a:rPr lang="en-US" dirty="0"/>
              <a:t>Additional relevant equipment,</a:t>
            </a:r>
          </a:p>
          <a:p>
            <a:pPr marL="595312" lvl="2" indent="-342900">
              <a:buFont typeface="+mj-lt"/>
              <a:buAutoNum type="alphaLcPeriod"/>
            </a:pPr>
            <a:r>
              <a:rPr lang="en-US" dirty="0"/>
              <a:t>New failure modes of equipment already modeled.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Estimation of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frequencies </a:t>
            </a:r>
            <a:r>
              <a:rPr lang="en-US" dirty="0"/>
              <a:t>of initiating events (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Rate comparable to small LOCA)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Estimation of </a:t>
            </a:r>
            <a:r>
              <a:rPr lang="en-US" dirty="0"/>
              <a:t>additional reliability parameters describing component failures due to an asymmetry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Quantification of the PSA model 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8</a:t>
            </a:fld>
            <a:endParaRPr lang="de-DE">
              <a:cs typeface="Arial" charset="0"/>
            </a:endParaRP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8118BF6-7F83-4376-B01D-63DB1FC55B17}"/>
              </a:ext>
            </a:extLst>
          </p:cNvPr>
          <p:cNvSpPr/>
          <p:nvPr/>
        </p:nvSpPr>
        <p:spPr>
          <a:xfrm>
            <a:off x="611560" y="5733256"/>
            <a:ext cx="8054854" cy="457311"/>
          </a:xfrm>
          <a:custGeom>
            <a:avLst/>
            <a:gdLst>
              <a:gd name="connsiteX0" fmla="*/ 0 w 8054854"/>
              <a:gd name="connsiteY0" fmla="*/ 19455 h 457311"/>
              <a:gd name="connsiteX1" fmla="*/ 0 w 8054854"/>
              <a:gd name="connsiteY1" fmla="*/ 19455 h 457311"/>
              <a:gd name="connsiteX2" fmla="*/ 9727 w 8054854"/>
              <a:gd name="connsiteY2" fmla="*/ 126459 h 457311"/>
              <a:gd name="connsiteX3" fmla="*/ 19455 w 8054854"/>
              <a:gd name="connsiteY3" fmla="*/ 184825 h 457311"/>
              <a:gd name="connsiteX4" fmla="*/ 29183 w 8054854"/>
              <a:gd name="connsiteY4" fmla="*/ 447472 h 457311"/>
              <a:gd name="connsiteX5" fmla="*/ 398834 w 8054854"/>
              <a:gd name="connsiteY5" fmla="*/ 428017 h 457311"/>
              <a:gd name="connsiteX6" fmla="*/ 1128408 w 8054854"/>
              <a:gd name="connsiteY6" fmla="*/ 437744 h 457311"/>
              <a:gd name="connsiteX7" fmla="*/ 1682885 w 8054854"/>
              <a:gd name="connsiteY7" fmla="*/ 437744 h 457311"/>
              <a:gd name="connsiteX8" fmla="*/ 1702340 w 8054854"/>
              <a:gd name="connsiteY8" fmla="*/ 359923 h 457311"/>
              <a:gd name="connsiteX9" fmla="*/ 1731523 w 8054854"/>
              <a:gd name="connsiteY9" fmla="*/ 272374 h 457311"/>
              <a:gd name="connsiteX10" fmla="*/ 1867710 w 8054854"/>
              <a:gd name="connsiteY10" fmla="*/ 243191 h 457311"/>
              <a:gd name="connsiteX11" fmla="*/ 1916349 w 8054854"/>
              <a:gd name="connsiteY11" fmla="*/ 233463 h 457311"/>
              <a:gd name="connsiteX12" fmla="*/ 2188723 w 8054854"/>
              <a:gd name="connsiteY12" fmla="*/ 223736 h 457311"/>
              <a:gd name="connsiteX13" fmla="*/ 3356042 w 8054854"/>
              <a:gd name="connsiteY13" fmla="*/ 214008 h 457311"/>
              <a:gd name="connsiteX14" fmla="*/ 3871608 w 8054854"/>
              <a:gd name="connsiteY14" fmla="*/ 204280 h 457311"/>
              <a:gd name="connsiteX15" fmla="*/ 3949429 w 8054854"/>
              <a:gd name="connsiteY15" fmla="*/ 194553 h 457311"/>
              <a:gd name="connsiteX16" fmla="*/ 4961106 w 8054854"/>
              <a:gd name="connsiteY16" fmla="*/ 184825 h 457311"/>
              <a:gd name="connsiteX17" fmla="*/ 8044774 w 8054854"/>
              <a:gd name="connsiteY17" fmla="*/ 165370 h 457311"/>
              <a:gd name="connsiteX18" fmla="*/ 8054502 w 8054854"/>
              <a:gd name="connsiteY18" fmla="*/ 126459 h 457311"/>
              <a:gd name="connsiteX19" fmla="*/ 8035046 w 8054854"/>
              <a:gd name="connsiteY19" fmla="*/ 107004 h 457311"/>
              <a:gd name="connsiteX20" fmla="*/ 7996136 w 8054854"/>
              <a:gd name="connsiteY20" fmla="*/ 97276 h 457311"/>
              <a:gd name="connsiteX21" fmla="*/ 7966953 w 8054854"/>
              <a:gd name="connsiteY21" fmla="*/ 87548 h 457311"/>
              <a:gd name="connsiteX22" fmla="*/ 7898859 w 8054854"/>
              <a:gd name="connsiteY22" fmla="*/ 58365 h 457311"/>
              <a:gd name="connsiteX23" fmla="*/ 5817140 w 8054854"/>
              <a:gd name="connsiteY23" fmla="*/ 48638 h 457311"/>
              <a:gd name="connsiteX24" fmla="*/ 5350212 w 8054854"/>
              <a:gd name="connsiteY24" fmla="*/ 58365 h 457311"/>
              <a:gd name="connsiteX25" fmla="*/ 4173166 w 8054854"/>
              <a:gd name="connsiteY25" fmla="*/ 77821 h 457311"/>
              <a:gd name="connsiteX26" fmla="*/ 3657600 w 8054854"/>
              <a:gd name="connsiteY26" fmla="*/ 68093 h 457311"/>
              <a:gd name="connsiteX27" fmla="*/ 3570051 w 8054854"/>
              <a:gd name="connsiteY27" fmla="*/ 58365 h 457311"/>
              <a:gd name="connsiteX28" fmla="*/ 3365770 w 8054854"/>
              <a:gd name="connsiteY28" fmla="*/ 48638 h 457311"/>
              <a:gd name="connsiteX29" fmla="*/ 2928025 w 8054854"/>
              <a:gd name="connsiteY29" fmla="*/ 38910 h 457311"/>
              <a:gd name="connsiteX30" fmla="*/ 2470825 w 8054854"/>
              <a:gd name="connsiteY30" fmla="*/ 19455 h 457311"/>
              <a:gd name="connsiteX31" fmla="*/ 2266544 w 8054854"/>
              <a:gd name="connsiteY31" fmla="*/ 0 h 457311"/>
              <a:gd name="connsiteX32" fmla="*/ 1857983 w 8054854"/>
              <a:gd name="connsiteY32" fmla="*/ 9727 h 457311"/>
              <a:gd name="connsiteX33" fmla="*/ 573931 w 8054854"/>
              <a:gd name="connsiteY33" fmla="*/ 29182 h 457311"/>
              <a:gd name="connsiteX34" fmla="*/ 0 w 8054854"/>
              <a:gd name="connsiteY34" fmla="*/ 19455 h 4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54854" h="457311">
                <a:moveTo>
                  <a:pt x="0" y="19455"/>
                </a:moveTo>
                <a:lnTo>
                  <a:pt x="0" y="19455"/>
                </a:lnTo>
                <a:cubicBezTo>
                  <a:pt x="3242" y="55123"/>
                  <a:pt x="5542" y="90889"/>
                  <a:pt x="9727" y="126459"/>
                </a:cubicBezTo>
                <a:cubicBezTo>
                  <a:pt x="12032" y="146048"/>
                  <a:pt x="18262" y="165137"/>
                  <a:pt x="19455" y="184825"/>
                </a:cubicBezTo>
                <a:cubicBezTo>
                  <a:pt x="24755" y="272274"/>
                  <a:pt x="25940" y="359923"/>
                  <a:pt x="29183" y="447472"/>
                </a:cubicBezTo>
                <a:cubicBezTo>
                  <a:pt x="180135" y="425906"/>
                  <a:pt x="147620" y="428017"/>
                  <a:pt x="398834" y="428017"/>
                </a:cubicBezTo>
                <a:cubicBezTo>
                  <a:pt x="642047" y="428017"/>
                  <a:pt x="885217" y="434502"/>
                  <a:pt x="1128408" y="437744"/>
                </a:cubicBezTo>
                <a:cubicBezTo>
                  <a:pt x="1312028" y="453046"/>
                  <a:pt x="1499756" y="472811"/>
                  <a:pt x="1682885" y="437744"/>
                </a:cubicBezTo>
                <a:cubicBezTo>
                  <a:pt x="1709147" y="432715"/>
                  <a:pt x="1697096" y="386142"/>
                  <a:pt x="1702340" y="359923"/>
                </a:cubicBezTo>
                <a:cubicBezTo>
                  <a:pt x="1705908" y="342086"/>
                  <a:pt x="1712571" y="286588"/>
                  <a:pt x="1731523" y="272374"/>
                </a:cubicBezTo>
                <a:cubicBezTo>
                  <a:pt x="1760287" y="250801"/>
                  <a:pt x="1838889" y="247625"/>
                  <a:pt x="1867710" y="243191"/>
                </a:cubicBezTo>
                <a:cubicBezTo>
                  <a:pt x="1884052" y="240677"/>
                  <a:pt x="1899845" y="234463"/>
                  <a:pt x="1916349" y="233463"/>
                </a:cubicBezTo>
                <a:cubicBezTo>
                  <a:pt x="2007032" y="227967"/>
                  <a:pt x="2097882" y="224964"/>
                  <a:pt x="2188723" y="223736"/>
                </a:cubicBezTo>
                <a:lnTo>
                  <a:pt x="3356042" y="214008"/>
                </a:lnTo>
                <a:lnTo>
                  <a:pt x="3871608" y="204280"/>
                </a:lnTo>
                <a:cubicBezTo>
                  <a:pt x="3897736" y="203423"/>
                  <a:pt x="3923291" y="195020"/>
                  <a:pt x="3949429" y="194553"/>
                </a:cubicBezTo>
                <a:lnTo>
                  <a:pt x="4961106" y="184825"/>
                </a:lnTo>
                <a:lnTo>
                  <a:pt x="8044774" y="165370"/>
                </a:lnTo>
                <a:cubicBezTo>
                  <a:pt x="8048017" y="152400"/>
                  <a:pt x="8056700" y="139647"/>
                  <a:pt x="8054502" y="126459"/>
                </a:cubicBezTo>
                <a:cubicBezTo>
                  <a:pt x="8052994" y="117412"/>
                  <a:pt x="8043249" y="111106"/>
                  <a:pt x="8035046" y="107004"/>
                </a:cubicBezTo>
                <a:cubicBezTo>
                  <a:pt x="8023088" y="101025"/>
                  <a:pt x="8008991" y="100949"/>
                  <a:pt x="7996136" y="97276"/>
                </a:cubicBezTo>
                <a:cubicBezTo>
                  <a:pt x="7986277" y="94459"/>
                  <a:pt x="7976378" y="91587"/>
                  <a:pt x="7966953" y="87548"/>
                </a:cubicBezTo>
                <a:cubicBezTo>
                  <a:pt x="7957619" y="83548"/>
                  <a:pt x="7914400" y="58508"/>
                  <a:pt x="7898859" y="58365"/>
                </a:cubicBezTo>
                <a:lnTo>
                  <a:pt x="5817140" y="48638"/>
                </a:lnTo>
                <a:lnTo>
                  <a:pt x="5350212" y="58365"/>
                </a:lnTo>
                <a:lnTo>
                  <a:pt x="4173166" y="77821"/>
                </a:lnTo>
                <a:lnTo>
                  <a:pt x="3657600" y="68093"/>
                </a:lnTo>
                <a:cubicBezTo>
                  <a:pt x="3628253" y="67146"/>
                  <a:pt x="3599349" y="60318"/>
                  <a:pt x="3570051" y="58365"/>
                </a:cubicBezTo>
                <a:cubicBezTo>
                  <a:pt x="3502031" y="53830"/>
                  <a:pt x="3433910" y="50703"/>
                  <a:pt x="3365770" y="48638"/>
                </a:cubicBezTo>
                <a:lnTo>
                  <a:pt x="2928025" y="38910"/>
                </a:lnTo>
                <a:cubicBezTo>
                  <a:pt x="2776916" y="34653"/>
                  <a:pt x="2622074" y="26657"/>
                  <a:pt x="2470825" y="19455"/>
                </a:cubicBezTo>
                <a:cubicBezTo>
                  <a:pt x="2397740" y="9014"/>
                  <a:pt x="2346080" y="0"/>
                  <a:pt x="2266544" y="0"/>
                </a:cubicBezTo>
                <a:cubicBezTo>
                  <a:pt x="2130318" y="0"/>
                  <a:pt x="1994188" y="7379"/>
                  <a:pt x="1857983" y="9727"/>
                </a:cubicBezTo>
                <a:lnTo>
                  <a:pt x="573931" y="29182"/>
                </a:lnTo>
                <a:cubicBezTo>
                  <a:pt x="223837" y="43770"/>
                  <a:pt x="95655" y="21076"/>
                  <a:pt x="0" y="19455"/>
                </a:cubicBezTo>
                <a:close/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  <a:effectLst>
            <a:glow rad="419100">
              <a:srgbClr val="FFFF00">
                <a:alpha val="4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4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mmon\Projekte\Laufende_Projekte\801351_Redundanzübergreifende_4716R01351\AP3\Modell\schemaModellLinearOhnePunkt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1" y="1793201"/>
            <a:ext cx="5525024" cy="22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2458F-FDA4-4415-9E9E-FC24DE77DAE0}" type="slidenum">
              <a:rPr lang="de-DE" smtClean="0">
                <a:cs typeface="Arial" charset="0"/>
              </a:rPr>
              <a:pPr eaLnBrk="1" hangingPunct="1"/>
              <a:t>9</a:t>
            </a:fld>
            <a:endParaRPr lang="de-DE">
              <a:cs typeface="Arial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79512" y="1468648"/>
            <a:ext cx="5904656" cy="2680432"/>
            <a:chOff x="179512" y="1468648"/>
            <a:chExt cx="5904656" cy="2680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179512" y="1468648"/>
                  <a:ext cx="636777" cy="433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𝑓𝑎𝑖𝑙</m:t>
                            </m:r>
                          </m:sub>
                        </m:sSub>
                      </m:oMath>
                    </m:oMathPara>
                  </a14:m>
                  <a:endParaRPr lang="de-DE" sz="1600" i="1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468648"/>
                  <a:ext cx="636777" cy="4335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2931447" y="1873770"/>
                  <a:ext cx="4561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de-DE" sz="1600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447" y="1873770"/>
                  <a:ext cx="456151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1483245" y="3443026"/>
                  <a:ext cx="4608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de-DE" sz="1600" b="0" i="1" dirty="0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245" y="3443026"/>
                  <a:ext cx="460895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5722980" y="3810526"/>
                  <a:ext cx="3611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dirty="0" smtClean="0">
                            <a:latin typeface="Cambria Math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980" y="3810526"/>
                  <a:ext cx="361188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uppieren 4"/>
          <p:cNvGrpSpPr/>
          <p:nvPr/>
        </p:nvGrpSpPr>
        <p:grpSpPr>
          <a:xfrm>
            <a:off x="4437294" y="991155"/>
            <a:ext cx="4743122" cy="3445957"/>
            <a:chOff x="4437294" y="991155"/>
            <a:chExt cx="4743122" cy="3445957"/>
          </a:xfrm>
        </p:grpSpPr>
        <p:pic>
          <p:nvPicPr>
            <p:cNvPr id="1027" name="Picture 3" descr="I:\common\Projekte\Laufende_Projekte\801351_Redundanzübergreifende_4716R01351\AP3\Modell\unsicherheitsverteilung.tif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294" y="991155"/>
              <a:ext cx="4743122" cy="344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702043" y="2060848"/>
                  <a:ext cx="3740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dirty="0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43" y="2060848"/>
                  <a:ext cx="37401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8532440" y="3068960"/>
                  <a:ext cx="4608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de-DE" sz="1600" b="0" i="1" dirty="0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3068960"/>
                  <a:ext cx="460895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556009" y="3645024"/>
                  <a:ext cx="4561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de-DE" sz="1600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009" y="3645024"/>
                  <a:ext cx="456151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EEDC1CEB-B841-4F15-B569-A4D3014F944A}"/>
              </a:ext>
            </a:extLst>
          </p:cNvPr>
          <p:cNvSpPr/>
          <p:nvPr/>
        </p:nvSpPr>
        <p:spPr>
          <a:xfrm>
            <a:off x="5210166" y="569888"/>
            <a:ext cx="3933834" cy="103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44475" y="1200174"/>
                <a:ext cx="8899525" cy="5397178"/>
              </a:xfrm>
            </p:spPr>
            <p:txBody>
              <a:bodyPr/>
              <a:lstStyle/>
              <a:p>
                <a:pPr lvl="1">
                  <a:spcAft>
                    <a:spcPts val="600"/>
                  </a:spcAft>
                  <a:defRPr/>
                </a:pPr>
                <a:r>
                  <a:rPr lang="en-US" dirty="0"/>
                  <a:t>Failure probability of individual components as function of asymmetry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𝑖𝑛𝑣𝑒𝑟𝑠𝑒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𝑑𝑖𝑟𝑒𝑐𝑡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lvl="1" indent="0">
                  <a:spcAft>
                    <a:spcPts val="600"/>
                  </a:spcAft>
                  <a:buNone/>
                  <a:defRPr/>
                </a:pPr>
                <a:r>
                  <a:rPr lang="en-US" dirty="0"/>
                  <a:t>		</a:t>
                </a:r>
              </a:p>
              <a:p>
                <a:pPr lvl="1"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4"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Aft>
                    <a:spcPts val="600"/>
                  </a:spcAft>
                  <a:defRPr/>
                </a:pPr>
                <a:endParaRPr lang="en-US" dirty="0"/>
              </a:p>
              <a:p>
                <a:pPr marL="0" lvl="1" indent="0">
                  <a:spcAft>
                    <a:spcPts val="600"/>
                  </a:spcAft>
                  <a:buNone/>
                  <a:defRPr/>
                </a:pPr>
                <a:endParaRPr lang="en-US" dirty="0"/>
              </a:p>
              <a:p>
                <a:pPr lvl="1">
                  <a:spcAft>
                    <a:spcPts val="600"/>
                  </a:spcAft>
                  <a:defRPr/>
                </a:pPr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i="1" dirty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are estimated using selected </a:t>
                </a:r>
                <a:br>
                  <a:rPr lang="en-US" dirty="0"/>
                </a:br>
                <a:r>
                  <a:rPr lang="en-US" dirty="0"/>
                  <a:t>operating experience: 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failures,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asymmetries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/>
                        <a:ea typeface="Cambria Math"/>
                      </a:rPr>
                      <m:t>𝑎</m:t>
                    </m:r>
                    <m:r>
                      <a:rPr lang="de-DE" b="0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at individual components (calculated using a NEPLAN model of the plant).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Result: Uncertainty distribution of model parameters.</a:t>
                </a:r>
              </a:p>
            </p:txBody>
          </p:sp>
        </mc:Choice>
        <mc:Fallback xmlns="">
          <p:sp>
            <p:nvSpPr>
              <p:cNvPr id="23555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44475" y="1200174"/>
                <a:ext cx="8899525" cy="5397178"/>
              </a:xfrm>
              <a:blipFill>
                <a:blip r:embed="rId12"/>
                <a:stretch>
                  <a:fillRect l="-1438" t="-452" r="-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44474" y="581025"/>
            <a:ext cx="8792021" cy="608013"/>
          </a:xfrm>
        </p:spPr>
        <p:txBody>
          <a:bodyPr/>
          <a:lstStyle/>
          <a:p>
            <a:r>
              <a:rPr lang="en-US" dirty="0"/>
              <a:t>Failure probability of components due to asymmetry: first modelling approach: </a:t>
            </a:r>
            <a:br>
              <a:rPr lang="en-US" dirty="0"/>
            </a:b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S-Folien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0000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10A7EA97462B48A28EE14570A378D7" ma:contentTypeVersion="0" ma:contentTypeDescription="Ein neues Dokument erstellen." ma:contentTypeScope="" ma:versionID="ec164e63d8380faf7e80a659a83cd2d9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16B995-E93D-4476-B071-59C66B997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D4399C-7EEF-405F-9C28-781842D6E2D4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FA7B2D-8A7A-439B-9E39-7748F37D09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1919</Words>
  <Application>Microsoft Office PowerPoint</Application>
  <PresentationFormat>Bildschirmpräsentation (4:3)</PresentationFormat>
  <Paragraphs>411</Paragraphs>
  <Slides>29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Times New Roman</vt:lpstr>
      <vt:lpstr>Wingdings</vt:lpstr>
      <vt:lpstr>GRS-Folien</vt:lpstr>
      <vt:lpstr>Benutzerdefiniertes Design</vt:lpstr>
      <vt:lpstr>Modelling and Quantification of Correlated Failures of Multiple Components due to Asymmetries of the Electrical Power Supply System of Nuclear Power Plants in PSA </vt:lpstr>
      <vt:lpstr>Introduction</vt:lpstr>
      <vt:lpstr>Example Event: Byron 2012-01-30 (1) </vt:lpstr>
      <vt:lpstr>Example Event: Byron 2012-01-30 (2)</vt:lpstr>
      <vt:lpstr>Safety relevance (1)</vt:lpstr>
      <vt:lpstr>Safety relevance (2)</vt:lpstr>
      <vt:lpstr>Safety relevance (3)</vt:lpstr>
      <vt:lpstr>Structure of the Project </vt:lpstr>
      <vt:lpstr>Failure probability of components due to asymmetry: first modelling approach:  </vt:lpstr>
      <vt:lpstr>First modelling approach: Results</vt:lpstr>
      <vt:lpstr>Analysis of operating experience (1)</vt:lpstr>
      <vt:lpstr>Analysis of operating experience (2)</vt:lpstr>
      <vt:lpstr>Analysis of operating experience (3)</vt:lpstr>
      <vt:lpstr>Analysis of operating experience (4)</vt:lpstr>
      <vt:lpstr>Improved Model</vt:lpstr>
      <vt:lpstr>Stage 1 (1)</vt:lpstr>
      <vt:lpstr>Stage 1 (2)</vt:lpstr>
      <vt:lpstr>Stage 1 - Alternative approach</vt:lpstr>
      <vt:lpstr>Stage 2 – Approach 1</vt:lpstr>
      <vt:lpstr>Stage 2 – Approach 2</vt:lpstr>
      <vt:lpstr>Results</vt:lpstr>
      <vt:lpstr>Next steps</vt:lpstr>
      <vt:lpstr>Summary </vt:lpstr>
      <vt:lpstr>PowerPoint-Präsentation</vt:lpstr>
      <vt:lpstr> </vt:lpstr>
      <vt:lpstr>Extra: Failure probability of components due to asymmetry - initial model</vt:lpstr>
      <vt:lpstr>Quantification: Rate of Initiating Event “Asymmetry of the active grid”</vt:lpstr>
      <vt:lpstr>Quantification: Unavailability of the Non-Active Grid due to Asymmetry</vt:lpstr>
      <vt:lpstr>Extra: Quantification: Effect of the 2nd Stage of the Model</vt:lpstr>
    </vt:vector>
  </TitlesOfParts>
  <Company>GRS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SJC PSA 2011</dc:title>
  <dc:creator>Jan.Stiller@grs.de</dc:creator>
  <dc:description>MS Office 2007_x000d_
Stand: 10.06.2008</dc:description>
  <cp:lastModifiedBy>Stiller, Jan Dr.</cp:lastModifiedBy>
  <cp:revision>1395</cp:revision>
  <cp:lastPrinted>2022-06-23T09:07:59Z</cp:lastPrinted>
  <dcterms:created xsi:type="dcterms:W3CDTF">2009-08-17T08:42:34Z</dcterms:created>
  <dcterms:modified xsi:type="dcterms:W3CDTF">2022-06-23T13:57:00Z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0x0101009610A7EA97462B48A28EE14570A378D7</vt:lpwstr>
  </property>
</Properties>
</file>