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4" r:id="rId5"/>
    <p:sldId id="264" r:id="rId6"/>
    <p:sldId id="265" r:id="rId7"/>
    <p:sldId id="266" r:id="rId8"/>
    <p:sldId id="269" r:id="rId9"/>
    <p:sldId id="276" r:id="rId10"/>
    <p:sldId id="267" r:id="rId11"/>
    <p:sldId id="278" r:id="rId12"/>
    <p:sldId id="277" r:id="rId13"/>
    <p:sldId id="279" r:id="rId14"/>
    <p:sldId id="280" r:id="rId15"/>
    <p:sldId id="282" r:id="rId16"/>
    <p:sldId id="281" r:id="rId17"/>
    <p:sldId id="283" r:id="rId18"/>
    <p:sldId id="284" r:id="rId19"/>
    <p:sldId id="285" r:id="rId20"/>
    <p:sldId id="286" r:id="rId21"/>
    <p:sldId id="272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eith Attila" initials="BA" lastIdx="3" clrIdx="0"/>
  <p:cmAuthor id="1" name="Siklóssy Tamás" initials="ST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20E"/>
    <a:srgbClr val="000000"/>
    <a:srgbClr val="296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660B408-B3CF-4A94-85FC-2B1E0A45F4A2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Közepesen sötét stílus 3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Közepesen sötét stílus 3 – 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ötét stílus 1 – 2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ötét stílus 1 – 3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ötét stílus 2 – 1./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ötét stílus 2 – 3./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5411" autoAdjust="0"/>
  </p:normalViewPr>
  <p:slideViewPr>
    <p:cSldViewPr snapToGrid="0">
      <p:cViewPr>
        <p:scale>
          <a:sx n="60" d="100"/>
          <a:sy n="60" d="100"/>
        </p:scale>
        <p:origin x="-163" y="-5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4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F8202-C1B4-4270-B8C1-BA0F08A7A6D4}" type="datetimeFigureOut">
              <a:rPr lang="hu-HU" smtClean="0"/>
              <a:t>2022. 06. 25.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55063-F99B-4A8E-AFBA-F00152BA01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7821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CB8BF-A96C-431A-9EFA-BE31D5B59196}" type="datetimeFigureOut">
              <a:rPr lang="hu-HU" smtClean="0"/>
              <a:t>2022. 06. 25.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79DBE-BBEE-4CE1-9C07-17DA2E62B3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62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2000" y="900000"/>
            <a:ext cx="8640000" cy="288000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spc="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noProof="0" dirty="0" smtClean="0"/>
              <a:t>Editing presentation title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2000" y="4032000"/>
            <a:ext cx="8640000" cy="52322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800" b="1" cap="none" spc="0" baseline="0">
                <a:solidFill>
                  <a:srgbClr val="AA020E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 dirty="0" smtClean="0"/>
              <a:t>Editing lecturer/author(s)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6DFA-C344-46F7-9551-6B1063710683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52000" y="3798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36" descr="C:\ZOLI\NUBIKI\logo\uj\vegleges\nubiki_csak_logo1.JP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38" y="60212"/>
            <a:ext cx="18319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zöveg helye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1619" y="5760000"/>
            <a:ext cx="8640762" cy="396000"/>
          </a:xfrm>
        </p:spPr>
        <p:txBody>
          <a:bodyPr anchor="ctr">
            <a:normAutofit/>
          </a:bodyPr>
          <a:lstStyle>
            <a:lvl1pPr algn="r">
              <a:defRPr sz="2000" b="1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Editing occasion of presentation</a:t>
            </a:r>
            <a:endParaRPr lang="en-US" noProof="0" dirty="0"/>
          </a:p>
        </p:txBody>
      </p:sp>
      <p:sp>
        <p:nvSpPr>
          <p:cNvPr id="17" name="Szöveg helye 16"/>
          <p:cNvSpPr>
            <a:spLocks noGrp="1"/>
          </p:cNvSpPr>
          <p:nvPr>
            <p:ph type="body" sz="quarter" idx="14" hasCustomPrompt="1"/>
          </p:nvPr>
        </p:nvSpPr>
        <p:spPr>
          <a:xfrm>
            <a:off x="251619" y="6120000"/>
            <a:ext cx="8640762" cy="324000"/>
          </a:xfrm>
        </p:spPr>
        <p:txBody>
          <a:bodyPr anchor="ctr">
            <a:normAutofit/>
          </a:bodyPr>
          <a:lstStyle>
            <a:lvl1pPr algn="r">
              <a:defRPr sz="1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Editing location and date of presentation</a:t>
            </a:r>
            <a:endParaRPr lang="en-US" noProof="0" dirty="0"/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15" hasCustomPrompt="1"/>
          </p:nvPr>
        </p:nvSpPr>
        <p:spPr>
          <a:xfrm>
            <a:off x="252000" y="4572000"/>
            <a:ext cx="8640000" cy="369332"/>
          </a:xfrm>
        </p:spPr>
        <p:txBody>
          <a:bodyPr lIns="90000" rIns="90000">
            <a:normAutofit/>
          </a:bodyPr>
          <a:lstStyle>
            <a:lvl1pPr marL="0" indent="0" algn="ctr">
              <a:defRPr sz="1800" baseline="0">
                <a:solidFill>
                  <a:srgbClr val="296D07"/>
                </a:solidFill>
              </a:defRPr>
            </a:lvl1pPr>
          </a:lstStyle>
          <a:p>
            <a:pPr lvl="0"/>
            <a:r>
              <a:rPr lang="en-US" noProof="0" dirty="0" smtClean="0"/>
              <a:t>Editing e-mail addresses of lecturer/author(s)</a:t>
            </a:r>
            <a:endParaRPr lang="en-US" noProof="0" dirty="0"/>
          </a:p>
        </p:txBody>
      </p:sp>
      <p:pic>
        <p:nvPicPr>
          <p:cNvPr id="15" name="Kép 14"/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5"/>
          <a:stretch/>
        </p:blipFill>
        <p:spPr>
          <a:xfrm>
            <a:off x="2783137" y="70923"/>
            <a:ext cx="5044077" cy="71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719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öszönet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0" y="914399"/>
            <a:ext cx="8640000" cy="3048001"/>
          </a:xfr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1" kern="1200" spc="0" baseline="0" dirty="0">
                <a:solidFill>
                  <a:srgbClr val="296D0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dirty="0" smtClean="0"/>
              <a:t>Thanks</a:t>
            </a:r>
            <a:endParaRPr lang="en-US" noProof="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52000" y="3978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318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7452000" cy="1080000"/>
          </a:xfrm>
        </p:spPr>
        <p:txBody>
          <a:bodyPr/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defRPr sz="2400"/>
            </a:lvl2pPr>
            <a:lvl3pPr>
              <a:defRPr/>
            </a:lvl3pPr>
            <a:lvl4pPr>
              <a:defRPr/>
            </a:lvl4pPr>
            <a:lvl5pPr>
              <a:defRPr b="0"/>
            </a:lvl5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8236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0" y="900000"/>
            <a:ext cx="8640000" cy="3060000"/>
          </a:xfr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1" kern="1200" spc="0" baseline="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dirty="0" smtClean="0"/>
              <a:t>Editing section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2000" y="4212000"/>
            <a:ext cx="8640000" cy="2052000"/>
          </a:xfrm>
        </p:spPr>
        <p:txBody>
          <a:bodyPr lIns="91440" rIns="91440" anchor="ctr" anchorCtr="0">
            <a:normAutofit/>
          </a:bodyPr>
          <a:lstStyle>
            <a:lvl1pPr marL="0" indent="0" algn="ctr">
              <a:buNone/>
              <a:defRPr lang="hu-HU" sz="2800" b="1" kern="1200" cap="none" spc="0" baseline="0" dirty="0" smtClean="0">
                <a:solidFill>
                  <a:srgbClr val="296D07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Editing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FA3B-8CB4-4EE4-9E3F-1CF0620674A1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252000" y="3978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99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7452000" cy="1080000"/>
          </a:xfrm>
        </p:spPr>
        <p:txBody>
          <a:bodyPr/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80000" y="1440000"/>
            <a:ext cx="4212000" cy="4860000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B54-8F62-4814-9B37-D281AC8D7C96}" type="datetime1">
              <a:rPr lang="en-US" smtClean="0"/>
              <a:t>6/25/2022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252000" y="1440000"/>
            <a:ext cx="4212000" cy="4860000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6444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7452000" cy="1080000"/>
          </a:xfrm>
        </p:spPr>
        <p:txBody>
          <a:bodyPr/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2000" y="1440000"/>
            <a:ext cx="4212000" cy="720000"/>
          </a:xfrm>
        </p:spPr>
        <p:txBody>
          <a:bodyPr lIns="91440" rIns="91440" anchor="ctr">
            <a:normAutofit/>
          </a:bodyPr>
          <a:lstStyle>
            <a:lvl1pPr marL="0" indent="0" algn="l">
              <a:buNone/>
              <a:defRPr sz="2000" b="0" cap="all" baseline="0">
                <a:solidFill>
                  <a:srgbClr val="AA020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Editing 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1998" y="2160000"/>
            <a:ext cx="4212000" cy="4140000"/>
          </a:xfrm>
        </p:spPr>
        <p:txBody>
          <a:bodyPr/>
          <a:lstStyle>
            <a:lvl1pPr>
              <a:defRPr sz="26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80000" y="1440000"/>
            <a:ext cx="4212000" cy="720000"/>
          </a:xfrm>
        </p:spPr>
        <p:txBody>
          <a:bodyPr lIns="91440" rIns="91440" anchor="ctr">
            <a:normAutofit/>
          </a:bodyPr>
          <a:lstStyle>
            <a:lvl1pPr marL="0" indent="0" algn="l">
              <a:buNone/>
              <a:defRPr sz="2000" b="0" cap="all" baseline="0">
                <a:solidFill>
                  <a:srgbClr val="AA020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editing header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80000" y="2160000"/>
            <a:ext cx="4212000" cy="4140000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1C20-2A59-462C-A5BC-B252F500E133}" type="datetime1">
              <a:rPr lang="en-US" smtClean="0"/>
              <a:t>6/25/2022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082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71B2-7555-4BAF-997E-9D2A3BB6D92F}" type="datetime1">
              <a:rPr lang="en-US" smtClean="0"/>
              <a:t>6/25/2022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49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7B61-7283-4894-953E-48B6806526BF}" type="datetime1">
              <a:rPr lang="en-US" smtClean="0"/>
              <a:t>6/25/2022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523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le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32000" y="251999"/>
            <a:ext cx="5760000" cy="5580000"/>
          </a:xfrm>
        </p:spPr>
        <p:txBody>
          <a:bodyPr/>
          <a:lstStyle/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26000" cy="6858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826013" y="0"/>
            <a:ext cx="5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2000" y="252000"/>
            <a:ext cx="2520000" cy="2160000"/>
          </a:xfrm>
        </p:spPr>
        <p:txBody>
          <a:bodyPr anchor="b">
            <a:normAutofit/>
          </a:bodyPr>
          <a:lstStyle>
            <a:lvl1pPr>
              <a:defRPr sz="4000" b="0">
                <a:solidFill>
                  <a:schemeClr val="accent1"/>
                </a:solidFill>
              </a:defRPr>
            </a:lvl1pPr>
          </a:lstStyle>
          <a:p>
            <a:r>
              <a:rPr lang="en-US" noProof="0" dirty="0" smtClean="0"/>
              <a:t>Title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62000" y="2502000"/>
            <a:ext cx="2520000" cy="3960000"/>
          </a:xfrm>
        </p:spPr>
        <p:txBody>
          <a:bodyPr lIns="91440" rIns="9144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AA020E"/>
              </a:buClr>
              <a:buSzPct val="100000"/>
              <a:buFont typeface="Calibri" panose="020F0502020204030204" pitchFamily="34" charset="0"/>
              <a:buNone/>
              <a:tabLst/>
              <a:defRPr sz="2400" baseline="0">
                <a:solidFill>
                  <a:srgbClr val="FFFFFF"/>
                </a:solidFill>
              </a:defRPr>
            </a:lvl1pPr>
            <a:lvl2pPr marL="180000" marR="0" indent="-180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/>
              <a:defRPr sz="2000">
                <a:solidFill>
                  <a:schemeClr val="bg1"/>
                </a:solidFill>
              </a:defRPr>
            </a:lvl2pPr>
            <a:lvl3pPr marL="360000" marR="0" indent="-1800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Palatino Linotype" panose="02040502050505030304" pitchFamily="18" charset="0"/>
              <a:buChar char="◦"/>
              <a:tabLst/>
              <a:defRPr sz="1600">
                <a:solidFill>
                  <a:schemeClr val="bg1"/>
                </a:solidFill>
              </a:defRPr>
            </a:lvl3pPr>
            <a:lvl4pPr marL="900000" marR="0" indent="-1872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AA020E"/>
              </a:buClr>
              <a:buSzPct val="100000"/>
              <a:buFont typeface="Wingdings" panose="05000000000000000000" pitchFamily="2" charset="2"/>
              <a:buChar char="§"/>
              <a:tabLst/>
              <a:defRPr sz="1200">
                <a:solidFill>
                  <a:schemeClr val="bg1"/>
                </a:solidFill>
              </a:defRPr>
            </a:lvl4pPr>
            <a:lvl5pPr marL="1152000" marR="0" indent="-18000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AA020E"/>
              </a:buClr>
              <a:buSzPct val="100000"/>
              <a:buFont typeface="Palatino Linotype" panose="02040502050505030304" pitchFamily="18" charset="0"/>
              <a:buChar char="▫"/>
              <a:tabLst/>
              <a:defRPr sz="900">
                <a:solidFill>
                  <a:schemeClr val="bg1"/>
                </a:solidFill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 smtClean="0"/>
              <a:t>Editing short description of content</a:t>
            </a:r>
          </a:p>
          <a:p>
            <a:pPr lvl="1"/>
            <a:r>
              <a:rPr lang="en-US" noProof="0" dirty="0" smtClean="0"/>
              <a:t>First level</a:t>
            </a:r>
          </a:p>
          <a:p>
            <a:pPr lvl="2"/>
            <a:r>
              <a:rPr lang="en-US" noProof="0" dirty="0" smtClean="0"/>
              <a:t>Second level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>
                  <a:lumMod val="5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552000"/>
            <a:ext cx="936000" cy="306000"/>
          </a:xfrm>
        </p:spPr>
        <p:txBody>
          <a:bodyPr/>
          <a:lstStyle>
            <a:lvl1pPr algn="l">
              <a:defRPr/>
            </a:lvl1pPr>
          </a:lstStyle>
          <a:p>
            <a:fld id="{92C69D2B-5D5A-4945-85CB-9F8015FAFB6F}" type="datetime1">
              <a:rPr lang="en-US" smtClean="0"/>
              <a:t>6/25/2022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4000" y="6552000"/>
            <a:ext cx="6030000" cy="306000"/>
          </a:xfrm>
        </p:spPr>
        <p:txBody>
          <a:bodyPr/>
          <a:lstStyle>
            <a:lvl1pPr algn="ctr">
              <a:defRPr>
                <a:solidFill>
                  <a:srgbClr val="296D07"/>
                </a:solidFill>
              </a:defRPr>
            </a:lvl1pPr>
          </a:lstStyle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0013" y="6552000"/>
            <a:ext cx="936000" cy="30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79F4A7-FA0F-402C-804D-484DB65B6725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  <p:sp>
        <p:nvSpPr>
          <p:cNvPr id="20" name="Szöveg helye 19"/>
          <p:cNvSpPr>
            <a:spLocks noGrp="1"/>
          </p:cNvSpPr>
          <p:nvPr>
            <p:ph type="body" sz="quarter" idx="13" hasCustomPrompt="1"/>
          </p:nvPr>
        </p:nvSpPr>
        <p:spPr>
          <a:xfrm>
            <a:off x="3132000" y="6084000"/>
            <a:ext cx="5760000" cy="360000"/>
          </a:xfrm>
        </p:spPr>
        <p:txBody>
          <a:bodyPr anchor="ctr">
            <a:normAutofit/>
          </a:bodyPr>
          <a:lstStyle>
            <a:lvl1pPr algn="ctr">
              <a:defRPr sz="2400" baseline="0">
                <a:solidFill>
                  <a:srgbClr val="AA020E"/>
                </a:solidFill>
              </a:defRPr>
            </a:lvl1pPr>
          </a:lstStyle>
          <a:p>
            <a:pPr lvl="0"/>
            <a:r>
              <a:rPr lang="en-US" noProof="0" dirty="0" smtClean="0"/>
              <a:t>Editing content title</a:t>
            </a:r>
            <a:endParaRPr lang="en-US" noProof="0" dirty="0"/>
          </a:p>
        </p:txBody>
      </p:sp>
      <p:cxnSp>
        <p:nvCxnSpPr>
          <p:cNvPr id="23" name="Straight Connector 8"/>
          <p:cNvCxnSpPr/>
          <p:nvPr userDrawn="1"/>
        </p:nvCxnSpPr>
        <p:spPr>
          <a:xfrm>
            <a:off x="3132000" y="6469200"/>
            <a:ext cx="576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608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dia megnevezéss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0" y="5652000"/>
            <a:ext cx="8640000" cy="360000"/>
          </a:xfrm>
        </p:spPr>
        <p:txBody>
          <a:bodyPr tIns="0" bIns="0" anchor="ctr">
            <a:noAutofit/>
          </a:bodyPr>
          <a:lstStyle>
            <a:lvl1pPr algn="ctr">
              <a:defRPr sz="2400" b="0" baseline="0">
                <a:solidFill>
                  <a:srgbClr val="AA020E"/>
                </a:solidFill>
              </a:defRPr>
            </a:lvl1pPr>
          </a:lstStyle>
          <a:p>
            <a:pPr lvl="0"/>
            <a:r>
              <a:rPr lang="en-US" noProof="0" dirty="0" smtClean="0"/>
              <a:t>Editing content title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2000" y="6084000"/>
            <a:ext cx="8640000" cy="288000"/>
          </a:xfrm>
        </p:spPr>
        <p:txBody>
          <a:bodyPr lIns="91440" tIns="0" rIns="91440" bIns="0"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 smtClean="0"/>
              <a:t>Editing short description of content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CB17-892F-464D-A66F-38A7EB9E568F}" type="datetime1">
              <a:rPr lang="en-US" smtClean="0"/>
              <a:t>6/25/2022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8"/>
          <p:cNvCxnSpPr/>
          <p:nvPr userDrawn="1"/>
        </p:nvCxnSpPr>
        <p:spPr>
          <a:xfrm>
            <a:off x="252000" y="6030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  <p:sp>
        <p:nvSpPr>
          <p:cNvPr id="15" name="Tartalom helye 14"/>
          <p:cNvSpPr>
            <a:spLocks noGrp="1"/>
          </p:cNvSpPr>
          <p:nvPr>
            <p:ph sz="quarter" idx="13" hasCustomPrompt="1"/>
          </p:nvPr>
        </p:nvSpPr>
        <p:spPr>
          <a:xfrm>
            <a:off x="252000" y="252000"/>
            <a:ext cx="8640000" cy="5256000"/>
          </a:xfr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pPr lvl="0"/>
            <a:r>
              <a:rPr lang="en-US" dirty="0" smtClean="0"/>
              <a:t>Click the appropriate icon to show content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636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2000"/>
            <a:ext cx="9144000" cy="306000"/>
          </a:xfrm>
          <a:prstGeom prst="rect">
            <a:avLst/>
          </a:prstGeom>
          <a:solidFill>
            <a:srgbClr val="296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498000"/>
            <a:ext cx="91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000" y="252000"/>
            <a:ext cx="7452000" cy="108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noProof="0" dirty="0" smtClean="0"/>
              <a:t>Editing slide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000" y="1440000"/>
            <a:ext cx="8640000" cy="4860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 dirty="0" smtClean="0"/>
              <a:t>Editing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2000"/>
            <a:ext cx="936000" cy="30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FFFFFF"/>
                </a:solidFill>
              </a:defRPr>
            </a:lvl1pPr>
          </a:lstStyle>
          <a:p>
            <a:fld id="{65591A99-9BA1-4C51-A7B1-7DE3C6F60329}" type="datetime1">
              <a:rPr lang="en-US" smtClean="0"/>
              <a:t>6/25/2022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2000" y="6552000"/>
            <a:ext cx="6840000" cy="30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8000" y="6552000"/>
            <a:ext cx="936000" cy="30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7579F4A7-FA0F-402C-804D-484DB65B6725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52000" y="1350000"/>
            <a:ext cx="8640000" cy="0"/>
          </a:xfrm>
          <a:prstGeom prst="line">
            <a:avLst/>
          </a:prstGeom>
          <a:ln w="19050">
            <a:solidFill>
              <a:srgbClr val="296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0" y="275876"/>
            <a:ext cx="1080000" cy="42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6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kern="1200" spc="-50" baseline="0">
          <a:solidFill>
            <a:srgbClr val="296D07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AA020E"/>
        </a:buClr>
        <a:buSzPct val="100000"/>
        <a:buFont typeface="Calibri" panose="020F0502020204030204" pitchFamily="34" charset="0"/>
        <a:buChar char=" 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360000" indent="-216000" algn="l" defTabSz="914400" rtl="0" eaLnBrk="1" latinLnBrk="0" hangingPunct="1">
        <a:lnSpc>
          <a:spcPct val="110000"/>
        </a:lnSpc>
        <a:spcBef>
          <a:spcPts val="800"/>
        </a:spcBef>
        <a:spcAft>
          <a:spcPts val="0"/>
        </a:spcAft>
        <a:buClr>
          <a:srgbClr val="AA020E"/>
        </a:buClr>
        <a:buSzPct val="120000"/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720000" indent="-216000" algn="l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rgbClr val="AA020E"/>
        </a:buClr>
        <a:buSzPct val="120000"/>
        <a:buFont typeface="Palatino Linotype" panose="02040502050505030304" pitchFamily="18" charset="0"/>
        <a:buChar char="◦"/>
        <a:defRPr sz="2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80000" indent="-234000" algn="l" defTabSz="914400" rtl="0" eaLnBrk="1" latinLnBrk="0" hangingPunct="1">
        <a:lnSpc>
          <a:spcPct val="110000"/>
        </a:lnSpc>
        <a:spcBef>
          <a:spcPts val="400"/>
        </a:spcBef>
        <a:spcAft>
          <a:spcPts val="0"/>
        </a:spcAft>
        <a:buClr>
          <a:srgbClr val="AA020E"/>
        </a:buClr>
        <a:buSzPct val="120000"/>
        <a:buFont typeface="Wingdings" panose="05000000000000000000" pitchFamily="2" charset="2"/>
        <a:buChar char="§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440000" indent="-216000" algn="l" defTabSz="914400" rtl="0" eaLnBrk="1" latinLnBrk="0" hangingPunct="1">
        <a:lnSpc>
          <a:spcPct val="110000"/>
        </a:lnSpc>
        <a:spcBef>
          <a:spcPts val="200"/>
        </a:spcBef>
        <a:spcAft>
          <a:spcPts val="0"/>
        </a:spcAft>
        <a:buClr>
          <a:srgbClr val="AA020E"/>
        </a:buClr>
        <a:buSzPct val="140000"/>
        <a:buFont typeface="Palatino Linotype" panose="02040502050505030304" pitchFamily="18" charset="0"/>
        <a:buChar char="▫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Assessing the Impact of Combined External Events on the Safety </a:t>
            </a:r>
            <a:r>
              <a:rPr lang="en-US" dirty="0" smtClean="0"/>
              <a:t>of</a:t>
            </a:r>
            <a:r>
              <a:rPr lang="hu-HU" dirty="0" smtClean="0"/>
              <a:t> </a:t>
            </a:r>
            <a:r>
              <a:rPr lang="en-US" dirty="0" smtClean="0"/>
              <a:t>NPP </a:t>
            </a:r>
            <a:r>
              <a:rPr lang="en-US" dirty="0" err="1"/>
              <a:t>Paks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err="1" smtClean="0"/>
              <a:t>Tamas</a:t>
            </a:r>
            <a:r>
              <a:rPr lang="en-US" u="sng" dirty="0" smtClean="0"/>
              <a:t> Siklossy</a:t>
            </a:r>
            <a:r>
              <a:rPr lang="en-US" dirty="0" smtClean="0"/>
              <a:t>, Attila </a:t>
            </a:r>
            <a:r>
              <a:rPr lang="en-US" dirty="0" err="1" smtClean="0"/>
              <a:t>Bareith</a:t>
            </a:r>
            <a:r>
              <a:rPr lang="en-US" dirty="0" smtClean="0"/>
              <a:t>, Bence </a:t>
            </a:r>
            <a:r>
              <a:rPr lang="en-US" dirty="0" err="1" smtClean="0"/>
              <a:t>Burjan</a:t>
            </a:r>
            <a:r>
              <a:rPr lang="en-US" dirty="0" smtClean="0"/>
              <a:t>, Barnabas </a:t>
            </a:r>
            <a:r>
              <a:rPr lang="en-US" dirty="0" err="1" smtClean="0"/>
              <a:t>Toth</a:t>
            </a:r>
            <a:endParaRPr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PSAM16</a:t>
            </a:r>
            <a:endParaRPr lang="en-US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Honolulu, Hawaii, USA, June 26 – July 1, 2022</a:t>
            </a:r>
            <a:endParaRPr lang="en-US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hu-HU" dirty="0" err="1" smtClean="0"/>
              <a:t>siklossyt</a:t>
            </a:r>
            <a:r>
              <a:rPr lang="hu-HU" dirty="0" smtClean="0"/>
              <a:t>@</a:t>
            </a:r>
            <a:r>
              <a:rPr lang="hu-HU" dirty="0" err="1" smtClean="0"/>
              <a:t>nubiki.hu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007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Screening of Combined External Hazards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39999"/>
            <a:ext cx="8640000" cy="502853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666 hazard combinations were mapped, consisting of 2 hazards</a:t>
            </a:r>
          </a:p>
          <a:p>
            <a:pPr lvl="1"/>
            <a:r>
              <a:rPr lang="en-US" dirty="0" smtClean="0"/>
              <a:t>In general, the </a:t>
            </a:r>
            <a:r>
              <a:rPr lang="en-US" dirty="0" smtClean="0">
                <a:solidFill>
                  <a:srgbClr val="AA020E"/>
                </a:solidFill>
              </a:rPr>
              <a:t>same screening criteria as for single hazards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Relation between the impact mechanisms</a:t>
            </a:r>
            <a:r>
              <a:rPr lang="en-US" dirty="0" smtClean="0"/>
              <a:t> of the single hazards:</a:t>
            </a:r>
          </a:p>
          <a:p>
            <a:pPr lvl="2"/>
            <a:r>
              <a:rPr lang="en-US" dirty="0" smtClean="0"/>
              <a:t>similar or the same (e.g. wind &amp; snow to structures):</a:t>
            </a:r>
          </a:p>
          <a:p>
            <a:pPr lvl="3"/>
            <a:r>
              <a:rPr lang="en-US" dirty="0" smtClean="0"/>
              <a:t>hazards affect the same SSCs amplifying one another’s effects</a:t>
            </a:r>
          </a:p>
          <a:p>
            <a:pPr lvl="3"/>
            <a:r>
              <a:rPr lang="en-US" dirty="0" smtClean="0"/>
              <a:t>resistance against the combined load has to be assessed</a:t>
            </a:r>
          </a:p>
          <a:p>
            <a:pPr lvl="2"/>
            <a:r>
              <a:rPr lang="en-US" dirty="0" smtClean="0"/>
              <a:t>different (e.g. wind &amp; high temperature)</a:t>
            </a:r>
          </a:p>
          <a:p>
            <a:pPr lvl="3"/>
            <a:r>
              <a:rPr lang="en-US" dirty="0" smtClean="0"/>
              <a:t>hazards do not affect the same SSCs or not with the same mechanisms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Hazard combination specific screening criteria:</a:t>
            </a:r>
          </a:p>
          <a:p>
            <a:pPr lvl="2"/>
            <a:r>
              <a:rPr lang="en-US" dirty="0" smtClean="0"/>
              <a:t>hazards are mutually exclusive</a:t>
            </a:r>
          </a:p>
          <a:p>
            <a:pPr lvl="2"/>
            <a:r>
              <a:rPr lang="en-US" dirty="0" smtClean="0"/>
              <a:t>definition of a single hazard covers the other single hazard</a:t>
            </a:r>
          </a:p>
          <a:p>
            <a:pPr lvl="2"/>
            <a:r>
              <a:rPr lang="en-US" dirty="0" smtClean="0"/>
              <a:t>the impact of the hazard combination is not more severe than the effect of the more powerful hazard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57E1-CEAB-4F7F-9EBC-5382D6FC323E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46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Screening of Combined External Hazards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Detailed screening of hazard combinations was performed considering the following </a:t>
            </a:r>
            <a:r>
              <a:rPr lang="en-US" dirty="0" smtClean="0">
                <a:solidFill>
                  <a:srgbClr val="AA020E"/>
                </a:solidFill>
              </a:rPr>
              <a:t>hazard categories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hydrological hazards;</a:t>
            </a:r>
          </a:p>
          <a:p>
            <a:pPr lvl="2"/>
            <a:r>
              <a:rPr lang="en-US" dirty="0" smtClean="0"/>
              <a:t>man-made external hazards;</a:t>
            </a:r>
          </a:p>
          <a:p>
            <a:pPr lvl="2"/>
            <a:r>
              <a:rPr lang="en-US" dirty="0" smtClean="0"/>
              <a:t>riverine events endangering the water intake facility;</a:t>
            </a:r>
          </a:p>
          <a:p>
            <a:pPr lvl="2"/>
            <a:r>
              <a:rPr lang="en-US" dirty="0" smtClean="0"/>
              <a:t>hazards related to the relevant areas of geosciences;</a:t>
            </a:r>
          </a:p>
          <a:p>
            <a:pPr lvl="2"/>
            <a:r>
              <a:rPr lang="en-US" dirty="0" smtClean="0"/>
              <a:t>meteorological hazards.</a:t>
            </a:r>
          </a:p>
          <a:p>
            <a:pPr lvl="1"/>
            <a:r>
              <a:rPr lang="en-US" dirty="0" smtClean="0"/>
              <a:t>For the sake of traceability and transparency </a:t>
            </a:r>
            <a:r>
              <a:rPr lang="en-US" dirty="0" smtClean="0">
                <a:solidFill>
                  <a:srgbClr val="AA020E"/>
                </a:solidFill>
              </a:rPr>
              <a:t>screening not on a case-by-case basis</a:t>
            </a:r>
            <a:r>
              <a:rPr lang="en-US" dirty="0" smtClean="0"/>
              <a:t>, but looking at hazards within a group and then hazards related to different categories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4861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Screened-in Combined External Hazards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40000"/>
            <a:ext cx="8640000" cy="51005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handling of dangerous substances in severe weather conditions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multiple accidents in nearby industrial facilities</a:t>
            </a:r>
            <a:r>
              <a:rPr lang="en-US" dirty="0" smtClean="0"/>
              <a:t> due to a common initiator of natural origin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earthquake</a:t>
            </a:r>
            <a:r>
              <a:rPr lang="en-US" dirty="0" smtClean="0"/>
              <a:t> occurring when the ambient </a:t>
            </a:r>
            <a:r>
              <a:rPr lang="en-US" dirty="0" smtClean="0">
                <a:solidFill>
                  <a:srgbClr val="AA020E"/>
                </a:solidFill>
              </a:rPr>
              <a:t>temperature is extreme</a:t>
            </a:r>
            <a:r>
              <a:rPr lang="en-US" dirty="0" smtClean="0"/>
              <a:t> (independent hazards)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storm</a:t>
            </a:r>
            <a:r>
              <a:rPr lang="en-US" dirty="0" smtClean="0"/>
              <a:t>: high wind, extreme precipitation and thunder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snowstorm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AA020E"/>
                </a:solidFill>
              </a:rPr>
              <a:t>accumulated snow and strong wind</a:t>
            </a:r>
            <a:r>
              <a:rPr lang="en-US" dirty="0" smtClean="0"/>
              <a:t>: extreme wind and snow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extreme warm weather</a:t>
            </a:r>
            <a:r>
              <a:rPr lang="en-US" dirty="0" smtClean="0"/>
              <a:t>: extremely high air temperature and high Danube temperature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extreme cold weather</a:t>
            </a:r>
            <a:r>
              <a:rPr lang="en-US" dirty="0" smtClean="0"/>
              <a:t>: extremely low air temperature and surface ice on the Danube (and icing and snow)</a:t>
            </a:r>
          </a:p>
          <a:p>
            <a:pPr lvl="1"/>
            <a:r>
              <a:rPr lang="en-US" dirty="0" smtClean="0"/>
              <a:t>(geoscience related hazards, e.g. earthquake and soil liquefaction)</a:t>
            </a:r>
          </a:p>
          <a:p>
            <a:pPr lvl="1"/>
            <a:r>
              <a:rPr lang="en-US" dirty="0" smtClean="0"/>
              <a:t>(possible combinations of single hydrological events)</a:t>
            </a:r>
          </a:p>
          <a:p>
            <a:pPr lvl="1"/>
            <a:r>
              <a:rPr lang="en-US" dirty="0" smtClean="0"/>
              <a:t>(external hazards endangering the blockage of water intake from the river Danube – combinations of single endangering events)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Systematically Considering Combinations of External Events in the Design Basis and the PSA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4982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Hazard Assessment – Man Made Hazards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 large number of dedicated deterministic analyses to determine the effects of an </a:t>
            </a:r>
            <a:r>
              <a:rPr lang="en-US" dirty="0" smtClean="0">
                <a:solidFill>
                  <a:srgbClr val="AA020E"/>
                </a:solidFill>
              </a:rPr>
              <a:t>accident during handling dangerous substances in severe weather conditions</a:t>
            </a:r>
            <a:r>
              <a:rPr lang="en-US" dirty="0" smtClean="0"/>
              <a:t> -&gt; do not pose more significant impact on the NPP safety than in moderate conditions – </a:t>
            </a:r>
            <a:r>
              <a:rPr lang="en-US" dirty="0" smtClean="0">
                <a:solidFill>
                  <a:srgbClr val="AA020E"/>
                </a:solidFill>
              </a:rPr>
              <a:t>screened out</a:t>
            </a:r>
            <a:r>
              <a:rPr lang="en-US" dirty="0" smtClean="0"/>
              <a:t> from further assessment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Multiple accidents in nearby industrial facilities</a:t>
            </a:r>
            <a:r>
              <a:rPr lang="en-US" dirty="0" smtClean="0"/>
              <a:t> do not pose a significant challenge to the NPP safety due to</a:t>
            </a:r>
          </a:p>
          <a:p>
            <a:pPr lvl="2"/>
            <a:r>
              <a:rPr lang="en-US" dirty="0" smtClean="0"/>
              <a:t>the distance between the hazard sources and the </a:t>
            </a:r>
            <a:r>
              <a:rPr lang="en-US" dirty="0" smtClean="0"/>
              <a:t>NPP</a:t>
            </a:r>
            <a:endParaRPr lang="en-US" dirty="0" smtClean="0"/>
          </a:p>
          <a:p>
            <a:pPr lvl="2"/>
            <a:r>
              <a:rPr lang="en-US" dirty="0" smtClean="0"/>
              <a:t>the direction of the sources relative to the NPP</a:t>
            </a:r>
          </a:p>
          <a:p>
            <a:pPr lvl="2"/>
            <a:r>
              <a:rPr lang="en-US" dirty="0" smtClean="0"/>
              <a:t>and the different types of effects of the various sources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69315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Hazard Assessment – Natural Hazards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252000" y="1440000"/>
                <a:ext cx="8739600" cy="4973500"/>
              </a:xfrm>
            </p:spPr>
            <p:txBody>
              <a:bodyPr>
                <a:normAutofit fontScale="85000" lnSpcReduction="20000"/>
              </a:bodyPr>
              <a:lstStyle/>
              <a:p>
                <a:pPr lvl="1"/>
                <a:r>
                  <a:rPr lang="en-US" dirty="0" smtClean="0">
                    <a:solidFill>
                      <a:srgbClr val="AA020E"/>
                    </a:solidFill>
                  </a:rPr>
                  <a:t>Snowstorm</a:t>
                </a:r>
                <a:r>
                  <a:rPr lang="en-US" dirty="0" smtClean="0"/>
                  <a:t>: relative </a:t>
                </a:r>
                <a:r>
                  <a:rPr lang="en-US" dirty="0"/>
                  <a:t>frequency of strong winds during intensive </a:t>
                </a:r>
                <a:r>
                  <a:rPr lang="en-US" dirty="0" smtClean="0"/>
                  <a:t>snowfalls</a:t>
                </a:r>
              </a:p>
              <a:p>
                <a:pPr lvl="1"/>
                <a:r>
                  <a:rPr lang="en-US" dirty="0" smtClean="0"/>
                  <a:t>Full </a:t>
                </a:r>
                <a:r>
                  <a:rPr lang="en-US" dirty="0"/>
                  <a:t>correlation was conservatively assumed between the </a:t>
                </a:r>
                <a:r>
                  <a:rPr lang="en-US" dirty="0" smtClean="0"/>
                  <a:t>extreme (return) </a:t>
                </a:r>
                <a:r>
                  <a:rPr lang="en-US" dirty="0"/>
                  <a:t>values </a:t>
                </a:r>
                <a:r>
                  <a:rPr lang="en-US" dirty="0" smtClean="0"/>
                  <a:t>of </a:t>
                </a:r>
                <a:r>
                  <a:rPr lang="en-US" dirty="0" smtClean="0"/>
                  <a:t>instantaneous</a:t>
                </a:r>
                <a:r>
                  <a:rPr lang="en-US" dirty="0"/>
                  <a:t>, daily and weekly air </a:t>
                </a:r>
                <a:r>
                  <a:rPr lang="en-US" dirty="0">
                    <a:solidFill>
                      <a:srgbClr val="AA020E"/>
                    </a:solidFill>
                  </a:rPr>
                  <a:t>temperatures</a:t>
                </a:r>
                <a:r>
                  <a:rPr lang="en-US" dirty="0"/>
                  <a:t>, and </a:t>
                </a:r>
                <a:r>
                  <a:rPr lang="en-US" dirty="0" smtClean="0"/>
                  <a:t>cooling </a:t>
                </a:r>
                <a:r>
                  <a:rPr lang="en-US" dirty="0"/>
                  <a:t>water </a:t>
                </a:r>
                <a:r>
                  <a:rPr lang="en-US" dirty="0" smtClean="0"/>
                  <a:t>temperature</a:t>
                </a:r>
              </a:p>
              <a:p>
                <a:pPr lvl="1"/>
                <a:r>
                  <a:rPr lang="en-US" dirty="0" smtClean="0">
                    <a:solidFill>
                      <a:srgbClr val="AA020E"/>
                    </a:solidFill>
                  </a:rPr>
                  <a:t>Earthquake</a:t>
                </a:r>
                <a:r>
                  <a:rPr lang="en-US" dirty="0" smtClean="0"/>
                  <a:t> </a:t>
                </a:r>
                <a:r>
                  <a:rPr lang="en-US" dirty="0"/>
                  <a:t>occurring when the ambient </a:t>
                </a:r>
                <a:r>
                  <a:rPr lang="en-US" dirty="0">
                    <a:solidFill>
                      <a:srgbClr val="AA020E"/>
                    </a:solidFill>
                  </a:rPr>
                  <a:t>temperature is extreme</a:t>
                </a:r>
                <a:r>
                  <a:rPr lang="en-US" dirty="0"/>
                  <a:t> (independent </a:t>
                </a:r>
                <a:r>
                  <a:rPr lang="en-US" dirty="0" smtClean="0"/>
                  <a:t>hazards – dedicated approach)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𝑁</m:t>
                    </m:r>
                    <m:r>
                      <a:rPr lang="en-US" i="1">
                        <a:latin typeface="Cambria Math"/>
                      </a:rPr>
                      <m:t>·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·</m:t>
                        </m:r>
                        <m:r>
                          <a:rPr 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·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2">
                  <a:tabLst>
                    <a:tab pos="1079500" algn="l"/>
                    <a:tab pos="11684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	</a:t>
                </a:r>
                <a:r>
                  <a:rPr lang="en-US" dirty="0" smtClean="0"/>
                  <a:t>occurrence </a:t>
                </a:r>
                <a:r>
                  <a:rPr lang="en-US" dirty="0"/>
                  <a:t>frequency of event </a:t>
                </a:r>
                <a:r>
                  <a:rPr lang="en-US" i="1" dirty="0" err="1"/>
                  <a:t>i</a:t>
                </a:r>
                <a:r>
                  <a:rPr lang="en-US" dirty="0"/>
                  <a:t> [1/a]</a:t>
                </a:r>
              </a:p>
              <a:p>
                <a:pPr lvl="2">
                  <a:tabLst>
                    <a:tab pos="1079500" algn="l"/>
                    <a:tab pos="11684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	 </a:t>
                </a:r>
                <a:r>
                  <a:rPr lang="en-US" dirty="0" smtClean="0"/>
                  <a:t>duration </a:t>
                </a:r>
                <a:r>
                  <a:rPr lang="en-US" dirty="0"/>
                  <a:t>of event </a:t>
                </a:r>
                <a:r>
                  <a:rPr lang="en-US" i="1" dirty="0" err="1"/>
                  <a:t>i</a:t>
                </a:r>
                <a:r>
                  <a:rPr lang="en-US" dirty="0"/>
                  <a:t> [year]</a:t>
                </a:r>
              </a:p>
              <a:p>
                <a:pPr lvl="2">
                  <a:tabLst>
                    <a:tab pos="1079500" algn="l"/>
                    <a:tab pos="1168400" algn="l"/>
                  </a:tabLst>
                </a:pPr>
                <a:r>
                  <a:rPr lang="en-US" i="1" dirty="0"/>
                  <a:t>N</a:t>
                </a:r>
                <a:r>
                  <a:rPr lang="en-US" dirty="0"/>
                  <a:t>	</a:t>
                </a:r>
                <a:r>
                  <a:rPr lang="en-US" dirty="0" smtClean="0"/>
                  <a:t>duratio</a:t>
                </a:r>
                <a:r>
                  <a:rPr lang="en-US" dirty="0"/>
                  <a:t>n</a:t>
                </a:r>
                <a:r>
                  <a:rPr lang="en-US" dirty="0" smtClean="0"/>
                  <a:t> (in </a:t>
                </a:r>
                <a:r>
                  <a:rPr lang="en-US" dirty="0"/>
                  <a:t>a year) when both events may occur simultaneously [year</a:t>
                </a:r>
                <a:r>
                  <a:rPr lang="en-US" dirty="0" smtClean="0"/>
                  <a:t>]</a:t>
                </a:r>
              </a:p>
              <a:p>
                <a:pPr lvl="1">
                  <a:tabLst>
                    <a:tab pos="1079500" algn="l"/>
                    <a:tab pos="1168400" algn="l"/>
                  </a:tabLst>
                </a:pPr>
                <a:r>
                  <a:rPr lang="en-US" dirty="0" smtClean="0">
                    <a:solidFill>
                      <a:srgbClr val="AA020E"/>
                    </a:solidFill>
                  </a:rPr>
                  <a:t>Storm; Accumulated snow and strong wind:</a:t>
                </a:r>
              </a:p>
              <a:p>
                <a:pPr lvl="2">
                  <a:tabLst>
                    <a:tab pos="1079500" algn="l"/>
                    <a:tab pos="1168400" algn="l"/>
                  </a:tabLst>
                </a:pPr>
                <a:r>
                  <a:rPr lang="en-US" dirty="0" smtClean="0"/>
                  <a:t>collected site specific data</a:t>
                </a:r>
              </a:p>
              <a:p>
                <a:pPr lvl="2">
                  <a:tabLst>
                    <a:tab pos="1079500" algn="l"/>
                    <a:tab pos="1168400" algn="l"/>
                  </a:tabLst>
                </a:pPr>
                <a:r>
                  <a:rPr lang="en-US" dirty="0" smtClean="0"/>
                  <a:t>joint distribution function – bivariate extreme value distribution</a:t>
                </a:r>
              </a:p>
              <a:p>
                <a:pPr lvl="3">
                  <a:tabLst>
                    <a:tab pos="1079500" algn="l"/>
                    <a:tab pos="1168400" algn="l"/>
                  </a:tabLst>
                </a:pPr>
                <a:r>
                  <a:rPr lang="en-US" dirty="0" smtClean="0"/>
                  <a:t>logistic dependence model</a:t>
                </a:r>
              </a:p>
              <a:p>
                <a:pPr lvl="3">
                  <a:tabLst>
                    <a:tab pos="1079500" algn="l"/>
                    <a:tab pos="1168400" algn="l"/>
                  </a:tabLst>
                </a:pPr>
                <a:r>
                  <a:rPr lang="en-US" dirty="0" smtClean="0"/>
                  <a:t>extreme </a:t>
                </a:r>
                <a:r>
                  <a:rPr lang="en-US" dirty="0"/>
                  <a:t>value distribution functions of </a:t>
                </a:r>
                <a:r>
                  <a:rPr lang="en-US" dirty="0" smtClean="0"/>
                  <a:t>single </a:t>
                </a:r>
                <a:r>
                  <a:rPr lang="en-US" dirty="0"/>
                  <a:t>hazards as marginal </a:t>
                </a:r>
                <a:r>
                  <a:rPr lang="en-US" dirty="0" smtClean="0"/>
                  <a:t>distributions</a:t>
                </a:r>
                <a:endParaRPr lang="en-US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2000" y="1440000"/>
                <a:ext cx="8739600" cy="4973500"/>
              </a:xfrm>
              <a:blipFill rotWithShape="1">
                <a:blip r:embed="rId2"/>
                <a:stretch>
                  <a:fillRect l="-279" t="-2206" r="-167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4524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7B61-7283-4894-953E-48B6806526BF}" type="datetime1">
              <a:rPr lang="en-US" smtClean="0"/>
              <a:t>6/25/2022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15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4207510" cy="331777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802" y="-1"/>
            <a:ext cx="4220386" cy="3317774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3317774"/>
            <a:ext cx="3962400" cy="3144621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802" y="3317774"/>
            <a:ext cx="3905810" cy="314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536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Plant Response and Fragility Analysis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Earthquake</a:t>
            </a:r>
            <a:r>
              <a:rPr lang="en-US" dirty="0" smtClean="0"/>
              <a:t> occurring when the ambient </a:t>
            </a:r>
            <a:r>
              <a:rPr lang="en-US" dirty="0" smtClean="0">
                <a:solidFill>
                  <a:srgbClr val="AA020E"/>
                </a:solidFill>
              </a:rPr>
              <a:t>temperature is extreme:</a:t>
            </a:r>
          </a:p>
          <a:p>
            <a:pPr lvl="2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failure of the HVAC system induced by below design basis seismic events  during moderately extreme air temperature</a:t>
            </a:r>
          </a:p>
          <a:p>
            <a:pPr lvl="2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potential processes and the corresponding fragility curves</a:t>
            </a:r>
          </a:p>
          <a:p>
            <a:pPr lvl="2"/>
            <a:r>
              <a:rPr lang="en-US" dirty="0" smtClean="0"/>
              <a:t>plant is sufficiently protected against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low air temperature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Storm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LOOP induced by high wind or lightning and simultaneously extreme precipitation</a:t>
            </a:r>
          </a:p>
          <a:p>
            <a:pPr lvl="2"/>
            <a:r>
              <a:rPr lang="en-US" dirty="0" smtClean="0"/>
              <a:t>cooling water of diesel generators are discharged to the same canalization system that is used for rainwater discharge</a:t>
            </a:r>
          </a:p>
          <a:p>
            <a:pPr lvl="2"/>
            <a:r>
              <a:rPr lang="en-US" dirty="0" smtClean="0"/>
              <a:t>plant is sufficiently protected against such scenarios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Extreme warm and cold weather</a:t>
            </a:r>
            <a:r>
              <a:rPr lang="en-US" dirty="0" smtClean="0"/>
              <a:t> – plant response is almost the same to these events as to single hazards, not assessed further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2209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Plant Response and Fragility Analysis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Accumulated snow and strong wind:</a:t>
            </a:r>
          </a:p>
          <a:p>
            <a:pPr lvl="2"/>
            <a:r>
              <a:rPr lang="en-US" dirty="0" smtClean="0"/>
              <a:t>thorough review of the already available structural analyses -&gt; the fragilities assessed for single hazards are bounding</a:t>
            </a:r>
          </a:p>
          <a:p>
            <a:pPr lvl="3"/>
            <a:r>
              <a:rPr lang="en-US" dirty="0" smtClean="0"/>
              <a:t>some combinations were already considered</a:t>
            </a:r>
          </a:p>
          <a:p>
            <a:pPr lvl="3"/>
            <a:r>
              <a:rPr lang="en-US" dirty="0" smtClean="0"/>
              <a:t>dominant structural components in the fragilities do not coincide</a:t>
            </a:r>
          </a:p>
          <a:p>
            <a:pPr lvl="2"/>
            <a:r>
              <a:rPr lang="en-US" dirty="0" smtClean="0"/>
              <a:t>new scenario: LOOP (with wind fragility) during heavy snowfall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Snowstorm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– conservative expert judgement</a:t>
            </a:r>
          </a:p>
          <a:p>
            <a:pPr lvl="2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condi</a:t>
            </a:r>
            <a:r>
              <a:rPr lang="en-US" dirty="0" smtClean="0"/>
              <a:t>tional blockage probability of the air intake system to the diesel generators in case of a heavy snowfall is 0.1 (if no operator action is assumed)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7540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Logic Modelling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40000"/>
            <a:ext cx="8803100" cy="50751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Earthquake occurring in extreme warm weather</a:t>
            </a:r>
          </a:p>
          <a:p>
            <a:pPr lvl="2"/>
            <a:r>
              <a:rPr lang="en-US" dirty="0" smtClean="0"/>
              <a:t>Identification of </a:t>
            </a:r>
            <a:r>
              <a:rPr lang="en-US" dirty="0" smtClean="0">
                <a:solidFill>
                  <a:srgbClr val="AA020E"/>
                </a:solidFill>
              </a:rPr>
              <a:t>event sequences leading to core damage</a:t>
            </a:r>
            <a:r>
              <a:rPr lang="en-US" dirty="0" smtClean="0"/>
              <a:t> (seismic failures leading to loss of HVAC system)</a:t>
            </a:r>
          </a:p>
          <a:p>
            <a:pPr lvl="2"/>
            <a:r>
              <a:rPr lang="en-US" dirty="0" smtClean="0"/>
              <a:t>Single hazard fragility curves could be used in the assessment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CCDP for extreme warm weather situations</a:t>
            </a:r>
            <a:r>
              <a:rPr lang="en-US" dirty="0" smtClean="0"/>
              <a:t> when HVAC is not available was estimated based on conservative expert judgement</a:t>
            </a:r>
          </a:p>
          <a:p>
            <a:pPr lvl="2"/>
            <a:r>
              <a:rPr lang="en-US" dirty="0" smtClean="0"/>
              <a:t>No detailed PSA model, </a:t>
            </a:r>
            <a:r>
              <a:rPr lang="en-US" dirty="0" smtClean="0">
                <a:solidFill>
                  <a:srgbClr val="AA020E"/>
                </a:solidFill>
              </a:rPr>
              <a:t>spreadsheet application</a:t>
            </a:r>
            <a:r>
              <a:rPr lang="en-US" dirty="0" smtClean="0"/>
              <a:t> to determine cut set frequencies, overall CDF, perform sensitivity analysis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Extreme wind and snow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New events:</a:t>
            </a:r>
          </a:p>
          <a:p>
            <a:pPr lvl="3"/>
            <a:r>
              <a:rPr lang="en-US" dirty="0" smtClean="0"/>
              <a:t>wind induced loss of off-site power during extreme snowfall</a:t>
            </a:r>
          </a:p>
          <a:p>
            <a:pPr lvl="3"/>
            <a:r>
              <a:rPr lang="en-US" dirty="0" smtClean="0"/>
              <a:t>wind induced switchyard failures leading to LNPS during extreme snowfall</a:t>
            </a:r>
          </a:p>
          <a:p>
            <a:pPr lvl="3"/>
            <a:r>
              <a:rPr lang="en-US" dirty="0" smtClean="0"/>
              <a:t>loss of the diesel generators due to snowstorm (blockage of air intake systems)</a:t>
            </a:r>
            <a:endParaRPr lang="en-US" dirty="0" smtClean="0">
              <a:solidFill>
                <a:srgbClr val="AA020E"/>
              </a:solidFill>
            </a:endParaRP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Scenarios:</a:t>
            </a:r>
          </a:p>
          <a:p>
            <a:pPr lvl="3"/>
            <a:r>
              <a:rPr lang="en-US" dirty="0" smtClean="0"/>
              <a:t>wind induced LOOP AND snow induced failure</a:t>
            </a:r>
          </a:p>
          <a:p>
            <a:pPr lvl="3"/>
            <a:r>
              <a:rPr lang="en-US" dirty="0" smtClean="0"/>
              <a:t>snow induced switchyard failures AND blockage of the air intake filters to the DGs</a:t>
            </a:r>
          </a:p>
          <a:p>
            <a:pPr lvl="2"/>
            <a:r>
              <a:rPr lang="en-US" dirty="0" smtClean="0"/>
              <a:t>Event tree for extreme snow was utilized, quantification similar to single hazards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2843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Earthquake occurring in warm weather</a:t>
            </a:r>
          </a:p>
          <a:p>
            <a:pPr lvl="2"/>
            <a:r>
              <a:rPr lang="en-US" dirty="0" smtClean="0"/>
              <a:t>CDF 1.74·10</a:t>
            </a:r>
            <a:r>
              <a:rPr lang="en-US" baseline="30000" dirty="0" smtClean="0"/>
              <a:t>-7</a:t>
            </a:r>
            <a:r>
              <a:rPr lang="en-US" dirty="0" smtClean="0"/>
              <a:t> /a</a:t>
            </a:r>
          </a:p>
          <a:p>
            <a:pPr lvl="2"/>
            <a:r>
              <a:rPr lang="en-US" dirty="0" smtClean="0"/>
              <a:t>same failures in full power operation and in LPSD (constant risk)</a:t>
            </a:r>
          </a:p>
          <a:p>
            <a:pPr lvl="2"/>
            <a:r>
              <a:rPr lang="en-US" dirty="0" smtClean="0"/>
              <a:t>considerable uncertainties, hence regarded as an upper bound</a:t>
            </a:r>
          </a:p>
          <a:p>
            <a:pPr lvl="2"/>
            <a:r>
              <a:rPr lang="en-US" dirty="0" smtClean="0"/>
              <a:t>fans and heat exchangers of the HVAC system and the seismically unqualified relays and cabinets are the dominant risk contributions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Extreme wind and snow</a:t>
            </a:r>
          </a:p>
          <a:p>
            <a:pPr lvl="2"/>
            <a:r>
              <a:rPr lang="en-US" dirty="0" smtClean="0"/>
              <a:t>CDF 2.06·10</a:t>
            </a:r>
            <a:r>
              <a:rPr lang="en-US" baseline="30000" dirty="0" smtClean="0"/>
              <a:t>-8</a:t>
            </a:r>
            <a:r>
              <a:rPr lang="en-US" dirty="0" smtClean="0"/>
              <a:t> /a</a:t>
            </a:r>
          </a:p>
          <a:p>
            <a:pPr lvl="2"/>
            <a:r>
              <a:rPr lang="en-US" dirty="0" smtClean="0"/>
              <a:t>Dominant event sequences:</a:t>
            </a:r>
          </a:p>
          <a:p>
            <a:pPr lvl="3"/>
            <a:r>
              <a:rPr lang="en-US" dirty="0" smtClean="0"/>
              <a:t>LOOP due to high wind and the blockage of the air intake system of the DGs</a:t>
            </a:r>
          </a:p>
          <a:p>
            <a:pPr lvl="3"/>
            <a:r>
              <a:rPr lang="en-US" dirty="0" smtClean="0"/>
              <a:t>wind induced failure of the switchyard, subsequent failure of plant operation in island mode and the blockage of the air intake system of the DGs</a:t>
            </a:r>
          </a:p>
          <a:p>
            <a:pPr lvl="2"/>
            <a:r>
              <a:rPr lang="en-US" dirty="0" smtClean="0"/>
              <a:t>limited scope of uncertainty assessment showed remarkable uncertainties</a:t>
            </a:r>
          </a:p>
          <a:p>
            <a:pPr lvl="1"/>
            <a:r>
              <a:rPr lang="en-US" dirty="0" smtClean="0"/>
              <a:t>Several </a:t>
            </a:r>
            <a:r>
              <a:rPr lang="en-US" dirty="0" smtClean="0">
                <a:solidFill>
                  <a:srgbClr val="AA020E"/>
                </a:solidFill>
              </a:rPr>
              <a:t>safety enhancement measures </a:t>
            </a:r>
            <a:r>
              <a:rPr lang="en-US" dirty="0" smtClean="0"/>
              <a:t>were proposed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19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267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Types of External Hazard Combinations</a:t>
            </a:r>
          </a:p>
          <a:p>
            <a:pPr lvl="1"/>
            <a:r>
              <a:rPr lang="en-US" dirty="0" smtClean="0"/>
              <a:t>Major Analysis Steps</a:t>
            </a:r>
          </a:p>
          <a:p>
            <a:pPr lvl="1"/>
            <a:r>
              <a:rPr lang="en-US" dirty="0" smtClean="0"/>
              <a:t>Findings</a:t>
            </a:r>
          </a:p>
          <a:p>
            <a:pPr lvl="1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A9D2-CC60-4575-87DD-27DD9009B800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74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40000"/>
            <a:ext cx="8777700" cy="48600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 smtClean="0"/>
              <a:t>An assessment of combined external hazards for the </a:t>
            </a:r>
            <a:r>
              <a:rPr lang="en-US" dirty="0" err="1" smtClean="0"/>
              <a:t>Paks</a:t>
            </a:r>
            <a:r>
              <a:rPr lang="en-US" dirty="0" smtClean="0"/>
              <a:t> NPP has lately been completed.</a:t>
            </a:r>
          </a:p>
          <a:p>
            <a:pPr lvl="1"/>
            <a:r>
              <a:rPr lang="en-US" dirty="0" smtClean="0"/>
              <a:t>The relevant load combinations have been </a:t>
            </a:r>
            <a:r>
              <a:rPr lang="en-US" dirty="0" smtClean="0">
                <a:solidFill>
                  <a:srgbClr val="AA020E"/>
                </a:solidFill>
              </a:rPr>
              <a:t>identified and characterized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AA020E"/>
                </a:solidFill>
              </a:rPr>
              <a:t>adequacy of protection</a:t>
            </a:r>
            <a:r>
              <a:rPr lang="en-US" dirty="0" smtClean="0"/>
              <a:t> against hazard combinations has been </a:t>
            </a:r>
            <a:r>
              <a:rPr lang="en-US" dirty="0" smtClean="0">
                <a:solidFill>
                  <a:srgbClr val="AA020E"/>
                </a:solidFill>
              </a:rPr>
              <a:t>justified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AA020E"/>
                </a:solidFill>
              </a:rPr>
              <a:t>residual risk due to beyond design basis load </a:t>
            </a:r>
            <a:r>
              <a:rPr lang="en-US" dirty="0" smtClean="0"/>
              <a:t>combinations has been quantified and the main risk contributors have been identified.</a:t>
            </a:r>
          </a:p>
          <a:p>
            <a:pPr lvl="1"/>
            <a:r>
              <a:rPr lang="en-US" dirty="0" smtClean="0"/>
              <a:t>The assessment followed the commonly exercised </a:t>
            </a:r>
            <a:r>
              <a:rPr lang="en-US" dirty="0" smtClean="0">
                <a:solidFill>
                  <a:srgbClr val="AA020E"/>
                </a:solidFill>
              </a:rPr>
              <a:t>steps</a:t>
            </a:r>
            <a:r>
              <a:rPr lang="en-US" dirty="0" smtClean="0"/>
              <a:t> in this domain:</a:t>
            </a:r>
          </a:p>
          <a:p>
            <a:pPr lvl="2"/>
            <a:r>
              <a:rPr lang="en-US" dirty="0" smtClean="0"/>
              <a:t>hazard selection and screening,</a:t>
            </a:r>
          </a:p>
          <a:p>
            <a:pPr lvl="2"/>
            <a:r>
              <a:rPr lang="en-US" dirty="0" smtClean="0"/>
              <a:t>hazard assessment,</a:t>
            </a:r>
          </a:p>
          <a:p>
            <a:pPr lvl="2"/>
            <a:r>
              <a:rPr lang="en-US" dirty="0" smtClean="0"/>
              <a:t>evaluation of plant protection,</a:t>
            </a:r>
          </a:p>
          <a:p>
            <a:pPr lvl="2"/>
            <a:r>
              <a:rPr lang="en-US" dirty="0" smtClean="0"/>
              <a:t>plant response and fragility analysis,</a:t>
            </a:r>
          </a:p>
          <a:p>
            <a:pPr lvl="2"/>
            <a:r>
              <a:rPr lang="en-US" dirty="0" smtClean="0"/>
              <a:t>development of event sequence models for hazard initiated plant transients</a:t>
            </a:r>
          </a:p>
          <a:p>
            <a:pPr lvl="2"/>
            <a:r>
              <a:rPr lang="en-US" dirty="0" smtClean="0"/>
              <a:t>risk quantification and evaluation of results.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The </a:t>
            </a:r>
            <a:r>
              <a:rPr lang="en-US" dirty="0" err="1" smtClean="0">
                <a:solidFill>
                  <a:srgbClr val="AA020E"/>
                </a:solidFill>
              </a:rPr>
              <a:t>Paks</a:t>
            </a:r>
            <a:r>
              <a:rPr lang="en-US" dirty="0" smtClean="0">
                <a:solidFill>
                  <a:srgbClr val="AA020E"/>
                </a:solidFill>
              </a:rPr>
              <a:t> NPP is sufficiently protected against the combined external hazards.</a:t>
            </a:r>
            <a:endParaRPr lang="en-US" dirty="0">
              <a:solidFill>
                <a:srgbClr val="AA020E"/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E56C-41E8-495B-8DAE-5A051341CEDC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30848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Mostly single external hazards were considered in the definition of the design basis for the </a:t>
            </a:r>
            <a:r>
              <a:rPr lang="en-US" dirty="0" err="1" smtClean="0"/>
              <a:t>Paks</a:t>
            </a:r>
            <a:r>
              <a:rPr lang="en-US" dirty="0" smtClean="0"/>
              <a:t> NPP in Hungary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Motivation</a:t>
            </a:r>
            <a:r>
              <a:rPr lang="en-US" dirty="0" smtClean="0"/>
              <a:t> of assessing the impact of hazard combinations on NPP safety</a:t>
            </a:r>
          </a:p>
          <a:p>
            <a:pPr lvl="2"/>
            <a:r>
              <a:rPr lang="en-US" dirty="0" smtClean="0"/>
              <a:t>Hungarian Nuclear Safety Codes and international recommendations</a:t>
            </a:r>
          </a:p>
          <a:p>
            <a:pPr lvl="2"/>
            <a:r>
              <a:rPr lang="en-US" dirty="0" smtClean="0"/>
              <a:t>Lessons learnt from the </a:t>
            </a:r>
            <a:r>
              <a:rPr lang="en-US" dirty="0" err="1" smtClean="0"/>
              <a:t>Fukusima</a:t>
            </a:r>
            <a:r>
              <a:rPr lang="en-US" dirty="0" smtClean="0"/>
              <a:t> </a:t>
            </a:r>
            <a:r>
              <a:rPr lang="en-US" dirty="0" err="1" smtClean="0"/>
              <a:t>Dai-ichi</a:t>
            </a:r>
            <a:r>
              <a:rPr lang="en-US" dirty="0" smtClean="0"/>
              <a:t> accident</a:t>
            </a:r>
          </a:p>
          <a:p>
            <a:pPr lvl="2"/>
            <a:r>
              <a:rPr lang="en-US" dirty="0" smtClean="0"/>
              <a:t>Finding of the Periodic Safety Review of the </a:t>
            </a:r>
            <a:r>
              <a:rPr lang="en-US" dirty="0" err="1" smtClean="0"/>
              <a:t>Paks</a:t>
            </a:r>
            <a:r>
              <a:rPr lang="en-US" dirty="0" smtClean="0"/>
              <a:t> NPP in 2017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Preparatory study </a:t>
            </a:r>
            <a:r>
              <a:rPr lang="en-US" dirty="0" smtClean="0"/>
              <a:t>in 2018:</a:t>
            </a:r>
          </a:p>
          <a:p>
            <a:pPr lvl="2"/>
            <a:r>
              <a:rPr lang="en-US" dirty="0"/>
              <a:t>the regulations and recommendations have been looked at</a:t>
            </a:r>
          </a:p>
          <a:p>
            <a:pPr lvl="2"/>
            <a:r>
              <a:rPr lang="en-US" dirty="0"/>
              <a:t>the available methodologies have been studied and evaluated</a:t>
            </a:r>
          </a:p>
          <a:p>
            <a:pPr lvl="2"/>
            <a:r>
              <a:rPr lang="en-US" dirty="0"/>
              <a:t>analysis practices applied in Hungary have been reviewed</a:t>
            </a:r>
          </a:p>
          <a:p>
            <a:pPr lvl="2"/>
            <a:r>
              <a:rPr lang="en-US" dirty="0">
                <a:solidFill>
                  <a:srgbClr val="AA020E"/>
                </a:solidFill>
              </a:rPr>
              <a:t>a proposal has been developed for the technical tasks and the schedule thereof to identify combinations of external hazards and assess the effects of such hazards on NPP </a:t>
            </a:r>
            <a:r>
              <a:rPr lang="en-US" dirty="0" smtClean="0">
                <a:solidFill>
                  <a:srgbClr val="AA020E"/>
                </a:solidFill>
              </a:rPr>
              <a:t>safety </a:t>
            </a:r>
            <a:r>
              <a:rPr lang="en-US" dirty="0" smtClean="0"/>
              <a:t>(including high level methodology of each analysis steps)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9A5E-937C-4D77-818C-10BC7E32CF2F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35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Identify combinations of external hazards and assess the effects of such combinations on NPP safety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identification</a:t>
            </a:r>
            <a:r>
              <a:rPr lang="en-US" dirty="0" smtClean="0"/>
              <a:t> and characterization of load combinations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assess the effects</a:t>
            </a:r>
            <a:r>
              <a:rPr lang="en-US" dirty="0" smtClean="0"/>
              <a:t> of hazard combinations on NPP safety:</a:t>
            </a:r>
          </a:p>
          <a:p>
            <a:pPr lvl="3"/>
            <a:r>
              <a:rPr lang="en-US" dirty="0" smtClean="0"/>
              <a:t>justification of the </a:t>
            </a:r>
            <a:r>
              <a:rPr lang="en-US" dirty="0" smtClean="0">
                <a:solidFill>
                  <a:srgbClr val="AA020E"/>
                </a:solidFill>
              </a:rPr>
              <a:t>adequacy of protection</a:t>
            </a:r>
            <a:r>
              <a:rPr lang="en-US" dirty="0" smtClean="0"/>
              <a:t> against hazard combinations to be included in the design basis</a:t>
            </a:r>
          </a:p>
          <a:p>
            <a:pPr lvl="3"/>
            <a:r>
              <a:rPr lang="en-US" dirty="0" smtClean="0"/>
              <a:t>quantification of the </a:t>
            </a:r>
            <a:r>
              <a:rPr lang="en-US" dirty="0" smtClean="0">
                <a:solidFill>
                  <a:srgbClr val="AA020E"/>
                </a:solidFill>
              </a:rPr>
              <a:t>residual risk</a:t>
            </a:r>
            <a:r>
              <a:rPr lang="en-US" dirty="0" smtClean="0"/>
              <a:t> due to beyond design basis load combinations and identification of the main risk contributors</a:t>
            </a:r>
          </a:p>
          <a:p>
            <a:pPr lvl="1"/>
            <a:r>
              <a:rPr lang="en-US" dirty="0" smtClean="0"/>
              <a:t>Identify important safety concerns</a:t>
            </a:r>
          </a:p>
          <a:p>
            <a:pPr lvl="1"/>
            <a:r>
              <a:rPr lang="en-US" dirty="0" smtClean="0"/>
              <a:t>Transients in full power operation and in LPSD states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8E25C-45B1-4B26-A4E2-DECBFD628E52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0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Combined External Hazards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rgbClr val="AA020E"/>
                </a:solidFill>
              </a:rPr>
              <a:t>Combination of dependent hazards</a:t>
            </a:r>
            <a:r>
              <a:rPr lang="en-US" dirty="0" smtClean="0"/>
              <a:t> – causal connection</a:t>
            </a:r>
            <a:endParaRPr lang="en-US" dirty="0" smtClean="0">
              <a:solidFill>
                <a:srgbClr val="AA020E"/>
              </a:solidFill>
            </a:endParaRP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Consequential hazards</a:t>
            </a:r>
            <a:r>
              <a:rPr lang="en-US" dirty="0" smtClean="0"/>
              <a:t> – cause-effect relation:</a:t>
            </a:r>
          </a:p>
          <a:p>
            <a:pPr lvl="3"/>
            <a:r>
              <a:rPr lang="en-US" dirty="0" smtClean="0"/>
              <a:t>A may cause B (e.g. explosion – forest fire)</a:t>
            </a:r>
          </a:p>
          <a:p>
            <a:pPr lvl="3"/>
            <a:r>
              <a:rPr lang="en-US" dirty="0" smtClean="0"/>
              <a:t>A is a prerequisite of B (e.g. earthquake – soil liquefaction)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Non-consequential connected hazards (correlated hazards)</a:t>
            </a:r>
            <a:r>
              <a:rPr lang="en-US" dirty="0" smtClean="0"/>
              <a:t> – common root cause</a:t>
            </a:r>
            <a:br>
              <a:rPr lang="en-US" dirty="0" smtClean="0"/>
            </a:br>
            <a:r>
              <a:rPr lang="en-US" dirty="0" smtClean="0"/>
              <a:t>(e.g. a meteorological condition triggers many hazards)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Combination of independent hazards (coincidental hazards)</a:t>
            </a:r>
            <a:r>
              <a:rPr lang="en-US" dirty="0" smtClean="0">
                <a:solidFill>
                  <a:srgbClr val="000000"/>
                </a:solidFill>
              </a:rPr>
              <a:t> – </a:t>
            </a:r>
            <a:r>
              <a:rPr lang="en-US" dirty="0" smtClean="0"/>
              <a:t>no causal connection</a:t>
            </a:r>
            <a:endParaRPr lang="en-US" dirty="0" smtClean="0">
              <a:solidFill>
                <a:srgbClr val="000000"/>
              </a:solidFill>
            </a:endParaRPr>
          </a:p>
          <a:p>
            <a:pPr lvl="2"/>
            <a:r>
              <a:rPr lang="en-US" dirty="0" smtClean="0"/>
              <a:t>independent events have a </a:t>
            </a:r>
            <a:r>
              <a:rPr lang="en-US" dirty="0" smtClean="0">
                <a:solidFill>
                  <a:srgbClr val="AA020E"/>
                </a:solidFill>
              </a:rPr>
              <a:t>high occurrence frequency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at least one of the events is </a:t>
            </a:r>
            <a:r>
              <a:rPr lang="en-US" dirty="0" smtClean="0">
                <a:solidFill>
                  <a:srgbClr val="AA020E"/>
                </a:solidFill>
              </a:rPr>
              <a:t>long-lasting</a:t>
            </a:r>
            <a:r>
              <a:rPr lang="en-US" dirty="0" smtClean="0"/>
              <a:t> and usually rare.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BF9-60F8-462F-AAD3-E5E4ABAC1E4E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397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Analysis Steps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AA020E"/>
                </a:solidFill>
              </a:rPr>
              <a:t>PSA: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Selection of combined external hazards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Screening of combined external hazards</a:t>
            </a:r>
          </a:p>
          <a:p>
            <a:pPr marL="514350" lvl="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Detailed assessment of screened-in event combinations:</a:t>
            </a:r>
          </a:p>
          <a:p>
            <a:pPr marL="78291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dirty="0" smtClean="0"/>
              <a:t>Hazard assessment</a:t>
            </a:r>
          </a:p>
          <a:p>
            <a:pPr marL="78291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dirty="0" smtClean="0"/>
              <a:t>Plant response and fragility analysis</a:t>
            </a:r>
          </a:p>
          <a:p>
            <a:pPr marL="78291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dirty="0" smtClean="0"/>
              <a:t>Event logic modeling and risk quantification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u="sng" dirty="0" smtClean="0">
                <a:solidFill>
                  <a:srgbClr val="AA020E"/>
                </a:solidFill>
              </a:rPr>
              <a:t>Design basis (identification and justification of protection):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Selection of combined external hazards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Screening of combined external hazards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Definition of design basis load combinations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dirty="0" smtClean="0"/>
              <a:t>Evaluation of plant protection and specification of protective measures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2BFF-8611-47F2-9958-6695A4C81E3E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Assessing the Impact of Combined External Events on the Safety of NPP 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741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Selection of Combined External Hazards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2000" y="1440000"/>
            <a:ext cx="8640000" cy="4960800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smtClean="0"/>
              <a:t>Development of a </a:t>
            </a:r>
            <a:r>
              <a:rPr lang="en-US" dirty="0" smtClean="0">
                <a:solidFill>
                  <a:srgbClr val="AA020E"/>
                </a:solidFill>
              </a:rPr>
              <a:t>comprehensive list of potential single</a:t>
            </a:r>
            <a:r>
              <a:rPr lang="en-US" dirty="0" smtClean="0"/>
              <a:t> external hazards</a:t>
            </a:r>
          </a:p>
          <a:p>
            <a:pPr lvl="1"/>
            <a:r>
              <a:rPr lang="en-US" dirty="0" smtClean="0">
                <a:solidFill>
                  <a:srgbClr val="AA020E"/>
                </a:solidFill>
              </a:rPr>
              <a:t>Screening</a:t>
            </a:r>
            <a:r>
              <a:rPr lang="en-US" dirty="0" smtClean="0"/>
              <a:t> of single hazards with respect to hazard combinations</a:t>
            </a:r>
          </a:p>
          <a:p>
            <a:pPr lvl="2"/>
            <a:r>
              <a:rPr lang="en-US" dirty="0" smtClean="0"/>
              <a:t>screening by </a:t>
            </a:r>
            <a:r>
              <a:rPr lang="en-US" dirty="0" smtClean="0">
                <a:solidFill>
                  <a:srgbClr val="AA020E"/>
                </a:solidFill>
              </a:rPr>
              <a:t>relevance</a:t>
            </a:r>
            <a:r>
              <a:rPr lang="en-US" dirty="0" smtClean="0"/>
              <a:t> (cannot occur at the site)</a:t>
            </a:r>
          </a:p>
          <a:p>
            <a:pPr lvl="2"/>
            <a:r>
              <a:rPr lang="en-US" dirty="0" smtClean="0">
                <a:solidFill>
                  <a:srgbClr val="AA020E"/>
                </a:solidFill>
              </a:rPr>
              <a:t>frequency</a:t>
            </a:r>
            <a:r>
              <a:rPr lang="en-US" dirty="0" smtClean="0"/>
              <a:t> based screening (10</a:t>
            </a:r>
            <a:r>
              <a:rPr lang="en-US" baseline="30000" dirty="0" smtClean="0"/>
              <a:t>-7</a:t>
            </a:r>
            <a:r>
              <a:rPr lang="en-US" dirty="0" smtClean="0"/>
              <a:t>/a for </a:t>
            </a:r>
            <a:r>
              <a:rPr lang="en-US" dirty="0" err="1" smtClean="0"/>
              <a:t>Paks</a:t>
            </a:r>
            <a:r>
              <a:rPr lang="en-US" dirty="0" smtClean="0"/>
              <a:t> NPP)</a:t>
            </a:r>
          </a:p>
          <a:p>
            <a:pPr lvl="1"/>
            <a:r>
              <a:rPr lang="en-US" dirty="0" smtClean="0"/>
              <a:t>Evaluation of the </a:t>
            </a:r>
            <a:r>
              <a:rPr lang="en-US" dirty="0" smtClean="0">
                <a:solidFill>
                  <a:srgbClr val="AA020E"/>
                </a:solidFill>
              </a:rPr>
              <a:t>dependence among the hazards</a:t>
            </a:r>
          </a:p>
          <a:p>
            <a:pPr lvl="2"/>
            <a:r>
              <a:rPr lang="en-US" dirty="0" smtClean="0"/>
              <a:t>a table („matrix”) form – </a:t>
            </a:r>
            <a:r>
              <a:rPr lang="en-US" dirty="0" smtClean="0">
                <a:solidFill>
                  <a:srgbClr val="AA020E"/>
                </a:solidFill>
              </a:rPr>
              <a:t>cross-correlation chart</a:t>
            </a:r>
          </a:p>
          <a:p>
            <a:pPr lvl="2"/>
            <a:r>
              <a:rPr lang="en-US" dirty="0" smtClean="0"/>
              <a:t>for all the possible hazard combinations, the </a:t>
            </a:r>
            <a:r>
              <a:rPr lang="en-US" dirty="0" smtClean="0">
                <a:solidFill>
                  <a:srgbClr val="AA020E"/>
                </a:solidFill>
              </a:rPr>
              <a:t>possible relation type</a:t>
            </a:r>
            <a:r>
              <a:rPr lang="en-US" dirty="0" smtClean="0"/>
              <a:t> has to be identified and marked with a predefined symbol</a:t>
            </a:r>
          </a:p>
          <a:p>
            <a:pPr lvl="2"/>
            <a:r>
              <a:rPr lang="en-US" dirty="0" smtClean="0"/>
              <a:t>identification of hazard combinations including </a:t>
            </a:r>
            <a:r>
              <a:rPr lang="en-US" dirty="0" smtClean="0">
                <a:solidFill>
                  <a:srgbClr val="AA020E"/>
                </a:solidFill>
              </a:rPr>
              <a:t>3 or more hazards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mapping of root causes that may trigger such combinations</a:t>
            </a:r>
          </a:p>
          <a:p>
            <a:pPr lvl="3"/>
            <a:r>
              <a:rPr lang="en-US" dirty="0" smtClean="0"/>
              <a:t>studying the dependence in rows and columns of the cross-corr. chart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D9A0-F663-4531-B494-4451541094B5}" type="datetime1">
              <a:rPr lang="en-US" smtClean="0"/>
              <a:t>6/25/2022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Assessing the Impact of Combined External Events on the Safety of NPP </a:t>
            </a:r>
            <a:r>
              <a:rPr lang="en-US" noProof="0" dirty="0" err="1" smtClean="0"/>
              <a:t>Paks</a:t>
            </a:r>
            <a:endParaRPr lang="en-US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00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2662-956A-4D18-A36D-1A0E001B05F4}" type="datetime1">
              <a:rPr lang="en-US" smtClean="0"/>
              <a:t>6/25/2022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Assessing the Impact of Combined External Events on the Safety of NPP </a:t>
            </a:r>
            <a:r>
              <a:rPr lang="en-US" noProof="0" dirty="0" err="1" smtClean="0"/>
              <a:t>Paks</a:t>
            </a:r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t>8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686"/>
            <a:ext cx="9144000" cy="502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5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999" y="252000"/>
            <a:ext cx="8120475" cy="1080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Selection of Combined External Hazards – Possible relation types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C54C-061A-4DDC-B063-2D20EBF6D3F7}" type="datetime1">
              <a:rPr lang="en-US" smtClean="0"/>
              <a:t>6/25/2022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Assessing the Impact of Combined External Events on the Safety of NPP </a:t>
            </a:r>
            <a:r>
              <a:rPr lang="en-US" dirty="0" err="1"/>
              <a:t>Paks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F4A7-FA0F-402C-804D-484DB65B6725}" type="slidenum">
              <a:rPr lang="hu-HU" smtClean="0"/>
              <a:pPr/>
              <a:t>9</a:t>
            </a:fld>
            <a:endParaRPr lang="hu-HU" dirty="0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297408"/>
              </p:ext>
            </p:extLst>
          </p:nvPr>
        </p:nvGraphicFramePr>
        <p:xfrm>
          <a:off x="38100" y="1409701"/>
          <a:ext cx="9077325" cy="5038723"/>
        </p:xfrm>
        <a:graphic>
          <a:graphicData uri="http://schemas.openxmlformats.org/drawingml/2006/table">
            <a:tbl>
              <a:tblPr firstRow="1" firstCol="1" bandRow="1"/>
              <a:tblGrid>
                <a:gridCol w="453972"/>
                <a:gridCol w="8623353"/>
              </a:tblGrid>
              <a:tr h="40502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mbria Math"/>
                        </a:rPr>
                        <a:t>↗↙</a:t>
                      </a:r>
                      <a:endParaRPr lang="hu-HU" sz="24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5240" indent="-1524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one hazard is a prerequisite of the other hazard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mbria Math"/>
                        </a:rPr>
                        <a:t>↙↗</a:t>
                      </a:r>
                      <a:endParaRPr lang="hu-HU" sz="24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one hazard may cause the other hazard, the impact mechanisms of the single hazards are similar or the same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mbria Math"/>
                        </a:rPr>
                        <a:t>↙↗</a:t>
                      </a:r>
                      <a:endParaRPr lang="hu-HU" sz="24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one hazard may cause the other hazard, the impact mechanisms of the single hazards are different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2400" dirty="0">
                        <a:effectLst/>
                        <a:latin typeface="+mn-lt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correlated hazards, the impact mechanisms of the single hazards are similar or the same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24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correlated hazards, the impact mechanisms of the single hazards are different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24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independent hazards, the impact mechanisms of the single hazards are similar or the same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24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independent hazards, the impact mechanisms of the single hazards are different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2400" dirty="0">
                        <a:effectLst/>
                        <a:latin typeface="+mn-lt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mutually exclusive hazards</a:t>
                      </a:r>
                      <a:endParaRPr lang="en-GB" sz="2000" noProof="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8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BIKI_sablon_angol_egylogo_nagybetu_4-3">
  <a:themeElements>
    <a:clrScheme name="Egyéni 1. séma">
      <a:dk1>
        <a:srgbClr val="143603"/>
      </a:dk1>
      <a:lt1>
        <a:sysClr val="window" lastClr="FFFFFF"/>
      </a:lt1>
      <a:dk2>
        <a:srgbClr val="296D07"/>
      </a:dk2>
      <a:lt2>
        <a:srgbClr val="E2DFCC"/>
      </a:lt2>
      <a:accent1>
        <a:srgbClr val="99CB38"/>
      </a:accent1>
      <a:accent2>
        <a:srgbClr val="296D0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296D07"/>
      </a:hlink>
      <a:folHlink>
        <a:srgbClr val="B26B02"/>
      </a:folHlink>
    </a:clrScheme>
    <a:fontScheme name="Elemi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NUBIKI_sablon_angol_egylogo_nagybetu_4-3</Template>
  <TotalTime>632</TotalTime>
  <Words>1876</Words>
  <Application>Microsoft Office PowerPoint</Application>
  <PresentationFormat>Diavetítés a képernyőre (4:3 oldalarány)</PresentationFormat>
  <Paragraphs>246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NUBIKI_sablon_angol_egylogo_nagybetu_4-3</vt:lpstr>
      <vt:lpstr>Assessing the Impact of Combined External Events on the Safety of NPP Paks</vt:lpstr>
      <vt:lpstr>Content</vt:lpstr>
      <vt:lpstr>Introduction</vt:lpstr>
      <vt:lpstr>Objectives</vt:lpstr>
      <vt:lpstr>Types of Combined External Hazards</vt:lpstr>
      <vt:lpstr>Major Analysis Steps</vt:lpstr>
      <vt:lpstr>Selection of Combined External Hazards</vt:lpstr>
      <vt:lpstr>PowerPoint bemutató</vt:lpstr>
      <vt:lpstr>Selection of Combined External Hazards – Possible relation types</vt:lpstr>
      <vt:lpstr>Screening of Combined External Hazards</vt:lpstr>
      <vt:lpstr>Screening of Combined External Hazards</vt:lpstr>
      <vt:lpstr>Screened-in Combined External Hazards</vt:lpstr>
      <vt:lpstr>Hazard Assessment – Man Made Hazards</vt:lpstr>
      <vt:lpstr>Hazard Assessment – Natural Hazards</vt:lpstr>
      <vt:lpstr>PowerPoint bemutató</vt:lpstr>
      <vt:lpstr>Plant Response and Fragility Analysis</vt:lpstr>
      <vt:lpstr>Plant Response and Fragility Analysis</vt:lpstr>
      <vt:lpstr>Event Logic Modelling</vt:lpstr>
      <vt:lpstr>Findings</vt:lpstr>
      <vt:lpstr>Conclusions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Preparatory Study on Systematically Considering Combinations of External Events in the Design Basis and the PSA of NPP Paks</dc:title>
  <dc:creator>Siklóssy Tamás</dc:creator>
  <cp:lastModifiedBy>Siklóssy Tamás</cp:lastModifiedBy>
  <cp:revision>63</cp:revision>
  <dcterms:created xsi:type="dcterms:W3CDTF">2019-04-27T04:36:09Z</dcterms:created>
  <dcterms:modified xsi:type="dcterms:W3CDTF">2022-06-25T14:16:30Z</dcterms:modified>
</cp:coreProperties>
</file>