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17_1C68028B.xml" ContentType="application/vnd.ms-powerpoint.comments+xml"/>
  <Override PartName="/ppt/comments/modernComment_149_4140301.xml" ContentType="application/vnd.ms-powerpoint.comments+xml"/>
  <Override PartName="/ppt/comments/modernComment_143_FFAA38C7.xml" ContentType="application/vnd.ms-powerpoint.comments+xml"/>
  <Override PartName="/ppt/comments/modernComment_146_B353A04F.xml" ContentType="application/vnd.ms-powerpoint.comments+xml"/>
  <Override PartName="/ppt/comments/modernComment_147_C3BCBD55.xml" ContentType="application/vnd.ms-powerpoint.comments+xml"/>
  <Override PartName="/ppt/comments/modernComment_148_FC7E6968.xml" ContentType="application/vnd.ms-powerpoint.comments+xml"/>
  <Override PartName="/ppt/comments/modernComment_119_F7E6F7E9.xml" ContentType="application/vnd.ms-powerpoint.comments+xml"/>
  <Override PartName="/ppt/notesSlides/notesSlide2.xml" ContentType="application/vnd.openxmlformats-officedocument.presentationml.notesSlide+xml"/>
  <Override PartName="/ppt/comments/modernComment_151_7D29F3FD.xml" ContentType="application/vnd.ms-powerpoint.comments+xml"/>
  <Override PartName="/ppt/comments/modernComment_13F_9228EA2F.xml" ContentType="application/vnd.ms-powerpoint.comments+xml"/>
  <Override PartName="/ppt/comments/modernComment_136_2347ED7.xml" ContentType="application/vnd.ms-powerpoint.comments+xml"/>
  <Override PartName="/ppt/comments/modernComment_145_B2FE123D.xml" ContentType="application/vnd.ms-powerpoint.comments+xml"/>
  <Override PartName="/ppt/comments/modernComment_14B_5D74DBC0.xml" ContentType="application/vnd.ms-powerpoint.comments+xml"/>
  <Override PartName="/ppt/comments/modernComment_14F_400F443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68" r:id="rId4"/>
    <p:sldMasterId id="2147483697" r:id="rId5"/>
  </p:sldMasterIdLst>
  <p:notesMasterIdLst>
    <p:notesMasterId r:id="rId29"/>
  </p:notesMasterIdLst>
  <p:sldIdLst>
    <p:sldId id="334" r:id="rId6"/>
    <p:sldId id="279" r:id="rId7"/>
    <p:sldId id="324" r:id="rId8"/>
    <p:sldId id="330" r:id="rId9"/>
    <p:sldId id="329" r:id="rId10"/>
    <p:sldId id="323" r:id="rId11"/>
    <p:sldId id="261" r:id="rId12"/>
    <p:sldId id="326" r:id="rId13"/>
    <p:sldId id="327" r:id="rId14"/>
    <p:sldId id="328" r:id="rId15"/>
    <p:sldId id="281" r:id="rId16"/>
    <p:sldId id="337" r:id="rId17"/>
    <p:sldId id="319" r:id="rId18"/>
    <p:sldId id="304" r:id="rId19"/>
    <p:sldId id="309" r:id="rId20"/>
    <p:sldId id="310" r:id="rId21"/>
    <p:sldId id="336" r:id="rId22"/>
    <p:sldId id="325" r:id="rId23"/>
    <p:sldId id="331" r:id="rId24"/>
    <p:sldId id="335" r:id="rId25"/>
    <p:sldId id="322" r:id="rId26"/>
    <p:sldId id="320" r:id="rId27"/>
    <p:sldId id="26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12E61D-8610-FDB2-D6D5-6134F0F115F3}" name="Katie S. Stokes" initials="KSS" userId="S::Katherine.Stokes@inl.gov::29610bdf-1872-43f1-887c-e381bdd46f96" providerId="AD"/>
  <p188:author id="{94993928-40B6-4C16-10A8-7E4DFA0DA6E8}" name="Kelsey B. Gaston" initials="KG" userId="S::kelsey.gaston@inl.gov::fc163bbc-7871-42ce-983a-a0b24a85eb2a" providerId="AD"/>
  <p188:author id="{DF85A077-9C4B-0BE4-74A4-AFD50DA7AC30}" name="Kelsey B. Gaston" initials="KBG" userId="S::Kelsey.Gaston@inl.gov::fc163bbc-7871-42ce-983a-a0b24a85eb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976"/>
    <a:srgbClr val="5B9BD5"/>
    <a:srgbClr val="70AD47"/>
    <a:srgbClr val="FF0000"/>
    <a:srgbClr val="0070C0"/>
    <a:srgbClr val="7895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36" autoAdjust="0"/>
    <p:restoredTop sz="94660"/>
  </p:normalViewPr>
  <p:slideViewPr>
    <p:cSldViewPr snapToGrid="0">
      <p:cViewPr varScale="1">
        <p:scale>
          <a:sx n="137" d="100"/>
          <a:sy n="137" d="100"/>
        </p:scale>
        <p:origin x="126"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omments/modernComment_117_1C68028B.xml><?xml version="1.0" encoding="utf-8"?>
<p188:cmLst xmlns:a="http://schemas.openxmlformats.org/drawingml/2006/main" xmlns:r="http://schemas.openxmlformats.org/officeDocument/2006/relationships" xmlns:p188="http://schemas.microsoft.com/office/powerpoint/2018/8/main">
  <p188:cm id="{3AEE1955-676D-40D7-AB1B-EEBC892687BF}" authorId="{DF85A077-9C4B-0BE4-74A4-AFD50DA7AC30}" status="resolved" created="2022-06-09T14:26:15.434" complete="100000">
    <ac:txMkLst xmlns:ac="http://schemas.microsoft.com/office/drawing/2013/main/command">
      <pc:docMk xmlns:pc="http://schemas.microsoft.com/office/powerpoint/2013/main/command"/>
      <pc:sldMk xmlns:pc="http://schemas.microsoft.com/office/powerpoint/2013/main/command" cId="476578443" sldId="279"/>
      <ac:spMk id="3" creationId="{596B850D-6DE2-48BE-871E-D403DBD4DCBA}"/>
      <ac:txMk cp="263" len="3">
        <ac:context len="585" hash="1183252648"/>
      </ac:txMk>
    </ac:txMkLst>
    <p188:pos x="877612" y="2158505"/>
    <p188:txBody>
      <a:bodyPr/>
      <a:lstStyle/>
      <a:p>
        <a:r>
          <a:rPr lang="en-US"/>
          <a:t>Split statement into two parts for clarity</a:t>
        </a:r>
      </a:p>
    </p188:txBody>
  </p188:cm>
</p188:cmLst>
</file>

<file path=ppt/comments/modernComment_119_F7E6F7E9.xml><?xml version="1.0" encoding="utf-8"?>
<p188:cmLst xmlns:a="http://schemas.openxmlformats.org/drawingml/2006/main" xmlns:r="http://schemas.openxmlformats.org/officeDocument/2006/relationships" xmlns:p188="http://schemas.microsoft.com/office/powerpoint/2018/8/main">
  <p188:cm id="{45E74758-6976-435B-8A1C-1BE442F1F4C6}" authorId="{DF85A077-9C4B-0BE4-74A4-AFD50DA7AC30}" status="resolved" created="2022-06-09T17:11:21.702" complete="100000">
    <ac:txMkLst xmlns:ac="http://schemas.microsoft.com/office/drawing/2013/main/command">
      <pc:docMk xmlns:pc="http://schemas.microsoft.com/office/powerpoint/2013/main/command"/>
      <pc:sldMk xmlns:pc="http://schemas.microsoft.com/office/powerpoint/2013/main/command" cId="4159109097" sldId="281"/>
      <ac:spMk id="4" creationId="{00000000-0000-0000-0000-000000000000}"/>
      <ac:txMk cp="0" len="59">
        <ac:context len="60" hash="365723829"/>
      </ac:txMk>
    </ac:txMkLst>
    <p188:pos x="5718920" y="245014"/>
    <p188:txBody>
      <a:bodyPr/>
      <a:lstStyle/>
      <a:p>
        <a:r>
          <a:rPr lang="en-US"/>
          <a:t>EMRALD was defined earlier in the presentation, so this parenthetical could be removed. 
</a:t>
        </a:r>
      </a:p>
    </p188:txBody>
  </p188:cm>
</p188:cmLst>
</file>

<file path=ppt/comments/modernComment_136_2347ED7.xml><?xml version="1.0" encoding="utf-8"?>
<p188:cmLst xmlns:a="http://schemas.openxmlformats.org/drawingml/2006/main" xmlns:r="http://schemas.openxmlformats.org/officeDocument/2006/relationships" xmlns:p188="http://schemas.microsoft.com/office/powerpoint/2018/8/main">
  <p188:cm id="{97F557AA-C19E-4F17-B978-760BA819C36D}" authorId="{DF85A077-9C4B-0BE4-74A4-AFD50DA7AC30}" status="resolved" created="2022-06-09T22:55:06.980" complete="100000">
    <ac:txMkLst xmlns:ac="http://schemas.microsoft.com/office/drawing/2013/main/command">
      <pc:docMk xmlns:pc="http://schemas.microsoft.com/office/powerpoint/2013/main/command"/>
      <pc:sldMk xmlns:pc="http://schemas.microsoft.com/office/powerpoint/2013/main/command" cId="36994775" sldId="310"/>
      <ac:spMk id="2" creationId="{CA7BA2D7-1D54-4CEE-9A5D-0060834CD332}"/>
      <ac:txMk cp="0">
        <ac:context len="27" hash="1917606148"/>
      </ac:txMk>
    </ac:txMkLst>
    <p188:pos x="1571573" y="327927"/>
    <p188:replyLst>
      <p188:reply id="{2FFBD82C-6463-413B-8916-FB2055C18B18}" authorId="{D812E61D-8610-FDB2-D6D5-6134F0F115F3}" created="2022-06-10T02:17:10.018">
        <p188:txBody>
          <a:bodyPr/>
          <a:lstStyle/>
          <a:p>
            <a:r>
              <a:rPr lang="en-US"/>
              <a:t>Good comment!</a:t>
            </a:r>
          </a:p>
        </p188:txBody>
      </p188:reply>
    </p188:replyLst>
    <p188:txBody>
      <a:bodyPr/>
      <a:lstStyle/>
      <a:p>
        <a:r>
          <a:rPr lang="en-US"/>
          <a:t>There is no "option 1" 
Suggestion: remove "option 2" label</a:t>
        </a:r>
      </a:p>
    </p188:txBody>
  </p188:cm>
  <p188:cm id="{2AEDB605-A5E5-4153-B831-EA02F21204BF}" authorId="{D812E61D-8610-FDB2-D6D5-6134F0F115F3}" status="resolved" created="2022-06-10T02:17:25.869" complete="100000">
    <ac:txMkLst xmlns:ac="http://schemas.microsoft.com/office/drawing/2013/main/command">
      <pc:docMk xmlns:pc="http://schemas.microsoft.com/office/powerpoint/2013/main/command"/>
      <pc:sldMk xmlns:pc="http://schemas.microsoft.com/office/powerpoint/2013/main/command" cId="36994775" sldId="310"/>
      <ac:spMk id="26" creationId="{5E5DD756-A7AD-4D03-A0F9-0F9E9A5FF801}"/>
      <ac:txMk cp="39" len="2">
        <ac:context len="153" hash="1018244902"/>
      </ac:txMk>
    </ac:txMkLst>
    <p188:pos x="1166479" y="213487"/>
    <p188:replyLst>
      <p188:reply id="{25EB1274-273B-4DE4-B9CA-968988F772F4}" authorId="{94993928-40B6-4C16-10A8-7E4DFA0DA6E8}" created="2022-06-10T13:31:12.426">
        <p188:txBody>
          <a:bodyPr/>
          <a:lstStyle/>
          <a:p>
            <a:r>
              <a:rPr lang="en-US"/>
              <a:t>added definition here. </a:t>
            </a:r>
          </a:p>
        </p188:txBody>
      </p188:reply>
    </p188:replyLst>
    <p188:txBody>
      <a:bodyPr/>
      <a:lstStyle/>
      <a:p>
        <a:r>
          <a:rPr lang="en-US"/>
          <a:t>Is this defined anywhere?</a:t>
        </a:r>
      </a:p>
    </p188:txBody>
  </p188:cm>
</p188:cmLst>
</file>

<file path=ppt/comments/modernComment_13F_9228EA2F.xml><?xml version="1.0" encoding="utf-8"?>
<p188:cmLst xmlns:a="http://schemas.openxmlformats.org/drawingml/2006/main" xmlns:r="http://schemas.openxmlformats.org/officeDocument/2006/relationships" xmlns:p188="http://schemas.microsoft.com/office/powerpoint/2018/8/main">
  <p188:cm id="{C7A81D58-405B-43CA-A271-98BD611E9D77}" authorId="{D812E61D-8610-FDB2-D6D5-6134F0F115F3}" status="resolved" created="2022-06-10T02:10:00.147" complete="100000">
    <ac:deMkLst xmlns:ac="http://schemas.microsoft.com/office/drawing/2013/main/command">
      <pc:docMk xmlns:pc="http://schemas.microsoft.com/office/powerpoint/2013/main/command"/>
      <pc:sldMk xmlns:pc="http://schemas.microsoft.com/office/powerpoint/2013/main/command" cId="2452154927" sldId="319"/>
      <ac:picMk id="2080" creationId="{B3C0E816-BC63-41BF-98A7-E8F567E09E7B}"/>
    </ac:deMkLst>
    <p188:txBody>
      <a:bodyPr/>
      <a:lstStyle/>
      <a:p>
        <a:r>
          <a:rPr lang="en-US"/>
          <a:t>The captions in the boxes here would be clearer for viewers of this presentation if they were retyped instead of kept as part of the images.</a:t>
        </a:r>
      </a:p>
    </p188:txBody>
  </p188:cm>
  <p188:cm id="{EF872F57-9DAE-4621-B067-6C1387F5307D}" authorId="{D812E61D-8610-FDB2-D6D5-6134F0F115F3}" status="resolved" created="2022-06-10T02:11:24.371" complete="100000">
    <ac:deMkLst xmlns:ac="http://schemas.microsoft.com/office/drawing/2013/main/command">
      <pc:docMk xmlns:pc="http://schemas.microsoft.com/office/powerpoint/2013/main/command"/>
      <pc:sldMk xmlns:pc="http://schemas.microsoft.com/office/powerpoint/2013/main/command" cId="2452154927" sldId="319"/>
      <ac:picMk id="2076" creationId="{C57F2033-BB5F-413A-A1BA-3C88892C93F8}"/>
    </ac:deMkLst>
    <p188:txBody>
      <a:bodyPr/>
      <a:lstStyle/>
      <a:p>
        <a:r>
          <a:rPr lang="en-US"/>
          <a:t>I think this image would benefit from a brief caption. I understand it will probably be contextualized in the actual presentation, but without that context, it's a confusing visual. </a:t>
        </a:r>
      </a:p>
    </p188:txBody>
  </p188:cm>
</p188:cmLst>
</file>

<file path=ppt/comments/modernComment_143_FFAA38C7.xml><?xml version="1.0" encoding="utf-8"?>
<p188:cmLst xmlns:a="http://schemas.openxmlformats.org/drawingml/2006/main" xmlns:r="http://schemas.openxmlformats.org/officeDocument/2006/relationships" xmlns:p188="http://schemas.microsoft.com/office/powerpoint/2018/8/main">
  <p188:cm id="{0992F38A-5962-4DDF-8B02-665F550F395C}" authorId="{94993928-40B6-4C16-10A8-7E4DFA0DA6E8}" status="resolved" created="2022-06-10T12:38:47.420" complete="100000">
    <ac:deMkLst xmlns:ac="http://schemas.microsoft.com/office/drawing/2013/main/command">
      <pc:docMk xmlns:pc="http://schemas.microsoft.com/office/powerpoint/2013/main/command"/>
      <pc:sldMk xmlns:pc="http://schemas.microsoft.com/office/powerpoint/2013/main/command" cId="4289345735" sldId="323"/>
      <ac:spMk id="3" creationId="{FA8220C6-0D11-4B4E-B283-EC0B9209E059}"/>
    </ac:deMkLst>
    <p188:replyLst>
      <p188:reply id="{96381127-930E-4AA0-9227-B5BF71951221}" authorId="{94993928-40B6-4C16-10A8-7E4DFA0DA6E8}" created="2022-06-10T12:39:07.092">
        <p188:txBody>
          <a:bodyPr/>
          <a:lstStyle/>
          <a:p>
            <a:r>
              <a:rPr lang="en-US"/>
              <a:t>Changed to Acronym (since it was introduced on slide 2.)
If acronym is not preferred, Force-on-Force should be hyphenated.</a:t>
            </a:r>
          </a:p>
        </p188:txBody>
      </p188:reply>
    </p188:replyLst>
    <p188:txBody>
      <a:bodyPr/>
      <a:lstStyle/>
      <a:p>
        <a:r>
          <a:rPr lang="en-US"/>
          <a:t>Same as previous. </a:t>
        </a:r>
      </a:p>
    </p188:txBody>
  </p188:cm>
</p188:cmLst>
</file>

<file path=ppt/comments/modernComment_145_B2FE123D.xml><?xml version="1.0" encoding="utf-8"?>
<p188:cmLst xmlns:a="http://schemas.openxmlformats.org/drawingml/2006/main" xmlns:r="http://schemas.openxmlformats.org/officeDocument/2006/relationships" xmlns:p188="http://schemas.microsoft.com/office/powerpoint/2018/8/main">
  <p188:cm id="{32BE25A9-4405-4F84-B7A5-61E2B88317D9}" authorId="{DF85A077-9C4B-0BE4-74A4-AFD50DA7AC30}" status="resolved" created="2022-06-09T23:05:31.616" complete="100000">
    <ac:txMkLst xmlns:ac="http://schemas.microsoft.com/office/drawing/2013/main/command">
      <pc:docMk xmlns:pc="http://schemas.microsoft.com/office/powerpoint/2013/main/command"/>
      <pc:sldMk xmlns:pc="http://schemas.microsoft.com/office/powerpoint/2013/main/command" cId="3002995261" sldId="325"/>
      <ac:spMk id="3" creationId="{8D20F640-2282-44AF-B328-11A48A2D7ADA}"/>
      <ac:txMk cp="186" len="21">
        <ac:context len="812" hash="4179690317"/>
      </ac:txMk>
    </ac:txMkLst>
    <p188:pos x="5824789" y="1221071"/>
    <p188:txBody>
      <a:bodyPr/>
      <a:lstStyle/>
      <a:p>
        <a:r>
          <a:rPr lang="en-US"/>
          <a:t>Switched order of these words to match the order of the following bullets</a:t>
        </a:r>
      </a:p>
    </p188:txBody>
  </p188:cm>
  <p188:cm id="{18B92EAE-B9A8-4E4F-AF25-9887875FD30A}" authorId="{DF85A077-9C4B-0BE4-74A4-AFD50DA7AC30}" status="resolved" created="2022-06-09T23:07:19.136" complete="100000">
    <ac:txMkLst xmlns:ac="http://schemas.microsoft.com/office/drawing/2013/main/command">
      <pc:docMk xmlns:pc="http://schemas.microsoft.com/office/powerpoint/2013/main/command"/>
      <pc:sldMk xmlns:pc="http://schemas.microsoft.com/office/powerpoint/2013/main/command" cId="3002995261" sldId="325"/>
      <ac:spMk id="3" creationId="{8D20F640-2282-44AF-B328-11A48A2D7ADA}"/>
      <ac:txMk cp="607" len="9">
        <ac:context len="812" hash="4179690317"/>
      </ac:txMk>
    </ac:txMkLst>
    <p188:pos x="1724738" y="3777458"/>
    <p188:txBody>
      <a:bodyPr/>
      <a:lstStyle/>
      <a:p>
        <a:r>
          <a:rPr lang="en-US"/>
          <a:t>Modified structure to match previous bullet points.</a:t>
        </a:r>
      </a:p>
    </p188:txBody>
  </p188:cm>
  <p188:cm id="{66B3966B-4AC9-45CF-B4CB-1388B25D6569}" authorId="{DF85A077-9C4B-0BE4-74A4-AFD50DA7AC30}" status="resolved" created="2022-06-09T23:10:15.136" complete="100000">
    <ac:txMkLst xmlns:ac="http://schemas.microsoft.com/office/drawing/2013/main/command">
      <pc:docMk xmlns:pc="http://schemas.microsoft.com/office/powerpoint/2013/main/command"/>
      <pc:sldMk xmlns:pc="http://schemas.microsoft.com/office/powerpoint/2013/main/command" cId="3002995261" sldId="325"/>
      <ac:spMk id="3" creationId="{8D20F640-2282-44AF-B328-11A48A2D7ADA}"/>
      <ac:txMk cp="671" len="11">
        <ac:context len="812" hash="4179690317"/>
      </ac:txMk>
    </ac:txMkLst>
    <p188:pos x="1842725" y="4239574"/>
    <p188:txBody>
      <a:bodyPr/>
      <a:lstStyle/>
      <a:p>
        <a:r>
          <a:rPr lang="en-US"/>
          <a:t>Modified structure to match previous bullet points.</a:t>
        </a:r>
      </a:p>
    </p188:txBody>
  </p188:cm>
</p188:cmLst>
</file>

<file path=ppt/comments/modernComment_146_B353A04F.xml><?xml version="1.0" encoding="utf-8"?>
<p188:cmLst xmlns:a="http://schemas.openxmlformats.org/drawingml/2006/main" xmlns:r="http://schemas.openxmlformats.org/officeDocument/2006/relationships" xmlns:p188="http://schemas.microsoft.com/office/powerpoint/2018/8/main">
  <p188:cm id="{79915EAE-EC09-4DF4-BC0C-94A09B9CBF06}" authorId="{94993928-40B6-4C16-10A8-7E4DFA0DA6E8}" status="resolved" created="2022-06-10T12:40:14.296" complete="100000">
    <ac:deMkLst xmlns:ac="http://schemas.microsoft.com/office/drawing/2013/main/command">
      <pc:docMk xmlns:pc="http://schemas.microsoft.com/office/powerpoint/2013/main/command"/>
      <pc:sldMk xmlns:pc="http://schemas.microsoft.com/office/powerpoint/2013/main/command" cId="3008602191" sldId="326"/>
      <ac:picMk id="2050" creationId="{BD1351DA-4F67-4577-AF42-6863B065D94F}"/>
    </ac:deMkLst>
    <p188:txBody>
      <a:bodyPr/>
      <a:lstStyle/>
      <a:p>
        <a:r>
          <a:rPr lang="en-US"/>
          <a:t>In the graphic, FOF has a lowercase O
If possible, this should be changed to all caps. </a:t>
        </a:r>
      </a:p>
    </p188:txBody>
  </p188:cm>
</p188:cmLst>
</file>

<file path=ppt/comments/modernComment_147_C3BCBD55.xml><?xml version="1.0" encoding="utf-8"?>
<p188:cmLst xmlns:a="http://schemas.openxmlformats.org/drawingml/2006/main" xmlns:r="http://schemas.openxmlformats.org/officeDocument/2006/relationships" xmlns:p188="http://schemas.microsoft.com/office/powerpoint/2018/8/main">
  <p188:cm id="{8BF513F3-EFA9-4218-A442-B8FF6FE26935}" authorId="{94993928-40B6-4C16-10A8-7E4DFA0DA6E8}" status="resolved" created="2022-06-10T12:44:07.815" complete="100000">
    <pc:sldMkLst xmlns:pc="http://schemas.microsoft.com/office/powerpoint/2013/main/command">
      <pc:docMk/>
      <pc:sldMk cId="3283926357" sldId="327"/>
    </pc:sldMkLst>
    <p188:txBody>
      <a:bodyPr/>
      <a:lstStyle/>
      <a:p>
        <a:r>
          <a:rPr lang="en-US"/>
          <a:t>Non-editable item: 
-The acronym BRE has not been defined in previous slides.
-FoF should be changed to all caps</a:t>
        </a:r>
      </a:p>
    </p188:txBody>
  </p188:cm>
</p188:cmLst>
</file>

<file path=ppt/comments/modernComment_148_FC7E6968.xml><?xml version="1.0" encoding="utf-8"?>
<p188:cmLst xmlns:a="http://schemas.openxmlformats.org/drawingml/2006/main" xmlns:r="http://schemas.openxmlformats.org/officeDocument/2006/relationships" xmlns:p188="http://schemas.microsoft.com/office/powerpoint/2018/8/main">
  <p188:cm id="{6BBBD30D-803E-4170-A1C2-4ED850ED477F}" authorId="{D812E61D-8610-FDB2-D6D5-6134F0F115F3}" status="resolved" created="2022-06-10T02:05:39.250" complete="100000">
    <ac:deMkLst xmlns:ac="http://schemas.microsoft.com/office/drawing/2013/main/command">
      <pc:docMk xmlns:pc="http://schemas.microsoft.com/office/powerpoint/2013/main/command"/>
      <pc:sldMk xmlns:pc="http://schemas.microsoft.com/office/powerpoint/2013/main/command" cId="4236142952" sldId="328"/>
      <ac:picMk id="4098" creationId="{0187C8C9-F255-4FFD-8710-D342BEB8E9A8}"/>
    </ac:deMkLst>
    <p188:replyLst>
      <p188:reply id="{26C0E990-4BE4-45DE-B813-83A6BF36B9F9}" authorId="{94993928-40B6-4C16-10A8-7E4DFA0DA6E8}" created="2022-06-10T12:44:36.065">
        <p188:txBody>
          <a:bodyPr/>
          <a:lstStyle/>
          <a:p>
            <a:r>
              <a:rPr lang="en-US"/>
              <a:t>Added (DID) to its introduction on slide 5. </a:t>
            </a:r>
          </a:p>
        </p188:txBody>
      </p188:reply>
    </p188:replyLst>
    <p188:txBody>
      <a:bodyPr/>
      <a:lstStyle/>
      <a:p>
        <a:r>
          <a:rPr lang="en-US"/>
          <a:t>New acronym - DID...</a:t>
        </a:r>
      </a:p>
    </p188:txBody>
  </p188:cm>
</p188:cmLst>
</file>

<file path=ppt/comments/modernComment_149_4140301.xml><?xml version="1.0" encoding="utf-8"?>
<p188:cmLst xmlns:a="http://schemas.openxmlformats.org/drawingml/2006/main" xmlns:r="http://schemas.openxmlformats.org/officeDocument/2006/relationships" xmlns:p188="http://schemas.microsoft.com/office/powerpoint/2018/8/main">
  <p188:cm id="{ED7EA558-A1A4-44D9-AD56-15586BBDC6F9}" authorId="{94993928-40B6-4C16-10A8-7E4DFA0DA6E8}" status="resolved" created="2022-06-10T12:37:54.310" complete="100000">
    <ac:deMkLst xmlns:ac="http://schemas.microsoft.com/office/drawing/2013/main/command">
      <pc:docMk xmlns:pc="http://schemas.microsoft.com/office/powerpoint/2013/main/command"/>
      <pc:sldMk xmlns:pc="http://schemas.microsoft.com/office/powerpoint/2013/main/command" cId="68420353" sldId="329"/>
      <ac:spMk id="3" creationId="{BF9C6BA2-5057-44F7-9773-9AF6E4201C37}"/>
    </ac:deMkLst>
    <p188:txBody>
      <a:bodyPr/>
      <a:lstStyle/>
      <a:p>
        <a:r>
          <a:rPr lang="en-US"/>
          <a:t>Changed to Acronym (since it was introduced on slide 2.)
If acronym is not preferred, Force-on-Force should be hyphenated. </a:t>
        </a:r>
      </a:p>
    </p188:txBody>
  </p188:cm>
</p188:cmLst>
</file>

<file path=ppt/comments/modernComment_14B_5D74DBC0.xml><?xml version="1.0" encoding="utf-8"?>
<p188:cmLst xmlns:a="http://schemas.openxmlformats.org/drawingml/2006/main" xmlns:r="http://schemas.openxmlformats.org/officeDocument/2006/relationships" xmlns:p188="http://schemas.microsoft.com/office/powerpoint/2018/8/main">
  <p188:cm id="{12981A0B-D43C-4E10-B00D-DDA78B705092}" authorId="{DF85A077-9C4B-0BE4-74A4-AFD50DA7AC30}" status="resolved" created="2022-06-09T23:16:31.235" complete="100000">
    <ac:txMkLst xmlns:ac="http://schemas.microsoft.com/office/drawing/2013/main/command">
      <pc:docMk xmlns:pc="http://schemas.microsoft.com/office/powerpoint/2013/main/command"/>
      <pc:sldMk xmlns:pc="http://schemas.microsoft.com/office/powerpoint/2013/main/command" cId="1567939520" sldId="331"/>
      <ac:spMk id="5" creationId="{FCD3BC28-33FC-0548-BF7D-17D4E20253BD}"/>
      <ac:txMk cp="329" len="7">
        <ac:context len="1362" hash="35370657"/>
      </ac:txMk>
    </ac:txMkLst>
    <p188:pos x="3287706" y="1010905"/>
    <p188:txBody>
      <a:bodyPr/>
      <a:lstStyle/>
      <a:p>
        <a:r>
          <a:rPr lang="en-US"/>
          <a:t>Revised for parallelism with steps 1 and 3</a:t>
        </a:r>
      </a:p>
    </p188:txBody>
  </p188:cm>
  <p188:cm id="{0C14284E-8282-49F7-89B2-64E910535F9E}" authorId="{DF85A077-9C4B-0BE4-74A4-AFD50DA7AC30}" status="resolved" created="2022-06-09T23:22:26.992" complete="100000">
    <ac:txMkLst xmlns:ac="http://schemas.microsoft.com/office/drawing/2013/main/command">
      <pc:docMk xmlns:pc="http://schemas.microsoft.com/office/powerpoint/2013/main/command"/>
      <pc:sldMk xmlns:pc="http://schemas.microsoft.com/office/powerpoint/2013/main/command" cId="1567939520" sldId="331"/>
      <ac:spMk id="5" creationId="{FCD3BC28-33FC-0548-BF7D-17D4E20253BD}"/>
      <ac:txMk cp="959" len="130">
        <ac:context len="1362" hash="35370657"/>
      </ac:txMk>
    </ac:txMkLst>
    <p188:pos x="5797129" y="3535181"/>
    <p188:txBody>
      <a:bodyPr/>
      <a:lstStyle/>
      <a:p>
        <a:r>
          <a:rPr lang="en-US"/>
          <a:t>Two steps combined, as they were both related to the contingent question posed by item B.</a:t>
        </a:r>
      </a:p>
    </p188:txBody>
  </p188:cm>
</p188:cmLst>
</file>

<file path=ppt/comments/modernComment_14F_400F4430.xml><?xml version="1.0" encoding="utf-8"?>
<p188:cmLst xmlns:a="http://schemas.openxmlformats.org/drawingml/2006/main" xmlns:r="http://schemas.openxmlformats.org/officeDocument/2006/relationships" xmlns:p188="http://schemas.microsoft.com/office/powerpoint/2018/8/main">
  <p188:cm id="{99B74396-8F90-40DA-9CC3-9ADD823D4FF3}" authorId="{DF85A077-9C4B-0BE4-74A4-AFD50DA7AC30}" status="resolved" created="2022-06-09T23:25:58.183" complete="100000">
    <ac:txMkLst xmlns:ac="http://schemas.microsoft.com/office/drawing/2013/main/command">
      <pc:docMk xmlns:pc="http://schemas.microsoft.com/office/powerpoint/2013/main/command"/>
      <pc:sldMk xmlns:pc="http://schemas.microsoft.com/office/powerpoint/2013/main/command" cId="1074742320" sldId="335"/>
      <ac:spMk id="5" creationId="{0E43F75E-9921-EE4D-B470-6B53A5BFF060}"/>
      <ac:txMk cp="35" len="1">
        <ac:context len="523" hash="3802040928"/>
      </ac:txMk>
    </ac:txMkLst>
    <p188:pos x="4514797" y="267319"/>
    <p188:txBody>
      <a:bodyPr/>
      <a:lstStyle/>
      <a:p>
        <a:r>
          <a:rPr lang="en-US"/>
          <a:t>Capitalization not required</a:t>
        </a:r>
      </a:p>
    </p188:txBody>
  </p188:cm>
</p188:cmLst>
</file>

<file path=ppt/comments/modernComment_151_7D29F3FD.xml><?xml version="1.0" encoding="utf-8"?>
<p188:cmLst xmlns:a="http://schemas.openxmlformats.org/drawingml/2006/main" xmlns:r="http://schemas.openxmlformats.org/officeDocument/2006/relationships" xmlns:p188="http://schemas.microsoft.com/office/powerpoint/2018/8/main">
  <p188:cm id="{7D896FAA-63C9-4C4B-A523-12C9D9FBD579}" authorId="{DF85A077-9C4B-0BE4-74A4-AFD50DA7AC30}" status="resolved" created="2022-06-10T16:46:01.153" complete="100000">
    <ac:deMkLst xmlns:ac="http://schemas.microsoft.com/office/drawing/2013/main/command">
      <pc:docMk xmlns:pc="http://schemas.microsoft.com/office/powerpoint/2013/main/command"/>
      <pc:sldMk xmlns:pc="http://schemas.microsoft.com/office/powerpoint/2013/main/command" cId="2099901437" sldId="337"/>
      <ac:spMk id="2" creationId="{00000000-0000-0000-0000-000000000000}"/>
    </ac:deMkLst>
    <p188:txBody>
      <a:bodyPr/>
      <a:lstStyle/>
      <a:p>
        <a:r>
          <a:rPr lang="en-US"/>
          <a:t>This is a re-designed version of this slide which should help the reader/viewer draw connections between the graphics and the words related to them. 
If this change is not preferred, and the original version of the slide should be returned to this position, you can find it at the bottom of the presentation on slide number 24. 
Whichever slide you do not use should be deleted.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90AD2-9473-4C65-BDC7-B2332BDB2A61}" type="datetimeFigureOut">
              <a:rPr lang="en-US" smtClean="0"/>
              <a:t>6/24/2022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5330-2635-4BD3-89A5-371C9B41BF9C}" type="slidenum">
              <a:rPr lang="en-US" smtClean="0"/>
              <a:t>‹#›</a:t>
            </a:fld>
            <a:endParaRPr lang="en-US"/>
          </a:p>
        </p:txBody>
      </p:sp>
    </p:spTree>
    <p:extLst>
      <p:ext uri="{BB962C8B-B14F-4D97-AF65-F5344CB8AC3E}">
        <p14:creationId xmlns:p14="http://schemas.microsoft.com/office/powerpoint/2010/main" val="3500214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 amy attending will not be aware of the physical security work.</a:t>
            </a:r>
          </a:p>
          <a:p>
            <a:r>
              <a:rPr lang="en-US"/>
              <a:t>Meet NRC reequipment and be more  cost effective.</a:t>
            </a:r>
          </a:p>
        </p:txBody>
      </p:sp>
      <p:sp>
        <p:nvSpPr>
          <p:cNvPr id="4" name="Slide Number Placeholder 3"/>
          <p:cNvSpPr>
            <a:spLocks noGrp="1"/>
          </p:cNvSpPr>
          <p:nvPr>
            <p:ph type="sldNum" sz="quarter" idx="5"/>
          </p:nvPr>
        </p:nvSpPr>
        <p:spPr/>
        <p:txBody>
          <a:bodyPr/>
          <a:lstStyle/>
          <a:p>
            <a:pPr>
              <a:defRPr/>
            </a:pPr>
            <a:fld id="{FCB62295-2C89-6C4E-9821-57B440BBFB77}" type="slidenum">
              <a:rPr lang="en-US" smtClean="0"/>
              <a:pPr>
                <a:defRPr/>
              </a:pPr>
              <a:t>1</a:t>
            </a:fld>
            <a:endParaRPr lang="en-US"/>
          </a:p>
        </p:txBody>
      </p:sp>
    </p:spTree>
    <p:extLst>
      <p:ext uri="{BB962C8B-B14F-4D97-AF65-F5344CB8AC3E}">
        <p14:creationId xmlns:p14="http://schemas.microsoft.com/office/powerpoint/2010/main" val="1971115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EMALD</a:t>
            </a:r>
            <a:r>
              <a:rPr lang="en-US" baseline="0"/>
              <a:t> model is built out of a few basic components.  </a:t>
            </a:r>
          </a:p>
          <a:p>
            <a:pPr marL="171450" indent="-171450">
              <a:buFont typeface="Arial" panose="020B0604020202020204" pitchFamily="34" charset="0"/>
              <a:buChar char="•"/>
            </a:pPr>
            <a:r>
              <a:rPr lang="en-US" baseline="0"/>
              <a:t>States </a:t>
            </a:r>
            <a:r>
              <a:rPr lang="en-GB" sz="1200" kern="1200">
                <a:solidFill>
                  <a:schemeClr val="tx1"/>
                </a:solidFill>
                <a:effectLst/>
                <a:latin typeface="+mn-lt"/>
                <a:ea typeface="+mn-ea"/>
                <a:cs typeface="+mn-cs"/>
              </a:rPr>
              <a:t>are a logical representation for a current condition</a:t>
            </a:r>
            <a:r>
              <a:rPr lang="en-GB" sz="1200" kern="1200" baseline="0">
                <a:solidFill>
                  <a:schemeClr val="tx1"/>
                </a:solidFill>
                <a:effectLst/>
                <a:latin typeface="+mn-lt"/>
                <a:ea typeface="+mn-ea"/>
                <a:cs typeface="+mn-cs"/>
              </a:rPr>
              <a:t> and are made of immediate actions and Events that trigger actions.</a:t>
            </a: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States are used to build different types of diagrams these diagrams relate directly to traditional PRA Modelling.</a:t>
            </a: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The user can also define Logic Trees of components, variables and external links.</a:t>
            </a:r>
          </a:p>
          <a:p>
            <a:pPr marL="0" indent="0">
              <a:buFont typeface="Arial" panose="020B0604020202020204" pitchFamily="34" charset="0"/>
              <a:buNone/>
            </a:pPr>
            <a:endParaRPr lang="en-GB" sz="1200" kern="1200" baseline="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2549C996-89DD-4535-9DC9-864642FA0C62}" type="slidenum">
              <a:rPr lang="en-US" smtClean="0"/>
              <a:t>12</a:t>
            </a:fld>
            <a:endParaRPr lang="en-US"/>
          </a:p>
        </p:txBody>
      </p:sp>
    </p:spTree>
    <p:extLst>
      <p:ext uri="{BB962C8B-B14F-4D97-AF65-F5344CB8AC3E}">
        <p14:creationId xmlns:p14="http://schemas.microsoft.com/office/powerpoint/2010/main" val="3959040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_0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1938829"/>
            <a:ext cx="9354855" cy="2292350"/>
          </a:xfrm>
          <a:prstGeom prst="rect">
            <a:avLst/>
          </a:prstGeo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pic>
        <p:nvPicPr>
          <p:cNvPr id="17" name="Picture 16">
            <a:extLst>
              <a:ext uri="{FF2B5EF4-FFF2-40B4-BE49-F238E27FC236}">
                <a16:creationId xmlns:a16="http://schemas.microsoft.com/office/drawing/2014/main" id="{D6BFF5DD-7DCF-9548-B217-A9B72A1797C1}"/>
              </a:ext>
            </a:extLst>
          </p:cNvPr>
          <p:cNvPicPr>
            <a:picLocks noChangeAspect="1"/>
          </p:cNvPicPr>
          <p:nvPr userDrawn="1"/>
        </p:nvPicPr>
        <p:blipFill>
          <a:blip r:embed="rId3"/>
          <a:srcRect/>
          <a:stretch/>
        </p:blipFill>
        <p:spPr>
          <a:xfrm>
            <a:off x="8455024" y="5910196"/>
            <a:ext cx="3191255" cy="473702"/>
          </a:xfrm>
          <a:prstGeom prst="rect">
            <a:avLst/>
          </a:prstGeom>
        </p:spPr>
      </p:pic>
      <p:sp>
        <p:nvSpPr>
          <p:cNvPr id="14" name="Text Placeholder 46">
            <a:extLst>
              <a:ext uri="{FF2B5EF4-FFF2-40B4-BE49-F238E27FC236}">
                <a16:creationId xmlns:a16="http://schemas.microsoft.com/office/drawing/2014/main" id="{45BFF713-8DD6-6843-86C3-2D1862E3CA9C}"/>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tx2"/>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ensed" panose="020B0506030403020204" pitchFamily="34" charset="0"/>
              </a:defRPr>
            </a:lvl2pPr>
            <a:lvl3pPr marL="7938" indent="0">
              <a:buFontTx/>
              <a:buNone/>
              <a:tabLst/>
              <a:defRPr sz="1600" b="0" i="0">
                <a:solidFill>
                  <a:schemeClr val="tx2"/>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ensed" panose="020B0506030403020204" pitchFamily="34" charset="0"/>
              </a:defRPr>
            </a:lvl4pPr>
            <a:lvl5pPr marL="1828800" indent="0">
              <a:buFontTx/>
              <a:buNone/>
              <a:defRPr b="0" i="0">
                <a:solidFill>
                  <a:schemeClr val="bg1"/>
                </a:solidFill>
                <a:latin typeface="Myriad Pro Condensed" panose="020B0506030403020204" pitchFamily="34" charset="0"/>
              </a:defRPr>
            </a:lvl5pPr>
          </a:lstStyle>
          <a:p>
            <a:pPr lvl="0"/>
            <a:endParaRPr lang="en-US" dirty="0"/>
          </a:p>
          <a:p>
            <a:pPr lvl="2"/>
            <a:r>
              <a:rPr lang="en-US" dirty="0"/>
              <a:t>Date</a:t>
            </a:r>
          </a:p>
          <a:p>
            <a:pPr lvl="2"/>
            <a:endParaRPr lang="en-US" dirty="0"/>
          </a:p>
          <a:p>
            <a:pPr lvl="0"/>
            <a:r>
              <a:rPr lang="en-US" dirty="0"/>
              <a:t>Presenter name</a:t>
            </a:r>
          </a:p>
          <a:p>
            <a:pPr lvl="2"/>
            <a:r>
              <a:rPr lang="en-US" dirty="0"/>
              <a:t>Title</a:t>
            </a:r>
          </a:p>
        </p:txBody>
      </p:sp>
    </p:spTree>
    <p:extLst>
      <p:ext uri="{BB962C8B-B14F-4D97-AF65-F5344CB8AC3E}">
        <p14:creationId xmlns:p14="http://schemas.microsoft.com/office/powerpoint/2010/main" val="36819631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391927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408119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075789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406968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3922798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rimary 0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C532A-1765-6F91-C87D-41AC2669E4D9}"/>
              </a:ext>
            </a:extLst>
          </p:cNvPr>
          <p:cNvPicPr>
            <a:picLocks noChangeAspect="1"/>
          </p:cNvPicPr>
          <p:nvPr/>
        </p:nvPicPr>
        <p:blipFill>
          <a:blip r:embed="rId2"/>
          <a:srcRect/>
          <a:stretch/>
        </p:blipFill>
        <p:spPr>
          <a:xfrm>
            <a:off x="0" y="0"/>
            <a:ext cx="12192000" cy="6858000"/>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36290" y="2432543"/>
            <a:ext cx="8155710" cy="2292350"/>
          </a:xfrm>
          <a:prstGeom prst="rect">
            <a:avLst/>
          </a:prstGeom>
          <a:noFill/>
        </p:spPr>
        <p:txBody>
          <a:bodyPr wrap="square" lIns="0" tIns="457200" rIns="457200" bIns="457200" anchor="ctr" anchorCtr="0">
            <a:noAutofit/>
          </a:bodyPr>
          <a:lstStyle>
            <a:lvl1pPr marL="0" indent="0">
              <a:buFont typeface="Arial" panose="020B0604020202020204" pitchFamily="34" charset="0"/>
              <a:buNone/>
              <a:tabLst/>
              <a:defRPr sz="3200" b="1" i="0">
                <a:solidFill>
                  <a:schemeClr val="tx2"/>
                </a:solidFill>
                <a:latin typeface="Arial" panose="020B0604020202020204" pitchFamily="34" charset="0"/>
                <a:cs typeface="Arial" panose="020B0604020202020204" pitchFamily="34" charset="0"/>
              </a:defRPr>
            </a:lvl1pPr>
            <a:lvl2pPr marL="9525" indent="0">
              <a:buFontTx/>
              <a:buNone/>
              <a:tabLst/>
              <a:defRPr sz="2000" i="1">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5" name="Text Placeholder 4">
            <a:extLst>
              <a:ext uri="{FF2B5EF4-FFF2-40B4-BE49-F238E27FC236}">
                <a16:creationId xmlns:a16="http://schemas.microsoft.com/office/drawing/2014/main" id="{3ECB832D-E542-5FEF-5CC7-3DF3A0B97D04}"/>
              </a:ext>
            </a:extLst>
          </p:cNvPr>
          <p:cNvSpPr>
            <a:spLocks noGrp="1"/>
          </p:cNvSpPr>
          <p:nvPr>
            <p:ph type="body" sz="quarter" idx="17" hasCustomPrompt="1"/>
          </p:nvPr>
        </p:nvSpPr>
        <p:spPr>
          <a:xfrm>
            <a:off x="728663" y="2864129"/>
            <a:ext cx="2541981" cy="1392236"/>
          </a:xfrm>
        </p:spPr>
        <p:txBody>
          <a:bodyPr tIns="45720" rIns="0" anchor="ctr"/>
          <a:lstStyle>
            <a:lvl1pPr marL="0" indent="0" algn="r">
              <a:buNone/>
              <a:defRPr sz="1600" b="1" i="0" baseline="0">
                <a:solidFill>
                  <a:schemeClr val="tx2"/>
                </a:solidFill>
              </a:defRPr>
            </a:lvl1pPr>
            <a:lvl2pPr marL="0" indent="0" algn="r">
              <a:spcBef>
                <a:spcPts val="800"/>
              </a:spcBef>
              <a:buFontTx/>
              <a:buNone/>
              <a:defRPr sz="1400" baseline="0">
                <a:solidFill>
                  <a:schemeClr val="tx2"/>
                </a:solidFill>
              </a:defRPr>
            </a:lvl2pPr>
          </a:lstStyle>
          <a:p>
            <a:pPr lvl="0"/>
            <a:r>
              <a:rPr lang="en-US" dirty="0"/>
              <a:t>Presenter name</a:t>
            </a:r>
          </a:p>
          <a:p>
            <a:pPr lvl="1"/>
            <a:r>
              <a:rPr lang="en-US" dirty="0"/>
              <a:t>Date</a:t>
            </a:r>
          </a:p>
        </p:txBody>
      </p:sp>
    </p:spTree>
    <p:extLst>
      <p:ext uri="{BB962C8B-B14F-4D97-AF65-F5344CB8AC3E}">
        <p14:creationId xmlns:p14="http://schemas.microsoft.com/office/powerpoint/2010/main" val="10980730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Title Slide Primary 0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C532A-1765-6F91-C87D-41AC2669E4D9}"/>
              </a:ext>
            </a:extLst>
          </p:cNvPr>
          <p:cNvPicPr>
            <a:picLocks noChangeAspect="1"/>
          </p:cNvPicPr>
          <p:nvPr/>
        </p:nvPicPr>
        <p:blipFill>
          <a:blip r:embed="rId2"/>
          <a:srcRect/>
          <a:stretch/>
        </p:blipFill>
        <p:spPr>
          <a:xfrm>
            <a:off x="0" y="0"/>
            <a:ext cx="12192000" cy="6858000"/>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36290" y="2118267"/>
            <a:ext cx="8155710" cy="2292350"/>
          </a:xfrm>
          <a:prstGeom prst="rect">
            <a:avLst/>
          </a:prstGeom>
          <a:noFill/>
        </p:spPr>
        <p:txBody>
          <a:bodyPr wrap="square" lIns="0" tIns="457200" rIns="457200" bIns="457200" anchor="ctr" anchorCtr="0">
            <a:noAutofit/>
          </a:bodyPr>
          <a:lstStyle>
            <a:lvl1pPr marL="0" indent="0">
              <a:buFont typeface="Arial" panose="020B0604020202020204" pitchFamily="34" charset="0"/>
              <a:buNone/>
              <a:tabLst/>
              <a:defRPr sz="3200" b="1" i="0">
                <a:solidFill>
                  <a:schemeClr val="tx2"/>
                </a:solidFill>
                <a:latin typeface="Arial" panose="020B0604020202020204" pitchFamily="34" charset="0"/>
                <a:cs typeface="Arial" panose="020B0604020202020204" pitchFamily="34" charset="0"/>
              </a:defRPr>
            </a:lvl1pPr>
            <a:lvl2pPr marL="9525" indent="0">
              <a:buFontTx/>
              <a:buNone/>
              <a:tabLst/>
              <a:defRPr sz="2000" i="1">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6" name="Text Placeholder 4">
            <a:extLst>
              <a:ext uri="{FF2B5EF4-FFF2-40B4-BE49-F238E27FC236}">
                <a16:creationId xmlns:a16="http://schemas.microsoft.com/office/drawing/2014/main" id="{93A50A97-98D0-7BD0-AFDD-E150E451635D}"/>
              </a:ext>
            </a:extLst>
          </p:cNvPr>
          <p:cNvSpPr>
            <a:spLocks noGrp="1"/>
          </p:cNvSpPr>
          <p:nvPr>
            <p:ph type="body" sz="quarter" idx="17" hasCustomPrompt="1"/>
          </p:nvPr>
        </p:nvSpPr>
        <p:spPr>
          <a:xfrm>
            <a:off x="728663" y="2531624"/>
            <a:ext cx="2541981" cy="1392236"/>
          </a:xfrm>
        </p:spPr>
        <p:txBody>
          <a:bodyPr tIns="45720" rIns="0" anchor="ctr"/>
          <a:lstStyle>
            <a:lvl1pPr marL="0" indent="0" algn="r">
              <a:buNone/>
              <a:defRPr sz="1600" b="1" i="0" baseline="0">
                <a:solidFill>
                  <a:schemeClr val="tx2"/>
                </a:solidFill>
              </a:defRPr>
            </a:lvl1pPr>
            <a:lvl2pPr marL="0" indent="0" algn="r">
              <a:spcBef>
                <a:spcPts val="800"/>
              </a:spcBef>
              <a:buFontTx/>
              <a:buNone/>
              <a:defRPr sz="1400" baseline="0">
                <a:solidFill>
                  <a:schemeClr val="tx2"/>
                </a:solidFill>
              </a:defRPr>
            </a:lvl2pPr>
          </a:lstStyle>
          <a:p>
            <a:pPr lvl="0"/>
            <a:r>
              <a:rPr lang="en-US" dirty="0"/>
              <a:t>Presenter name</a:t>
            </a:r>
          </a:p>
          <a:p>
            <a:pPr lvl="1"/>
            <a:r>
              <a:rPr lang="en-US" dirty="0"/>
              <a:t>Date</a:t>
            </a:r>
          </a:p>
        </p:txBody>
      </p:sp>
    </p:spTree>
    <p:extLst>
      <p:ext uri="{BB962C8B-B14F-4D97-AF65-F5344CB8AC3E}">
        <p14:creationId xmlns:p14="http://schemas.microsoft.com/office/powerpoint/2010/main" val="1668136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Primary 0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C532A-1765-6F91-C87D-41AC2669E4D9}"/>
              </a:ext>
            </a:extLst>
          </p:cNvPr>
          <p:cNvPicPr>
            <a:picLocks noChangeAspect="1"/>
          </p:cNvPicPr>
          <p:nvPr/>
        </p:nvPicPr>
        <p:blipFill>
          <a:blip r:embed="rId2"/>
          <a:srcRect/>
          <a:stretch/>
        </p:blipFill>
        <p:spPr>
          <a:xfrm>
            <a:off x="0" y="0"/>
            <a:ext cx="12192000" cy="6858000"/>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6788727" y="1016000"/>
            <a:ext cx="5403273" cy="5015345"/>
          </a:xfrm>
          <a:prstGeom prst="rect">
            <a:avLst/>
          </a:prstGeom>
          <a:noFill/>
        </p:spPr>
        <p:txBody>
          <a:bodyPr wrap="square" lIns="0" tIns="457200" rIns="457200" bIns="457200" anchor="ctr" anchorCtr="0">
            <a:noAutofit/>
          </a:bodyPr>
          <a:lstStyle>
            <a:lvl1pPr marL="0" indent="0">
              <a:buFont typeface="Arial" panose="020B0604020202020204" pitchFamily="34" charset="0"/>
              <a:buNone/>
              <a:tabLst/>
              <a:defRPr sz="3200" b="1" i="0" baseline="0">
                <a:solidFill>
                  <a:schemeClr val="tx2"/>
                </a:solidFill>
                <a:latin typeface="Arial" panose="020B0604020202020204" pitchFamily="34" charset="0"/>
                <a:cs typeface="Arial" panose="020B0604020202020204" pitchFamily="34" charset="0"/>
              </a:defRPr>
            </a:lvl1pPr>
            <a:lvl2pPr marL="9525" indent="0">
              <a:buFontTx/>
              <a:buNone/>
              <a:tabLst/>
              <a:defRPr sz="2000" i="1" baseline="0">
                <a:solidFill>
                  <a:schemeClr val="tx2"/>
                </a:solidFill>
                <a:latin typeface="Arial" panose="020B0604020202020204" pitchFamily="34" charset="0"/>
                <a:cs typeface="Arial" panose="020B0604020202020204" pitchFamily="34" charset="0"/>
              </a:defRPr>
            </a:lvl2pPr>
            <a:lvl3pPr marL="0" indent="0">
              <a:spcBef>
                <a:spcPts val="3000"/>
              </a:spcBef>
              <a:buFontTx/>
              <a:buNone/>
              <a:defRPr sz="1600" b="1" i="0" baseline="0">
                <a:solidFill>
                  <a:schemeClr val="tx2"/>
                </a:solidFill>
                <a:latin typeface="+mj-lt"/>
              </a:defRPr>
            </a:lvl3pPr>
            <a:lvl4pPr marL="0" indent="0">
              <a:buFontTx/>
              <a:buNone/>
              <a:defRPr sz="1400" baseline="0">
                <a:solidFill>
                  <a:schemeClr val="tx2"/>
                </a:solidFill>
              </a:defRPr>
            </a:lvl4pPr>
            <a:lvl5pPr marL="1828800" indent="0">
              <a:buFontTx/>
              <a:buNone/>
              <a:defRPr/>
            </a:lvl5pPr>
          </a:lstStyle>
          <a:p>
            <a:pPr lvl="0"/>
            <a:r>
              <a:rPr lang="en-US" dirty="0"/>
              <a:t>Click to edit title</a:t>
            </a:r>
          </a:p>
          <a:p>
            <a:pPr lvl="1"/>
            <a:r>
              <a:rPr lang="en-US" dirty="0"/>
              <a:t>Click to edit subtitle</a:t>
            </a:r>
          </a:p>
          <a:p>
            <a:pPr lvl="2"/>
            <a:r>
              <a:rPr lang="en-US" dirty="0"/>
              <a:t>Presenter name</a:t>
            </a:r>
          </a:p>
          <a:p>
            <a:pPr lvl="3"/>
            <a:r>
              <a:rPr lang="en-US" dirty="0"/>
              <a:t>Date</a:t>
            </a:r>
          </a:p>
          <a:p>
            <a:pPr lvl="1"/>
            <a:endParaRPr lang="en-US" dirty="0"/>
          </a:p>
        </p:txBody>
      </p:sp>
    </p:spTree>
    <p:extLst>
      <p:ext uri="{BB962C8B-B14F-4D97-AF65-F5344CB8AC3E}">
        <p14:creationId xmlns:p14="http://schemas.microsoft.com/office/powerpoint/2010/main" val="36146684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Blue 0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C532A-1765-6F91-C87D-41AC2669E4D9}"/>
              </a:ext>
            </a:extLst>
          </p:cNvPr>
          <p:cNvPicPr>
            <a:picLocks noChangeAspect="1"/>
          </p:cNvPicPr>
          <p:nvPr/>
        </p:nvPicPr>
        <p:blipFill>
          <a:blip r:embed="rId2"/>
          <a:srcRect/>
          <a:stretch/>
        </p:blipFill>
        <p:spPr>
          <a:xfrm>
            <a:off x="0" y="0"/>
            <a:ext cx="12192000" cy="6858000"/>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36290" y="2432543"/>
            <a:ext cx="8155710" cy="2292350"/>
          </a:xfrm>
          <a:prstGeom prst="rect">
            <a:avLst/>
          </a:prstGeom>
          <a:noFill/>
        </p:spPr>
        <p:txBody>
          <a:bodyPr wrap="square" lIns="0" tIns="457200" rIns="457200" bIns="457200" anchor="ctr" anchorCtr="0">
            <a:noAutofit/>
          </a:bodyPr>
          <a:lstStyle>
            <a:lvl1pPr marL="0" indent="0">
              <a:buFont typeface="Arial" panose="020B0604020202020204" pitchFamily="34" charset="0"/>
              <a:buNone/>
              <a:tabLst/>
              <a:defRPr sz="3200" b="1" i="0" baseline="0">
                <a:solidFill>
                  <a:schemeClr val="bg1"/>
                </a:solidFill>
                <a:latin typeface="Arial" panose="020B0604020202020204" pitchFamily="34" charset="0"/>
                <a:cs typeface="Arial" panose="020B0604020202020204" pitchFamily="34" charset="0"/>
              </a:defRPr>
            </a:lvl1pPr>
            <a:lvl2pPr marL="9525" indent="0">
              <a:buFontTx/>
              <a:buNone/>
              <a:tabLst/>
              <a:defRPr sz="2000" i="1" baseline="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14" name="Text Placeholder 46">
            <a:extLst>
              <a:ext uri="{FF2B5EF4-FFF2-40B4-BE49-F238E27FC236}">
                <a16:creationId xmlns:a16="http://schemas.microsoft.com/office/drawing/2014/main" id="{45BFF713-8DD6-6843-86C3-2D1862E3CA9C}"/>
              </a:ext>
            </a:extLst>
          </p:cNvPr>
          <p:cNvSpPr>
            <a:spLocks noGrp="1"/>
          </p:cNvSpPr>
          <p:nvPr>
            <p:ph type="body" sz="quarter" idx="16" hasCustomPrompt="1"/>
          </p:nvPr>
        </p:nvSpPr>
        <p:spPr>
          <a:xfrm>
            <a:off x="728683" y="2864128"/>
            <a:ext cx="2541981" cy="1392237"/>
          </a:xfrm>
          <a:effectLst/>
        </p:spPr>
        <p:txBody>
          <a:bodyPr lIns="0" rIns="0" bIns="0" anchor="ctr" anchorCtr="0">
            <a:noAutofit/>
          </a:bodyPr>
          <a:lstStyle>
            <a:lvl1pPr marL="7938" indent="0" algn="r">
              <a:buFontTx/>
              <a:buNone/>
              <a:tabLst/>
              <a:defRPr sz="1600" b="1" i="0" baseline="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lgn="r">
              <a:spcBef>
                <a:spcPts val="800"/>
              </a:spcBef>
              <a:buFontTx/>
              <a:buNone/>
              <a:tabLst/>
              <a:defRPr sz="1400" b="0" i="0" baseline="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dirty="0"/>
              <a:t>Presenter name</a:t>
            </a:r>
          </a:p>
          <a:p>
            <a:pPr lvl="2"/>
            <a:r>
              <a:rPr lang="en-US" dirty="0"/>
              <a:t>Date</a:t>
            </a:r>
          </a:p>
        </p:txBody>
      </p:sp>
    </p:spTree>
    <p:extLst>
      <p:ext uri="{BB962C8B-B14F-4D97-AF65-F5344CB8AC3E}">
        <p14:creationId xmlns:p14="http://schemas.microsoft.com/office/powerpoint/2010/main" val="31104566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Blue 0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C532A-1765-6F91-C87D-41AC2669E4D9}"/>
              </a:ext>
            </a:extLst>
          </p:cNvPr>
          <p:cNvPicPr>
            <a:picLocks noChangeAspect="1"/>
          </p:cNvPicPr>
          <p:nvPr/>
        </p:nvPicPr>
        <p:blipFill>
          <a:blip r:embed="rId2"/>
          <a:srcRect/>
          <a:stretch/>
        </p:blipFill>
        <p:spPr>
          <a:xfrm>
            <a:off x="0" y="0"/>
            <a:ext cx="12192000" cy="6858000"/>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6788727" y="1016000"/>
            <a:ext cx="5403273" cy="5015345"/>
          </a:xfrm>
          <a:prstGeom prst="rect">
            <a:avLst/>
          </a:prstGeom>
          <a:noFill/>
        </p:spPr>
        <p:txBody>
          <a:bodyPr wrap="square" lIns="0" tIns="457200" rIns="457200" bIns="457200" anchor="ctr" anchorCtr="0">
            <a:noAutofit/>
          </a:bodyPr>
          <a:lstStyle>
            <a:lvl1pPr marL="0" indent="0">
              <a:buFont typeface="Arial" panose="020B0604020202020204" pitchFamily="34" charset="0"/>
              <a:buNone/>
              <a:tabLst/>
              <a:defRPr sz="3200" b="1" i="0">
                <a:solidFill>
                  <a:schemeClr val="bg1"/>
                </a:solidFill>
                <a:latin typeface="Arial" panose="020B0604020202020204" pitchFamily="34" charset="0"/>
                <a:cs typeface="Arial" panose="020B0604020202020204" pitchFamily="34" charset="0"/>
              </a:defRPr>
            </a:lvl1pPr>
            <a:lvl2pPr marL="9525" indent="0">
              <a:buFontTx/>
              <a:buNone/>
              <a:tabLst/>
              <a:defRPr sz="2000" i="1">
                <a:solidFill>
                  <a:schemeClr val="bg1"/>
                </a:solidFill>
                <a:latin typeface="Arial" panose="020B0604020202020204" pitchFamily="34" charset="0"/>
                <a:cs typeface="Arial" panose="020B0604020202020204" pitchFamily="34" charset="0"/>
              </a:defRPr>
            </a:lvl2pPr>
            <a:lvl3pPr marL="0" indent="0">
              <a:spcBef>
                <a:spcPts val="3000"/>
              </a:spcBef>
              <a:buFontTx/>
              <a:buNone/>
              <a:defRPr sz="1600" b="1" i="0" baseline="0">
                <a:solidFill>
                  <a:schemeClr val="bg1"/>
                </a:solidFill>
                <a:latin typeface="+mj-lt"/>
              </a:defRPr>
            </a:lvl3pPr>
            <a:lvl4pPr marL="0" indent="0">
              <a:buFontTx/>
              <a:buNone/>
              <a:defRPr sz="1400" baseline="0">
                <a:solidFill>
                  <a:schemeClr val="bg1"/>
                </a:solidFill>
              </a:defRPr>
            </a:lvl4pPr>
            <a:lvl5pPr marL="1828800" indent="0">
              <a:buFontTx/>
              <a:buNone/>
              <a:defRPr/>
            </a:lvl5pPr>
          </a:lstStyle>
          <a:p>
            <a:pPr lvl="0"/>
            <a:r>
              <a:rPr lang="en-US" dirty="0"/>
              <a:t>Click to edit title</a:t>
            </a:r>
          </a:p>
          <a:p>
            <a:pPr lvl="1"/>
            <a:r>
              <a:rPr lang="en-US" dirty="0"/>
              <a:t>Click to edit subtitle</a:t>
            </a:r>
          </a:p>
          <a:p>
            <a:pPr lvl="2"/>
            <a:r>
              <a:rPr lang="en-US" dirty="0"/>
              <a:t>Presenter name</a:t>
            </a:r>
          </a:p>
          <a:p>
            <a:pPr lvl="3"/>
            <a:r>
              <a:rPr lang="en-US" dirty="0"/>
              <a:t>Date</a:t>
            </a:r>
          </a:p>
          <a:p>
            <a:pPr lvl="1"/>
            <a:endParaRPr lang="en-US" dirty="0"/>
          </a:p>
        </p:txBody>
      </p:sp>
    </p:spTree>
    <p:extLst>
      <p:ext uri="{BB962C8B-B14F-4D97-AF65-F5344CB8AC3E}">
        <p14:creationId xmlns:p14="http://schemas.microsoft.com/office/powerpoint/2010/main" val="1060069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297690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lvl1pPr>
              <a:defRPr>
                <a:solidFill>
                  <a:srgbClr val="015976"/>
                </a:solidFill>
              </a:defRPr>
            </a:lvl1pPr>
          </a:lstStyle>
          <a:p>
            <a:r>
              <a:rPr lang="en-US" dirty="0"/>
              <a:t>Click to edit Master title (reduce font if over 1 line)</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589447" y="2162286"/>
            <a:ext cx="10802901" cy="4163209"/>
          </a:xfrm>
        </p:spPr>
        <p:txBody>
          <a:bodyPr/>
          <a:lstStyle>
            <a:lvl1pPr>
              <a:buClr>
                <a:srgbClr val="015976"/>
              </a:buClr>
              <a:defRPr/>
            </a:lvl1pPr>
            <a:lvl2pPr>
              <a:buClr>
                <a:srgbClr val="015976"/>
              </a:buClr>
              <a:defRPr/>
            </a:lvl2pPr>
            <a:lvl3pPr>
              <a:buClr>
                <a:srgbClr val="015976"/>
              </a:buClr>
              <a:defRPr sz="1800"/>
            </a:lvl3pPr>
            <a:lvl4pPr>
              <a:buClr>
                <a:srgbClr val="015976"/>
              </a:buClr>
              <a:defRPr sz="1800"/>
            </a:lvl4pPr>
            <a:lvl5pPr>
              <a:buClr>
                <a:srgbClr val="015976"/>
              </a:buCl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a:xfrm>
            <a:off x="938150" y="6492875"/>
            <a:ext cx="5060066"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42782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Banner R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6B62C5-0F37-C0EE-C918-68C1AD3D44AF}"/>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589448" y="1290516"/>
            <a:ext cx="10802900" cy="715148"/>
          </a:xfrm>
        </p:spPr>
        <p:txBody>
          <a:bodyPr/>
          <a:lstStyle/>
          <a:p>
            <a:r>
              <a:rPr lang="en-US" dirty="0"/>
              <a:t>Click to edit Master title (reduce font if over 1 line)</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a:xfrm>
            <a:off x="938150" y="6492875"/>
            <a:ext cx="5060066"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4080680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Banner S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6B62C5-0F37-C0EE-C918-68C1AD3D44AF}"/>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1269402" y="784906"/>
            <a:ext cx="10122945" cy="715148"/>
          </a:xfrm>
        </p:spPr>
        <p:txBody>
          <a:bodyPr/>
          <a:lstStyle/>
          <a:p>
            <a:r>
              <a:rPr lang="en-US" dirty="0"/>
              <a:t>Click to edit Master title (reduce font if over 1 line)</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1269402" y="1581375"/>
            <a:ext cx="10122946" cy="4260027"/>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a:xfrm>
            <a:off x="6330874" y="6492875"/>
            <a:ext cx="1438726" cy="365125"/>
          </a:xfrm>
        </p:spPr>
        <p:txBody>
          <a:bodyPr/>
          <a:lstStyle>
            <a:lvl1pPr algn="l">
              <a:defRPr/>
            </a:lvl1pPr>
          </a:lstStyle>
          <a:p>
            <a:fld id="{27CD4A3B-E186-AB40-96C6-355AF9A6FE76}" type="datetimeFigureOut">
              <a:rPr lang="en-US" smtClean="0"/>
              <a:pPr/>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a:xfrm>
            <a:off x="1269402" y="6492875"/>
            <a:ext cx="472881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291460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Master title (reduce font if over 1 line)</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a:xfrm>
            <a:off x="938150" y="6492875"/>
            <a:ext cx="5060066"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589448" y="2194560"/>
            <a:ext cx="10802899" cy="415245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129718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Master title (reduce font if over 1 line)</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129707" y="2216075"/>
            <a:ext cx="5257800" cy="412018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a:xfrm>
            <a:off x="938150" y="6492875"/>
            <a:ext cx="5060066"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589448" y="2216075"/>
            <a:ext cx="5258286" cy="4120180"/>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735017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Master title (reduce font if over 1 line)</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589448" y="2216075"/>
            <a:ext cx="5257800" cy="410942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a:xfrm>
            <a:off x="938150" y="6492875"/>
            <a:ext cx="5060066"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134062" y="2216075"/>
            <a:ext cx="5258286" cy="4109422"/>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154104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Master title (reduce font if over 1 line)</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589448" y="2216075"/>
            <a:ext cx="5257800" cy="410942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a:xfrm>
            <a:off x="938150" y="6492875"/>
            <a:ext cx="5060066"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Content Placeholder 2">
            <a:extLst>
              <a:ext uri="{FF2B5EF4-FFF2-40B4-BE49-F238E27FC236}">
                <a16:creationId xmlns:a16="http://schemas.microsoft.com/office/drawing/2014/main" id="{0BCF8D78-4703-AAF5-C924-DCC80D2C1BB3}"/>
              </a:ext>
            </a:extLst>
          </p:cNvPr>
          <p:cNvSpPr>
            <a:spLocks noGrp="1"/>
          </p:cNvSpPr>
          <p:nvPr>
            <p:ph idx="14" hasCustomPrompt="1"/>
          </p:nvPr>
        </p:nvSpPr>
        <p:spPr>
          <a:xfrm>
            <a:off x="6134548" y="2216075"/>
            <a:ext cx="5257800" cy="410942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566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Master title (reduce font if over 1 line)</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589448" y="2775474"/>
            <a:ext cx="5257800" cy="3603811"/>
          </a:xfrm>
        </p:spPr>
        <p:txBody>
          <a:bodyPr/>
          <a:lstStyle>
            <a:lvl1pPr>
              <a:defRPr sz="1800" baseline="0"/>
            </a:lvl1pPr>
            <a:lvl2pPr>
              <a:defRPr sz="1800" baseline="0"/>
            </a:lvl2pPr>
            <a:lvl3pPr>
              <a:defRPr sz="1800" baseline="0"/>
            </a:lvl3pPr>
            <a:lvl4pPr>
              <a:defRPr sz="1800" baseline="0"/>
            </a:lvl4pPr>
            <a:lvl5pPr>
              <a:defRPr sz="1800"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a:xfrm>
            <a:off x="938150" y="6492875"/>
            <a:ext cx="5060066"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Content Placeholder 2">
            <a:extLst>
              <a:ext uri="{FF2B5EF4-FFF2-40B4-BE49-F238E27FC236}">
                <a16:creationId xmlns:a16="http://schemas.microsoft.com/office/drawing/2014/main" id="{0BCF8D78-4703-AAF5-C924-DCC80D2C1BB3}"/>
              </a:ext>
            </a:extLst>
          </p:cNvPr>
          <p:cNvSpPr>
            <a:spLocks noGrp="1"/>
          </p:cNvSpPr>
          <p:nvPr>
            <p:ph idx="14" hasCustomPrompt="1"/>
          </p:nvPr>
        </p:nvSpPr>
        <p:spPr>
          <a:xfrm>
            <a:off x="6134548" y="2775474"/>
            <a:ext cx="5257800" cy="3603811"/>
          </a:xfrm>
        </p:spPr>
        <p:txBody>
          <a:bodyPr/>
          <a:lstStyle>
            <a:lvl1pPr>
              <a:defRPr sz="1800" baseline="0"/>
            </a:lvl1pPr>
            <a:lvl2pPr>
              <a:defRPr sz="1800" baseline="0"/>
            </a:lvl2pPr>
            <a:lvl3pPr>
              <a:defRPr sz="1800" baseline="0"/>
            </a:lvl3pPr>
            <a:lvl4pPr>
              <a:defRPr sz="1800" baseline="0"/>
            </a:lvl4pPr>
            <a:lvl5pPr>
              <a:defRPr sz="1800"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0560E1C0-B20E-CB06-458B-8762576521AC}"/>
              </a:ext>
            </a:extLst>
          </p:cNvPr>
          <p:cNvSpPr>
            <a:spLocks noGrp="1"/>
          </p:cNvSpPr>
          <p:nvPr>
            <p:ph type="body" sz="quarter" idx="15" hasCustomPrompt="1"/>
          </p:nvPr>
        </p:nvSpPr>
        <p:spPr>
          <a:xfrm>
            <a:off x="588963" y="2247900"/>
            <a:ext cx="5257800" cy="411480"/>
          </a:xfrm>
        </p:spPr>
        <p:txBody>
          <a:bodyPr/>
          <a:lstStyle>
            <a:lvl1pPr marL="0" indent="0">
              <a:buFontTx/>
              <a:buNone/>
              <a:defRPr b="1" i="0" baseline="0"/>
            </a:lvl1pPr>
          </a:lstStyle>
          <a:p>
            <a:pPr lvl="0"/>
            <a:r>
              <a:rPr lang="en-US" dirty="0"/>
              <a:t>Click to edit subtitle</a:t>
            </a:r>
          </a:p>
        </p:txBody>
      </p:sp>
      <p:sp>
        <p:nvSpPr>
          <p:cNvPr id="10" name="Text Placeholder 8">
            <a:extLst>
              <a:ext uri="{FF2B5EF4-FFF2-40B4-BE49-F238E27FC236}">
                <a16:creationId xmlns:a16="http://schemas.microsoft.com/office/drawing/2014/main" id="{DA44E999-9A14-8D2C-A2C1-076A24CEB9D7}"/>
              </a:ext>
            </a:extLst>
          </p:cNvPr>
          <p:cNvSpPr>
            <a:spLocks noGrp="1"/>
          </p:cNvSpPr>
          <p:nvPr>
            <p:ph type="body" sz="quarter" idx="16" hasCustomPrompt="1"/>
          </p:nvPr>
        </p:nvSpPr>
        <p:spPr>
          <a:xfrm>
            <a:off x="6134548" y="2247900"/>
            <a:ext cx="5257800" cy="411480"/>
          </a:xfrm>
        </p:spPr>
        <p:txBody>
          <a:bodyPr/>
          <a:lstStyle>
            <a:lvl1pPr marL="0" indent="0">
              <a:buFontTx/>
              <a:buNone/>
              <a:defRPr b="1" i="0" baseline="0"/>
            </a:lvl1pPr>
          </a:lstStyle>
          <a:p>
            <a:pPr lvl="0"/>
            <a:r>
              <a:rPr lang="en-US" dirty="0"/>
              <a:t>Click to edit subtitle</a:t>
            </a:r>
          </a:p>
        </p:txBody>
      </p:sp>
    </p:spTree>
    <p:extLst>
      <p:ext uri="{BB962C8B-B14F-4D97-AF65-F5344CB8AC3E}">
        <p14:creationId xmlns:p14="http://schemas.microsoft.com/office/powerpoint/2010/main" val="3310325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29A26BD-CD94-D4A4-0B8D-4D14872056A0}"/>
              </a:ext>
            </a:extLst>
          </p:cNvPr>
          <p:cNvSpPr>
            <a:spLocks noGrp="1"/>
          </p:cNvSpPr>
          <p:nvPr>
            <p:ph type="dt" sz="half" idx="10"/>
          </p:nvPr>
        </p:nvSpPr>
        <p:spPr/>
        <p:txBody>
          <a:bodyPr/>
          <a:lstStyle/>
          <a:p>
            <a:fld id="{27CD4A3B-E186-AB40-96C6-355AF9A6FE76}" type="datetimeFigureOut">
              <a:rPr lang="en-US" smtClean="0"/>
              <a:pPr/>
              <a:t>6/24/2022</a:t>
            </a:fld>
            <a:endParaRPr lang="en-US"/>
          </a:p>
        </p:txBody>
      </p:sp>
      <p:sp>
        <p:nvSpPr>
          <p:cNvPr id="4" name="Footer Placeholder 3">
            <a:extLst>
              <a:ext uri="{FF2B5EF4-FFF2-40B4-BE49-F238E27FC236}">
                <a16:creationId xmlns:a16="http://schemas.microsoft.com/office/drawing/2014/main" id="{F7C0515D-E218-9BBE-A5BF-A63C184020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7C8B4E-844E-BE02-9928-77EA6918E020}"/>
              </a:ext>
            </a:extLst>
          </p:cNvPr>
          <p:cNvSpPr>
            <a:spLocks noGrp="1"/>
          </p:cNvSpPr>
          <p:nvPr>
            <p:ph type="sldNum" sz="quarter" idx="12"/>
          </p:nvPr>
        </p:nvSpPr>
        <p:spPr/>
        <p:txBody>
          <a:bodyPr/>
          <a:lstStyle/>
          <a:p>
            <a:fld id="{82B577FA-F7D9-2C48-919F-F962E3BF952F}"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6AA88D4E-D160-A6F7-93E6-C84790A2E97B}"/>
              </a:ext>
            </a:extLst>
          </p:cNvPr>
          <p:cNvPicPr>
            <a:picLocks noChangeAspect="1"/>
          </p:cNvPicPr>
          <p:nvPr/>
        </p:nvPicPr>
        <p:blipFill>
          <a:blip r:embed="rId2"/>
          <a:stretch>
            <a:fillRect/>
          </a:stretch>
        </p:blipFill>
        <p:spPr>
          <a:xfrm>
            <a:off x="3135327" y="1263534"/>
            <a:ext cx="5921346" cy="2321168"/>
          </a:xfrm>
          <a:prstGeom prst="rect">
            <a:avLst/>
          </a:prstGeom>
        </p:spPr>
      </p:pic>
      <p:sp>
        <p:nvSpPr>
          <p:cNvPr id="8" name="TextBox 7">
            <a:extLst>
              <a:ext uri="{FF2B5EF4-FFF2-40B4-BE49-F238E27FC236}">
                <a16:creationId xmlns:a16="http://schemas.microsoft.com/office/drawing/2014/main" id="{EA2255FF-463A-9683-CAE1-535CD938E849}"/>
              </a:ext>
            </a:extLst>
          </p:cNvPr>
          <p:cNvSpPr txBox="1"/>
          <p:nvPr/>
        </p:nvSpPr>
        <p:spPr>
          <a:xfrm>
            <a:off x="2442557" y="4305992"/>
            <a:ext cx="7306887" cy="707886"/>
          </a:xfrm>
          <a:prstGeom prst="rect">
            <a:avLst/>
          </a:prstGeom>
          <a:noFill/>
        </p:spPr>
        <p:txBody>
          <a:bodyPr wrap="square" rtlCol="0">
            <a:spAutoFit/>
          </a:bodyPr>
          <a:lstStyle/>
          <a:p>
            <a:pPr algn="ctr"/>
            <a:r>
              <a:rPr lang="en-US" sz="4000" b="1" i="0">
                <a:solidFill>
                  <a:schemeClr val="accent1"/>
                </a:solidFill>
                <a:latin typeface="Arial Narrow" panose="020B0604020202020204" pitchFamily="34" charset="0"/>
                <a:cs typeface="Arial Narrow" panose="020B0604020202020204" pitchFamily="34" charset="0"/>
              </a:rPr>
              <a:t>Sustaining National Nuclear Assets</a:t>
            </a:r>
          </a:p>
        </p:txBody>
      </p:sp>
      <p:sp>
        <p:nvSpPr>
          <p:cNvPr id="9" name="TextBox 8">
            <a:extLst>
              <a:ext uri="{FF2B5EF4-FFF2-40B4-BE49-F238E27FC236}">
                <a16:creationId xmlns:a16="http://schemas.microsoft.com/office/drawing/2014/main" id="{C1CDD832-29E3-A578-DC5E-3C790692AB4B}"/>
              </a:ext>
            </a:extLst>
          </p:cNvPr>
          <p:cNvSpPr txBox="1"/>
          <p:nvPr/>
        </p:nvSpPr>
        <p:spPr>
          <a:xfrm>
            <a:off x="2442557" y="5677592"/>
            <a:ext cx="7306887" cy="461665"/>
          </a:xfrm>
          <a:prstGeom prst="rect">
            <a:avLst/>
          </a:prstGeom>
          <a:noFill/>
        </p:spPr>
        <p:txBody>
          <a:bodyPr wrap="square" rtlCol="0">
            <a:spAutoFit/>
          </a:bodyPr>
          <a:lstStyle/>
          <a:p>
            <a:pPr algn="ctr"/>
            <a:r>
              <a:rPr lang="en-US" sz="2400" b="0" i="1" err="1">
                <a:solidFill>
                  <a:schemeClr val="tx2"/>
                </a:solidFill>
                <a:latin typeface="Arial" panose="020B0604020202020204" pitchFamily="34" charset="0"/>
                <a:cs typeface="Arial" panose="020B0604020202020204" pitchFamily="34" charset="0"/>
              </a:rPr>
              <a:t>lwrs.inl.gov</a:t>
            </a:r>
            <a:endParaRPr lang="en-US" sz="2400" b="0" i="1">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093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10"/>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895850"/>
            <a:ext cx="1219200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275734" y="1662525"/>
            <a:ext cx="5117653" cy="207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3079750" cy="15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Subtitle 2"/>
          <p:cNvSpPr>
            <a:spLocks noGrp="1"/>
          </p:cNvSpPr>
          <p:nvPr>
            <p:ph type="subTitle" idx="1"/>
          </p:nvPr>
        </p:nvSpPr>
        <p:spPr>
          <a:xfrm>
            <a:off x="5901178" y="2133600"/>
            <a:ext cx="5986021" cy="1600200"/>
          </a:xfrm>
          <a:prstGeom prst="rect">
            <a:avLst/>
          </a:prstGeom>
        </p:spPr>
        <p:txBody>
          <a:bodyPr/>
          <a:lstStyle>
            <a:lvl1pPr marL="0" indent="0" algn="r">
              <a:spcAft>
                <a:spcPts val="600"/>
              </a:spcAft>
              <a:buNone/>
              <a:defRPr sz="2800" b="1" baseline="0">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19"/>
          <p:cNvSpPr>
            <a:spLocks noGrp="1"/>
          </p:cNvSpPr>
          <p:nvPr>
            <p:ph type="body" sz="quarter" idx="13"/>
          </p:nvPr>
        </p:nvSpPr>
        <p:spPr>
          <a:xfrm>
            <a:off x="8229600" y="4038600"/>
            <a:ext cx="3657600" cy="609600"/>
          </a:xfrm>
          <a:prstGeom prst="rect">
            <a:avLst/>
          </a:prstGeom>
        </p:spPr>
        <p:txBody>
          <a:bodyPr>
            <a:normAutofit/>
          </a:bodyPr>
          <a:lstStyle>
            <a:lvl1pPr marL="0" marR="0" indent="0" algn="r" defTabSz="914400" rtl="0" eaLnBrk="1" fontAlgn="auto" latinLnBrk="0" hangingPunct="1">
              <a:lnSpc>
                <a:spcPct val="100000"/>
              </a:lnSpc>
              <a:spcBef>
                <a:spcPct val="20000"/>
              </a:spcBef>
              <a:spcAft>
                <a:spcPts val="0"/>
              </a:spcAft>
              <a:buClrTx/>
              <a:buSzTx/>
              <a:buFont typeface="Arial" pitchFamily="34" charset="0"/>
              <a:buNone/>
              <a:tabLst/>
              <a:defRPr sz="1400">
                <a:latin typeface="Arial" charset="0"/>
                <a:ea typeface="Arial" charset="0"/>
                <a:cs typeface="Arial" charset="0"/>
              </a:defRPr>
            </a:lvl1pPr>
          </a:lstStyle>
          <a:p>
            <a:pPr lvl="0"/>
            <a:r>
              <a:rPr lang="en-US" noProof="0"/>
              <a:t>Click to edit Master text styles</a:t>
            </a:r>
          </a:p>
        </p:txBody>
      </p:sp>
      <p:sp>
        <p:nvSpPr>
          <p:cNvPr id="8" name="Title 1"/>
          <p:cNvSpPr>
            <a:spLocks noGrp="1"/>
          </p:cNvSpPr>
          <p:nvPr>
            <p:ph type="ctrTitle"/>
          </p:nvPr>
        </p:nvSpPr>
        <p:spPr>
          <a:xfrm>
            <a:off x="609600" y="150714"/>
            <a:ext cx="11277600" cy="685799"/>
          </a:xfrm>
          <a:prstGeom prst="rect">
            <a:avLst/>
          </a:prstGeo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a:solidFill>
                  <a:srgbClr val="005976"/>
                </a:solidFill>
              </a:defRPr>
            </a:lvl1pPr>
          </a:lstStyle>
          <a:p>
            <a:r>
              <a:rPr lang="en-US" noProof="0" dirty="0"/>
              <a:t>Click to edit Master title style</a:t>
            </a:r>
            <a:endParaRPr lang="en-US" dirty="0"/>
          </a:p>
        </p:txBody>
      </p:sp>
      <p:sp>
        <p:nvSpPr>
          <p:cNvPr id="11" name="Slide Number Placeholder 5"/>
          <p:cNvSpPr>
            <a:spLocks noGrp="1"/>
          </p:cNvSpPr>
          <p:nvPr>
            <p:ph type="sldNum" sz="quarter" idx="14"/>
          </p:nvPr>
        </p:nvSpPr>
        <p:spPr/>
        <p:txBody>
          <a:bodyPr/>
          <a:lstStyle>
            <a:lvl1pPr>
              <a:defRPr/>
            </a:lvl1pPr>
          </a:lstStyle>
          <a:p>
            <a:pPr>
              <a:defRPr/>
            </a:pPr>
            <a:fld id="{224A5FB9-150B-8B43-BBDA-E4A39673120B}" type="slidenum">
              <a:rPr lang="en-US"/>
              <a:pPr>
                <a:defRPr/>
              </a:pPr>
              <a:t>‹#›</a:t>
            </a:fld>
            <a:endParaRPr lang="en-US"/>
          </a:p>
        </p:txBody>
      </p:sp>
    </p:spTree>
    <p:extLst>
      <p:ext uri="{BB962C8B-B14F-4D97-AF65-F5344CB8AC3E}">
        <p14:creationId xmlns:p14="http://schemas.microsoft.com/office/powerpoint/2010/main" val="2397662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120538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67435D3-4BC4-9744-BDDE-F88BEEB96E81}"/>
              </a:ext>
            </a:extLst>
          </p:cNvPr>
          <p:cNvSpPr>
            <a:spLocks noGrp="1"/>
          </p:cNvSpPr>
          <p:nvPr>
            <p:ph type="title"/>
          </p:nvPr>
        </p:nvSpPr>
        <p:spPr bwMode="auto">
          <a:xfrm>
            <a:off x="3529875" y="354741"/>
            <a:ext cx="80320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3" name="Content Placeholder 2"/>
          <p:cNvSpPr>
            <a:spLocks noGrp="1"/>
          </p:cNvSpPr>
          <p:nvPr>
            <p:ph sz="half" idx="1"/>
          </p:nvPr>
        </p:nvSpPr>
        <p:spPr>
          <a:xfrm>
            <a:off x="461700" y="1437376"/>
            <a:ext cx="5231733" cy="4609741"/>
          </a:xfrm>
          <a:prstGeom prst="rect">
            <a:avLst/>
          </a:prstGeom>
        </p:spPr>
        <p:txBody>
          <a:bodyPr/>
          <a:lstStyle>
            <a:lvl1pPr>
              <a:buClr>
                <a:srgbClr val="005976"/>
              </a:buClr>
              <a:defRPr/>
            </a:lvl1pPr>
            <a:lvl2pPr>
              <a:buClr>
                <a:srgbClr val="005976"/>
              </a:buClr>
              <a:defRPr/>
            </a:lvl2pPr>
            <a:lvl3pPr>
              <a:buClr>
                <a:srgbClr val="005976"/>
              </a:buClr>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979729" y="1437376"/>
            <a:ext cx="5766241" cy="4609740"/>
          </a:xfrm>
          <a:prstGeom prst="rect">
            <a:avLst/>
          </a:prstGeom>
        </p:spPr>
        <p:txBody>
          <a:bodyPr/>
          <a:lstStyle>
            <a:lvl1pPr>
              <a:buClr>
                <a:srgbClr val="005976"/>
              </a:buClr>
              <a:defRPr/>
            </a:lvl1pPr>
            <a:lvl2pPr>
              <a:buClr>
                <a:srgbClr val="005976"/>
              </a:buClr>
              <a:defRPr/>
            </a:lvl2pPr>
            <a:lvl3pPr>
              <a:buClr>
                <a:srgbClr val="005976"/>
              </a:buCl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40609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3693364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35039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88770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059980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597645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6/24/2022</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174728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6"/>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6/24/2022</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746461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71229F-2137-2D6A-5550-9EBE3E74A18B}"/>
              </a:ext>
            </a:extLst>
          </p:cNvPr>
          <p:cNvPicPr>
            <a:picLocks noChangeAspect="1"/>
          </p:cNvPicPr>
          <p:nvPr/>
        </p:nvPicPr>
        <p:blipFill>
          <a:blip r:embed="rId18"/>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589448" y="1419213"/>
            <a:ext cx="10802900" cy="635497"/>
          </a:xfrm>
          <a:prstGeom prst="rect">
            <a:avLst/>
          </a:prstGeom>
        </p:spPr>
        <p:txBody>
          <a:bodyPr vert="horz" lIns="0" tIns="0" rIns="91440" bIns="45720" rtlCol="0" anchor="t" anchorCtr="0">
            <a:noAutofit/>
          </a:bodyPr>
          <a:lstStyle/>
          <a:p>
            <a:r>
              <a:rPr lang="en-US" dirty="0"/>
              <a:t>Click to edit Master title (reduce font if over 1 line)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589447" y="2162286"/>
            <a:ext cx="10802901" cy="4173967"/>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10534487" y="6492875"/>
            <a:ext cx="1438726" cy="365125"/>
          </a:xfrm>
          <a:prstGeom prst="rect">
            <a:avLst/>
          </a:prstGeom>
        </p:spPr>
        <p:txBody>
          <a:bodyPr vert="horz" lIns="91440" tIns="45720" rIns="91440" bIns="155448" rtlCol="0" anchor="ctr"/>
          <a:lstStyle>
            <a:lvl1pPr algn="r">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6/24/2022</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8625398"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spTree>
    <p:extLst>
      <p:ext uri="{BB962C8B-B14F-4D97-AF65-F5344CB8AC3E}">
        <p14:creationId xmlns:p14="http://schemas.microsoft.com/office/powerpoint/2010/main" val="30255383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4" r:id="rId16"/>
  </p:sldLayoutIdLst>
  <p:txStyles>
    <p:titleStyle>
      <a:lvl1pPr algn="l" defTabSz="914400" rtl="0" eaLnBrk="1" latinLnBrk="0" hangingPunct="1">
        <a:lnSpc>
          <a:spcPct val="90000"/>
        </a:lnSpc>
        <a:spcBef>
          <a:spcPct val="0"/>
        </a:spcBef>
        <a:buNone/>
        <a:defRPr sz="3200" b="1" i="0" kern="1200">
          <a:solidFill>
            <a:srgbClr val="0159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15976"/>
        </a:buClr>
        <a:buFont typeface="Arial" panose="020B0604020202020204" pitchFamily="34" charset="0"/>
        <a:buChar char="•"/>
        <a:defRPr sz="2100" b="0" i="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15976"/>
        </a:buClr>
        <a:buFont typeface="Arial" panose="020B0604020202020204" pitchFamily="34" charset="0"/>
        <a:buChar char="−"/>
        <a:defRPr sz="2100" b="0" i="0" kern="1200" baseline="0">
          <a:solidFill>
            <a:schemeClr val="accent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15976"/>
        </a:buClr>
        <a:buFont typeface="Arial" panose="020B0604020202020204" pitchFamily="34" charset="0"/>
        <a:buChar char="•"/>
        <a:defRPr sz="1800" b="0" i="0" kern="1200" baseline="0">
          <a:solidFill>
            <a:schemeClr val="accent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15976"/>
        </a:buClr>
        <a:buFont typeface="Arial" panose="020B0604020202020204" pitchFamily="34" charset="0"/>
        <a:buChar char="−"/>
        <a:defRPr sz="2000" b="0" i="0" kern="1200" baseline="0">
          <a:solidFill>
            <a:schemeClr val="accent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15976"/>
        </a:buClr>
        <a:buFont typeface="Arial" panose="020B0604020202020204" pitchFamily="34" charset="0"/>
        <a:buChar char="•"/>
        <a:defRPr sz="1600" b="0" i="0" kern="1200" baseline="0">
          <a:solidFill>
            <a:schemeClr val="accent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48_FC7E696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119_F7E6F7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51_7D29F3FD.xml"/><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microsoft.com/office/2018/10/relationships/comments" Target="../comments/modernComment_13F_9228EA2F.xml"/><Relationship Id="rId1" Type="http://schemas.openxmlformats.org/officeDocument/2006/relationships/slideLayout" Target="../slideLayouts/slideLayout20.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microsoft.com/office/2018/10/relationships/comments" Target="../comments/modernComment_136_2347ED7.xml"/><Relationship Id="rId1" Type="http://schemas.openxmlformats.org/officeDocument/2006/relationships/slideLayout" Target="../slideLayouts/slideLayout30.xml"/><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microsoft.com/office/2018/10/relationships/comments" Target="../comments/modernComment_145_B2FE123D.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8/10/relationships/comments" Target="../comments/modernComment_14B_5D74DBC0.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17_1C68028B.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14F_400F4430.xml"/><Relationship Id="rId1" Type="http://schemas.openxmlformats.org/officeDocument/2006/relationships/slideLayout" Target="../slideLayouts/slideLayout20.xml"/><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49_4140301.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43_FFAA38C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46_B353A04F.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47_C3BCBD5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A1E04C8-3E13-4D72-A3CB-532176B6DAAB}"/>
              </a:ext>
            </a:extLst>
          </p:cNvPr>
          <p:cNvSpPr txBox="1">
            <a:spLocks/>
          </p:cNvSpPr>
          <p:nvPr/>
        </p:nvSpPr>
        <p:spPr bwMode="auto">
          <a:xfrm>
            <a:off x="5403273" y="1839710"/>
            <a:ext cx="6369040" cy="100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marR="0" indent="0" algn="ctr" defTabSz="914400" rtl="0" eaLnBrk="1" fontAlgn="auto" latinLnBrk="0" hangingPunct="1">
              <a:lnSpc>
                <a:spcPct val="100000"/>
              </a:lnSpc>
              <a:spcBef>
                <a:spcPct val="0"/>
              </a:spcBef>
              <a:spcAft>
                <a:spcPts val="0"/>
              </a:spcAft>
              <a:buClrTx/>
              <a:buSzTx/>
              <a:buFontTx/>
              <a:buNone/>
              <a:tabLst/>
              <a:defRPr sz="2400" b="1" kern="1200">
                <a:solidFill>
                  <a:srgbClr val="005976"/>
                </a:solidFill>
                <a:latin typeface="Arial Black" charset="0"/>
                <a:ea typeface="Arial Black" charset="0"/>
                <a:cs typeface="Arial Black" charset="0"/>
              </a:defRPr>
            </a:lvl1pPr>
            <a:lvl2pPr algn="l" rtl="0" eaLnBrk="1" fontAlgn="base" hangingPunct="1">
              <a:lnSpc>
                <a:spcPct val="90000"/>
              </a:lnSpc>
              <a:spcBef>
                <a:spcPct val="0"/>
              </a:spcBef>
              <a:spcAft>
                <a:spcPct val="0"/>
              </a:spcAft>
              <a:defRPr sz="2400" b="1">
                <a:solidFill>
                  <a:srgbClr val="6C8F9B"/>
                </a:solidFill>
                <a:latin typeface="Arial Black" charset="0"/>
                <a:ea typeface="Arial Black" charset="0"/>
                <a:cs typeface="Arial Black" charset="0"/>
              </a:defRPr>
            </a:lvl2pPr>
            <a:lvl3pPr algn="l" rtl="0" eaLnBrk="1" fontAlgn="base" hangingPunct="1">
              <a:lnSpc>
                <a:spcPct val="90000"/>
              </a:lnSpc>
              <a:spcBef>
                <a:spcPct val="0"/>
              </a:spcBef>
              <a:spcAft>
                <a:spcPct val="0"/>
              </a:spcAft>
              <a:defRPr sz="2400" b="1">
                <a:solidFill>
                  <a:srgbClr val="6C8F9B"/>
                </a:solidFill>
                <a:latin typeface="Arial Black" charset="0"/>
                <a:ea typeface="Arial Black" charset="0"/>
                <a:cs typeface="Arial Black" charset="0"/>
              </a:defRPr>
            </a:lvl3pPr>
            <a:lvl4pPr algn="l" rtl="0" eaLnBrk="1" fontAlgn="base" hangingPunct="1">
              <a:lnSpc>
                <a:spcPct val="90000"/>
              </a:lnSpc>
              <a:spcBef>
                <a:spcPct val="0"/>
              </a:spcBef>
              <a:spcAft>
                <a:spcPct val="0"/>
              </a:spcAft>
              <a:defRPr sz="2400" b="1">
                <a:solidFill>
                  <a:srgbClr val="6C8F9B"/>
                </a:solidFill>
                <a:latin typeface="Arial Black" charset="0"/>
                <a:ea typeface="Arial Black" charset="0"/>
                <a:cs typeface="Arial Black" charset="0"/>
              </a:defRPr>
            </a:lvl4pPr>
            <a:lvl5pPr algn="l" rtl="0" eaLnBrk="1" fontAlgn="base" hangingPunct="1">
              <a:lnSpc>
                <a:spcPct val="90000"/>
              </a:lnSpc>
              <a:spcBef>
                <a:spcPct val="0"/>
              </a:spcBef>
              <a:spcAft>
                <a:spcPct val="0"/>
              </a:spcAft>
              <a:defRPr sz="2400" b="1">
                <a:solidFill>
                  <a:srgbClr val="6C8F9B"/>
                </a:solidFill>
                <a:latin typeface="Arial Black" charset="0"/>
                <a:ea typeface="Arial Black" charset="0"/>
                <a:cs typeface="Arial Black" charset="0"/>
              </a:defRPr>
            </a:lvl5pPr>
            <a:lvl6pPr marL="457200" algn="l" rtl="0" eaLnBrk="1" fontAlgn="base" hangingPunct="1">
              <a:lnSpc>
                <a:spcPct val="90000"/>
              </a:lnSpc>
              <a:spcBef>
                <a:spcPct val="0"/>
              </a:spcBef>
              <a:spcAft>
                <a:spcPct val="0"/>
              </a:spcAft>
              <a:defRPr sz="2400" b="1">
                <a:solidFill>
                  <a:srgbClr val="6C8F9B"/>
                </a:solidFill>
                <a:latin typeface="Arial Black" charset="0"/>
                <a:ea typeface="Arial Black" charset="0"/>
                <a:cs typeface="Arial Black" charset="0"/>
              </a:defRPr>
            </a:lvl6pPr>
            <a:lvl7pPr marL="914400" algn="l" rtl="0" eaLnBrk="1" fontAlgn="base" hangingPunct="1">
              <a:lnSpc>
                <a:spcPct val="90000"/>
              </a:lnSpc>
              <a:spcBef>
                <a:spcPct val="0"/>
              </a:spcBef>
              <a:spcAft>
                <a:spcPct val="0"/>
              </a:spcAft>
              <a:defRPr sz="2400" b="1">
                <a:solidFill>
                  <a:srgbClr val="6C8F9B"/>
                </a:solidFill>
                <a:latin typeface="Arial Black" charset="0"/>
                <a:ea typeface="Arial Black" charset="0"/>
                <a:cs typeface="Arial Black" charset="0"/>
              </a:defRPr>
            </a:lvl7pPr>
            <a:lvl8pPr marL="1371600" algn="l" rtl="0" eaLnBrk="1" fontAlgn="base" hangingPunct="1">
              <a:lnSpc>
                <a:spcPct val="90000"/>
              </a:lnSpc>
              <a:spcBef>
                <a:spcPct val="0"/>
              </a:spcBef>
              <a:spcAft>
                <a:spcPct val="0"/>
              </a:spcAft>
              <a:defRPr sz="2400" b="1">
                <a:solidFill>
                  <a:srgbClr val="6C8F9B"/>
                </a:solidFill>
                <a:latin typeface="Arial Black" charset="0"/>
                <a:ea typeface="Arial Black" charset="0"/>
                <a:cs typeface="Arial Black" charset="0"/>
              </a:defRPr>
            </a:lvl8pPr>
            <a:lvl9pPr marL="1828800" algn="l" rtl="0" eaLnBrk="1" fontAlgn="base" hangingPunct="1">
              <a:lnSpc>
                <a:spcPct val="90000"/>
              </a:lnSpc>
              <a:spcBef>
                <a:spcPct val="0"/>
              </a:spcBef>
              <a:spcAft>
                <a:spcPct val="0"/>
              </a:spcAft>
              <a:defRPr sz="2400" b="1">
                <a:solidFill>
                  <a:srgbClr val="6C8F9B"/>
                </a:solidFill>
                <a:latin typeface="Arial Black" charset="0"/>
                <a:ea typeface="Arial Black" charset="0"/>
                <a:cs typeface="Arial Black" charset="0"/>
              </a:defRPr>
            </a:lvl9pPr>
          </a:lstStyle>
          <a:p>
            <a:pPr algn="r">
              <a:spcBef>
                <a:spcPts val="300"/>
              </a:spcBef>
              <a:spcAft>
                <a:spcPts val="300"/>
              </a:spcAft>
            </a:pPr>
            <a:r>
              <a:rPr lang="en-US" sz="2600">
                <a:solidFill>
                  <a:schemeClr val="tx1"/>
                </a:solidFill>
              </a:rPr>
              <a:t>A Risk-Informed Approach to Linked Safety-Security Modeling</a:t>
            </a:r>
          </a:p>
        </p:txBody>
      </p:sp>
      <p:sp>
        <p:nvSpPr>
          <p:cNvPr id="11" name="Text Placeholder 5">
            <a:extLst>
              <a:ext uri="{FF2B5EF4-FFF2-40B4-BE49-F238E27FC236}">
                <a16:creationId xmlns:a16="http://schemas.microsoft.com/office/drawing/2014/main" id="{CF98AACF-5697-49B1-8100-1309FCAB07CE}"/>
              </a:ext>
            </a:extLst>
          </p:cNvPr>
          <p:cNvSpPr txBox="1">
            <a:spLocks/>
          </p:cNvSpPr>
          <p:nvPr/>
        </p:nvSpPr>
        <p:spPr bwMode="auto">
          <a:xfrm>
            <a:off x="8046283" y="3959842"/>
            <a:ext cx="3726030" cy="425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0" marR="0" indent="0" algn="r" defTabSz="685800" rtl="0" eaLnBrk="1" fontAlgn="auto" latinLnBrk="0" hangingPunct="1">
              <a:lnSpc>
                <a:spcPct val="100000"/>
              </a:lnSpc>
              <a:spcBef>
                <a:spcPct val="20000"/>
              </a:spcBef>
              <a:spcAft>
                <a:spcPts val="0"/>
              </a:spcAft>
              <a:buClrTx/>
              <a:buSzTx/>
              <a:buFont typeface="Arial" pitchFamily="34" charset="0"/>
              <a:buNone/>
              <a:tabLst/>
              <a:defRPr sz="1200" kern="1200">
                <a:solidFill>
                  <a:schemeClr val="tx1"/>
                </a:solidFill>
                <a:latin typeface="Arial" charset="0"/>
                <a:ea typeface="Arial" charset="0"/>
                <a:cs typeface="Arial" charset="0"/>
              </a:defRPr>
            </a:lvl1pPr>
            <a:lvl2pPr marL="514350" indent="-239316" algn="l" rtl="0" eaLnBrk="1" fontAlgn="base" hangingPunct="1">
              <a:lnSpc>
                <a:spcPts val="1350"/>
              </a:lnSpc>
              <a:spcBef>
                <a:spcPts val="450"/>
              </a:spcBef>
              <a:spcAft>
                <a:spcPct val="0"/>
              </a:spcAft>
              <a:buClr>
                <a:srgbClr val="6C8F9B"/>
              </a:buClr>
              <a:buSzPct val="75000"/>
              <a:buFont typeface="Courier New" charset="0"/>
              <a:buChar char="o"/>
              <a:defRPr sz="1200" kern="1200">
                <a:solidFill>
                  <a:schemeClr val="tx1"/>
                </a:solidFill>
                <a:latin typeface="Arial" charset="0"/>
                <a:ea typeface="Arial" charset="0"/>
                <a:cs typeface="Arial" charset="0"/>
              </a:defRPr>
            </a:lvl2pPr>
            <a:lvl3pPr marL="857250" indent="-239316" algn="l" rtl="0" eaLnBrk="1" fontAlgn="base" hangingPunct="1">
              <a:lnSpc>
                <a:spcPts val="1350"/>
              </a:lnSpc>
              <a:spcBef>
                <a:spcPts val="450"/>
              </a:spcBef>
              <a:spcAft>
                <a:spcPct val="0"/>
              </a:spcAft>
              <a:buClr>
                <a:srgbClr val="6C8F9B"/>
              </a:buClr>
              <a:buFont typeface="Arial" charset="0"/>
              <a:buChar char="•"/>
              <a:defRPr sz="1050" kern="1200">
                <a:solidFill>
                  <a:schemeClr val="tx1"/>
                </a:solidFill>
                <a:latin typeface="Arial" charset="0"/>
                <a:ea typeface="Arial" charset="0"/>
                <a:cs typeface="Arial" charset="0"/>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Arial" charset="0"/>
                <a:cs typeface="Arial" charset="0"/>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a:solidFill>
                  <a:schemeClr val="bg1">
                    <a:lumMod val="50000"/>
                  </a:schemeClr>
                </a:solidFill>
              </a:rPr>
              <a:t>June 2022</a:t>
            </a:r>
          </a:p>
        </p:txBody>
      </p:sp>
      <p:sp>
        <p:nvSpPr>
          <p:cNvPr id="7" name="Subtitle 7">
            <a:extLst>
              <a:ext uri="{FF2B5EF4-FFF2-40B4-BE49-F238E27FC236}">
                <a16:creationId xmlns:a16="http://schemas.microsoft.com/office/drawing/2014/main" id="{FE586108-405F-4B9A-B011-4EFF1F80A738}"/>
              </a:ext>
            </a:extLst>
          </p:cNvPr>
          <p:cNvSpPr txBox="1">
            <a:spLocks/>
          </p:cNvSpPr>
          <p:nvPr/>
        </p:nvSpPr>
        <p:spPr bwMode="auto">
          <a:xfrm>
            <a:off x="5477022" y="3117047"/>
            <a:ext cx="6295291" cy="73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r" rtl="0" eaLnBrk="1" fontAlgn="base" hangingPunct="1">
              <a:lnSpc>
                <a:spcPts val="1800"/>
              </a:lnSpc>
              <a:spcBef>
                <a:spcPts val="600"/>
              </a:spcBef>
              <a:spcAft>
                <a:spcPts val="600"/>
              </a:spcAft>
              <a:buClr>
                <a:srgbClr val="6C8F9B"/>
              </a:buClr>
              <a:buSzPct val="125000"/>
              <a:buFont typeface="Arial" charset="0"/>
              <a:buNone/>
              <a:defRPr sz="2800" b="1" kern="1200" baseline="0">
                <a:solidFill>
                  <a:schemeClr val="tx1"/>
                </a:solidFill>
                <a:latin typeface="Arial" charset="0"/>
                <a:ea typeface="Arial" charset="0"/>
                <a:cs typeface="Arial" charset="0"/>
              </a:defRPr>
            </a:lvl1pPr>
            <a:lvl2pPr marL="457200" indent="0" algn="ctr" rtl="0" eaLnBrk="1" fontAlgn="base" hangingPunct="1">
              <a:lnSpc>
                <a:spcPts val="1800"/>
              </a:lnSpc>
              <a:spcBef>
                <a:spcPts val="600"/>
              </a:spcBef>
              <a:spcAft>
                <a:spcPct val="0"/>
              </a:spcAft>
              <a:buClr>
                <a:srgbClr val="6C8F9B"/>
              </a:buClr>
              <a:buSzPct val="75000"/>
              <a:buFont typeface="Courier New" charset="0"/>
              <a:buNone/>
              <a:defRPr sz="1600" kern="1200">
                <a:solidFill>
                  <a:schemeClr val="tx1">
                    <a:tint val="75000"/>
                  </a:schemeClr>
                </a:solidFill>
                <a:latin typeface="Arial" charset="0"/>
                <a:ea typeface="Arial" charset="0"/>
                <a:cs typeface="Arial" charset="0"/>
              </a:defRPr>
            </a:lvl2pPr>
            <a:lvl3pPr marL="914400" indent="0" algn="ctr" rtl="0" eaLnBrk="1" fontAlgn="base" hangingPunct="1">
              <a:lnSpc>
                <a:spcPts val="1800"/>
              </a:lnSpc>
              <a:spcBef>
                <a:spcPts val="600"/>
              </a:spcBef>
              <a:spcAft>
                <a:spcPct val="0"/>
              </a:spcAft>
              <a:buClr>
                <a:srgbClr val="6C8F9B"/>
              </a:buClr>
              <a:buFont typeface="Arial" charset="0"/>
              <a:buNone/>
              <a:defRPr sz="1400" kern="1200">
                <a:solidFill>
                  <a:schemeClr val="tx1">
                    <a:tint val="75000"/>
                  </a:schemeClr>
                </a:solidFill>
                <a:latin typeface="Arial" charset="0"/>
                <a:ea typeface="Arial" charset="0"/>
                <a:cs typeface="Arial" charset="0"/>
              </a:defRPr>
            </a:lvl3pPr>
            <a:lvl4pPr marL="1371600" indent="0" algn="ctr" rtl="0" eaLnBrk="1" fontAlgn="base" hangingPunct="1">
              <a:lnSpc>
                <a:spcPct val="90000"/>
              </a:lnSpc>
              <a:spcBef>
                <a:spcPts val="500"/>
              </a:spcBef>
              <a:spcAft>
                <a:spcPct val="0"/>
              </a:spcAft>
              <a:buFont typeface="Arial" charset="0"/>
              <a:buNone/>
              <a:defRPr kern="1200">
                <a:solidFill>
                  <a:schemeClr val="tx1">
                    <a:tint val="75000"/>
                  </a:schemeClr>
                </a:solidFill>
                <a:latin typeface="+mn-lt"/>
                <a:ea typeface="Arial" charset="0"/>
                <a:cs typeface="Arial" charset="0"/>
              </a:defRPr>
            </a:lvl4pPr>
            <a:lvl5pPr marL="1828800" indent="0" algn="ctr" rtl="0" eaLnBrk="1" fontAlgn="base" hangingPunct="1">
              <a:lnSpc>
                <a:spcPct val="90000"/>
              </a:lnSpc>
              <a:spcBef>
                <a:spcPts val="500"/>
              </a:spcBef>
              <a:spcAft>
                <a:spcPct val="0"/>
              </a:spcAft>
              <a:buFont typeface="Arial" charset="0"/>
              <a:buNone/>
              <a:defRPr kern="1200">
                <a:solidFill>
                  <a:schemeClr val="tx1">
                    <a:tint val="75000"/>
                  </a:schemeClr>
                </a:solidFill>
                <a:latin typeface="+mn-lt"/>
                <a:ea typeface="Arial" charset="0"/>
                <a:cs typeface="Arial" charset="0"/>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r>
              <a:rPr lang="en-US" altLang="en-US" sz="2000"/>
              <a:t>Shawn St. Germain</a:t>
            </a:r>
          </a:p>
        </p:txBody>
      </p:sp>
    </p:spTree>
    <p:extLst>
      <p:ext uri="{BB962C8B-B14F-4D97-AF65-F5344CB8AC3E}">
        <p14:creationId xmlns:p14="http://schemas.microsoft.com/office/powerpoint/2010/main" val="1719316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0746-C125-408C-AA50-5111504B67F1}"/>
              </a:ext>
            </a:extLst>
          </p:cNvPr>
          <p:cNvSpPr>
            <a:spLocks noGrp="1"/>
          </p:cNvSpPr>
          <p:nvPr>
            <p:ph type="title"/>
          </p:nvPr>
        </p:nvSpPr>
        <p:spPr>
          <a:xfrm>
            <a:off x="348288" y="1007231"/>
            <a:ext cx="10802900" cy="635497"/>
          </a:xfrm>
        </p:spPr>
        <p:txBody>
          <a:bodyPr/>
          <a:lstStyle/>
          <a:p>
            <a:r>
              <a:rPr lang="en-US"/>
              <a:t>Evaluate Potential Cost Savings</a:t>
            </a:r>
          </a:p>
        </p:txBody>
      </p:sp>
      <p:pic>
        <p:nvPicPr>
          <p:cNvPr id="4098" name="Picture 2">
            <a:extLst>
              <a:ext uri="{FF2B5EF4-FFF2-40B4-BE49-F238E27FC236}">
                <a16:creationId xmlns:a16="http://schemas.microsoft.com/office/drawing/2014/main" id="{0187C8C9-F255-4FFD-8710-D342BEB8E9A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01783" y="1525439"/>
            <a:ext cx="8670050" cy="511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14295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257" y="974489"/>
            <a:ext cx="5029633" cy="5711745"/>
          </a:xfrm>
          <a:prstGeom prst="rect">
            <a:avLst/>
          </a:prstGeom>
        </p:spPr>
      </p:pic>
      <p:sp>
        <p:nvSpPr>
          <p:cNvPr id="4" name="Rectangle 2"/>
          <p:cNvSpPr>
            <a:spLocks noGrp="1" noChangeArrowheads="1"/>
          </p:cNvSpPr>
          <p:nvPr>
            <p:ph type="title"/>
          </p:nvPr>
        </p:nvSpPr>
        <p:spPr>
          <a:xfrm>
            <a:off x="318198" y="1085022"/>
            <a:ext cx="9144000" cy="601703"/>
          </a:xfrm>
        </p:spPr>
        <p:txBody>
          <a:bodyPr/>
          <a:lstStyle/>
          <a:p>
            <a:r>
              <a:rPr lang="en-US" altLang="en-US" dirty="0"/>
              <a:t>EMRALD </a:t>
            </a:r>
            <a:br>
              <a:rPr lang="en-US" altLang="en-US" dirty="0"/>
            </a:br>
            <a:r>
              <a:rPr lang="en-US" sz="1800" b="0" i="0" dirty="0"/>
              <a:t>(Event Model Risk Assessment using Linked Diagrams)</a:t>
            </a:r>
            <a:endParaRPr lang="en-US" altLang="en-US" sz="1800" dirty="0"/>
          </a:p>
        </p:txBody>
      </p:sp>
      <p:sp>
        <p:nvSpPr>
          <p:cNvPr id="5" name="Content Placeholder 2"/>
          <p:cNvSpPr txBox="1">
            <a:spLocks/>
          </p:cNvSpPr>
          <p:nvPr/>
        </p:nvSpPr>
        <p:spPr bwMode="auto">
          <a:xfrm>
            <a:off x="314476" y="2048465"/>
            <a:ext cx="5781524" cy="511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0188" indent="-230188" algn="l" rtl="0" eaLnBrk="0" fontAlgn="base" hangingPunct="0">
              <a:lnSpc>
                <a:spcPct val="85000"/>
              </a:lnSpc>
              <a:spcBef>
                <a:spcPct val="40000"/>
              </a:spcBef>
              <a:spcAft>
                <a:spcPct val="0"/>
              </a:spcAft>
              <a:buClr>
                <a:srgbClr val="FF6600"/>
              </a:buClr>
              <a:buChar char="•"/>
              <a:defRPr sz="2000">
                <a:solidFill>
                  <a:schemeClr val="tx1"/>
                </a:solidFill>
                <a:latin typeface="+mn-lt"/>
                <a:ea typeface="+mn-ea"/>
                <a:cs typeface="+mn-cs"/>
              </a:defRPr>
            </a:lvl1pPr>
            <a:lvl2pPr marL="684213" indent="-227013" algn="l" rtl="0" eaLnBrk="0" fontAlgn="base" hangingPunct="0">
              <a:lnSpc>
                <a:spcPct val="85000"/>
              </a:lnSpc>
              <a:spcBef>
                <a:spcPct val="20000"/>
              </a:spcBef>
              <a:spcAft>
                <a:spcPct val="0"/>
              </a:spcAft>
              <a:buClr>
                <a:srgbClr val="FF6600"/>
              </a:buClr>
              <a:buFont typeface="Times New Roman" charset="0"/>
              <a:buChar char="–"/>
              <a:defRPr sz="2000">
                <a:solidFill>
                  <a:schemeClr val="tx1"/>
                </a:solidFill>
                <a:latin typeface="+mn-lt"/>
              </a:defRPr>
            </a:lvl2pPr>
            <a:lvl3pPr marL="1143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3pPr>
            <a:lvl4pPr marL="1600200" indent="-228600" algn="l" rtl="0" eaLnBrk="0" fontAlgn="base" hangingPunct="0">
              <a:lnSpc>
                <a:spcPct val="85000"/>
              </a:lnSpc>
              <a:spcBef>
                <a:spcPct val="20000"/>
              </a:spcBef>
              <a:spcAft>
                <a:spcPct val="0"/>
              </a:spcAft>
              <a:buClr>
                <a:srgbClr val="FF6600"/>
              </a:buClr>
              <a:buFont typeface="Times New Roman" charset="0"/>
              <a:buChar char="–"/>
              <a:defRPr sz="2000">
                <a:solidFill>
                  <a:schemeClr val="tx1"/>
                </a:solidFill>
                <a:latin typeface="+mn-lt"/>
              </a:defRPr>
            </a:lvl4pPr>
            <a:lvl5pPr marL="20574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5pPr>
            <a:lvl6pPr marL="25146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9pPr>
          </a:lstStyle>
          <a:p>
            <a:pPr marL="229870" indent="-229870">
              <a:spcAft>
                <a:spcPts val="600"/>
              </a:spcAft>
            </a:pPr>
            <a:r>
              <a:rPr lang="en-US" kern="0" dirty="0"/>
              <a:t>Dynamic PRA model based on a three-phased discrete event simulation.</a:t>
            </a:r>
            <a:endParaRPr lang="en-US" dirty="0"/>
          </a:p>
          <a:p>
            <a:pPr marL="346075" lvl="1" indent="0">
              <a:spcBef>
                <a:spcPts val="0"/>
              </a:spcBef>
              <a:spcAft>
                <a:spcPts val="600"/>
              </a:spcAft>
              <a:buClr>
                <a:srgbClr val="81C9FF"/>
              </a:buClr>
              <a:buNone/>
              <a:defRPr/>
            </a:pPr>
            <a:r>
              <a:rPr lang="en-US" sz="1800" kern="0" dirty="0"/>
              <a:t>To begin, add initial start states to Current and New States List.</a:t>
            </a:r>
          </a:p>
          <a:p>
            <a:pPr marL="685800" lvl="1" indent="-339725">
              <a:buClr>
                <a:srgbClr val="81C9FF"/>
              </a:buClr>
              <a:buFont typeface="+mj-lt"/>
              <a:buAutoNum type="arabicPeriod"/>
              <a:defRPr/>
            </a:pPr>
            <a:r>
              <a:rPr lang="en-US" sz="1800" kern="0" dirty="0"/>
              <a:t>While there are States in the New States list, for each State: </a:t>
            </a:r>
            <a:br>
              <a:rPr lang="en-US" sz="1800" kern="0" dirty="0"/>
            </a:br>
            <a:r>
              <a:rPr lang="en-US" sz="1800" kern="0" dirty="0"/>
              <a:t>- Add the Events to the Time Queue or Conditional List </a:t>
            </a:r>
            <a:br>
              <a:rPr lang="en-US" sz="1800" kern="0" dirty="0"/>
            </a:br>
            <a:r>
              <a:rPr lang="en-US" sz="1800" kern="0" dirty="0"/>
              <a:t>- Execute any Immediate Actions</a:t>
            </a:r>
            <a:br>
              <a:rPr lang="en-US" sz="1800" kern="0" dirty="0"/>
            </a:br>
            <a:endParaRPr lang="en-US" sz="1800" kern="0" dirty="0"/>
          </a:p>
          <a:p>
            <a:pPr marL="685800" lvl="1" indent="-339725">
              <a:buClr>
                <a:srgbClr val="81C9FF"/>
              </a:buClr>
              <a:buFont typeface="+mj-lt"/>
              <a:buAutoNum type="arabicPeriod"/>
              <a:defRPr/>
            </a:pPr>
            <a:r>
              <a:rPr lang="en-US" sz="1800" kern="0" dirty="0"/>
              <a:t>If any Conditional Events criteria are met:</a:t>
            </a:r>
            <a:br>
              <a:rPr lang="en-US" sz="1800" kern="0" dirty="0"/>
            </a:br>
            <a:r>
              <a:rPr lang="en-US" sz="1800" kern="0" dirty="0"/>
              <a:t>- Execute that events action/s </a:t>
            </a:r>
            <a:br>
              <a:rPr lang="en-US" sz="1800" kern="0" dirty="0"/>
            </a:br>
            <a:r>
              <a:rPr lang="en-US" sz="1800" kern="0" dirty="0"/>
              <a:t>- (Go to Step 1)</a:t>
            </a:r>
            <a:br>
              <a:rPr lang="en-US" sz="1800" kern="0" dirty="0"/>
            </a:br>
            <a:endParaRPr lang="en-US" sz="1800" kern="0" dirty="0"/>
          </a:p>
          <a:p>
            <a:pPr marL="685800" lvl="1" indent="-339725">
              <a:buClr>
                <a:srgbClr val="81C9FF"/>
              </a:buClr>
              <a:buFont typeface="+mj-lt"/>
              <a:buAutoNum type="arabicPeriod"/>
              <a:defRPr/>
            </a:pPr>
            <a:r>
              <a:rPr lang="en-US" sz="1800" kern="0" dirty="0"/>
              <a:t>Jump to the next chronological event:  </a:t>
            </a:r>
            <a:br>
              <a:rPr lang="en-US" sz="1800" kern="0" dirty="0"/>
            </a:br>
            <a:r>
              <a:rPr lang="en-US" sz="1800" kern="0" dirty="0"/>
              <a:t>- Process that event’s actions </a:t>
            </a:r>
            <a:br>
              <a:rPr lang="en-US" sz="1800" kern="0" dirty="0"/>
            </a:br>
            <a:r>
              <a:rPr lang="en-US" sz="1800" kern="0" dirty="0"/>
              <a:t>- (Go to Step 1).</a:t>
            </a:r>
          </a:p>
          <a:p>
            <a:pPr marL="803275" lvl="1" indent="-457200">
              <a:buClr>
                <a:srgbClr val="81C9FF"/>
              </a:buClr>
              <a:buFont typeface="+mj-lt"/>
              <a:buAutoNum type="arabicPeriod"/>
              <a:defRPr/>
            </a:pPr>
            <a:endParaRPr lang="en-US" sz="1800" kern="0" dirty="0"/>
          </a:p>
          <a:p>
            <a:pPr marL="803275" lvl="1" indent="-457200">
              <a:buClr>
                <a:srgbClr val="81C9FF"/>
              </a:buClr>
              <a:buFont typeface="Wingdings" panose="05000000000000000000" pitchFamily="2" charset="2"/>
              <a:buChar char="§"/>
              <a:defRPr/>
            </a:pPr>
            <a:endParaRPr lang="en-US" sz="1800" kern="0" dirty="0"/>
          </a:p>
          <a:p>
            <a:pPr marL="0" indent="0">
              <a:buNone/>
            </a:pPr>
            <a:endParaRPr lang="en-US" sz="2400" kern="0" dirty="0"/>
          </a:p>
        </p:txBody>
      </p:sp>
    </p:spTree>
    <p:extLst>
      <p:ext uri="{BB962C8B-B14F-4D97-AF65-F5344CB8AC3E}">
        <p14:creationId xmlns:p14="http://schemas.microsoft.com/office/powerpoint/2010/main" val="4159109097"/>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mpon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396" y="4396813"/>
            <a:ext cx="3903255" cy="21739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8858" y="1062067"/>
            <a:ext cx="8231187" cy="353174"/>
          </a:xfrm>
        </p:spPr>
        <p:txBody>
          <a:bodyPr/>
          <a:lstStyle/>
          <a:p>
            <a:r>
              <a:rPr lang="en-US" dirty="0"/>
              <a:t>EMRALD Modeling</a:t>
            </a:r>
          </a:p>
        </p:txBody>
      </p:sp>
      <p:sp>
        <p:nvSpPr>
          <p:cNvPr id="3" name="Content Placeholder 2"/>
          <p:cNvSpPr>
            <a:spLocks noGrp="1"/>
          </p:cNvSpPr>
          <p:nvPr>
            <p:ph idx="1"/>
          </p:nvPr>
        </p:nvSpPr>
        <p:spPr>
          <a:xfrm>
            <a:off x="3666589" y="2465622"/>
            <a:ext cx="2041482" cy="1480918"/>
          </a:xfrm>
        </p:spPr>
        <p:txBody>
          <a:bodyPr>
            <a:normAutofit fontScale="92500"/>
          </a:bodyPr>
          <a:lstStyle/>
          <a:p>
            <a:pPr marL="0" indent="0">
              <a:buNone/>
            </a:pPr>
            <a:r>
              <a:rPr lang="en-US" b="1"/>
              <a:t>Diagrams</a:t>
            </a:r>
          </a:p>
          <a:p>
            <a:r>
              <a:rPr lang="en-US"/>
              <a:t>Components </a:t>
            </a:r>
          </a:p>
          <a:p>
            <a:r>
              <a:rPr lang="en-US"/>
              <a:t>Systems</a:t>
            </a:r>
          </a:p>
          <a:p>
            <a:r>
              <a:rPr lang="en-US"/>
              <a:t>Plant response</a:t>
            </a:r>
          </a:p>
          <a:p>
            <a:endParaRPr lang="en-US"/>
          </a:p>
        </p:txBody>
      </p:sp>
      <p:sp>
        <p:nvSpPr>
          <p:cNvPr id="4" name="Content Placeholder 2"/>
          <p:cNvSpPr txBox="1">
            <a:spLocks/>
          </p:cNvSpPr>
          <p:nvPr/>
        </p:nvSpPr>
        <p:spPr bwMode="auto">
          <a:xfrm>
            <a:off x="306860" y="1701538"/>
            <a:ext cx="2526392" cy="1330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a:solidFill>
                  <a:schemeClr val="tx1"/>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chemeClr val="accent2"/>
              </a:buClr>
              <a:buFont typeface="Times New Roman" charset="0"/>
              <a:buChar char="–"/>
              <a:defRPr sz="2000">
                <a:solidFill>
                  <a:schemeClr val="tx1"/>
                </a:solidFill>
                <a:latin typeface="+mn-lt"/>
                <a:ea typeface="ＭＳ Ｐゴシック" charset="0"/>
              </a:defRPr>
            </a:lvl2pPr>
            <a:lvl3pPr marL="1143000" indent="-228600" algn="l" rtl="0" eaLnBrk="1" fontAlgn="base" hangingPunct="1">
              <a:lnSpc>
                <a:spcPct val="85000"/>
              </a:lnSpc>
              <a:spcBef>
                <a:spcPct val="20000"/>
              </a:spcBef>
              <a:spcAft>
                <a:spcPct val="0"/>
              </a:spcAft>
              <a:buClr>
                <a:schemeClr val="accent2"/>
              </a:buClr>
              <a:buChar char="•"/>
              <a:defRPr sz="20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20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20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0" indent="0">
              <a:buNone/>
            </a:pPr>
            <a:r>
              <a:rPr lang="en-US" sz="1800" b="1" kern="0" dirty="0">
                <a:ea typeface="ＭＳ Ｐゴシック"/>
              </a:rPr>
              <a:t>States</a:t>
            </a:r>
            <a:endParaRPr lang="en-US" sz="1800" b="1" kern="0" dirty="0">
              <a:ea typeface="ＭＳ Ｐゴシック"/>
              <a:cs typeface="Arial"/>
            </a:endParaRPr>
          </a:p>
          <a:p>
            <a:pPr marL="229870" indent="-229870"/>
            <a:r>
              <a:rPr lang="en-US" sz="1800" kern="0" dirty="0">
                <a:ea typeface="ＭＳ Ｐゴシック"/>
              </a:rPr>
              <a:t>Actions (transition, change variables, run script)</a:t>
            </a:r>
            <a:endParaRPr lang="en-US" sz="1800" kern="0">
              <a:ea typeface="ＭＳ Ｐゴシック"/>
              <a:cs typeface="Arial"/>
            </a:endParaRPr>
          </a:p>
          <a:p>
            <a:pPr marL="229870" indent="-229870"/>
            <a:r>
              <a:rPr lang="en-US" sz="1800" kern="0" dirty="0">
                <a:ea typeface="ＭＳ Ｐゴシック"/>
              </a:rPr>
              <a:t>Events </a:t>
            </a:r>
            <a:r>
              <a:rPr lang="en-US" sz="1800" kern="0" dirty="0">
                <a:ea typeface="ＭＳ Ｐゴシック"/>
                <a:sym typeface="Wingdings" panose="05000000000000000000" pitchFamily="2" charset="2"/>
              </a:rPr>
              <a:t></a:t>
            </a:r>
            <a:r>
              <a:rPr lang="en-US" sz="1800" kern="0" dirty="0">
                <a:ea typeface="ＭＳ Ｐゴシック"/>
              </a:rPr>
              <a:t> Action (sampling, conditions, time, etc.)</a:t>
            </a:r>
            <a:endParaRPr lang="en-US" sz="1800" kern="0" dirty="0">
              <a:ea typeface="ＭＳ Ｐゴシック"/>
              <a:cs typeface="Arial"/>
            </a:endParaRPr>
          </a:p>
          <a:p>
            <a:pPr marL="229870" indent="-229870"/>
            <a:endParaRPr lang="en-US" sz="1800" kern="0" dirty="0">
              <a:cs typeface="Arial"/>
            </a:endParaRPr>
          </a:p>
        </p:txBody>
      </p:sp>
      <p:sp>
        <p:nvSpPr>
          <p:cNvPr id="5" name="Content Placeholder 2"/>
          <p:cNvSpPr txBox="1">
            <a:spLocks/>
          </p:cNvSpPr>
          <p:nvPr/>
        </p:nvSpPr>
        <p:spPr bwMode="auto">
          <a:xfrm>
            <a:off x="9139134" y="2725779"/>
            <a:ext cx="2860076" cy="1914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a:solidFill>
                  <a:schemeClr val="tx1"/>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chemeClr val="accent2"/>
              </a:buClr>
              <a:buFont typeface="Times New Roman" charset="0"/>
              <a:buChar char="–"/>
              <a:defRPr sz="2000">
                <a:solidFill>
                  <a:schemeClr val="tx1"/>
                </a:solidFill>
                <a:latin typeface="+mn-lt"/>
                <a:ea typeface="ＭＳ Ｐゴシック" charset="0"/>
              </a:defRPr>
            </a:lvl2pPr>
            <a:lvl3pPr marL="1143000" indent="-228600" algn="l" rtl="0" eaLnBrk="1" fontAlgn="base" hangingPunct="1">
              <a:lnSpc>
                <a:spcPct val="85000"/>
              </a:lnSpc>
              <a:spcBef>
                <a:spcPct val="20000"/>
              </a:spcBef>
              <a:spcAft>
                <a:spcPct val="0"/>
              </a:spcAft>
              <a:buClr>
                <a:schemeClr val="accent2"/>
              </a:buClr>
              <a:buChar char="•"/>
              <a:defRPr sz="20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20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20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0" indent="0">
              <a:buNone/>
            </a:pPr>
            <a:endParaRPr lang="en-US" b="1" kern="0" dirty="0"/>
          </a:p>
          <a:p>
            <a:pPr marL="0" indent="0">
              <a:buNone/>
            </a:pPr>
            <a:r>
              <a:rPr lang="en-US" b="1" kern="0" dirty="0"/>
              <a:t>Variables</a:t>
            </a:r>
          </a:p>
          <a:p>
            <a:pPr marL="0" indent="0">
              <a:buNone/>
            </a:pPr>
            <a:endParaRPr lang="en-US" b="1" kern="0" dirty="0"/>
          </a:p>
          <a:p>
            <a:pPr marL="0" indent="0">
              <a:buNone/>
            </a:pPr>
            <a:r>
              <a:rPr lang="en-US" b="1" kern="0" dirty="0"/>
              <a:t>External Links</a:t>
            </a:r>
          </a:p>
          <a:p>
            <a:pPr marL="229870" indent="-229870"/>
            <a:endParaRPr lang="en-US" kern="0" dirty="0">
              <a:cs typeface="Arial" panose="020B0604020202020204"/>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66" y="3636704"/>
            <a:ext cx="2049138" cy="3041103"/>
          </a:xfrm>
          <a:prstGeom prst="rect">
            <a:avLst/>
          </a:prstGeom>
        </p:spPr>
      </p:pic>
      <p:pic>
        <p:nvPicPr>
          <p:cNvPr id="8"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7141" y="3986787"/>
            <a:ext cx="3901065" cy="244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gate logic tree"/>
          <p:cNvPicPr>
            <a:picLocks noChangeAspect="1" noChangeArrowheads="1"/>
          </p:cNvPicPr>
          <p:nvPr/>
        </p:nvPicPr>
        <p:blipFill rotWithShape="1">
          <a:blip r:embed="rId7">
            <a:extLst>
              <a:ext uri="{28A0092B-C50C-407E-A947-70E740481C1C}">
                <a14:useLocalDpi xmlns:a14="http://schemas.microsoft.com/office/drawing/2010/main" val="0"/>
              </a:ext>
            </a:extLst>
          </a:blip>
          <a:srcRect l="-1007" t="12275" r="1007" b="951"/>
          <a:stretch/>
        </p:blipFill>
        <p:spPr bwMode="auto">
          <a:xfrm>
            <a:off x="6095983" y="2122959"/>
            <a:ext cx="2365201" cy="21736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4768F3-BC83-8B30-A108-C1D8E4737A1E}"/>
              </a:ext>
            </a:extLst>
          </p:cNvPr>
          <p:cNvSpPr txBox="1"/>
          <p:nvPr/>
        </p:nvSpPr>
        <p:spPr>
          <a:xfrm>
            <a:off x="6548582" y="1676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Logic Trees</a:t>
            </a:r>
            <a:r>
              <a:rPr lang="en-US">
                <a:cs typeface="Arial"/>
              </a:rPr>
              <a:t>​</a:t>
            </a:r>
            <a:endParaRPr lang="en-US"/>
          </a:p>
        </p:txBody>
      </p:sp>
    </p:spTree>
    <p:extLst>
      <p:ext uri="{BB962C8B-B14F-4D97-AF65-F5344CB8AC3E}">
        <p14:creationId xmlns:p14="http://schemas.microsoft.com/office/powerpoint/2010/main" val="209990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4" grpId="0"/>
      <p:bldP spid="5" grpId="0"/>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57FDD-FBAB-4616-BE61-C1AC099C4274}"/>
              </a:ext>
            </a:extLst>
          </p:cNvPr>
          <p:cNvSpPr>
            <a:spLocks noGrp="1"/>
          </p:cNvSpPr>
          <p:nvPr>
            <p:ph type="title"/>
          </p:nvPr>
        </p:nvSpPr>
        <p:spPr>
          <a:xfrm>
            <a:off x="152400" y="1067734"/>
            <a:ext cx="10802900" cy="635497"/>
          </a:xfrm>
        </p:spPr>
        <p:txBody>
          <a:bodyPr/>
          <a:lstStyle/>
          <a:p>
            <a:r>
              <a:rPr lang="en-US"/>
              <a:t>Case Study: Crediting FLEX Equipment</a:t>
            </a:r>
          </a:p>
        </p:txBody>
      </p:sp>
      <p:sp>
        <p:nvSpPr>
          <p:cNvPr id="4" name="Rectangle 18">
            <a:extLst>
              <a:ext uri="{FF2B5EF4-FFF2-40B4-BE49-F238E27FC236}">
                <a16:creationId xmlns:a16="http://schemas.microsoft.com/office/drawing/2014/main" id="{A442F225-E812-47AC-A011-D4F0DC795917}"/>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76" name="Picture 28" descr="Image result for nuclear flex program">
            <a:extLst>
              <a:ext uri="{FF2B5EF4-FFF2-40B4-BE49-F238E27FC236}">
                <a16:creationId xmlns:a16="http://schemas.microsoft.com/office/drawing/2014/main" id="{C57F2033-BB5F-413A-A1BA-3C88892C9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05" y="2184636"/>
            <a:ext cx="6141068" cy="40984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78" name="Picture 30" descr="Image result for nuclear flex program">
            <a:extLst>
              <a:ext uri="{FF2B5EF4-FFF2-40B4-BE49-F238E27FC236}">
                <a16:creationId xmlns:a16="http://schemas.microsoft.com/office/drawing/2014/main" id="{E3D43982-2AF2-466C-9AB9-E6A77287C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943" y="4173788"/>
            <a:ext cx="4791075" cy="24860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80" name="Picture 32" descr="Image result for nuclear flex program">
            <a:extLst>
              <a:ext uri="{FF2B5EF4-FFF2-40B4-BE49-F238E27FC236}">
                <a16:creationId xmlns:a16="http://schemas.microsoft.com/office/drawing/2014/main" id="{B3C0E816-BC63-41BF-98A7-E8F567E09E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098" y="1512435"/>
            <a:ext cx="4791075" cy="24860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CD26379-0DB8-475C-9561-FE255381F13B}"/>
              </a:ext>
            </a:extLst>
          </p:cNvPr>
          <p:cNvSpPr txBox="1"/>
          <p:nvPr/>
        </p:nvSpPr>
        <p:spPr>
          <a:xfrm>
            <a:off x="672872" y="1703231"/>
            <a:ext cx="5710917" cy="369332"/>
          </a:xfrm>
          <a:prstGeom prst="rect">
            <a:avLst/>
          </a:prstGeom>
          <a:noFill/>
        </p:spPr>
        <p:txBody>
          <a:bodyPr wrap="square" rtlCol="0">
            <a:spAutoFit/>
          </a:bodyPr>
          <a:lstStyle/>
          <a:p>
            <a:pPr algn="ctr"/>
            <a:r>
              <a:rPr lang="en-US"/>
              <a:t>Diverse and Flexible Mitigation Strategy (FLEX)</a:t>
            </a:r>
          </a:p>
        </p:txBody>
      </p:sp>
    </p:spTree>
    <p:extLst>
      <p:ext uri="{BB962C8B-B14F-4D97-AF65-F5344CB8AC3E}">
        <p14:creationId xmlns:p14="http://schemas.microsoft.com/office/powerpoint/2010/main" val="2452154927"/>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3CB6E-E45B-432D-8B6C-AB146E94AF53}"/>
              </a:ext>
            </a:extLst>
          </p:cNvPr>
          <p:cNvSpPr>
            <a:spLocks noGrp="1"/>
          </p:cNvSpPr>
          <p:nvPr>
            <p:ph type="title"/>
          </p:nvPr>
        </p:nvSpPr>
        <p:spPr>
          <a:xfrm>
            <a:off x="298502" y="1086704"/>
            <a:ext cx="10802900" cy="635497"/>
          </a:xfrm>
        </p:spPr>
        <p:txBody>
          <a:bodyPr/>
          <a:lstStyle/>
          <a:p>
            <a:r>
              <a:rPr lang="en-US" err="1"/>
              <a:t>FoF</a:t>
            </a:r>
            <a:r>
              <a:rPr lang="en-US"/>
              <a:t>-FLEX Timeline Model</a:t>
            </a:r>
          </a:p>
        </p:txBody>
      </p:sp>
      <p:pic>
        <p:nvPicPr>
          <p:cNvPr id="5" name="Picture 4">
            <a:extLst>
              <a:ext uri="{FF2B5EF4-FFF2-40B4-BE49-F238E27FC236}">
                <a16:creationId xmlns:a16="http://schemas.microsoft.com/office/drawing/2014/main" id="{E683A967-D5A8-D243-8641-ADB1EBE84BA6}"/>
              </a:ext>
            </a:extLst>
          </p:cNvPr>
          <p:cNvPicPr>
            <a:picLocks noChangeAspect="1"/>
          </p:cNvPicPr>
          <p:nvPr/>
        </p:nvPicPr>
        <p:blipFill rotWithShape="1">
          <a:blip r:embed="rId2">
            <a:extLst>
              <a:ext uri="{28A0092B-C50C-407E-A947-70E740481C1C}">
                <a14:useLocalDpi xmlns:a14="http://schemas.microsoft.com/office/drawing/2010/main" val="0"/>
              </a:ext>
            </a:extLst>
          </a:blip>
          <a:srcRect t="19481"/>
          <a:stretch/>
        </p:blipFill>
        <p:spPr>
          <a:xfrm>
            <a:off x="0" y="2009948"/>
            <a:ext cx="12180604" cy="4189516"/>
          </a:xfrm>
          <a:prstGeom prst="rect">
            <a:avLst/>
          </a:prstGeom>
        </p:spPr>
      </p:pic>
    </p:spTree>
    <p:extLst>
      <p:ext uri="{BB962C8B-B14F-4D97-AF65-F5344CB8AC3E}">
        <p14:creationId xmlns:p14="http://schemas.microsoft.com/office/powerpoint/2010/main" val="566475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A5FA3-E8EF-42BA-B1C2-8D4A475CDAD2}"/>
              </a:ext>
            </a:extLst>
          </p:cNvPr>
          <p:cNvSpPr>
            <a:spLocks noGrp="1"/>
          </p:cNvSpPr>
          <p:nvPr>
            <p:ph type="title"/>
          </p:nvPr>
        </p:nvSpPr>
        <p:spPr>
          <a:xfrm>
            <a:off x="166454" y="935204"/>
            <a:ext cx="8032067" cy="561975"/>
          </a:xfrm>
        </p:spPr>
        <p:txBody>
          <a:bodyPr/>
          <a:lstStyle/>
          <a:p>
            <a:r>
              <a:rPr lang="en-US"/>
              <a:t>Time Window to Execute FLEX Strategy</a:t>
            </a:r>
          </a:p>
        </p:txBody>
      </p:sp>
      <p:sp>
        <p:nvSpPr>
          <p:cNvPr id="14" name="Content Placeholder 13">
            <a:extLst>
              <a:ext uri="{FF2B5EF4-FFF2-40B4-BE49-F238E27FC236}">
                <a16:creationId xmlns:a16="http://schemas.microsoft.com/office/drawing/2014/main" id="{65889829-B6EB-4C34-A35E-75B65483EBDE}"/>
              </a:ext>
            </a:extLst>
          </p:cNvPr>
          <p:cNvSpPr>
            <a:spLocks noGrp="1"/>
          </p:cNvSpPr>
          <p:nvPr>
            <p:ph sz="half" idx="1"/>
          </p:nvPr>
        </p:nvSpPr>
        <p:spPr>
          <a:xfrm>
            <a:off x="6174628" y="1641372"/>
            <a:ext cx="5231733" cy="4609741"/>
          </a:xfrm>
        </p:spPr>
        <p:txBody>
          <a:bodyPr/>
          <a:lstStyle/>
          <a:p>
            <a:r>
              <a:rPr lang="en-US" dirty="0"/>
              <a:t>RELAP5 TH analysis with uncertainties*:</a:t>
            </a:r>
          </a:p>
          <a:p>
            <a:pPr lvl="1"/>
            <a:r>
              <a:rPr lang="en-US" dirty="0"/>
              <a:t>Operator action timing:</a:t>
            </a:r>
          </a:p>
          <a:p>
            <a:pPr lvl="1"/>
            <a:endParaRPr lang="en-US" dirty="0"/>
          </a:p>
          <a:p>
            <a:pPr lvl="1"/>
            <a:endParaRPr lang="en-US" dirty="0"/>
          </a:p>
          <a:p>
            <a:pPr marL="457200" lvl="1" indent="0">
              <a:buNone/>
            </a:pPr>
            <a:endParaRPr lang="en-US" dirty="0"/>
          </a:p>
          <a:p>
            <a:pPr lvl="1"/>
            <a:r>
              <a:rPr lang="en-US" dirty="0"/>
              <a:t>Component failures:</a:t>
            </a:r>
          </a:p>
          <a:p>
            <a:endParaRPr lang="en-US" dirty="0"/>
          </a:p>
          <a:p>
            <a:endParaRPr lang="en-US" dirty="0"/>
          </a:p>
        </p:txBody>
      </p:sp>
      <p:grpSp>
        <p:nvGrpSpPr>
          <p:cNvPr id="22" name="Group 21">
            <a:extLst>
              <a:ext uri="{FF2B5EF4-FFF2-40B4-BE49-F238E27FC236}">
                <a16:creationId xmlns:a16="http://schemas.microsoft.com/office/drawing/2014/main" id="{DB7C7630-2E74-6A2B-8925-D7FA65885298}"/>
              </a:ext>
            </a:extLst>
          </p:cNvPr>
          <p:cNvGrpSpPr/>
          <p:nvPr/>
        </p:nvGrpSpPr>
        <p:grpSpPr>
          <a:xfrm>
            <a:off x="345214" y="1757018"/>
            <a:ext cx="5829862" cy="3763721"/>
            <a:chOff x="345214" y="1757018"/>
            <a:chExt cx="5829862" cy="3763721"/>
          </a:xfrm>
        </p:grpSpPr>
        <p:pic>
          <p:nvPicPr>
            <p:cNvPr id="5" name="Picture 2" descr="Image result for nuclear station blackout event tree">
              <a:extLst>
                <a:ext uri="{FF2B5EF4-FFF2-40B4-BE49-F238E27FC236}">
                  <a16:creationId xmlns:a16="http://schemas.microsoft.com/office/drawing/2014/main" id="{DD582FF6-B780-49F8-BA86-35BFDB953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30" y="1757018"/>
              <a:ext cx="5347680" cy="376372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02265791-3DC3-F714-0635-A76DB5861222}"/>
                </a:ext>
              </a:extLst>
            </p:cNvPr>
            <p:cNvGrpSpPr/>
            <p:nvPr/>
          </p:nvGrpSpPr>
          <p:grpSpPr>
            <a:xfrm>
              <a:off x="345214" y="2491105"/>
              <a:ext cx="5829862" cy="2910295"/>
              <a:chOff x="202699" y="1567687"/>
              <a:chExt cx="5829862" cy="2910295"/>
            </a:xfrm>
          </p:grpSpPr>
          <p:sp>
            <p:nvSpPr>
              <p:cNvPr id="6" name="Multiplication Sign 5">
                <a:extLst>
                  <a:ext uri="{FF2B5EF4-FFF2-40B4-BE49-F238E27FC236}">
                    <a16:creationId xmlns:a16="http://schemas.microsoft.com/office/drawing/2014/main" id="{8DA9DBED-BB8C-4DE3-958A-74AE174163FE}"/>
                  </a:ext>
                </a:extLst>
              </p:cNvPr>
              <p:cNvSpPr/>
              <p:nvPr/>
            </p:nvSpPr>
            <p:spPr>
              <a:xfrm>
                <a:off x="1650742" y="3140962"/>
                <a:ext cx="492721" cy="1076948"/>
              </a:xfrm>
              <a:prstGeom prst="mathMultiply">
                <a:avLst>
                  <a:gd name="adj1" fmla="val 8044"/>
                </a:avLst>
              </a:prstGeom>
              <a:solidFill>
                <a:srgbClr val="FF0000">
                  <a:alpha val="32941"/>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ication Sign 6">
                <a:extLst>
                  <a:ext uri="{FF2B5EF4-FFF2-40B4-BE49-F238E27FC236}">
                    <a16:creationId xmlns:a16="http://schemas.microsoft.com/office/drawing/2014/main" id="{08A99D78-34C7-4771-A92A-8E7C12F000CF}"/>
                  </a:ext>
                </a:extLst>
              </p:cNvPr>
              <p:cNvSpPr/>
              <p:nvPr/>
            </p:nvSpPr>
            <p:spPr>
              <a:xfrm>
                <a:off x="950006" y="1567687"/>
                <a:ext cx="492721" cy="1076948"/>
              </a:xfrm>
              <a:prstGeom prst="mathMultiply">
                <a:avLst>
                  <a:gd name="adj1" fmla="val 8044"/>
                </a:avLst>
              </a:prstGeom>
              <a:solidFill>
                <a:srgbClr val="FF0000">
                  <a:alpha val="32941"/>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F6AE72-1588-426A-8315-1295F110C5BD}"/>
                  </a:ext>
                </a:extLst>
              </p:cNvPr>
              <p:cNvSpPr/>
              <p:nvPr/>
            </p:nvSpPr>
            <p:spPr>
              <a:xfrm>
                <a:off x="237603" y="2825633"/>
                <a:ext cx="391745" cy="212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p>
            </p:txBody>
          </p:sp>
          <p:cxnSp>
            <p:nvCxnSpPr>
              <p:cNvPr id="9" name="Connector: Elbow 8">
                <a:extLst>
                  <a:ext uri="{FF2B5EF4-FFF2-40B4-BE49-F238E27FC236}">
                    <a16:creationId xmlns:a16="http://schemas.microsoft.com/office/drawing/2014/main" id="{43788731-B561-47BE-AB1F-6BCB0892C336}"/>
                  </a:ext>
                </a:extLst>
              </p:cNvPr>
              <p:cNvCxnSpPr/>
              <p:nvPr/>
            </p:nvCxnSpPr>
            <p:spPr>
              <a:xfrm>
                <a:off x="202699" y="3075251"/>
                <a:ext cx="1342344" cy="919891"/>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0B07506F-AC28-4474-96DB-9862D77A93A9}"/>
                  </a:ext>
                </a:extLst>
              </p:cNvPr>
              <p:cNvCxnSpPr>
                <a:cxnSpLocks/>
              </p:cNvCxnSpPr>
              <p:nvPr/>
            </p:nvCxnSpPr>
            <p:spPr>
              <a:xfrm>
                <a:off x="1536543" y="3995142"/>
                <a:ext cx="3355980" cy="365183"/>
              </a:xfrm>
              <a:prstGeom prst="bentConnector3">
                <a:avLst>
                  <a:gd name="adj1" fmla="val 41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EB0BB2-5DC4-4462-AFB4-CBB5C107E284}"/>
                  </a:ext>
                </a:extLst>
              </p:cNvPr>
              <p:cNvSpPr/>
              <p:nvPr/>
            </p:nvSpPr>
            <p:spPr>
              <a:xfrm>
                <a:off x="950006" y="3765879"/>
                <a:ext cx="391745" cy="212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p>
            </p:txBody>
          </p:sp>
          <p:sp>
            <p:nvSpPr>
              <p:cNvPr id="12" name="Rectangle 11">
                <a:extLst>
                  <a:ext uri="{FF2B5EF4-FFF2-40B4-BE49-F238E27FC236}">
                    <a16:creationId xmlns:a16="http://schemas.microsoft.com/office/drawing/2014/main" id="{22D46A0C-8187-471D-91F9-BCD8245C64D0}"/>
                  </a:ext>
                </a:extLst>
              </p:cNvPr>
              <p:cNvSpPr/>
              <p:nvPr/>
            </p:nvSpPr>
            <p:spPr>
              <a:xfrm>
                <a:off x="1592543" y="4125506"/>
                <a:ext cx="391745" cy="212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p>
            </p:txBody>
          </p:sp>
          <p:sp>
            <p:nvSpPr>
              <p:cNvPr id="13" name="Rectangle 12">
                <a:extLst>
                  <a:ext uri="{FF2B5EF4-FFF2-40B4-BE49-F238E27FC236}">
                    <a16:creationId xmlns:a16="http://schemas.microsoft.com/office/drawing/2014/main" id="{2B9E7BC5-587B-4481-84FB-50A909013B96}"/>
                  </a:ext>
                </a:extLst>
              </p:cNvPr>
              <p:cNvSpPr/>
              <p:nvPr/>
            </p:nvSpPr>
            <p:spPr>
              <a:xfrm>
                <a:off x="4414363" y="4206676"/>
                <a:ext cx="1618198" cy="27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rPr>
                  <a:t>CD in 1 hour</a:t>
                </a:r>
              </a:p>
            </p:txBody>
          </p:sp>
        </p:grpSp>
      </p:grpSp>
      <p:sp>
        <p:nvSpPr>
          <p:cNvPr id="18" name="TextBox 17">
            <a:extLst>
              <a:ext uri="{FF2B5EF4-FFF2-40B4-BE49-F238E27FC236}">
                <a16:creationId xmlns:a16="http://schemas.microsoft.com/office/drawing/2014/main" id="{09C492D5-A39D-4476-A884-1EBF8F261EC0}"/>
              </a:ext>
            </a:extLst>
          </p:cNvPr>
          <p:cNvSpPr txBox="1"/>
          <p:nvPr/>
        </p:nvSpPr>
        <p:spPr>
          <a:xfrm>
            <a:off x="356227" y="5761960"/>
            <a:ext cx="4431560" cy="830997"/>
          </a:xfrm>
          <a:prstGeom prst="rect">
            <a:avLst/>
          </a:prstGeom>
          <a:noFill/>
        </p:spPr>
        <p:txBody>
          <a:bodyPr wrap="square" lIns="91440" tIns="45720" rIns="91440" bIns="45720" rtlCol="0" anchor="t">
            <a:spAutoFit/>
          </a:bodyPr>
          <a:lstStyle/>
          <a:p>
            <a:r>
              <a:rPr lang="en-US" sz="2400" dirty="0"/>
              <a:t>Conservative time limit</a:t>
            </a:r>
          </a:p>
          <a:p>
            <a:r>
              <a:rPr lang="en-US" sz="2400" b="1" dirty="0"/>
              <a:t>(Realistic time limit &gt; 1 hour)</a:t>
            </a:r>
          </a:p>
        </p:txBody>
      </p:sp>
      <p:cxnSp>
        <p:nvCxnSpPr>
          <p:cNvPr id="20" name="Connector: Elbow 19">
            <a:extLst>
              <a:ext uri="{FF2B5EF4-FFF2-40B4-BE49-F238E27FC236}">
                <a16:creationId xmlns:a16="http://schemas.microsoft.com/office/drawing/2014/main" id="{F0BE56A4-EA22-47C7-BF30-3E3001767709}"/>
              </a:ext>
            </a:extLst>
          </p:cNvPr>
          <p:cNvCxnSpPr>
            <a:cxnSpLocks/>
            <a:endCxn id="18" idx="3"/>
          </p:cNvCxnSpPr>
          <p:nvPr/>
        </p:nvCxnSpPr>
        <p:spPr bwMode="auto">
          <a:xfrm rot="5400000">
            <a:off x="4688853" y="5500334"/>
            <a:ext cx="776059" cy="578190"/>
          </a:xfrm>
          <a:prstGeom prst="bentConnector2">
            <a:avLst/>
          </a:prstGeom>
          <a:solidFill>
            <a:schemeClr val="accent1"/>
          </a:solidFill>
          <a:ln w="9525" cap="flat" cmpd="sng" algn="ctr">
            <a:solidFill>
              <a:schemeClr val="tx1"/>
            </a:solidFill>
            <a:prstDash val="solid"/>
            <a:round/>
            <a:headEnd type="none" w="med" len="med"/>
            <a:tailEnd type="triangle"/>
          </a:ln>
          <a:effectLst/>
        </p:spPr>
      </p:cxnSp>
      <p:graphicFrame>
        <p:nvGraphicFramePr>
          <p:cNvPr id="27" name="Table 26">
            <a:extLst>
              <a:ext uri="{FF2B5EF4-FFF2-40B4-BE49-F238E27FC236}">
                <a16:creationId xmlns:a16="http://schemas.microsoft.com/office/drawing/2014/main" id="{576EE189-6146-4CFF-8F4D-0D42E8C272BB}"/>
              </a:ext>
            </a:extLst>
          </p:cNvPr>
          <p:cNvGraphicFramePr>
            <a:graphicFrameLocks noGrp="1"/>
          </p:cNvGraphicFramePr>
          <p:nvPr>
            <p:extLst>
              <p:ext uri="{D42A27DB-BD31-4B8C-83A1-F6EECF244321}">
                <p14:modId xmlns:p14="http://schemas.microsoft.com/office/powerpoint/2010/main" val="2717510454"/>
              </p:ext>
            </p:extLst>
          </p:nvPr>
        </p:nvGraphicFramePr>
        <p:xfrm>
          <a:off x="6017999" y="2359425"/>
          <a:ext cx="5937250" cy="1005840"/>
        </p:xfrm>
        <a:graphic>
          <a:graphicData uri="http://schemas.openxmlformats.org/drawingml/2006/table">
            <a:tbl>
              <a:tblPr firstRow="1" firstCol="1" bandRow="1">
                <a:tableStyleId>{21E4AEA4-8DFA-4A89-87EB-49C32662AFE0}</a:tableStyleId>
              </a:tblPr>
              <a:tblGrid>
                <a:gridCol w="4046137">
                  <a:extLst>
                    <a:ext uri="{9D8B030D-6E8A-4147-A177-3AD203B41FA5}">
                      <a16:colId xmlns:a16="http://schemas.microsoft.com/office/drawing/2014/main" val="3093892578"/>
                    </a:ext>
                  </a:extLst>
                </a:gridCol>
                <a:gridCol w="880844">
                  <a:extLst>
                    <a:ext uri="{9D8B030D-6E8A-4147-A177-3AD203B41FA5}">
                      <a16:colId xmlns:a16="http://schemas.microsoft.com/office/drawing/2014/main" val="2380662531"/>
                    </a:ext>
                  </a:extLst>
                </a:gridCol>
                <a:gridCol w="1010269">
                  <a:extLst>
                    <a:ext uri="{9D8B030D-6E8A-4147-A177-3AD203B41FA5}">
                      <a16:colId xmlns:a16="http://schemas.microsoft.com/office/drawing/2014/main" val="2705743538"/>
                    </a:ext>
                  </a:extLst>
                </a:gridCol>
              </a:tblGrid>
              <a:tr h="0">
                <a:tc>
                  <a:txBody>
                    <a:bodyPr/>
                    <a:lstStyle/>
                    <a:p>
                      <a:pPr marL="0" marR="0">
                        <a:spcBef>
                          <a:spcPts val="300"/>
                        </a:spcBef>
                        <a:spcAft>
                          <a:spcPts val="0"/>
                        </a:spcAft>
                      </a:pPr>
                      <a:r>
                        <a:rPr lang="en-US" sz="1100">
                          <a:effectLst/>
                        </a:rPr>
                        <a:t>Task</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Average(s)</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Std dev (s)</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43793919"/>
                  </a:ext>
                </a:extLst>
              </a:tr>
              <a:tr h="0">
                <a:tc>
                  <a:txBody>
                    <a:bodyPr/>
                    <a:lstStyle/>
                    <a:p>
                      <a:pPr marL="0" marR="0">
                        <a:spcBef>
                          <a:spcPts val="300"/>
                        </a:spcBef>
                        <a:spcAft>
                          <a:spcPts val="0"/>
                        </a:spcAft>
                      </a:pPr>
                      <a:r>
                        <a:rPr lang="en-US" sz="1100">
                          <a:effectLst/>
                        </a:rPr>
                        <a:t>Average performance time of standard post-trip actions</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196.2</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72.8</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76375104"/>
                  </a:ext>
                </a:extLst>
              </a:tr>
              <a:tr h="0">
                <a:tc>
                  <a:txBody>
                    <a:bodyPr/>
                    <a:lstStyle/>
                    <a:p>
                      <a:pPr marL="0" marR="0">
                        <a:spcBef>
                          <a:spcPts val="300"/>
                        </a:spcBef>
                        <a:spcAft>
                          <a:spcPts val="0"/>
                        </a:spcAft>
                      </a:pPr>
                      <a:r>
                        <a:rPr lang="en-US" sz="1100">
                          <a:effectLst/>
                        </a:rPr>
                        <a:t>Event diagnosis time data for SBO</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251.7</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78.6</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138725912"/>
                  </a:ext>
                </a:extLst>
              </a:tr>
              <a:tr h="0">
                <a:tc>
                  <a:txBody>
                    <a:bodyPr/>
                    <a:lstStyle/>
                    <a:p>
                      <a:pPr marL="0" marR="0">
                        <a:spcBef>
                          <a:spcPts val="300"/>
                        </a:spcBef>
                        <a:spcAft>
                          <a:spcPts val="0"/>
                        </a:spcAft>
                      </a:pPr>
                      <a:r>
                        <a:rPr lang="en-US" sz="1100">
                          <a:effectLst/>
                        </a:rPr>
                        <a:t>Minimizing the leakage from RCS</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395.4</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61.0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23017323"/>
                  </a:ext>
                </a:extLst>
              </a:tr>
              <a:tr h="0">
                <a:tc>
                  <a:txBody>
                    <a:bodyPr/>
                    <a:lstStyle/>
                    <a:p>
                      <a:pPr marL="0" marR="0">
                        <a:spcBef>
                          <a:spcPts val="300"/>
                        </a:spcBef>
                        <a:spcAft>
                          <a:spcPts val="0"/>
                        </a:spcAft>
                      </a:pPr>
                      <a:r>
                        <a:rPr lang="en-US" sz="1100">
                          <a:effectLst/>
                        </a:rPr>
                        <a:t>Preventing the over pressurization of main condensers</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410.8</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76.5</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33387702"/>
                  </a:ext>
                </a:extLst>
              </a:tr>
              <a:tr h="0">
                <a:tc>
                  <a:txBody>
                    <a:bodyPr/>
                    <a:lstStyle/>
                    <a:p>
                      <a:pPr marL="0" marR="0">
                        <a:spcBef>
                          <a:spcPts val="300"/>
                        </a:spcBef>
                        <a:spcAft>
                          <a:spcPts val="0"/>
                        </a:spcAft>
                      </a:pPr>
                      <a:r>
                        <a:rPr lang="en-US" sz="1100">
                          <a:effectLst/>
                        </a:rPr>
                        <a:t>Restoring AC power</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515.6</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89.7</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304584481"/>
                  </a:ext>
                </a:extLst>
              </a:tr>
            </a:tbl>
          </a:graphicData>
        </a:graphic>
      </p:graphicFrame>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2F4BC689-31C2-45E6-A5B7-84C3495C845E}"/>
                  </a:ext>
                </a:extLst>
              </p:cNvPr>
              <p:cNvGraphicFramePr>
                <a:graphicFrameLocks noGrp="1"/>
              </p:cNvGraphicFramePr>
              <p:nvPr>
                <p:extLst>
                  <p:ext uri="{D42A27DB-BD31-4B8C-83A1-F6EECF244321}">
                    <p14:modId xmlns:p14="http://schemas.microsoft.com/office/powerpoint/2010/main" val="4063689601"/>
                  </p:ext>
                </p:extLst>
              </p:nvPr>
            </p:nvGraphicFramePr>
            <p:xfrm>
              <a:off x="6017999" y="3749051"/>
              <a:ext cx="5937250" cy="1844040"/>
            </p:xfrm>
            <a:graphic>
              <a:graphicData uri="http://schemas.openxmlformats.org/drawingml/2006/table">
                <a:tbl>
                  <a:tblPr firstRow="1" firstCol="1" bandRow="1">
                    <a:tableStyleId>{21E4AEA4-8DFA-4A89-87EB-49C32662AFE0}</a:tableStyleId>
                  </a:tblPr>
                  <a:tblGrid>
                    <a:gridCol w="3711575">
                      <a:extLst>
                        <a:ext uri="{9D8B030D-6E8A-4147-A177-3AD203B41FA5}">
                          <a16:colId xmlns:a16="http://schemas.microsoft.com/office/drawing/2014/main" val="3028430409"/>
                        </a:ext>
                      </a:extLst>
                    </a:gridCol>
                    <a:gridCol w="2225675">
                      <a:extLst>
                        <a:ext uri="{9D8B030D-6E8A-4147-A177-3AD203B41FA5}">
                          <a16:colId xmlns:a16="http://schemas.microsoft.com/office/drawing/2014/main" val="2027060711"/>
                        </a:ext>
                      </a:extLst>
                    </a:gridCol>
                  </a:tblGrid>
                  <a:tr h="0">
                    <a:tc>
                      <a:txBody>
                        <a:bodyPr/>
                        <a:lstStyle/>
                        <a:p>
                          <a:pPr marL="0" marR="0">
                            <a:spcBef>
                              <a:spcPts val="300"/>
                            </a:spcBef>
                            <a:spcAft>
                              <a:spcPts val="0"/>
                            </a:spcAft>
                          </a:pPr>
                          <a:r>
                            <a:rPr lang="en-US" sz="1100">
                              <a:effectLst/>
                            </a:rPr>
                            <a:t>Variable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Distribution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85713560"/>
                      </a:ext>
                    </a:extLst>
                  </a:tr>
                  <a:tr h="0">
                    <a:tc>
                      <a:txBody>
                        <a:bodyPr/>
                        <a:lstStyle/>
                        <a:p>
                          <a:pPr marL="0" marR="0">
                            <a:spcBef>
                              <a:spcPts val="300"/>
                            </a:spcBef>
                            <a:spcAft>
                              <a:spcPts val="0"/>
                            </a:spcAft>
                          </a:pPr>
                          <a:r>
                            <a:rPr lang="en-US" sz="1100">
                              <a:effectLst/>
                            </a:rPr>
                            <a:t>Number of AFW (MDP/TDP) available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Bernoulli (P</a:t>
                          </a:r>
                          <a:r>
                            <a:rPr lang="en-US" sz="1100" baseline="-25000">
                              <a:effectLst/>
                            </a:rPr>
                            <a:t>f</a:t>
                          </a:r>
                          <a:r>
                            <a:rPr lang="en-US" sz="1100">
                              <a:effectLst/>
                            </a:rPr>
                            <a:t>=6.57E-3 / 1.46E-2)</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638501381"/>
                      </a:ext>
                    </a:extLst>
                  </a:tr>
                  <a:tr h="0">
                    <a:tc>
                      <a:txBody>
                        <a:bodyPr/>
                        <a:lstStyle/>
                        <a:p>
                          <a:pPr marL="0" marR="0">
                            <a:spcBef>
                              <a:spcPts val="300"/>
                            </a:spcBef>
                            <a:spcAft>
                              <a:spcPts val="0"/>
                            </a:spcAft>
                          </a:pPr>
                          <a:r>
                            <a:rPr lang="en-US" sz="1100">
                              <a:effectLst/>
                            </a:rPr>
                            <a:t>Initiation timings of AFWs</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Normal (</a:t>
                          </a:r>
                          <a14:m>
                            <m:oMath xmlns:m="http://schemas.openxmlformats.org/officeDocument/2006/math">
                              <m:r>
                                <a:rPr lang="en-US" sz="1100">
                                  <a:effectLst/>
                                  <a:latin typeface="Cambria Math" panose="02040503050406030204" pitchFamily="18" charset="0"/>
                                </a:rPr>
                                <m:t>𝜇</m:t>
                              </m:r>
                            </m:oMath>
                          </a14:m>
                          <a:r>
                            <a:rPr lang="en-US" sz="1100">
                              <a:effectLst/>
                            </a:rPr>
                            <a:t>=196.2, </a:t>
                          </a:r>
                          <a14:m>
                            <m:oMath xmlns:m="http://schemas.openxmlformats.org/officeDocument/2006/math">
                              <m:r>
                                <a:rPr lang="en-US" sz="1100">
                                  <a:effectLst/>
                                  <a:latin typeface="Cambria Math" panose="02040503050406030204" pitchFamily="18" charset="0"/>
                                </a:rPr>
                                <m:t>𝜎</m:t>
                              </m:r>
                            </m:oMath>
                          </a14:m>
                          <a:r>
                            <a:rPr lang="en-US" sz="1100">
                              <a:effectLst/>
                            </a:rPr>
                            <a:t>=72.8)</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98635132"/>
                      </a:ext>
                    </a:extLst>
                  </a:tr>
                  <a:tr h="0">
                    <a:tc>
                      <a:txBody>
                        <a:bodyPr/>
                        <a:lstStyle/>
                        <a:p>
                          <a:pPr marL="0" marR="0">
                            <a:spcBef>
                              <a:spcPts val="300"/>
                            </a:spcBef>
                            <a:spcAft>
                              <a:spcPts val="0"/>
                            </a:spcAft>
                          </a:pPr>
                          <a:r>
                            <a:rPr lang="en-US" sz="1100">
                              <a:effectLst/>
                            </a:rPr>
                            <a:t>Offsite power recovery (hr)</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Lognormal (</a:t>
                          </a:r>
                          <a14:m>
                            <m:oMath xmlns:m="http://schemas.openxmlformats.org/officeDocument/2006/math">
                              <m:r>
                                <a:rPr lang="en-US" sz="1100">
                                  <a:effectLst/>
                                  <a:latin typeface="Cambria Math" panose="02040503050406030204" pitchFamily="18" charset="0"/>
                                </a:rPr>
                                <m:t>𝜇</m:t>
                              </m:r>
                            </m:oMath>
                          </a14:m>
                          <a:r>
                            <a:rPr lang="en-US" sz="1100">
                              <a:effectLst/>
                            </a:rPr>
                            <a:t>=0.793, </a:t>
                          </a:r>
                          <a14:m>
                            <m:oMath xmlns:m="http://schemas.openxmlformats.org/officeDocument/2006/math">
                              <m:r>
                                <a:rPr lang="en-US" sz="1100">
                                  <a:effectLst/>
                                  <a:latin typeface="Cambria Math" panose="02040503050406030204" pitchFamily="18" charset="0"/>
                                </a:rPr>
                                <m:t>𝜎</m:t>
                              </m:r>
                            </m:oMath>
                          </a14:m>
                          <a:r>
                            <a:rPr lang="en-US" sz="1100">
                              <a:effectLst/>
                            </a:rPr>
                            <a:t>=1.982)</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564603200"/>
                      </a:ext>
                    </a:extLst>
                  </a:tr>
                  <a:tr h="0">
                    <a:tc>
                      <a:txBody>
                        <a:bodyPr/>
                        <a:lstStyle/>
                        <a:p>
                          <a:pPr marL="0" marR="0">
                            <a:spcBef>
                              <a:spcPts val="300"/>
                            </a:spcBef>
                            <a:spcAft>
                              <a:spcPts val="0"/>
                            </a:spcAft>
                          </a:pPr>
                          <a:r>
                            <a:rPr lang="en-US" sz="1100">
                              <a:effectLst/>
                            </a:rPr>
                            <a:t>Operation of secondary depressurization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Bernoulli (P</a:t>
                          </a:r>
                          <a:r>
                            <a:rPr lang="en-US" sz="1100" baseline="-25000">
                              <a:effectLst/>
                            </a:rPr>
                            <a:t>f</a:t>
                          </a:r>
                          <a:r>
                            <a:rPr lang="en-US" sz="1100">
                              <a:effectLst/>
                            </a:rPr>
                            <a:t>=2.31E-3)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539304602"/>
                      </a:ext>
                    </a:extLst>
                  </a:tr>
                  <a:tr h="0">
                    <a:tc>
                      <a:txBody>
                        <a:bodyPr/>
                        <a:lstStyle/>
                        <a:p>
                          <a:pPr marL="0" marR="0">
                            <a:spcBef>
                              <a:spcPts val="300"/>
                            </a:spcBef>
                            <a:spcAft>
                              <a:spcPts val="0"/>
                            </a:spcAft>
                          </a:pPr>
                          <a:r>
                            <a:rPr lang="en-US" sz="1100">
                              <a:effectLst/>
                            </a:rPr>
                            <a:t>Initiation timings of secondary depressurization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Gamma (</a:t>
                          </a:r>
                          <a14:m>
                            <m:oMath xmlns:m="http://schemas.openxmlformats.org/officeDocument/2006/math">
                              <m:r>
                                <a:rPr lang="en-US" sz="1100">
                                  <a:effectLst/>
                                  <a:latin typeface="Cambria Math" panose="02040503050406030204" pitchFamily="18" charset="0"/>
                                </a:rPr>
                                <m:t>𝛼</m:t>
                              </m:r>
                            </m:oMath>
                          </a14:m>
                          <a:r>
                            <a:rPr lang="en-US" sz="1100">
                              <a:effectLst/>
                            </a:rPr>
                            <a:t>=28.83, </a:t>
                          </a:r>
                          <a14:m>
                            <m:oMath xmlns:m="http://schemas.openxmlformats.org/officeDocument/2006/math">
                              <m:r>
                                <a:rPr lang="en-US" sz="1100">
                                  <a:effectLst/>
                                  <a:latin typeface="Cambria Math" panose="02040503050406030204" pitchFamily="18" charset="0"/>
                                </a:rPr>
                                <m:t>𝛽</m:t>
                              </m:r>
                            </m:oMath>
                          </a14:m>
                          <a:r>
                            <a:rPr lang="en-US" sz="1100">
                              <a:effectLst/>
                            </a:rPr>
                            <a:t>=14.28)</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20808403"/>
                      </a:ext>
                    </a:extLst>
                  </a:tr>
                  <a:tr h="0">
                    <a:tc>
                      <a:txBody>
                        <a:bodyPr/>
                        <a:lstStyle/>
                        <a:p>
                          <a:pPr marL="0" marR="0">
                            <a:spcBef>
                              <a:spcPts val="300"/>
                            </a:spcBef>
                            <a:spcAft>
                              <a:spcPts val="0"/>
                            </a:spcAft>
                          </a:pPr>
                          <a:r>
                            <a:rPr lang="en-US" sz="1100">
                              <a:effectLst/>
                            </a:rPr>
                            <a:t>AFW Pump (MDP/TDP) fail to run (hr)</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Exponential (</a:t>
                          </a:r>
                          <a14:m>
                            <m:oMath xmlns:m="http://schemas.openxmlformats.org/officeDocument/2006/math">
                              <m:r>
                                <a:rPr lang="en-US" sz="1100">
                                  <a:effectLst/>
                                  <a:latin typeface="Cambria Math" panose="02040503050406030204" pitchFamily="18" charset="0"/>
                                </a:rPr>
                                <m:t>𝜆</m:t>
                              </m:r>
                            </m:oMath>
                          </a14:m>
                          <a:r>
                            <a:rPr lang="en-US" sz="1100">
                              <a:effectLst/>
                            </a:rPr>
                            <a:t>=3.59E-3/2.21E-3)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99333969"/>
                      </a:ext>
                    </a:extLst>
                  </a:tr>
                  <a:tr h="0">
                    <a:tc>
                      <a:txBody>
                        <a:bodyPr/>
                        <a:lstStyle/>
                        <a:p>
                          <a:pPr marL="0" marR="0">
                            <a:spcBef>
                              <a:spcPts val="300"/>
                            </a:spcBef>
                            <a:spcAft>
                              <a:spcPts val="0"/>
                            </a:spcAft>
                          </a:pPr>
                          <a:r>
                            <a:rPr lang="en-US" sz="1100">
                              <a:effectLst/>
                            </a:rPr>
                            <a:t>Reactor Coolant System (RCS) depressurization operation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Bernoulli (P</a:t>
                          </a:r>
                          <a:r>
                            <a:rPr lang="en-US" sz="1100" baseline="-25000">
                              <a:effectLst/>
                            </a:rPr>
                            <a:t>f</a:t>
                          </a:r>
                          <a:r>
                            <a:rPr lang="en-US" sz="1100">
                              <a:effectLst/>
                            </a:rPr>
                            <a:t>=5.69E-3)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79656520"/>
                      </a:ext>
                    </a:extLst>
                  </a:tr>
                  <a:tr h="0">
                    <a:tc>
                      <a:txBody>
                        <a:bodyPr/>
                        <a:lstStyle/>
                        <a:p>
                          <a:pPr marL="0" marR="0">
                            <a:spcBef>
                              <a:spcPts val="300"/>
                            </a:spcBef>
                            <a:spcAft>
                              <a:spcPts val="0"/>
                            </a:spcAft>
                          </a:pPr>
                          <a:r>
                            <a:rPr lang="en-US" sz="1100">
                              <a:effectLst/>
                            </a:rPr>
                            <a:t>Initiation timing for bleed operation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Gamma (</a:t>
                          </a:r>
                          <a14:m>
                            <m:oMath xmlns:m="http://schemas.openxmlformats.org/officeDocument/2006/math">
                              <m:r>
                                <a:rPr lang="en-US" sz="1100">
                                  <a:effectLst/>
                                  <a:latin typeface="Cambria Math" panose="02040503050406030204" pitchFamily="18" charset="0"/>
                                </a:rPr>
                                <m:t>𝛼</m:t>
                              </m:r>
                            </m:oMath>
                          </a14:m>
                          <a:r>
                            <a:rPr lang="en-US" sz="1100">
                              <a:effectLst/>
                            </a:rPr>
                            <a:t>=4, </a:t>
                          </a:r>
                          <a14:m>
                            <m:oMath xmlns:m="http://schemas.openxmlformats.org/officeDocument/2006/math">
                              <m:r>
                                <a:rPr lang="en-US" sz="1100">
                                  <a:effectLst/>
                                  <a:latin typeface="Cambria Math" panose="02040503050406030204" pitchFamily="18" charset="0"/>
                                </a:rPr>
                                <m:t>𝛽</m:t>
                              </m:r>
                            </m:oMath>
                          </a14:m>
                          <a:r>
                            <a:rPr lang="en-US" sz="1100">
                              <a:effectLst/>
                            </a:rPr>
                            <a:t>=0.03178)</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58320145"/>
                      </a:ext>
                    </a:extLst>
                  </a:tr>
                  <a:tr h="0">
                    <a:tc>
                      <a:txBody>
                        <a:bodyPr/>
                        <a:lstStyle/>
                        <a:p>
                          <a:pPr marL="0" marR="0">
                            <a:spcBef>
                              <a:spcPts val="300"/>
                            </a:spcBef>
                            <a:spcAft>
                              <a:spcPts val="0"/>
                            </a:spcAft>
                          </a:pPr>
                          <a:r>
                            <a:rPr lang="en-US" sz="1100">
                              <a:effectLst/>
                            </a:rPr>
                            <a:t>Number of high-pressure safety injection pumps</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Bernoulli (</a:t>
                          </a:r>
                          <a:r>
                            <a:rPr lang="en-US" sz="1100" err="1">
                              <a:effectLst/>
                            </a:rPr>
                            <a:t>P</a:t>
                          </a:r>
                          <a:r>
                            <a:rPr lang="en-US" sz="1100" baseline="-25000" err="1">
                              <a:effectLst/>
                            </a:rPr>
                            <a:t>f</a:t>
                          </a:r>
                          <a:r>
                            <a:rPr lang="en-US" sz="1100">
                              <a:effectLst/>
                            </a:rPr>
                            <a:t>=6.66E-4)</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787105044"/>
                      </a:ext>
                    </a:extLst>
                  </a:tr>
                </a:tbl>
              </a:graphicData>
            </a:graphic>
          </p:graphicFrame>
        </mc:Choice>
        <mc:Fallback xmlns="">
          <p:graphicFrame>
            <p:nvGraphicFramePr>
              <p:cNvPr id="28" name="Table 27">
                <a:extLst>
                  <a:ext uri="{FF2B5EF4-FFF2-40B4-BE49-F238E27FC236}">
                    <a16:creationId xmlns:a16="http://schemas.microsoft.com/office/drawing/2014/main" id="{2F4BC689-31C2-45E6-A5B7-84C3495C845E}"/>
                  </a:ext>
                </a:extLst>
              </p:cNvPr>
              <p:cNvGraphicFramePr>
                <a:graphicFrameLocks noGrp="1"/>
              </p:cNvGraphicFramePr>
              <p:nvPr>
                <p:extLst>
                  <p:ext uri="{D42A27DB-BD31-4B8C-83A1-F6EECF244321}">
                    <p14:modId xmlns:p14="http://schemas.microsoft.com/office/powerpoint/2010/main" val="4063689601"/>
                  </p:ext>
                </p:extLst>
              </p:nvPr>
            </p:nvGraphicFramePr>
            <p:xfrm>
              <a:off x="6017999" y="3749051"/>
              <a:ext cx="5937250" cy="1844040"/>
            </p:xfrm>
            <a:graphic>
              <a:graphicData uri="http://schemas.openxmlformats.org/drawingml/2006/table">
                <a:tbl>
                  <a:tblPr firstRow="1" firstCol="1" bandRow="1">
                    <a:tableStyleId>{21E4AEA4-8DFA-4A89-87EB-49C32662AFE0}</a:tableStyleId>
                  </a:tblPr>
                  <a:tblGrid>
                    <a:gridCol w="3711575">
                      <a:extLst>
                        <a:ext uri="{9D8B030D-6E8A-4147-A177-3AD203B41FA5}">
                          <a16:colId xmlns:a16="http://schemas.microsoft.com/office/drawing/2014/main" val="3028430409"/>
                        </a:ext>
                      </a:extLst>
                    </a:gridCol>
                    <a:gridCol w="2225675">
                      <a:extLst>
                        <a:ext uri="{9D8B030D-6E8A-4147-A177-3AD203B41FA5}">
                          <a16:colId xmlns:a16="http://schemas.microsoft.com/office/drawing/2014/main" val="2027060711"/>
                        </a:ext>
                      </a:extLst>
                    </a:gridCol>
                  </a:tblGrid>
                  <a:tr h="167640">
                    <a:tc>
                      <a:txBody>
                        <a:bodyPr/>
                        <a:lstStyle/>
                        <a:p>
                          <a:pPr marL="0" marR="0">
                            <a:spcBef>
                              <a:spcPts val="300"/>
                            </a:spcBef>
                            <a:spcAft>
                              <a:spcPts val="0"/>
                            </a:spcAft>
                          </a:pPr>
                          <a:r>
                            <a:rPr lang="en-US" sz="1100">
                              <a:effectLst/>
                            </a:rPr>
                            <a:t>Variable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Distribution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85713560"/>
                      </a:ext>
                    </a:extLst>
                  </a:tr>
                  <a:tr h="167640">
                    <a:tc>
                      <a:txBody>
                        <a:bodyPr/>
                        <a:lstStyle/>
                        <a:p>
                          <a:pPr marL="0" marR="0">
                            <a:spcBef>
                              <a:spcPts val="300"/>
                            </a:spcBef>
                            <a:spcAft>
                              <a:spcPts val="0"/>
                            </a:spcAft>
                          </a:pPr>
                          <a:r>
                            <a:rPr lang="en-US" sz="1100">
                              <a:effectLst/>
                            </a:rPr>
                            <a:t>Number of AFW (MDP/TDP) available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Bernoulli (P</a:t>
                          </a:r>
                          <a:r>
                            <a:rPr lang="en-US" sz="1100" baseline="-25000">
                              <a:effectLst/>
                            </a:rPr>
                            <a:t>f</a:t>
                          </a:r>
                          <a:r>
                            <a:rPr lang="en-US" sz="1100">
                              <a:effectLst/>
                            </a:rPr>
                            <a:t>=6.57E-3 / 1.46E-2)</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638501381"/>
                      </a:ext>
                    </a:extLst>
                  </a:tr>
                  <a:tr h="167640">
                    <a:tc>
                      <a:txBody>
                        <a:bodyPr/>
                        <a:lstStyle/>
                        <a:p>
                          <a:pPr marL="0" marR="0">
                            <a:spcBef>
                              <a:spcPts val="300"/>
                            </a:spcBef>
                            <a:spcAft>
                              <a:spcPts val="0"/>
                            </a:spcAft>
                          </a:pPr>
                          <a:r>
                            <a:rPr lang="en-US" sz="1100">
                              <a:effectLst/>
                            </a:rPr>
                            <a:t>Initiation timings of AFWs</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167397" t="-225000" r="-1096" b="-835714"/>
                          </a:stretch>
                        </a:blipFill>
                      </a:tcPr>
                    </a:tc>
                    <a:extLst>
                      <a:ext uri="{0D108BD9-81ED-4DB2-BD59-A6C34878D82A}">
                        <a16:rowId xmlns:a16="http://schemas.microsoft.com/office/drawing/2014/main" val="3898635132"/>
                      </a:ext>
                    </a:extLst>
                  </a:tr>
                  <a:tr h="167640">
                    <a:tc>
                      <a:txBody>
                        <a:bodyPr/>
                        <a:lstStyle/>
                        <a:p>
                          <a:pPr marL="0" marR="0">
                            <a:spcBef>
                              <a:spcPts val="300"/>
                            </a:spcBef>
                            <a:spcAft>
                              <a:spcPts val="0"/>
                            </a:spcAft>
                          </a:pPr>
                          <a:r>
                            <a:rPr lang="en-US" sz="1100">
                              <a:effectLst/>
                            </a:rPr>
                            <a:t>Offsite power recovery (hr)</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167397" t="-337037" r="-1096" b="-766667"/>
                          </a:stretch>
                        </a:blipFill>
                      </a:tcPr>
                    </a:tc>
                    <a:extLst>
                      <a:ext uri="{0D108BD9-81ED-4DB2-BD59-A6C34878D82A}">
                        <a16:rowId xmlns:a16="http://schemas.microsoft.com/office/drawing/2014/main" val="1564603200"/>
                      </a:ext>
                    </a:extLst>
                  </a:tr>
                  <a:tr h="167640">
                    <a:tc>
                      <a:txBody>
                        <a:bodyPr/>
                        <a:lstStyle/>
                        <a:p>
                          <a:pPr marL="0" marR="0">
                            <a:spcBef>
                              <a:spcPts val="300"/>
                            </a:spcBef>
                            <a:spcAft>
                              <a:spcPts val="0"/>
                            </a:spcAft>
                          </a:pPr>
                          <a:r>
                            <a:rPr lang="en-US" sz="1100">
                              <a:effectLst/>
                            </a:rPr>
                            <a:t>Operation of secondary depressurization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Bernoulli (P</a:t>
                          </a:r>
                          <a:r>
                            <a:rPr lang="en-US" sz="1100" baseline="-25000">
                              <a:effectLst/>
                            </a:rPr>
                            <a:t>f</a:t>
                          </a:r>
                          <a:r>
                            <a:rPr lang="en-US" sz="1100">
                              <a:effectLst/>
                            </a:rPr>
                            <a:t>=2.31E-3)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539304602"/>
                      </a:ext>
                    </a:extLst>
                  </a:tr>
                  <a:tr h="167640">
                    <a:tc>
                      <a:txBody>
                        <a:bodyPr/>
                        <a:lstStyle/>
                        <a:p>
                          <a:pPr marL="0" marR="0">
                            <a:spcBef>
                              <a:spcPts val="300"/>
                            </a:spcBef>
                            <a:spcAft>
                              <a:spcPts val="0"/>
                            </a:spcAft>
                          </a:pPr>
                          <a:r>
                            <a:rPr lang="en-US" sz="1100">
                              <a:effectLst/>
                            </a:rPr>
                            <a:t>Initiation timings of secondary depressurization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167397" t="-540741" r="-1096" b="-562963"/>
                          </a:stretch>
                        </a:blipFill>
                      </a:tcPr>
                    </a:tc>
                    <a:extLst>
                      <a:ext uri="{0D108BD9-81ED-4DB2-BD59-A6C34878D82A}">
                        <a16:rowId xmlns:a16="http://schemas.microsoft.com/office/drawing/2014/main" val="420808403"/>
                      </a:ext>
                    </a:extLst>
                  </a:tr>
                  <a:tr h="167640">
                    <a:tc>
                      <a:txBody>
                        <a:bodyPr/>
                        <a:lstStyle/>
                        <a:p>
                          <a:pPr marL="0" marR="0">
                            <a:spcBef>
                              <a:spcPts val="300"/>
                            </a:spcBef>
                            <a:spcAft>
                              <a:spcPts val="0"/>
                            </a:spcAft>
                          </a:pPr>
                          <a:r>
                            <a:rPr lang="en-US" sz="1100">
                              <a:effectLst/>
                            </a:rPr>
                            <a:t>AFW Pump (MDP/TDP) fail to run (hr)</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167397" t="-617857" r="-1096" b="-442857"/>
                          </a:stretch>
                        </a:blipFill>
                      </a:tcPr>
                    </a:tc>
                    <a:extLst>
                      <a:ext uri="{0D108BD9-81ED-4DB2-BD59-A6C34878D82A}">
                        <a16:rowId xmlns:a16="http://schemas.microsoft.com/office/drawing/2014/main" val="899333969"/>
                      </a:ext>
                    </a:extLst>
                  </a:tr>
                  <a:tr h="335280">
                    <a:tc>
                      <a:txBody>
                        <a:bodyPr/>
                        <a:lstStyle/>
                        <a:p>
                          <a:pPr marL="0" marR="0">
                            <a:spcBef>
                              <a:spcPts val="300"/>
                            </a:spcBef>
                            <a:spcAft>
                              <a:spcPts val="0"/>
                            </a:spcAft>
                          </a:pPr>
                          <a:r>
                            <a:rPr lang="en-US" sz="1100">
                              <a:effectLst/>
                            </a:rPr>
                            <a:t>Reactor Coolant System (RCS) depressurization operation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Bernoulli (P</a:t>
                          </a:r>
                          <a:r>
                            <a:rPr lang="en-US" sz="1100" baseline="-25000">
                              <a:effectLst/>
                            </a:rPr>
                            <a:t>f</a:t>
                          </a:r>
                          <a:r>
                            <a:rPr lang="en-US" sz="1100">
                              <a:effectLst/>
                            </a:rPr>
                            <a:t>=5.69E-3)</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79656520"/>
                      </a:ext>
                    </a:extLst>
                  </a:tr>
                  <a:tr h="167640">
                    <a:tc>
                      <a:txBody>
                        <a:bodyPr/>
                        <a:lstStyle/>
                        <a:p>
                          <a:pPr marL="0" marR="0">
                            <a:spcBef>
                              <a:spcPts val="300"/>
                            </a:spcBef>
                            <a:spcAft>
                              <a:spcPts val="0"/>
                            </a:spcAft>
                          </a:pPr>
                          <a:r>
                            <a:rPr lang="en-US" sz="1100">
                              <a:effectLst/>
                            </a:rPr>
                            <a:t>Initiation timing for bleed operation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167397" t="-948148" r="-1096" b="-155556"/>
                          </a:stretch>
                        </a:blipFill>
                      </a:tcPr>
                    </a:tc>
                    <a:extLst>
                      <a:ext uri="{0D108BD9-81ED-4DB2-BD59-A6C34878D82A}">
                        <a16:rowId xmlns:a16="http://schemas.microsoft.com/office/drawing/2014/main" val="958320145"/>
                      </a:ext>
                    </a:extLst>
                  </a:tr>
                  <a:tr h="167640">
                    <a:tc>
                      <a:txBody>
                        <a:bodyPr/>
                        <a:lstStyle/>
                        <a:p>
                          <a:pPr marL="0" marR="0">
                            <a:spcBef>
                              <a:spcPts val="300"/>
                            </a:spcBef>
                            <a:spcAft>
                              <a:spcPts val="0"/>
                            </a:spcAft>
                          </a:pPr>
                          <a:r>
                            <a:rPr lang="en-US" sz="1100">
                              <a:effectLst/>
                            </a:rPr>
                            <a:t>Number of high-pressure safety injection pumps</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300"/>
                            </a:spcBef>
                            <a:spcAft>
                              <a:spcPts val="0"/>
                            </a:spcAft>
                          </a:pPr>
                          <a:r>
                            <a:rPr lang="en-US" sz="1100">
                              <a:effectLst/>
                            </a:rPr>
                            <a:t>Bernoulli (</a:t>
                          </a:r>
                          <a:r>
                            <a:rPr lang="en-US" sz="1100" err="1">
                              <a:effectLst/>
                            </a:rPr>
                            <a:t>P</a:t>
                          </a:r>
                          <a:r>
                            <a:rPr lang="en-US" sz="1100" baseline="-25000" err="1">
                              <a:effectLst/>
                            </a:rPr>
                            <a:t>f</a:t>
                          </a:r>
                          <a:r>
                            <a:rPr lang="en-US" sz="1100">
                              <a:effectLst/>
                            </a:rPr>
                            <a:t>=6.66E-4)</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787105044"/>
                      </a:ext>
                    </a:extLst>
                  </a:tr>
                </a:tbl>
              </a:graphicData>
            </a:graphic>
          </p:graphicFrame>
        </mc:Fallback>
      </mc:AlternateContent>
      <p:sp>
        <p:nvSpPr>
          <p:cNvPr id="30" name="TextBox 29">
            <a:extLst>
              <a:ext uri="{FF2B5EF4-FFF2-40B4-BE49-F238E27FC236}">
                <a16:creationId xmlns:a16="http://schemas.microsoft.com/office/drawing/2014/main" id="{EF2B98F3-3856-4E64-BCE7-4184D29C46BB}"/>
              </a:ext>
            </a:extLst>
          </p:cNvPr>
          <p:cNvSpPr txBox="1"/>
          <p:nvPr/>
        </p:nvSpPr>
        <p:spPr>
          <a:xfrm>
            <a:off x="5939323" y="5749127"/>
            <a:ext cx="6094602" cy="830997"/>
          </a:xfrm>
          <a:prstGeom prst="rect">
            <a:avLst/>
          </a:prstGeom>
          <a:noFill/>
        </p:spPr>
        <p:txBody>
          <a:bodyPr wrap="square" lIns="91440" tIns="45720" rIns="91440" bIns="45720" anchor="t">
            <a:spAutoFit/>
          </a:bodyPr>
          <a:lstStyle/>
          <a:p>
            <a:r>
              <a:rPr lang="en-US" sz="1200" dirty="0">
                <a:effectLst/>
                <a:latin typeface="Arial"/>
                <a:ea typeface="Times New Roman" panose="02020603050405020304" pitchFamily="18" charset="0"/>
                <a:cs typeface="Times New Roman"/>
              </a:rPr>
              <a:t>*</a:t>
            </a:r>
            <a:r>
              <a:rPr lang="en-US" sz="1200" dirty="0">
                <a:latin typeface="Arial"/>
                <a:ea typeface="Times New Roman" panose="02020603050405020304" pitchFamily="18" charset="0"/>
                <a:cs typeface="Times New Roman"/>
              </a:rPr>
              <a:t> </a:t>
            </a:r>
            <a:r>
              <a:rPr lang="en-US" sz="1200" dirty="0">
                <a:ea typeface="+mn-lt"/>
                <a:cs typeface="+mn-lt"/>
              </a:rPr>
              <a:t>A. U. A. Shah, R. Christian, J. Kim, H. G. Kang. “Coping Time Analysis for Chromium coated Zircaloy for Station Blackout Scenario based on Dynamic Risk Assessment.” Proceedings of The 15th Probabilistic Safety Assessment and Management Conference. Venice, Italy. November 2020.</a:t>
            </a:r>
            <a:endParaRPr lang="en-US" sz="1200" dirty="0">
              <a:latin typeface="Times New Roman"/>
              <a:cs typeface="Times New Roman"/>
            </a:endParaRPr>
          </a:p>
        </p:txBody>
      </p:sp>
    </p:spTree>
    <p:extLst>
      <p:ext uri="{BB962C8B-B14F-4D97-AF65-F5344CB8AC3E}">
        <p14:creationId xmlns:p14="http://schemas.microsoft.com/office/powerpoint/2010/main" val="3346737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A2D7-1D54-4CEE-9A5D-0060834CD332}"/>
              </a:ext>
            </a:extLst>
          </p:cNvPr>
          <p:cNvSpPr>
            <a:spLocks noGrp="1"/>
          </p:cNvSpPr>
          <p:nvPr>
            <p:ph type="title"/>
          </p:nvPr>
        </p:nvSpPr>
        <p:spPr>
          <a:xfrm>
            <a:off x="296556" y="969931"/>
            <a:ext cx="8032067" cy="561975"/>
          </a:xfrm>
        </p:spPr>
        <p:txBody>
          <a:bodyPr/>
          <a:lstStyle/>
          <a:p>
            <a:r>
              <a:rPr lang="en-US" sz="2800" dirty="0"/>
              <a:t>Realistic Core Damage Time</a:t>
            </a:r>
          </a:p>
        </p:txBody>
      </p:sp>
      <p:pic>
        <p:nvPicPr>
          <p:cNvPr id="7" name="Content Placeholder 6">
            <a:extLst>
              <a:ext uri="{FF2B5EF4-FFF2-40B4-BE49-F238E27FC236}">
                <a16:creationId xmlns:a16="http://schemas.microsoft.com/office/drawing/2014/main" id="{63214384-DBE8-4E6C-83C6-A6AA48A794DD}"/>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4575" y="1352788"/>
            <a:ext cx="5976627" cy="3265800"/>
          </a:xfrm>
          <a:prstGeom prst="rect">
            <a:avLst/>
          </a:prstGeom>
          <a:noFill/>
          <a:ln>
            <a:noFill/>
          </a:ln>
        </p:spPr>
      </p:pic>
      <p:pic>
        <p:nvPicPr>
          <p:cNvPr id="10" name="Content Placeholder 9">
            <a:extLst>
              <a:ext uri="{FF2B5EF4-FFF2-40B4-BE49-F238E27FC236}">
                <a16:creationId xmlns:a16="http://schemas.microsoft.com/office/drawing/2014/main" id="{C6796C6D-A651-4836-9354-AB4BDA104E46}"/>
              </a:ext>
            </a:extLst>
          </p:cNvPr>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95276" y="3422033"/>
            <a:ext cx="6757404" cy="3435967"/>
          </a:xfrm>
          <a:prstGeom prst="rect">
            <a:avLst/>
          </a:prstGeom>
          <a:noFill/>
          <a:ln>
            <a:noFill/>
          </a:ln>
        </p:spPr>
      </p:pic>
      <p:sp>
        <p:nvSpPr>
          <p:cNvPr id="11" name="Rectangle 10">
            <a:extLst>
              <a:ext uri="{FF2B5EF4-FFF2-40B4-BE49-F238E27FC236}">
                <a16:creationId xmlns:a16="http://schemas.microsoft.com/office/drawing/2014/main" id="{4C994928-7C50-4374-8D5C-D4CAF59F9BDF}"/>
              </a:ext>
            </a:extLst>
          </p:cNvPr>
          <p:cNvSpPr/>
          <p:nvPr/>
        </p:nvSpPr>
        <p:spPr bwMode="auto">
          <a:xfrm>
            <a:off x="5608320" y="4982149"/>
            <a:ext cx="574366" cy="152903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3" name="Straight Connector 12">
            <a:extLst>
              <a:ext uri="{FF2B5EF4-FFF2-40B4-BE49-F238E27FC236}">
                <a16:creationId xmlns:a16="http://schemas.microsoft.com/office/drawing/2014/main" id="{14A59287-37D6-4094-BB3F-104B710E90DC}"/>
              </a:ext>
            </a:extLst>
          </p:cNvPr>
          <p:cNvCxnSpPr>
            <a:cxnSpLocks/>
          </p:cNvCxnSpPr>
          <p:nvPr/>
        </p:nvCxnSpPr>
        <p:spPr bwMode="auto">
          <a:xfrm>
            <a:off x="5181600" y="1956897"/>
            <a:ext cx="1001086" cy="3386498"/>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59B7E69C-6F87-4D1D-A23A-EA35114FFFFC}"/>
              </a:ext>
            </a:extLst>
          </p:cNvPr>
          <p:cNvCxnSpPr>
            <a:cxnSpLocks/>
          </p:cNvCxnSpPr>
          <p:nvPr/>
        </p:nvCxnSpPr>
        <p:spPr bwMode="auto">
          <a:xfrm>
            <a:off x="545284" y="4177043"/>
            <a:ext cx="5063036" cy="2334143"/>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AB04DCA9-1FE7-4CA7-BE3B-796EBFFACA01}"/>
              </a:ext>
            </a:extLst>
          </p:cNvPr>
          <p:cNvCxnSpPr/>
          <p:nvPr/>
        </p:nvCxnSpPr>
        <p:spPr bwMode="auto">
          <a:xfrm flipV="1">
            <a:off x="4395831" y="2457299"/>
            <a:ext cx="0" cy="1711355"/>
          </a:xfrm>
          <a:prstGeom prst="line">
            <a:avLst/>
          </a:prstGeom>
          <a:solidFill>
            <a:schemeClr val="accent1"/>
          </a:solidFill>
          <a:ln w="9525" cap="flat" cmpd="sng" algn="ctr">
            <a:solidFill>
              <a:schemeClr val="tx1"/>
            </a:solidFill>
            <a:prstDash val="lgDash"/>
            <a:round/>
            <a:headEnd type="none" w="med" len="med"/>
            <a:tailEnd type="none" w="med" len="med"/>
          </a:ln>
          <a:effectLst/>
        </p:spPr>
      </p:cxnSp>
      <p:cxnSp>
        <p:nvCxnSpPr>
          <p:cNvPr id="23" name="Straight Arrow Connector 22">
            <a:extLst>
              <a:ext uri="{FF2B5EF4-FFF2-40B4-BE49-F238E27FC236}">
                <a16:creationId xmlns:a16="http://schemas.microsoft.com/office/drawing/2014/main" id="{7BE6FA08-4170-488B-9269-55D435101322}"/>
              </a:ext>
            </a:extLst>
          </p:cNvPr>
          <p:cNvCxnSpPr/>
          <p:nvPr/>
        </p:nvCxnSpPr>
        <p:spPr bwMode="auto">
          <a:xfrm>
            <a:off x="4471332" y="3279421"/>
            <a:ext cx="503340" cy="0"/>
          </a:xfrm>
          <a:prstGeom prst="straightConnector1">
            <a:avLst/>
          </a:prstGeom>
          <a:solidFill>
            <a:schemeClr val="accent1"/>
          </a:solidFill>
          <a:ln w="19050" cap="flat" cmpd="sng" algn="ctr">
            <a:solidFill>
              <a:schemeClr val="tx1"/>
            </a:solidFill>
            <a:prstDash val="solid"/>
            <a:round/>
            <a:headEnd type="none" w="med" len="med"/>
            <a:tailEnd type="triangle" w="lg" len="lg"/>
          </a:ln>
          <a:effectLst/>
        </p:spPr>
      </p:cxnSp>
      <p:sp>
        <p:nvSpPr>
          <p:cNvPr id="24" name="TextBox 23">
            <a:extLst>
              <a:ext uri="{FF2B5EF4-FFF2-40B4-BE49-F238E27FC236}">
                <a16:creationId xmlns:a16="http://schemas.microsoft.com/office/drawing/2014/main" id="{ADDF5977-6056-4A72-8FB6-90D946AD2505}"/>
              </a:ext>
            </a:extLst>
          </p:cNvPr>
          <p:cNvSpPr txBox="1"/>
          <p:nvPr/>
        </p:nvSpPr>
        <p:spPr>
          <a:xfrm>
            <a:off x="6667858" y="5277014"/>
            <a:ext cx="5159229" cy="461665"/>
          </a:xfrm>
          <a:prstGeom prst="rect">
            <a:avLst/>
          </a:prstGeom>
          <a:noFill/>
        </p:spPr>
        <p:txBody>
          <a:bodyPr wrap="square" rtlCol="0">
            <a:spAutoFit/>
          </a:bodyPr>
          <a:lstStyle/>
          <a:p>
            <a:r>
              <a:rPr lang="en-US" sz="2400"/>
              <a:t>Realistic time-to-core-damage &gt; 1 </a:t>
            </a:r>
            <a:r>
              <a:rPr lang="en-US" sz="2400" err="1"/>
              <a:t>hr</a:t>
            </a:r>
            <a:endParaRPr lang="en-US" sz="2400"/>
          </a:p>
        </p:txBody>
      </p:sp>
      <p:sp>
        <p:nvSpPr>
          <p:cNvPr id="26" name="TextBox 25">
            <a:extLst>
              <a:ext uri="{FF2B5EF4-FFF2-40B4-BE49-F238E27FC236}">
                <a16:creationId xmlns:a16="http://schemas.microsoft.com/office/drawing/2014/main" id="{5E5DD756-A7AD-4D03-A0F9-0F9E9A5FF801}"/>
              </a:ext>
            </a:extLst>
          </p:cNvPr>
          <p:cNvSpPr txBox="1"/>
          <p:nvPr/>
        </p:nvSpPr>
        <p:spPr>
          <a:xfrm>
            <a:off x="5438303" y="1573779"/>
            <a:ext cx="6478936" cy="1569660"/>
          </a:xfrm>
          <a:prstGeom prst="rect">
            <a:avLst/>
          </a:prstGeom>
          <a:noFill/>
        </p:spPr>
        <p:txBody>
          <a:bodyPr wrap="square" lIns="91440" tIns="45720" rIns="91440" bIns="45720" rtlCol="0" anchor="t">
            <a:spAutoFit/>
          </a:bodyPr>
          <a:lstStyle/>
          <a:p>
            <a:r>
              <a:rPr lang="en-US" sz="2400" dirty="0"/>
              <a:t>Force-on-Force Thermal Hydraulics (FOF-TH) coupled simulations show that there is enough time to actuate the FLEX strategy following the attack scenario</a:t>
            </a:r>
          </a:p>
        </p:txBody>
      </p:sp>
    </p:spTree>
    <p:extLst>
      <p:ext uri="{BB962C8B-B14F-4D97-AF65-F5344CB8AC3E}">
        <p14:creationId xmlns:p14="http://schemas.microsoft.com/office/powerpoint/2010/main" val="3699477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7">
            <a:extLst>
              <a:ext uri="{FF2B5EF4-FFF2-40B4-BE49-F238E27FC236}">
                <a16:creationId xmlns:a16="http://schemas.microsoft.com/office/drawing/2014/main" id="{FFAB065A-2207-33D5-D20A-B22A9475B92A}"/>
              </a:ext>
            </a:extLst>
          </p:cNvPr>
          <p:cNvGraphicFramePr>
            <a:graphicFrameLocks/>
          </p:cNvGraphicFramePr>
          <p:nvPr>
            <p:extLst>
              <p:ext uri="{D42A27DB-BD31-4B8C-83A1-F6EECF244321}">
                <p14:modId xmlns:p14="http://schemas.microsoft.com/office/powerpoint/2010/main" val="3187101833"/>
              </p:ext>
            </p:extLst>
          </p:nvPr>
        </p:nvGraphicFramePr>
        <p:xfrm>
          <a:off x="236935" y="2073998"/>
          <a:ext cx="7878875" cy="3269786"/>
        </p:xfrm>
        <a:graphic>
          <a:graphicData uri="http://schemas.openxmlformats.org/drawingml/2006/table">
            <a:tbl>
              <a:tblPr firstRow="1" bandRow="1">
                <a:tableStyleId>{21E4AEA4-8DFA-4A89-87EB-49C32662AFE0}</a:tableStyleId>
              </a:tblPr>
              <a:tblGrid>
                <a:gridCol w="404676">
                  <a:extLst>
                    <a:ext uri="{9D8B030D-6E8A-4147-A177-3AD203B41FA5}">
                      <a16:colId xmlns:a16="http://schemas.microsoft.com/office/drawing/2014/main" val="551833943"/>
                    </a:ext>
                  </a:extLst>
                </a:gridCol>
                <a:gridCol w="770777">
                  <a:extLst>
                    <a:ext uri="{9D8B030D-6E8A-4147-A177-3AD203B41FA5}">
                      <a16:colId xmlns:a16="http://schemas.microsoft.com/office/drawing/2014/main" val="662015028"/>
                    </a:ext>
                  </a:extLst>
                </a:gridCol>
                <a:gridCol w="503061">
                  <a:extLst>
                    <a:ext uri="{9D8B030D-6E8A-4147-A177-3AD203B41FA5}">
                      <a16:colId xmlns:a16="http://schemas.microsoft.com/office/drawing/2014/main" val="4156884079"/>
                    </a:ext>
                  </a:extLst>
                </a:gridCol>
                <a:gridCol w="503061">
                  <a:extLst>
                    <a:ext uri="{9D8B030D-6E8A-4147-A177-3AD203B41FA5}">
                      <a16:colId xmlns:a16="http://schemas.microsoft.com/office/drawing/2014/main" val="2920508357"/>
                    </a:ext>
                  </a:extLst>
                </a:gridCol>
                <a:gridCol w="2158996">
                  <a:extLst>
                    <a:ext uri="{9D8B030D-6E8A-4147-A177-3AD203B41FA5}">
                      <a16:colId xmlns:a16="http://schemas.microsoft.com/office/drawing/2014/main" val="3422715645"/>
                    </a:ext>
                  </a:extLst>
                </a:gridCol>
                <a:gridCol w="1355369">
                  <a:extLst>
                    <a:ext uri="{9D8B030D-6E8A-4147-A177-3AD203B41FA5}">
                      <a16:colId xmlns:a16="http://schemas.microsoft.com/office/drawing/2014/main" val="2442193833"/>
                    </a:ext>
                  </a:extLst>
                </a:gridCol>
                <a:gridCol w="1015118">
                  <a:extLst>
                    <a:ext uri="{9D8B030D-6E8A-4147-A177-3AD203B41FA5}">
                      <a16:colId xmlns:a16="http://schemas.microsoft.com/office/drawing/2014/main" val="1002896641"/>
                    </a:ext>
                  </a:extLst>
                </a:gridCol>
                <a:gridCol w="1167817">
                  <a:extLst>
                    <a:ext uri="{9D8B030D-6E8A-4147-A177-3AD203B41FA5}">
                      <a16:colId xmlns:a16="http://schemas.microsoft.com/office/drawing/2014/main" val="1372272495"/>
                    </a:ext>
                  </a:extLst>
                </a:gridCol>
              </a:tblGrid>
              <a:tr h="205731">
                <a:tc rowSpan="2">
                  <a:txBody>
                    <a:bodyPr/>
                    <a:lstStyle/>
                    <a:p>
                      <a:pPr marL="0" marR="0" algn="ctr">
                        <a:lnSpc>
                          <a:spcPct val="107000"/>
                        </a:lnSpc>
                        <a:spcBef>
                          <a:spcPts val="0"/>
                        </a:spcBef>
                        <a:spcAft>
                          <a:spcPts val="800"/>
                        </a:spcAft>
                      </a:pPr>
                      <a:r>
                        <a:rPr lang="en-US" sz="1200">
                          <a:effectLst/>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gridSpan="3">
                  <a:txBody>
                    <a:bodyPr/>
                    <a:lstStyle/>
                    <a:p>
                      <a:pPr marL="0" marR="0" algn="ctr">
                        <a:lnSpc>
                          <a:spcPct val="107000"/>
                        </a:lnSpc>
                        <a:spcBef>
                          <a:spcPts val="0"/>
                        </a:spcBef>
                        <a:spcAft>
                          <a:spcPts val="0"/>
                        </a:spcAft>
                      </a:pPr>
                      <a:r>
                        <a:rPr lang="en-US" sz="1200">
                          <a:effectLst/>
                        </a:rPr>
                        <a:t>System Availability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800"/>
                        </a:spcAft>
                      </a:pPr>
                      <a:r>
                        <a:rPr lang="en-US" sz="1200">
                          <a:effectLst/>
                        </a:rPr>
                        <a:t>Mitigation strategy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rowSpan="2">
                  <a:txBody>
                    <a:bodyPr/>
                    <a:lstStyle/>
                    <a:p>
                      <a:pPr marL="0" marR="0" algn="ctr">
                        <a:lnSpc>
                          <a:spcPct val="107000"/>
                        </a:lnSpc>
                        <a:spcBef>
                          <a:spcPts val="0"/>
                        </a:spcBef>
                        <a:spcAft>
                          <a:spcPts val="0"/>
                        </a:spcAft>
                      </a:pPr>
                      <a:r>
                        <a:rPr lang="en-US" sz="1200">
                          <a:effectLst/>
                        </a:rPr>
                        <a:t>Probability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rowSpan="2">
                  <a:txBody>
                    <a:bodyPr/>
                    <a:lstStyle/>
                    <a:p>
                      <a:pPr marL="0" marR="0" algn="ctr">
                        <a:lnSpc>
                          <a:spcPct val="107000"/>
                        </a:lnSpc>
                        <a:spcBef>
                          <a:spcPts val="0"/>
                        </a:spcBef>
                        <a:spcAft>
                          <a:spcPts val="0"/>
                        </a:spcAft>
                      </a:pPr>
                      <a:r>
                        <a:rPr lang="en-US" sz="1200">
                          <a:effectLst/>
                        </a:rPr>
                        <a:t>P(CD) without FLEX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rowSpan="2">
                  <a:txBody>
                    <a:bodyPr/>
                    <a:lstStyle/>
                    <a:p>
                      <a:pPr marL="0" marR="0" algn="ctr">
                        <a:lnSpc>
                          <a:spcPct val="107000"/>
                        </a:lnSpc>
                        <a:spcBef>
                          <a:spcPts val="0"/>
                        </a:spcBef>
                        <a:spcAft>
                          <a:spcPts val="0"/>
                        </a:spcAft>
                      </a:pPr>
                      <a:r>
                        <a:rPr lang="en-US" sz="1200">
                          <a:effectLst/>
                        </a:rPr>
                        <a:t>P(CD) with FLEX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extLst>
                  <a:ext uri="{0D108BD9-81ED-4DB2-BD59-A6C34878D82A}">
                    <a16:rowId xmlns:a16="http://schemas.microsoft.com/office/drawing/2014/main" val="3720535149"/>
                  </a:ext>
                </a:extLst>
              </a:tr>
              <a:tr h="375220">
                <a:tc vMerge="1">
                  <a:txBody>
                    <a:bodyPr/>
                    <a:lstStyle/>
                    <a:p>
                      <a:endParaRPr lang="en-US"/>
                    </a:p>
                  </a:txBody>
                  <a:tcPr/>
                </a:tc>
                <a:tc>
                  <a:txBody>
                    <a:bodyPr/>
                    <a:lstStyle/>
                    <a:p>
                      <a:pPr marL="0" marR="0" algn="ctr">
                        <a:lnSpc>
                          <a:spcPct val="107000"/>
                        </a:lnSpc>
                        <a:spcBef>
                          <a:spcPts val="0"/>
                        </a:spcBef>
                        <a:spcAft>
                          <a:spcPts val="800"/>
                        </a:spcAft>
                      </a:pPr>
                      <a:r>
                        <a:rPr lang="en-US" sz="1200">
                          <a:effectLst/>
                        </a:rPr>
                        <a:t>Offsite power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EDG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TDP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23329489"/>
                  </a:ext>
                </a:extLst>
              </a:tr>
              <a:tr h="205731">
                <a:tc>
                  <a:txBody>
                    <a:bodyPr/>
                    <a:lstStyle/>
                    <a:p>
                      <a:pPr marL="0" marR="0">
                        <a:lnSpc>
                          <a:spcPct val="107000"/>
                        </a:lnSpc>
                        <a:spcBef>
                          <a:spcPts val="0"/>
                        </a:spcBef>
                        <a:spcAft>
                          <a:spcPts val="80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800"/>
                        </a:spcAft>
                      </a:pPr>
                      <a:r>
                        <a:rPr lang="en-US" sz="1200">
                          <a:effectLst/>
                        </a:rPr>
                        <a:t>N/A (Continue operation)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gridSpan="2">
                  <a:txBody>
                    <a:bodyPr/>
                    <a:lstStyle/>
                    <a:p>
                      <a:pPr marL="0" marR="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hMerge="1">
                  <a:txBody>
                    <a:bodyPr/>
                    <a:lstStyle/>
                    <a:p>
                      <a:endParaRPr lang="en-US"/>
                    </a:p>
                  </a:txBody>
                  <a:tcPr/>
                </a:tc>
                <a:extLst>
                  <a:ext uri="{0D108BD9-81ED-4DB2-BD59-A6C34878D82A}">
                    <a16:rowId xmlns:a16="http://schemas.microsoft.com/office/drawing/2014/main" val="2581236198"/>
                  </a:ext>
                </a:extLst>
              </a:tr>
              <a:tr h="205731">
                <a:tc>
                  <a:txBody>
                    <a:bodyPr/>
                    <a:lstStyle/>
                    <a:p>
                      <a:pPr marL="0" marR="0">
                        <a:lnSpc>
                          <a:spcPct val="107000"/>
                        </a:lnSpc>
                        <a:spcBef>
                          <a:spcPts val="0"/>
                        </a:spcBef>
                        <a:spcAft>
                          <a:spcPts val="80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800"/>
                        </a:spcAft>
                      </a:pPr>
                      <a:r>
                        <a:rPr lang="en-US" sz="1200">
                          <a:effectLst/>
                        </a:rPr>
                        <a:t>Non-transient shutdown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gridSpan="2">
                  <a:txBody>
                    <a:bodyPr/>
                    <a:lstStyle/>
                    <a:p>
                      <a:pPr marL="0" marR="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hMerge="1">
                  <a:txBody>
                    <a:bodyPr/>
                    <a:lstStyle/>
                    <a:p>
                      <a:endParaRPr lang="en-US"/>
                    </a:p>
                  </a:txBody>
                  <a:tcPr/>
                </a:tc>
                <a:extLst>
                  <a:ext uri="{0D108BD9-81ED-4DB2-BD59-A6C34878D82A}">
                    <a16:rowId xmlns:a16="http://schemas.microsoft.com/office/drawing/2014/main" val="607659157"/>
                  </a:ext>
                </a:extLst>
              </a:tr>
              <a:tr h="205731">
                <a:tc>
                  <a:txBody>
                    <a:bodyPr/>
                    <a:lstStyle/>
                    <a:p>
                      <a:pPr marL="0" marR="0">
                        <a:lnSpc>
                          <a:spcPct val="107000"/>
                        </a:lnSpc>
                        <a:spcBef>
                          <a:spcPts val="0"/>
                        </a:spcBef>
                        <a:spcAft>
                          <a:spcPts val="80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800"/>
                        </a:spcAft>
                      </a:pPr>
                      <a:r>
                        <a:rPr lang="en-US" sz="1200">
                          <a:effectLst/>
                        </a:rPr>
                        <a:t>Non-transient shutdown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gridSpan="2">
                  <a:txBody>
                    <a:bodyPr/>
                    <a:lstStyle/>
                    <a:p>
                      <a:pPr marL="0" marR="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hMerge="1">
                  <a:txBody>
                    <a:bodyPr/>
                    <a:lstStyle/>
                    <a:p>
                      <a:endParaRPr lang="en-US"/>
                    </a:p>
                  </a:txBody>
                  <a:tcPr/>
                </a:tc>
                <a:extLst>
                  <a:ext uri="{0D108BD9-81ED-4DB2-BD59-A6C34878D82A}">
                    <a16:rowId xmlns:a16="http://schemas.microsoft.com/office/drawing/2014/main" val="978314"/>
                  </a:ext>
                </a:extLst>
              </a:tr>
              <a:tr h="205731">
                <a:tc>
                  <a:txBody>
                    <a:bodyPr/>
                    <a:lstStyle/>
                    <a:p>
                      <a:pPr marL="0" marR="0">
                        <a:lnSpc>
                          <a:spcPct val="107000"/>
                        </a:lnSpc>
                        <a:spcBef>
                          <a:spcPts val="0"/>
                        </a:spcBef>
                        <a:spcAft>
                          <a:spcPts val="800"/>
                        </a:spcAft>
                      </a:pPr>
                      <a:r>
                        <a:rPr lang="en-US" sz="12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800"/>
                        </a:spcAft>
                      </a:pPr>
                      <a:r>
                        <a:rPr lang="en-US" sz="1200">
                          <a:effectLst/>
                        </a:rPr>
                        <a:t>Non-transient shutdown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gridSpan="2">
                  <a:txBody>
                    <a:bodyPr/>
                    <a:lstStyle/>
                    <a:p>
                      <a:pPr marL="0" marR="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hMerge="1">
                  <a:txBody>
                    <a:bodyPr/>
                    <a:lstStyle/>
                    <a:p>
                      <a:endParaRPr lang="en-US"/>
                    </a:p>
                  </a:txBody>
                  <a:tcPr/>
                </a:tc>
                <a:extLst>
                  <a:ext uri="{0D108BD9-81ED-4DB2-BD59-A6C34878D82A}">
                    <a16:rowId xmlns:a16="http://schemas.microsoft.com/office/drawing/2014/main" val="1662466959"/>
                  </a:ext>
                </a:extLst>
              </a:tr>
              <a:tr h="375220">
                <a:tc>
                  <a:txBody>
                    <a:bodyPr/>
                    <a:lstStyle/>
                    <a:p>
                      <a:pPr marL="0" marR="0">
                        <a:lnSpc>
                          <a:spcPct val="107000"/>
                        </a:lnSpc>
                        <a:spcBef>
                          <a:spcPts val="0"/>
                        </a:spcBef>
                        <a:spcAft>
                          <a:spcPts val="80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800"/>
                        </a:spcAft>
                      </a:pPr>
                      <a:r>
                        <a:rPr lang="en-US" sz="1200">
                          <a:effectLst/>
                        </a:rPr>
                        <a:t>Loss-of-Offsite-Power Event Tree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280/300 = 0.933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gridSpan="2">
                  <a:txBody>
                    <a:bodyPr/>
                    <a:lstStyle/>
                    <a:p>
                      <a:pPr marL="0" marR="0" algn="ctr">
                        <a:lnSpc>
                          <a:spcPct val="107000"/>
                        </a:lnSpc>
                        <a:spcBef>
                          <a:spcPts val="0"/>
                        </a:spcBef>
                        <a:spcAft>
                          <a:spcPts val="0"/>
                        </a:spcAft>
                      </a:pPr>
                      <a:r>
                        <a:rPr lang="en-US" sz="1200">
                          <a:effectLst/>
                        </a:rPr>
                        <a:t>0.933 * 1E-3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hMerge="1">
                  <a:txBody>
                    <a:bodyPr/>
                    <a:lstStyle/>
                    <a:p>
                      <a:endParaRPr lang="en-US"/>
                    </a:p>
                  </a:txBody>
                  <a:tcPr/>
                </a:tc>
                <a:extLst>
                  <a:ext uri="{0D108BD9-81ED-4DB2-BD59-A6C34878D82A}">
                    <a16:rowId xmlns:a16="http://schemas.microsoft.com/office/drawing/2014/main" val="4182053845"/>
                  </a:ext>
                </a:extLst>
              </a:tr>
              <a:tr h="375220">
                <a:tc>
                  <a:txBody>
                    <a:bodyPr/>
                    <a:lstStyle/>
                    <a:p>
                      <a:pPr marL="0" marR="0">
                        <a:lnSpc>
                          <a:spcPct val="107000"/>
                        </a:lnSpc>
                        <a:spcBef>
                          <a:spcPts val="0"/>
                        </a:spcBef>
                        <a:spcAft>
                          <a:spcPts val="800"/>
                        </a:spcAft>
                      </a:pPr>
                      <a:r>
                        <a:rPr lang="en-US"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800"/>
                        </a:spcAft>
                      </a:pPr>
                      <a:r>
                        <a:rPr lang="en-US" sz="1200">
                          <a:effectLst/>
                        </a:rPr>
                        <a:t>Loss-of-Offsite-Power Event Tree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gridSpan="2">
                  <a:txBody>
                    <a:bodyPr/>
                    <a:lstStyle/>
                    <a:p>
                      <a:pPr marL="0" marR="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hMerge="1">
                  <a:txBody>
                    <a:bodyPr/>
                    <a:lstStyle/>
                    <a:p>
                      <a:endParaRPr lang="en-US"/>
                    </a:p>
                  </a:txBody>
                  <a:tcPr/>
                </a:tc>
                <a:extLst>
                  <a:ext uri="{0D108BD9-81ED-4DB2-BD59-A6C34878D82A}">
                    <a16:rowId xmlns:a16="http://schemas.microsoft.com/office/drawing/2014/main" val="3506420883"/>
                  </a:ext>
                </a:extLst>
              </a:tr>
              <a:tr h="205731">
                <a:tc>
                  <a:txBody>
                    <a:bodyPr/>
                    <a:lstStyle/>
                    <a:p>
                      <a:pPr marL="0" marR="0">
                        <a:lnSpc>
                          <a:spcPct val="107000"/>
                        </a:lnSpc>
                        <a:spcBef>
                          <a:spcPts val="0"/>
                        </a:spcBef>
                        <a:spcAft>
                          <a:spcPts val="800"/>
                        </a:spcAft>
                      </a:pPr>
                      <a:r>
                        <a:rPr lang="en-US"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800"/>
                        </a:spcAft>
                      </a:pPr>
                      <a:r>
                        <a:rPr lang="en-US" sz="1200">
                          <a:effectLst/>
                        </a:rPr>
                        <a:t>DG FLEX Strategy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17/300 = 5.67E-2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5.67E-2 *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5.67E-2 * 0.1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extLst>
                  <a:ext uri="{0D108BD9-81ED-4DB2-BD59-A6C34878D82A}">
                    <a16:rowId xmlns:a16="http://schemas.microsoft.com/office/drawing/2014/main" val="3749065502"/>
                  </a:ext>
                </a:extLst>
              </a:tr>
              <a:tr h="205731">
                <a:tc>
                  <a:txBody>
                    <a:bodyPr/>
                    <a:lstStyle/>
                    <a:p>
                      <a:pPr marL="0" marR="0">
                        <a:lnSpc>
                          <a:spcPct val="107000"/>
                        </a:lnSpc>
                        <a:spcBef>
                          <a:spcPts val="0"/>
                        </a:spcBef>
                        <a:spcAft>
                          <a:spcPts val="80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gn="ctr">
                        <a:lnSpc>
                          <a:spcPct val="107000"/>
                        </a:lnSpc>
                        <a:spcBef>
                          <a:spcPts val="0"/>
                        </a:spcBef>
                        <a:spcAft>
                          <a:spcPts val="800"/>
                        </a:spcAft>
                      </a:pPr>
                      <a:r>
                        <a:rPr lang="en-US" sz="1200">
                          <a:effectLst/>
                        </a:rPr>
                        <a:t>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800"/>
                        </a:spcAft>
                      </a:pPr>
                      <a:r>
                        <a:rPr lang="en-US" sz="1200">
                          <a:effectLst/>
                        </a:rPr>
                        <a:t>DG &amp; Pump FLEX Strategy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3/300 = 0.01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0.01 *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0.01 * 0.2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extLst>
                  <a:ext uri="{0D108BD9-81ED-4DB2-BD59-A6C34878D82A}">
                    <a16:rowId xmlns:a16="http://schemas.microsoft.com/office/drawing/2014/main" val="3102257100"/>
                  </a:ext>
                </a:extLst>
              </a:tr>
              <a:tr h="205731">
                <a:tc gridSpan="5">
                  <a:txBody>
                    <a:bodyPr/>
                    <a:lstStyle/>
                    <a:p>
                      <a:pPr marL="0" marR="0" algn="ctr">
                        <a:lnSpc>
                          <a:spcPct val="107000"/>
                        </a:lnSpc>
                        <a:spcBef>
                          <a:spcPts val="0"/>
                        </a:spcBef>
                        <a:spcAft>
                          <a:spcPts val="0"/>
                        </a:spcAft>
                      </a:pPr>
                      <a:r>
                        <a:rPr lang="en-US" sz="1200">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097" marR="98097" marT="49048" marB="49048"/>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6.76E-2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tc>
                  <a:txBody>
                    <a:bodyPr/>
                    <a:lstStyle/>
                    <a:p>
                      <a:pPr marL="0" marR="0">
                        <a:lnSpc>
                          <a:spcPct val="107000"/>
                        </a:lnSpc>
                        <a:spcBef>
                          <a:spcPts val="0"/>
                        </a:spcBef>
                        <a:spcAft>
                          <a:spcPts val="0"/>
                        </a:spcAft>
                      </a:pPr>
                      <a:r>
                        <a:rPr lang="en-US" sz="1200">
                          <a:effectLst/>
                        </a:rPr>
                        <a:t>8.6E-3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3573" marR="73573" marT="0" marB="0"/>
                </a:tc>
                <a:extLst>
                  <a:ext uri="{0D108BD9-81ED-4DB2-BD59-A6C34878D82A}">
                    <a16:rowId xmlns:a16="http://schemas.microsoft.com/office/drawing/2014/main" val="2682286772"/>
                  </a:ext>
                </a:extLst>
              </a:tr>
            </a:tbl>
          </a:graphicData>
        </a:graphic>
      </p:graphicFrame>
      <p:sp>
        <p:nvSpPr>
          <p:cNvPr id="2" name="Title 1">
            <a:extLst>
              <a:ext uri="{FF2B5EF4-FFF2-40B4-BE49-F238E27FC236}">
                <a16:creationId xmlns:a16="http://schemas.microsoft.com/office/drawing/2014/main" id="{8FA5C711-227B-4ABD-9352-691227C07B7D}"/>
              </a:ext>
            </a:extLst>
          </p:cNvPr>
          <p:cNvSpPr>
            <a:spLocks noGrp="1"/>
          </p:cNvSpPr>
          <p:nvPr>
            <p:ph type="title"/>
          </p:nvPr>
        </p:nvSpPr>
        <p:spPr>
          <a:xfrm>
            <a:off x="440523" y="1075871"/>
            <a:ext cx="10802900" cy="635497"/>
          </a:xfrm>
        </p:spPr>
        <p:txBody>
          <a:bodyPr/>
          <a:lstStyle/>
          <a:p>
            <a:r>
              <a:rPr lang="en-US"/>
              <a:t>Results Comparison</a:t>
            </a:r>
          </a:p>
        </p:txBody>
      </p:sp>
      <p:sp>
        <p:nvSpPr>
          <p:cNvPr id="3" name="Content Placeholder 2">
            <a:extLst>
              <a:ext uri="{FF2B5EF4-FFF2-40B4-BE49-F238E27FC236}">
                <a16:creationId xmlns:a16="http://schemas.microsoft.com/office/drawing/2014/main" id="{A75B9F29-3334-40F0-B198-14EAD76FC487}"/>
              </a:ext>
            </a:extLst>
          </p:cNvPr>
          <p:cNvSpPr>
            <a:spLocks noGrp="1"/>
          </p:cNvSpPr>
          <p:nvPr>
            <p:ph idx="1"/>
          </p:nvPr>
        </p:nvSpPr>
        <p:spPr>
          <a:xfrm>
            <a:off x="427691" y="1620093"/>
            <a:ext cx="11277489" cy="482675"/>
          </a:xfrm>
        </p:spPr>
        <p:txBody>
          <a:bodyPr vert="horz" lIns="0" tIns="0" rIns="91440" bIns="45720" rtlCol="0" anchor="t">
            <a:noAutofit/>
          </a:bodyPr>
          <a:lstStyle/>
          <a:p>
            <a:r>
              <a:rPr lang="en-US" dirty="0">
                <a:latin typeface="Arial"/>
                <a:cs typeface="Arial"/>
              </a:rPr>
              <a:t>Simulated three attack paths @ 100 runs</a:t>
            </a:r>
          </a:p>
        </p:txBody>
      </p:sp>
      <p:pic>
        <p:nvPicPr>
          <p:cNvPr id="4" name="Picture 3">
            <a:extLst>
              <a:ext uri="{FF2B5EF4-FFF2-40B4-BE49-F238E27FC236}">
                <a16:creationId xmlns:a16="http://schemas.microsoft.com/office/drawing/2014/main" id="{AFCE08F2-495B-477D-B209-7EC804C2D7EB}"/>
              </a:ext>
            </a:extLst>
          </p:cNvPr>
          <p:cNvPicPr>
            <a:picLocks noChangeAspect="1"/>
          </p:cNvPicPr>
          <p:nvPr/>
        </p:nvPicPr>
        <p:blipFill>
          <a:blip r:embed="rId2"/>
          <a:stretch>
            <a:fillRect/>
          </a:stretch>
        </p:blipFill>
        <p:spPr>
          <a:xfrm>
            <a:off x="8418106" y="1075561"/>
            <a:ext cx="3533262" cy="1325563"/>
          </a:xfrm>
          <a:prstGeom prst="rect">
            <a:avLst/>
          </a:prstGeom>
          <a:ln>
            <a:solidFill>
              <a:schemeClr val="tx1"/>
            </a:solidFill>
          </a:ln>
        </p:spPr>
      </p:pic>
      <p:pic>
        <p:nvPicPr>
          <p:cNvPr id="5" name="Picture 4">
            <a:extLst>
              <a:ext uri="{FF2B5EF4-FFF2-40B4-BE49-F238E27FC236}">
                <a16:creationId xmlns:a16="http://schemas.microsoft.com/office/drawing/2014/main" id="{24C1692C-D8BA-4E5B-BC66-9704AD39154E}"/>
              </a:ext>
            </a:extLst>
          </p:cNvPr>
          <p:cNvPicPr>
            <a:picLocks noChangeAspect="1"/>
          </p:cNvPicPr>
          <p:nvPr/>
        </p:nvPicPr>
        <p:blipFill>
          <a:blip r:embed="rId3"/>
          <a:stretch>
            <a:fillRect/>
          </a:stretch>
        </p:blipFill>
        <p:spPr>
          <a:xfrm>
            <a:off x="8517896" y="2744733"/>
            <a:ext cx="3333682" cy="1325563"/>
          </a:xfrm>
          <a:prstGeom prst="rect">
            <a:avLst/>
          </a:prstGeom>
          <a:ln>
            <a:solidFill>
              <a:schemeClr val="tx1"/>
            </a:solidFill>
          </a:ln>
        </p:spPr>
      </p:pic>
      <p:pic>
        <p:nvPicPr>
          <p:cNvPr id="6" name="Content Placeholder 3">
            <a:extLst>
              <a:ext uri="{FF2B5EF4-FFF2-40B4-BE49-F238E27FC236}">
                <a16:creationId xmlns:a16="http://schemas.microsoft.com/office/drawing/2014/main" id="{8354A56A-9A0C-46D6-8DDE-26542AD9530A}"/>
              </a:ext>
            </a:extLst>
          </p:cNvPr>
          <p:cNvPicPr>
            <a:picLocks noChangeAspect="1"/>
          </p:cNvPicPr>
          <p:nvPr/>
        </p:nvPicPr>
        <p:blipFill>
          <a:blip r:embed="rId4"/>
          <a:stretch>
            <a:fillRect/>
          </a:stretch>
        </p:blipFill>
        <p:spPr>
          <a:xfrm rot="5400000">
            <a:off x="9118723" y="3877624"/>
            <a:ext cx="2132028" cy="3333682"/>
          </a:xfrm>
          <a:prstGeom prst="rect">
            <a:avLst/>
          </a:prstGeom>
          <a:ln>
            <a:solidFill>
              <a:schemeClr val="tx1"/>
            </a:solidFill>
          </a:ln>
        </p:spPr>
      </p:pic>
      <p:sp>
        <p:nvSpPr>
          <p:cNvPr id="10" name="Left Brace 9">
            <a:extLst>
              <a:ext uri="{FF2B5EF4-FFF2-40B4-BE49-F238E27FC236}">
                <a16:creationId xmlns:a16="http://schemas.microsoft.com/office/drawing/2014/main" id="{31F86D2A-04D5-41FC-B42F-AF0FAC0B5236}"/>
              </a:ext>
            </a:extLst>
          </p:cNvPr>
          <p:cNvSpPr/>
          <p:nvPr/>
        </p:nvSpPr>
        <p:spPr>
          <a:xfrm rot="16200000">
            <a:off x="6822547" y="4887305"/>
            <a:ext cx="143757" cy="117056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1F41F5FD-3042-4571-AA56-0DBB6AEB7960}"/>
              </a:ext>
            </a:extLst>
          </p:cNvPr>
          <p:cNvSpPr txBox="1"/>
          <p:nvPr/>
        </p:nvSpPr>
        <p:spPr>
          <a:xfrm>
            <a:off x="5458830" y="5556313"/>
            <a:ext cx="3189250" cy="646331"/>
          </a:xfrm>
          <a:prstGeom prst="rect">
            <a:avLst/>
          </a:prstGeom>
          <a:noFill/>
        </p:spPr>
        <p:txBody>
          <a:bodyPr wrap="square" rtlCol="0">
            <a:spAutoFit/>
          </a:bodyPr>
          <a:lstStyle/>
          <a:p>
            <a:r>
              <a:rPr lang="en-US" b="1"/>
              <a:t>FLEX strategy reduces Core Damage Probability</a:t>
            </a:r>
          </a:p>
        </p:txBody>
      </p:sp>
      <p:sp>
        <p:nvSpPr>
          <p:cNvPr id="8" name="TextBox 7">
            <a:extLst>
              <a:ext uri="{FF2B5EF4-FFF2-40B4-BE49-F238E27FC236}">
                <a16:creationId xmlns:a16="http://schemas.microsoft.com/office/drawing/2014/main" id="{C531C82B-6E40-4668-9371-DEA872B6548D}"/>
              </a:ext>
            </a:extLst>
          </p:cNvPr>
          <p:cNvSpPr txBox="1"/>
          <p:nvPr/>
        </p:nvSpPr>
        <p:spPr>
          <a:xfrm>
            <a:off x="8418106" y="1062319"/>
            <a:ext cx="363311" cy="369332"/>
          </a:xfrm>
          <a:prstGeom prst="rect">
            <a:avLst/>
          </a:prstGeom>
          <a:noFill/>
        </p:spPr>
        <p:txBody>
          <a:bodyPr wrap="square" rtlCol="0">
            <a:spAutoFit/>
          </a:bodyPr>
          <a:lstStyle/>
          <a:p>
            <a:r>
              <a:rPr lang="en-US"/>
              <a:t>1</a:t>
            </a:r>
          </a:p>
        </p:txBody>
      </p:sp>
      <p:sp>
        <p:nvSpPr>
          <p:cNvPr id="12" name="TextBox 11">
            <a:extLst>
              <a:ext uri="{FF2B5EF4-FFF2-40B4-BE49-F238E27FC236}">
                <a16:creationId xmlns:a16="http://schemas.microsoft.com/office/drawing/2014/main" id="{AC4ED30E-72B3-4829-8358-39B5066C5B37}"/>
              </a:ext>
            </a:extLst>
          </p:cNvPr>
          <p:cNvSpPr txBox="1"/>
          <p:nvPr/>
        </p:nvSpPr>
        <p:spPr>
          <a:xfrm>
            <a:off x="8515626" y="2746336"/>
            <a:ext cx="363311" cy="369332"/>
          </a:xfrm>
          <a:prstGeom prst="rect">
            <a:avLst/>
          </a:prstGeom>
          <a:noFill/>
        </p:spPr>
        <p:txBody>
          <a:bodyPr wrap="square" rtlCol="0">
            <a:spAutoFit/>
          </a:bodyPr>
          <a:lstStyle/>
          <a:p>
            <a:r>
              <a:rPr lang="en-US"/>
              <a:t>2</a:t>
            </a:r>
          </a:p>
        </p:txBody>
      </p:sp>
      <p:sp>
        <p:nvSpPr>
          <p:cNvPr id="13" name="TextBox 12">
            <a:extLst>
              <a:ext uri="{FF2B5EF4-FFF2-40B4-BE49-F238E27FC236}">
                <a16:creationId xmlns:a16="http://schemas.microsoft.com/office/drawing/2014/main" id="{09A82EA3-C47B-45C3-8EBE-713F2E0D13D6}"/>
              </a:ext>
            </a:extLst>
          </p:cNvPr>
          <p:cNvSpPr txBox="1"/>
          <p:nvPr/>
        </p:nvSpPr>
        <p:spPr>
          <a:xfrm>
            <a:off x="8570506" y="4478451"/>
            <a:ext cx="363311" cy="369332"/>
          </a:xfrm>
          <a:prstGeom prst="rect">
            <a:avLst/>
          </a:prstGeom>
          <a:noFill/>
        </p:spPr>
        <p:txBody>
          <a:bodyPr wrap="square" rtlCol="0">
            <a:spAutoFit/>
          </a:bodyPr>
          <a:lstStyle/>
          <a:p>
            <a:r>
              <a:rPr lang="en-US"/>
              <a:t>3</a:t>
            </a:r>
          </a:p>
        </p:txBody>
      </p:sp>
      <p:sp>
        <p:nvSpPr>
          <p:cNvPr id="14" name="Oval 13">
            <a:extLst>
              <a:ext uri="{FF2B5EF4-FFF2-40B4-BE49-F238E27FC236}">
                <a16:creationId xmlns:a16="http://schemas.microsoft.com/office/drawing/2014/main" id="{E1C0D93A-19AF-4267-9EFA-DD4CF4B7C56E}"/>
              </a:ext>
            </a:extLst>
          </p:cNvPr>
          <p:cNvSpPr/>
          <p:nvPr/>
        </p:nvSpPr>
        <p:spPr bwMode="auto">
          <a:xfrm>
            <a:off x="5791173" y="4927252"/>
            <a:ext cx="2037783" cy="38234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Arrow: Left 14">
            <a:extLst>
              <a:ext uri="{FF2B5EF4-FFF2-40B4-BE49-F238E27FC236}">
                <a16:creationId xmlns:a16="http://schemas.microsoft.com/office/drawing/2014/main" id="{56336404-3E16-49FA-B5D1-EFA1B87AE1C7}"/>
              </a:ext>
            </a:extLst>
          </p:cNvPr>
          <p:cNvSpPr/>
          <p:nvPr/>
        </p:nvSpPr>
        <p:spPr bwMode="auto">
          <a:xfrm rot="20939850">
            <a:off x="8777473" y="1404707"/>
            <a:ext cx="1556091" cy="493888"/>
          </a:xfrm>
          <a:prstGeom prst="leftArrow">
            <a:avLst/>
          </a:prstGeom>
          <a:solidFill>
            <a:srgbClr val="7895A4">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Arrow: Circular 15">
            <a:extLst>
              <a:ext uri="{FF2B5EF4-FFF2-40B4-BE49-F238E27FC236}">
                <a16:creationId xmlns:a16="http://schemas.microsoft.com/office/drawing/2014/main" id="{4CB314D1-8EC8-447B-A02C-D3439603130C}"/>
              </a:ext>
            </a:extLst>
          </p:cNvPr>
          <p:cNvSpPr/>
          <p:nvPr/>
        </p:nvSpPr>
        <p:spPr bwMode="auto">
          <a:xfrm rot="21005013" flipH="1">
            <a:off x="9028878" y="2939067"/>
            <a:ext cx="1383846" cy="1131229"/>
          </a:xfrm>
          <a:prstGeom prst="circularArrow">
            <a:avLst>
              <a:gd name="adj1" fmla="val 7892"/>
              <a:gd name="adj2" fmla="val 1142319"/>
              <a:gd name="adj3" fmla="val 20642098"/>
              <a:gd name="adj4" fmla="val 10800000"/>
              <a:gd name="adj5" fmla="val 12500"/>
            </a:avLst>
          </a:prstGeom>
          <a:solidFill>
            <a:srgbClr val="7895A4">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Arrow: Circular 16">
            <a:extLst>
              <a:ext uri="{FF2B5EF4-FFF2-40B4-BE49-F238E27FC236}">
                <a16:creationId xmlns:a16="http://schemas.microsoft.com/office/drawing/2014/main" id="{1A2CA3E7-460E-4BDD-9AAA-86896C803E49}"/>
              </a:ext>
            </a:extLst>
          </p:cNvPr>
          <p:cNvSpPr/>
          <p:nvPr/>
        </p:nvSpPr>
        <p:spPr bwMode="auto">
          <a:xfrm rot="1478210" flipH="1" flipV="1">
            <a:off x="9159226" y="4571279"/>
            <a:ext cx="1383846" cy="1131229"/>
          </a:xfrm>
          <a:prstGeom prst="circularArrow">
            <a:avLst>
              <a:gd name="adj1" fmla="val 7892"/>
              <a:gd name="adj2" fmla="val 1142319"/>
              <a:gd name="adj3" fmla="val 20642098"/>
              <a:gd name="adj4" fmla="val 10800000"/>
              <a:gd name="adj5" fmla="val 12500"/>
            </a:avLst>
          </a:prstGeom>
          <a:solidFill>
            <a:srgbClr val="7895A4">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TextBox 19">
            <a:extLst>
              <a:ext uri="{FF2B5EF4-FFF2-40B4-BE49-F238E27FC236}">
                <a16:creationId xmlns:a16="http://schemas.microsoft.com/office/drawing/2014/main" id="{45719D27-4255-9FB3-336F-6485A782759D}"/>
              </a:ext>
            </a:extLst>
          </p:cNvPr>
          <p:cNvSpPr txBox="1"/>
          <p:nvPr/>
        </p:nvSpPr>
        <p:spPr>
          <a:xfrm>
            <a:off x="366758" y="5435916"/>
            <a:ext cx="4676151" cy="646331"/>
          </a:xfrm>
          <a:prstGeom prst="rect">
            <a:avLst/>
          </a:prstGeom>
          <a:noFill/>
        </p:spPr>
        <p:txBody>
          <a:bodyPr wrap="square" rtlCol="0">
            <a:spAutoFit/>
          </a:bodyPr>
          <a:lstStyle/>
          <a:p>
            <a:r>
              <a:rPr lang="en-US" b="1"/>
              <a:t>Assumption</a:t>
            </a:r>
            <a:r>
              <a:rPr lang="en-US"/>
              <a:t>: Failure probability for each FLEX equipment is 0.1</a:t>
            </a:r>
          </a:p>
        </p:txBody>
      </p:sp>
    </p:spTree>
    <p:extLst>
      <p:ext uri="{BB962C8B-B14F-4D97-AF65-F5344CB8AC3E}">
        <p14:creationId xmlns:p14="http://schemas.microsoft.com/office/powerpoint/2010/main" val="466092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8EC-F721-48A8-BE2E-F7CD53300663}"/>
              </a:ext>
            </a:extLst>
          </p:cNvPr>
          <p:cNvSpPr>
            <a:spLocks noGrp="1"/>
          </p:cNvSpPr>
          <p:nvPr>
            <p:ph type="title"/>
          </p:nvPr>
        </p:nvSpPr>
        <p:spPr>
          <a:xfrm>
            <a:off x="477688" y="1063613"/>
            <a:ext cx="10802900" cy="635497"/>
          </a:xfrm>
        </p:spPr>
        <p:txBody>
          <a:bodyPr/>
          <a:lstStyle/>
          <a:p>
            <a:r>
              <a:rPr lang="en-US"/>
              <a:t>Modeling Human Action Time Distributions</a:t>
            </a:r>
          </a:p>
        </p:txBody>
      </p:sp>
      <p:sp>
        <p:nvSpPr>
          <p:cNvPr id="3" name="Content Placeholder 2">
            <a:extLst>
              <a:ext uri="{FF2B5EF4-FFF2-40B4-BE49-F238E27FC236}">
                <a16:creationId xmlns:a16="http://schemas.microsoft.com/office/drawing/2014/main" id="{8D20F640-2282-44AF-B328-11A48A2D7ADA}"/>
              </a:ext>
            </a:extLst>
          </p:cNvPr>
          <p:cNvSpPr>
            <a:spLocks noGrp="1"/>
          </p:cNvSpPr>
          <p:nvPr>
            <p:ph idx="1"/>
          </p:nvPr>
        </p:nvSpPr>
        <p:spPr>
          <a:xfrm>
            <a:off x="477688" y="1699110"/>
            <a:ext cx="10802901" cy="4957329"/>
          </a:xfrm>
        </p:spPr>
        <p:txBody>
          <a:bodyPr>
            <a:noAutofit/>
          </a:bodyPr>
          <a:lstStyle/>
          <a:p>
            <a:r>
              <a:rPr lang="en-US" sz="2400" dirty="0"/>
              <a:t>Collaborated with the LWRS Risk Informed Systems Analysis Pathway Team to create a method for assigning time distributions to human actions for modeling flex procedures</a:t>
            </a:r>
          </a:p>
          <a:p>
            <a:r>
              <a:rPr lang="en-US" sz="2400" dirty="0"/>
              <a:t>Created a simple worksheet and method that allows security risk analyst to interview flex implementation SME to assign a time distribution to key actions</a:t>
            </a:r>
          </a:p>
          <a:p>
            <a:pPr lvl="1"/>
            <a:r>
              <a:rPr lang="en-US" sz="2400" dirty="0"/>
              <a:t>The worksheet guides the analyst to collect information about the task location, challenges, average time to complete, best case time to complete and worst-case time to complete</a:t>
            </a:r>
          </a:p>
          <a:p>
            <a:pPr lvl="1"/>
            <a:r>
              <a:rPr lang="en-US" sz="2400" dirty="0"/>
              <a:t>The method then assigns a log-normal distribution with associated uncertainty parameters to use in EMRALD</a:t>
            </a:r>
          </a:p>
          <a:p>
            <a:r>
              <a:rPr lang="en-US" sz="2400" dirty="0"/>
              <a:t>Developed the capability to combine the input from several SMEs</a:t>
            </a:r>
          </a:p>
          <a:p>
            <a:r>
              <a:rPr lang="en-US" sz="2400" dirty="0"/>
              <a:t>Established plans to collect and provide representative time values for common FLEX actions based on industry data collection in the future.</a:t>
            </a:r>
          </a:p>
        </p:txBody>
      </p:sp>
    </p:spTree>
    <p:extLst>
      <p:ext uri="{BB962C8B-B14F-4D97-AF65-F5344CB8AC3E}">
        <p14:creationId xmlns:p14="http://schemas.microsoft.com/office/powerpoint/2010/main" val="3002995261"/>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66B5-3266-7140-AEE0-A90D77B4BC03}"/>
              </a:ext>
            </a:extLst>
          </p:cNvPr>
          <p:cNvSpPr>
            <a:spLocks noGrp="1"/>
          </p:cNvSpPr>
          <p:nvPr>
            <p:ph type="title"/>
          </p:nvPr>
        </p:nvSpPr>
        <p:spPr>
          <a:xfrm>
            <a:off x="215118" y="954469"/>
            <a:ext cx="8032067" cy="561975"/>
          </a:xfrm>
        </p:spPr>
        <p:txBody>
          <a:bodyPr/>
          <a:lstStyle/>
          <a:p>
            <a:r>
              <a:rPr lang="en-US" dirty="0"/>
              <a:t>Collecting Timeline Data</a:t>
            </a:r>
          </a:p>
        </p:txBody>
      </p:sp>
      <p:sp>
        <p:nvSpPr>
          <p:cNvPr id="5" name="Content Placeholder 2">
            <a:extLst>
              <a:ext uri="{FF2B5EF4-FFF2-40B4-BE49-F238E27FC236}">
                <a16:creationId xmlns:a16="http://schemas.microsoft.com/office/drawing/2014/main" id="{FCD3BC28-33FC-0548-BF7D-17D4E20253BD}"/>
              </a:ext>
            </a:extLst>
          </p:cNvPr>
          <p:cNvSpPr txBox="1">
            <a:spLocks/>
          </p:cNvSpPr>
          <p:nvPr/>
        </p:nvSpPr>
        <p:spPr>
          <a:xfrm>
            <a:off x="280286" y="1471717"/>
            <a:ext cx="9551972" cy="4984694"/>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hangingPunct="0">
              <a:buFont typeface="+mj-lt"/>
              <a:buAutoNum type="arabicPeriod"/>
            </a:pPr>
            <a:r>
              <a:rPr lang="en-US" sz="1600" dirty="0"/>
              <a:t>For an average operator performing this task and working as quickly and efficiently as possible under </a:t>
            </a:r>
            <a:r>
              <a:rPr lang="en-US" sz="1600" dirty="0">
                <a:solidFill>
                  <a:schemeClr val="bg1"/>
                </a:solidFill>
                <a:highlight>
                  <a:srgbClr val="008000"/>
                </a:highlight>
              </a:rPr>
              <a:t>ideal conditions</a:t>
            </a:r>
            <a:r>
              <a:rPr lang="en-US" sz="1600" dirty="0"/>
              <a:t>, please provide the minimum amount of time in which this task could be performed.</a:t>
            </a:r>
          </a:p>
          <a:p>
            <a:pPr hangingPunct="0">
              <a:buFont typeface="+mj-lt"/>
              <a:buAutoNum type="arabicPeriod"/>
            </a:pPr>
            <a:r>
              <a:rPr lang="en-US" sz="1600" dirty="0"/>
              <a:t>For an average operator performing this task and working as quickly and efficiently as possible under </a:t>
            </a:r>
            <a:r>
              <a:rPr lang="en-US" sz="1600" u="sng" dirty="0">
                <a:solidFill>
                  <a:schemeClr val="bg1"/>
                </a:solidFill>
                <a:highlight>
                  <a:srgbClr val="808080"/>
                </a:highlight>
              </a:rPr>
              <a:t>normal conditions</a:t>
            </a:r>
            <a:r>
              <a:rPr lang="en-US" sz="1600" dirty="0"/>
              <a:t>, please provide the average amount of time necessary to perform this task.</a:t>
            </a:r>
          </a:p>
          <a:p>
            <a:pPr hangingPunct="0">
              <a:buFont typeface="+mj-lt"/>
              <a:buAutoNum type="arabicPeriod"/>
            </a:pPr>
            <a:r>
              <a:rPr lang="en-US" sz="1600" dirty="0"/>
              <a:t>For an average operator performing this task and working as quickly and efficiently as possible under </a:t>
            </a:r>
            <a:r>
              <a:rPr lang="en-US" sz="1600" u="sng" dirty="0">
                <a:solidFill>
                  <a:schemeClr val="bg1"/>
                </a:solidFill>
                <a:highlight>
                  <a:srgbClr val="800000"/>
                </a:highlight>
              </a:rPr>
              <a:t>challenging conditions</a:t>
            </a:r>
            <a:r>
              <a:rPr lang="en-US" sz="1600" dirty="0"/>
              <a:t>, please provide the maximum amount of time necessary to perform this task.</a:t>
            </a:r>
          </a:p>
          <a:p>
            <a:pPr hangingPunct="0">
              <a:buFont typeface="+mj-lt"/>
              <a:buAutoNum type="arabicPeriod"/>
            </a:pPr>
            <a:r>
              <a:rPr lang="en-US" sz="1600" dirty="0"/>
              <a:t>Gather additional information about the nature of the task (can inform estimating a shaping or weighting function for the time distribution).</a:t>
            </a:r>
          </a:p>
          <a:p>
            <a:pPr lvl="1" fontAlgn="base">
              <a:buFont typeface="+mj-lt"/>
              <a:buAutoNum type="alphaUcPeriod"/>
            </a:pPr>
            <a:r>
              <a:rPr lang="en-US" sz="1600" dirty="0">
                <a:effectLst>
                  <a:glow>
                    <a:srgbClr val="000000"/>
                  </a:glow>
                  <a:outerShdw sx="0" sy="0">
                    <a:srgbClr val="000000"/>
                  </a:outerShdw>
                  <a:reflection stA="0" endPos="0" fadeDir="0" sx="0" sy="0"/>
                </a:effectLst>
              </a:rPr>
              <a:t>Will FLEX equipment require relocation? If yes, </a:t>
            </a:r>
          </a:p>
          <a:p>
            <a:pPr lvl="2" latinLnBrk="1"/>
            <a:r>
              <a:rPr lang="en-US" sz="1600" dirty="0"/>
              <a:t>How will the equipment be moved? (e.g., forklift, truck, by hand)</a:t>
            </a:r>
          </a:p>
          <a:p>
            <a:pPr lvl="2" latinLnBrk="1"/>
            <a:r>
              <a:rPr lang="en-US" sz="1600" dirty="0"/>
              <a:t>How far will the equipment be moved? (e.g., distance in yards)</a:t>
            </a:r>
          </a:p>
          <a:p>
            <a:pPr lvl="2" latinLnBrk="1"/>
            <a:r>
              <a:rPr lang="en-US" sz="1600" dirty="0"/>
              <a:t>Over or through what terrain and barriers?</a:t>
            </a:r>
          </a:p>
          <a:p>
            <a:pPr lvl="1" fontAlgn="base">
              <a:buFont typeface="+mj-lt"/>
              <a:buAutoNum type="alphaUcPeriod"/>
            </a:pPr>
            <a:r>
              <a:rPr lang="en-US" sz="1600" dirty="0">
                <a:effectLst>
                  <a:glow>
                    <a:srgbClr val="000000"/>
                  </a:glow>
                  <a:outerShdw sx="0" sy="0">
                    <a:srgbClr val="000000"/>
                  </a:outerShdw>
                  <a:reflection stA="0" endPos="0" fadeDir="0" sx="0" sy="0"/>
                </a:effectLst>
              </a:rPr>
              <a:t>Is this an individual or team task? If a team task, </a:t>
            </a:r>
          </a:p>
          <a:p>
            <a:pPr lvl="2" fontAlgn="base"/>
            <a:r>
              <a:rPr lang="en-US" sz="1600" dirty="0">
                <a:effectLst>
                  <a:glow>
                    <a:srgbClr val="000000"/>
                  </a:glow>
                  <a:outerShdw sx="0" sy="0">
                    <a:srgbClr val="000000"/>
                  </a:outerShdw>
                  <a:reflection stA="0" endPos="0" fadeDir="0" sx="0" sy="0"/>
                </a:effectLst>
              </a:rPr>
              <a:t>How many are on the team?</a:t>
            </a:r>
          </a:p>
          <a:p>
            <a:pPr lvl="2" fontAlgn="base"/>
            <a:r>
              <a:rPr lang="en-US" sz="1600" dirty="0">
                <a:effectLst>
                  <a:glow>
                    <a:srgbClr val="000000"/>
                  </a:glow>
                  <a:outerShdw sx="0" sy="0">
                    <a:srgbClr val="000000"/>
                  </a:outerShdw>
                  <a:reflection stA="0" endPos="0" fadeDir="0" sx="0" sy="0"/>
                </a:effectLst>
              </a:rPr>
              <a:t>What are the typical challenges the team will face?</a:t>
            </a:r>
          </a:p>
          <a:p>
            <a:pPr lvl="1" fontAlgn="base">
              <a:buFont typeface="+mj-lt"/>
              <a:buAutoNum type="alphaUcPeriod"/>
            </a:pPr>
            <a:r>
              <a:rPr lang="en-US" sz="1600" dirty="0">
                <a:effectLst>
                  <a:glow>
                    <a:srgbClr val="000000"/>
                  </a:glow>
                  <a:outerShdw sx="0" sy="0">
                    <a:srgbClr val="000000"/>
                  </a:outerShdw>
                  <a:reflection stA="0" endPos="0" fadeDir="0" sx="0" sy="0"/>
                </a:effectLst>
              </a:rPr>
              <a:t>How physically challenging is this task?</a:t>
            </a:r>
          </a:p>
          <a:p>
            <a:pPr lvl="2" latinLnBrk="1"/>
            <a:r>
              <a:rPr lang="en-US" sz="1600" dirty="0"/>
              <a:t>High exertion (e.g., lifting heavy equipment, climbing ladders or stairs, etc.)</a:t>
            </a:r>
          </a:p>
          <a:p>
            <a:pPr lvl="2" latinLnBrk="1"/>
            <a:r>
              <a:rPr lang="en-US" sz="1600" dirty="0"/>
              <a:t>Medium exertion (e.g., moving or repositioning valves, electrical connections, etc.)</a:t>
            </a:r>
          </a:p>
          <a:p>
            <a:pPr lvl="2" latinLnBrk="1"/>
            <a:r>
              <a:rPr lang="en-US" sz="1600" dirty="0"/>
              <a:t>Low exertion (e.g., manipulating switches, opening doors, etc.) </a:t>
            </a:r>
          </a:p>
          <a:p>
            <a:endParaRPr lang="en-US" sz="1600" dirty="0"/>
          </a:p>
        </p:txBody>
      </p:sp>
      <p:pic>
        <p:nvPicPr>
          <p:cNvPr id="4" name="Picture 3">
            <a:extLst>
              <a:ext uri="{FF2B5EF4-FFF2-40B4-BE49-F238E27FC236}">
                <a16:creationId xmlns:a16="http://schemas.microsoft.com/office/drawing/2014/main" id="{E8ABCB9E-58A7-4C1A-BC6A-6249A84F0904}"/>
              </a:ext>
            </a:extLst>
          </p:cNvPr>
          <p:cNvPicPr>
            <a:picLocks noChangeAspect="1"/>
          </p:cNvPicPr>
          <p:nvPr/>
        </p:nvPicPr>
        <p:blipFill>
          <a:blip r:embed="rId3"/>
          <a:stretch>
            <a:fillRect/>
          </a:stretch>
        </p:blipFill>
        <p:spPr>
          <a:xfrm>
            <a:off x="8090004" y="3549445"/>
            <a:ext cx="3821710" cy="2134649"/>
          </a:xfrm>
          <a:prstGeom prst="rect">
            <a:avLst/>
          </a:prstGeom>
        </p:spPr>
      </p:pic>
    </p:spTree>
    <p:extLst>
      <p:ext uri="{BB962C8B-B14F-4D97-AF65-F5344CB8AC3E}">
        <p14:creationId xmlns:p14="http://schemas.microsoft.com/office/powerpoint/2010/main" val="1567939520"/>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E51A-BD02-4E2D-BA94-A66A0ADFA48B}"/>
              </a:ext>
            </a:extLst>
          </p:cNvPr>
          <p:cNvSpPr>
            <a:spLocks noGrp="1"/>
          </p:cNvSpPr>
          <p:nvPr>
            <p:ph type="title"/>
          </p:nvPr>
        </p:nvSpPr>
        <p:spPr/>
        <p:txBody>
          <a:bodyPr/>
          <a:lstStyle/>
          <a:p>
            <a:r>
              <a:rPr lang="en-US"/>
              <a:t>Overall Proposed Approach</a:t>
            </a:r>
          </a:p>
        </p:txBody>
      </p:sp>
      <p:sp>
        <p:nvSpPr>
          <p:cNvPr id="3" name="Content Placeholder 2">
            <a:extLst>
              <a:ext uri="{FF2B5EF4-FFF2-40B4-BE49-F238E27FC236}">
                <a16:creationId xmlns:a16="http://schemas.microsoft.com/office/drawing/2014/main" id="{596B850D-6DE2-48BE-871E-D403DBD4DCBA}"/>
              </a:ext>
            </a:extLst>
          </p:cNvPr>
          <p:cNvSpPr>
            <a:spLocks noGrp="1"/>
          </p:cNvSpPr>
          <p:nvPr>
            <p:ph idx="1"/>
          </p:nvPr>
        </p:nvSpPr>
        <p:spPr/>
        <p:txBody>
          <a:bodyPr vert="horz" lIns="0" tIns="0" rIns="91440" bIns="45720" rtlCol="0" anchor="t">
            <a:noAutofit/>
          </a:bodyPr>
          <a:lstStyle/>
          <a:p>
            <a:r>
              <a:rPr lang="en-US" sz="2800" dirty="0">
                <a:effectLst/>
                <a:latin typeface="+mn-lt"/>
                <a:ea typeface="Calibri" panose="020F0502020204030204" pitchFamily="34" charset="0"/>
              </a:rPr>
              <a:t>Develop and demonstrate tools for a risk-informed physical security method by integrating dynamic risk methods, physics-based modeling and simulation, operator actions, and flex equipment, which should extend the adversarial timeline for response force success. </a:t>
            </a:r>
          </a:p>
          <a:p>
            <a:r>
              <a:rPr lang="en-US" sz="2800" dirty="0">
                <a:effectLst/>
                <a:latin typeface="+mn-lt"/>
                <a:ea typeface="Calibri" panose="020F0502020204030204" pitchFamily="34" charset="0"/>
                <a:cs typeface="Arial"/>
              </a:rPr>
              <a:t>These tools will enable commercial utilities to incorporate increased realism in their force-on-force </a:t>
            </a:r>
            <a:r>
              <a:rPr lang="en-US" sz="2800" dirty="0">
                <a:latin typeface="+mn-lt"/>
                <a:ea typeface="Calibri" panose="020F0502020204030204" pitchFamily="34" charset="0"/>
                <a:cs typeface="Arial"/>
              </a:rPr>
              <a:t>(FOF) models</a:t>
            </a:r>
            <a:r>
              <a:rPr lang="en-US" sz="2800" dirty="0">
                <a:effectLst/>
                <a:latin typeface="+mn-lt"/>
                <a:ea typeface="Calibri" panose="020F0502020204030204" pitchFamily="34" charset="0"/>
                <a:cs typeface="Arial"/>
              </a:rPr>
              <a:t>, take credit for operator actions and flex equipment, and move towards greater use of quantitative measures of performance in security postures and the technical basis for physical security at power plants.</a:t>
            </a:r>
            <a:endParaRPr lang="en-US" sz="2800" dirty="0">
              <a:latin typeface="+mn-lt"/>
              <a:cs typeface="Arial"/>
            </a:endParaRPr>
          </a:p>
        </p:txBody>
      </p:sp>
    </p:spTree>
    <p:extLst>
      <p:ext uri="{BB962C8B-B14F-4D97-AF65-F5344CB8AC3E}">
        <p14:creationId xmlns:p14="http://schemas.microsoft.com/office/powerpoint/2010/main" val="476578443"/>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CE0C-78BD-E94B-9714-D09B7A36E122}"/>
              </a:ext>
            </a:extLst>
          </p:cNvPr>
          <p:cNvSpPr>
            <a:spLocks noGrp="1"/>
          </p:cNvSpPr>
          <p:nvPr>
            <p:ph type="title"/>
          </p:nvPr>
        </p:nvSpPr>
        <p:spPr>
          <a:xfrm>
            <a:off x="299517" y="1104404"/>
            <a:ext cx="10802900" cy="635497"/>
          </a:xfrm>
        </p:spPr>
        <p:txBody>
          <a:bodyPr/>
          <a:lstStyle/>
          <a:p>
            <a:r>
              <a:rPr lang="en-US" dirty="0"/>
              <a:t>Statistical Distribution from Collected Data</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0E43F75E-9921-EE4D-B470-6B53A5BFF060}"/>
                  </a:ext>
                </a:extLst>
              </p:cNvPr>
              <p:cNvSpPr>
                <a:spLocks noGrp="1"/>
              </p:cNvSpPr>
              <p:nvPr>
                <p:ph idx="1"/>
              </p:nvPr>
            </p:nvSpPr>
            <p:spPr>
              <a:xfrm>
                <a:off x="447496" y="1739901"/>
                <a:ext cx="8181574" cy="4871292"/>
              </a:xfrm>
            </p:spPr>
            <p:txBody>
              <a:bodyPr/>
              <a:lstStyle/>
              <a:p>
                <a:r>
                  <a:rPr lang="en-US" dirty="0"/>
                  <a:t>Time data for human actions follow lognormal distribution LN (</a:t>
                </a:r>
                <a14:m>
                  <m:oMath xmlns:m="http://schemas.openxmlformats.org/officeDocument/2006/math">
                    <m:r>
                      <a:rPr lang="en-US" i="1">
                        <a:latin typeface="Cambria Math" panose="02040503050406030204" pitchFamily="18" charset="0"/>
                      </a:rPr>
                      <m:t>𝜇</m:t>
                    </m:r>
                  </m:oMath>
                </a14:m>
                <a:r>
                  <a:rPr lang="en-US" dirty="0">
                    <a:effectLst/>
                  </a:rPr>
                  <a:t>, </a:t>
                </a:r>
                <a14:m>
                  <m:oMath xmlns:m="http://schemas.openxmlformats.org/officeDocument/2006/math">
                    <m:r>
                      <a:rPr lang="en-US" i="1">
                        <a:latin typeface="Cambria Math" panose="02040503050406030204" pitchFamily="18" charset="0"/>
                      </a:rPr>
                      <m:t>𝜎</m:t>
                    </m:r>
                  </m:oMath>
                </a14:m>
                <a:r>
                  <a:rPr lang="en-US" dirty="0"/>
                  <a:t>)</a:t>
                </a:r>
              </a:p>
              <a:p>
                <a:r>
                  <a:rPr lang="en-US" dirty="0"/>
                  <a:t>Using maximum likelihood estimate</a:t>
                </a:r>
              </a:p>
              <a:p>
                <a:pPr lvl="1"/>
                <a14:m>
                  <m:oMath xmlns:m="http://schemas.openxmlformats.org/officeDocument/2006/math">
                    <m:r>
                      <a:rPr lang="en-US" i="1">
                        <a:latin typeface="Cambria Math" panose="02040503050406030204" pitchFamily="18" charset="0"/>
                      </a:rPr>
                      <m:t>𝜇</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func>
                      </m:e>
                    </m:nary>
                  </m:oMath>
                </a14:m>
                <a:r>
                  <a:rPr lang="en-US" dirty="0">
                    <a:effectLst/>
                  </a:rPr>
                  <a:t>  and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r>
                          <a:rPr lang="en-US" i="1">
                            <a:latin typeface="Cambria Math" panose="02040503050406030204" pitchFamily="18" charset="0"/>
                          </a:rPr>
                          <m:t>−1</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func>
                                <m:r>
                                  <a:rPr lang="en-US" i="1">
                                    <a:latin typeface="Cambria Math" panose="02040503050406030204" pitchFamily="18" charset="0"/>
                                  </a:rPr>
                                  <m:t>−</m:t>
                                </m:r>
                                <m:r>
                                  <a:rPr lang="en-US" i="1">
                                    <a:latin typeface="Cambria Math" panose="02040503050406030204" pitchFamily="18" charset="0"/>
                                  </a:rPr>
                                  <m:t>𝜇</m:t>
                                </m:r>
                              </m:e>
                            </m:d>
                          </m:e>
                          <m:sup>
                            <m:r>
                              <a:rPr lang="en-US" i="1">
                                <a:latin typeface="Cambria Math" panose="02040503050406030204" pitchFamily="18" charset="0"/>
                              </a:rPr>
                              <m:t>2</m:t>
                            </m:r>
                          </m:sup>
                        </m:sSup>
                      </m:e>
                    </m:nary>
                  </m:oMath>
                </a14:m>
                <a:r>
                  <a:rPr lang="en-US" dirty="0">
                    <a:effectLst/>
                  </a:rPr>
                  <a:t> </a:t>
                </a:r>
              </a:p>
              <a:p>
                <a:r>
                  <a:rPr lang="en-US" dirty="0"/>
                  <a:t>We use two approaches</a:t>
                </a:r>
              </a:p>
              <a:p>
                <a:pPr lvl="1"/>
                <a:r>
                  <a:rPr lang="en-US" b="1" dirty="0"/>
                  <a:t>Average: </a:t>
                </a:r>
              </a:p>
              <a:p>
                <a:pPr marL="457200" lvl="1"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𝐴</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𝑖</m:t>
                            </m:r>
                          </m:sub>
                        </m:sSub>
                      </m:e>
                    </m:nary>
                  </m:oMath>
                </a14:m>
                <a:r>
                  <a:rPr lang="en-US" dirty="0">
                    <a:effectLst/>
                  </a:rPr>
                  <a:t> ;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𝐴</m:t>
                        </m:r>
                      </m:sub>
                      <m:sup>
                        <m:r>
                          <a:rPr lang="en-US" i="1">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𝑖</m:t>
                            </m:r>
                          </m:sub>
                          <m:sup>
                            <m:r>
                              <a:rPr lang="en-US" i="1">
                                <a:latin typeface="Cambria Math" panose="02040503050406030204" pitchFamily="18" charset="0"/>
                              </a:rPr>
                              <m:t>2</m:t>
                            </m:r>
                          </m:sup>
                        </m:sSubSup>
                      </m:e>
                    </m:nary>
                  </m:oMath>
                </a14:m>
                <a:r>
                  <a:rPr lang="en-US" dirty="0">
                    <a:effectLst/>
                  </a:rPr>
                  <a:t> </a:t>
                </a:r>
              </a:p>
              <a:p>
                <a:pPr marL="457200" lvl="1"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𝑖</m:t>
                        </m:r>
                      </m:sub>
                    </m:sSub>
                    <m:r>
                      <a:rPr lang="en-US"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=1</m:t>
                        </m:r>
                      </m:sub>
                      <m:sup>
                        <m:r>
                          <a:rPr lang="en-US" i="1">
                            <a:latin typeface="Cambria Math" panose="02040503050406030204" pitchFamily="18" charset="0"/>
                          </a:rPr>
                          <m:t>𝑚</m:t>
                        </m:r>
                      </m:sup>
                      <m:e>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e>
                        </m:func>
                      </m:e>
                    </m:nary>
                  </m:oMath>
                </a14:m>
                <a:r>
                  <a:rPr lang="en-US" dirty="0"/>
                  <a:t> ;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𝑖</m:t>
                        </m:r>
                      </m:sub>
                      <m:sup>
                        <m:r>
                          <a:rPr lang="en-US" i="1">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𝑚</m:t>
                        </m:r>
                        <m:r>
                          <a:rPr lang="en-US" i="1">
                            <a:latin typeface="Cambria Math" panose="02040503050406030204" pitchFamily="18" charset="0"/>
                          </a:rPr>
                          <m:t>−1</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=1</m:t>
                        </m:r>
                      </m:sub>
                      <m:sup>
                        <m:r>
                          <a:rPr lang="en-US" i="1">
                            <a:latin typeface="Cambria Math" panose="02040503050406030204" pitchFamily="18" charset="0"/>
                          </a:rPr>
                          <m:t>𝑚</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𝑖</m:t>
                                    </m:r>
                                  </m:sub>
                                </m:sSub>
                              </m:e>
                            </m:d>
                          </m:e>
                          <m:sup>
                            <m:r>
                              <a:rPr lang="en-US" i="1">
                                <a:latin typeface="Cambria Math" panose="02040503050406030204" pitchFamily="18" charset="0"/>
                              </a:rPr>
                              <m:t>2</m:t>
                            </m:r>
                          </m:sup>
                        </m:sSup>
                      </m:e>
                    </m:nary>
                  </m:oMath>
                </a14:m>
                <a:endParaRPr lang="en-US" dirty="0"/>
              </a:p>
              <a:p>
                <a:pPr marL="457200" lvl="1" indent="0">
                  <a:buNone/>
                </a:pPr>
                <a:endParaRPr lang="en-US" dirty="0"/>
              </a:p>
              <a:p>
                <a:pPr lvl="1"/>
                <a:r>
                  <a:rPr lang="en-US" b="1" dirty="0"/>
                  <a:t>Pooled: </a:t>
                </a:r>
              </a:p>
              <a:p>
                <a:pPr marL="457200" lvl="1"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𝑃</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𝑚</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=1</m:t>
                            </m:r>
                          </m:sub>
                          <m:sup>
                            <m:r>
                              <a:rPr lang="en-US" i="1">
                                <a:latin typeface="Cambria Math" panose="02040503050406030204" pitchFamily="18" charset="0"/>
                              </a:rPr>
                              <m:t>𝑚</m:t>
                            </m:r>
                          </m:sup>
                          <m:e>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e>
                            </m:func>
                          </m:e>
                        </m:nary>
                      </m:e>
                    </m:nary>
                  </m:oMath>
                </a14:m>
                <a:r>
                  <a:rPr lang="en-US" dirty="0"/>
                  <a:t> ;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𝑃</m:t>
                        </m:r>
                      </m:sub>
                      <m:sup>
                        <m:r>
                          <a:rPr lang="en-US">
                            <a:latin typeface="Cambria Math" panose="02040503050406030204" pitchFamily="18" charset="0"/>
                          </a:rPr>
                          <m:t>2</m:t>
                        </m:r>
                      </m:sup>
                    </m:sSubSup>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r>
                          <a:rPr lang="en-US">
                            <a:latin typeface="Cambria Math" panose="02040503050406030204" pitchFamily="18" charset="0"/>
                          </a:rPr>
                          <m:t>1</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a:latin typeface="Cambria Math" panose="02040503050406030204" pitchFamily="18" charset="0"/>
                          </a:rPr>
                          <m:t>=1</m:t>
                        </m:r>
                      </m:sub>
                      <m:sup>
                        <m:r>
                          <a:rPr lang="en-US" i="1">
                            <a:latin typeface="Cambria Math" panose="02040503050406030204" pitchFamily="18" charset="0"/>
                          </a:rPr>
                          <m:t>𝑛</m:t>
                        </m:r>
                      </m:sup>
                      <m:e>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a:latin typeface="Cambria Math" panose="02040503050406030204" pitchFamily="18" charset="0"/>
                              </a:rPr>
                              <m:t>=1</m:t>
                            </m:r>
                          </m:sub>
                          <m:sup>
                            <m:r>
                              <a:rPr lang="en-US" i="1">
                                <a:latin typeface="Cambria Math" panose="02040503050406030204" pitchFamily="18" charset="0"/>
                              </a:rPr>
                              <m:t>𝑚</m:t>
                            </m:r>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ln</m:t>
                                        </m:r>
                                      </m:fNa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a:latin typeface="Cambria Math" panose="02040503050406030204" pitchFamily="18" charset="0"/>
                                              </a:rPr>
                                              <m:t>,</m:t>
                                            </m:r>
                                            <m:r>
                                              <a:rPr lang="en-US" i="1">
                                                <a:latin typeface="Cambria Math" panose="02040503050406030204" pitchFamily="18" charset="0"/>
                                              </a:rPr>
                                              <m:t>𝑗</m:t>
                                            </m:r>
                                          </m:sub>
                                        </m:sSub>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𝑃</m:t>
                                        </m:r>
                                      </m:sub>
                                    </m:sSub>
                                  </m:e>
                                </m:d>
                              </m:e>
                              <m:sup>
                                <m:r>
                                  <a:rPr lang="en-US">
                                    <a:latin typeface="Cambria Math" panose="02040503050406030204" pitchFamily="18" charset="0"/>
                                  </a:rPr>
                                  <m:t>2</m:t>
                                </m:r>
                              </m:sup>
                            </m:sSup>
                          </m:e>
                        </m:nary>
                      </m:e>
                    </m:nary>
                  </m:oMath>
                </a14:m>
                <a:r>
                  <a:rPr lang="en-US" dirty="0">
                    <a:effectLst/>
                  </a:rPr>
                  <a:t> </a:t>
                </a:r>
                <a:endParaRPr lang="en-US" dirty="0"/>
              </a:p>
            </p:txBody>
          </p:sp>
        </mc:Choice>
        <mc:Fallback xmlns="">
          <p:sp>
            <p:nvSpPr>
              <p:cNvPr id="5" name="Content Placeholder 4">
                <a:extLst>
                  <a:ext uri="{FF2B5EF4-FFF2-40B4-BE49-F238E27FC236}">
                    <a16:creationId xmlns:a16="http://schemas.microsoft.com/office/drawing/2014/main" id="{0E43F75E-9921-EE4D-B470-6B53A5BFF060}"/>
                  </a:ext>
                </a:extLst>
              </p:cNvPr>
              <p:cNvSpPr>
                <a:spLocks noGrp="1" noRot="1" noChangeAspect="1" noMove="1" noResize="1" noEditPoints="1" noAdjustHandles="1" noChangeArrowheads="1" noChangeShapeType="1" noTextEdit="1"/>
              </p:cNvSpPr>
              <p:nvPr>
                <p:ph idx="1"/>
              </p:nvPr>
            </p:nvSpPr>
            <p:spPr>
              <a:xfrm>
                <a:off x="447496" y="1739901"/>
                <a:ext cx="8181574" cy="4871292"/>
              </a:xfrm>
              <a:blipFill>
                <a:blip r:embed="rId3"/>
                <a:stretch>
                  <a:fillRect l="-1862" t="-2375" r="-81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CCBE625D-6BA4-FD4E-8358-C330D9B219EE}"/>
              </a:ext>
            </a:extLst>
          </p:cNvPr>
          <p:cNvPicPr>
            <a:picLocks noChangeAspect="1"/>
          </p:cNvPicPr>
          <p:nvPr/>
        </p:nvPicPr>
        <p:blipFill>
          <a:blip r:embed="rId4"/>
          <a:stretch>
            <a:fillRect/>
          </a:stretch>
        </p:blipFill>
        <p:spPr>
          <a:xfrm>
            <a:off x="6607354" y="2475759"/>
            <a:ext cx="5380778" cy="2742702"/>
          </a:xfrm>
          <a:prstGeom prst="rect">
            <a:avLst/>
          </a:prstGeom>
          <a:ln w="6350">
            <a:solidFill>
              <a:schemeClr val="tx1"/>
            </a:solidFill>
          </a:ln>
        </p:spPr>
      </p:pic>
    </p:spTree>
    <p:extLst>
      <p:ext uri="{BB962C8B-B14F-4D97-AF65-F5344CB8AC3E}">
        <p14:creationId xmlns:p14="http://schemas.microsoft.com/office/powerpoint/2010/main" val="1074742320"/>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E97C-0FB0-44C9-939E-C5992F3FD567}"/>
              </a:ext>
            </a:extLst>
          </p:cNvPr>
          <p:cNvSpPr>
            <a:spLocks noGrp="1"/>
          </p:cNvSpPr>
          <p:nvPr>
            <p:ph type="title"/>
          </p:nvPr>
        </p:nvSpPr>
        <p:spPr>
          <a:xfrm>
            <a:off x="355335" y="1079980"/>
            <a:ext cx="8032067" cy="561975"/>
          </a:xfrm>
        </p:spPr>
        <p:txBody>
          <a:bodyPr/>
          <a:lstStyle/>
          <a:p>
            <a:r>
              <a:rPr lang="en-US" dirty="0"/>
              <a:t>Other Case Studies</a:t>
            </a:r>
          </a:p>
        </p:txBody>
      </p:sp>
      <p:sp>
        <p:nvSpPr>
          <p:cNvPr id="4" name="Content Placeholder 3">
            <a:extLst>
              <a:ext uri="{FF2B5EF4-FFF2-40B4-BE49-F238E27FC236}">
                <a16:creationId xmlns:a16="http://schemas.microsoft.com/office/drawing/2014/main" id="{72741585-1E63-4883-95B7-74838232E8DA}"/>
              </a:ext>
            </a:extLst>
          </p:cNvPr>
          <p:cNvSpPr>
            <a:spLocks noGrp="1"/>
          </p:cNvSpPr>
          <p:nvPr>
            <p:ph sz="half"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5" name="Content Placeholder 4">
            <a:extLst>
              <a:ext uri="{FF2B5EF4-FFF2-40B4-BE49-F238E27FC236}">
                <a16:creationId xmlns:a16="http://schemas.microsoft.com/office/drawing/2014/main" id="{00CF06D6-EFF9-49D7-A29E-6EDDD2D35239}"/>
              </a:ext>
            </a:extLst>
          </p:cNvPr>
          <p:cNvSpPr>
            <a:spLocks noGrp="1"/>
          </p:cNvSpPr>
          <p:nvPr>
            <p:ph sz="half" idx="2"/>
          </p:nvPr>
        </p:nvSpPr>
        <p:spPr>
          <a:xfrm>
            <a:off x="3044185" y="1645590"/>
            <a:ext cx="5585800" cy="4716381"/>
          </a:xfrm>
        </p:spPr>
        <p:txBody>
          <a:bodyPr vert="horz" lIns="0" tIns="0" rIns="91440" bIns="45720" rtlCol="0" anchor="t">
            <a:noAutofit/>
          </a:bodyPr>
          <a:lstStyle/>
          <a:p>
            <a:r>
              <a:rPr lang="en-US" dirty="0"/>
              <a:t>Optimizing the location of guard towers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latin typeface="Arial"/>
                <a:cs typeface="Arial"/>
              </a:rPr>
              <a:t>EMRALD controls FOF simulations with various tower locations, and post-processes the results.</a:t>
            </a:r>
          </a:p>
        </p:txBody>
      </p:sp>
      <p:grpSp>
        <p:nvGrpSpPr>
          <p:cNvPr id="8" name="Canvas 7">
            <a:extLst>
              <a:ext uri="{FF2B5EF4-FFF2-40B4-BE49-F238E27FC236}">
                <a16:creationId xmlns:a16="http://schemas.microsoft.com/office/drawing/2014/main" id="{9C916B19-2269-4D7E-BE93-FD7A171345A7}"/>
              </a:ext>
            </a:extLst>
          </p:cNvPr>
          <p:cNvGrpSpPr/>
          <p:nvPr/>
        </p:nvGrpSpPr>
        <p:grpSpPr>
          <a:xfrm>
            <a:off x="3077566" y="2085605"/>
            <a:ext cx="4834623" cy="3517861"/>
            <a:chOff x="0" y="0"/>
            <a:chExt cx="5840095" cy="4311650"/>
          </a:xfrm>
        </p:grpSpPr>
        <p:sp>
          <p:nvSpPr>
            <p:cNvPr id="9" name="Rectangle 8">
              <a:extLst>
                <a:ext uri="{FF2B5EF4-FFF2-40B4-BE49-F238E27FC236}">
                  <a16:creationId xmlns:a16="http://schemas.microsoft.com/office/drawing/2014/main" id="{A7D3B48C-8A1C-48FA-BAC9-1612354FB5CC}"/>
                </a:ext>
              </a:extLst>
            </p:cNvPr>
            <p:cNvSpPr/>
            <p:nvPr/>
          </p:nvSpPr>
          <p:spPr>
            <a:xfrm>
              <a:off x="0" y="0"/>
              <a:ext cx="5840095" cy="4311650"/>
            </a:xfrm>
            <a:prstGeom prst="rect">
              <a:avLst/>
            </a:prstGeom>
            <a:solidFill>
              <a:prstClr val="white"/>
            </a:solidFill>
          </p:spPr>
        </p:sp>
        <p:pic>
          <p:nvPicPr>
            <p:cNvPr id="10" name="Content Placeholder 3">
              <a:extLst>
                <a:ext uri="{FF2B5EF4-FFF2-40B4-BE49-F238E27FC236}">
                  <a16:creationId xmlns:a16="http://schemas.microsoft.com/office/drawing/2014/main" id="{35695522-0AC8-4D2D-A659-5A1AD99E6D70}"/>
                </a:ext>
              </a:extLst>
            </p:cNvPr>
            <p:cNvPicPr>
              <a:picLocks noChangeAspect="1"/>
            </p:cNvPicPr>
            <p:nvPr/>
          </p:nvPicPr>
          <p:blipFill>
            <a:blip r:embed="rId2"/>
            <a:stretch>
              <a:fillRect/>
            </a:stretch>
          </p:blipFill>
          <p:spPr>
            <a:xfrm>
              <a:off x="0" y="39301"/>
              <a:ext cx="5840095" cy="4236883"/>
            </a:xfrm>
            <a:prstGeom prst="rect">
              <a:avLst/>
            </a:prstGeom>
          </p:spPr>
        </p:pic>
        <p:sp>
          <p:nvSpPr>
            <p:cNvPr id="11" name="Oval 10">
              <a:extLst>
                <a:ext uri="{FF2B5EF4-FFF2-40B4-BE49-F238E27FC236}">
                  <a16:creationId xmlns:a16="http://schemas.microsoft.com/office/drawing/2014/main" id="{23CF52CB-CCF9-49D0-8E7D-E43A9F3E312C}"/>
                </a:ext>
              </a:extLst>
            </p:cNvPr>
            <p:cNvSpPr/>
            <p:nvPr/>
          </p:nvSpPr>
          <p:spPr>
            <a:xfrm>
              <a:off x="2528479" y="729476"/>
              <a:ext cx="178678" cy="1597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2" name="Oval 11">
              <a:extLst>
                <a:ext uri="{FF2B5EF4-FFF2-40B4-BE49-F238E27FC236}">
                  <a16:creationId xmlns:a16="http://schemas.microsoft.com/office/drawing/2014/main" id="{A74BC010-6BE9-46E6-B91F-E4EE4210957D}"/>
                </a:ext>
              </a:extLst>
            </p:cNvPr>
            <p:cNvSpPr/>
            <p:nvPr/>
          </p:nvSpPr>
          <p:spPr>
            <a:xfrm>
              <a:off x="3456903" y="1202899"/>
              <a:ext cx="178678" cy="159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Oval 12">
              <a:extLst>
                <a:ext uri="{FF2B5EF4-FFF2-40B4-BE49-F238E27FC236}">
                  <a16:creationId xmlns:a16="http://schemas.microsoft.com/office/drawing/2014/main" id="{1DB0E496-7664-464D-85C5-8004C8BA8939}"/>
                </a:ext>
              </a:extLst>
            </p:cNvPr>
            <p:cNvSpPr/>
            <p:nvPr/>
          </p:nvSpPr>
          <p:spPr>
            <a:xfrm>
              <a:off x="3705588" y="1318952"/>
              <a:ext cx="178678" cy="15972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Oval 13">
              <a:extLst>
                <a:ext uri="{FF2B5EF4-FFF2-40B4-BE49-F238E27FC236}">
                  <a16:creationId xmlns:a16="http://schemas.microsoft.com/office/drawing/2014/main" id="{9A87211D-E44E-4E25-B920-91C3A2427E16}"/>
                </a:ext>
              </a:extLst>
            </p:cNvPr>
            <p:cNvSpPr/>
            <p:nvPr/>
          </p:nvSpPr>
          <p:spPr>
            <a:xfrm>
              <a:off x="2079003" y="0"/>
              <a:ext cx="178678" cy="1597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 name="Oval 14">
              <a:extLst>
                <a:ext uri="{FF2B5EF4-FFF2-40B4-BE49-F238E27FC236}">
                  <a16:creationId xmlns:a16="http://schemas.microsoft.com/office/drawing/2014/main" id="{A6D01F39-BCC7-4E94-B6E1-7718AEC5E12E}"/>
                </a:ext>
              </a:extLst>
            </p:cNvPr>
            <p:cNvSpPr/>
            <p:nvPr/>
          </p:nvSpPr>
          <p:spPr>
            <a:xfrm>
              <a:off x="4313485" y="1123035"/>
              <a:ext cx="178678" cy="1597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 name="Oval 15">
              <a:extLst>
                <a:ext uri="{FF2B5EF4-FFF2-40B4-BE49-F238E27FC236}">
                  <a16:creationId xmlns:a16="http://schemas.microsoft.com/office/drawing/2014/main" id="{7636C037-96B9-41E3-9779-4A90AA12F35E}"/>
                </a:ext>
              </a:extLst>
            </p:cNvPr>
            <p:cNvSpPr/>
            <p:nvPr/>
          </p:nvSpPr>
          <p:spPr>
            <a:xfrm>
              <a:off x="5141330" y="1777270"/>
              <a:ext cx="178678" cy="159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Oval 16">
              <a:extLst>
                <a:ext uri="{FF2B5EF4-FFF2-40B4-BE49-F238E27FC236}">
                  <a16:creationId xmlns:a16="http://schemas.microsoft.com/office/drawing/2014/main" id="{C5A2A977-230B-4A0E-91F4-82A7B47515AA}"/>
                </a:ext>
              </a:extLst>
            </p:cNvPr>
            <p:cNvSpPr/>
            <p:nvPr/>
          </p:nvSpPr>
          <p:spPr>
            <a:xfrm>
              <a:off x="3965326" y="3028432"/>
              <a:ext cx="178678" cy="1597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Oval 17">
              <a:extLst>
                <a:ext uri="{FF2B5EF4-FFF2-40B4-BE49-F238E27FC236}">
                  <a16:creationId xmlns:a16="http://schemas.microsoft.com/office/drawing/2014/main" id="{FE551CA6-C035-4032-AA90-51108CE2634F}"/>
                </a:ext>
              </a:extLst>
            </p:cNvPr>
            <p:cNvSpPr/>
            <p:nvPr/>
          </p:nvSpPr>
          <p:spPr>
            <a:xfrm>
              <a:off x="3067849" y="2586325"/>
              <a:ext cx="178678" cy="1597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9" name="Oval 18">
              <a:extLst>
                <a:ext uri="{FF2B5EF4-FFF2-40B4-BE49-F238E27FC236}">
                  <a16:creationId xmlns:a16="http://schemas.microsoft.com/office/drawing/2014/main" id="{88334264-C112-4A27-8C3C-F03FCED083C0}"/>
                </a:ext>
              </a:extLst>
            </p:cNvPr>
            <p:cNvSpPr/>
            <p:nvPr/>
          </p:nvSpPr>
          <p:spPr>
            <a:xfrm>
              <a:off x="2741369" y="2587162"/>
              <a:ext cx="178678" cy="1597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Oval 19">
              <a:extLst>
                <a:ext uri="{FF2B5EF4-FFF2-40B4-BE49-F238E27FC236}">
                  <a16:creationId xmlns:a16="http://schemas.microsoft.com/office/drawing/2014/main" id="{72BEA4D3-FD88-4B3B-A29B-10225881E63B}"/>
                </a:ext>
              </a:extLst>
            </p:cNvPr>
            <p:cNvSpPr/>
            <p:nvPr/>
          </p:nvSpPr>
          <p:spPr>
            <a:xfrm>
              <a:off x="2659952" y="3939172"/>
              <a:ext cx="178679" cy="1597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Oval 20">
              <a:extLst>
                <a:ext uri="{FF2B5EF4-FFF2-40B4-BE49-F238E27FC236}">
                  <a16:creationId xmlns:a16="http://schemas.microsoft.com/office/drawing/2014/main" id="{DB4D5C4C-EB05-466F-93DA-E10C7A4C63DD}"/>
                </a:ext>
              </a:extLst>
            </p:cNvPr>
            <p:cNvSpPr/>
            <p:nvPr/>
          </p:nvSpPr>
          <p:spPr>
            <a:xfrm>
              <a:off x="1803424" y="2117692"/>
              <a:ext cx="178678" cy="1597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2" name="Oval 21">
              <a:extLst>
                <a:ext uri="{FF2B5EF4-FFF2-40B4-BE49-F238E27FC236}">
                  <a16:creationId xmlns:a16="http://schemas.microsoft.com/office/drawing/2014/main" id="{DA3FAF35-2565-49AC-B8E0-19D616B92B2F}"/>
                </a:ext>
              </a:extLst>
            </p:cNvPr>
            <p:cNvSpPr/>
            <p:nvPr/>
          </p:nvSpPr>
          <p:spPr>
            <a:xfrm>
              <a:off x="147801" y="2630536"/>
              <a:ext cx="178678" cy="159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3" name="Oval 22">
              <a:extLst>
                <a:ext uri="{FF2B5EF4-FFF2-40B4-BE49-F238E27FC236}">
                  <a16:creationId xmlns:a16="http://schemas.microsoft.com/office/drawing/2014/main" id="{24DC8A12-3833-41F6-B4C8-CD8947D671B6}"/>
                </a:ext>
              </a:extLst>
            </p:cNvPr>
            <p:cNvSpPr/>
            <p:nvPr/>
          </p:nvSpPr>
          <p:spPr>
            <a:xfrm>
              <a:off x="1358748" y="2586325"/>
              <a:ext cx="178678" cy="1597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4" name="TextBox 18">
              <a:extLst>
                <a:ext uri="{FF2B5EF4-FFF2-40B4-BE49-F238E27FC236}">
                  <a16:creationId xmlns:a16="http://schemas.microsoft.com/office/drawing/2014/main" id="{7E876204-550E-44DD-AC3F-2847C0D47131}"/>
                </a:ext>
              </a:extLst>
            </p:cNvPr>
            <p:cNvSpPr txBox="1"/>
            <p:nvPr/>
          </p:nvSpPr>
          <p:spPr>
            <a:xfrm>
              <a:off x="3757270" y="1185009"/>
              <a:ext cx="351743"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1</a:t>
              </a:r>
              <a:endParaRPr lang="en-US" sz="1100">
                <a:effectLst/>
                <a:latin typeface="Times New Roman" panose="02020603050405020304" pitchFamily="18" charset="0"/>
                <a:ea typeface="Times New Roman" panose="02020603050405020304" pitchFamily="18" charset="0"/>
              </a:endParaRPr>
            </a:p>
          </p:txBody>
        </p:sp>
        <p:sp>
          <p:nvSpPr>
            <p:cNvPr id="25" name="TextBox 19">
              <a:extLst>
                <a:ext uri="{FF2B5EF4-FFF2-40B4-BE49-F238E27FC236}">
                  <a16:creationId xmlns:a16="http://schemas.microsoft.com/office/drawing/2014/main" id="{58AF845F-E872-426F-ADDD-1BB3E9296367}"/>
                </a:ext>
              </a:extLst>
            </p:cNvPr>
            <p:cNvSpPr txBox="1"/>
            <p:nvPr/>
          </p:nvSpPr>
          <p:spPr>
            <a:xfrm>
              <a:off x="4306429" y="1206042"/>
              <a:ext cx="460375"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2</a:t>
              </a:r>
              <a:endParaRPr lang="en-US" sz="1100">
                <a:effectLst/>
                <a:latin typeface="Times New Roman" panose="02020603050405020304" pitchFamily="18" charset="0"/>
                <a:ea typeface="Times New Roman" panose="02020603050405020304" pitchFamily="18" charset="0"/>
              </a:endParaRPr>
            </a:p>
          </p:txBody>
        </p:sp>
        <p:sp>
          <p:nvSpPr>
            <p:cNvPr id="26" name="TextBox 20">
              <a:extLst>
                <a:ext uri="{FF2B5EF4-FFF2-40B4-BE49-F238E27FC236}">
                  <a16:creationId xmlns:a16="http://schemas.microsoft.com/office/drawing/2014/main" id="{1027F37D-59CE-4BEA-B91E-C3F8B09F0E51}"/>
                </a:ext>
              </a:extLst>
            </p:cNvPr>
            <p:cNvSpPr txBox="1"/>
            <p:nvPr/>
          </p:nvSpPr>
          <p:spPr>
            <a:xfrm>
              <a:off x="2548260" y="619801"/>
              <a:ext cx="461010"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3</a:t>
              </a:r>
              <a:endParaRPr lang="en-US" sz="1100">
                <a:effectLst/>
                <a:latin typeface="Times New Roman" panose="02020603050405020304" pitchFamily="18" charset="0"/>
                <a:ea typeface="Times New Roman" panose="02020603050405020304" pitchFamily="18" charset="0"/>
              </a:endParaRPr>
            </a:p>
          </p:txBody>
        </p:sp>
        <p:sp>
          <p:nvSpPr>
            <p:cNvPr id="27" name="TextBox 21">
              <a:extLst>
                <a:ext uri="{FF2B5EF4-FFF2-40B4-BE49-F238E27FC236}">
                  <a16:creationId xmlns:a16="http://schemas.microsoft.com/office/drawing/2014/main" id="{A51C05F1-6788-4F94-9CF9-2B66B485C5FA}"/>
                </a:ext>
              </a:extLst>
            </p:cNvPr>
            <p:cNvSpPr txBox="1"/>
            <p:nvPr/>
          </p:nvSpPr>
          <p:spPr>
            <a:xfrm>
              <a:off x="2622565" y="2710103"/>
              <a:ext cx="461010"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4</a:t>
              </a:r>
              <a:endParaRPr lang="en-US" sz="1100">
                <a:effectLst/>
                <a:latin typeface="Times New Roman" panose="02020603050405020304" pitchFamily="18" charset="0"/>
                <a:ea typeface="Times New Roman" panose="02020603050405020304" pitchFamily="18" charset="0"/>
              </a:endParaRPr>
            </a:p>
          </p:txBody>
        </p:sp>
        <p:sp>
          <p:nvSpPr>
            <p:cNvPr id="28" name="TextBox 22">
              <a:extLst>
                <a:ext uri="{FF2B5EF4-FFF2-40B4-BE49-F238E27FC236}">
                  <a16:creationId xmlns:a16="http://schemas.microsoft.com/office/drawing/2014/main" id="{A8E2D52A-80F6-4E91-830E-823DA22C8657}"/>
                </a:ext>
              </a:extLst>
            </p:cNvPr>
            <p:cNvSpPr txBox="1"/>
            <p:nvPr/>
          </p:nvSpPr>
          <p:spPr>
            <a:xfrm>
              <a:off x="1342702" y="2344508"/>
              <a:ext cx="461010"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5</a:t>
              </a:r>
              <a:endParaRPr lang="en-US" sz="1100">
                <a:effectLst/>
                <a:latin typeface="Times New Roman" panose="02020603050405020304" pitchFamily="18" charset="0"/>
                <a:ea typeface="Times New Roman" panose="02020603050405020304" pitchFamily="18" charset="0"/>
              </a:endParaRPr>
            </a:p>
          </p:txBody>
        </p:sp>
        <p:sp>
          <p:nvSpPr>
            <p:cNvPr id="29" name="TextBox 23">
              <a:extLst>
                <a:ext uri="{FF2B5EF4-FFF2-40B4-BE49-F238E27FC236}">
                  <a16:creationId xmlns:a16="http://schemas.microsoft.com/office/drawing/2014/main" id="{AC57D271-41C3-4959-8361-A84CE7F888F7}"/>
                </a:ext>
              </a:extLst>
            </p:cNvPr>
            <p:cNvSpPr txBox="1"/>
            <p:nvPr/>
          </p:nvSpPr>
          <p:spPr>
            <a:xfrm>
              <a:off x="2996182" y="2326682"/>
              <a:ext cx="461010"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6</a:t>
              </a:r>
              <a:endParaRPr lang="en-US" sz="1100">
                <a:effectLst/>
                <a:latin typeface="Times New Roman" panose="02020603050405020304" pitchFamily="18" charset="0"/>
                <a:ea typeface="Times New Roman" panose="02020603050405020304" pitchFamily="18" charset="0"/>
              </a:endParaRPr>
            </a:p>
          </p:txBody>
        </p:sp>
        <p:sp>
          <p:nvSpPr>
            <p:cNvPr id="30" name="TextBox 24">
              <a:extLst>
                <a:ext uri="{FF2B5EF4-FFF2-40B4-BE49-F238E27FC236}">
                  <a16:creationId xmlns:a16="http://schemas.microsoft.com/office/drawing/2014/main" id="{3FD8D8DF-D04E-49C7-947B-D9D6E9F4F726}"/>
                </a:ext>
              </a:extLst>
            </p:cNvPr>
            <p:cNvSpPr txBox="1"/>
            <p:nvPr/>
          </p:nvSpPr>
          <p:spPr>
            <a:xfrm>
              <a:off x="3707704" y="2786564"/>
              <a:ext cx="460375"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7</a:t>
              </a:r>
              <a:endParaRPr lang="en-US" sz="1100">
                <a:effectLst/>
                <a:latin typeface="Times New Roman" panose="02020603050405020304" pitchFamily="18" charset="0"/>
                <a:ea typeface="Times New Roman" panose="02020603050405020304" pitchFamily="18" charset="0"/>
              </a:endParaRPr>
            </a:p>
          </p:txBody>
        </p:sp>
        <p:sp>
          <p:nvSpPr>
            <p:cNvPr id="31" name="TextBox 20">
              <a:extLst>
                <a:ext uri="{FF2B5EF4-FFF2-40B4-BE49-F238E27FC236}">
                  <a16:creationId xmlns:a16="http://schemas.microsoft.com/office/drawing/2014/main" id="{33C439EB-A629-4F82-B11D-D42CC5A10D34}"/>
                </a:ext>
              </a:extLst>
            </p:cNvPr>
            <p:cNvSpPr txBox="1"/>
            <p:nvPr/>
          </p:nvSpPr>
          <p:spPr>
            <a:xfrm>
              <a:off x="2061655" y="95391"/>
              <a:ext cx="332699"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A</a:t>
              </a:r>
              <a:endParaRPr lang="en-US" sz="1100">
                <a:effectLst/>
                <a:latin typeface="Times New Roman" panose="02020603050405020304" pitchFamily="18" charset="0"/>
                <a:ea typeface="Times New Roman" panose="02020603050405020304" pitchFamily="18" charset="0"/>
              </a:endParaRPr>
            </a:p>
          </p:txBody>
        </p:sp>
        <p:sp>
          <p:nvSpPr>
            <p:cNvPr id="32" name="TextBox 20">
              <a:extLst>
                <a:ext uri="{FF2B5EF4-FFF2-40B4-BE49-F238E27FC236}">
                  <a16:creationId xmlns:a16="http://schemas.microsoft.com/office/drawing/2014/main" id="{A27C0DCF-831E-4E8F-A716-80CA3B51D066}"/>
                </a:ext>
              </a:extLst>
            </p:cNvPr>
            <p:cNvSpPr txBox="1"/>
            <p:nvPr/>
          </p:nvSpPr>
          <p:spPr>
            <a:xfrm>
              <a:off x="3356141" y="1348160"/>
              <a:ext cx="332105"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B</a:t>
              </a:r>
              <a:endParaRPr lang="en-US" sz="1100">
                <a:effectLst/>
                <a:latin typeface="Times New Roman" panose="02020603050405020304" pitchFamily="18" charset="0"/>
                <a:ea typeface="Times New Roman" panose="02020603050405020304" pitchFamily="18" charset="0"/>
              </a:endParaRPr>
            </a:p>
          </p:txBody>
        </p:sp>
        <p:sp>
          <p:nvSpPr>
            <p:cNvPr id="33" name="TextBox 20">
              <a:extLst>
                <a:ext uri="{FF2B5EF4-FFF2-40B4-BE49-F238E27FC236}">
                  <a16:creationId xmlns:a16="http://schemas.microsoft.com/office/drawing/2014/main" id="{CDBFEBC7-8906-4BBE-B9D1-82EF6EE9A524}"/>
                </a:ext>
              </a:extLst>
            </p:cNvPr>
            <p:cNvSpPr txBox="1"/>
            <p:nvPr/>
          </p:nvSpPr>
          <p:spPr>
            <a:xfrm>
              <a:off x="4875164" y="1691527"/>
              <a:ext cx="332105"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C</a:t>
              </a:r>
              <a:endParaRPr lang="en-US" sz="1100">
                <a:effectLst/>
                <a:latin typeface="Times New Roman" panose="02020603050405020304" pitchFamily="18" charset="0"/>
                <a:ea typeface="Times New Roman" panose="02020603050405020304" pitchFamily="18" charset="0"/>
              </a:endParaRPr>
            </a:p>
          </p:txBody>
        </p:sp>
        <p:sp>
          <p:nvSpPr>
            <p:cNvPr id="34" name="TextBox 20">
              <a:extLst>
                <a:ext uri="{FF2B5EF4-FFF2-40B4-BE49-F238E27FC236}">
                  <a16:creationId xmlns:a16="http://schemas.microsoft.com/office/drawing/2014/main" id="{A8E030C1-5499-4F8C-84CC-40C666958191}"/>
                </a:ext>
              </a:extLst>
            </p:cNvPr>
            <p:cNvSpPr txBox="1"/>
            <p:nvPr/>
          </p:nvSpPr>
          <p:spPr>
            <a:xfrm>
              <a:off x="2375052" y="3785316"/>
              <a:ext cx="332105"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D</a:t>
              </a:r>
              <a:endParaRPr lang="en-US" sz="1100">
                <a:effectLst/>
                <a:latin typeface="Times New Roman" panose="02020603050405020304" pitchFamily="18" charset="0"/>
                <a:ea typeface="Times New Roman" panose="02020603050405020304" pitchFamily="18" charset="0"/>
              </a:endParaRPr>
            </a:p>
          </p:txBody>
        </p:sp>
        <p:sp>
          <p:nvSpPr>
            <p:cNvPr id="35" name="TextBox 20">
              <a:extLst>
                <a:ext uri="{FF2B5EF4-FFF2-40B4-BE49-F238E27FC236}">
                  <a16:creationId xmlns:a16="http://schemas.microsoft.com/office/drawing/2014/main" id="{7E947A8D-3B37-434E-8E86-233B82FCD375}"/>
                </a:ext>
              </a:extLst>
            </p:cNvPr>
            <p:cNvSpPr txBox="1"/>
            <p:nvPr/>
          </p:nvSpPr>
          <p:spPr>
            <a:xfrm>
              <a:off x="1822188" y="2243899"/>
              <a:ext cx="332105"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E</a:t>
              </a:r>
              <a:endParaRPr lang="en-US" sz="1100">
                <a:effectLst/>
                <a:latin typeface="Times New Roman" panose="02020603050405020304" pitchFamily="18" charset="0"/>
                <a:ea typeface="Times New Roman" panose="02020603050405020304" pitchFamily="18" charset="0"/>
              </a:endParaRPr>
            </a:p>
          </p:txBody>
        </p:sp>
        <p:sp>
          <p:nvSpPr>
            <p:cNvPr id="36" name="TextBox 20">
              <a:extLst>
                <a:ext uri="{FF2B5EF4-FFF2-40B4-BE49-F238E27FC236}">
                  <a16:creationId xmlns:a16="http://schemas.microsoft.com/office/drawing/2014/main" id="{4F0A9B24-C8CD-4215-9005-EEC95282234A}"/>
                </a:ext>
              </a:extLst>
            </p:cNvPr>
            <p:cNvSpPr txBox="1"/>
            <p:nvPr/>
          </p:nvSpPr>
          <p:spPr>
            <a:xfrm>
              <a:off x="239716" y="2620856"/>
              <a:ext cx="332105" cy="252095"/>
            </a:xfrm>
            <a:prstGeom prst="rect">
              <a:avLst/>
            </a:prstGeom>
            <a:noFill/>
          </p:spPr>
          <p:txBody>
            <a:bodyPr wrap="square" rtlCol="0">
              <a:spAutoFit/>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F</a:t>
              </a:r>
              <a:endParaRPr lang="en-US" sz="11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533031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E034-A1AF-4AE0-896B-1A50E6AE7A86}"/>
              </a:ext>
            </a:extLst>
          </p:cNvPr>
          <p:cNvSpPr>
            <a:spLocks noGrp="1"/>
          </p:cNvSpPr>
          <p:nvPr>
            <p:ph type="title"/>
          </p:nvPr>
        </p:nvSpPr>
        <p:spPr/>
        <p:txBody>
          <a:bodyPr/>
          <a:lstStyle/>
          <a:p>
            <a:r>
              <a:rPr lang="en-US"/>
              <a:t>Summary</a:t>
            </a:r>
          </a:p>
        </p:txBody>
      </p:sp>
      <p:sp>
        <p:nvSpPr>
          <p:cNvPr id="5" name="Content Placeholder 4">
            <a:extLst>
              <a:ext uri="{FF2B5EF4-FFF2-40B4-BE49-F238E27FC236}">
                <a16:creationId xmlns:a16="http://schemas.microsoft.com/office/drawing/2014/main" id="{2F62D8E0-CA59-4763-86B3-72CC245AEC33}"/>
              </a:ext>
            </a:extLst>
          </p:cNvPr>
          <p:cNvSpPr>
            <a:spLocks noGrp="1"/>
          </p:cNvSpPr>
          <p:nvPr>
            <p:ph idx="1"/>
          </p:nvPr>
        </p:nvSpPr>
        <p:spPr/>
        <p:txBody>
          <a:bodyPr vert="horz" lIns="0" tIns="0" rIns="91440" bIns="45720" rtlCol="0" anchor="t">
            <a:noAutofit/>
          </a:bodyPr>
          <a:lstStyle/>
          <a:p>
            <a:r>
              <a:rPr lang="en-US" sz="2800" dirty="0"/>
              <a:t>Current physical protection evaluation method is static and conservative</a:t>
            </a:r>
          </a:p>
          <a:p>
            <a:r>
              <a:rPr lang="en-US" sz="2800" dirty="0">
                <a:latin typeface="Arial"/>
                <a:cs typeface="Arial"/>
              </a:rPr>
              <a:t>The dynamic modeling method using INL’s EMRALD may reduce Physical Protection Systems (PPS) design conservatism and cost</a:t>
            </a:r>
          </a:p>
          <a:p>
            <a:r>
              <a:rPr lang="en-US" sz="2800" dirty="0">
                <a:latin typeface="Arial"/>
                <a:cs typeface="Arial"/>
              </a:rPr>
              <a:t>Existing measures (FLEX and </a:t>
            </a:r>
            <a:r>
              <a:rPr lang="en-US" sz="2800">
                <a:latin typeface="Arial"/>
                <a:cs typeface="Arial"/>
              </a:rPr>
              <a:t>Design Basis </a:t>
            </a:r>
            <a:r>
              <a:rPr lang="en-US" sz="2800" dirty="0">
                <a:latin typeface="Arial"/>
                <a:cs typeface="Arial"/>
              </a:rPr>
              <a:t>safety actions) nuclear power plant (NPP) takes may be credited toward the NPP’s compliance on the physical protection’s objective. This approach provides more flexibility to optimize a plant’s PPS design. </a:t>
            </a:r>
            <a:endParaRPr lang="en-US" sz="2800" dirty="0"/>
          </a:p>
          <a:p>
            <a:endParaRPr lang="en-US" sz="2800" dirty="0"/>
          </a:p>
        </p:txBody>
      </p:sp>
    </p:spTree>
    <p:extLst>
      <p:ext uri="{BB962C8B-B14F-4D97-AF65-F5344CB8AC3E}">
        <p14:creationId xmlns:p14="http://schemas.microsoft.com/office/powerpoint/2010/main" val="1854279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E24A1E38-6D15-685B-91D7-EF7233C6B994}"/>
              </a:ext>
            </a:extLst>
          </p:cNvPr>
          <p:cNvSpPr txBox="1">
            <a:spLocks/>
          </p:cNvSpPr>
          <p:nvPr/>
        </p:nvSpPr>
        <p:spPr bwMode="auto">
          <a:xfrm>
            <a:off x="4595630" y="1570145"/>
            <a:ext cx="7730067" cy="49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lnSpc>
                <a:spcPct val="100000"/>
              </a:lnSpc>
              <a:spcBef>
                <a:spcPct val="0"/>
              </a:spcBef>
              <a:spcAft>
                <a:spcPct val="0"/>
              </a:spcAft>
              <a:defRPr sz="2800" b="1" kern="1200">
                <a:solidFill>
                  <a:srgbClr val="005976"/>
                </a:solidFill>
                <a:latin typeface="Arial" panose="020B0604020202020204" pitchFamily="34" charset="0"/>
                <a:ea typeface="Arial Black" charset="0"/>
                <a:cs typeface="Arial" panose="020B0604020202020204" pitchFamily="34" charset="0"/>
              </a:defRPr>
            </a:lvl1pPr>
            <a:lvl2pPr algn="l" rtl="0" eaLnBrk="1" fontAlgn="base" hangingPunct="1">
              <a:lnSpc>
                <a:spcPct val="90000"/>
              </a:lnSpc>
              <a:spcBef>
                <a:spcPct val="0"/>
              </a:spcBef>
              <a:spcAft>
                <a:spcPct val="0"/>
              </a:spcAft>
              <a:defRPr sz="1800" b="1">
                <a:solidFill>
                  <a:srgbClr val="6C8F9B"/>
                </a:solidFill>
                <a:latin typeface="Arial Black" charset="0"/>
                <a:ea typeface="Arial Black" charset="0"/>
                <a:cs typeface="Arial Black" charset="0"/>
              </a:defRPr>
            </a:lvl2pPr>
            <a:lvl3pPr algn="l" rtl="0" eaLnBrk="1" fontAlgn="base" hangingPunct="1">
              <a:lnSpc>
                <a:spcPct val="90000"/>
              </a:lnSpc>
              <a:spcBef>
                <a:spcPct val="0"/>
              </a:spcBef>
              <a:spcAft>
                <a:spcPct val="0"/>
              </a:spcAft>
              <a:defRPr sz="1800" b="1">
                <a:solidFill>
                  <a:srgbClr val="6C8F9B"/>
                </a:solidFill>
                <a:latin typeface="Arial Black" charset="0"/>
                <a:ea typeface="Arial Black" charset="0"/>
                <a:cs typeface="Arial Black" charset="0"/>
              </a:defRPr>
            </a:lvl3pPr>
            <a:lvl4pPr algn="l" rtl="0" eaLnBrk="1" fontAlgn="base" hangingPunct="1">
              <a:lnSpc>
                <a:spcPct val="90000"/>
              </a:lnSpc>
              <a:spcBef>
                <a:spcPct val="0"/>
              </a:spcBef>
              <a:spcAft>
                <a:spcPct val="0"/>
              </a:spcAft>
              <a:defRPr sz="1800" b="1">
                <a:solidFill>
                  <a:srgbClr val="6C8F9B"/>
                </a:solidFill>
                <a:latin typeface="Arial Black" charset="0"/>
                <a:ea typeface="Arial Black" charset="0"/>
                <a:cs typeface="Arial Black" charset="0"/>
              </a:defRPr>
            </a:lvl4pPr>
            <a:lvl5pPr algn="l" rtl="0" eaLnBrk="1" fontAlgn="base" hangingPunct="1">
              <a:lnSpc>
                <a:spcPct val="90000"/>
              </a:lnSpc>
              <a:spcBef>
                <a:spcPct val="0"/>
              </a:spcBef>
              <a:spcAft>
                <a:spcPct val="0"/>
              </a:spcAft>
              <a:defRPr sz="1800" b="1">
                <a:solidFill>
                  <a:srgbClr val="6C8F9B"/>
                </a:solidFill>
                <a:latin typeface="Arial Black" charset="0"/>
                <a:ea typeface="Arial Black" charset="0"/>
                <a:cs typeface="Arial Black" charset="0"/>
              </a:defRPr>
            </a:lvl5pPr>
            <a:lvl6pPr marL="342900" algn="l" rtl="0" eaLnBrk="1" fontAlgn="base" hangingPunct="1">
              <a:lnSpc>
                <a:spcPct val="90000"/>
              </a:lnSpc>
              <a:spcBef>
                <a:spcPct val="0"/>
              </a:spcBef>
              <a:spcAft>
                <a:spcPct val="0"/>
              </a:spcAft>
              <a:defRPr sz="1800" b="1">
                <a:solidFill>
                  <a:srgbClr val="6C8F9B"/>
                </a:solidFill>
                <a:latin typeface="Arial Black" charset="0"/>
                <a:ea typeface="Arial Black" charset="0"/>
                <a:cs typeface="Arial Black" charset="0"/>
              </a:defRPr>
            </a:lvl6pPr>
            <a:lvl7pPr marL="685800" algn="l" rtl="0" eaLnBrk="1" fontAlgn="base" hangingPunct="1">
              <a:lnSpc>
                <a:spcPct val="90000"/>
              </a:lnSpc>
              <a:spcBef>
                <a:spcPct val="0"/>
              </a:spcBef>
              <a:spcAft>
                <a:spcPct val="0"/>
              </a:spcAft>
              <a:defRPr sz="1800" b="1">
                <a:solidFill>
                  <a:srgbClr val="6C8F9B"/>
                </a:solidFill>
                <a:latin typeface="Arial Black" charset="0"/>
                <a:ea typeface="Arial Black" charset="0"/>
                <a:cs typeface="Arial Black" charset="0"/>
              </a:defRPr>
            </a:lvl7pPr>
            <a:lvl8pPr marL="1028700" algn="l" rtl="0" eaLnBrk="1" fontAlgn="base" hangingPunct="1">
              <a:lnSpc>
                <a:spcPct val="90000"/>
              </a:lnSpc>
              <a:spcBef>
                <a:spcPct val="0"/>
              </a:spcBef>
              <a:spcAft>
                <a:spcPct val="0"/>
              </a:spcAft>
              <a:defRPr sz="1800" b="1">
                <a:solidFill>
                  <a:srgbClr val="6C8F9B"/>
                </a:solidFill>
                <a:latin typeface="Arial Black" charset="0"/>
                <a:ea typeface="Arial Black" charset="0"/>
                <a:cs typeface="Arial Black" charset="0"/>
              </a:defRPr>
            </a:lvl8pPr>
            <a:lvl9pPr marL="1371600" algn="l" rtl="0" eaLnBrk="1" fontAlgn="base" hangingPunct="1">
              <a:lnSpc>
                <a:spcPct val="90000"/>
              </a:lnSpc>
              <a:spcBef>
                <a:spcPct val="0"/>
              </a:spcBef>
              <a:spcAft>
                <a:spcPct val="0"/>
              </a:spcAft>
              <a:defRPr sz="1800" b="1">
                <a:solidFill>
                  <a:srgbClr val="6C8F9B"/>
                </a:solidFill>
                <a:latin typeface="Arial Black" charset="0"/>
                <a:ea typeface="Arial Black" charset="0"/>
                <a:cs typeface="Arial Black" charset="0"/>
              </a:defRPr>
            </a:lvl9pPr>
          </a:lstStyle>
          <a:p>
            <a:r>
              <a:rPr lang="en-US" sz="4000" dirty="0"/>
              <a:t>Thank You</a:t>
            </a:r>
          </a:p>
        </p:txBody>
      </p:sp>
      <p:sp>
        <p:nvSpPr>
          <p:cNvPr id="7" name="Subtitle 4">
            <a:extLst>
              <a:ext uri="{FF2B5EF4-FFF2-40B4-BE49-F238E27FC236}">
                <a16:creationId xmlns:a16="http://schemas.microsoft.com/office/drawing/2014/main" id="{8C233CA2-64B3-5C0C-3BC3-353C195447AC}"/>
              </a:ext>
            </a:extLst>
          </p:cNvPr>
          <p:cNvSpPr txBox="1">
            <a:spLocks/>
          </p:cNvSpPr>
          <p:nvPr/>
        </p:nvSpPr>
        <p:spPr bwMode="auto">
          <a:xfrm>
            <a:off x="4625264" y="2068358"/>
            <a:ext cx="770043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171450" indent="-171450" algn="l" rtl="0" eaLnBrk="1" fontAlgn="base" hangingPunct="1">
              <a:lnSpc>
                <a:spcPct val="100000"/>
              </a:lnSpc>
              <a:spcBef>
                <a:spcPts val="0"/>
              </a:spcBef>
              <a:spcAft>
                <a:spcPts val="600"/>
              </a:spcAft>
              <a:buClr>
                <a:srgbClr val="005976"/>
              </a:buClr>
              <a:buSzPct val="125000"/>
              <a:buFont typeface="Arial" charset="0"/>
              <a:buChar char="•"/>
              <a:defRPr sz="2000" kern="1200">
                <a:solidFill>
                  <a:schemeClr val="tx1"/>
                </a:solidFill>
                <a:latin typeface="Arial" charset="0"/>
                <a:ea typeface="Arial" charset="0"/>
                <a:cs typeface="Arial" charset="0"/>
              </a:defRPr>
            </a:lvl1pPr>
            <a:lvl2pPr marL="514350" indent="-239316" algn="l" rtl="0" eaLnBrk="1" fontAlgn="base" hangingPunct="1">
              <a:lnSpc>
                <a:spcPct val="100000"/>
              </a:lnSpc>
              <a:spcBef>
                <a:spcPts val="0"/>
              </a:spcBef>
              <a:spcAft>
                <a:spcPts val="600"/>
              </a:spcAft>
              <a:buClr>
                <a:srgbClr val="74BF44"/>
              </a:buClr>
              <a:buSzPct val="78000"/>
              <a:buFont typeface="Courier New" charset="0"/>
              <a:buChar char="o"/>
              <a:defRPr sz="1800" kern="1200">
                <a:solidFill>
                  <a:schemeClr val="tx1"/>
                </a:solidFill>
                <a:latin typeface="Arial" charset="0"/>
                <a:ea typeface="Arial" charset="0"/>
                <a:cs typeface="Arial" charset="0"/>
              </a:defRPr>
            </a:lvl2pPr>
            <a:lvl3pPr marL="857250" indent="-239316" algn="l" rtl="0" eaLnBrk="1" fontAlgn="base" hangingPunct="1">
              <a:lnSpc>
                <a:spcPct val="100000"/>
              </a:lnSpc>
              <a:spcBef>
                <a:spcPts val="0"/>
              </a:spcBef>
              <a:spcAft>
                <a:spcPct val="0"/>
              </a:spcAft>
              <a:buClr>
                <a:srgbClr val="6699FF"/>
              </a:buClr>
              <a:buFont typeface="Arial" charset="0"/>
              <a:buChar char="•"/>
              <a:defRPr sz="1600" kern="1200">
                <a:solidFill>
                  <a:schemeClr val="tx1"/>
                </a:solidFill>
                <a:latin typeface="Arial" charset="0"/>
                <a:ea typeface="Arial" charset="0"/>
                <a:cs typeface="Arial" charset="0"/>
              </a:defRPr>
            </a:lvl3pPr>
            <a:lvl4pPr marL="1200150" indent="-171450" algn="l" rtl="0" eaLnBrk="1" fontAlgn="base" hangingPunct="1">
              <a:lnSpc>
                <a:spcPct val="90000"/>
              </a:lnSpc>
              <a:spcBef>
                <a:spcPts val="375"/>
              </a:spcBef>
              <a:spcAft>
                <a:spcPct val="0"/>
              </a:spcAft>
              <a:buClr>
                <a:srgbClr val="005976"/>
              </a:buClr>
              <a:buFont typeface="Calibri" panose="020F0502020204030204" pitchFamily="34" charset="0"/>
              <a:buChar char="­"/>
              <a:defRPr kern="1200">
                <a:solidFill>
                  <a:schemeClr val="tx1"/>
                </a:solidFill>
                <a:latin typeface="+mn-lt"/>
                <a:ea typeface="Arial" charset="0"/>
                <a:cs typeface="Arial" charset="0"/>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endParaRPr lang="en-US" sz="1400" dirty="0"/>
          </a:p>
          <a:p>
            <a:pPr marL="0" indent="0">
              <a:buNone/>
            </a:pPr>
            <a:r>
              <a:rPr lang="en-US" sz="2400" b="1" dirty="0"/>
              <a:t>Research team:</a:t>
            </a:r>
          </a:p>
          <a:p>
            <a:pPr marL="0" indent="0">
              <a:buNone/>
            </a:pPr>
            <a:r>
              <a:rPr lang="en-US" sz="2400" b="1" dirty="0"/>
              <a:t>Shawn St. Germain</a:t>
            </a:r>
          </a:p>
          <a:p>
            <a:pPr marL="0" indent="0">
              <a:buNone/>
            </a:pPr>
            <a:r>
              <a:rPr lang="en-US" sz="2400" b="1" dirty="0"/>
              <a:t>Vaibhav Yadav</a:t>
            </a:r>
          </a:p>
          <a:p>
            <a:pPr marL="0" indent="0">
              <a:buNone/>
            </a:pPr>
            <a:r>
              <a:rPr lang="en-US" sz="2400" b="1" dirty="0"/>
              <a:t>Steven Prescott</a:t>
            </a:r>
          </a:p>
          <a:p>
            <a:pPr marL="0" indent="0">
              <a:buNone/>
            </a:pPr>
            <a:r>
              <a:rPr lang="en-US" sz="2400" b="1" dirty="0" err="1"/>
              <a:t>Pralhad</a:t>
            </a:r>
            <a:r>
              <a:rPr lang="en-US" sz="2400" b="1" dirty="0"/>
              <a:t> </a:t>
            </a:r>
            <a:r>
              <a:rPr lang="en-US" sz="2400" b="1" dirty="0" err="1"/>
              <a:t>Burli</a:t>
            </a:r>
            <a:endParaRPr lang="en-US" sz="2400" b="1" dirty="0"/>
          </a:p>
          <a:p>
            <a:pPr marL="0" indent="0">
              <a:buNone/>
            </a:pPr>
            <a:r>
              <a:rPr lang="en-US" sz="2400" b="1" dirty="0"/>
              <a:t>Robby Christian</a:t>
            </a:r>
          </a:p>
          <a:p>
            <a:pPr marL="0" indent="0">
              <a:buNone/>
            </a:pPr>
            <a:r>
              <a:rPr lang="en-US" sz="2400" b="1" dirty="0"/>
              <a:t>Chris </a:t>
            </a:r>
            <a:r>
              <a:rPr lang="en-US" sz="2400" b="1" dirty="0" err="1"/>
              <a:t>Chwasz</a:t>
            </a:r>
            <a:endParaRPr lang="en-US" sz="2400" b="1" dirty="0"/>
          </a:p>
        </p:txBody>
      </p:sp>
    </p:spTree>
    <p:extLst>
      <p:ext uri="{BB962C8B-B14F-4D97-AF65-F5344CB8AC3E}">
        <p14:creationId xmlns:p14="http://schemas.microsoft.com/office/powerpoint/2010/main" val="4246721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6FA0-B430-4FD5-BCA8-BF012CC9F5CE}"/>
              </a:ext>
            </a:extLst>
          </p:cNvPr>
          <p:cNvSpPr>
            <a:spLocks noGrp="1"/>
          </p:cNvSpPr>
          <p:nvPr>
            <p:ph type="title"/>
          </p:nvPr>
        </p:nvSpPr>
        <p:spPr>
          <a:xfrm>
            <a:off x="539207" y="1047424"/>
            <a:ext cx="10802900" cy="635497"/>
          </a:xfrm>
        </p:spPr>
        <p:txBody>
          <a:bodyPr/>
          <a:lstStyle/>
          <a:p>
            <a:r>
              <a:rPr lang="en-US"/>
              <a:t>FY 2020 Reports</a:t>
            </a:r>
          </a:p>
        </p:txBody>
      </p:sp>
      <p:pic>
        <p:nvPicPr>
          <p:cNvPr id="5" name="Content Placeholder 4">
            <a:extLst>
              <a:ext uri="{FF2B5EF4-FFF2-40B4-BE49-F238E27FC236}">
                <a16:creationId xmlns:a16="http://schemas.microsoft.com/office/drawing/2014/main" id="{D9F1F7D9-D6E7-4AA2-B9D3-99358BCB642B}"/>
              </a:ext>
            </a:extLst>
          </p:cNvPr>
          <p:cNvPicPr>
            <a:picLocks noGrp="1" noChangeAspect="1"/>
          </p:cNvPicPr>
          <p:nvPr>
            <p:ph idx="1"/>
          </p:nvPr>
        </p:nvPicPr>
        <p:blipFill>
          <a:blip r:embed="rId2"/>
          <a:stretch>
            <a:fillRect/>
          </a:stretch>
        </p:blipFill>
        <p:spPr>
          <a:xfrm>
            <a:off x="164460" y="1675385"/>
            <a:ext cx="3717328" cy="4377583"/>
          </a:xfrm>
        </p:spPr>
      </p:pic>
      <p:pic>
        <p:nvPicPr>
          <p:cNvPr id="9" name="Picture 8">
            <a:extLst>
              <a:ext uri="{FF2B5EF4-FFF2-40B4-BE49-F238E27FC236}">
                <a16:creationId xmlns:a16="http://schemas.microsoft.com/office/drawing/2014/main" id="{FBEC43E6-E903-44DC-8318-5BF2D231CFEC}"/>
              </a:ext>
            </a:extLst>
          </p:cNvPr>
          <p:cNvPicPr>
            <a:picLocks noChangeAspect="1"/>
          </p:cNvPicPr>
          <p:nvPr/>
        </p:nvPicPr>
        <p:blipFill>
          <a:blip r:embed="rId3"/>
          <a:stretch>
            <a:fillRect/>
          </a:stretch>
        </p:blipFill>
        <p:spPr>
          <a:xfrm>
            <a:off x="4173331" y="1675385"/>
            <a:ext cx="3697730" cy="4384839"/>
          </a:xfrm>
          <a:prstGeom prst="rect">
            <a:avLst/>
          </a:prstGeom>
        </p:spPr>
      </p:pic>
      <p:pic>
        <p:nvPicPr>
          <p:cNvPr id="11" name="Picture 10">
            <a:extLst>
              <a:ext uri="{FF2B5EF4-FFF2-40B4-BE49-F238E27FC236}">
                <a16:creationId xmlns:a16="http://schemas.microsoft.com/office/drawing/2014/main" id="{40562FEB-2387-44C7-978D-9EED848C0C74}"/>
              </a:ext>
            </a:extLst>
          </p:cNvPr>
          <p:cNvPicPr>
            <a:picLocks noChangeAspect="1"/>
          </p:cNvPicPr>
          <p:nvPr/>
        </p:nvPicPr>
        <p:blipFill>
          <a:blip r:embed="rId4"/>
          <a:stretch>
            <a:fillRect/>
          </a:stretch>
        </p:blipFill>
        <p:spPr>
          <a:xfrm>
            <a:off x="8162605" y="1675385"/>
            <a:ext cx="3829703" cy="4394279"/>
          </a:xfrm>
          <a:prstGeom prst="rect">
            <a:avLst/>
          </a:prstGeom>
        </p:spPr>
      </p:pic>
    </p:spTree>
    <p:extLst>
      <p:ext uri="{BB962C8B-B14F-4D97-AF65-F5344CB8AC3E}">
        <p14:creationId xmlns:p14="http://schemas.microsoft.com/office/powerpoint/2010/main" val="2474075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6FA0-B430-4FD5-BCA8-BF012CC9F5CE}"/>
              </a:ext>
            </a:extLst>
          </p:cNvPr>
          <p:cNvSpPr>
            <a:spLocks noGrp="1"/>
          </p:cNvSpPr>
          <p:nvPr>
            <p:ph type="title"/>
          </p:nvPr>
        </p:nvSpPr>
        <p:spPr>
          <a:xfrm>
            <a:off x="488965" y="1107714"/>
            <a:ext cx="10802900" cy="635497"/>
          </a:xfrm>
        </p:spPr>
        <p:txBody>
          <a:bodyPr/>
          <a:lstStyle/>
          <a:p>
            <a:r>
              <a:rPr lang="en-US"/>
              <a:t>FY 2021 Reports</a:t>
            </a:r>
          </a:p>
        </p:txBody>
      </p:sp>
      <p:pic>
        <p:nvPicPr>
          <p:cNvPr id="7" name="Content Placeholder 6">
            <a:extLst>
              <a:ext uri="{FF2B5EF4-FFF2-40B4-BE49-F238E27FC236}">
                <a16:creationId xmlns:a16="http://schemas.microsoft.com/office/drawing/2014/main" id="{3E54776E-3069-4EB1-B3CF-6B8229B26B07}"/>
              </a:ext>
            </a:extLst>
          </p:cNvPr>
          <p:cNvPicPr>
            <a:picLocks noGrp="1" noChangeAspect="1"/>
          </p:cNvPicPr>
          <p:nvPr>
            <p:ph idx="1"/>
          </p:nvPr>
        </p:nvPicPr>
        <p:blipFill>
          <a:blip r:embed="rId2"/>
          <a:stretch>
            <a:fillRect/>
          </a:stretch>
        </p:blipFill>
        <p:spPr>
          <a:xfrm>
            <a:off x="2306216" y="1646639"/>
            <a:ext cx="3930055" cy="4808538"/>
          </a:xfrm>
        </p:spPr>
      </p:pic>
      <p:pic>
        <p:nvPicPr>
          <p:cNvPr id="10" name="Picture 9">
            <a:extLst>
              <a:ext uri="{FF2B5EF4-FFF2-40B4-BE49-F238E27FC236}">
                <a16:creationId xmlns:a16="http://schemas.microsoft.com/office/drawing/2014/main" id="{F5D78C2E-0EAD-4D94-B6C4-F2852FF86E87}"/>
              </a:ext>
            </a:extLst>
          </p:cNvPr>
          <p:cNvPicPr>
            <a:picLocks noChangeAspect="1"/>
          </p:cNvPicPr>
          <p:nvPr/>
        </p:nvPicPr>
        <p:blipFill>
          <a:blip r:embed="rId3"/>
          <a:stretch>
            <a:fillRect/>
          </a:stretch>
        </p:blipFill>
        <p:spPr>
          <a:xfrm>
            <a:off x="6640577" y="1646639"/>
            <a:ext cx="3892626" cy="4808538"/>
          </a:xfrm>
          <a:prstGeom prst="rect">
            <a:avLst/>
          </a:prstGeom>
        </p:spPr>
      </p:pic>
    </p:spTree>
    <p:extLst>
      <p:ext uri="{BB962C8B-B14F-4D97-AF65-F5344CB8AC3E}">
        <p14:creationId xmlns:p14="http://schemas.microsoft.com/office/powerpoint/2010/main" val="1391206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3498-11B2-482A-A9C4-88DD824F384D}"/>
              </a:ext>
            </a:extLst>
          </p:cNvPr>
          <p:cNvSpPr>
            <a:spLocks noGrp="1"/>
          </p:cNvSpPr>
          <p:nvPr>
            <p:ph type="title"/>
          </p:nvPr>
        </p:nvSpPr>
        <p:spPr>
          <a:xfrm>
            <a:off x="457192" y="977739"/>
            <a:ext cx="8032067" cy="561975"/>
          </a:xfrm>
        </p:spPr>
        <p:txBody>
          <a:bodyPr/>
          <a:lstStyle/>
          <a:p>
            <a:r>
              <a:rPr lang="en-US"/>
              <a:t>FY 2021 Reports</a:t>
            </a:r>
          </a:p>
        </p:txBody>
      </p:sp>
      <p:sp>
        <p:nvSpPr>
          <p:cNvPr id="3" name="Content Placeholder 2">
            <a:extLst>
              <a:ext uri="{FF2B5EF4-FFF2-40B4-BE49-F238E27FC236}">
                <a16:creationId xmlns:a16="http://schemas.microsoft.com/office/drawing/2014/main" id="{BF9C6BA2-5057-44F7-9773-9AF6E4201C37}"/>
              </a:ext>
            </a:extLst>
          </p:cNvPr>
          <p:cNvSpPr>
            <a:spLocks noGrp="1"/>
          </p:cNvSpPr>
          <p:nvPr>
            <p:ph sz="half" idx="1"/>
          </p:nvPr>
        </p:nvSpPr>
        <p:spPr>
          <a:xfrm>
            <a:off x="457319" y="1539714"/>
            <a:ext cx="11277489" cy="4818490"/>
          </a:xfrm>
        </p:spPr>
        <p:txBody>
          <a:bodyPr vert="horz" lIns="0" tIns="0" rIns="91440" bIns="45720" rtlCol="0" anchor="t">
            <a:noAutofit/>
          </a:bodyPr>
          <a:lstStyle/>
          <a:p>
            <a:r>
              <a:rPr lang="en-US" sz="2000" b="1" i="0" dirty="0">
                <a:solidFill>
                  <a:srgbClr val="000000"/>
                </a:solidFill>
                <a:effectLst/>
                <a:latin typeface="Arial" panose="020B0604020202020204" pitchFamily="34" charset="0"/>
              </a:rPr>
              <a:t>Integration of Physical Security Simulation Software Applications in a Dynamic Risk Framework </a:t>
            </a:r>
          </a:p>
          <a:p>
            <a:pPr lvl="1"/>
            <a:r>
              <a:rPr lang="en-US" sz="1800" dirty="0">
                <a:solidFill>
                  <a:srgbClr val="000000"/>
                </a:solidFill>
                <a:latin typeface="Arial" panose="020B0604020202020204" pitchFamily="34" charset="0"/>
              </a:rPr>
              <a:t>Describes integration of </a:t>
            </a:r>
            <a:r>
              <a:rPr lang="en-US" sz="1800" dirty="0" err="1">
                <a:solidFill>
                  <a:srgbClr val="000000"/>
                </a:solidFill>
                <a:latin typeface="Arial" panose="020B0604020202020204" pitchFamily="34" charset="0"/>
              </a:rPr>
              <a:t>Simajin</a:t>
            </a:r>
            <a:r>
              <a:rPr lang="en-US" sz="1800" dirty="0">
                <a:solidFill>
                  <a:srgbClr val="000000"/>
                </a:solidFill>
                <a:latin typeface="Arial" panose="020B0604020202020204" pitchFamily="34" charset="0"/>
              </a:rPr>
              <a:t> simulation application into the Dynamic Risk Framework</a:t>
            </a:r>
          </a:p>
          <a:p>
            <a:pPr lvl="1"/>
            <a:r>
              <a:rPr lang="en-US" sz="1800" dirty="0">
                <a:solidFill>
                  <a:srgbClr val="000000"/>
                </a:solidFill>
                <a:latin typeface="Arial"/>
                <a:cs typeface="Arial"/>
              </a:rPr>
              <a:t>Includes refined treatment of Defense-in-Depth (DID) Analysis</a:t>
            </a:r>
          </a:p>
          <a:p>
            <a:pPr lvl="1"/>
            <a:r>
              <a:rPr lang="en-US" sz="1800" dirty="0">
                <a:solidFill>
                  <a:srgbClr val="000000"/>
                </a:solidFill>
                <a:latin typeface="Arial" panose="020B0604020202020204" pitchFamily="34" charset="0"/>
              </a:rPr>
              <a:t>Includes refined treatment of post-effectiveness evaluation</a:t>
            </a:r>
          </a:p>
          <a:p>
            <a:pPr lvl="1"/>
            <a:r>
              <a:rPr lang="en-US" sz="1800" dirty="0">
                <a:solidFill>
                  <a:srgbClr val="000000"/>
                </a:solidFill>
                <a:latin typeface="Arial" panose="020B0604020202020204" pitchFamily="34" charset="0"/>
              </a:rPr>
              <a:t>Includes refined treatment of human action modeling</a:t>
            </a:r>
          </a:p>
          <a:p>
            <a:r>
              <a:rPr lang="en-US" sz="2000" b="1" i="0" dirty="0">
                <a:solidFill>
                  <a:srgbClr val="000000"/>
                </a:solidFill>
                <a:effectLst/>
                <a:latin typeface="Arial"/>
                <a:cs typeface="Arial"/>
              </a:rPr>
              <a:t>Guidance Document for Using Dynamic </a:t>
            </a:r>
            <a:r>
              <a:rPr lang="en-US" sz="2000" b="1" dirty="0">
                <a:solidFill>
                  <a:srgbClr val="000000"/>
                </a:solidFill>
                <a:latin typeface="Arial"/>
                <a:cs typeface="Arial"/>
              </a:rPr>
              <a:t>FOF</a:t>
            </a:r>
            <a:r>
              <a:rPr lang="en-US" sz="2000" b="1" i="0" dirty="0">
                <a:solidFill>
                  <a:srgbClr val="000000"/>
                </a:solidFill>
                <a:effectLst/>
                <a:latin typeface="Arial"/>
                <a:cs typeface="Arial"/>
              </a:rPr>
              <a:t> Tools</a:t>
            </a:r>
            <a:r>
              <a:rPr lang="en-US" sz="1600" b="1" i="0" dirty="0">
                <a:solidFill>
                  <a:srgbClr val="000000"/>
                </a:solidFill>
                <a:effectLst/>
                <a:latin typeface="Arial"/>
                <a:cs typeface="Arial"/>
              </a:rPr>
              <a:t> </a:t>
            </a:r>
            <a:r>
              <a:rPr lang="en-US" sz="2000" b="1" i="0" dirty="0">
                <a:solidFill>
                  <a:srgbClr val="000000"/>
                </a:solidFill>
                <a:effectLst/>
                <a:latin typeface="Arial"/>
                <a:cs typeface="Arial"/>
              </a:rPr>
              <a:t>to Support Physical Security Optimization</a:t>
            </a:r>
          </a:p>
          <a:p>
            <a:pPr lvl="1"/>
            <a:r>
              <a:rPr lang="en-US" sz="1800" dirty="0">
                <a:solidFill>
                  <a:srgbClr val="000000"/>
                </a:solidFill>
                <a:latin typeface="Arial" panose="020B0604020202020204" pitchFamily="34" charset="0"/>
              </a:rPr>
              <a:t>Provides instructions for physical security modelers to implement the Dynamic Risk Framework</a:t>
            </a:r>
          </a:p>
          <a:p>
            <a:pPr lvl="1"/>
            <a:r>
              <a:rPr lang="en-US" sz="1800" dirty="0">
                <a:solidFill>
                  <a:srgbClr val="000000"/>
                </a:solidFill>
                <a:latin typeface="Arial" panose="020B0604020202020204" pitchFamily="34" charset="0"/>
              </a:rPr>
              <a:t>Describes the various tools that may be used</a:t>
            </a:r>
          </a:p>
          <a:p>
            <a:pPr lvl="1"/>
            <a:r>
              <a:rPr lang="en-US" sz="1800" dirty="0">
                <a:solidFill>
                  <a:srgbClr val="000000"/>
                </a:solidFill>
                <a:latin typeface="Arial" panose="020B0604020202020204" pitchFamily="34" charset="0"/>
              </a:rPr>
              <a:t>Describes how to set up Event Modeling Risk Assessment using Linked Diagrams (EMRALD) to support dynamic physical security risk modeling</a:t>
            </a:r>
          </a:p>
          <a:p>
            <a:pPr lvl="1"/>
            <a:r>
              <a:rPr lang="en-US" sz="1800" dirty="0">
                <a:solidFill>
                  <a:srgbClr val="000000"/>
                </a:solidFill>
                <a:latin typeface="Arial" panose="020B0604020202020204" pitchFamily="34" charset="0"/>
              </a:rPr>
              <a:t>Describes integration of common physical security simulation software applications in the Dynamic Risk Framework</a:t>
            </a:r>
          </a:p>
          <a:p>
            <a:pPr lvl="1"/>
            <a:r>
              <a:rPr lang="en-US" sz="1800" dirty="0">
                <a:solidFill>
                  <a:srgbClr val="000000"/>
                </a:solidFill>
                <a:latin typeface="Arial" panose="020B0604020202020204" pitchFamily="34" charset="0"/>
              </a:rPr>
              <a:t>Describes methods for evaluating and interpreting results</a:t>
            </a:r>
            <a:endParaRPr lang="en-US" sz="1800" dirty="0"/>
          </a:p>
        </p:txBody>
      </p:sp>
    </p:spTree>
    <p:extLst>
      <p:ext uri="{BB962C8B-B14F-4D97-AF65-F5344CB8AC3E}">
        <p14:creationId xmlns:p14="http://schemas.microsoft.com/office/powerpoint/2010/main" val="68420353"/>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5D58-BA3D-4A57-ACEC-22CE0634A571}"/>
              </a:ext>
            </a:extLst>
          </p:cNvPr>
          <p:cNvSpPr>
            <a:spLocks noGrp="1"/>
          </p:cNvSpPr>
          <p:nvPr>
            <p:ph type="title"/>
          </p:nvPr>
        </p:nvSpPr>
        <p:spPr>
          <a:xfrm>
            <a:off x="589448" y="1097666"/>
            <a:ext cx="10802900" cy="635497"/>
          </a:xfrm>
        </p:spPr>
        <p:txBody>
          <a:bodyPr/>
          <a:lstStyle/>
          <a:p>
            <a:r>
              <a:rPr lang="en-US"/>
              <a:t>FY 2021-2022 Tasks	</a:t>
            </a:r>
          </a:p>
        </p:txBody>
      </p:sp>
      <p:sp>
        <p:nvSpPr>
          <p:cNvPr id="3" name="Content Placeholder 2">
            <a:extLst>
              <a:ext uri="{FF2B5EF4-FFF2-40B4-BE49-F238E27FC236}">
                <a16:creationId xmlns:a16="http://schemas.microsoft.com/office/drawing/2014/main" id="{FA8220C6-0D11-4B4E-B283-EC0B9209E059}"/>
              </a:ext>
            </a:extLst>
          </p:cNvPr>
          <p:cNvSpPr>
            <a:spLocks noGrp="1"/>
          </p:cNvSpPr>
          <p:nvPr>
            <p:ph idx="1"/>
          </p:nvPr>
        </p:nvSpPr>
        <p:spPr>
          <a:xfrm>
            <a:off x="589447" y="1733163"/>
            <a:ext cx="10802901" cy="4163209"/>
          </a:xfrm>
        </p:spPr>
        <p:txBody>
          <a:bodyPr vert="horz" lIns="0" tIns="0" rIns="91440" bIns="45720" rtlCol="0" anchor="t">
            <a:noAutofit/>
          </a:bodyPr>
          <a:lstStyle/>
          <a:p>
            <a:pPr marL="342900" marR="0" lvl="0" indent="-342900">
              <a:spcBef>
                <a:spcPts val="0"/>
              </a:spcBef>
              <a:spcAft>
                <a:spcPts val="0"/>
              </a:spcAft>
              <a:buFont typeface="Symbol" panose="05050102010706020507" pitchFamily="18" charset="2"/>
              <a:buChar char=""/>
            </a:pPr>
            <a:r>
              <a:rPr lang="en-US" sz="2400" dirty="0">
                <a:effectLst/>
                <a:latin typeface="+mn-lt"/>
                <a:ea typeface="Calibri" panose="020F0502020204030204" pitchFamily="34" charset="0"/>
                <a:cs typeface="Times New Roman" panose="02020603050405020304" pitchFamily="18" charset="0"/>
              </a:rPr>
              <a:t>Develop guidance documents in collaboration with stakeholders to support the use of the dynamic risk tools by industry security staff with support of nuclear utility Probabilistic Risk Assessment (PRA) staff.</a:t>
            </a:r>
          </a:p>
          <a:p>
            <a:pPr marL="342900" marR="0" lvl="0" indent="-342900">
              <a:spcBef>
                <a:spcPts val="0"/>
              </a:spcBef>
              <a:spcAft>
                <a:spcPts val="0"/>
              </a:spcAft>
              <a:buFont typeface="Symbol" panose="05050102010706020507" pitchFamily="18" charset="2"/>
              <a:buChar char=""/>
            </a:pPr>
            <a:r>
              <a:rPr lang="en-US" sz="2400" dirty="0">
                <a:effectLst/>
                <a:latin typeface="+mn-lt"/>
                <a:ea typeface="Calibri" panose="020F0502020204030204" pitchFamily="34" charset="0"/>
                <a:cs typeface="Times New Roman" panose="02020603050405020304" pitchFamily="18" charset="0"/>
              </a:rPr>
              <a:t>Integrate additional A simulation software platforms and refine metrics for evaluation of effectiveness.</a:t>
            </a:r>
          </a:p>
          <a:p>
            <a:pPr marL="342900" marR="0" lvl="0" indent="-342900">
              <a:spcBef>
                <a:spcPts val="0"/>
              </a:spcBef>
              <a:spcAft>
                <a:spcPts val="0"/>
              </a:spcAft>
              <a:buFont typeface="Symbol" panose="05050102010706020507" pitchFamily="18" charset="2"/>
              <a:buChar char=""/>
            </a:pPr>
            <a:r>
              <a:rPr lang="en-US" sz="2400" dirty="0">
                <a:effectLst/>
                <a:latin typeface="+mn-lt"/>
                <a:ea typeface="Calibri" panose="020F0502020204030204" pitchFamily="34" charset="0"/>
                <a:cs typeface="Times New Roman" panose="02020603050405020304" pitchFamily="18" charset="0"/>
              </a:rPr>
              <a:t>Document the Physical Security Pathway human reliability needs for the Risk-Informed Systems Analysis (RISA) pathway's work package. </a:t>
            </a:r>
          </a:p>
          <a:p>
            <a:pPr marL="342900" marR="0" lvl="0" indent="-342900">
              <a:spcBef>
                <a:spcPts val="0"/>
              </a:spcBef>
              <a:spcAft>
                <a:spcPts val="0"/>
              </a:spcAft>
              <a:buFont typeface="Symbol" panose="05050102010706020507" pitchFamily="18" charset="2"/>
              <a:buChar char=""/>
            </a:pPr>
            <a:r>
              <a:rPr lang="en-US" sz="2400" dirty="0">
                <a:effectLst/>
                <a:latin typeface="+mn-lt"/>
                <a:ea typeface="Calibri" panose="020F0502020204030204" pitchFamily="34" charset="0"/>
                <a:cs typeface="Times New Roman"/>
              </a:rPr>
              <a:t>Develop dynamic modeling tools to incorporate </a:t>
            </a:r>
            <a:r>
              <a:rPr lang="en-US" sz="2400" dirty="0">
                <a:latin typeface="+mn-lt"/>
                <a:ea typeface="Calibri" panose="020F0502020204030204" pitchFamily="34" charset="0"/>
                <a:cs typeface="Times New Roman"/>
              </a:rPr>
              <a:t>FOF</a:t>
            </a:r>
            <a:r>
              <a:rPr lang="en-US" sz="2400" dirty="0">
                <a:effectLst/>
                <a:latin typeface="+mn-lt"/>
                <a:ea typeface="Calibri" panose="020F0502020204030204" pitchFamily="34" charset="0"/>
                <a:cs typeface="Times New Roman"/>
              </a:rPr>
              <a:t> and nuclear utility site operator actions into static and dynamic risk assessment models.</a:t>
            </a:r>
          </a:p>
          <a:p>
            <a:pPr marL="342900" marR="0" lvl="0" indent="-342900">
              <a:spcBef>
                <a:spcPts val="0"/>
              </a:spcBef>
              <a:spcAft>
                <a:spcPts val="0"/>
              </a:spcAft>
              <a:buFont typeface="Symbol" panose="05050102010706020507" pitchFamily="18" charset="2"/>
              <a:buChar char=""/>
            </a:pPr>
            <a:r>
              <a:rPr lang="en-US" sz="2400" dirty="0">
                <a:effectLst/>
                <a:latin typeface="+mn-lt"/>
                <a:ea typeface="Calibri" panose="020F0502020204030204" pitchFamily="34" charset="0"/>
                <a:cs typeface="Times New Roman" panose="02020603050405020304" pitchFamily="18" charset="0"/>
              </a:rPr>
              <a:t>Support the LWRS Program Physical Security Pathway Program Manager in providing input to the Physical Security Pathway program plan and support program meetings including stakeholder meetings.</a:t>
            </a:r>
          </a:p>
          <a:p>
            <a:pPr marL="342900" marR="0" lvl="0" indent="-342900">
              <a:spcBef>
                <a:spcPts val="0"/>
              </a:spcBef>
              <a:spcAft>
                <a:spcPts val="0"/>
              </a:spcAft>
              <a:buFont typeface="Symbol" panose="05050102010706020507" pitchFamily="18" charset="2"/>
              <a:buChar char=""/>
            </a:pPr>
            <a:r>
              <a:rPr lang="en-US" sz="2400" dirty="0">
                <a:latin typeface="+mn-lt"/>
                <a:ea typeface="Calibri" panose="020F0502020204030204" pitchFamily="34" charset="0"/>
                <a:cs typeface="Times New Roman" panose="02020603050405020304" pitchFamily="18" charset="0"/>
              </a:rPr>
              <a:t>Demonstrate methodology with actual plant data to refine methods and validate assumptions.</a:t>
            </a:r>
            <a:endParaRPr lang="en-US" sz="24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9345735"/>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7EC3-1EC8-47FD-AB17-E1B0A1467F1E}"/>
              </a:ext>
            </a:extLst>
          </p:cNvPr>
          <p:cNvSpPr>
            <a:spLocks noGrp="1"/>
          </p:cNvSpPr>
          <p:nvPr>
            <p:ph type="title"/>
          </p:nvPr>
        </p:nvSpPr>
        <p:spPr/>
        <p:txBody>
          <a:bodyPr/>
          <a:lstStyle/>
          <a:p>
            <a:r>
              <a:rPr lang="en-US"/>
              <a:t>Proposed Framework</a:t>
            </a:r>
          </a:p>
        </p:txBody>
      </p:sp>
      <p:pic>
        <p:nvPicPr>
          <p:cNvPr id="4" name="Picture 3">
            <a:extLst>
              <a:ext uri="{FF2B5EF4-FFF2-40B4-BE49-F238E27FC236}">
                <a16:creationId xmlns:a16="http://schemas.microsoft.com/office/drawing/2014/main" id="{E36426DB-4866-409C-B117-7749ABFEE7E5}"/>
              </a:ext>
            </a:extLst>
          </p:cNvPr>
          <p:cNvPicPr>
            <a:picLocks noChangeAspect="1"/>
          </p:cNvPicPr>
          <p:nvPr/>
        </p:nvPicPr>
        <p:blipFill>
          <a:blip r:embed="rId2"/>
          <a:stretch>
            <a:fillRect/>
          </a:stretch>
        </p:blipFill>
        <p:spPr>
          <a:xfrm>
            <a:off x="213647" y="2329241"/>
            <a:ext cx="11764706" cy="3076621"/>
          </a:xfrm>
          <a:prstGeom prst="rect">
            <a:avLst/>
          </a:prstGeom>
        </p:spPr>
      </p:pic>
    </p:spTree>
    <p:extLst>
      <p:ext uri="{BB962C8B-B14F-4D97-AF65-F5344CB8AC3E}">
        <p14:creationId xmlns:p14="http://schemas.microsoft.com/office/powerpoint/2010/main" val="2199473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A697-27D7-4CA9-BDC7-D998F1893D06}"/>
              </a:ext>
            </a:extLst>
          </p:cNvPr>
          <p:cNvSpPr>
            <a:spLocks noGrp="1"/>
          </p:cNvSpPr>
          <p:nvPr>
            <p:ph type="title"/>
          </p:nvPr>
        </p:nvSpPr>
        <p:spPr>
          <a:xfrm>
            <a:off x="358336" y="1107714"/>
            <a:ext cx="10802900" cy="635497"/>
          </a:xfrm>
        </p:spPr>
        <p:txBody>
          <a:bodyPr/>
          <a:lstStyle/>
          <a:p>
            <a:r>
              <a:rPr lang="en-US"/>
              <a:t>Initial Plant Modeling</a:t>
            </a:r>
          </a:p>
        </p:txBody>
      </p:sp>
      <p:pic>
        <p:nvPicPr>
          <p:cNvPr id="2050" name="Picture 2">
            <a:extLst>
              <a:ext uri="{FF2B5EF4-FFF2-40B4-BE49-F238E27FC236}">
                <a16:creationId xmlns:a16="http://schemas.microsoft.com/office/drawing/2014/main" id="{BD1351DA-4F67-4577-AF42-6863B065D9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30734" y="1623717"/>
            <a:ext cx="7978391" cy="511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602191"/>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401F-A772-45A4-8834-850253CFF1D8}"/>
              </a:ext>
            </a:extLst>
          </p:cNvPr>
          <p:cNvSpPr>
            <a:spLocks noGrp="1"/>
          </p:cNvSpPr>
          <p:nvPr>
            <p:ph type="title"/>
          </p:nvPr>
        </p:nvSpPr>
        <p:spPr>
          <a:xfrm>
            <a:off x="257852" y="1107714"/>
            <a:ext cx="10802900" cy="635497"/>
          </a:xfrm>
        </p:spPr>
        <p:txBody>
          <a:bodyPr/>
          <a:lstStyle/>
          <a:p>
            <a:r>
              <a:rPr lang="en-US"/>
              <a:t>Modeling Potential Alternative Strategies</a:t>
            </a:r>
          </a:p>
        </p:txBody>
      </p:sp>
      <p:pic>
        <p:nvPicPr>
          <p:cNvPr id="3074" name="Picture 2">
            <a:extLst>
              <a:ext uri="{FF2B5EF4-FFF2-40B4-BE49-F238E27FC236}">
                <a16:creationId xmlns:a16="http://schemas.microsoft.com/office/drawing/2014/main" id="{2C268AF9-4ABE-4E09-A2DF-7583BBCA300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984360" y="1599467"/>
            <a:ext cx="5918480" cy="520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926357"/>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L 2020">
  <a:themeElements>
    <a:clrScheme name="LWRS">
      <a:dk1>
        <a:srgbClr val="3B3A3C"/>
      </a:dk1>
      <a:lt1>
        <a:srgbClr val="FFFFFF"/>
      </a:lt1>
      <a:dk2>
        <a:srgbClr val="015976"/>
      </a:dk2>
      <a:lt2>
        <a:srgbClr val="0595D3"/>
      </a:lt2>
      <a:accent1>
        <a:srgbClr val="8EC423"/>
      </a:accent1>
      <a:accent2>
        <a:srgbClr val="0595D3"/>
      </a:accent2>
      <a:accent3>
        <a:srgbClr val="07519E"/>
      </a:accent3>
      <a:accent4>
        <a:srgbClr val="B2CDD6"/>
      </a:accent4>
      <a:accent5>
        <a:srgbClr val="D9E6EB"/>
      </a:accent5>
      <a:accent6>
        <a:srgbClr val="58595B"/>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C255676BE044408856C5C66FC5842F" ma:contentTypeVersion="0" ma:contentTypeDescription="Create a new document." ma:contentTypeScope="" ma:versionID="2ac5e619384c3c7ef685067c224a28bd">
  <xsd:schema xmlns:xsd="http://www.w3.org/2001/XMLSchema" xmlns:xs="http://www.w3.org/2001/XMLSchema" xmlns:p="http://schemas.microsoft.com/office/2006/metadata/properties" targetNamespace="http://schemas.microsoft.com/office/2006/metadata/properties" ma:root="true" ma:fieldsID="bf22ff54f05b5f54d3ba3cb1d7256e5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BB64EC-CFD4-46F5-96CD-3F82FE712925}">
  <ds:schemaRefs>
    <ds:schemaRef ds:uri="http://schemas.microsoft.com/sharepoint/v3/contenttype/forms"/>
  </ds:schemaRefs>
</ds:datastoreItem>
</file>

<file path=customXml/itemProps2.xml><?xml version="1.0" encoding="utf-8"?>
<ds:datastoreItem xmlns:ds="http://schemas.openxmlformats.org/officeDocument/2006/customXml" ds:itemID="{2B8601AE-104E-468D-ADAF-D7D449B617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651D186-0797-479D-A477-999790910484}">
  <ds:schemaRef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Widescreen_Presentation-2016</Template>
  <TotalTime>71908</TotalTime>
  <Words>1684</Words>
  <Application>Microsoft Office PowerPoint</Application>
  <PresentationFormat>Widescreen</PresentationFormat>
  <Paragraphs>275</Paragraphs>
  <Slides>23</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Arial Black</vt:lpstr>
      <vt:lpstr>Arial Narrow</vt:lpstr>
      <vt:lpstr>Calibri</vt:lpstr>
      <vt:lpstr>Cambria Math</vt:lpstr>
      <vt:lpstr>Myriad Pro Cond</vt:lpstr>
      <vt:lpstr>Myriad Pro Condensed</vt:lpstr>
      <vt:lpstr>Symbol</vt:lpstr>
      <vt:lpstr>Times New Roman</vt:lpstr>
      <vt:lpstr>Wingdings</vt:lpstr>
      <vt:lpstr>INL 2020</vt:lpstr>
      <vt:lpstr>1_INL 2020</vt:lpstr>
      <vt:lpstr>PowerPoint Presentation</vt:lpstr>
      <vt:lpstr>Overall Proposed Approach</vt:lpstr>
      <vt:lpstr>FY 2020 Reports</vt:lpstr>
      <vt:lpstr>FY 2021 Reports</vt:lpstr>
      <vt:lpstr>FY 2021 Reports</vt:lpstr>
      <vt:lpstr>FY 2021-2022 Tasks </vt:lpstr>
      <vt:lpstr>Proposed Framework</vt:lpstr>
      <vt:lpstr>Initial Plant Modeling</vt:lpstr>
      <vt:lpstr>Modeling Potential Alternative Strategies</vt:lpstr>
      <vt:lpstr>Evaluate Potential Cost Savings</vt:lpstr>
      <vt:lpstr>EMRALD  (Event Model Risk Assessment using Linked Diagrams)</vt:lpstr>
      <vt:lpstr>EMRALD Modeling</vt:lpstr>
      <vt:lpstr>Case Study: Crediting FLEX Equipment</vt:lpstr>
      <vt:lpstr>FoF-FLEX Timeline Model</vt:lpstr>
      <vt:lpstr>Time Window to Execute FLEX Strategy</vt:lpstr>
      <vt:lpstr>Realistic Core Damage Time</vt:lpstr>
      <vt:lpstr>Results Comparison</vt:lpstr>
      <vt:lpstr>Modeling Human Action Time Distributions</vt:lpstr>
      <vt:lpstr>Collecting Timeline Data</vt:lpstr>
      <vt:lpstr>Statistical Distribution from Collected Data</vt:lpstr>
      <vt:lpstr>Other Case Studies</vt:lpstr>
      <vt:lpstr>Summary</vt:lpstr>
      <vt:lpstr>PowerPoint Presentation</vt:lpstr>
    </vt:vector>
  </TitlesOfParts>
  <Company>INL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 Combs</dc:creator>
  <cp:lastModifiedBy>Shawn W. St Germain</cp:lastModifiedBy>
  <cp:revision>146</cp:revision>
  <dcterms:created xsi:type="dcterms:W3CDTF">2016-09-09T18:35:35Z</dcterms:created>
  <dcterms:modified xsi:type="dcterms:W3CDTF">2022-06-24T13:29:07Z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0x01010086C255676BE044408856C5C66FC5842F</vt:lpwstr>
  </property>
</Properties>
</file>