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19"/>
  </p:notesMasterIdLst>
  <p:sldIdLst>
    <p:sldId id="256" r:id="rId2"/>
    <p:sldId id="549" r:id="rId3"/>
    <p:sldId id="601" r:id="rId4"/>
    <p:sldId id="586" r:id="rId5"/>
    <p:sldId id="587" r:id="rId6"/>
    <p:sldId id="588" r:id="rId7"/>
    <p:sldId id="589" r:id="rId8"/>
    <p:sldId id="591" r:id="rId9"/>
    <p:sldId id="592" r:id="rId10"/>
    <p:sldId id="593" r:id="rId11"/>
    <p:sldId id="594" r:id="rId12"/>
    <p:sldId id="595" r:id="rId13"/>
    <p:sldId id="596" r:id="rId14"/>
    <p:sldId id="599" r:id="rId15"/>
    <p:sldId id="598" r:id="rId16"/>
    <p:sldId id="600" r:id="rId17"/>
    <p:sldId id="60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109C98-1676-6F1D-9DC4-94768830FB77}" name="Hyun Kang" initials="HK" userId="09d77a78e724a27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9BD5"/>
    <a:srgbClr val="000000"/>
    <a:srgbClr val="E6E6E6"/>
    <a:srgbClr val="8184F6"/>
    <a:srgbClr val="FF0000"/>
    <a:srgbClr val="FFC000"/>
    <a:srgbClr val="FF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85792" autoAdjust="0"/>
  </p:normalViewPr>
  <p:slideViewPr>
    <p:cSldViewPr snapToGrid="0">
      <p:cViewPr varScale="1">
        <p:scale>
          <a:sx n="68" d="100"/>
          <a:sy n="68" d="100"/>
        </p:scale>
        <p:origin x="1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2EC75A-FFF5-44A9-AD92-A98949B0E96E}" type="datetimeFigureOut">
              <a:rPr lang="en-US" smtClean="0"/>
              <a:t>6/26/2022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C5F5E6-8595-4E95-966C-2CE514742F95}" type="slidenum">
              <a:rPr lang="en-US" smtClean="0"/>
              <a:t>‹#›</a:t>
            </a:fld>
            <a:endParaRPr lang="en-US"/>
          </a:p>
        </p:txBody>
      </p:sp>
    </p:spTree>
    <p:extLst>
      <p:ext uri="{BB962C8B-B14F-4D97-AF65-F5344CB8AC3E}">
        <p14:creationId xmlns:p14="http://schemas.microsoft.com/office/powerpoint/2010/main" val="379004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5F5E6-8595-4E95-966C-2CE514742F95}" type="slidenum">
              <a:rPr lang="en-US" smtClean="0"/>
              <a:t>2</a:t>
            </a:fld>
            <a:endParaRPr lang="en-US"/>
          </a:p>
        </p:txBody>
      </p:sp>
    </p:spTree>
    <p:extLst>
      <p:ext uri="{BB962C8B-B14F-4D97-AF65-F5344CB8AC3E}">
        <p14:creationId xmlns:p14="http://schemas.microsoft.com/office/powerpoint/2010/main" val="33992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5F5E6-8595-4E95-966C-2CE514742F95}" type="slidenum">
              <a:rPr lang="en-US" smtClean="0"/>
              <a:t>6</a:t>
            </a:fld>
            <a:endParaRPr lang="en-US"/>
          </a:p>
        </p:txBody>
      </p:sp>
    </p:spTree>
    <p:extLst>
      <p:ext uri="{BB962C8B-B14F-4D97-AF65-F5344CB8AC3E}">
        <p14:creationId xmlns:p14="http://schemas.microsoft.com/office/powerpoint/2010/main" val="80078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a:t>
            </a:r>
            <a:r>
              <a:rPr lang="en-US" baseline="0" dirty="0"/>
              <a:t> the FLEX injected at around 8400 s, saved the core.  There are four SITs on the plant site, so there will be 4 FSITs. The operation of FSIT is shown on the right bottom of the slide. All four FSITs operates in series to give around 1200s of extra time per FSIT and can last </a:t>
            </a:r>
            <a:r>
              <a:rPr lang="en-US" baseline="0" dirty="0" err="1"/>
              <a:t>upto</a:t>
            </a:r>
            <a:r>
              <a:rPr lang="en-US" baseline="0" dirty="0"/>
              <a:t> 10000s.  So about 4000 – 5000s additional time margin.</a:t>
            </a:r>
            <a:endParaRPr lang="en-US" dirty="0"/>
          </a:p>
        </p:txBody>
      </p:sp>
      <p:sp>
        <p:nvSpPr>
          <p:cNvPr id="4" name="Slide Number Placeholder 3"/>
          <p:cNvSpPr>
            <a:spLocks noGrp="1"/>
          </p:cNvSpPr>
          <p:nvPr>
            <p:ph type="sldNum" sz="quarter" idx="10"/>
          </p:nvPr>
        </p:nvSpPr>
        <p:spPr/>
        <p:txBody>
          <a:bodyPr/>
          <a:lstStyle/>
          <a:p>
            <a:fld id="{73C5F5E6-8595-4E95-966C-2CE514742F95}" type="slidenum">
              <a:rPr lang="en-US" smtClean="0"/>
              <a:pPr/>
              <a:t>14</a:t>
            </a:fld>
            <a:endParaRPr lang="en-US"/>
          </a:p>
        </p:txBody>
      </p:sp>
    </p:spTree>
    <p:extLst>
      <p:ext uri="{BB962C8B-B14F-4D97-AF65-F5344CB8AC3E}">
        <p14:creationId xmlns:p14="http://schemas.microsoft.com/office/powerpoint/2010/main" val="8718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HEP was taken</a:t>
            </a:r>
            <a:r>
              <a:rPr lang="en-US" b="1" baseline="0" dirty="0"/>
              <a:t> to be 0.026 based on the assumptions in the diagnostic and execution probability. Swain curve was used and for execution timing information were used and type of task were assumed to be complex and extremely stressful.</a:t>
            </a:r>
          </a:p>
          <a:p>
            <a:r>
              <a:rPr lang="en-US" b="1" baseline="0" dirty="0"/>
              <a:t>The failure of valve and piston assembly were also assumed to be 4x10</a:t>
            </a:r>
            <a:r>
              <a:rPr lang="en-US" b="1" baseline="30000" dirty="0"/>
              <a:t>-3</a:t>
            </a:r>
            <a:r>
              <a:rPr lang="en-US" b="1" baseline="0" dirty="0"/>
              <a:t> and 0.01 for piston assembly (From course materials).</a:t>
            </a:r>
          </a:p>
          <a:p>
            <a:endParaRPr lang="en-US" b="1" baseline="0" dirty="0"/>
          </a:p>
          <a:p>
            <a:r>
              <a:rPr lang="en-US" b="1" baseline="0" dirty="0"/>
              <a:t>There was a minimum time of 2 </a:t>
            </a:r>
            <a:r>
              <a:rPr lang="en-US" b="1" baseline="0" dirty="0" err="1"/>
              <a:t>hrs</a:t>
            </a:r>
            <a:r>
              <a:rPr lang="en-US" b="1" baseline="0" dirty="0"/>
              <a:t> for FLEX after which swain curve was used based on available time. That’s why in the first case it was not considered and in the second case there was enough time after 2 </a:t>
            </a:r>
            <a:r>
              <a:rPr lang="en-US" b="1" baseline="0" dirty="0" err="1"/>
              <a:t>hrs</a:t>
            </a:r>
            <a:r>
              <a:rPr lang="en-US" b="1" baseline="0" dirty="0"/>
              <a:t> to </a:t>
            </a:r>
            <a:r>
              <a:rPr lang="en-US" b="1" baseline="0"/>
              <a:t>consider it.</a:t>
            </a:r>
            <a:endParaRPr lang="en-US" b="1" dirty="0"/>
          </a:p>
        </p:txBody>
      </p:sp>
      <p:sp>
        <p:nvSpPr>
          <p:cNvPr id="4" name="Slide Number Placeholder 3"/>
          <p:cNvSpPr>
            <a:spLocks noGrp="1"/>
          </p:cNvSpPr>
          <p:nvPr>
            <p:ph type="sldNum" sz="quarter" idx="10"/>
          </p:nvPr>
        </p:nvSpPr>
        <p:spPr/>
        <p:txBody>
          <a:bodyPr/>
          <a:lstStyle/>
          <a:p>
            <a:fld id="{73C5F5E6-8595-4E95-966C-2CE514742F95}" type="slidenum">
              <a:rPr lang="en-US" smtClean="0"/>
              <a:t>15</a:t>
            </a:fld>
            <a:endParaRPr lang="en-US"/>
          </a:p>
        </p:txBody>
      </p:sp>
    </p:spTree>
    <p:extLst>
      <p:ext uri="{BB962C8B-B14F-4D97-AF65-F5344CB8AC3E}">
        <p14:creationId xmlns:p14="http://schemas.microsoft.com/office/powerpoint/2010/main" val="371588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5F5E6-8595-4E95-966C-2CE514742F95}" type="slidenum">
              <a:rPr lang="en-US" smtClean="0"/>
              <a:t>16</a:t>
            </a:fld>
            <a:endParaRPr lang="en-US"/>
          </a:p>
        </p:txBody>
      </p:sp>
    </p:spTree>
    <p:extLst>
      <p:ext uri="{BB962C8B-B14F-4D97-AF65-F5344CB8AC3E}">
        <p14:creationId xmlns:p14="http://schemas.microsoft.com/office/powerpoint/2010/main" val="1397436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0EFEF0-778F-4538-A29D-D6360F182D4B}" type="datetime1">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ABCB0-F139-403A-87DF-4AA3DA08FF69}" type="slidenum">
              <a:rPr lang="en-US" smtClean="0"/>
              <a:t>‹#›</a:t>
            </a:fld>
            <a:endParaRPr lang="en-US"/>
          </a:p>
        </p:txBody>
      </p:sp>
      <p:sp>
        <p:nvSpPr>
          <p:cNvPr id="7" name="Title 1"/>
          <p:cNvSpPr>
            <a:spLocks noGrp="1"/>
          </p:cNvSpPr>
          <p:nvPr>
            <p:ph type="ctrTitle"/>
          </p:nvPr>
        </p:nvSpPr>
        <p:spPr>
          <a:xfrm>
            <a:off x="1524000" y="1048222"/>
            <a:ext cx="9144000" cy="2387600"/>
          </a:xfrm>
        </p:spPr>
        <p:txBody>
          <a:bodyPr anchor="ctr" anchorCtr="0"/>
          <a:lstStyle>
            <a:lvl1pPr algn="l">
              <a:defRPr sz="6000">
                <a:solidFill>
                  <a:schemeClr val="accent5">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990599" y="1048224"/>
            <a:ext cx="627529" cy="2479675"/>
          </a:xfrm>
          <a:prstGeom prst="rect">
            <a:avLst/>
          </a:prstGeom>
        </p:spPr>
      </p:pic>
      <p:sp>
        <p:nvSpPr>
          <p:cNvPr id="9" name="Subtitle 2"/>
          <p:cNvSpPr>
            <a:spLocks noGrp="1"/>
          </p:cNvSpPr>
          <p:nvPr>
            <p:ph type="subTitle" idx="1"/>
          </p:nvPr>
        </p:nvSpPr>
        <p:spPr>
          <a:xfrm>
            <a:off x="1618128" y="3593800"/>
            <a:ext cx="9049872" cy="1655762"/>
          </a:xfrm>
        </p:spPr>
        <p:txBody>
          <a:bodyPr/>
          <a:lstStyle>
            <a:lvl1pPr marL="0" indent="0" algn="ctr">
              <a:buNone/>
              <a:defRPr sz="2400">
                <a:solidFill>
                  <a:schemeClr val="accent5">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stretch>
            <a:fillRect/>
          </a:stretch>
        </p:blipFill>
        <p:spPr>
          <a:xfrm>
            <a:off x="6009117" y="5549900"/>
            <a:ext cx="5895975" cy="1171575"/>
          </a:xfrm>
          <a:prstGeom prst="rect">
            <a:avLst/>
          </a:prstGeom>
        </p:spPr>
      </p:pic>
      <p:sp>
        <p:nvSpPr>
          <p:cNvPr id="2" name="TextBox 1"/>
          <p:cNvSpPr txBox="1"/>
          <p:nvPr userDrawn="1"/>
        </p:nvSpPr>
        <p:spPr>
          <a:xfrm>
            <a:off x="6096000" y="6356350"/>
            <a:ext cx="4390989" cy="369332"/>
          </a:xfrm>
          <a:prstGeom prst="rect">
            <a:avLst/>
          </a:prstGeom>
          <a:solidFill>
            <a:schemeClr val="bg1"/>
          </a:solidFill>
        </p:spPr>
        <p:txBody>
          <a:bodyPr wrap="square" rtlCol="0">
            <a:spAutoFit/>
          </a:bodyPr>
          <a:lstStyle/>
          <a:p>
            <a:r>
              <a:rPr lang="en-US"/>
              <a:t>Nuclear Plant Reliability and Information Lab</a:t>
            </a:r>
          </a:p>
        </p:txBody>
      </p:sp>
    </p:spTree>
    <p:extLst>
      <p:ext uri="{BB962C8B-B14F-4D97-AF65-F5344CB8AC3E}">
        <p14:creationId xmlns:p14="http://schemas.microsoft.com/office/powerpoint/2010/main" val="261590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1C4D8-9B1E-4069-8A11-5FF36CE354FA}" type="datetime1">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25188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8770E-0BB7-4BEA-94CF-6C7312537AB5}" type="datetime1">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222696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43" y="1556951"/>
            <a:ext cx="11351741" cy="46200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109E5-DCBC-4AC1-9058-CEC168162584}" type="datetime1">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07444" y="6356349"/>
            <a:ext cx="2743200" cy="365125"/>
          </a:xfrm>
        </p:spPr>
        <p:txBody>
          <a:bodyPr/>
          <a:lstStyle/>
          <a:p>
            <a:fld id="{7FDABCB0-F139-403A-87DF-4AA3DA08FF69}" type="slidenum">
              <a:rPr lang="en-US" smtClean="0"/>
              <a:t>‹#›</a:t>
            </a:fld>
            <a:endParaRPr lang="en-US"/>
          </a:p>
        </p:txBody>
      </p:sp>
      <p:sp>
        <p:nvSpPr>
          <p:cNvPr id="7" name="Title 1"/>
          <p:cNvSpPr>
            <a:spLocks noGrp="1"/>
          </p:cNvSpPr>
          <p:nvPr>
            <p:ph type="title"/>
          </p:nvPr>
        </p:nvSpPr>
        <p:spPr>
          <a:xfrm>
            <a:off x="444843" y="167416"/>
            <a:ext cx="10034201" cy="1325563"/>
          </a:xfrm>
        </p:spPr>
        <p:txBody>
          <a:bodyPr/>
          <a:lstStyle>
            <a:lvl1pPr>
              <a:defRPr>
                <a:solidFill>
                  <a:schemeClr val="accent5">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10479044" y="132476"/>
            <a:ext cx="1581150" cy="1162050"/>
          </a:xfrm>
          <a:prstGeom prst="rect">
            <a:avLst/>
          </a:prstGeom>
        </p:spPr>
      </p:pic>
      <p:pic>
        <p:nvPicPr>
          <p:cNvPr id="9" name="Picture 8"/>
          <p:cNvPicPr>
            <a:picLocks noChangeAspect="1"/>
          </p:cNvPicPr>
          <p:nvPr userDrawn="1"/>
        </p:nvPicPr>
        <p:blipFill>
          <a:blip r:embed="rId3"/>
          <a:stretch>
            <a:fillRect/>
          </a:stretch>
        </p:blipFill>
        <p:spPr>
          <a:xfrm>
            <a:off x="444843" y="1090517"/>
            <a:ext cx="9926595" cy="188984"/>
          </a:xfrm>
          <a:prstGeom prst="rect">
            <a:avLst/>
          </a:prstGeom>
        </p:spPr>
      </p:pic>
    </p:spTree>
    <p:extLst>
      <p:ext uri="{BB962C8B-B14F-4D97-AF65-F5344CB8AC3E}">
        <p14:creationId xmlns:p14="http://schemas.microsoft.com/office/powerpoint/2010/main" val="255030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221469"/>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8200" y="319083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BF0E67-1400-4D99-8787-9AB5E8D8055F}" type="datetime1">
              <a:rPr lang="en-US" smtClean="0"/>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ABCB0-F139-403A-87DF-4AA3DA08FF69}" type="slidenum">
              <a:rPr lang="en-US" smtClean="0"/>
              <a:t>‹#›</a:t>
            </a:fld>
            <a:endParaRPr lang="en-US"/>
          </a:p>
        </p:txBody>
      </p:sp>
      <p:pic>
        <p:nvPicPr>
          <p:cNvPr id="7" name="Picture 6"/>
          <p:cNvPicPr>
            <a:picLocks noChangeAspect="1"/>
          </p:cNvPicPr>
          <p:nvPr userDrawn="1"/>
        </p:nvPicPr>
        <p:blipFill>
          <a:blip r:embed="rId2"/>
          <a:stretch>
            <a:fillRect/>
          </a:stretch>
        </p:blipFill>
        <p:spPr>
          <a:xfrm>
            <a:off x="831850" y="2836715"/>
            <a:ext cx="9926595" cy="188984"/>
          </a:xfrm>
          <a:prstGeom prst="rect">
            <a:avLst/>
          </a:prstGeom>
        </p:spPr>
      </p:pic>
      <p:pic>
        <p:nvPicPr>
          <p:cNvPr id="10" name="Picture 2" descr="Image result for rpi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58188" y="138224"/>
            <a:ext cx="3654144" cy="69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0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43" y="1604865"/>
            <a:ext cx="5365407" cy="4572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4866"/>
            <a:ext cx="5690286" cy="45720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42970F-370E-4B5B-B23B-F93689809C88}" type="datetime1">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19286" y="6353464"/>
            <a:ext cx="2743200" cy="365125"/>
          </a:xfrm>
        </p:spPr>
        <p:txBody>
          <a:bodyPr/>
          <a:lstStyle/>
          <a:p>
            <a:fld id="{7FDABCB0-F139-403A-87DF-4AA3DA08FF69}" type="slidenum">
              <a:rPr lang="en-US" smtClean="0"/>
              <a:t>‹#›</a:t>
            </a:fld>
            <a:endParaRPr lang="en-US"/>
          </a:p>
        </p:txBody>
      </p:sp>
      <p:sp>
        <p:nvSpPr>
          <p:cNvPr id="11" name="Title 1"/>
          <p:cNvSpPr>
            <a:spLocks noGrp="1"/>
          </p:cNvSpPr>
          <p:nvPr>
            <p:ph type="title"/>
          </p:nvPr>
        </p:nvSpPr>
        <p:spPr>
          <a:xfrm>
            <a:off x="444843" y="167416"/>
            <a:ext cx="10034201" cy="1325563"/>
          </a:xfrm>
        </p:spPr>
        <p:txBody>
          <a:bodyPr/>
          <a:lstStyle>
            <a:lvl1pPr>
              <a:defRPr>
                <a:solidFill>
                  <a:schemeClr val="accent5">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10479044" y="132476"/>
            <a:ext cx="1581150" cy="1162050"/>
          </a:xfrm>
          <a:prstGeom prst="rect">
            <a:avLst/>
          </a:prstGeom>
        </p:spPr>
      </p:pic>
      <p:pic>
        <p:nvPicPr>
          <p:cNvPr id="13" name="Picture 12"/>
          <p:cNvPicPr>
            <a:picLocks noChangeAspect="1"/>
          </p:cNvPicPr>
          <p:nvPr userDrawn="1"/>
        </p:nvPicPr>
        <p:blipFill>
          <a:blip r:embed="rId3"/>
          <a:stretch>
            <a:fillRect/>
          </a:stretch>
        </p:blipFill>
        <p:spPr>
          <a:xfrm>
            <a:off x="444843" y="1090517"/>
            <a:ext cx="9926595" cy="188984"/>
          </a:xfrm>
          <a:prstGeom prst="rect">
            <a:avLst/>
          </a:prstGeom>
        </p:spPr>
      </p:pic>
    </p:spTree>
    <p:extLst>
      <p:ext uri="{BB962C8B-B14F-4D97-AF65-F5344CB8AC3E}">
        <p14:creationId xmlns:p14="http://schemas.microsoft.com/office/powerpoint/2010/main" val="62381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5E4C-0A39-4AF2-8302-0BA55639BE4B}" type="datetime1">
              <a:rPr lang="en-US" smtClean="0"/>
              <a:t>6/26/2022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49384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9AE67-34E6-48D7-B97E-B58122926589}" type="datetime1">
              <a:rPr lang="en-US" smtClean="0"/>
              <a:t>6/26/2022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139340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E0DE7-F21B-4242-8376-E677E793E1C7}" type="datetime1">
              <a:rPr lang="en-US" smtClean="0"/>
              <a:t>6/26/2022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161250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0597D-CB4D-4BC2-A91B-9DB8364A939F}" type="datetime1">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388163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879676-8DF5-4086-BE07-207BE3F92540}" type="datetime1">
              <a:rPr lang="en-US" smtClean="0"/>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ABCB0-F139-403A-87DF-4AA3DA08FF69}" type="slidenum">
              <a:rPr lang="en-US" smtClean="0"/>
              <a:t>‹#›</a:t>
            </a:fld>
            <a:endParaRPr lang="en-US"/>
          </a:p>
        </p:txBody>
      </p:sp>
    </p:spTree>
    <p:extLst>
      <p:ext uri="{BB962C8B-B14F-4D97-AF65-F5344CB8AC3E}">
        <p14:creationId xmlns:p14="http://schemas.microsoft.com/office/powerpoint/2010/main" val="353813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9E2C8-5683-4495-91AB-D06E14C0ACD9}" type="datetime1">
              <a:rPr lang="en-US" smtClean="0"/>
              <a:t>6/26/2022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ABCB0-F139-403A-87DF-4AA3DA08FF69}" type="slidenum">
              <a:rPr lang="en-US" smtClean="0"/>
              <a:t>‹#›</a:t>
            </a:fld>
            <a:endParaRPr lang="en-US"/>
          </a:p>
        </p:txBody>
      </p:sp>
    </p:spTree>
    <p:extLst>
      <p:ext uri="{BB962C8B-B14F-4D97-AF65-F5344CB8AC3E}">
        <p14:creationId xmlns:p14="http://schemas.microsoft.com/office/powerpoint/2010/main" val="398396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048222"/>
            <a:ext cx="10577849" cy="2387600"/>
          </a:xfrm>
        </p:spPr>
        <p:txBody>
          <a:bodyPr>
            <a:noAutofit/>
          </a:bodyPr>
          <a:lstStyle/>
          <a:p>
            <a:r>
              <a:rPr lang="en-US" sz="3200" dirty="0"/>
              <a:t>Conceptual Design, Application and Risk Assessment of Forced-SI for Station Blackout Accident Mitigation</a:t>
            </a:r>
          </a:p>
        </p:txBody>
      </p:sp>
      <p:sp>
        <p:nvSpPr>
          <p:cNvPr id="4" name="Subtitle 3"/>
          <p:cNvSpPr>
            <a:spLocks noGrp="1"/>
          </p:cNvSpPr>
          <p:nvPr>
            <p:ph type="subTitle" idx="1"/>
          </p:nvPr>
        </p:nvSpPr>
        <p:spPr>
          <a:xfrm>
            <a:off x="632856" y="3646394"/>
            <a:ext cx="11016341" cy="1655762"/>
          </a:xfrm>
        </p:spPr>
        <p:txBody>
          <a:bodyPr>
            <a:normAutofit lnSpcReduction="10000"/>
          </a:bodyPr>
          <a:lstStyle/>
          <a:p>
            <a:r>
              <a:rPr lang="en-US" dirty="0"/>
              <a:t>Asad Ullah Amin Shah, Junyung Kim, and Hyun Gook Kang</a:t>
            </a:r>
            <a:endParaRPr lang="en-US" baseline="30000" dirty="0"/>
          </a:p>
          <a:p>
            <a:endParaRPr lang="en-US" dirty="0"/>
          </a:p>
          <a:p>
            <a:r>
              <a:rPr lang="en-US" dirty="0"/>
              <a:t>Rensselaer Polytechnic Institute</a:t>
            </a:r>
          </a:p>
          <a:p>
            <a:r>
              <a:rPr lang="en-US" dirty="0"/>
              <a:t>Dept. of Mechanical, Aerospace and Nuclear Engineering (MANE)</a:t>
            </a:r>
          </a:p>
        </p:txBody>
      </p:sp>
      <p:pic>
        <p:nvPicPr>
          <p:cNvPr id="5" name="Picture 2" descr="Image result for rp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8188" y="138224"/>
            <a:ext cx="3654144" cy="699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3944" y="5046611"/>
            <a:ext cx="9414164" cy="707886"/>
          </a:xfrm>
          <a:prstGeom prst="rect">
            <a:avLst/>
          </a:prstGeom>
        </p:spPr>
        <p:txBody>
          <a:bodyPr wrap="square">
            <a:spAutoFit/>
          </a:bodyPr>
          <a:lstStyle/>
          <a:p>
            <a:pPr algn="ctr"/>
            <a:endParaRPr lang="en-US" sz="2000" dirty="0"/>
          </a:p>
          <a:p>
            <a:pPr algn="ctr"/>
            <a:r>
              <a:rPr lang="en-US" sz="2000" b="1" dirty="0"/>
              <a:t>Probabilistic Safety Assessment and Management (PSAM), June 26th- July 1</a:t>
            </a:r>
            <a:r>
              <a:rPr lang="en-US" sz="2000" b="1" baseline="30000" dirty="0"/>
              <a:t>st</a:t>
            </a:r>
            <a:r>
              <a:rPr lang="en-US" sz="2000" b="1" dirty="0"/>
              <a:t>, 2022</a:t>
            </a:r>
          </a:p>
        </p:txBody>
      </p:sp>
    </p:spTree>
    <p:extLst>
      <p:ext uri="{BB962C8B-B14F-4D97-AF65-F5344CB8AC3E}">
        <p14:creationId xmlns:p14="http://schemas.microsoft.com/office/powerpoint/2010/main" val="148626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72538" y="2474888"/>
            <a:ext cx="3090862" cy="31543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44843" y="1323564"/>
                <a:ext cx="11351741" cy="429739"/>
              </a:xfrm>
            </p:spPr>
            <p:txBody>
              <a:bodyPr>
                <a:normAutofit/>
              </a:bodyPr>
              <a:lstStyle/>
              <a:p>
                <a:r>
                  <a:rPr lang="en-US" sz="1400" dirty="0">
                    <a:solidFill>
                      <a:schemeClr val="dk1"/>
                    </a:solidFill>
                    <a:latin typeface="Cambria Math" panose="02040503050406030204" pitchFamily="18" charset="0"/>
                  </a:rPr>
                  <a:t>The mass </a:t>
                </a:r>
                <a14:m>
                  <m:oMath xmlns:m="http://schemas.openxmlformats.org/officeDocument/2006/math">
                    <m:sSub>
                      <m:sSubPr>
                        <m:ctrlPr>
                          <a:rPr lang="en-US" sz="1400" i="1">
                            <a:solidFill>
                              <a:schemeClr val="dk1"/>
                            </a:solidFill>
                            <a:latin typeface="Cambria Math" panose="02040503050406030204" pitchFamily="18" charset="0"/>
                          </a:rPr>
                        </m:ctrlPr>
                      </m:sSubPr>
                      <m:e>
                        <m:r>
                          <a:rPr lang="en-US" sz="1400" i="1">
                            <a:solidFill>
                              <a:schemeClr val="dk1"/>
                            </a:solidFill>
                            <a:latin typeface="Cambria Math" panose="02040503050406030204" pitchFamily="18" charset="0"/>
                          </a:rPr>
                          <m:t>𝑚</m:t>
                        </m:r>
                      </m:e>
                      <m:sub>
                        <m:r>
                          <a:rPr lang="en-US" sz="1400" i="1">
                            <a:solidFill>
                              <a:schemeClr val="dk1"/>
                            </a:solidFill>
                            <a:latin typeface="Cambria Math" panose="02040503050406030204" pitchFamily="18" charset="0"/>
                          </a:rPr>
                          <m:t>𝑖</m:t>
                        </m:r>
                      </m:sub>
                    </m:sSub>
                  </m:oMath>
                </a14:m>
                <a:r>
                  <a:rPr lang="en-US" sz="1400" dirty="0">
                    <a:solidFill>
                      <a:schemeClr val="dk1"/>
                    </a:solidFill>
                    <a:latin typeface="Cambria Math" panose="02040503050406030204" pitchFamily="18" charset="0"/>
                  </a:rPr>
                  <a:t> flows into the region A, the total mass at time </a:t>
                </a:r>
                <a:r>
                  <a:rPr lang="en-US" sz="1400" i="1" dirty="0">
                    <a:solidFill>
                      <a:schemeClr val="dk1"/>
                    </a:solidFill>
                    <a:latin typeface="Cambria Math" panose="02040503050406030204" pitchFamily="18" charset="0"/>
                  </a:rPr>
                  <a:t>t</a:t>
                </a:r>
                <a:r>
                  <a:rPr lang="en-US" sz="1400" dirty="0">
                    <a:solidFill>
                      <a:schemeClr val="dk1"/>
                    </a:solidFill>
                    <a:latin typeface="Cambria Math" panose="02040503050406030204" pitchFamily="18" charset="0"/>
                  </a:rPr>
                  <a:t>  is given by Equation 7.</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44843" y="1323564"/>
                <a:ext cx="11351741" cy="429739"/>
              </a:xfrm>
              <a:blipFill>
                <a:blip r:embed="rId2"/>
                <a:stretch>
                  <a:fillRect l="-107" t="-845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a:xfrm>
            <a:off x="9107444" y="6122962"/>
            <a:ext cx="2743200" cy="365125"/>
          </a:xfrm>
        </p:spPr>
        <p:txBody>
          <a:bodyPr/>
          <a:lstStyle/>
          <a:p>
            <a:fld id="{7FDABCB0-F139-403A-87DF-4AA3DA08FF69}" type="slidenum">
              <a:rPr lang="en-US" smtClean="0"/>
              <a:t>10</a:t>
            </a:fld>
            <a:endParaRPr lang="en-US"/>
          </a:p>
        </p:txBody>
      </p:sp>
      <p:sp>
        <p:nvSpPr>
          <p:cNvPr id="4" name="Title 3"/>
          <p:cNvSpPr>
            <a:spLocks noGrp="1"/>
          </p:cNvSpPr>
          <p:nvPr>
            <p:ph type="title"/>
          </p:nvPr>
        </p:nvSpPr>
        <p:spPr>
          <a:xfrm>
            <a:off x="444843" y="-65971"/>
            <a:ext cx="10034201" cy="1325563"/>
          </a:xfrm>
        </p:spPr>
        <p:txBody>
          <a:bodyPr/>
          <a:lstStyle/>
          <a:p>
            <a:r>
              <a:rPr lang="en-US" dirty="0"/>
              <a:t>Region A Modeling</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552646585"/>
                  </p:ext>
                </p:extLst>
              </p:nvPr>
            </p:nvGraphicFramePr>
            <p:xfrm>
              <a:off x="2859234" y="1723987"/>
              <a:ext cx="5205413" cy="493711"/>
            </p:xfrm>
            <a:graphic>
              <a:graphicData uri="http://schemas.openxmlformats.org/drawingml/2006/table">
                <a:tbl>
                  <a:tblPr>
                    <a:tableStyleId>{5C22544A-7EE6-4342-B048-85BDC9FD1C3A}</a:tableStyleId>
                  </a:tblPr>
                  <a:tblGrid>
                    <a:gridCol w="4920494">
                      <a:extLst>
                        <a:ext uri="{9D8B030D-6E8A-4147-A177-3AD203B41FA5}">
                          <a16:colId xmlns:a16="http://schemas.microsoft.com/office/drawing/2014/main" val="561501190"/>
                        </a:ext>
                      </a:extLst>
                    </a:gridCol>
                    <a:gridCol w="284919">
                      <a:extLst>
                        <a:ext uri="{9D8B030D-6E8A-4147-A177-3AD203B41FA5}">
                          <a16:colId xmlns:a16="http://schemas.microsoft.com/office/drawing/2014/main" val="2471990276"/>
                        </a:ext>
                      </a:extLst>
                    </a:gridCol>
                  </a:tblGrid>
                  <a:tr h="493711">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𝑑𝑚</m:t>
                                        </m:r>
                                      </m:e>
                                      <m:sub>
                                        <m:r>
                                          <a:rPr lang="en-US" sz="1400">
                                            <a:effectLst/>
                                            <a:latin typeface="Cambria Math" panose="02040503050406030204" pitchFamily="18" charset="0"/>
                                          </a:rPr>
                                          <m:t>𝑡</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𝑖</m:t>
                                    </m:r>
                                  </m:sub>
                                </m:sSub>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(7)</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08445656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52646585"/>
                  </p:ext>
                </p:extLst>
              </p:nvPr>
            </p:nvGraphicFramePr>
            <p:xfrm>
              <a:off x="2859234" y="1723987"/>
              <a:ext cx="5205413" cy="493711"/>
            </p:xfrm>
            <a:graphic>
              <a:graphicData uri="http://schemas.openxmlformats.org/drawingml/2006/table">
                <a:tbl>
                  <a:tblPr>
                    <a:tableStyleId>{5C22544A-7EE6-4342-B048-85BDC9FD1C3A}</a:tableStyleId>
                  </a:tblPr>
                  <a:tblGrid>
                    <a:gridCol w="4920494">
                      <a:extLst>
                        <a:ext uri="{9D8B030D-6E8A-4147-A177-3AD203B41FA5}">
                          <a16:colId xmlns:a16="http://schemas.microsoft.com/office/drawing/2014/main" val="561501190"/>
                        </a:ext>
                      </a:extLst>
                    </a:gridCol>
                    <a:gridCol w="284919">
                      <a:extLst>
                        <a:ext uri="{9D8B030D-6E8A-4147-A177-3AD203B41FA5}">
                          <a16:colId xmlns:a16="http://schemas.microsoft.com/office/drawing/2014/main" val="2471990276"/>
                        </a:ext>
                      </a:extLst>
                    </a:gridCol>
                  </a:tblGrid>
                  <a:tr h="493711">
                    <a:tc>
                      <a:txBody>
                        <a:bodyPr/>
                        <a:lstStyle/>
                        <a:p>
                          <a:endParaRPr lang="en-US"/>
                        </a:p>
                      </a:txBody>
                      <a:tcPr marL="0" marR="0" marT="0" marB="0" anchor="ctr">
                        <a:blipFill>
                          <a:blip r:embed="rId3"/>
                          <a:stretch>
                            <a:fillRect l="-248" t="-10976" r="-6196" b="-2439"/>
                          </a:stretch>
                        </a:blipFill>
                      </a:tcPr>
                    </a:tc>
                    <a:tc>
                      <a:txBody>
                        <a:bodyPr/>
                        <a:lstStyle/>
                        <a:p>
                          <a:pPr marL="0" marR="0" algn="just">
                            <a:spcBef>
                              <a:spcPts val="0"/>
                            </a:spcBef>
                            <a:spcAft>
                              <a:spcPts val="0"/>
                            </a:spcAft>
                          </a:pPr>
                          <a:r>
                            <a:rPr lang="en-US" sz="1400" dirty="0">
                              <a:effectLst/>
                            </a:rPr>
                            <a:t>(7)</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08445656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794119768"/>
                  </p:ext>
                </p:extLst>
              </p:nvPr>
            </p:nvGraphicFramePr>
            <p:xfrm>
              <a:off x="3109913" y="2596334"/>
              <a:ext cx="4991100" cy="651380"/>
            </p:xfrm>
            <a:graphic>
              <a:graphicData uri="http://schemas.openxmlformats.org/drawingml/2006/table">
                <a:tbl>
                  <a:tblPr>
                    <a:tableStyleId>{5C22544A-7EE6-4342-B048-85BDC9FD1C3A}</a:tableStyleId>
                  </a:tblPr>
                  <a:tblGrid>
                    <a:gridCol w="4717911">
                      <a:extLst>
                        <a:ext uri="{9D8B030D-6E8A-4147-A177-3AD203B41FA5}">
                          <a16:colId xmlns:a16="http://schemas.microsoft.com/office/drawing/2014/main" val="3569883458"/>
                        </a:ext>
                      </a:extLst>
                    </a:gridCol>
                    <a:gridCol w="273189">
                      <a:extLst>
                        <a:ext uri="{9D8B030D-6E8A-4147-A177-3AD203B41FA5}">
                          <a16:colId xmlns:a16="http://schemas.microsoft.com/office/drawing/2014/main" val="2366501041"/>
                        </a:ext>
                      </a:extLst>
                    </a:gridCol>
                  </a:tblGrid>
                  <a:tr h="651380">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𝑈</m:t>
                                        </m:r>
                                      </m:e>
                                      <m:sub>
                                        <m:r>
                                          <a:rPr lang="en-US" sz="1400">
                                            <a:effectLst/>
                                            <a:latin typeface="Cambria Math" panose="02040503050406030204" pitchFamily="18" charset="0"/>
                                          </a:rPr>
                                          <m:t>𝑠𝑒𝑐</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𝑖</m:t>
                                    </m:r>
                                  </m:sub>
                                </m:sSub>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𝑒𝑖</m:t>
                                                </m:r>
                                              </m:sub>
                                            </m:sSub>
                                          </m:e>
                                          <m:sup>
                                            <m:r>
                                              <a:rPr lang="en-US" sz="1400">
                                                <a:effectLst/>
                                                <a:latin typeface="Cambria Math" panose="02040503050406030204" pitchFamily="18" charset="0"/>
                                              </a:rPr>
                                              <m:t>2</m:t>
                                            </m:r>
                                          </m:sup>
                                        </m:sSup>
                                      </m:num>
                                      <m:den>
                                        <m:r>
                                          <a:rPr lang="en-US" sz="1400">
                                            <a:effectLst/>
                                            <a:latin typeface="Cambria Math" panose="02040503050406030204" pitchFamily="18" charset="0"/>
                                          </a:rPr>
                                          <m:t>2</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h</m:t>
                                        </m:r>
                                      </m:e>
                                      <m:sub>
                                        <m:r>
                                          <a:rPr lang="en-US" sz="1400">
                                            <a:effectLst/>
                                            <a:latin typeface="Cambria Math" panose="02040503050406030204" pitchFamily="18" charset="0"/>
                                          </a:rPr>
                                          <m:t>𝑖</m:t>
                                        </m:r>
                                      </m:sub>
                                    </m:sSub>
                                  </m:e>
                                </m:d>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𝑠𝑒𝑐</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𝑠𝑒𝑐</m:t>
                                    </m:r>
                                  </m:sub>
                                </m:sSub>
                                <m:r>
                                  <a:rPr lang="en-US" sz="1400">
                                    <a:effectLst/>
                                    <a:latin typeface="Cambria Math" panose="02040503050406030204" pitchFamily="18" charset="0"/>
                                  </a:rPr>
                                  <m:t>𝑢</m:t>
                                </m:r>
                                <m:r>
                                  <a:rPr lang="en-US" sz="1400">
                                    <a:effectLst/>
                                    <a:latin typeface="Cambria Math" panose="02040503050406030204" pitchFamily="18" charset="0"/>
                                  </a:rPr>
                                  <m:t>−</m:t>
                                </m:r>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𝑄</m:t>
                                        </m:r>
                                      </m:e>
                                      <m:sub>
                                        <m:r>
                                          <a:rPr lang="en-US" sz="1400">
                                            <a:effectLst/>
                                            <a:latin typeface="Cambria Math" panose="02040503050406030204" pitchFamily="18" charset="0"/>
                                          </a:rPr>
                                          <m:t>𝑐</m:t>
                                        </m:r>
                                      </m:sub>
                                    </m:sSub>
                                  </m:e>
                                  <m:sup>
                                    <m:r>
                                      <a:rPr lang="en-US" sz="1400">
                                        <a:effectLst/>
                                        <a:latin typeface="Cambria Math" panose="02040503050406030204" pitchFamily="18" charset="0"/>
                                      </a:rPr>
                                      <m:t>′</m:t>
                                    </m:r>
                                  </m:sup>
                                </m:sSup>
                                <m:r>
                                  <a:rPr lang="en-US" sz="1400">
                                    <a:effectLst/>
                                    <a:latin typeface="Cambria Math" panose="02040503050406030204" pitchFamily="18" charset="0"/>
                                  </a:rPr>
                                  <m:t> </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(8)</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6917981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794119768"/>
                  </p:ext>
                </p:extLst>
              </p:nvPr>
            </p:nvGraphicFramePr>
            <p:xfrm>
              <a:off x="3109913" y="2596334"/>
              <a:ext cx="4991100" cy="651380"/>
            </p:xfrm>
            <a:graphic>
              <a:graphicData uri="http://schemas.openxmlformats.org/drawingml/2006/table">
                <a:tbl>
                  <a:tblPr>
                    <a:tableStyleId>{5C22544A-7EE6-4342-B048-85BDC9FD1C3A}</a:tableStyleId>
                  </a:tblPr>
                  <a:tblGrid>
                    <a:gridCol w="4717911">
                      <a:extLst>
                        <a:ext uri="{9D8B030D-6E8A-4147-A177-3AD203B41FA5}">
                          <a16:colId xmlns:a16="http://schemas.microsoft.com/office/drawing/2014/main" val="3569883458"/>
                        </a:ext>
                      </a:extLst>
                    </a:gridCol>
                    <a:gridCol w="273189">
                      <a:extLst>
                        <a:ext uri="{9D8B030D-6E8A-4147-A177-3AD203B41FA5}">
                          <a16:colId xmlns:a16="http://schemas.microsoft.com/office/drawing/2014/main" val="2366501041"/>
                        </a:ext>
                      </a:extLst>
                    </a:gridCol>
                  </a:tblGrid>
                  <a:tr h="651380">
                    <a:tc>
                      <a:txBody>
                        <a:bodyPr/>
                        <a:lstStyle/>
                        <a:p>
                          <a:endParaRPr lang="en-US"/>
                        </a:p>
                      </a:txBody>
                      <a:tcPr marL="0" marR="0" marT="0" marB="0" anchor="ctr">
                        <a:blipFill>
                          <a:blip r:embed="rId4"/>
                          <a:stretch>
                            <a:fillRect l="-129" t="-926" r="-6072" b="-1852"/>
                          </a:stretch>
                        </a:blipFill>
                      </a:tcPr>
                    </a:tc>
                    <a:tc>
                      <a:txBody>
                        <a:bodyPr/>
                        <a:lstStyle/>
                        <a:p>
                          <a:pPr marL="0" marR="0" algn="just">
                            <a:spcBef>
                              <a:spcPts val="0"/>
                            </a:spcBef>
                            <a:spcAft>
                              <a:spcPts val="0"/>
                            </a:spcAft>
                          </a:pPr>
                          <a:r>
                            <a:rPr lang="en-US" sz="1400" dirty="0">
                              <a:effectLst/>
                            </a:rPr>
                            <a:t>(8)</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6917981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971598561"/>
                  </p:ext>
                </p:extLst>
              </p:nvPr>
            </p:nvGraphicFramePr>
            <p:xfrm>
              <a:off x="3157536" y="3662070"/>
              <a:ext cx="5329239" cy="868482"/>
            </p:xfrm>
            <a:graphic>
              <a:graphicData uri="http://schemas.openxmlformats.org/drawingml/2006/table">
                <a:tbl>
                  <a:tblPr>
                    <a:tableStyleId>{5C22544A-7EE6-4342-B048-85BDC9FD1C3A}</a:tableStyleId>
                  </a:tblPr>
                  <a:tblGrid>
                    <a:gridCol w="4662488">
                      <a:extLst>
                        <a:ext uri="{9D8B030D-6E8A-4147-A177-3AD203B41FA5}">
                          <a16:colId xmlns:a16="http://schemas.microsoft.com/office/drawing/2014/main" val="367539588"/>
                        </a:ext>
                      </a:extLst>
                    </a:gridCol>
                    <a:gridCol w="666751">
                      <a:extLst>
                        <a:ext uri="{9D8B030D-6E8A-4147-A177-3AD203B41FA5}">
                          <a16:colId xmlns:a16="http://schemas.microsoft.com/office/drawing/2014/main" val="947137296"/>
                        </a:ext>
                      </a:extLst>
                    </a:gridCol>
                  </a:tblGrid>
                  <a:tr h="434241">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𝑒𝑖</m:t>
                                    </m:r>
                                  </m:sub>
                                </m:sSub>
                                <m:r>
                                  <a:rPr lang="en-US" sz="1400">
                                    <a:effectLst/>
                                    <a:latin typeface="Cambria Math" panose="02040503050406030204" pitchFamily="18" charset="0"/>
                                  </a:rPr>
                                  <m:t>= </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𝑖</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𝑖</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1</m:t>
                                        </m:r>
                                      </m:sub>
                                    </m:sSub>
                                  </m:den>
                                </m:f>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a:effectLst/>
                            </a:rPr>
                            <a:t>(9)</a:t>
                          </a:r>
                          <a:endParaRPr lang="en-US" sz="140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550357088"/>
                      </a:ext>
                    </a:extLst>
                  </a:tr>
                  <a:tr h="434241">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𝑠𝑒𝑐</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𝑠𝑒𝑐</m:t>
                                    </m:r>
                                  </m:sub>
                                </m:sSub>
                                <m:r>
                                  <a:rPr lang="en-US" sz="1400">
                                    <a:effectLst/>
                                    <a:latin typeface="Cambria Math" panose="02040503050406030204" pitchFamily="18" charset="0"/>
                                  </a:rPr>
                                  <m:t>𝑢</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(10)</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21750475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971598561"/>
                  </p:ext>
                </p:extLst>
              </p:nvPr>
            </p:nvGraphicFramePr>
            <p:xfrm>
              <a:off x="3157536" y="3662070"/>
              <a:ext cx="5329239" cy="868482"/>
            </p:xfrm>
            <a:graphic>
              <a:graphicData uri="http://schemas.openxmlformats.org/drawingml/2006/table">
                <a:tbl>
                  <a:tblPr>
                    <a:tableStyleId>{5C22544A-7EE6-4342-B048-85BDC9FD1C3A}</a:tableStyleId>
                  </a:tblPr>
                  <a:tblGrid>
                    <a:gridCol w="4662488">
                      <a:extLst>
                        <a:ext uri="{9D8B030D-6E8A-4147-A177-3AD203B41FA5}">
                          <a16:colId xmlns:a16="http://schemas.microsoft.com/office/drawing/2014/main" val="367539588"/>
                        </a:ext>
                      </a:extLst>
                    </a:gridCol>
                    <a:gridCol w="666751">
                      <a:extLst>
                        <a:ext uri="{9D8B030D-6E8A-4147-A177-3AD203B41FA5}">
                          <a16:colId xmlns:a16="http://schemas.microsoft.com/office/drawing/2014/main" val="947137296"/>
                        </a:ext>
                      </a:extLst>
                    </a:gridCol>
                  </a:tblGrid>
                  <a:tr h="434241">
                    <a:tc>
                      <a:txBody>
                        <a:bodyPr/>
                        <a:lstStyle/>
                        <a:p>
                          <a:endParaRPr lang="en-US"/>
                        </a:p>
                      </a:txBody>
                      <a:tcPr marL="0" marR="0" marT="0" marB="0" anchor="ctr">
                        <a:blipFill>
                          <a:blip r:embed="rId5"/>
                          <a:stretch>
                            <a:fillRect l="-131" t="-16667" r="-14621" b="-102778"/>
                          </a:stretch>
                        </a:blipFill>
                      </a:tcPr>
                    </a:tc>
                    <a:tc>
                      <a:txBody>
                        <a:bodyPr/>
                        <a:lstStyle/>
                        <a:p>
                          <a:pPr marL="0" marR="0" algn="just">
                            <a:spcBef>
                              <a:spcPts val="0"/>
                            </a:spcBef>
                            <a:spcAft>
                              <a:spcPts val="0"/>
                            </a:spcAft>
                          </a:pPr>
                          <a:r>
                            <a:rPr lang="en-US" sz="1400">
                              <a:effectLst/>
                            </a:rPr>
                            <a:t>(9)</a:t>
                          </a:r>
                          <a:endParaRPr lang="en-US" sz="140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550357088"/>
                      </a:ext>
                    </a:extLst>
                  </a:tr>
                  <a:tr h="434241">
                    <a:tc>
                      <a:txBody>
                        <a:bodyPr/>
                        <a:lstStyle/>
                        <a:p>
                          <a:endParaRPr lang="en-US"/>
                        </a:p>
                      </a:txBody>
                      <a:tcPr marL="0" marR="0" marT="0" marB="0" anchor="ctr">
                        <a:blipFill>
                          <a:blip r:embed="rId5"/>
                          <a:stretch>
                            <a:fillRect l="-131" t="-116667" r="-14621" b="-2778"/>
                          </a:stretch>
                        </a:blipFill>
                      </a:tcPr>
                    </a:tc>
                    <a:tc>
                      <a:txBody>
                        <a:bodyPr/>
                        <a:lstStyle/>
                        <a:p>
                          <a:pPr marL="0" marR="0" algn="just">
                            <a:spcBef>
                              <a:spcPts val="0"/>
                            </a:spcBef>
                            <a:spcAft>
                              <a:spcPts val="0"/>
                            </a:spcAft>
                          </a:pPr>
                          <a:r>
                            <a:rPr lang="en-US" sz="1400" dirty="0">
                              <a:effectLst/>
                            </a:rPr>
                            <a:t>(10)</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2175047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926237639"/>
                  </p:ext>
                </p:extLst>
              </p:nvPr>
            </p:nvGraphicFramePr>
            <p:xfrm>
              <a:off x="1938339" y="5691947"/>
              <a:ext cx="6234112" cy="1061278"/>
            </p:xfrm>
            <a:graphic>
              <a:graphicData uri="http://schemas.openxmlformats.org/drawingml/2006/table">
                <a:tbl>
                  <a:tblPr>
                    <a:tableStyleId>{5C22544A-7EE6-4342-B048-85BDC9FD1C3A}</a:tableStyleId>
                  </a:tblPr>
                  <a:tblGrid>
                    <a:gridCol w="5892886">
                      <a:extLst>
                        <a:ext uri="{9D8B030D-6E8A-4147-A177-3AD203B41FA5}">
                          <a16:colId xmlns:a16="http://schemas.microsoft.com/office/drawing/2014/main" val="3162298276"/>
                        </a:ext>
                      </a:extLst>
                    </a:gridCol>
                    <a:gridCol w="341226">
                      <a:extLst>
                        <a:ext uri="{9D8B030D-6E8A-4147-A177-3AD203B41FA5}">
                          <a16:colId xmlns:a16="http://schemas.microsoft.com/office/drawing/2014/main" val="4220917422"/>
                        </a:ext>
                      </a:extLst>
                    </a:gridCol>
                  </a:tblGrid>
                  <a:tr h="530639">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𝑢</m:t>
                                    </m:r>
                                  </m:e>
                                  <m:sub>
                                    <m:r>
                                      <a:rPr lang="en-US" sz="1400">
                                        <a:effectLst/>
                                        <a:latin typeface="Cambria Math" panose="02040503050406030204" pitchFamily="18" charset="0"/>
                                      </a:rPr>
                                      <m:t>𝑠𝑒𝑐</m:t>
                                    </m:r>
                                  </m:sub>
                                </m:sSub>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𝑈</m:t>
                                        </m:r>
                                      </m:e>
                                      <m:sub>
                                        <m:r>
                                          <a:rPr lang="en-US" sz="1400">
                                            <a:effectLst/>
                                            <a:latin typeface="Cambria Math" panose="02040503050406030204" pitchFamily="18" charset="0"/>
                                          </a:rPr>
                                          <m:t>𝑠𝑒𝑐</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𝑡</m:t>
                                        </m:r>
                                      </m:sub>
                                    </m:sSub>
                                  </m:den>
                                </m:f>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(13)</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836114242"/>
                      </a:ext>
                    </a:extLst>
                  </a:tr>
                  <a:tr h="530639">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𝑠𝑒𝑐</m:t>
                                    </m:r>
                                  </m:sub>
                                </m:sSub>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𝑡</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𝑠𝑒𝑐</m:t>
                                        </m:r>
                                      </m:sub>
                                    </m:sSub>
                                  </m:den>
                                </m:f>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(14)</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878512170"/>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926237639"/>
                  </p:ext>
                </p:extLst>
              </p:nvPr>
            </p:nvGraphicFramePr>
            <p:xfrm>
              <a:off x="1938339" y="5691947"/>
              <a:ext cx="6234112" cy="1061278"/>
            </p:xfrm>
            <a:graphic>
              <a:graphicData uri="http://schemas.openxmlformats.org/drawingml/2006/table">
                <a:tbl>
                  <a:tblPr>
                    <a:tableStyleId>{5C22544A-7EE6-4342-B048-85BDC9FD1C3A}</a:tableStyleId>
                  </a:tblPr>
                  <a:tblGrid>
                    <a:gridCol w="5892886">
                      <a:extLst>
                        <a:ext uri="{9D8B030D-6E8A-4147-A177-3AD203B41FA5}">
                          <a16:colId xmlns:a16="http://schemas.microsoft.com/office/drawing/2014/main" val="3162298276"/>
                        </a:ext>
                      </a:extLst>
                    </a:gridCol>
                    <a:gridCol w="341226">
                      <a:extLst>
                        <a:ext uri="{9D8B030D-6E8A-4147-A177-3AD203B41FA5}">
                          <a16:colId xmlns:a16="http://schemas.microsoft.com/office/drawing/2014/main" val="4220917422"/>
                        </a:ext>
                      </a:extLst>
                    </a:gridCol>
                  </a:tblGrid>
                  <a:tr h="530639">
                    <a:tc>
                      <a:txBody>
                        <a:bodyPr/>
                        <a:lstStyle/>
                        <a:p>
                          <a:endParaRPr lang="en-US"/>
                        </a:p>
                      </a:txBody>
                      <a:tcPr marL="0" marR="0" marT="0" marB="0" anchor="ctr">
                        <a:blipFill>
                          <a:blip r:embed="rId6"/>
                          <a:stretch>
                            <a:fillRect l="-103" t="-10227" r="-5992" b="-101136"/>
                          </a:stretch>
                        </a:blipFill>
                      </a:tcPr>
                    </a:tc>
                    <a:tc>
                      <a:txBody>
                        <a:bodyPr/>
                        <a:lstStyle/>
                        <a:p>
                          <a:pPr marL="0" marR="0" algn="just">
                            <a:spcBef>
                              <a:spcPts val="0"/>
                            </a:spcBef>
                            <a:spcAft>
                              <a:spcPts val="0"/>
                            </a:spcAft>
                          </a:pPr>
                          <a:r>
                            <a:rPr lang="en-US" sz="1400" dirty="0">
                              <a:effectLst/>
                            </a:rPr>
                            <a:t>(13)</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836114242"/>
                      </a:ext>
                    </a:extLst>
                  </a:tr>
                  <a:tr h="530639">
                    <a:tc>
                      <a:txBody>
                        <a:bodyPr/>
                        <a:lstStyle/>
                        <a:p>
                          <a:endParaRPr lang="en-US"/>
                        </a:p>
                      </a:txBody>
                      <a:tcPr marL="0" marR="0" marT="0" marB="0" anchor="ctr">
                        <a:blipFill>
                          <a:blip r:embed="rId6"/>
                          <a:stretch>
                            <a:fillRect l="-103" t="-111494" r="-5992" b="-2299"/>
                          </a:stretch>
                        </a:blipFill>
                      </a:tcPr>
                    </a:tc>
                    <a:tc>
                      <a:txBody>
                        <a:bodyPr/>
                        <a:lstStyle/>
                        <a:p>
                          <a:pPr marL="0" marR="0" algn="just">
                            <a:spcBef>
                              <a:spcPts val="0"/>
                            </a:spcBef>
                            <a:spcAft>
                              <a:spcPts val="0"/>
                            </a:spcAft>
                          </a:pPr>
                          <a:r>
                            <a:rPr lang="en-US" sz="1400" dirty="0">
                              <a:effectLst/>
                            </a:rPr>
                            <a:t>(14)</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878512170"/>
                      </a:ext>
                    </a:extLst>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9005888" y="2673549"/>
                <a:ext cx="3024059" cy="2520242"/>
              </a:xfrm>
              <a:prstGeom prst="rect">
                <a:avLst/>
              </a:prstGeom>
              <a:noFill/>
            </p:spPr>
            <p:txBody>
              <a:bodyPr wrap="square" rtlCol="0">
                <a:spAutoFit/>
              </a:bodyPr>
              <a:lstStyle/>
              <a:p>
                <a:r>
                  <a:rPr lang="en-GB" sz="1200" dirty="0"/>
                  <a:t>where,</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𝑚</m:t>
                        </m:r>
                      </m:e>
                      <m:sub>
                        <m:r>
                          <a:rPr lang="en-GB" sz="1200" i="1">
                            <a:latin typeface="Cambria Math" panose="02040503050406030204" pitchFamily="18" charset="0"/>
                          </a:rPr>
                          <m:t>𝑡</m:t>
                        </m:r>
                      </m:sub>
                    </m:sSub>
                  </m:oMath>
                </a14:m>
                <a:r>
                  <a:rPr lang="en-GB" sz="1200" dirty="0"/>
                  <a:t>   = total mass in region A</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𝑈</m:t>
                        </m:r>
                      </m:e>
                      <m:sub>
                        <m:r>
                          <a:rPr lang="en-GB" sz="1200" i="1">
                            <a:latin typeface="Cambria Math" panose="02040503050406030204" pitchFamily="18" charset="0"/>
                          </a:rPr>
                          <m:t>𝑠𝑒𝑐</m:t>
                        </m:r>
                        <m:r>
                          <a:rPr lang="en-GB" sz="1200" i="1">
                            <a:latin typeface="Cambria Math" panose="02040503050406030204" pitchFamily="18" charset="0"/>
                          </a:rPr>
                          <m:t> </m:t>
                        </m:r>
                      </m:sub>
                    </m:sSub>
                  </m:oMath>
                </a14:m>
                <a:r>
                  <a:rPr lang="en-GB" sz="1200" dirty="0"/>
                  <a:t>= Total internal energy of region A </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𝑉</m:t>
                        </m:r>
                      </m:e>
                      <m:sub>
                        <m:r>
                          <a:rPr lang="en-GB" sz="1200" i="1">
                            <a:latin typeface="Cambria Math" panose="02040503050406030204" pitchFamily="18" charset="0"/>
                          </a:rPr>
                          <m:t>𝑒𝑖</m:t>
                        </m:r>
                      </m:sub>
                    </m:sSub>
                  </m:oMath>
                </a14:m>
                <a:r>
                  <a:rPr lang="en-GB" sz="1200" dirty="0"/>
                  <a:t>   = Inlet velocity of steam</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h</m:t>
                        </m:r>
                      </m:e>
                      <m:sub>
                        <m:r>
                          <a:rPr lang="en-GB" sz="1200" i="1">
                            <a:latin typeface="Cambria Math" panose="02040503050406030204" pitchFamily="18" charset="0"/>
                          </a:rPr>
                          <m:t>𝑖</m:t>
                        </m:r>
                      </m:sub>
                    </m:sSub>
                  </m:oMath>
                </a14:m>
                <a:r>
                  <a:rPr lang="en-GB" sz="1200" dirty="0"/>
                  <a:t>    = Inlet specific enthalpy of the mixture</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𝑇</m:t>
                        </m:r>
                      </m:e>
                      <m:sub>
                        <m:r>
                          <a:rPr lang="en-GB" sz="1200" i="1">
                            <a:latin typeface="Cambria Math" panose="02040503050406030204" pitchFamily="18" charset="0"/>
                          </a:rPr>
                          <m:t>𝑠𝑒𝑐</m:t>
                        </m:r>
                      </m:sub>
                    </m:sSub>
                  </m:oMath>
                </a14:m>
                <a:r>
                  <a:rPr lang="en-GB" sz="1200" dirty="0"/>
                  <a:t> = Temperature of the bulk in region A</a:t>
                </a:r>
                <a:endParaRPr lang="en-US" sz="1200" dirty="0"/>
              </a:p>
              <a:p>
                <a14:m>
                  <m:oMath xmlns:m="http://schemas.openxmlformats.org/officeDocument/2006/math">
                    <m:sSup>
                      <m:sSupPr>
                        <m:ctrlPr>
                          <a:rPr lang="en-US" sz="1200" i="1">
                            <a:latin typeface="Cambria Math" panose="02040503050406030204" pitchFamily="18" charset="0"/>
                          </a:rPr>
                        </m:ctrlPr>
                      </m:sSupPr>
                      <m:e>
                        <m:sSub>
                          <m:sSubPr>
                            <m:ctrlPr>
                              <a:rPr lang="en-US" sz="1200" i="1">
                                <a:latin typeface="Cambria Math" panose="02040503050406030204" pitchFamily="18" charset="0"/>
                              </a:rPr>
                            </m:ctrlPr>
                          </m:sSubPr>
                          <m:e>
                            <m:r>
                              <a:rPr lang="en-GB" sz="1200" i="1">
                                <a:latin typeface="Cambria Math" panose="02040503050406030204" pitchFamily="18" charset="0"/>
                              </a:rPr>
                              <m:t>𝑄</m:t>
                            </m:r>
                          </m:e>
                          <m:sub>
                            <m:r>
                              <a:rPr lang="en-GB" sz="1200" i="1">
                                <a:latin typeface="Cambria Math" panose="02040503050406030204" pitchFamily="18" charset="0"/>
                              </a:rPr>
                              <m:t>𝑐</m:t>
                            </m:r>
                          </m:sub>
                        </m:sSub>
                      </m:e>
                      <m:sup>
                        <m:r>
                          <a:rPr lang="en-GB" sz="1200" i="1">
                            <a:latin typeface="Cambria Math" panose="02040503050406030204" pitchFamily="18" charset="0"/>
                          </a:rPr>
                          <m:t>′</m:t>
                        </m:r>
                      </m:sup>
                    </m:sSup>
                  </m:oMath>
                </a14:m>
                <a:r>
                  <a:rPr lang="en-GB" sz="1200" dirty="0"/>
                  <a:t>   = Heat transfer to the container A</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𝛼</m:t>
                        </m:r>
                      </m:e>
                      <m:sub>
                        <m:r>
                          <a:rPr lang="en-GB" sz="1200" i="1">
                            <a:latin typeface="Cambria Math" panose="02040503050406030204" pitchFamily="18" charset="0"/>
                          </a:rPr>
                          <m:t>𝑤</m:t>
                        </m:r>
                      </m:sub>
                    </m:sSub>
                  </m:oMath>
                </a14:m>
                <a:r>
                  <a:rPr lang="en-GB" sz="1200" dirty="0"/>
                  <a:t>  = Heat transfer coefficient to the wall inner surface</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𝑐</m:t>
                        </m:r>
                      </m:e>
                      <m:sub>
                        <m:r>
                          <a:rPr lang="en-GB" sz="1200" i="1">
                            <a:latin typeface="Cambria Math" panose="02040503050406030204" pitchFamily="18" charset="0"/>
                          </a:rPr>
                          <m:t>𝑠𝑡𝑒𝑒𝑙</m:t>
                        </m:r>
                      </m:sub>
                    </m:sSub>
                  </m:oMath>
                </a14:m>
                <a:r>
                  <a:rPr lang="en-GB" sz="1200" dirty="0"/>
                  <a:t>= Specific heat capacity of the steel</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𝑢</m:t>
                        </m:r>
                      </m:e>
                      <m:sub>
                        <m:r>
                          <a:rPr lang="en-GB" sz="1200" i="1">
                            <a:latin typeface="Cambria Math" panose="02040503050406030204" pitchFamily="18" charset="0"/>
                          </a:rPr>
                          <m:t>𝑠𝑒𝑐</m:t>
                        </m:r>
                      </m:sub>
                    </m:sSub>
                  </m:oMath>
                </a14:m>
                <a:r>
                  <a:rPr lang="en-GB" sz="1200" dirty="0"/>
                  <a:t>  = specific</a:t>
                </a:r>
                <a:endParaRPr lang="en-US" sz="1200" dirty="0"/>
              </a:p>
              <a:p>
                <a14:m>
                  <m:oMath xmlns:m="http://schemas.openxmlformats.org/officeDocument/2006/math">
                    <m:sSub>
                      <m:sSubPr>
                        <m:ctrlPr>
                          <a:rPr lang="en-US" sz="1200" i="1">
                            <a:latin typeface="Cambria Math" panose="02040503050406030204" pitchFamily="18" charset="0"/>
                          </a:rPr>
                        </m:ctrlPr>
                      </m:sSubPr>
                      <m:e>
                        <m:r>
                          <a:rPr lang="en-GB" sz="1200" i="1">
                            <a:latin typeface="Cambria Math" panose="02040503050406030204" pitchFamily="18" charset="0"/>
                          </a:rPr>
                          <m:t>𝜌</m:t>
                        </m:r>
                      </m:e>
                      <m:sub>
                        <m:r>
                          <a:rPr lang="en-GB" sz="1200" i="1">
                            <a:latin typeface="Cambria Math" panose="02040503050406030204" pitchFamily="18" charset="0"/>
                          </a:rPr>
                          <m:t>𝑠𝑒𝑐</m:t>
                        </m:r>
                      </m:sub>
                    </m:sSub>
                  </m:oMath>
                </a14:m>
                <a:r>
                  <a:rPr lang="en-GB" sz="1200" dirty="0"/>
                  <a:t>  = Density of the fluid in region A</a:t>
                </a:r>
                <a:endParaRPr lang="en-US" sz="1200" dirty="0"/>
              </a:p>
              <a:p>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𝑠𝑒𝑐</m:t>
                        </m:r>
                      </m:sub>
                    </m:sSub>
                  </m:oMath>
                </a14:m>
                <a:r>
                  <a:rPr lang="en-US" sz="1200" dirty="0"/>
                  <a:t>   = Volume of the region A</a:t>
                </a:r>
              </a:p>
            </p:txBody>
          </p:sp>
        </mc:Choice>
        <mc:Fallback xmlns="">
          <p:sp>
            <p:nvSpPr>
              <p:cNvPr id="9" name="TextBox 8"/>
              <p:cNvSpPr txBox="1">
                <a:spLocks noRot="1" noChangeAspect="1" noMove="1" noResize="1" noEditPoints="1" noAdjustHandles="1" noChangeArrowheads="1" noChangeShapeType="1" noTextEdit="1"/>
              </p:cNvSpPr>
              <p:nvPr/>
            </p:nvSpPr>
            <p:spPr>
              <a:xfrm>
                <a:off x="9005888" y="2673549"/>
                <a:ext cx="3024059" cy="2520242"/>
              </a:xfrm>
              <a:prstGeom prst="rect">
                <a:avLst/>
              </a:prstGeom>
              <a:blipFill>
                <a:blip r:embed="rId7"/>
                <a:stretch>
                  <a:fillRect t="-242"/>
                </a:stretch>
              </a:blipFill>
            </p:spPr>
            <p:txBody>
              <a:bodyPr/>
              <a:lstStyle/>
              <a:p>
                <a:r>
                  <a:rPr lang="en-US">
                    <a:noFill/>
                  </a:rPr>
                  <a:t> </a:t>
                </a:r>
              </a:p>
            </p:txBody>
          </p:sp>
        </mc:Fallback>
      </mc:AlternateContent>
      <p:sp>
        <p:nvSpPr>
          <p:cNvPr id="11" name="Content Placeholder 1"/>
          <p:cNvSpPr txBox="1">
            <a:spLocks/>
          </p:cNvSpPr>
          <p:nvPr/>
        </p:nvSpPr>
        <p:spPr>
          <a:xfrm>
            <a:off x="498903" y="2149372"/>
            <a:ext cx="11351741" cy="429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dk1"/>
                </a:solidFill>
                <a:latin typeface="Cambria Math" panose="02040503050406030204" pitchFamily="18" charset="0"/>
              </a:rPr>
              <a:t>The energy balance in Region A is given by Equation 8.</a:t>
            </a:r>
          </a:p>
        </p:txBody>
      </p:sp>
      <p:sp>
        <p:nvSpPr>
          <p:cNvPr id="12" name="Content Placeholder 1"/>
          <p:cNvSpPr txBox="1">
            <a:spLocks/>
          </p:cNvSpPr>
          <p:nvPr/>
        </p:nvSpPr>
        <p:spPr>
          <a:xfrm>
            <a:off x="444842" y="3152390"/>
            <a:ext cx="11351741" cy="714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dk1"/>
                </a:solidFill>
                <a:latin typeface="Cambria Math" panose="02040503050406030204" pitchFamily="18" charset="0"/>
              </a:rPr>
              <a:t>The inlet velocity is given by Equation 9 and the velocity of the piston is in Equation 10</a:t>
            </a:r>
          </a:p>
        </p:txBody>
      </p:sp>
      <p:sp>
        <p:nvSpPr>
          <p:cNvPr id="13" name="Content Placeholder 1"/>
          <p:cNvSpPr txBox="1">
            <a:spLocks/>
          </p:cNvSpPr>
          <p:nvPr/>
        </p:nvSpPr>
        <p:spPr>
          <a:xfrm>
            <a:off x="394128" y="5072347"/>
            <a:ext cx="8092647" cy="66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dk1"/>
                </a:solidFill>
                <a:latin typeface="Cambria Math" panose="02040503050406030204" pitchFamily="18" charset="0"/>
              </a:rPr>
              <a:t>Equation 13 and Equation 14 give the two thermodynamic properties and parameters like pressure, temperature and quality can be calculated from them.</a:t>
            </a:r>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997706789"/>
                  </p:ext>
                </p:extLst>
              </p:nvPr>
            </p:nvGraphicFramePr>
            <p:xfrm>
              <a:off x="2797322" y="4624586"/>
              <a:ext cx="5329239" cy="241300"/>
            </p:xfrm>
            <a:graphic>
              <a:graphicData uri="http://schemas.openxmlformats.org/drawingml/2006/table">
                <a:tbl>
                  <a:tblPr>
                    <a:tableStyleId>{5C22544A-7EE6-4342-B048-85BDC9FD1C3A}</a:tableStyleId>
                  </a:tblPr>
                  <a:tblGrid>
                    <a:gridCol w="5037542">
                      <a:extLst>
                        <a:ext uri="{9D8B030D-6E8A-4147-A177-3AD203B41FA5}">
                          <a16:colId xmlns:a16="http://schemas.microsoft.com/office/drawing/2014/main" val="2966106818"/>
                        </a:ext>
                      </a:extLst>
                    </a:gridCol>
                    <a:gridCol w="291697">
                      <a:extLst>
                        <a:ext uri="{9D8B030D-6E8A-4147-A177-3AD203B41FA5}">
                          <a16:colId xmlns:a16="http://schemas.microsoft.com/office/drawing/2014/main" val="814396732"/>
                        </a:ext>
                      </a:extLst>
                    </a:gridCol>
                  </a:tblGrid>
                  <a:tr h="215900">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𝑄</m:t>
                                        </m:r>
                                      </m:e>
                                      <m:sub>
                                        <m:r>
                                          <a:rPr lang="en-US" sz="1400">
                                            <a:effectLst/>
                                            <a:latin typeface="Cambria Math" panose="02040503050406030204" pitchFamily="18" charset="0"/>
                                          </a:rPr>
                                          <m:t>𝑐</m:t>
                                        </m:r>
                                      </m:sub>
                                    </m:sSub>
                                  </m:e>
                                  <m:sup>
                                    <m:r>
                                      <a:rPr lang="en-US" sz="1400">
                                        <a:effectLst/>
                                        <a:latin typeface="Cambria Math" panose="02040503050406030204" pitchFamily="18" charset="0"/>
                                      </a:rPr>
                                      <m:t>′</m:t>
                                    </m:r>
                                  </m:sup>
                                </m:sSup>
                                <m:r>
                                  <m:rPr>
                                    <m:nor/>
                                  </m:rPr>
                                  <a:rPr lang="en-US" sz="1400">
                                    <a:effectLst/>
                                  </a:rPr>
                                  <m:t>= </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𝛼</m:t>
                                    </m:r>
                                  </m:e>
                                  <m:sub>
                                    <m:r>
                                      <a:rPr lang="en-US" sz="1400">
                                        <a:effectLst/>
                                        <a:latin typeface="Cambria Math" panose="02040503050406030204" pitchFamily="18" charset="0"/>
                                      </a:rPr>
                                      <m:t>𝑤</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𝑤𝑎𝑙𝑙</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𝑇</m:t>
                                    </m:r>
                                  </m:e>
                                  <m:sub>
                                    <m:r>
                                      <a:rPr lang="en-US" sz="1400">
                                        <a:effectLst/>
                                        <a:latin typeface="Cambria Math" panose="02040503050406030204" pitchFamily="18" charset="0"/>
                                      </a:rPr>
                                      <m:t>𝑠𝑒𝑐</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𝑇</m:t>
                                    </m:r>
                                  </m:e>
                                  <m:sub>
                                    <m:r>
                                      <a:rPr lang="en-US" sz="1400">
                                        <a:effectLst/>
                                        <a:latin typeface="Cambria Math" panose="02040503050406030204" pitchFamily="18" charset="0"/>
                                      </a:rPr>
                                      <m:t>𝑤𝑎𝑙𝑙</m:t>
                                    </m:r>
                                  </m:sub>
                                </m:sSub>
                                <m:r>
                                  <a:rPr lang="en-US" sz="1400">
                                    <a:effectLst/>
                                    <a:latin typeface="Cambria Math" panose="02040503050406030204" pitchFamily="18" charset="0"/>
                                  </a:rPr>
                                  <m:t>)</m:t>
                                </m:r>
                              </m:oMath>
                            </m:oMathPara>
                          </a14:m>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(11)</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307558164"/>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997706789"/>
                  </p:ext>
                </p:extLst>
              </p:nvPr>
            </p:nvGraphicFramePr>
            <p:xfrm>
              <a:off x="2797322" y="4624586"/>
              <a:ext cx="5329239" cy="241300"/>
            </p:xfrm>
            <a:graphic>
              <a:graphicData uri="http://schemas.openxmlformats.org/drawingml/2006/table">
                <a:tbl>
                  <a:tblPr>
                    <a:tableStyleId>{5C22544A-7EE6-4342-B048-85BDC9FD1C3A}</a:tableStyleId>
                  </a:tblPr>
                  <a:tblGrid>
                    <a:gridCol w="5037542">
                      <a:extLst>
                        <a:ext uri="{9D8B030D-6E8A-4147-A177-3AD203B41FA5}">
                          <a16:colId xmlns:a16="http://schemas.microsoft.com/office/drawing/2014/main" val="2966106818"/>
                        </a:ext>
                      </a:extLst>
                    </a:gridCol>
                    <a:gridCol w="291697">
                      <a:extLst>
                        <a:ext uri="{9D8B030D-6E8A-4147-A177-3AD203B41FA5}">
                          <a16:colId xmlns:a16="http://schemas.microsoft.com/office/drawing/2014/main" val="814396732"/>
                        </a:ext>
                      </a:extLst>
                    </a:gridCol>
                  </a:tblGrid>
                  <a:tr h="241300">
                    <a:tc>
                      <a:txBody>
                        <a:bodyPr/>
                        <a:lstStyle/>
                        <a:p>
                          <a:endParaRPr lang="en-US"/>
                        </a:p>
                      </a:txBody>
                      <a:tcPr marL="0" marR="0" marT="0" marB="0" anchor="ctr">
                        <a:blipFill>
                          <a:blip r:embed="rId8"/>
                          <a:stretch>
                            <a:fillRect l="-121" t="-29268" r="-6039" b="-36585"/>
                          </a:stretch>
                        </a:blipFill>
                      </a:tcPr>
                    </a:tc>
                    <a:tc>
                      <a:txBody>
                        <a:bodyPr/>
                        <a:lstStyle/>
                        <a:p>
                          <a:pPr marL="0" marR="0" algn="just">
                            <a:spcBef>
                              <a:spcPts val="0"/>
                            </a:spcBef>
                            <a:spcAft>
                              <a:spcPts val="0"/>
                            </a:spcAft>
                          </a:pPr>
                          <a:r>
                            <a:rPr lang="en-US" sz="1400" dirty="0">
                              <a:effectLst/>
                            </a:rPr>
                            <a:t>(11)</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307558164"/>
                      </a:ext>
                    </a:extLst>
                  </a:tr>
                </a:tbl>
              </a:graphicData>
            </a:graphic>
          </p:graphicFrame>
        </mc:Fallback>
      </mc:AlternateContent>
    </p:spTree>
    <p:extLst>
      <p:ext uri="{BB962C8B-B14F-4D97-AF65-F5344CB8AC3E}">
        <p14:creationId xmlns:p14="http://schemas.microsoft.com/office/powerpoint/2010/main" val="154759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3162" y="1261255"/>
            <a:ext cx="6891337" cy="916837"/>
          </a:xfrm>
        </p:spPr>
        <p:txBody>
          <a:bodyPr>
            <a:normAutofit/>
          </a:bodyPr>
          <a:lstStyle/>
          <a:p>
            <a:r>
              <a:rPr lang="en-US" sz="1500" dirty="0"/>
              <a:t>The mass and momentum balance model is the same as described by Zhao et al.</a:t>
            </a:r>
            <a:r>
              <a:rPr lang="en-US" sz="1500" baseline="30000" dirty="0"/>
              <a:t>4 </a:t>
            </a:r>
            <a:r>
              <a:rPr lang="en-US" sz="1500" dirty="0"/>
              <a:t>and can be describe by following equations:</a:t>
            </a:r>
          </a:p>
        </p:txBody>
      </p:sp>
      <p:sp>
        <p:nvSpPr>
          <p:cNvPr id="3" name="Slide Number Placeholder 2"/>
          <p:cNvSpPr>
            <a:spLocks noGrp="1"/>
          </p:cNvSpPr>
          <p:nvPr>
            <p:ph type="sldNum" sz="quarter" idx="12"/>
          </p:nvPr>
        </p:nvSpPr>
        <p:spPr/>
        <p:txBody>
          <a:bodyPr/>
          <a:lstStyle/>
          <a:p>
            <a:fld id="{7FDABCB0-F139-403A-87DF-4AA3DA08FF69}" type="slidenum">
              <a:rPr lang="en-US" smtClean="0"/>
              <a:t>11</a:t>
            </a:fld>
            <a:endParaRPr lang="en-US"/>
          </a:p>
        </p:txBody>
      </p:sp>
      <p:sp>
        <p:nvSpPr>
          <p:cNvPr id="4" name="Title 3"/>
          <p:cNvSpPr>
            <a:spLocks noGrp="1"/>
          </p:cNvSpPr>
          <p:nvPr>
            <p:ph type="title"/>
          </p:nvPr>
        </p:nvSpPr>
        <p:spPr/>
        <p:txBody>
          <a:bodyPr/>
          <a:lstStyle/>
          <a:p>
            <a:r>
              <a:rPr lang="en-US" dirty="0"/>
              <a:t>Region B Modeling</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8287" y="1521465"/>
            <a:ext cx="2992394" cy="3984100"/>
          </a:xfrm>
          <a:prstGeom prst="rect">
            <a:avLst/>
          </a:prstGeom>
          <a:noFill/>
          <a:ln>
            <a:noFill/>
          </a:ln>
        </p:spPr>
      </p:pic>
      <p:sp>
        <p:nvSpPr>
          <p:cNvPr id="7" name="TextBox 6"/>
          <p:cNvSpPr txBox="1"/>
          <p:nvPr/>
        </p:nvSpPr>
        <p:spPr>
          <a:xfrm>
            <a:off x="230811" y="6538911"/>
            <a:ext cx="10994402" cy="246221"/>
          </a:xfrm>
          <a:prstGeom prst="rect">
            <a:avLst/>
          </a:prstGeom>
          <a:noFill/>
        </p:spPr>
        <p:txBody>
          <a:bodyPr wrap="square" rtlCol="0">
            <a:spAutoFit/>
          </a:bodyPr>
          <a:lstStyle/>
          <a:p>
            <a:r>
              <a:rPr lang="en-US" sz="1000" dirty="0"/>
              <a:t>4 Bang, </a:t>
            </a:r>
            <a:r>
              <a:rPr lang="en-GB" sz="1000" dirty="0"/>
              <a:t>H. Zhao, L. Zou, H. Zhang, and R. C. Martineau, “Implementation and validation of a fully implicit accumulator model in RELAP-7,” Idaho National Lab.(INL), Idaho Falls, ID (United States), 2016.</a:t>
            </a:r>
            <a:endParaRPr lang="en-US" sz="1000"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605781210"/>
                  </p:ext>
                </p:extLst>
              </p:nvPr>
            </p:nvGraphicFramePr>
            <p:xfrm>
              <a:off x="1533551" y="1787078"/>
              <a:ext cx="7510462" cy="1201222"/>
            </p:xfrm>
            <a:graphic>
              <a:graphicData uri="http://schemas.openxmlformats.org/drawingml/2006/table">
                <a:tbl>
                  <a:tblPr>
                    <a:tableStyleId>{5C22544A-7EE6-4342-B048-85BDC9FD1C3A}</a:tableStyleId>
                  </a:tblPr>
                  <a:tblGrid>
                    <a:gridCol w="7099375">
                      <a:extLst>
                        <a:ext uri="{9D8B030D-6E8A-4147-A177-3AD203B41FA5}">
                          <a16:colId xmlns:a16="http://schemas.microsoft.com/office/drawing/2014/main" val="1317101103"/>
                        </a:ext>
                      </a:extLst>
                    </a:gridCol>
                    <a:gridCol w="411087">
                      <a:extLst>
                        <a:ext uri="{9D8B030D-6E8A-4147-A177-3AD203B41FA5}">
                          <a16:colId xmlns:a16="http://schemas.microsoft.com/office/drawing/2014/main" val="1244534331"/>
                        </a:ext>
                      </a:extLst>
                    </a:gridCol>
                  </a:tblGrid>
                  <a:tr h="474446">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𝑀</m:t>
                                    </m:r>
                                  </m:e>
                                  <m:sub>
                                    <m:r>
                                      <a:rPr lang="en-US" sz="1400">
                                        <a:effectLst/>
                                        <a:latin typeface="Cambria Math" panose="02040503050406030204" pitchFamily="18" charset="0"/>
                                      </a:rPr>
                                      <m:t>𝑛</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𝑛</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𝐷</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𝑇</m:t>
                                    </m:r>
                                  </m:e>
                                  <m:sub>
                                    <m:r>
                                      <a:rPr lang="en-US" sz="1400">
                                        <a:effectLst/>
                                        <a:latin typeface="Cambria Math" panose="02040503050406030204" pitchFamily="18" charset="0"/>
                                      </a:rPr>
                                      <m:t>𝑔</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𝑔</m:t>
                                    </m:r>
                                  </m:sub>
                                </m:sSub>
                                <m:r>
                                  <a:rPr lang="en-US" sz="1400">
                                    <a:effectLst/>
                                    <a:latin typeface="Cambria Math" panose="02040503050406030204" pitchFamily="18" charset="0"/>
                                  </a:rPr>
                                  <m:t>=</m:t>
                                </m:r>
                                <m:r>
                                  <m:rPr>
                                    <m:nor/>
                                  </m:rPr>
                                  <a:rPr lang="en-US" sz="1400">
                                    <a:effectLst/>
                                  </a:rPr>
                                  <m:t>0</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a:effectLst/>
                            </a:rPr>
                            <a:t>(15)</a:t>
                          </a:r>
                          <a:endParaRPr lang="en-US" sz="140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768097892"/>
                      </a:ext>
                    </a:extLst>
                  </a:tr>
                  <a:tr h="726776">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𝑓</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𝐿</m:t>
                                    </m:r>
                                  </m:e>
                                  <m:sub>
                                    <m:r>
                                      <a:rPr lang="en-US" sz="1400">
                                        <a:effectLst/>
                                        <a:latin typeface="Cambria Math" panose="02040503050406030204" pitchFamily="18" charset="0"/>
                                      </a:rPr>
                                      <m:t>𝑓𝑇𝐾</m:t>
                                    </m:r>
                                  </m:sub>
                                </m:sSub>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𝑢</m:t>
                                        </m:r>
                                      </m:e>
                                      <m:sub>
                                        <m:r>
                                          <a:rPr lang="en-US" sz="1400">
                                            <a:effectLst/>
                                            <a:latin typeface="Cambria Math" panose="02040503050406030204" pitchFamily="18" charset="0"/>
                                          </a:rPr>
                                          <m:t>𝑖</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1</m:t>
                                    </m:r>
                                  </m:num>
                                  <m:den>
                                    <m:r>
                                      <a:rPr lang="en-US" sz="1400">
                                        <a:effectLst/>
                                        <a:latin typeface="Cambria Math" panose="02040503050406030204" pitchFamily="18" charset="0"/>
                                      </a:rPr>
                                      <m:t>2</m:t>
                                    </m:r>
                                  </m:den>
                                </m:f>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𝑓</m:t>
                                    </m:r>
                                  </m:sub>
                                </m:sSub>
                                <m:d>
                                  <m:dPr>
                                    <m:ctrlPr>
                                      <a:rPr lang="en-US" sz="1400" i="1">
                                        <a:effectLst/>
                                        <a:latin typeface="Cambria Math" panose="02040503050406030204" pitchFamily="18" charset="0"/>
                                      </a:rPr>
                                    </m:ctrlPr>
                                  </m:dPr>
                                  <m:e>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𝐹𝐿</m:t>
                                            </m:r>
                                          </m:sub>
                                        </m:sSub>
                                      </m:e>
                                      <m:sup>
                                        <m:r>
                                          <a:rPr lang="en-US" sz="1400">
                                            <a:effectLst/>
                                            <a:latin typeface="Cambria Math" panose="02040503050406030204" pitchFamily="18" charset="0"/>
                                          </a:rPr>
                                          <m:t>2</m:t>
                                        </m:r>
                                      </m:sup>
                                    </m:sSup>
                                    <m:r>
                                      <a:rPr lang="en-US" sz="1400">
                                        <a:effectLst/>
                                        <a:latin typeface="Cambria Math" panose="02040503050406030204" pitchFamily="18" charset="0"/>
                                      </a:rPr>
                                      <m:t>−</m:t>
                                    </m:r>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𝑢</m:t>
                                            </m:r>
                                          </m:e>
                                          <m:sub>
                                            <m:r>
                                              <a:rPr lang="en-US" sz="1400">
                                                <a:effectLst/>
                                                <a:latin typeface="Cambria Math" panose="02040503050406030204" pitchFamily="18" charset="0"/>
                                              </a:rPr>
                                              <m:t>𝑖</m:t>
                                            </m:r>
                                          </m:sub>
                                        </m:sSub>
                                      </m:e>
                                      <m:sup>
                                        <m:r>
                                          <a:rPr lang="en-US" sz="1400">
                                            <a:effectLst/>
                                            <a:latin typeface="Cambria Math" panose="02040503050406030204" pitchFamily="18" charset="0"/>
                                          </a:rPr>
                                          <m:t>2</m:t>
                                        </m:r>
                                      </m:sup>
                                    </m:sSup>
                                  </m:e>
                                </m:d>
                                <m:r>
                                  <a:rPr lang="en-US" sz="1400">
                                    <a:effectLst/>
                                    <a:latin typeface="Cambria Math" panose="02040503050406030204" pitchFamily="18" charset="0"/>
                                  </a:rPr>
                                  <m:t>+</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𝑜𝑢𝑡</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𝐷</m:t>
                                        </m:r>
                                      </m:sub>
                                    </m:sSub>
                                  </m:e>
                                </m:d>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𝐿</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𝑔</m:t>
                                    </m:r>
                                  </m:e>
                                  <m:sub>
                                    <m:r>
                                      <a:rPr lang="en-US" sz="1400">
                                        <a:effectLst/>
                                        <a:latin typeface="Cambria Math" panose="02040503050406030204" pitchFamily="18" charset="0"/>
                                      </a:rPr>
                                      <m:t>𝑥</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𝐿</m:t>
                                    </m:r>
                                  </m:e>
                                  <m:sub>
                                    <m:r>
                                      <a:rPr lang="en-US" sz="1400">
                                        <a:effectLst/>
                                        <a:latin typeface="Cambria Math" panose="02040503050406030204" pitchFamily="18" charset="0"/>
                                      </a:rPr>
                                      <m:t>𝑓𝑇𝐾</m:t>
                                    </m:r>
                                  </m:sub>
                                </m:sSub>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1</m:t>
                                    </m:r>
                                  </m:num>
                                  <m:den>
                                    <m:r>
                                      <a:rPr lang="en-US" sz="1400">
                                        <a:effectLst/>
                                        <a:latin typeface="Cambria Math" panose="02040503050406030204" pitchFamily="18" charset="0"/>
                                      </a:rPr>
                                      <m:t>2</m:t>
                                    </m:r>
                                  </m:den>
                                </m:f>
                                <m:r>
                                  <a:rPr lang="en-US" sz="1400">
                                    <a:effectLst/>
                                    <a:latin typeface="Cambria Math" panose="02040503050406030204" pitchFamily="18" charset="0"/>
                                  </a:rPr>
                                  <m:t>𝐾</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𝜌</m:t>
                                    </m:r>
                                  </m:e>
                                  <m:sub>
                                    <m:r>
                                      <a:rPr lang="en-US" sz="1400">
                                        <a:effectLst/>
                                        <a:latin typeface="Cambria Math" panose="02040503050406030204" pitchFamily="18" charset="0"/>
                                      </a:rPr>
                                      <m:t>𝐿</m:t>
                                    </m:r>
                                  </m:sub>
                                </m:sSub>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𝐹𝐿</m:t>
                                        </m:r>
                                      </m:sub>
                                    </m:sSub>
                                  </m:e>
                                  <m:sup>
                                    <m:r>
                                      <a:rPr lang="en-US" sz="1400">
                                        <a:effectLst/>
                                        <a:latin typeface="Cambria Math" panose="02040503050406030204" pitchFamily="18" charset="0"/>
                                      </a:rPr>
                                      <m:t>2</m:t>
                                    </m:r>
                                  </m:sup>
                                </m:sSup>
                                <m:r>
                                  <a:rPr lang="en-US" sz="1400">
                                    <a:effectLst/>
                                    <a:latin typeface="Cambria Math" panose="02040503050406030204" pitchFamily="18" charset="0"/>
                                  </a:rPr>
                                  <m:t>=</m:t>
                                </m:r>
                                <m:r>
                                  <m:rPr>
                                    <m:nor/>
                                  </m:rPr>
                                  <a:rPr lang="en-US" sz="1400">
                                    <a:effectLst/>
                                  </a:rPr>
                                  <m:t>0</m:t>
                                </m:r>
                              </m:oMath>
                            </m:oMathPara>
                          </a14:m>
                          <a:endParaRPr lang="en-US" sz="1400" dirty="0">
                            <a:effectLst/>
                          </a:endParaRPr>
                        </a:p>
                        <a:p>
                          <a:pPr marL="448310" marR="0" indent="269875" algn="ctr">
                            <a:lnSpc>
                              <a:spcPts val="1300"/>
                            </a:lnSpc>
                            <a:spcBef>
                              <a:spcPts val="600"/>
                            </a:spcBef>
                            <a:spcAft>
                              <a:spcPts val="600"/>
                            </a:spcAft>
                          </a:pPr>
                          <a:r>
                            <a:rPr lang="en-US" sz="1400" dirty="0">
                              <a:effectLst/>
                            </a:rPr>
                            <a:t> </a:t>
                          </a:r>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(16)</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16591128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605781210"/>
                  </p:ext>
                </p:extLst>
              </p:nvPr>
            </p:nvGraphicFramePr>
            <p:xfrm>
              <a:off x="1533551" y="1787078"/>
              <a:ext cx="7510462" cy="1201222"/>
            </p:xfrm>
            <a:graphic>
              <a:graphicData uri="http://schemas.openxmlformats.org/drawingml/2006/table">
                <a:tbl>
                  <a:tblPr>
                    <a:tableStyleId>{5C22544A-7EE6-4342-B048-85BDC9FD1C3A}</a:tableStyleId>
                  </a:tblPr>
                  <a:tblGrid>
                    <a:gridCol w="7099375">
                      <a:extLst>
                        <a:ext uri="{9D8B030D-6E8A-4147-A177-3AD203B41FA5}">
                          <a16:colId xmlns:a16="http://schemas.microsoft.com/office/drawing/2014/main" val="1317101103"/>
                        </a:ext>
                      </a:extLst>
                    </a:gridCol>
                    <a:gridCol w="411087">
                      <a:extLst>
                        <a:ext uri="{9D8B030D-6E8A-4147-A177-3AD203B41FA5}">
                          <a16:colId xmlns:a16="http://schemas.microsoft.com/office/drawing/2014/main" val="1244534331"/>
                        </a:ext>
                      </a:extLst>
                    </a:gridCol>
                  </a:tblGrid>
                  <a:tr h="474446">
                    <a:tc>
                      <a:txBody>
                        <a:bodyPr/>
                        <a:lstStyle/>
                        <a:p>
                          <a:endParaRPr lang="en-US"/>
                        </a:p>
                      </a:txBody>
                      <a:tcPr marL="0" marR="0" marT="0" marB="0" anchor="ctr">
                        <a:blipFill>
                          <a:blip r:embed="rId3"/>
                          <a:stretch>
                            <a:fillRect l="-86" t="-1282" r="-5918" b="-156410"/>
                          </a:stretch>
                        </a:blipFill>
                      </a:tcPr>
                    </a:tc>
                    <a:tc>
                      <a:txBody>
                        <a:bodyPr/>
                        <a:lstStyle/>
                        <a:p>
                          <a:pPr marL="0" marR="0" algn="just">
                            <a:spcBef>
                              <a:spcPts val="0"/>
                            </a:spcBef>
                            <a:spcAft>
                              <a:spcPts val="0"/>
                            </a:spcAft>
                          </a:pPr>
                          <a:r>
                            <a:rPr lang="en-US" sz="1400">
                              <a:effectLst/>
                            </a:rPr>
                            <a:t>(15)</a:t>
                          </a:r>
                          <a:endParaRPr lang="en-US" sz="140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768097892"/>
                      </a:ext>
                    </a:extLst>
                  </a:tr>
                  <a:tr h="726776">
                    <a:tc>
                      <a:txBody>
                        <a:bodyPr/>
                        <a:lstStyle/>
                        <a:p>
                          <a:endParaRPr lang="en-US"/>
                        </a:p>
                      </a:txBody>
                      <a:tcPr marL="0" marR="0" marT="0" marB="0" anchor="ctr">
                        <a:blipFill>
                          <a:blip r:embed="rId3"/>
                          <a:stretch>
                            <a:fillRect l="-86" t="-65833" r="-5918" b="-1667"/>
                          </a:stretch>
                        </a:blipFill>
                      </a:tcPr>
                    </a:tc>
                    <a:tc>
                      <a:txBody>
                        <a:bodyPr/>
                        <a:lstStyle/>
                        <a:p>
                          <a:pPr marL="0" marR="0" algn="just">
                            <a:spcBef>
                              <a:spcPts val="0"/>
                            </a:spcBef>
                            <a:spcAft>
                              <a:spcPts val="0"/>
                            </a:spcAft>
                          </a:pPr>
                          <a:r>
                            <a:rPr lang="en-US" sz="1400" dirty="0">
                              <a:effectLst/>
                            </a:rPr>
                            <a:t>(16)</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1659112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149450839"/>
                  </p:ext>
                </p:extLst>
              </p:nvPr>
            </p:nvGraphicFramePr>
            <p:xfrm>
              <a:off x="1538314" y="3175842"/>
              <a:ext cx="7400925" cy="936632"/>
            </p:xfrm>
            <a:graphic>
              <a:graphicData uri="http://schemas.openxmlformats.org/drawingml/2006/table">
                <a:tbl>
                  <a:tblPr>
                    <a:tableStyleId>{5C22544A-7EE6-4342-B048-85BDC9FD1C3A}</a:tableStyleId>
                  </a:tblPr>
                  <a:tblGrid>
                    <a:gridCol w="6995833">
                      <a:extLst>
                        <a:ext uri="{9D8B030D-6E8A-4147-A177-3AD203B41FA5}">
                          <a16:colId xmlns:a16="http://schemas.microsoft.com/office/drawing/2014/main" val="3292777817"/>
                        </a:ext>
                      </a:extLst>
                    </a:gridCol>
                    <a:gridCol w="405092">
                      <a:extLst>
                        <a:ext uri="{9D8B030D-6E8A-4147-A177-3AD203B41FA5}">
                          <a16:colId xmlns:a16="http://schemas.microsoft.com/office/drawing/2014/main" val="1346294834"/>
                        </a:ext>
                      </a:extLst>
                    </a:gridCol>
                  </a:tblGrid>
                  <a:tr h="468316">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𝑢</m:t>
                                    </m:r>
                                  </m:e>
                                  <m:sub>
                                    <m:r>
                                      <a:rPr lang="en-US" sz="1400">
                                        <a:effectLst/>
                                        <a:latin typeface="Cambria Math" panose="02040503050406030204" pitchFamily="18" charset="0"/>
                                      </a:rPr>
                                      <m:t>𝑖</m:t>
                                    </m:r>
                                  </m:sub>
                                </m:sSub>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𝐿</m:t>
                                        </m:r>
                                      </m:e>
                                      <m:sub>
                                        <m:r>
                                          <a:rPr lang="en-US" sz="1400">
                                            <a:effectLst/>
                                            <a:latin typeface="Cambria Math" panose="02040503050406030204" pitchFamily="18" charset="0"/>
                                          </a:rPr>
                                          <m:t>𝑓𝑇𝐾</m:t>
                                        </m:r>
                                      </m:sub>
                                    </m:sSub>
                                  </m:num>
                                  <m:den>
                                    <m:r>
                                      <a:rPr lang="en-US" sz="1400">
                                        <a:effectLst/>
                                        <a:latin typeface="Cambria Math" panose="02040503050406030204" pitchFamily="18" charset="0"/>
                                      </a:rPr>
                                      <m:t>𝑑𝑡</m:t>
                                    </m:r>
                                  </m:den>
                                </m:f>
                                <m:r>
                                  <m:rPr>
                                    <m:nor/>
                                  </m:rPr>
                                  <a:rPr lang="en-US" sz="1400">
                                    <a:effectLst/>
                                  </a:rPr>
                                  <m:t>= 0</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(17)</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26112599"/>
                      </a:ext>
                    </a:extLst>
                  </a:tr>
                  <a:tr h="468316">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𝑇𝐾</m:t>
                                    </m:r>
                                  </m:sub>
                                </m:sSub>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𝐿</m:t>
                                        </m:r>
                                      </m:e>
                                      <m:sub>
                                        <m:r>
                                          <a:rPr lang="en-US" sz="1400">
                                            <a:effectLst/>
                                            <a:latin typeface="Cambria Math" panose="02040503050406030204" pitchFamily="18" charset="0"/>
                                          </a:rPr>
                                          <m:t>𝑓𝑇𝐾</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𝐿</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𝐹𝐿</m:t>
                                    </m:r>
                                  </m:sub>
                                </m:sSub>
                                <m:r>
                                  <a:rPr lang="en-US" sz="1400">
                                    <a:effectLst/>
                                    <a:latin typeface="Cambria Math" panose="02040503050406030204" pitchFamily="18" charset="0"/>
                                  </a:rPr>
                                  <m:t>=</m:t>
                                </m:r>
                                <m:r>
                                  <m:rPr>
                                    <m:nor/>
                                  </m:rPr>
                                  <a:rPr lang="en-US" sz="1400">
                                    <a:effectLst/>
                                  </a:rPr>
                                  <m:t>0</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(18)</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806909351"/>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149450839"/>
                  </p:ext>
                </p:extLst>
              </p:nvPr>
            </p:nvGraphicFramePr>
            <p:xfrm>
              <a:off x="1538314" y="3175842"/>
              <a:ext cx="7400925" cy="936632"/>
            </p:xfrm>
            <a:graphic>
              <a:graphicData uri="http://schemas.openxmlformats.org/drawingml/2006/table">
                <a:tbl>
                  <a:tblPr>
                    <a:tableStyleId>{5C22544A-7EE6-4342-B048-85BDC9FD1C3A}</a:tableStyleId>
                  </a:tblPr>
                  <a:tblGrid>
                    <a:gridCol w="6995833">
                      <a:extLst>
                        <a:ext uri="{9D8B030D-6E8A-4147-A177-3AD203B41FA5}">
                          <a16:colId xmlns:a16="http://schemas.microsoft.com/office/drawing/2014/main" val="3292777817"/>
                        </a:ext>
                      </a:extLst>
                    </a:gridCol>
                    <a:gridCol w="405092">
                      <a:extLst>
                        <a:ext uri="{9D8B030D-6E8A-4147-A177-3AD203B41FA5}">
                          <a16:colId xmlns:a16="http://schemas.microsoft.com/office/drawing/2014/main" val="1346294834"/>
                        </a:ext>
                      </a:extLst>
                    </a:gridCol>
                  </a:tblGrid>
                  <a:tr h="468316">
                    <a:tc>
                      <a:txBody>
                        <a:bodyPr/>
                        <a:lstStyle/>
                        <a:p>
                          <a:endParaRPr lang="en-US"/>
                        </a:p>
                      </a:txBody>
                      <a:tcPr marL="0" marR="0" marT="0" marB="0" anchor="ctr">
                        <a:blipFill>
                          <a:blip r:embed="rId4"/>
                          <a:stretch>
                            <a:fillRect l="-87" t="-15385" r="-6010" b="-101282"/>
                          </a:stretch>
                        </a:blipFill>
                      </a:tcPr>
                    </a:tc>
                    <a:tc>
                      <a:txBody>
                        <a:bodyPr/>
                        <a:lstStyle/>
                        <a:p>
                          <a:pPr marL="0" marR="0" algn="just">
                            <a:spcBef>
                              <a:spcPts val="0"/>
                            </a:spcBef>
                            <a:spcAft>
                              <a:spcPts val="0"/>
                            </a:spcAft>
                          </a:pPr>
                          <a:r>
                            <a:rPr lang="en-US" sz="1400" dirty="0">
                              <a:effectLst/>
                            </a:rPr>
                            <a:t>(</a:t>
                          </a:r>
                          <a:r>
                            <a:rPr lang="en-US" sz="1400" dirty="0" smtClean="0">
                              <a:effectLst/>
                            </a:rPr>
                            <a:t>17)</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26112599"/>
                      </a:ext>
                    </a:extLst>
                  </a:tr>
                  <a:tr h="468316">
                    <a:tc>
                      <a:txBody>
                        <a:bodyPr/>
                        <a:lstStyle/>
                        <a:p>
                          <a:endParaRPr lang="en-US"/>
                        </a:p>
                      </a:txBody>
                      <a:tcPr marL="0" marR="0" marT="0" marB="0" anchor="ctr">
                        <a:blipFill>
                          <a:blip r:embed="rId4"/>
                          <a:stretch>
                            <a:fillRect l="-87" t="-116883" r="-6010" b="-2597"/>
                          </a:stretch>
                        </a:blipFill>
                      </a:tcPr>
                    </a:tc>
                    <a:tc>
                      <a:txBody>
                        <a:bodyPr/>
                        <a:lstStyle/>
                        <a:p>
                          <a:pPr marL="0" marR="0" algn="just">
                            <a:spcBef>
                              <a:spcPts val="0"/>
                            </a:spcBef>
                            <a:spcAft>
                              <a:spcPts val="0"/>
                            </a:spcAft>
                          </a:pPr>
                          <a:r>
                            <a:rPr lang="en-US" sz="1400" dirty="0">
                              <a:effectLst/>
                            </a:rPr>
                            <a:t>(18)</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806909351"/>
                      </a:ext>
                    </a:extLst>
                  </a:tr>
                </a:tbl>
              </a:graphicData>
            </a:graphic>
          </p:graphicFrame>
        </mc:Fallback>
      </mc:AlternateContent>
      <mc:AlternateContent xmlns:mc="http://schemas.openxmlformats.org/markup-compatibility/2006">
        <mc:Choice xmlns:a14="http://schemas.microsoft.com/office/drawing/2010/main" Requires="a14">
          <p:sp>
            <p:nvSpPr>
              <p:cNvPr id="10" name="Content Placeholder 1"/>
              <p:cNvSpPr txBox="1">
                <a:spLocks/>
              </p:cNvSpPr>
              <p:nvPr/>
            </p:nvSpPr>
            <p:spPr>
              <a:xfrm>
                <a:off x="2443162" y="2704087"/>
                <a:ext cx="6715125" cy="369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t>While </a:t>
                </a:r>
                <a14:m>
                  <m:oMath xmlns:m="http://schemas.openxmlformats.org/officeDocument/2006/math">
                    <m:sSub>
                      <m:sSubPr>
                        <m:ctrlPr>
                          <a:rPr lang="en-US" sz="1500" i="1">
                            <a:latin typeface="Cambria Math" panose="02040503050406030204" pitchFamily="18" charset="0"/>
                          </a:rPr>
                        </m:ctrlPr>
                      </m:sSubPr>
                      <m:e>
                        <m:r>
                          <a:rPr lang="en-GB" sz="1500" i="1">
                            <a:latin typeface="Cambria Math" panose="02040503050406030204" pitchFamily="18" charset="0"/>
                          </a:rPr>
                          <m:t>𝑢</m:t>
                        </m:r>
                      </m:e>
                      <m:sub>
                        <m:r>
                          <a:rPr lang="en-GB" sz="1500" i="1">
                            <a:latin typeface="Cambria Math" panose="02040503050406030204" pitchFamily="18" charset="0"/>
                          </a:rPr>
                          <m:t>𝑖</m:t>
                        </m:r>
                      </m:sub>
                    </m:sSub>
                  </m:oMath>
                </a14:m>
                <a:r>
                  <a:rPr lang="en-GB" sz="1500" dirty="0"/>
                  <a:t> is the interface velocity and is calculated by Equations 17 and 18.</a:t>
                </a:r>
                <a:endParaRPr lang="en-US" sz="1500" dirty="0"/>
              </a:p>
            </p:txBody>
          </p:sp>
        </mc:Choice>
        <mc:Fallback>
          <p:sp>
            <p:nvSpPr>
              <p:cNvPr id="10" name="Content Placeholder 1"/>
              <p:cNvSpPr txBox="1">
                <a:spLocks noRot="1" noChangeAspect="1" noMove="1" noResize="1" noEditPoints="1" noAdjustHandles="1" noChangeArrowheads="1" noChangeShapeType="1" noTextEdit="1"/>
              </p:cNvSpPr>
              <p:nvPr/>
            </p:nvSpPr>
            <p:spPr>
              <a:xfrm>
                <a:off x="2443162" y="2704087"/>
                <a:ext cx="6715125" cy="369895"/>
              </a:xfrm>
              <a:prstGeom prst="rect">
                <a:avLst/>
              </a:prstGeom>
              <a:blipFill>
                <a:blip r:embed="rId5"/>
                <a:stretch>
                  <a:fillRect l="-272" t="-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Content Placeholder 1"/>
              <p:cNvSpPr txBox="1">
                <a:spLocks/>
              </p:cNvSpPr>
              <p:nvPr/>
            </p:nvSpPr>
            <p:spPr>
              <a:xfrm>
                <a:off x="2443162" y="4112474"/>
                <a:ext cx="6664282" cy="369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t>The governing equation of the gas energy conservation at </a:t>
                </a:r>
                <a14:m>
                  <m:oMath xmlns:m="http://schemas.openxmlformats.org/officeDocument/2006/math">
                    <m:sSub>
                      <m:sSubPr>
                        <m:ctrlPr>
                          <a:rPr lang="en-US"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𝑔</m:t>
                        </m:r>
                      </m:sub>
                    </m:sSub>
                  </m:oMath>
                </a14:m>
                <a:endParaRPr lang="en-US" sz="1500" dirty="0"/>
              </a:p>
            </p:txBody>
          </p:sp>
        </mc:Choice>
        <mc:Fallback>
          <p:sp>
            <p:nvSpPr>
              <p:cNvPr id="11" name="Content Placeholder 1"/>
              <p:cNvSpPr txBox="1">
                <a:spLocks noRot="1" noChangeAspect="1" noMove="1" noResize="1" noEditPoints="1" noAdjustHandles="1" noChangeArrowheads="1" noChangeShapeType="1" noTextEdit="1"/>
              </p:cNvSpPr>
              <p:nvPr/>
            </p:nvSpPr>
            <p:spPr>
              <a:xfrm>
                <a:off x="2443162" y="4112474"/>
                <a:ext cx="6664282" cy="369895"/>
              </a:xfrm>
              <a:prstGeom prst="rect">
                <a:avLst/>
              </a:prstGeom>
              <a:blipFill>
                <a:blip r:embed="rId6"/>
                <a:stretch>
                  <a:fillRect l="-274" t="-8333"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467938273"/>
                  </p:ext>
                </p:extLst>
              </p:nvPr>
            </p:nvGraphicFramePr>
            <p:xfrm>
              <a:off x="2258555" y="4744876"/>
              <a:ext cx="6686550" cy="241300"/>
            </p:xfrm>
            <a:graphic>
              <a:graphicData uri="http://schemas.openxmlformats.org/drawingml/2006/table">
                <a:tbl>
                  <a:tblPr>
                    <a:tableStyleId>{5C22544A-7EE6-4342-B048-85BDC9FD1C3A}</a:tableStyleId>
                  </a:tblPr>
                  <a:tblGrid>
                    <a:gridCol w="6320560">
                      <a:extLst>
                        <a:ext uri="{9D8B030D-6E8A-4147-A177-3AD203B41FA5}">
                          <a16:colId xmlns:a16="http://schemas.microsoft.com/office/drawing/2014/main" val="3222247491"/>
                        </a:ext>
                      </a:extLst>
                    </a:gridCol>
                    <a:gridCol w="365990">
                      <a:extLst>
                        <a:ext uri="{9D8B030D-6E8A-4147-A177-3AD203B41FA5}">
                          <a16:colId xmlns:a16="http://schemas.microsoft.com/office/drawing/2014/main" val="1311193010"/>
                        </a:ext>
                      </a:extLst>
                    </a:gridCol>
                  </a:tblGrid>
                  <a:tr h="215900">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𝑀</m:t>
                                    </m:r>
                                  </m:e>
                                  <m:sub>
                                    <m:r>
                                      <a:rPr lang="en-US" sz="1400">
                                        <a:effectLst/>
                                        <a:latin typeface="Cambria Math" panose="02040503050406030204" pitchFamily="18" charset="0"/>
                                      </a:rPr>
                                      <m:t>𝑛</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𝑣𝑛</m:t>
                                    </m:r>
                                  </m:sub>
                                </m:sSub>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𝑇</m:t>
                                        </m:r>
                                      </m:e>
                                      <m:sub>
                                        <m:r>
                                          <a:rPr lang="en-US" sz="1400">
                                            <a:effectLst/>
                                            <a:latin typeface="Cambria Math" panose="02040503050406030204" pitchFamily="18" charset="0"/>
                                          </a:rPr>
                                          <m:t>𝑔</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𝐷</m:t>
                                    </m:r>
                                  </m:sub>
                                </m:sSub>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𝑔</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𝑄</m:t>
                                    </m:r>
                                  </m:e>
                                  <m:sub>
                                    <m:r>
                                      <a:rPr lang="en-US" sz="1400">
                                        <a:effectLst/>
                                        <a:latin typeface="Cambria Math" panose="02040503050406030204" pitchFamily="18" charset="0"/>
                                      </a:rPr>
                                      <m:t>𝐷</m:t>
                                    </m:r>
                                  </m:sub>
                                </m:sSub>
                                <m:r>
                                  <a:rPr lang="en-US" sz="1400">
                                    <a:effectLst/>
                                    <a:latin typeface="Cambria Math" panose="02040503050406030204" pitchFamily="18" charset="0"/>
                                  </a:rPr>
                                  <m:t>=</m:t>
                                </m:r>
                                <m:r>
                                  <m:rPr>
                                    <m:nor/>
                                  </m:rPr>
                                  <a:rPr lang="en-US" sz="1400">
                                    <a:effectLst/>
                                  </a:rPr>
                                  <m:t>0</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(19)</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79687195"/>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467938273"/>
                  </p:ext>
                </p:extLst>
              </p:nvPr>
            </p:nvGraphicFramePr>
            <p:xfrm>
              <a:off x="2258555" y="4744876"/>
              <a:ext cx="6686550" cy="241300"/>
            </p:xfrm>
            <a:graphic>
              <a:graphicData uri="http://schemas.openxmlformats.org/drawingml/2006/table">
                <a:tbl>
                  <a:tblPr>
                    <a:tableStyleId>{5C22544A-7EE6-4342-B048-85BDC9FD1C3A}</a:tableStyleId>
                  </a:tblPr>
                  <a:tblGrid>
                    <a:gridCol w="6320560">
                      <a:extLst>
                        <a:ext uri="{9D8B030D-6E8A-4147-A177-3AD203B41FA5}">
                          <a16:colId xmlns:a16="http://schemas.microsoft.com/office/drawing/2014/main" val="3222247491"/>
                        </a:ext>
                      </a:extLst>
                    </a:gridCol>
                    <a:gridCol w="365990">
                      <a:extLst>
                        <a:ext uri="{9D8B030D-6E8A-4147-A177-3AD203B41FA5}">
                          <a16:colId xmlns:a16="http://schemas.microsoft.com/office/drawing/2014/main" val="1311193010"/>
                        </a:ext>
                      </a:extLst>
                    </a:gridCol>
                  </a:tblGrid>
                  <a:tr h="241300">
                    <a:tc>
                      <a:txBody>
                        <a:bodyPr/>
                        <a:lstStyle/>
                        <a:p>
                          <a:endParaRPr lang="en-US"/>
                        </a:p>
                      </a:txBody>
                      <a:tcPr marL="0" marR="0" marT="0" marB="0" anchor="ctr">
                        <a:blipFill>
                          <a:blip r:embed="rId7"/>
                          <a:stretch>
                            <a:fillRect l="-96" t="-77500" r="-5973" b="-40000"/>
                          </a:stretch>
                        </a:blipFill>
                      </a:tcPr>
                    </a:tc>
                    <a:tc>
                      <a:txBody>
                        <a:bodyPr/>
                        <a:lstStyle/>
                        <a:p>
                          <a:pPr marL="0" marR="0" algn="just">
                            <a:spcBef>
                              <a:spcPts val="0"/>
                            </a:spcBef>
                            <a:spcAft>
                              <a:spcPts val="0"/>
                            </a:spcAft>
                          </a:pPr>
                          <a:r>
                            <a:rPr lang="en-US" sz="1400" dirty="0">
                              <a:effectLst/>
                            </a:rPr>
                            <a:t>(19)</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79687195"/>
                      </a:ext>
                    </a:extLst>
                  </a:tr>
                </a:tbl>
              </a:graphicData>
            </a:graphic>
          </p:graphicFrame>
        </mc:Fallback>
      </mc:AlternateContent>
      <mc:AlternateContent xmlns:mc="http://schemas.openxmlformats.org/markup-compatibility/2006" xmlns:a14="http://schemas.microsoft.com/office/drawing/2010/main">
        <mc:Choice Requires="a14">
          <p:sp>
            <p:nvSpPr>
              <p:cNvPr id="13" name="Content Placeholder 1"/>
              <p:cNvSpPr txBox="1">
                <a:spLocks/>
              </p:cNvSpPr>
              <p:nvPr/>
            </p:nvSpPr>
            <p:spPr>
              <a:xfrm>
                <a:off x="2443162" y="5075701"/>
                <a:ext cx="8427414" cy="36989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where </a:t>
                </a:r>
                <a14:m>
                  <m:oMath xmlns:m="http://schemas.openxmlformats.org/officeDocument/2006/math">
                    <m:sSub>
                      <m:sSubPr>
                        <m:ctrlPr>
                          <a:rPr lang="en-US" sz="1800" i="1">
                            <a:latin typeface="Cambria Math" panose="02040503050406030204" pitchFamily="18" charset="0"/>
                          </a:rPr>
                        </m:ctrlPr>
                      </m:sSubPr>
                      <m:e>
                        <m:r>
                          <a:rPr lang="en-GB" sz="1800" i="1">
                            <a:latin typeface="Cambria Math" panose="02040503050406030204" pitchFamily="18" charset="0"/>
                          </a:rPr>
                          <m:t>𝑉</m:t>
                        </m:r>
                      </m:e>
                      <m:sub>
                        <m:r>
                          <a:rPr lang="en-GB" sz="1800" i="1">
                            <a:latin typeface="Cambria Math" panose="02040503050406030204" pitchFamily="18" charset="0"/>
                          </a:rPr>
                          <m:t>𝑔</m:t>
                        </m:r>
                      </m:sub>
                    </m:sSub>
                    <m:r>
                      <a:rPr lang="en-GB" sz="1800" i="1">
                        <a:latin typeface="Cambria Math" panose="02040503050406030204" pitchFamily="18" charset="0"/>
                      </a:rPr>
                      <m:t> </m:t>
                    </m:r>
                  </m:oMath>
                </a14:m>
                <a:r>
                  <a:rPr lang="en-GB" sz="1800" dirty="0"/>
                  <a:t>term can be replaced by Equation 20 and Pressure change is given by Equation 21.</a:t>
                </a:r>
                <a:endParaRPr lang="en-US" sz="1800" dirty="0"/>
              </a:p>
            </p:txBody>
          </p:sp>
        </mc:Choice>
        <mc:Fallback xmlns="">
          <p:sp>
            <p:nvSpPr>
              <p:cNvPr id="13" name="Content Placeholder 1"/>
              <p:cNvSpPr txBox="1">
                <a:spLocks noRot="1" noChangeAspect="1" noMove="1" noResize="1" noEditPoints="1" noAdjustHandles="1" noChangeArrowheads="1" noChangeShapeType="1" noTextEdit="1"/>
              </p:cNvSpPr>
              <p:nvPr/>
            </p:nvSpPr>
            <p:spPr>
              <a:xfrm>
                <a:off x="2443162" y="5075701"/>
                <a:ext cx="8427414" cy="369895"/>
              </a:xfrm>
              <a:prstGeom prst="rect">
                <a:avLst/>
              </a:prstGeom>
              <a:blipFill>
                <a:blip r:embed="rId8"/>
                <a:stretch>
                  <a:fillRect l="-217" t="-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89003919"/>
                  </p:ext>
                </p:extLst>
              </p:nvPr>
            </p:nvGraphicFramePr>
            <p:xfrm>
              <a:off x="3195664" y="5635419"/>
              <a:ext cx="5695950" cy="241300"/>
            </p:xfrm>
            <a:graphic>
              <a:graphicData uri="http://schemas.openxmlformats.org/drawingml/2006/table">
                <a:tbl>
                  <a:tblPr>
                    <a:tableStyleId>{5C22544A-7EE6-4342-B048-85BDC9FD1C3A}</a:tableStyleId>
                  </a:tblPr>
                  <a:tblGrid>
                    <a:gridCol w="5384181">
                      <a:extLst>
                        <a:ext uri="{9D8B030D-6E8A-4147-A177-3AD203B41FA5}">
                          <a16:colId xmlns:a16="http://schemas.microsoft.com/office/drawing/2014/main" val="658635417"/>
                        </a:ext>
                      </a:extLst>
                    </a:gridCol>
                    <a:gridCol w="311769">
                      <a:extLst>
                        <a:ext uri="{9D8B030D-6E8A-4147-A177-3AD203B41FA5}">
                          <a16:colId xmlns:a16="http://schemas.microsoft.com/office/drawing/2014/main" val="1665122408"/>
                        </a:ext>
                      </a:extLst>
                    </a:gridCol>
                  </a:tblGrid>
                  <a:tr h="215900">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rPr>
                                    </m:ctrlPr>
                                  </m:fPr>
                                  <m:num>
                                    <m:r>
                                      <a:rPr lang="en-US" sz="1400">
                                        <a:effectLst/>
                                        <a:latin typeface="Cambria Math" panose="02040503050406030204" pitchFamily="18" charset="0"/>
                                      </a:rPr>
                                      <m:t>𝑑</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𝑔</m:t>
                                        </m:r>
                                      </m:sub>
                                    </m:sSub>
                                  </m:num>
                                  <m:den>
                                    <m:r>
                                      <a:rPr lang="en-US" sz="1400">
                                        <a:effectLst/>
                                        <a:latin typeface="Cambria Math" panose="02040503050406030204" pitchFamily="18" charset="0"/>
                                      </a:rPr>
                                      <m:t>𝑑𝑡</m:t>
                                    </m:r>
                                  </m:den>
                                </m:f>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𝐿</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𝐹𝐿</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𝑇𝐾</m:t>
                                    </m:r>
                                  </m:sub>
                                </m:sSub>
                                <m:r>
                                  <a:rPr lang="en-US" sz="1400">
                                    <a:effectLst/>
                                    <a:latin typeface="Cambria Math" panose="02040503050406030204" pitchFamily="18" charset="0"/>
                                  </a:rPr>
                                  <m:t>𝑢</m:t>
                                </m:r>
                                <m:r>
                                  <a:rPr lang="en-US" sz="1400">
                                    <a:effectLst/>
                                    <a:latin typeface="Cambria Math" panose="02040503050406030204" pitchFamily="18" charset="0"/>
                                  </a:rPr>
                                  <m:t>=</m:t>
                                </m:r>
                                <m:r>
                                  <m:rPr>
                                    <m:nor/>
                                  </m:rPr>
                                  <a:rPr lang="en-US" sz="1400">
                                    <a:effectLst/>
                                  </a:rPr>
                                  <m:t>0</m:t>
                                </m:r>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(20)</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8567967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89003919"/>
                  </p:ext>
                </p:extLst>
              </p:nvPr>
            </p:nvGraphicFramePr>
            <p:xfrm>
              <a:off x="3195664" y="5635419"/>
              <a:ext cx="5695950" cy="241300"/>
            </p:xfrm>
            <a:graphic>
              <a:graphicData uri="http://schemas.openxmlformats.org/drawingml/2006/table">
                <a:tbl>
                  <a:tblPr>
                    <a:tableStyleId>{5C22544A-7EE6-4342-B048-85BDC9FD1C3A}</a:tableStyleId>
                  </a:tblPr>
                  <a:tblGrid>
                    <a:gridCol w="5384181">
                      <a:extLst>
                        <a:ext uri="{9D8B030D-6E8A-4147-A177-3AD203B41FA5}">
                          <a16:colId xmlns:a16="http://schemas.microsoft.com/office/drawing/2014/main" val="658635417"/>
                        </a:ext>
                      </a:extLst>
                    </a:gridCol>
                    <a:gridCol w="311769">
                      <a:extLst>
                        <a:ext uri="{9D8B030D-6E8A-4147-A177-3AD203B41FA5}">
                          <a16:colId xmlns:a16="http://schemas.microsoft.com/office/drawing/2014/main" val="1665122408"/>
                        </a:ext>
                      </a:extLst>
                    </a:gridCol>
                  </a:tblGrid>
                  <a:tr h="241300">
                    <a:tc>
                      <a:txBody>
                        <a:bodyPr/>
                        <a:lstStyle/>
                        <a:p>
                          <a:endParaRPr lang="en-US"/>
                        </a:p>
                      </a:txBody>
                      <a:tcPr marL="0" marR="0" marT="0" marB="0" anchor="ctr">
                        <a:blipFill>
                          <a:blip r:embed="rId9"/>
                          <a:stretch>
                            <a:fillRect l="-113" t="-75610" r="-5995" b="-36585"/>
                          </a:stretch>
                        </a:blipFill>
                      </a:tcPr>
                    </a:tc>
                    <a:tc>
                      <a:txBody>
                        <a:bodyPr/>
                        <a:lstStyle/>
                        <a:p>
                          <a:pPr marL="0" marR="0" algn="just">
                            <a:spcBef>
                              <a:spcPts val="0"/>
                            </a:spcBef>
                            <a:spcAft>
                              <a:spcPts val="0"/>
                            </a:spcAft>
                          </a:pPr>
                          <a:r>
                            <a:rPr lang="en-US" sz="1400" dirty="0">
                              <a:effectLst/>
                            </a:rPr>
                            <a:t>(20)</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8567967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862518800"/>
                  </p:ext>
                </p:extLst>
              </p:nvPr>
            </p:nvGraphicFramePr>
            <p:xfrm>
              <a:off x="3314726" y="6131716"/>
              <a:ext cx="5576888" cy="241300"/>
            </p:xfrm>
            <a:graphic>
              <a:graphicData uri="http://schemas.openxmlformats.org/drawingml/2006/table">
                <a:tbl>
                  <a:tblPr>
                    <a:tableStyleId>{5C22544A-7EE6-4342-B048-85BDC9FD1C3A}</a:tableStyleId>
                  </a:tblPr>
                  <a:tblGrid>
                    <a:gridCol w="5271636">
                      <a:extLst>
                        <a:ext uri="{9D8B030D-6E8A-4147-A177-3AD203B41FA5}">
                          <a16:colId xmlns:a16="http://schemas.microsoft.com/office/drawing/2014/main" val="2582334748"/>
                        </a:ext>
                      </a:extLst>
                    </a:gridCol>
                    <a:gridCol w="305252">
                      <a:extLst>
                        <a:ext uri="{9D8B030D-6E8A-4147-A177-3AD203B41FA5}">
                          <a16:colId xmlns:a16="http://schemas.microsoft.com/office/drawing/2014/main" val="3281690030"/>
                        </a:ext>
                      </a:extLst>
                    </a:gridCol>
                  </a:tblGrid>
                  <a:tr h="215900">
                    <a:tc>
                      <a:txBody>
                        <a:bodyPr/>
                        <a:lstStyle/>
                        <a:p>
                          <a:pPr marL="448310" marR="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𝐷</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𝑔</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𝑀</m:t>
                                    </m:r>
                                  </m:e>
                                  <m:sub>
                                    <m:r>
                                      <a:rPr lang="en-US" sz="1400">
                                        <a:effectLst/>
                                        <a:latin typeface="Cambria Math" panose="02040503050406030204" pitchFamily="18" charset="0"/>
                                      </a:rPr>
                                      <m:t>𝑛</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𝑅</m:t>
                                    </m:r>
                                  </m:e>
                                  <m:sub>
                                    <m:r>
                                      <a:rPr lang="en-US" sz="1400">
                                        <a:effectLst/>
                                        <a:latin typeface="Cambria Math" panose="02040503050406030204" pitchFamily="18" charset="0"/>
                                      </a:rPr>
                                      <m:t>𝑛</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𝑇</m:t>
                                    </m:r>
                                  </m:e>
                                  <m:sub>
                                    <m:r>
                                      <a:rPr lang="en-US" sz="1400">
                                        <a:effectLst/>
                                        <a:latin typeface="Cambria Math" panose="02040503050406030204" pitchFamily="18" charset="0"/>
                                      </a:rPr>
                                      <m:t>𝑔</m:t>
                                    </m:r>
                                  </m:sub>
                                </m:sSub>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(21)</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943306045"/>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862518800"/>
                  </p:ext>
                </p:extLst>
              </p:nvPr>
            </p:nvGraphicFramePr>
            <p:xfrm>
              <a:off x="3314726" y="6131716"/>
              <a:ext cx="5576888" cy="241300"/>
            </p:xfrm>
            <a:graphic>
              <a:graphicData uri="http://schemas.openxmlformats.org/drawingml/2006/table">
                <a:tbl>
                  <a:tblPr>
                    <a:tableStyleId>{5C22544A-7EE6-4342-B048-85BDC9FD1C3A}</a:tableStyleId>
                  </a:tblPr>
                  <a:tblGrid>
                    <a:gridCol w="5271636">
                      <a:extLst>
                        <a:ext uri="{9D8B030D-6E8A-4147-A177-3AD203B41FA5}">
                          <a16:colId xmlns:a16="http://schemas.microsoft.com/office/drawing/2014/main" val="2582334748"/>
                        </a:ext>
                      </a:extLst>
                    </a:gridCol>
                    <a:gridCol w="305252">
                      <a:extLst>
                        <a:ext uri="{9D8B030D-6E8A-4147-A177-3AD203B41FA5}">
                          <a16:colId xmlns:a16="http://schemas.microsoft.com/office/drawing/2014/main" val="3281690030"/>
                        </a:ext>
                      </a:extLst>
                    </a:gridCol>
                  </a:tblGrid>
                  <a:tr h="241300">
                    <a:tc>
                      <a:txBody>
                        <a:bodyPr/>
                        <a:lstStyle/>
                        <a:p>
                          <a:endParaRPr lang="en-US"/>
                        </a:p>
                      </a:txBody>
                      <a:tcPr marL="0" marR="0" marT="0" marB="0" anchor="ctr">
                        <a:blipFill>
                          <a:blip r:embed="rId10"/>
                          <a:stretch>
                            <a:fillRect l="-115" t="-14634" r="-6005" b="-36585"/>
                          </a:stretch>
                        </a:blipFill>
                      </a:tcPr>
                    </a:tc>
                    <a:tc>
                      <a:txBody>
                        <a:bodyPr/>
                        <a:lstStyle/>
                        <a:p>
                          <a:pPr marL="0" marR="0" algn="just">
                            <a:spcBef>
                              <a:spcPts val="0"/>
                            </a:spcBef>
                            <a:spcAft>
                              <a:spcPts val="0"/>
                            </a:spcAft>
                          </a:pPr>
                          <a:r>
                            <a:rPr lang="en-US" sz="1400" dirty="0">
                              <a:effectLst/>
                            </a:rPr>
                            <a:t>(21)</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943306045"/>
                      </a:ext>
                    </a:extLst>
                  </a:tr>
                </a:tbl>
              </a:graphicData>
            </a:graphic>
          </p:graphicFrame>
        </mc:Fallback>
      </mc:AlternateContent>
      <mc:AlternateContent xmlns:mc="http://schemas.openxmlformats.org/markup-compatibility/2006" xmlns:a14="http://schemas.microsoft.com/office/drawing/2010/main">
        <mc:Choice Requires="a14">
          <p:sp>
            <p:nvSpPr>
              <p:cNvPr id="17" name="Rounded Rectangle 16"/>
              <p:cNvSpPr/>
              <p:nvPr/>
            </p:nvSpPr>
            <p:spPr>
              <a:xfrm>
                <a:off x="50299" y="1622534"/>
                <a:ext cx="2157413" cy="45937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000" dirty="0"/>
                  <a:t>where,</a:t>
                </a:r>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𝑃</m:t>
                        </m:r>
                      </m:e>
                      <m:sub>
                        <m:r>
                          <a:rPr lang="en-GB" sz="1000" i="1">
                            <a:latin typeface="Cambria Math" panose="02040503050406030204" pitchFamily="18" charset="0"/>
                          </a:rPr>
                          <m:t>𝐷</m:t>
                        </m:r>
                      </m:sub>
                    </m:sSub>
                  </m:oMath>
                </a14:m>
                <a:r>
                  <a:rPr lang="en-GB" sz="1000" dirty="0"/>
                  <a:t>  = Pressure in the SIT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𝐿</m:t>
                        </m:r>
                      </m:e>
                      <m:sub>
                        <m:r>
                          <a:rPr lang="en-GB" sz="1000" i="1">
                            <a:latin typeface="Cambria Math" panose="02040503050406030204" pitchFamily="18" charset="0"/>
                          </a:rPr>
                          <m:t>𝑇𝐾</m:t>
                        </m:r>
                      </m:sub>
                    </m:sSub>
                  </m:oMath>
                </a14:m>
                <a:r>
                  <a:rPr lang="en-GB" sz="1000" dirty="0"/>
                  <a:t>= Length of the SIT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𝐿</m:t>
                        </m:r>
                      </m:e>
                      <m:sub>
                        <m:r>
                          <a:rPr lang="en-GB" sz="1000" i="1">
                            <a:latin typeface="Cambria Math" panose="02040503050406030204" pitchFamily="18" charset="0"/>
                          </a:rPr>
                          <m:t>𝑔𝑇𝐾</m:t>
                        </m:r>
                      </m:sub>
                    </m:sSub>
                  </m:oMath>
                </a14:m>
                <a:r>
                  <a:rPr lang="en-GB" sz="1000" dirty="0"/>
                  <a:t> = Length of the nitrogen blanket in SIT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𝐿</m:t>
                        </m:r>
                      </m:e>
                      <m:sub>
                        <m:r>
                          <a:rPr lang="en-GB" sz="1000" i="1">
                            <a:latin typeface="Cambria Math" panose="02040503050406030204" pitchFamily="18" charset="0"/>
                          </a:rPr>
                          <m:t>𝑓𝑇𝐾</m:t>
                        </m:r>
                      </m:sub>
                    </m:sSub>
                  </m:oMath>
                </a14:m>
                <a:r>
                  <a:rPr lang="en-GB" sz="1000" dirty="0"/>
                  <a:t>= Height of the liquid in SIT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𝑉</m:t>
                        </m:r>
                      </m:e>
                      <m:sub>
                        <m:r>
                          <a:rPr lang="en-GB" sz="1000" i="1">
                            <a:latin typeface="Cambria Math" panose="02040503050406030204" pitchFamily="18" charset="0"/>
                          </a:rPr>
                          <m:t>𝑔</m:t>
                        </m:r>
                      </m:sub>
                    </m:sSub>
                  </m:oMath>
                </a14:m>
                <a:r>
                  <a:rPr lang="en-GB" sz="1000" dirty="0"/>
                  <a:t>    = Volume of Nitrogen</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𝑇</m:t>
                        </m:r>
                      </m:e>
                      <m:sub>
                        <m:r>
                          <a:rPr lang="en-GB" sz="1000" i="1">
                            <a:latin typeface="Cambria Math" panose="02040503050406030204" pitchFamily="18" charset="0"/>
                          </a:rPr>
                          <m:t>𝑔</m:t>
                        </m:r>
                      </m:sub>
                    </m:sSub>
                  </m:oMath>
                </a14:m>
                <a:r>
                  <a:rPr lang="en-GB" sz="1000" dirty="0"/>
                  <a:t>    = Temperature of Nitrogen</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𝑀</m:t>
                        </m:r>
                      </m:e>
                      <m:sub>
                        <m:r>
                          <a:rPr lang="en-GB" sz="1000" i="1">
                            <a:latin typeface="Cambria Math" panose="02040503050406030204" pitchFamily="18" charset="0"/>
                          </a:rPr>
                          <m:t>𝑛</m:t>
                        </m:r>
                      </m:sub>
                    </m:sSub>
                  </m:oMath>
                </a14:m>
                <a:r>
                  <a:rPr lang="en-GB" sz="1000" dirty="0"/>
                  <a:t>   = Mass of Nitrogen</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𝑅</m:t>
                        </m:r>
                      </m:e>
                      <m:sub>
                        <m:r>
                          <a:rPr lang="en-GB" sz="1000" i="1">
                            <a:latin typeface="Cambria Math" panose="02040503050406030204" pitchFamily="18" charset="0"/>
                          </a:rPr>
                          <m:t>𝑛</m:t>
                        </m:r>
                      </m:sub>
                    </m:sSub>
                  </m:oMath>
                </a14:m>
                <a:r>
                  <a:rPr lang="en-GB" sz="1000" dirty="0"/>
                  <a:t>    = Universal gas constant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𝐴</m:t>
                        </m:r>
                      </m:e>
                      <m:sub>
                        <m:r>
                          <a:rPr lang="en-GB" sz="1000" i="1">
                            <a:latin typeface="Cambria Math" panose="02040503050406030204" pitchFamily="18" charset="0"/>
                          </a:rPr>
                          <m:t>𝐿</m:t>
                        </m:r>
                      </m:sub>
                    </m:sSub>
                    <m:r>
                      <a:rPr lang="en-GB" sz="1000" i="1">
                        <a:latin typeface="Cambria Math" panose="02040503050406030204" pitchFamily="18" charset="0"/>
                      </a:rPr>
                      <m:t> </m:t>
                    </m:r>
                  </m:oMath>
                </a14:m>
                <a:r>
                  <a:rPr lang="en-GB" sz="1000" dirty="0"/>
                  <a:t>   = Area of the pipe at the exit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𝐴</m:t>
                        </m:r>
                      </m:e>
                      <m:sub>
                        <m:r>
                          <a:rPr lang="en-GB" sz="1000" i="1">
                            <a:latin typeface="Cambria Math" panose="02040503050406030204" pitchFamily="18" charset="0"/>
                          </a:rPr>
                          <m:t>𝑇𝐾</m:t>
                        </m:r>
                      </m:sub>
                    </m:sSub>
                    <m:r>
                      <a:rPr lang="en-GB" sz="1000" i="1">
                        <a:latin typeface="Cambria Math" panose="02040503050406030204" pitchFamily="18" charset="0"/>
                      </a:rPr>
                      <m:t> </m:t>
                    </m:r>
                  </m:oMath>
                </a14:m>
                <a:r>
                  <a:rPr lang="en-GB" sz="1000" dirty="0"/>
                  <a:t> = Area of SIT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𝐶</m:t>
                        </m:r>
                      </m:e>
                      <m:sub>
                        <m:r>
                          <a:rPr lang="en-GB" sz="1000" i="1">
                            <a:latin typeface="Cambria Math" panose="02040503050406030204" pitchFamily="18" charset="0"/>
                          </a:rPr>
                          <m:t>𝑣𝑛</m:t>
                        </m:r>
                      </m:sub>
                    </m:sSub>
                  </m:oMath>
                </a14:m>
                <a:r>
                  <a:rPr lang="en-GB" sz="1000" dirty="0"/>
                  <a:t>  = Heat capacity of nitrogen</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𝑢</m:t>
                        </m:r>
                      </m:e>
                      <m:sub>
                        <m:r>
                          <a:rPr lang="en-GB" sz="1000" i="1">
                            <a:latin typeface="Cambria Math" panose="02040503050406030204" pitchFamily="18" charset="0"/>
                          </a:rPr>
                          <m:t>𝑖</m:t>
                        </m:r>
                      </m:sub>
                    </m:sSub>
                  </m:oMath>
                </a14:m>
                <a:r>
                  <a:rPr lang="en-GB" sz="1000" dirty="0"/>
                  <a:t>    = Interface velocity</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𝑃</m:t>
                        </m:r>
                      </m:e>
                      <m:sub>
                        <m:r>
                          <a:rPr lang="en-GB" sz="1000" i="1">
                            <a:latin typeface="Cambria Math" panose="02040503050406030204" pitchFamily="18" charset="0"/>
                          </a:rPr>
                          <m:t>𝑜𝑢𝑡</m:t>
                        </m:r>
                      </m:sub>
                    </m:sSub>
                  </m:oMath>
                </a14:m>
                <a:r>
                  <a:rPr lang="en-GB" sz="1000" dirty="0"/>
                  <a:t>= Downstream pressure at the exit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𝜌</m:t>
                        </m:r>
                      </m:e>
                      <m:sub>
                        <m:r>
                          <a:rPr lang="en-GB" sz="1000" i="1">
                            <a:latin typeface="Cambria Math" panose="02040503050406030204" pitchFamily="18" charset="0"/>
                          </a:rPr>
                          <m:t>𝑓</m:t>
                        </m:r>
                      </m:sub>
                    </m:sSub>
                  </m:oMath>
                </a14:m>
                <a:r>
                  <a:rPr lang="en-GB" sz="1000" dirty="0"/>
                  <a:t>   = Density of the liquid inside SIT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𝜌</m:t>
                        </m:r>
                      </m:e>
                      <m:sub>
                        <m:r>
                          <a:rPr lang="en-GB" sz="1000" i="1">
                            <a:latin typeface="Cambria Math" panose="02040503050406030204" pitchFamily="18" charset="0"/>
                          </a:rPr>
                          <m:t>𝐿</m:t>
                        </m:r>
                      </m:sub>
                    </m:sSub>
                    <m:r>
                      <a:rPr lang="en-GB" sz="1000" i="1">
                        <a:latin typeface="Cambria Math" panose="02040503050406030204" pitchFamily="18" charset="0"/>
                      </a:rPr>
                      <m:t> </m:t>
                    </m:r>
                  </m:oMath>
                </a14:m>
                <a:r>
                  <a:rPr lang="en-GB" sz="1000" dirty="0"/>
                  <a:t>  = Density of the liquid at the exit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𝑉</m:t>
                        </m:r>
                      </m:e>
                      <m:sub>
                        <m:r>
                          <a:rPr lang="en-GB" sz="1000" i="1">
                            <a:latin typeface="Cambria Math" panose="02040503050406030204" pitchFamily="18" charset="0"/>
                          </a:rPr>
                          <m:t>𝐹𝐿</m:t>
                        </m:r>
                      </m:sub>
                    </m:sSub>
                  </m:oMath>
                </a14:m>
                <a:r>
                  <a:rPr lang="en-GB" sz="1000" dirty="0"/>
                  <a:t> = Velocity of the fluid at the exit</a:t>
                </a:r>
                <a:endParaRPr lang="en-US" sz="1000" dirty="0"/>
              </a:p>
              <a:p>
                <a14:m>
                  <m:oMath xmlns:m="http://schemas.openxmlformats.org/officeDocument/2006/math">
                    <m:sSub>
                      <m:sSubPr>
                        <m:ctrlPr>
                          <a:rPr lang="en-US" sz="1000" i="1">
                            <a:latin typeface="Cambria Math" panose="02040503050406030204" pitchFamily="18" charset="0"/>
                          </a:rPr>
                        </m:ctrlPr>
                      </m:sSubPr>
                      <m:e>
                        <m:r>
                          <a:rPr lang="en-GB" sz="1000" i="1">
                            <a:latin typeface="Cambria Math" panose="02040503050406030204" pitchFamily="18" charset="0"/>
                          </a:rPr>
                          <m:t>𝑔</m:t>
                        </m:r>
                      </m:e>
                      <m:sub>
                        <m:r>
                          <a:rPr lang="en-GB" sz="1000" i="1">
                            <a:latin typeface="Cambria Math" panose="02040503050406030204" pitchFamily="18" charset="0"/>
                          </a:rPr>
                          <m:t>𝑥</m:t>
                        </m:r>
                      </m:sub>
                    </m:sSub>
                  </m:oMath>
                </a14:m>
                <a:r>
                  <a:rPr lang="en-GB" sz="1000" dirty="0"/>
                  <a:t>   = Gravitational acceleration</a:t>
                </a:r>
                <a:endParaRPr lang="en-US" sz="1000" dirty="0"/>
              </a:p>
            </p:txBody>
          </p:sp>
        </mc:Choice>
        <mc:Fallback xmlns="">
          <p:sp>
            <p:nvSpPr>
              <p:cNvPr id="17" name="Rounded Rectangle 16"/>
              <p:cNvSpPr>
                <a:spLocks noRot="1" noChangeAspect="1" noMove="1" noResize="1" noEditPoints="1" noAdjustHandles="1" noChangeArrowheads="1" noChangeShapeType="1" noTextEdit="1"/>
              </p:cNvSpPr>
              <p:nvPr/>
            </p:nvSpPr>
            <p:spPr>
              <a:xfrm>
                <a:off x="50299" y="1622534"/>
                <a:ext cx="2157413" cy="4593764"/>
              </a:xfrm>
              <a:prstGeom prst="round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3169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168" y="1319897"/>
            <a:ext cx="11351741" cy="1781562"/>
          </a:xfrm>
        </p:spPr>
        <p:txBody>
          <a:bodyPr>
            <a:normAutofit fontScale="70000" lnSpcReduction="20000"/>
          </a:bodyPr>
          <a:lstStyle/>
          <a:p>
            <a:r>
              <a:rPr lang="en-US" dirty="0"/>
              <a:t>All the Equations that has been shown previously has been implemented in the RELAP5 model using the control variables, general tables and trip logic options and the results were benchmarked with the similar module build in python. </a:t>
            </a:r>
          </a:p>
          <a:p>
            <a:r>
              <a:rPr lang="en-US" dirty="0"/>
              <a:t>This model is then implemented into the RELAP5 input for generic 1000 </a:t>
            </a:r>
            <a:r>
              <a:rPr lang="en-US" dirty="0" err="1"/>
              <a:t>MWe</a:t>
            </a:r>
            <a:r>
              <a:rPr lang="en-US" dirty="0"/>
              <a:t> PWR based NPP.</a:t>
            </a:r>
          </a:p>
          <a:p>
            <a:r>
              <a:rPr lang="en-US" dirty="0"/>
              <a:t>Two cases were simulated with and without FSITs and their risk assessment was performed.</a:t>
            </a:r>
          </a:p>
          <a:p>
            <a:r>
              <a:rPr lang="en-US" dirty="0"/>
              <a:t>The initial conditions for the referenced plant is given below:</a:t>
            </a:r>
          </a:p>
        </p:txBody>
      </p:sp>
      <p:sp>
        <p:nvSpPr>
          <p:cNvPr id="3" name="Slide Number Placeholder 2"/>
          <p:cNvSpPr>
            <a:spLocks noGrp="1"/>
          </p:cNvSpPr>
          <p:nvPr>
            <p:ph type="sldNum" sz="quarter" idx="12"/>
          </p:nvPr>
        </p:nvSpPr>
        <p:spPr/>
        <p:txBody>
          <a:bodyPr/>
          <a:lstStyle/>
          <a:p>
            <a:fld id="{7FDABCB0-F139-403A-87DF-4AA3DA08FF69}" type="slidenum">
              <a:rPr lang="en-US" smtClean="0"/>
              <a:t>12</a:t>
            </a:fld>
            <a:endParaRPr lang="en-US"/>
          </a:p>
        </p:txBody>
      </p:sp>
      <p:sp>
        <p:nvSpPr>
          <p:cNvPr id="4" name="Title 3"/>
          <p:cNvSpPr>
            <a:spLocks noGrp="1"/>
          </p:cNvSpPr>
          <p:nvPr>
            <p:ph type="title"/>
          </p:nvPr>
        </p:nvSpPr>
        <p:spPr/>
        <p:txBody>
          <a:bodyPr/>
          <a:lstStyle/>
          <a:p>
            <a:r>
              <a:rPr lang="en-US" dirty="0"/>
              <a:t>Case Studies</a:t>
            </a:r>
          </a:p>
        </p:txBody>
      </p:sp>
      <p:graphicFrame>
        <p:nvGraphicFramePr>
          <p:cNvPr id="9" name="Table 8"/>
          <p:cNvGraphicFramePr>
            <a:graphicFrameLocks noGrp="1"/>
          </p:cNvGraphicFramePr>
          <p:nvPr>
            <p:extLst>
              <p:ext uri="{D42A27DB-BD31-4B8C-83A1-F6EECF244321}">
                <p14:modId xmlns:p14="http://schemas.microsoft.com/office/powerpoint/2010/main" val="632985615"/>
              </p:ext>
            </p:extLst>
          </p:nvPr>
        </p:nvGraphicFramePr>
        <p:xfrm>
          <a:off x="2735896" y="3505994"/>
          <a:ext cx="6955791" cy="2909090"/>
        </p:xfrm>
        <a:graphic>
          <a:graphicData uri="http://schemas.openxmlformats.org/drawingml/2006/table">
            <a:tbl>
              <a:tblPr>
                <a:tableStyleId>{5C22544A-7EE6-4342-B048-85BDC9FD1C3A}</a:tableStyleId>
              </a:tblPr>
              <a:tblGrid>
                <a:gridCol w="5071615">
                  <a:extLst>
                    <a:ext uri="{9D8B030D-6E8A-4147-A177-3AD203B41FA5}">
                      <a16:colId xmlns:a16="http://schemas.microsoft.com/office/drawing/2014/main" val="3451096295"/>
                    </a:ext>
                  </a:extLst>
                </a:gridCol>
                <a:gridCol w="1884176">
                  <a:extLst>
                    <a:ext uri="{9D8B030D-6E8A-4147-A177-3AD203B41FA5}">
                      <a16:colId xmlns:a16="http://schemas.microsoft.com/office/drawing/2014/main" val="3388472138"/>
                    </a:ext>
                  </a:extLst>
                </a:gridCol>
              </a:tblGrid>
              <a:tr h="290909">
                <a:tc>
                  <a:txBody>
                    <a:bodyPr/>
                    <a:lstStyle/>
                    <a:p>
                      <a:pPr marL="0" marR="0" algn="l">
                        <a:spcBef>
                          <a:spcPts val="0"/>
                        </a:spcBef>
                        <a:spcAft>
                          <a:spcPts val="0"/>
                        </a:spcAft>
                      </a:pPr>
                      <a:r>
                        <a:rPr lang="en-US" sz="1000">
                          <a:effectLst/>
                        </a:rPr>
                        <a:t>Parameters</a:t>
                      </a:r>
                      <a:endParaRPr lang="en-US" sz="1200">
                        <a:effectLst/>
                        <a:latin typeface="Times New Roman" panose="02020603050405020304" pitchFamily="18" charset="0"/>
                        <a:ea typeface="PMingLiU"/>
                      </a:endParaRPr>
                    </a:p>
                  </a:txBody>
                  <a:tcPr marL="68580" marR="68580" marT="0" marB="0"/>
                </a:tc>
                <a:tc>
                  <a:txBody>
                    <a:bodyPr/>
                    <a:lstStyle/>
                    <a:p>
                      <a:pPr marL="0" marR="0" algn="l">
                        <a:spcBef>
                          <a:spcPts val="0"/>
                        </a:spcBef>
                        <a:spcAft>
                          <a:spcPts val="0"/>
                        </a:spcAft>
                      </a:pPr>
                      <a:r>
                        <a:rPr lang="en-US" sz="1000">
                          <a:effectLst/>
                        </a:rPr>
                        <a:t>Initial Values</a:t>
                      </a:r>
                      <a:endParaRPr lang="en-US" sz="120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4003268527"/>
                  </a:ext>
                </a:extLst>
              </a:tr>
              <a:tr h="290909">
                <a:tc>
                  <a:txBody>
                    <a:bodyPr/>
                    <a:lstStyle/>
                    <a:p>
                      <a:pPr marL="0" marR="0" algn="l">
                        <a:spcBef>
                          <a:spcPts val="0"/>
                        </a:spcBef>
                        <a:spcAft>
                          <a:spcPts val="0"/>
                        </a:spcAft>
                      </a:pPr>
                      <a:r>
                        <a:rPr lang="en-US" sz="1000">
                          <a:effectLst/>
                        </a:rPr>
                        <a:t>Reactor power </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2815 MWth</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2447303087"/>
                  </a:ext>
                </a:extLst>
              </a:tr>
              <a:tr h="290909">
                <a:tc>
                  <a:txBody>
                    <a:bodyPr/>
                    <a:lstStyle/>
                    <a:p>
                      <a:pPr marL="0" marR="0" algn="l">
                        <a:spcBef>
                          <a:spcPts val="0"/>
                        </a:spcBef>
                        <a:spcAft>
                          <a:spcPts val="0"/>
                        </a:spcAft>
                      </a:pPr>
                      <a:r>
                        <a:rPr lang="en-US" sz="1000">
                          <a:effectLst/>
                        </a:rPr>
                        <a:t>Primary pressure </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15.51 MPa</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3424835260"/>
                  </a:ext>
                </a:extLst>
              </a:tr>
              <a:tr h="290909">
                <a:tc>
                  <a:txBody>
                    <a:bodyPr/>
                    <a:lstStyle/>
                    <a:p>
                      <a:pPr marL="0" marR="0" algn="l">
                        <a:spcBef>
                          <a:spcPts val="0"/>
                        </a:spcBef>
                        <a:spcAft>
                          <a:spcPts val="0"/>
                        </a:spcAft>
                      </a:pPr>
                      <a:r>
                        <a:rPr lang="en-US" sz="1000">
                          <a:effectLst/>
                        </a:rPr>
                        <a:t>Secondary side pressure</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8.0 MPa</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2334305968"/>
                  </a:ext>
                </a:extLst>
              </a:tr>
              <a:tr h="290909">
                <a:tc>
                  <a:txBody>
                    <a:bodyPr/>
                    <a:lstStyle/>
                    <a:p>
                      <a:pPr marL="0" marR="0" algn="l">
                        <a:spcBef>
                          <a:spcPts val="0"/>
                        </a:spcBef>
                        <a:spcAft>
                          <a:spcPts val="0"/>
                        </a:spcAft>
                      </a:pPr>
                      <a:r>
                        <a:rPr lang="en-US" sz="1000">
                          <a:effectLst/>
                        </a:rPr>
                        <a:t>Hot-leg temperature</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332 </a:t>
                      </a:r>
                      <a:r>
                        <a:rPr lang="en-US" sz="1000" baseline="30000">
                          <a:effectLst/>
                        </a:rPr>
                        <a:t>o</a:t>
                      </a:r>
                      <a:r>
                        <a:rPr lang="en-US" sz="1000">
                          <a:effectLst/>
                        </a:rPr>
                        <a:t>C</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4012004453"/>
                  </a:ext>
                </a:extLst>
              </a:tr>
              <a:tr h="290909">
                <a:tc>
                  <a:txBody>
                    <a:bodyPr/>
                    <a:lstStyle/>
                    <a:p>
                      <a:pPr marL="0" marR="0" algn="l">
                        <a:spcBef>
                          <a:spcPts val="0"/>
                        </a:spcBef>
                        <a:spcAft>
                          <a:spcPts val="0"/>
                        </a:spcAft>
                      </a:pPr>
                      <a:r>
                        <a:rPr lang="en-US" sz="1000">
                          <a:effectLst/>
                        </a:rPr>
                        <a:t>Cold-leg temperature</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302 </a:t>
                      </a:r>
                      <a:r>
                        <a:rPr lang="en-US" sz="1000" baseline="30000">
                          <a:effectLst/>
                        </a:rPr>
                        <a:t>o</a:t>
                      </a:r>
                      <a:r>
                        <a:rPr lang="en-US" sz="1000">
                          <a:effectLst/>
                        </a:rPr>
                        <a:t>C</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957357273"/>
                  </a:ext>
                </a:extLst>
              </a:tr>
              <a:tr h="290909">
                <a:tc>
                  <a:txBody>
                    <a:bodyPr/>
                    <a:lstStyle/>
                    <a:p>
                      <a:pPr marL="0" marR="0" algn="l">
                        <a:spcBef>
                          <a:spcPts val="0"/>
                        </a:spcBef>
                        <a:spcAft>
                          <a:spcPts val="0"/>
                        </a:spcAft>
                      </a:pPr>
                      <a:r>
                        <a:rPr lang="en-US" sz="1000">
                          <a:effectLst/>
                        </a:rPr>
                        <a:t>Feed water flow rate</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807.63 kg/s per loop</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3249828963"/>
                  </a:ext>
                </a:extLst>
              </a:tr>
              <a:tr h="290909">
                <a:tc>
                  <a:txBody>
                    <a:bodyPr/>
                    <a:lstStyle/>
                    <a:p>
                      <a:pPr marL="0" marR="0" algn="l">
                        <a:spcBef>
                          <a:spcPts val="0"/>
                        </a:spcBef>
                        <a:spcAft>
                          <a:spcPts val="0"/>
                        </a:spcAft>
                      </a:pPr>
                      <a:r>
                        <a:rPr lang="en-US" sz="1000" dirty="0">
                          <a:effectLst/>
                        </a:rPr>
                        <a:t>Steam water flow rate</a:t>
                      </a:r>
                      <a:endParaRPr lang="en-US" sz="1200" dirty="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807.63 kg/s per loop</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3936453943"/>
                  </a:ext>
                </a:extLst>
              </a:tr>
              <a:tr h="290909">
                <a:tc>
                  <a:txBody>
                    <a:bodyPr/>
                    <a:lstStyle/>
                    <a:p>
                      <a:pPr marL="0" marR="0" algn="l">
                        <a:spcBef>
                          <a:spcPts val="0"/>
                        </a:spcBef>
                        <a:spcAft>
                          <a:spcPts val="0"/>
                        </a:spcAft>
                      </a:pPr>
                      <a:r>
                        <a:rPr lang="en-US" sz="1000">
                          <a:effectLst/>
                        </a:rPr>
                        <a:t>Feedwater temperature</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a:effectLst/>
                        </a:rPr>
                        <a:t>232 </a:t>
                      </a:r>
                      <a:r>
                        <a:rPr lang="en-US" sz="1000" baseline="30000">
                          <a:effectLst/>
                        </a:rPr>
                        <a:t>o</a:t>
                      </a:r>
                      <a:r>
                        <a:rPr lang="en-US" sz="1000">
                          <a:effectLst/>
                        </a:rPr>
                        <a:t>C</a:t>
                      </a:r>
                      <a:endParaRPr lang="en-US" sz="12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4275381115"/>
                  </a:ext>
                </a:extLst>
              </a:tr>
              <a:tr h="290909">
                <a:tc>
                  <a:txBody>
                    <a:bodyPr/>
                    <a:lstStyle/>
                    <a:p>
                      <a:pPr marL="0" marR="0" algn="l">
                        <a:spcBef>
                          <a:spcPts val="0"/>
                        </a:spcBef>
                        <a:spcAft>
                          <a:spcPts val="0"/>
                        </a:spcAft>
                      </a:pPr>
                      <a:r>
                        <a:rPr lang="en-US" sz="1000">
                          <a:effectLst/>
                        </a:rPr>
                        <a:t>Reactor coolant pump flow rate </a:t>
                      </a:r>
                      <a:endParaRPr lang="en-US" sz="12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000" dirty="0">
                          <a:effectLst/>
                        </a:rPr>
                        <a:t>3759.1 kg/s</a:t>
                      </a:r>
                      <a:endParaRPr lang="en-US" sz="12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2961670728"/>
                  </a:ext>
                </a:extLst>
              </a:tr>
            </a:tbl>
          </a:graphicData>
        </a:graphic>
      </p:graphicFrame>
      <p:sp>
        <p:nvSpPr>
          <p:cNvPr id="10" name="Rectangle 9"/>
          <p:cNvSpPr/>
          <p:nvPr/>
        </p:nvSpPr>
        <p:spPr>
          <a:xfrm>
            <a:off x="4017195" y="3101459"/>
            <a:ext cx="4393190" cy="369332"/>
          </a:xfrm>
          <a:prstGeom prst="rect">
            <a:avLst/>
          </a:prstGeom>
        </p:spPr>
        <p:txBody>
          <a:bodyPr wrap="none">
            <a:spAutoFit/>
          </a:bodyPr>
          <a:lstStyle/>
          <a:p>
            <a:pPr algn="ctr"/>
            <a:r>
              <a:rPr lang="en-US" b="1" dirty="0">
                <a:latin typeface="Times New Roman" panose="02020603050405020304" pitchFamily="18" charset="0"/>
                <a:ea typeface="PMingLiU"/>
              </a:rPr>
              <a:t>Initial condition for SBO accident scenario</a:t>
            </a:r>
            <a:endParaRPr lang="en-US" dirty="0">
              <a:latin typeface="Times New Roman" panose="02020603050405020304" pitchFamily="18" charset="0"/>
              <a:ea typeface="PMingLiU"/>
            </a:endParaRPr>
          </a:p>
        </p:txBody>
      </p:sp>
    </p:spTree>
    <p:extLst>
      <p:ext uri="{BB962C8B-B14F-4D97-AF65-F5344CB8AC3E}">
        <p14:creationId xmlns:p14="http://schemas.microsoft.com/office/powerpoint/2010/main" val="6249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843" y="1319701"/>
            <a:ext cx="11351741" cy="981462"/>
          </a:xfrm>
        </p:spPr>
        <p:txBody>
          <a:bodyPr/>
          <a:lstStyle/>
          <a:p>
            <a:r>
              <a:rPr lang="en-US" dirty="0"/>
              <a:t>An SBO case study was performed with an assumption that TDAFW pumps fail to start. </a:t>
            </a:r>
          </a:p>
        </p:txBody>
      </p:sp>
      <p:sp>
        <p:nvSpPr>
          <p:cNvPr id="3" name="Slide Number Placeholder 2"/>
          <p:cNvSpPr>
            <a:spLocks noGrp="1"/>
          </p:cNvSpPr>
          <p:nvPr>
            <p:ph type="sldNum" sz="quarter" idx="12"/>
          </p:nvPr>
        </p:nvSpPr>
        <p:spPr/>
        <p:txBody>
          <a:bodyPr/>
          <a:lstStyle/>
          <a:p>
            <a:fld id="{7FDABCB0-F139-403A-87DF-4AA3DA08FF69}" type="slidenum">
              <a:rPr lang="en-US" smtClean="0"/>
              <a:t>13</a:t>
            </a:fld>
            <a:endParaRPr lang="en-US"/>
          </a:p>
        </p:txBody>
      </p:sp>
      <p:sp>
        <p:nvSpPr>
          <p:cNvPr id="4" name="Title 3"/>
          <p:cNvSpPr>
            <a:spLocks noGrp="1"/>
          </p:cNvSpPr>
          <p:nvPr>
            <p:ph type="title"/>
          </p:nvPr>
        </p:nvSpPr>
        <p:spPr/>
        <p:txBody>
          <a:bodyPr/>
          <a:lstStyle/>
          <a:p>
            <a:r>
              <a:rPr lang="en-US" dirty="0"/>
              <a:t>Case 1: SBO without FSIT</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779" y="2082481"/>
            <a:ext cx="7829867" cy="4638993"/>
          </a:xfrm>
          <a:prstGeom prst="rect">
            <a:avLst/>
          </a:prstGeom>
          <a:noFill/>
          <a:ln>
            <a:noFill/>
          </a:ln>
        </p:spPr>
      </p:pic>
      <p:sp>
        <p:nvSpPr>
          <p:cNvPr id="6" name="TextBox 5"/>
          <p:cNvSpPr txBox="1"/>
          <p:nvPr/>
        </p:nvSpPr>
        <p:spPr>
          <a:xfrm>
            <a:off x="4505325" y="3243573"/>
            <a:ext cx="1419225" cy="553998"/>
          </a:xfrm>
          <a:prstGeom prst="rect">
            <a:avLst/>
          </a:prstGeom>
          <a:noFill/>
        </p:spPr>
        <p:txBody>
          <a:bodyPr wrap="square" rtlCol="0">
            <a:spAutoFit/>
          </a:bodyPr>
          <a:lstStyle/>
          <a:p>
            <a:r>
              <a:rPr lang="en-US" sz="1000" dirty="0"/>
              <a:t>Peak cladding temperature increases after core uncovery</a:t>
            </a:r>
          </a:p>
        </p:txBody>
      </p:sp>
      <p:sp>
        <p:nvSpPr>
          <p:cNvPr id="7" name="TextBox 6"/>
          <p:cNvSpPr txBox="1"/>
          <p:nvPr/>
        </p:nvSpPr>
        <p:spPr>
          <a:xfrm>
            <a:off x="5022215" y="1841073"/>
            <a:ext cx="1804670" cy="246221"/>
          </a:xfrm>
          <a:prstGeom prst="rect">
            <a:avLst/>
          </a:prstGeom>
          <a:noFill/>
        </p:spPr>
        <p:txBody>
          <a:bodyPr wrap="square" rtlCol="0">
            <a:spAutoFit/>
          </a:bodyPr>
          <a:lstStyle/>
          <a:p>
            <a:r>
              <a:rPr lang="en-US" sz="1000" dirty="0"/>
              <a:t>Core damage timing &lt; 1.5 hr.</a:t>
            </a:r>
          </a:p>
        </p:txBody>
      </p:sp>
      <p:sp>
        <p:nvSpPr>
          <p:cNvPr id="8" name="TextBox 7"/>
          <p:cNvSpPr txBox="1"/>
          <p:nvPr/>
        </p:nvSpPr>
        <p:spPr>
          <a:xfrm>
            <a:off x="7396164" y="2490555"/>
            <a:ext cx="1104900" cy="400110"/>
          </a:xfrm>
          <a:prstGeom prst="rect">
            <a:avLst/>
          </a:prstGeom>
          <a:noFill/>
        </p:spPr>
        <p:txBody>
          <a:bodyPr wrap="square" rtlCol="0">
            <a:spAutoFit/>
          </a:bodyPr>
          <a:lstStyle/>
          <a:p>
            <a:r>
              <a:rPr lang="en-US" sz="1000" dirty="0"/>
              <a:t>Pressure rises after SG depletes</a:t>
            </a:r>
          </a:p>
        </p:txBody>
      </p:sp>
      <p:sp>
        <p:nvSpPr>
          <p:cNvPr id="9" name="TextBox 8"/>
          <p:cNvSpPr txBox="1"/>
          <p:nvPr/>
        </p:nvSpPr>
        <p:spPr>
          <a:xfrm>
            <a:off x="9278652" y="4795838"/>
            <a:ext cx="1109662" cy="246221"/>
          </a:xfrm>
          <a:prstGeom prst="rect">
            <a:avLst/>
          </a:prstGeom>
          <a:noFill/>
        </p:spPr>
        <p:txBody>
          <a:bodyPr wrap="square" rtlCol="0">
            <a:spAutoFit/>
          </a:bodyPr>
          <a:lstStyle/>
          <a:p>
            <a:r>
              <a:rPr lang="en-US" sz="1000" dirty="0"/>
              <a:t>Core uncovery</a:t>
            </a:r>
          </a:p>
        </p:txBody>
      </p:sp>
      <p:sp>
        <p:nvSpPr>
          <p:cNvPr id="10" name="TextBox 9"/>
          <p:cNvSpPr txBox="1"/>
          <p:nvPr/>
        </p:nvSpPr>
        <p:spPr>
          <a:xfrm>
            <a:off x="3395663" y="5862638"/>
            <a:ext cx="1109662" cy="400110"/>
          </a:xfrm>
          <a:prstGeom prst="rect">
            <a:avLst/>
          </a:prstGeom>
          <a:noFill/>
        </p:spPr>
        <p:txBody>
          <a:bodyPr wrap="square" rtlCol="0">
            <a:spAutoFit/>
          </a:bodyPr>
          <a:lstStyle/>
          <a:p>
            <a:r>
              <a:rPr lang="en-US" sz="1000" dirty="0"/>
              <a:t>Both SG depletes at around 1400 s</a:t>
            </a:r>
          </a:p>
        </p:txBody>
      </p:sp>
    </p:spTree>
    <p:extLst>
      <p:ext uri="{BB962C8B-B14F-4D97-AF65-F5344CB8AC3E}">
        <p14:creationId xmlns:p14="http://schemas.microsoft.com/office/powerpoint/2010/main" val="85053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493824"/>
            <a:ext cx="11989524" cy="4737374"/>
            <a:chOff x="0" y="1493824"/>
            <a:chExt cx="11989524" cy="4737374"/>
          </a:xfrm>
        </p:grpSpPr>
        <p:grpSp>
          <p:nvGrpSpPr>
            <p:cNvPr id="7" name="Group 6"/>
            <p:cNvGrpSpPr/>
            <p:nvPr/>
          </p:nvGrpSpPr>
          <p:grpSpPr>
            <a:xfrm>
              <a:off x="0" y="1493824"/>
              <a:ext cx="11989524" cy="4737374"/>
              <a:chOff x="0" y="1555977"/>
              <a:chExt cx="11989524" cy="4737374"/>
            </a:xfrm>
          </p:grpSpPr>
          <p:pic>
            <p:nvPicPr>
              <p:cNvPr id="5" name="Picture 4"/>
              <p:cNvPicPr>
                <a:picLocks noChangeAspect="1"/>
              </p:cNvPicPr>
              <p:nvPr/>
            </p:nvPicPr>
            <p:blipFill>
              <a:blip r:embed="rId3"/>
              <a:stretch>
                <a:fillRect/>
              </a:stretch>
            </p:blipFill>
            <p:spPr>
              <a:xfrm>
                <a:off x="3796611" y="1555977"/>
                <a:ext cx="8192913" cy="4737374"/>
              </a:xfrm>
              <a:prstGeom prst="rect">
                <a:avLst/>
              </a:prstGeom>
            </p:spPr>
          </p:pic>
          <p:pic>
            <p:nvPicPr>
              <p:cNvPr id="6" name="Picture 5"/>
              <p:cNvPicPr>
                <a:picLocks noChangeAspect="1"/>
              </p:cNvPicPr>
              <p:nvPr/>
            </p:nvPicPr>
            <p:blipFill>
              <a:blip r:embed="rId4"/>
              <a:stretch>
                <a:fillRect/>
              </a:stretch>
            </p:blipFill>
            <p:spPr>
              <a:xfrm>
                <a:off x="0" y="1555977"/>
                <a:ext cx="3816181" cy="4636712"/>
              </a:xfrm>
              <a:prstGeom prst="rect">
                <a:avLst/>
              </a:prstGeom>
            </p:spPr>
          </p:pic>
        </p:grpSp>
        <p:pic>
          <p:nvPicPr>
            <p:cNvPr id="16" name="Picture 15"/>
            <p:cNvPicPr>
              <a:picLocks noChangeAspect="1"/>
            </p:cNvPicPr>
            <p:nvPr/>
          </p:nvPicPr>
          <p:blipFill>
            <a:blip r:embed="rId5"/>
            <a:stretch>
              <a:fillRect/>
            </a:stretch>
          </p:blipFill>
          <p:spPr>
            <a:xfrm>
              <a:off x="7893067" y="3924301"/>
              <a:ext cx="4050787" cy="2262880"/>
            </a:xfrm>
            <a:prstGeom prst="rect">
              <a:avLst/>
            </a:prstGeom>
          </p:spPr>
        </p:pic>
      </p:grpSp>
      <p:sp>
        <p:nvSpPr>
          <p:cNvPr id="3" name="Slide Number Placeholder 2"/>
          <p:cNvSpPr>
            <a:spLocks noGrp="1"/>
          </p:cNvSpPr>
          <p:nvPr>
            <p:ph type="sldNum" sz="quarter" idx="12"/>
          </p:nvPr>
        </p:nvSpPr>
        <p:spPr>
          <a:xfrm>
            <a:off x="9107444" y="6430504"/>
            <a:ext cx="2743200" cy="365125"/>
          </a:xfrm>
        </p:spPr>
        <p:txBody>
          <a:bodyPr/>
          <a:lstStyle/>
          <a:p>
            <a:fld id="{7FDABCB0-F139-403A-87DF-4AA3DA08FF69}" type="slidenum">
              <a:rPr lang="en-US" smtClean="0"/>
              <a:pPr/>
              <a:t>14</a:t>
            </a:fld>
            <a:endParaRPr lang="en-US"/>
          </a:p>
        </p:txBody>
      </p:sp>
      <p:sp>
        <p:nvSpPr>
          <p:cNvPr id="4" name="Title 3"/>
          <p:cNvSpPr>
            <a:spLocks noGrp="1"/>
          </p:cNvSpPr>
          <p:nvPr>
            <p:ph type="title"/>
          </p:nvPr>
        </p:nvSpPr>
        <p:spPr>
          <a:xfrm>
            <a:off x="440081" y="168261"/>
            <a:ext cx="10034201" cy="1325563"/>
          </a:xfrm>
        </p:spPr>
        <p:txBody>
          <a:bodyPr/>
          <a:lstStyle/>
          <a:p>
            <a:r>
              <a:rPr lang="en-US" dirty="0"/>
              <a:t>Case 2: SBO with FSIT – Rx saved!</a:t>
            </a:r>
          </a:p>
        </p:txBody>
      </p:sp>
      <p:cxnSp>
        <p:nvCxnSpPr>
          <p:cNvPr id="12" name="Straight Connector 11"/>
          <p:cNvCxnSpPr>
            <a:cxnSpLocks/>
          </p:cNvCxnSpPr>
          <p:nvPr/>
        </p:nvCxnSpPr>
        <p:spPr>
          <a:xfrm flipV="1">
            <a:off x="6465404" y="1540653"/>
            <a:ext cx="405659" cy="11379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76771" y="1248716"/>
            <a:ext cx="3607457" cy="276999"/>
          </a:xfrm>
          <a:prstGeom prst="rect">
            <a:avLst/>
          </a:prstGeom>
          <a:noFill/>
        </p:spPr>
        <p:txBody>
          <a:bodyPr wrap="square" rtlCol="0">
            <a:spAutoFit/>
          </a:bodyPr>
          <a:lstStyle/>
          <a:p>
            <a:r>
              <a:rPr lang="en-US" sz="1200" dirty="0">
                <a:solidFill>
                  <a:srgbClr val="FF0000"/>
                </a:solidFill>
              </a:rPr>
              <a:t>Without FLEX, the core damage happens ~ 2.8 hrs.</a:t>
            </a:r>
          </a:p>
        </p:txBody>
      </p:sp>
      <p:sp>
        <p:nvSpPr>
          <p:cNvPr id="14" name="TextBox 13"/>
          <p:cNvSpPr txBox="1"/>
          <p:nvPr/>
        </p:nvSpPr>
        <p:spPr>
          <a:xfrm>
            <a:off x="842969" y="1263654"/>
            <a:ext cx="3413293" cy="276999"/>
          </a:xfrm>
          <a:prstGeom prst="rect">
            <a:avLst/>
          </a:prstGeom>
          <a:noFill/>
        </p:spPr>
        <p:txBody>
          <a:bodyPr wrap="square" rtlCol="0">
            <a:spAutoFit/>
          </a:bodyPr>
          <a:lstStyle/>
          <a:p>
            <a:r>
              <a:rPr lang="en-US" sz="1200" dirty="0">
                <a:solidFill>
                  <a:srgbClr val="FF0000"/>
                </a:solidFill>
              </a:rPr>
              <a:t>FLEX injected at 8400 s</a:t>
            </a:r>
            <a:endParaRPr lang="en-US" dirty="0"/>
          </a:p>
        </p:txBody>
      </p:sp>
      <p:sp>
        <p:nvSpPr>
          <p:cNvPr id="17" name="TextBox 16"/>
          <p:cNvSpPr txBox="1"/>
          <p:nvPr/>
        </p:nvSpPr>
        <p:spPr>
          <a:xfrm>
            <a:off x="8340971" y="3924301"/>
            <a:ext cx="3276310" cy="369332"/>
          </a:xfrm>
          <a:prstGeom prst="rect">
            <a:avLst/>
          </a:prstGeom>
          <a:noFill/>
        </p:spPr>
        <p:txBody>
          <a:bodyPr wrap="square" rtlCol="0">
            <a:spAutoFit/>
          </a:bodyPr>
          <a:lstStyle/>
          <a:p>
            <a:r>
              <a:rPr lang="en-US" dirty="0"/>
              <a:t>Sequential operation of FSITs</a:t>
            </a:r>
          </a:p>
        </p:txBody>
      </p:sp>
      <p:cxnSp>
        <p:nvCxnSpPr>
          <p:cNvPr id="10" name="Straight Connector 9"/>
          <p:cNvCxnSpPr/>
          <p:nvPr/>
        </p:nvCxnSpPr>
        <p:spPr>
          <a:xfrm>
            <a:off x="4323080" y="1711960"/>
            <a:ext cx="323596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640" y="6543588"/>
            <a:ext cx="11165840" cy="276999"/>
          </a:xfrm>
          <a:prstGeom prst="rect">
            <a:avLst/>
          </a:prstGeom>
          <a:noFill/>
        </p:spPr>
        <p:txBody>
          <a:bodyPr wrap="square" rtlCol="0">
            <a:spAutoFit/>
          </a:bodyPr>
          <a:lstStyle/>
          <a:p>
            <a:r>
              <a:rPr lang="en-US" sz="1200" dirty="0"/>
              <a:t>**The pressure will increase and will reach the Pressurizer Relief/Safety valves set-points and then there will be loss of inventory and core damage.</a:t>
            </a:r>
          </a:p>
        </p:txBody>
      </p:sp>
      <p:sp>
        <p:nvSpPr>
          <p:cNvPr id="15" name="TextBox 14"/>
          <p:cNvSpPr txBox="1"/>
          <p:nvPr/>
        </p:nvSpPr>
        <p:spPr>
          <a:xfrm>
            <a:off x="4372803" y="1470520"/>
            <a:ext cx="2667000" cy="276999"/>
          </a:xfrm>
          <a:prstGeom prst="rect">
            <a:avLst/>
          </a:prstGeom>
          <a:noFill/>
        </p:spPr>
        <p:txBody>
          <a:bodyPr wrap="square" rtlCol="0">
            <a:spAutoFit/>
          </a:bodyPr>
          <a:lstStyle/>
          <a:p>
            <a:r>
              <a:rPr lang="en-US" sz="1200" dirty="0"/>
              <a:t>Set-point for relief valve</a:t>
            </a:r>
          </a:p>
        </p:txBody>
      </p:sp>
      <p:cxnSp>
        <p:nvCxnSpPr>
          <p:cNvPr id="22" name="Straight Connector 21">
            <a:extLst>
              <a:ext uri="{FF2B5EF4-FFF2-40B4-BE49-F238E27FC236}">
                <a16:creationId xmlns:a16="http://schemas.microsoft.com/office/drawing/2014/main" id="{2281B28F-6A4D-4FDB-25BE-F7521D4957F5}"/>
              </a:ext>
            </a:extLst>
          </p:cNvPr>
          <p:cNvCxnSpPr>
            <a:cxnSpLocks/>
          </p:cNvCxnSpPr>
          <p:nvPr/>
        </p:nvCxnSpPr>
        <p:spPr>
          <a:xfrm flipH="1" flipV="1">
            <a:off x="2151822" y="1540653"/>
            <a:ext cx="562680" cy="13022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8BD3719-898C-0A1D-3CFB-268152E5A14C}"/>
              </a:ext>
            </a:extLst>
          </p:cNvPr>
          <p:cNvSpPr txBox="1"/>
          <p:nvPr/>
        </p:nvSpPr>
        <p:spPr>
          <a:xfrm>
            <a:off x="7893067" y="6125130"/>
            <a:ext cx="3957577" cy="276999"/>
          </a:xfrm>
          <a:prstGeom prst="rect">
            <a:avLst/>
          </a:prstGeom>
          <a:noFill/>
        </p:spPr>
        <p:txBody>
          <a:bodyPr wrap="square">
            <a:spAutoFit/>
          </a:bodyPr>
          <a:lstStyle/>
          <a:p>
            <a:r>
              <a:rPr lang="en-US" sz="1200" dirty="0">
                <a:solidFill>
                  <a:srgbClr val="FF0000"/>
                </a:solidFill>
              </a:rPr>
              <a:t>FSIT activation: SG levels drops to 20%</a:t>
            </a:r>
            <a:endParaRPr lang="en-US" sz="1200" dirty="0"/>
          </a:p>
        </p:txBody>
      </p:sp>
      <p:cxnSp>
        <p:nvCxnSpPr>
          <p:cNvPr id="27" name="Straight Connector 26">
            <a:extLst>
              <a:ext uri="{FF2B5EF4-FFF2-40B4-BE49-F238E27FC236}">
                <a16:creationId xmlns:a16="http://schemas.microsoft.com/office/drawing/2014/main" id="{B91A3A57-4983-8F39-6330-DE702BB1EBC6}"/>
              </a:ext>
            </a:extLst>
          </p:cNvPr>
          <p:cNvCxnSpPr>
            <a:cxnSpLocks/>
          </p:cNvCxnSpPr>
          <p:nvPr/>
        </p:nvCxnSpPr>
        <p:spPr>
          <a:xfrm flipH="1">
            <a:off x="8375821" y="4576970"/>
            <a:ext cx="161892" cy="16542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DABCB0-F139-403A-87DF-4AA3DA08FF69}" type="slidenum">
              <a:rPr lang="en-US" smtClean="0"/>
              <a:t>15</a:t>
            </a:fld>
            <a:endParaRPr lang="en-US"/>
          </a:p>
        </p:txBody>
      </p:sp>
      <p:sp>
        <p:nvSpPr>
          <p:cNvPr id="4" name="Title 3"/>
          <p:cNvSpPr>
            <a:spLocks noGrp="1"/>
          </p:cNvSpPr>
          <p:nvPr>
            <p:ph type="title"/>
          </p:nvPr>
        </p:nvSpPr>
        <p:spPr/>
        <p:txBody>
          <a:bodyPr/>
          <a:lstStyle/>
          <a:p>
            <a:r>
              <a:rPr lang="en-US" dirty="0"/>
              <a:t>Risk Assessment</a:t>
            </a:r>
            <a:endParaRPr lang="en-US" sz="1800" b="1" i="1" dirty="0">
              <a:solidFill>
                <a:schemeClr val="tx1"/>
              </a:solidFill>
              <a:latin typeface="Times New Roman" panose="02020603050405020304" pitchFamily="18" charset="0"/>
              <a:ea typeface="PMingLiU"/>
              <a:cs typeface="+mn-cs"/>
            </a:endParaRPr>
          </a:p>
        </p:txBody>
      </p:sp>
      <p:pic>
        <p:nvPicPr>
          <p:cNvPr id="6" name="Picture 5"/>
          <p:cNvPicPr/>
          <p:nvPr/>
        </p:nvPicPr>
        <p:blipFill>
          <a:blip r:embed="rId3"/>
          <a:stretch>
            <a:fillRect/>
          </a:stretch>
        </p:blipFill>
        <p:spPr>
          <a:xfrm>
            <a:off x="482282" y="4306545"/>
            <a:ext cx="6380481" cy="2332064"/>
          </a:xfrm>
          <a:prstGeom prst="rect">
            <a:avLst/>
          </a:prstGeom>
        </p:spPr>
      </p:pic>
      <p:pic>
        <p:nvPicPr>
          <p:cNvPr id="7" name="Picture 6"/>
          <p:cNvPicPr/>
          <p:nvPr/>
        </p:nvPicPr>
        <p:blipFill>
          <a:blip r:embed="rId4"/>
          <a:stretch>
            <a:fillRect/>
          </a:stretch>
        </p:blipFill>
        <p:spPr>
          <a:xfrm>
            <a:off x="627088" y="1640616"/>
            <a:ext cx="5731510" cy="2040890"/>
          </a:xfrm>
          <a:prstGeom prst="rect">
            <a:avLst/>
          </a:prstGeom>
        </p:spPr>
      </p:pic>
      <p:sp>
        <p:nvSpPr>
          <p:cNvPr id="8" name="Rectangle 7"/>
          <p:cNvSpPr/>
          <p:nvPr/>
        </p:nvSpPr>
        <p:spPr>
          <a:xfrm>
            <a:off x="33338" y="1245422"/>
            <a:ext cx="7137057" cy="369332"/>
          </a:xfrm>
          <a:prstGeom prst="rect">
            <a:avLst/>
          </a:prstGeom>
        </p:spPr>
        <p:txBody>
          <a:bodyPr wrap="square">
            <a:spAutoFit/>
          </a:bodyPr>
          <a:lstStyle/>
          <a:p>
            <a:pPr algn="ctr"/>
            <a:r>
              <a:rPr lang="en-US" b="1" i="1" dirty="0">
                <a:latin typeface="Times New Roman" panose="02020603050405020304" pitchFamily="18" charset="0"/>
                <a:ea typeface="PMingLiU"/>
              </a:rPr>
              <a:t>Simplified event tree for SBO without FSIT</a:t>
            </a:r>
          </a:p>
        </p:txBody>
      </p:sp>
      <p:sp>
        <p:nvSpPr>
          <p:cNvPr id="9" name="Rectangle 8"/>
          <p:cNvSpPr/>
          <p:nvPr/>
        </p:nvSpPr>
        <p:spPr>
          <a:xfrm>
            <a:off x="4033519" y="3937212"/>
            <a:ext cx="2133918" cy="369332"/>
          </a:xfrm>
          <a:prstGeom prst="rect">
            <a:avLst/>
          </a:prstGeom>
        </p:spPr>
        <p:txBody>
          <a:bodyPr wrap="none">
            <a:spAutoFit/>
          </a:bodyPr>
          <a:lstStyle/>
          <a:p>
            <a:r>
              <a:rPr lang="en-US" b="1" i="1" dirty="0">
                <a:latin typeface="Times New Roman" panose="02020603050405020304" pitchFamily="18" charset="0"/>
                <a:ea typeface="PMingLiU"/>
              </a:rPr>
              <a:t>with FSIT operation</a:t>
            </a:r>
            <a:endParaRPr lang="en-US" dirty="0"/>
          </a:p>
        </p:txBody>
      </p:sp>
      <p:sp>
        <p:nvSpPr>
          <p:cNvPr id="10" name="Rectangle 9"/>
          <p:cNvSpPr/>
          <p:nvPr/>
        </p:nvSpPr>
        <p:spPr>
          <a:xfrm>
            <a:off x="444843" y="5893903"/>
            <a:ext cx="6609081" cy="744705"/>
          </a:xfrm>
          <a:prstGeom prst="rect">
            <a:avLst/>
          </a:prstGeom>
          <a:solidFill>
            <a:schemeClr val="lt1">
              <a:alpha val="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769766897"/>
              </p:ext>
            </p:extLst>
          </p:nvPr>
        </p:nvGraphicFramePr>
        <p:xfrm>
          <a:off x="7705724" y="2706131"/>
          <a:ext cx="3843339" cy="2189758"/>
        </p:xfrm>
        <a:graphic>
          <a:graphicData uri="http://schemas.openxmlformats.org/drawingml/2006/table">
            <a:tbl>
              <a:tblPr>
                <a:tableStyleId>{5C22544A-7EE6-4342-B048-85BDC9FD1C3A}</a:tableStyleId>
              </a:tblPr>
              <a:tblGrid>
                <a:gridCol w="2802260">
                  <a:extLst>
                    <a:ext uri="{9D8B030D-6E8A-4147-A177-3AD203B41FA5}">
                      <a16:colId xmlns:a16="http://schemas.microsoft.com/office/drawing/2014/main" val="131605717"/>
                    </a:ext>
                  </a:extLst>
                </a:gridCol>
                <a:gridCol w="1041079">
                  <a:extLst>
                    <a:ext uri="{9D8B030D-6E8A-4147-A177-3AD203B41FA5}">
                      <a16:colId xmlns:a16="http://schemas.microsoft.com/office/drawing/2014/main" val="610723801"/>
                    </a:ext>
                  </a:extLst>
                </a:gridCol>
              </a:tblGrid>
              <a:tr h="546239">
                <a:tc>
                  <a:txBody>
                    <a:bodyPr/>
                    <a:lstStyle/>
                    <a:p>
                      <a:pPr marL="0" marR="0" algn="l">
                        <a:spcBef>
                          <a:spcPts val="0"/>
                        </a:spcBef>
                        <a:spcAft>
                          <a:spcPts val="0"/>
                        </a:spcAft>
                      </a:pPr>
                      <a:r>
                        <a:rPr lang="en-US" sz="1800" dirty="0">
                          <a:effectLst/>
                          <a:latin typeface="Times New Roman" panose="02020603050405020304" pitchFamily="18" charset="0"/>
                          <a:ea typeface="PMingLiU"/>
                        </a:rPr>
                        <a:t>Cases</a:t>
                      </a:r>
                    </a:p>
                  </a:txBody>
                  <a:tcPr marL="68580" marR="68580" marT="0" marB="0"/>
                </a:tc>
                <a:tc>
                  <a:txBody>
                    <a:bodyPr/>
                    <a:lstStyle/>
                    <a:p>
                      <a:pPr marL="0" marR="0" algn="l">
                        <a:spcBef>
                          <a:spcPts val="0"/>
                        </a:spcBef>
                        <a:spcAft>
                          <a:spcPts val="0"/>
                        </a:spcAft>
                      </a:pPr>
                      <a:r>
                        <a:rPr lang="en-US" sz="1800" dirty="0">
                          <a:effectLst/>
                        </a:rPr>
                        <a:t>CDF</a:t>
                      </a:r>
                      <a:endParaRPr lang="en-US" sz="18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3729678620"/>
                  </a:ext>
                </a:extLst>
              </a:tr>
              <a:tr h="546239">
                <a:tc>
                  <a:txBody>
                    <a:bodyPr/>
                    <a:lstStyle/>
                    <a:p>
                      <a:pPr marL="0" marR="0" algn="l">
                        <a:spcBef>
                          <a:spcPts val="0"/>
                        </a:spcBef>
                        <a:spcAft>
                          <a:spcPts val="0"/>
                        </a:spcAft>
                      </a:pPr>
                      <a:r>
                        <a:rPr lang="en-US" sz="1800" dirty="0">
                          <a:effectLst/>
                        </a:rPr>
                        <a:t>Case 1: Simplified SBO without FSIT </a:t>
                      </a:r>
                      <a:endParaRPr lang="en-US" sz="1800" dirty="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800" dirty="0">
                          <a:effectLst/>
                        </a:rPr>
                        <a:t>2.88e-8</a:t>
                      </a:r>
                      <a:endParaRPr lang="en-US" sz="18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426929494"/>
                  </a:ext>
                </a:extLst>
              </a:tr>
              <a:tr h="546239">
                <a:tc>
                  <a:txBody>
                    <a:bodyPr/>
                    <a:lstStyle/>
                    <a:p>
                      <a:pPr marL="0" marR="0" algn="l">
                        <a:spcBef>
                          <a:spcPts val="0"/>
                        </a:spcBef>
                        <a:spcAft>
                          <a:spcPts val="0"/>
                        </a:spcAft>
                      </a:pPr>
                      <a:r>
                        <a:rPr lang="en-US" sz="1800" dirty="0">
                          <a:effectLst/>
                        </a:rPr>
                        <a:t>Case 2: Simplified SBO with FSIT </a:t>
                      </a:r>
                      <a:endParaRPr lang="en-US" sz="1800" dirty="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800" dirty="0">
                          <a:effectLst/>
                        </a:rPr>
                        <a:t>5.02e-9</a:t>
                      </a:r>
                      <a:endParaRPr lang="en-US" sz="18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3303045473"/>
                  </a:ext>
                </a:extLst>
              </a:tr>
              <a:tr h="546239">
                <a:tc>
                  <a:txBody>
                    <a:bodyPr/>
                    <a:lstStyle/>
                    <a:p>
                      <a:pPr marL="0" marR="0" algn="l">
                        <a:spcBef>
                          <a:spcPts val="0"/>
                        </a:spcBef>
                        <a:spcAft>
                          <a:spcPts val="0"/>
                        </a:spcAft>
                      </a:pPr>
                      <a:r>
                        <a:rPr lang="en-US" sz="1800">
                          <a:effectLst/>
                        </a:rPr>
                        <a:t>CDF reduction</a:t>
                      </a:r>
                      <a:endParaRPr lang="en-US" sz="1800">
                        <a:effectLst/>
                        <a:latin typeface="Times New Roman" panose="02020603050405020304" pitchFamily="18" charset="0"/>
                        <a:ea typeface="PMingLiU"/>
                      </a:endParaRPr>
                    </a:p>
                  </a:txBody>
                  <a:tcPr marL="68580" marR="68580" marT="0" marB="0" anchor="ctr"/>
                </a:tc>
                <a:tc>
                  <a:txBody>
                    <a:bodyPr/>
                    <a:lstStyle/>
                    <a:p>
                      <a:pPr marL="0" marR="0" algn="l">
                        <a:spcBef>
                          <a:spcPts val="0"/>
                        </a:spcBef>
                        <a:spcAft>
                          <a:spcPts val="0"/>
                        </a:spcAft>
                      </a:pPr>
                      <a:r>
                        <a:rPr lang="en-US" sz="1800" dirty="0">
                          <a:effectLst/>
                        </a:rPr>
                        <a:t>~82%</a:t>
                      </a:r>
                      <a:endParaRPr lang="en-US" sz="18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500051674"/>
                  </a:ext>
                </a:extLst>
              </a:tr>
            </a:tbl>
          </a:graphicData>
        </a:graphic>
      </p:graphicFrame>
      <p:sp>
        <p:nvSpPr>
          <p:cNvPr id="2" name="TextBox 1"/>
          <p:cNvSpPr txBox="1"/>
          <p:nvPr/>
        </p:nvSpPr>
        <p:spPr>
          <a:xfrm>
            <a:off x="7868920" y="5273040"/>
            <a:ext cx="3586480" cy="369332"/>
          </a:xfrm>
          <a:prstGeom prst="rect">
            <a:avLst/>
          </a:prstGeom>
          <a:noFill/>
        </p:spPr>
        <p:txBody>
          <a:bodyPr wrap="square" rtlCol="0">
            <a:spAutoFit/>
          </a:bodyPr>
          <a:lstStyle/>
          <a:p>
            <a:r>
              <a:rPr lang="en-US" dirty="0"/>
              <a:t> </a:t>
            </a:r>
          </a:p>
        </p:txBody>
      </p:sp>
      <p:cxnSp>
        <p:nvCxnSpPr>
          <p:cNvPr id="13" name="Straight Connector 12">
            <a:extLst>
              <a:ext uri="{FF2B5EF4-FFF2-40B4-BE49-F238E27FC236}">
                <a16:creationId xmlns:a16="http://schemas.microsoft.com/office/drawing/2014/main" id="{4B5CF909-A788-CFE7-18DB-34CF249AC75B}"/>
              </a:ext>
            </a:extLst>
          </p:cNvPr>
          <p:cNvCxnSpPr>
            <a:cxnSpLocks/>
          </p:cNvCxnSpPr>
          <p:nvPr/>
        </p:nvCxnSpPr>
        <p:spPr>
          <a:xfrm>
            <a:off x="6358598" y="3558209"/>
            <a:ext cx="593824" cy="2335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29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conceptual design of new Forced SIT was suggested</a:t>
            </a:r>
          </a:p>
          <a:p>
            <a:endParaRPr lang="en-US" dirty="0"/>
          </a:p>
          <a:p>
            <a:r>
              <a:rPr lang="en-US" dirty="0"/>
              <a:t>A case study was performed to demonstrate the merit of this system and how it can be used with recently developed FLEX strategies.</a:t>
            </a:r>
          </a:p>
          <a:p>
            <a:endParaRPr lang="en-US" dirty="0"/>
          </a:p>
          <a:p>
            <a:r>
              <a:rPr lang="en-US" dirty="0"/>
              <a:t>It can reduce the CDF under SBO by 82%.</a:t>
            </a:r>
          </a:p>
          <a:p>
            <a:endParaRPr lang="en-US" dirty="0"/>
          </a:p>
          <a:p>
            <a:r>
              <a:rPr lang="en-US" dirty="0"/>
              <a:t>The purpose of this study is to share the idea that we can utilize the back pressure for quick inventory makeup with available borated water.</a:t>
            </a:r>
          </a:p>
        </p:txBody>
      </p:sp>
      <p:sp>
        <p:nvSpPr>
          <p:cNvPr id="3" name="Slide Number Placeholder 2"/>
          <p:cNvSpPr>
            <a:spLocks noGrp="1"/>
          </p:cNvSpPr>
          <p:nvPr>
            <p:ph type="sldNum" sz="quarter" idx="12"/>
          </p:nvPr>
        </p:nvSpPr>
        <p:spPr/>
        <p:txBody>
          <a:bodyPr/>
          <a:lstStyle/>
          <a:p>
            <a:fld id="{7FDABCB0-F139-403A-87DF-4AA3DA08FF69}" type="slidenum">
              <a:rPr lang="en-US" smtClean="0"/>
              <a:t>16</a:t>
            </a:fld>
            <a:endParaRPr lang="en-US"/>
          </a:p>
        </p:txBody>
      </p:sp>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99735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2"/>
          </p:nvPr>
        </p:nvSpPr>
        <p:spPr/>
        <p:txBody>
          <a:bodyPr/>
          <a:lstStyle/>
          <a:p>
            <a:fld id="{7FDABCB0-F139-403A-87DF-4AA3DA08FF69}" type="slidenum">
              <a:rPr lang="en-US" smtClean="0"/>
              <a:t>17</a:t>
            </a:fld>
            <a:endParaRPr lang="en-US"/>
          </a:p>
        </p:txBody>
      </p:sp>
    </p:spTree>
    <p:extLst>
      <p:ext uri="{BB962C8B-B14F-4D97-AF65-F5344CB8AC3E}">
        <p14:creationId xmlns:p14="http://schemas.microsoft.com/office/powerpoint/2010/main" val="230541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843" y="1391479"/>
            <a:ext cx="11351741" cy="5209346"/>
          </a:xfrm>
        </p:spPr>
        <p:txBody>
          <a:bodyPr>
            <a:normAutofit/>
          </a:bodyPr>
          <a:lstStyle/>
          <a:p>
            <a:r>
              <a:rPr lang="en-US" dirty="0"/>
              <a:t>Following the Fukushima Daiichi accident, USNRC issued order ES-12-049</a:t>
            </a:r>
            <a:r>
              <a:rPr lang="en-US" baseline="30000" dirty="0"/>
              <a:t>1 </a:t>
            </a:r>
            <a:r>
              <a:rPr lang="en-US" dirty="0"/>
              <a:t>requiring nuclear plants to implement mitigation strategies to cope with BDBAs. </a:t>
            </a:r>
            <a:endParaRPr lang="en-US" dirty="0">
              <a:solidFill>
                <a:srgbClr val="FF0000"/>
              </a:solidFill>
            </a:endParaRPr>
          </a:p>
          <a:p>
            <a:pPr lvl="1"/>
            <a:r>
              <a:rPr lang="en-US" dirty="0"/>
              <a:t>Under SBO circumstance: Turbine-driven auxiliary feedwater pumps</a:t>
            </a:r>
          </a:p>
          <a:p>
            <a:pPr lvl="2"/>
            <a:r>
              <a:rPr lang="en-US" dirty="0"/>
              <a:t>Early failure/Fail to start of these pumps may lead to the core damage.</a:t>
            </a:r>
          </a:p>
          <a:p>
            <a:pPr lvl="1"/>
            <a:r>
              <a:rPr lang="en-US" dirty="0"/>
              <a:t>Diverse and flexible coping strategy (FLEX) </a:t>
            </a:r>
          </a:p>
          <a:p>
            <a:pPr lvl="2"/>
            <a:r>
              <a:rPr lang="en-US" dirty="0"/>
              <a:t>FLEX can be useful but the deployment and startup time is expected to be more than 2 hrs</a:t>
            </a:r>
            <a:r>
              <a:rPr lang="en-US" baseline="30000" dirty="0"/>
              <a:t>2</a:t>
            </a:r>
            <a:r>
              <a:rPr lang="en-US" dirty="0"/>
              <a:t>.</a:t>
            </a:r>
          </a:p>
          <a:p>
            <a:pPr lvl="1"/>
            <a:r>
              <a:rPr lang="en-US" dirty="0"/>
              <a:t>Quick response at the primary inventory loss is required.</a:t>
            </a:r>
          </a:p>
          <a:p>
            <a:pPr lvl="2"/>
            <a:r>
              <a:rPr lang="en-US" dirty="0"/>
              <a:t>SITs inventory can be useful but they are at low pressure of 4 MPa.</a:t>
            </a:r>
          </a:p>
          <a:p>
            <a:pPr lvl="2"/>
            <a:r>
              <a:rPr lang="en-US" dirty="0"/>
              <a:t>Depressurizing will lead to early core damage because of excessive inventory loss.</a:t>
            </a:r>
          </a:p>
          <a:p>
            <a:pPr lvl="1"/>
            <a:endParaRPr lang="en-US" dirty="0"/>
          </a:p>
          <a:p>
            <a:pPr marL="457200" lvl="1" indent="0">
              <a:buNone/>
            </a:pPr>
            <a:r>
              <a:rPr lang="en-US" dirty="0">
                <a:sym typeface="Wingdings" panose="05000000000000000000" pitchFamily="2" charset="2"/>
              </a:rPr>
              <a:t> </a:t>
            </a:r>
            <a:r>
              <a:rPr lang="en-US" dirty="0"/>
              <a:t>A new device ‘Forced </a:t>
            </a:r>
            <a:r>
              <a:rPr lang="en-US" dirty="0" err="1"/>
              <a:t>SITs’</a:t>
            </a:r>
            <a:r>
              <a:rPr lang="en-US" dirty="0"/>
              <a:t> can fulfil this purpose, but they have their own pros/cons.</a:t>
            </a:r>
            <a:endParaRPr lang="en-US" baseline="30000" dirty="0"/>
          </a:p>
        </p:txBody>
      </p:sp>
      <p:sp>
        <p:nvSpPr>
          <p:cNvPr id="3" name="Slide Number Placeholder 2"/>
          <p:cNvSpPr>
            <a:spLocks noGrp="1"/>
          </p:cNvSpPr>
          <p:nvPr>
            <p:ph type="sldNum" sz="quarter" idx="12"/>
          </p:nvPr>
        </p:nvSpPr>
        <p:spPr/>
        <p:txBody>
          <a:bodyPr/>
          <a:lstStyle/>
          <a:p>
            <a:fld id="{7FDABCB0-F139-403A-87DF-4AA3DA08FF69}" type="slidenum">
              <a:rPr lang="en-US" smtClean="0"/>
              <a:t>2</a:t>
            </a:fld>
            <a:endParaRPr lang="en-US" dirty="0"/>
          </a:p>
        </p:txBody>
      </p:sp>
      <p:sp>
        <p:nvSpPr>
          <p:cNvPr id="4" name="Title 3"/>
          <p:cNvSpPr>
            <a:spLocks noGrp="1"/>
          </p:cNvSpPr>
          <p:nvPr>
            <p:ph type="title"/>
          </p:nvPr>
        </p:nvSpPr>
        <p:spPr/>
        <p:txBody>
          <a:bodyPr/>
          <a:lstStyle/>
          <a:p>
            <a:r>
              <a:rPr lang="en-US" dirty="0"/>
              <a:t>Background</a:t>
            </a:r>
          </a:p>
        </p:txBody>
      </p:sp>
      <p:sp>
        <p:nvSpPr>
          <p:cNvPr id="5" name="TextBox 4"/>
          <p:cNvSpPr txBox="1"/>
          <p:nvPr/>
        </p:nvSpPr>
        <p:spPr>
          <a:xfrm>
            <a:off x="43454" y="6400770"/>
            <a:ext cx="9465379" cy="400110"/>
          </a:xfrm>
          <a:prstGeom prst="rect">
            <a:avLst/>
          </a:prstGeom>
          <a:noFill/>
        </p:spPr>
        <p:txBody>
          <a:bodyPr wrap="square" rtlCol="0">
            <a:spAutoFit/>
          </a:bodyPr>
          <a:lstStyle/>
          <a:p>
            <a:pPr marL="228600" indent="-228600">
              <a:buAutoNum type="arabicPeriod"/>
            </a:pPr>
            <a:r>
              <a:rPr lang="en-US" sz="1000" dirty="0"/>
              <a:t>US NRC order EA-12-049,” Issuance of Order to Modify Licenses with Regards to Requirement for Mitigation Strategies for BDBAs events”, March 12, 2012.</a:t>
            </a:r>
          </a:p>
          <a:p>
            <a:pPr marL="228600" indent="-228600">
              <a:buAutoNum type="arabicPeriod"/>
            </a:pPr>
            <a:r>
              <a:rPr lang="en-US" sz="1000" dirty="0"/>
              <a:t>Suh, Young A., Jaewhan Kim, and </a:t>
            </a:r>
            <a:r>
              <a:rPr lang="en-US" sz="1000" dirty="0" err="1"/>
              <a:t>Mee-Jeong</a:t>
            </a:r>
            <a:r>
              <a:rPr lang="en-US" sz="1000" dirty="0"/>
              <a:t> Hwang. "Sensitivity Analysis via Modelling FLEX/MACST Equipment into a PSA Model."</a:t>
            </a:r>
          </a:p>
        </p:txBody>
      </p:sp>
    </p:spTree>
    <p:extLst>
      <p:ext uri="{BB962C8B-B14F-4D97-AF65-F5344CB8AC3E}">
        <p14:creationId xmlns:p14="http://schemas.microsoft.com/office/powerpoint/2010/main" val="251352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872" y="4983480"/>
            <a:ext cx="4833739" cy="1509366"/>
          </a:xfrm>
        </p:spPr>
        <p:txBody>
          <a:bodyPr>
            <a:normAutofit fontScale="55000" lnSpcReduction="20000"/>
          </a:bodyPr>
          <a:lstStyle/>
          <a:p>
            <a:r>
              <a:rPr lang="en-US" sz="2400" dirty="0"/>
              <a:t>Hybrid SITs are actuated by creating the equilibrium between the pressure inside the SITs and pressurizer. It takes time.</a:t>
            </a:r>
          </a:p>
          <a:p>
            <a:r>
              <a:rPr lang="en-US" sz="2400" dirty="0"/>
              <a:t>The hot water is injected into the SITs decreasing its cooling capacity.</a:t>
            </a:r>
          </a:p>
          <a:p>
            <a:r>
              <a:rPr lang="en-US" sz="2400" dirty="0"/>
              <a:t>Operation of relief valve affect the operation of HSITs by diverting its inventory to the atmosphere.</a:t>
            </a:r>
          </a:p>
          <a:p>
            <a:r>
              <a:rPr lang="en-US" sz="2400" dirty="0"/>
              <a:t>Feed and bleed strategy requires RCGVV operation.</a:t>
            </a:r>
          </a:p>
        </p:txBody>
      </p:sp>
      <p:sp>
        <p:nvSpPr>
          <p:cNvPr id="3" name="Slide Number Placeholder 2"/>
          <p:cNvSpPr>
            <a:spLocks noGrp="1"/>
          </p:cNvSpPr>
          <p:nvPr>
            <p:ph type="sldNum" sz="quarter" idx="12"/>
          </p:nvPr>
        </p:nvSpPr>
        <p:spPr/>
        <p:txBody>
          <a:bodyPr/>
          <a:lstStyle/>
          <a:p>
            <a:fld id="{7FDABCB0-F139-403A-87DF-4AA3DA08FF69}" type="slidenum">
              <a:rPr lang="en-US" smtClean="0"/>
              <a:t>3</a:t>
            </a:fld>
            <a:endParaRPr lang="en-US"/>
          </a:p>
        </p:txBody>
      </p:sp>
      <p:sp>
        <p:nvSpPr>
          <p:cNvPr id="4" name="Title 3"/>
          <p:cNvSpPr>
            <a:spLocks noGrp="1"/>
          </p:cNvSpPr>
          <p:nvPr>
            <p:ph type="title"/>
          </p:nvPr>
        </p:nvSpPr>
        <p:spPr/>
        <p:txBody>
          <a:bodyPr/>
          <a:lstStyle/>
          <a:p>
            <a:r>
              <a:rPr lang="en-US" dirty="0"/>
              <a:t>HSITs vs FSITs</a:t>
            </a:r>
          </a:p>
        </p:txBody>
      </p:sp>
      <p:sp>
        <p:nvSpPr>
          <p:cNvPr id="7" name="Content Placeholder 1"/>
          <p:cNvSpPr txBox="1">
            <a:spLocks/>
          </p:cNvSpPr>
          <p:nvPr/>
        </p:nvSpPr>
        <p:spPr>
          <a:xfrm>
            <a:off x="6391215" y="4983479"/>
            <a:ext cx="5171790" cy="161266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FSIT will be actuated by a valve operation. </a:t>
            </a:r>
          </a:p>
          <a:p>
            <a:r>
              <a:rPr lang="en-US" b="1" dirty="0"/>
              <a:t>The hot water is isolated from SITs inventory by a piston assembly</a:t>
            </a:r>
            <a:r>
              <a:rPr lang="en-US" dirty="0"/>
              <a:t>.</a:t>
            </a:r>
          </a:p>
          <a:p>
            <a:r>
              <a:rPr lang="en-US" b="1" dirty="0"/>
              <a:t>It can be operated at least in 2 modes: via SG and via Pressurizer</a:t>
            </a:r>
          </a:p>
          <a:p>
            <a:r>
              <a:rPr lang="en-US" b="1" dirty="0"/>
              <a:t>SG connected mode</a:t>
            </a:r>
          </a:p>
          <a:p>
            <a:pPr lvl="1"/>
            <a:r>
              <a:rPr lang="en-US" b="1" dirty="0"/>
              <a:t>Operation of relief valve does not affect the operation of FSITs </a:t>
            </a:r>
          </a:p>
          <a:p>
            <a:pPr lvl="1"/>
            <a:r>
              <a:rPr lang="en-US" b="1" dirty="0"/>
              <a:t>Feed and bleed strategy can be performed without RCGVV operation</a:t>
            </a:r>
          </a:p>
        </p:txBody>
      </p:sp>
      <p:cxnSp>
        <p:nvCxnSpPr>
          <p:cNvPr id="10" name="Straight Connector 9"/>
          <p:cNvCxnSpPr/>
          <p:nvPr/>
        </p:nvCxnSpPr>
        <p:spPr>
          <a:xfrm>
            <a:off x="5781502" y="1529542"/>
            <a:ext cx="0" cy="5066607"/>
          </a:xfrm>
          <a:prstGeom prst="line">
            <a:avLst/>
          </a:prstGeom>
        </p:spPr>
        <p:style>
          <a:lnRef idx="3">
            <a:schemeClr val="accent1"/>
          </a:lnRef>
          <a:fillRef idx="0">
            <a:schemeClr val="accent1"/>
          </a:fillRef>
          <a:effectRef idx="2">
            <a:schemeClr val="accent1"/>
          </a:effectRef>
          <a:fontRef idx="minor">
            <a:schemeClr val="tx1"/>
          </a:fontRef>
        </p:style>
      </p:cxn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945" y="1393592"/>
            <a:ext cx="3720955" cy="3120018"/>
          </a:xfrm>
          <a:prstGeom prst="rect">
            <a:avLst/>
          </a:prstGeom>
          <a:noFill/>
          <a:ln>
            <a:noFill/>
          </a:ln>
        </p:spPr>
      </p:pic>
      <p:pic>
        <p:nvPicPr>
          <p:cNvPr id="1026" name="Picture 2" descr="Development of an operation strategy for a hybrid safety injection tank  with an active system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209" y="1454593"/>
            <a:ext cx="1947987" cy="29980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03539" y="4452610"/>
            <a:ext cx="5186569" cy="369332"/>
          </a:xfrm>
          <a:prstGeom prst="rect">
            <a:avLst/>
          </a:prstGeom>
          <a:noFill/>
        </p:spPr>
        <p:txBody>
          <a:bodyPr wrap="square" rtlCol="0">
            <a:spAutoFit/>
          </a:bodyPr>
          <a:lstStyle/>
          <a:p>
            <a:r>
              <a:rPr lang="en-US" dirty="0"/>
              <a:t>Plant configuration with Hybrid SITs </a:t>
            </a:r>
            <a:r>
              <a:rPr lang="en-US" baseline="30000" dirty="0"/>
              <a:t>3</a:t>
            </a:r>
          </a:p>
        </p:txBody>
      </p:sp>
      <p:sp>
        <p:nvSpPr>
          <p:cNvPr id="15" name="TextBox 14"/>
          <p:cNvSpPr txBox="1"/>
          <p:nvPr/>
        </p:nvSpPr>
        <p:spPr>
          <a:xfrm>
            <a:off x="7471550" y="4432246"/>
            <a:ext cx="3794454" cy="369332"/>
          </a:xfrm>
          <a:prstGeom prst="rect">
            <a:avLst/>
          </a:prstGeom>
          <a:noFill/>
        </p:spPr>
        <p:txBody>
          <a:bodyPr wrap="square" rtlCol="0">
            <a:spAutoFit/>
          </a:bodyPr>
          <a:lstStyle/>
          <a:p>
            <a:r>
              <a:rPr lang="en-US" dirty="0"/>
              <a:t>Plant configuration with Forced SITs</a:t>
            </a:r>
          </a:p>
        </p:txBody>
      </p:sp>
      <p:sp>
        <p:nvSpPr>
          <p:cNvPr id="16" name="TextBox 15"/>
          <p:cNvSpPr txBox="1"/>
          <p:nvPr/>
        </p:nvSpPr>
        <p:spPr>
          <a:xfrm>
            <a:off x="140043" y="6596148"/>
            <a:ext cx="10617130" cy="230832"/>
          </a:xfrm>
          <a:prstGeom prst="rect">
            <a:avLst/>
          </a:prstGeom>
          <a:noFill/>
        </p:spPr>
        <p:txBody>
          <a:bodyPr wrap="square" rtlCol="0">
            <a:spAutoFit/>
          </a:bodyPr>
          <a:lstStyle/>
          <a:p>
            <a:r>
              <a:rPr lang="en-US" sz="900" i="1" dirty="0"/>
              <a:t>3  </a:t>
            </a:r>
            <a:r>
              <a:rPr lang="en-US" sz="900" dirty="0"/>
              <a:t>Jeon, In </a:t>
            </a:r>
            <a:r>
              <a:rPr lang="en-US" sz="900" dirty="0" err="1"/>
              <a:t>Seop</a:t>
            </a:r>
            <a:r>
              <a:rPr lang="en-US" sz="900" dirty="0"/>
              <a:t>, Sun </a:t>
            </a:r>
            <a:r>
              <a:rPr lang="en-US" sz="900" dirty="0" err="1"/>
              <a:t>Heo</a:t>
            </a:r>
            <a:r>
              <a:rPr lang="en-US" sz="900" dirty="0"/>
              <a:t>, and Hyun Gook Kang. "Optimal operation of hybrid-SITs under a SBO accident." </a:t>
            </a:r>
            <a:r>
              <a:rPr lang="en-US" sz="900" i="1" dirty="0"/>
              <a:t>Nuclear Engineering and Design</a:t>
            </a:r>
            <a:r>
              <a:rPr lang="en-US" sz="900" dirty="0"/>
              <a:t> 297 (2016): 136-147.</a:t>
            </a:r>
            <a:endParaRPr lang="en-US" sz="900" i="1" dirty="0"/>
          </a:p>
        </p:txBody>
      </p:sp>
    </p:spTree>
    <p:extLst>
      <p:ext uri="{BB962C8B-B14F-4D97-AF65-F5344CB8AC3E}">
        <p14:creationId xmlns:p14="http://schemas.microsoft.com/office/powerpoint/2010/main" val="259258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DABCB0-F139-403A-87DF-4AA3DA08FF69}" type="slidenum">
              <a:rPr lang="en-US" smtClean="0"/>
              <a:t>4</a:t>
            </a:fld>
            <a:endParaRPr lang="en-US"/>
          </a:p>
        </p:txBody>
      </p:sp>
      <p:sp>
        <p:nvSpPr>
          <p:cNvPr id="4" name="Title 3"/>
          <p:cNvSpPr>
            <a:spLocks noGrp="1"/>
          </p:cNvSpPr>
          <p:nvPr>
            <p:ph type="title"/>
          </p:nvPr>
        </p:nvSpPr>
        <p:spPr/>
        <p:txBody>
          <a:bodyPr/>
          <a:lstStyle/>
          <a:p>
            <a:r>
              <a:rPr lang="en-US" dirty="0"/>
              <a:t>Target plant and scenario</a:t>
            </a:r>
          </a:p>
        </p:txBody>
      </p:sp>
      <p:sp>
        <p:nvSpPr>
          <p:cNvPr id="5" name="Content Placeholder 1"/>
          <p:cNvSpPr txBox="1">
            <a:spLocks/>
          </p:cNvSpPr>
          <p:nvPr/>
        </p:nvSpPr>
        <p:spPr>
          <a:xfrm>
            <a:off x="495642" y="1492979"/>
            <a:ext cx="10583837" cy="3167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Four SITs in the target plant that is generic 1000MWe PWR</a:t>
            </a:r>
          </a:p>
          <a:p>
            <a:r>
              <a:rPr lang="en-US" dirty="0"/>
              <a:t>Each SIT contains about 55000 kg of borated water</a:t>
            </a:r>
          </a:p>
          <a:p>
            <a:r>
              <a:rPr lang="en-US" dirty="0"/>
              <a:t>In an accident such as SBO in coincidence with loss of turbine driven pumps, the core inventory gets depleted well before FLEX available</a:t>
            </a:r>
          </a:p>
          <a:p>
            <a:r>
              <a:rPr lang="en-US" dirty="0"/>
              <a:t>FSITs can be used to supply inventory before FLEX activation</a:t>
            </a:r>
          </a:p>
        </p:txBody>
      </p:sp>
    </p:spTree>
    <p:extLst>
      <p:ext uri="{BB962C8B-B14F-4D97-AF65-F5344CB8AC3E}">
        <p14:creationId xmlns:p14="http://schemas.microsoft.com/office/powerpoint/2010/main" val="271015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843" y="1436059"/>
            <a:ext cx="10914499" cy="4920290"/>
          </a:xfrm>
        </p:spPr>
        <p:txBody>
          <a:bodyPr>
            <a:normAutofit fontScale="92500" lnSpcReduction="10000"/>
          </a:bodyPr>
          <a:lstStyle/>
          <a:p>
            <a:r>
              <a:rPr lang="en-US" dirty="0"/>
              <a:t>The nominal pressure </a:t>
            </a:r>
          </a:p>
          <a:p>
            <a:pPr lvl="1"/>
            <a:r>
              <a:rPr lang="en-US" dirty="0"/>
              <a:t>RCS 15.5 MPa </a:t>
            </a:r>
          </a:p>
          <a:p>
            <a:pPr lvl="1"/>
            <a:r>
              <a:rPr lang="en-US" dirty="0"/>
              <a:t>SG steam outlet 7-8 MPa </a:t>
            </a:r>
          </a:p>
          <a:p>
            <a:pPr lvl="1"/>
            <a:r>
              <a:rPr lang="en-US" dirty="0"/>
              <a:t>SIT 4 MPa</a:t>
            </a:r>
          </a:p>
          <a:p>
            <a:r>
              <a:rPr lang="en-US" dirty="0"/>
              <a:t>The pressurizer relief valve action point is around 16.5 MPa.</a:t>
            </a:r>
          </a:p>
          <a:p>
            <a:endParaRPr lang="en-US" dirty="0"/>
          </a:p>
          <a:p>
            <a:pPr marL="0" indent="0">
              <a:buNone/>
            </a:pPr>
            <a:r>
              <a:rPr lang="en-US" dirty="0"/>
              <a:t>FSIT can </a:t>
            </a:r>
          </a:p>
          <a:p>
            <a:r>
              <a:rPr lang="en-US" dirty="0"/>
              <a:t>provide core inventory makeup at high pressure.</a:t>
            </a:r>
          </a:p>
          <a:p>
            <a:r>
              <a:rPr lang="en-US" dirty="0"/>
              <a:t>extend mitigation time before core damage (additional ~ 1.5 hrs.)</a:t>
            </a:r>
          </a:p>
          <a:p>
            <a:r>
              <a:rPr lang="en-US" dirty="0"/>
              <a:t>improve FLEX chances of success .</a:t>
            </a:r>
          </a:p>
          <a:p>
            <a:r>
              <a:rPr lang="en-US" dirty="0"/>
              <a:t>be used for F&amp;B operation for about ~ 1.5 hrs.</a:t>
            </a:r>
          </a:p>
          <a:p>
            <a:pPr marL="0" indent="0">
              <a:buNone/>
            </a:pPr>
            <a:endParaRPr lang="en-US" sz="2400" dirty="0"/>
          </a:p>
        </p:txBody>
      </p:sp>
      <p:sp>
        <p:nvSpPr>
          <p:cNvPr id="3" name="Slide Number Placeholder 2"/>
          <p:cNvSpPr>
            <a:spLocks noGrp="1"/>
          </p:cNvSpPr>
          <p:nvPr>
            <p:ph type="sldNum" sz="quarter" idx="12"/>
          </p:nvPr>
        </p:nvSpPr>
        <p:spPr/>
        <p:txBody>
          <a:bodyPr/>
          <a:lstStyle/>
          <a:p>
            <a:fld id="{7FDABCB0-F139-403A-87DF-4AA3DA08FF69}" type="slidenum">
              <a:rPr lang="en-US" smtClean="0"/>
              <a:t>5</a:t>
            </a:fld>
            <a:endParaRPr lang="en-US"/>
          </a:p>
        </p:txBody>
      </p:sp>
      <p:sp>
        <p:nvSpPr>
          <p:cNvPr id="4" name="Title 3"/>
          <p:cNvSpPr>
            <a:spLocks noGrp="1"/>
          </p:cNvSpPr>
          <p:nvPr>
            <p:ph type="title"/>
          </p:nvPr>
        </p:nvSpPr>
        <p:spPr/>
        <p:txBody>
          <a:bodyPr/>
          <a:lstStyle/>
          <a:p>
            <a:r>
              <a:rPr lang="en-US" dirty="0"/>
              <a:t>Why we need FSIT?</a:t>
            </a:r>
          </a:p>
        </p:txBody>
      </p:sp>
    </p:spTree>
    <p:extLst>
      <p:ext uri="{BB962C8B-B14F-4D97-AF65-F5344CB8AC3E}">
        <p14:creationId xmlns:p14="http://schemas.microsoft.com/office/powerpoint/2010/main" val="310785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1616236889"/>
                  </p:ext>
                </p:extLst>
              </p:nvPr>
            </p:nvGraphicFramePr>
            <p:xfrm>
              <a:off x="883444" y="3891358"/>
              <a:ext cx="6192838" cy="2238375"/>
            </p:xfrm>
            <a:graphic>
              <a:graphicData uri="http://schemas.openxmlformats.org/drawingml/2006/table">
                <a:tbl>
                  <a:tblPr>
                    <a:tableStyleId>{5C22544A-7EE6-4342-B048-85BDC9FD1C3A}</a:tableStyleId>
                  </a:tblPr>
                  <a:tblGrid>
                    <a:gridCol w="5853872">
                      <a:extLst>
                        <a:ext uri="{9D8B030D-6E8A-4147-A177-3AD203B41FA5}">
                          <a16:colId xmlns:a16="http://schemas.microsoft.com/office/drawing/2014/main" val="4136440839"/>
                        </a:ext>
                      </a:extLst>
                    </a:gridCol>
                    <a:gridCol w="338966">
                      <a:extLst>
                        <a:ext uri="{9D8B030D-6E8A-4147-A177-3AD203B41FA5}">
                          <a16:colId xmlns:a16="http://schemas.microsoft.com/office/drawing/2014/main" val="2291634890"/>
                        </a:ext>
                      </a:extLst>
                    </a:gridCol>
                  </a:tblGrid>
                  <a:tr h="746125">
                    <a:tc>
                      <a:txBody>
                        <a:bodyPr/>
                        <a:lstStyle/>
                        <a:p>
                          <a:pPr marL="448310" marR="0" indent="0"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𝑀</m:t>
                                    </m:r>
                                  </m:e>
                                  <m:sub>
                                    <m:r>
                                      <a:rPr lang="en-US" sz="1800">
                                        <a:effectLst/>
                                        <a:latin typeface="Cambria Math" panose="02040503050406030204" pitchFamily="18" charset="0"/>
                                      </a:rPr>
                                      <m:t>𝑝</m:t>
                                    </m:r>
                                  </m:sub>
                                </m:sSub>
                                <m:r>
                                  <a:rPr lang="en-US" sz="1800">
                                    <a:effectLst/>
                                    <a:latin typeface="Cambria Math" panose="02040503050406030204" pitchFamily="18" charset="0"/>
                                  </a:rPr>
                                  <m:t>𝑎</m:t>
                                </m:r>
                                <m:r>
                                  <a:rPr lang="en-US" sz="1800">
                                    <a:effectLst/>
                                    <a:latin typeface="Cambria Math" panose="02040503050406030204" pitchFamily="18" charset="0"/>
                                  </a:rPr>
                                  <m:t>= </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𝑃</m:t>
                                    </m:r>
                                  </m:e>
                                  <m:sub>
                                    <m:r>
                                      <a:rPr lang="en-US" sz="1800">
                                        <a:effectLst/>
                                        <a:latin typeface="Cambria Math" panose="02040503050406030204" pitchFamily="18" charset="0"/>
                                      </a:rPr>
                                      <m:t>𝑠𝑒𝑐</m:t>
                                    </m:r>
                                  </m:sub>
                                </m:sSub>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𝑠𝑒𝑐</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𝑃</m:t>
                                    </m:r>
                                  </m:e>
                                  <m:sub>
                                    <m:r>
                                      <a:rPr lang="en-US" sz="1800">
                                        <a:effectLst/>
                                        <a:latin typeface="Cambria Math" panose="02040503050406030204" pitchFamily="18" charset="0"/>
                                      </a:rPr>
                                      <m:t>𝐷</m:t>
                                    </m:r>
                                  </m:sub>
                                </m:sSub>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𝑇𝐾</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𝑀</m:t>
                                    </m:r>
                                  </m:e>
                                  <m:sub>
                                    <m:r>
                                      <a:rPr lang="en-US" sz="1800">
                                        <a:effectLst/>
                                        <a:latin typeface="Cambria Math" panose="02040503050406030204" pitchFamily="18" charset="0"/>
                                      </a:rPr>
                                      <m:t>𝑝</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𝑚</m:t>
                                    </m:r>
                                  </m:e>
                                  <m:sub>
                                    <m:r>
                                      <a:rPr lang="en-US" sz="1800">
                                        <a:effectLst/>
                                        <a:latin typeface="Cambria Math" panose="02040503050406030204" pitchFamily="18" charset="0"/>
                                      </a:rPr>
                                      <m:t>𝑡</m:t>
                                    </m:r>
                                  </m:sub>
                                </m:sSub>
                                <m:r>
                                  <a:rPr lang="en-US" sz="1800">
                                    <a:effectLst/>
                                    <a:latin typeface="Cambria Math" panose="02040503050406030204" pitchFamily="18" charset="0"/>
                                  </a:rPr>
                                  <m:t>)</m:t>
                                </m:r>
                                <m:r>
                                  <a:rPr lang="en-US" sz="1800">
                                    <a:effectLst/>
                                    <a:latin typeface="Cambria Math" panose="02040503050406030204" pitchFamily="18" charset="0"/>
                                  </a:rPr>
                                  <m:t>𝑔</m:t>
                                </m:r>
                              </m:oMath>
                            </m:oMathPara>
                          </a14:m>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800" dirty="0">
                              <a:effectLst/>
                            </a:rPr>
                            <a:t>(1)</a:t>
                          </a:r>
                          <a:endParaRPr lang="en-US" sz="18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307641591"/>
                      </a:ext>
                    </a:extLst>
                  </a:tr>
                  <a:tr h="746125">
                    <a:tc>
                      <a:txBody>
                        <a:bodyPr/>
                        <a:lstStyle/>
                        <a:p>
                          <a:pPr marL="448310" marR="0" indent="0"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𝑎</m:t>
                                </m:r>
                                <m:r>
                                  <a:rPr lang="en-US" sz="1800">
                                    <a:effectLst/>
                                    <a:latin typeface="Cambria Math" panose="02040503050406030204" pitchFamily="18" charset="0"/>
                                  </a:rPr>
                                  <m:t>= </m:t>
                                </m:r>
                                <m:f>
                                  <m:fPr>
                                    <m:ctrlPr>
                                      <a:rPr lang="en-US" sz="1800" i="1">
                                        <a:effectLst/>
                                        <a:latin typeface="Cambria Math" panose="02040503050406030204" pitchFamily="18" charset="0"/>
                                      </a:rPr>
                                    </m:ctrlPr>
                                  </m:fPr>
                                  <m:num>
                                    <m:r>
                                      <a:rPr lang="en-US" sz="1800">
                                        <a:effectLst/>
                                        <a:latin typeface="Cambria Math" panose="02040503050406030204" pitchFamily="18" charset="0"/>
                                      </a:rPr>
                                      <m:t>1</m:t>
                                    </m:r>
                                  </m:num>
                                  <m:den>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𝑀</m:t>
                                        </m:r>
                                      </m:e>
                                      <m:sub>
                                        <m:r>
                                          <a:rPr lang="en-US" sz="1800">
                                            <a:effectLst/>
                                            <a:latin typeface="Cambria Math" panose="02040503050406030204" pitchFamily="18" charset="0"/>
                                          </a:rPr>
                                          <m:t>𝑝</m:t>
                                        </m:r>
                                      </m:sub>
                                    </m:sSub>
                                  </m:den>
                                </m:f>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𝑃</m:t>
                                        </m:r>
                                      </m:e>
                                      <m:sub>
                                        <m:r>
                                          <a:rPr lang="en-US" sz="1800">
                                            <a:effectLst/>
                                            <a:latin typeface="Cambria Math" panose="02040503050406030204" pitchFamily="18" charset="0"/>
                                          </a:rPr>
                                          <m:t>𝑠𝑒𝑐</m:t>
                                        </m:r>
                                      </m:sub>
                                    </m:sSub>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𝑠𝑒𝑐</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𝑃</m:t>
                                        </m:r>
                                      </m:e>
                                      <m:sub>
                                        <m:r>
                                          <a:rPr lang="en-US" sz="1800">
                                            <a:effectLst/>
                                            <a:latin typeface="Cambria Math" panose="02040503050406030204" pitchFamily="18" charset="0"/>
                                          </a:rPr>
                                          <m:t>𝐷</m:t>
                                        </m:r>
                                      </m:sub>
                                    </m:sSub>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𝑇𝐾</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𝑀</m:t>
                                        </m:r>
                                      </m:e>
                                      <m:sub>
                                        <m:r>
                                          <a:rPr lang="en-US" sz="1800">
                                            <a:effectLst/>
                                            <a:latin typeface="Cambria Math" panose="02040503050406030204" pitchFamily="18" charset="0"/>
                                          </a:rPr>
                                          <m:t>𝑝</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𝑚</m:t>
                                        </m:r>
                                      </m:e>
                                      <m:sub>
                                        <m:r>
                                          <a:rPr lang="en-US" sz="1800">
                                            <a:effectLst/>
                                            <a:latin typeface="Cambria Math" panose="02040503050406030204" pitchFamily="18" charset="0"/>
                                          </a:rPr>
                                          <m:t>𝑡</m:t>
                                        </m:r>
                                      </m:sub>
                                    </m:sSub>
                                    <m:r>
                                      <a:rPr lang="en-US" sz="1800">
                                        <a:effectLst/>
                                        <a:latin typeface="Cambria Math" panose="02040503050406030204" pitchFamily="18" charset="0"/>
                                      </a:rPr>
                                      <m:t>)</m:t>
                                    </m:r>
                                    <m:r>
                                      <a:rPr lang="en-US" sz="1800">
                                        <a:effectLst/>
                                        <a:latin typeface="Cambria Math" panose="02040503050406030204" pitchFamily="18" charset="0"/>
                                      </a:rPr>
                                      <m:t>𝑔</m:t>
                                    </m:r>
                                    <m:r>
                                      <m:rPr>
                                        <m:nor/>
                                      </m:rPr>
                                      <a:rPr lang="en-US" sz="1800">
                                        <a:effectLst/>
                                      </a:rPr>
                                      <m:t> </m:t>
                                    </m:r>
                                  </m:e>
                                </m:d>
                              </m:oMath>
                            </m:oMathPara>
                          </a14:m>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800" dirty="0">
                              <a:effectLst/>
                            </a:rPr>
                            <a:t>(2)</a:t>
                          </a:r>
                          <a:endParaRPr lang="en-US" sz="18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704362336"/>
                      </a:ext>
                    </a:extLst>
                  </a:tr>
                  <a:tr h="746125">
                    <a:tc>
                      <a:txBody>
                        <a:bodyPr/>
                        <a:lstStyle/>
                        <a:p>
                          <a:pPr marL="448310" marR="0" indent="0"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𝑎</m:t>
                                </m:r>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𝑑𝑢</m:t>
                                    </m:r>
                                  </m:num>
                                  <m:den>
                                    <m:r>
                                      <a:rPr lang="en-US" sz="1800">
                                        <a:effectLst/>
                                        <a:latin typeface="Cambria Math" panose="02040503050406030204" pitchFamily="18" charset="0"/>
                                      </a:rPr>
                                      <m:t>𝑑𝑡</m:t>
                                    </m:r>
                                  </m:den>
                                </m:f>
                              </m:oMath>
                            </m:oMathPara>
                          </a14:m>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800" dirty="0">
                              <a:effectLst/>
                            </a:rPr>
                            <a:t>(3)</a:t>
                          </a:r>
                          <a:endParaRPr lang="en-US" sz="18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917476161"/>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1616236889"/>
                  </p:ext>
                </p:extLst>
              </p:nvPr>
            </p:nvGraphicFramePr>
            <p:xfrm>
              <a:off x="883444" y="3891358"/>
              <a:ext cx="6192838" cy="2238375"/>
            </p:xfrm>
            <a:graphic>
              <a:graphicData uri="http://schemas.openxmlformats.org/drawingml/2006/table">
                <a:tbl>
                  <a:tblPr>
                    <a:tableStyleId>{5C22544A-7EE6-4342-B048-85BDC9FD1C3A}</a:tableStyleId>
                  </a:tblPr>
                  <a:tblGrid>
                    <a:gridCol w="5853872">
                      <a:extLst>
                        <a:ext uri="{9D8B030D-6E8A-4147-A177-3AD203B41FA5}">
                          <a16:colId xmlns:a16="http://schemas.microsoft.com/office/drawing/2014/main" val="4136440839"/>
                        </a:ext>
                      </a:extLst>
                    </a:gridCol>
                    <a:gridCol w="338966">
                      <a:extLst>
                        <a:ext uri="{9D8B030D-6E8A-4147-A177-3AD203B41FA5}">
                          <a16:colId xmlns:a16="http://schemas.microsoft.com/office/drawing/2014/main" val="2291634890"/>
                        </a:ext>
                      </a:extLst>
                    </a:gridCol>
                  </a:tblGrid>
                  <a:tr h="746125">
                    <a:tc>
                      <a:txBody>
                        <a:bodyPr/>
                        <a:lstStyle/>
                        <a:p>
                          <a:endParaRPr lang="en-US"/>
                        </a:p>
                      </a:txBody>
                      <a:tcPr marL="0" marR="0" marT="0" marB="0" anchor="ctr">
                        <a:blipFill>
                          <a:blip r:embed="rId3"/>
                          <a:stretch>
                            <a:fillRect l="-104" t="-813" r="-6035" b="-200813"/>
                          </a:stretch>
                        </a:blipFill>
                      </a:tcPr>
                    </a:tc>
                    <a:tc>
                      <a:txBody>
                        <a:bodyPr/>
                        <a:lstStyle/>
                        <a:p>
                          <a:pPr marL="0" marR="0" algn="just">
                            <a:spcBef>
                              <a:spcPts val="0"/>
                            </a:spcBef>
                            <a:spcAft>
                              <a:spcPts val="0"/>
                            </a:spcAft>
                          </a:pPr>
                          <a:r>
                            <a:rPr lang="en-US" sz="1800" dirty="0">
                              <a:effectLst/>
                            </a:rPr>
                            <a:t>(1)</a:t>
                          </a:r>
                          <a:endParaRPr lang="en-US" sz="18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2307641591"/>
                      </a:ext>
                    </a:extLst>
                  </a:tr>
                  <a:tr h="746125">
                    <a:tc>
                      <a:txBody>
                        <a:bodyPr/>
                        <a:lstStyle/>
                        <a:p>
                          <a:endParaRPr lang="en-US"/>
                        </a:p>
                      </a:txBody>
                      <a:tcPr marL="0" marR="0" marT="0" marB="0" anchor="ctr">
                        <a:blipFill>
                          <a:blip r:embed="rId3"/>
                          <a:stretch>
                            <a:fillRect l="-104" t="-101639" r="-6035" b="-102459"/>
                          </a:stretch>
                        </a:blipFill>
                      </a:tcPr>
                    </a:tc>
                    <a:tc>
                      <a:txBody>
                        <a:bodyPr/>
                        <a:lstStyle/>
                        <a:p>
                          <a:pPr marL="0" marR="0" algn="just">
                            <a:spcBef>
                              <a:spcPts val="0"/>
                            </a:spcBef>
                            <a:spcAft>
                              <a:spcPts val="0"/>
                            </a:spcAft>
                          </a:pPr>
                          <a:r>
                            <a:rPr lang="en-US" sz="1800" dirty="0">
                              <a:effectLst/>
                            </a:rPr>
                            <a:t>(2)</a:t>
                          </a:r>
                          <a:endParaRPr lang="en-US" sz="18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704362336"/>
                      </a:ext>
                    </a:extLst>
                  </a:tr>
                  <a:tr h="746125">
                    <a:tc>
                      <a:txBody>
                        <a:bodyPr/>
                        <a:lstStyle/>
                        <a:p>
                          <a:endParaRPr lang="en-US"/>
                        </a:p>
                      </a:txBody>
                      <a:tcPr marL="0" marR="0" marT="0" marB="0" anchor="ctr">
                        <a:blipFill>
                          <a:blip r:embed="rId3"/>
                          <a:stretch>
                            <a:fillRect l="-104" t="-200000" r="-6035" b="-1626"/>
                          </a:stretch>
                        </a:blipFill>
                      </a:tcPr>
                    </a:tc>
                    <a:tc>
                      <a:txBody>
                        <a:bodyPr/>
                        <a:lstStyle/>
                        <a:p>
                          <a:pPr marL="0" marR="0" algn="just">
                            <a:spcBef>
                              <a:spcPts val="0"/>
                            </a:spcBef>
                            <a:spcAft>
                              <a:spcPts val="0"/>
                            </a:spcAft>
                          </a:pPr>
                          <a:r>
                            <a:rPr lang="en-US" sz="1800" dirty="0">
                              <a:effectLst/>
                            </a:rPr>
                            <a:t>(3)</a:t>
                          </a:r>
                          <a:endParaRPr lang="en-US" sz="18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3917476161"/>
                      </a:ext>
                    </a:extLst>
                  </a:tr>
                </a:tbl>
              </a:graphicData>
            </a:graphic>
          </p:graphicFrame>
        </mc:Fallback>
      </mc:AlternateContent>
      <p:sp>
        <p:nvSpPr>
          <p:cNvPr id="3" name="Slide Number Placeholder 2"/>
          <p:cNvSpPr>
            <a:spLocks noGrp="1"/>
          </p:cNvSpPr>
          <p:nvPr>
            <p:ph type="sldNum" sz="quarter" idx="12"/>
          </p:nvPr>
        </p:nvSpPr>
        <p:spPr/>
        <p:txBody>
          <a:bodyPr/>
          <a:lstStyle/>
          <a:p>
            <a:fld id="{7FDABCB0-F139-403A-87DF-4AA3DA08FF69}" type="slidenum">
              <a:rPr lang="en-US" smtClean="0"/>
              <a:t>6</a:t>
            </a:fld>
            <a:endParaRPr lang="en-US"/>
          </a:p>
        </p:txBody>
      </p:sp>
      <p:sp>
        <p:nvSpPr>
          <p:cNvPr id="4" name="Title 3"/>
          <p:cNvSpPr>
            <a:spLocks noGrp="1"/>
          </p:cNvSpPr>
          <p:nvPr>
            <p:ph type="title"/>
          </p:nvPr>
        </p:nvSpPr>
        <p:spPr/>
        <p:txBody>
          <a:bodyPr/>
          <a:lstStyle/>
          <a:p>
            <a:r>
              <a:rPr lang="en-US" dirty="0"/>
              <a:t>Working Principles</a:t>
            </a:r>
          </a:p>
        </p:txBody>
      </p:sp>
      <p:sp>
        <p:nvSpPr>
          <p:cNvPr id="7" name="TextBox 6"/>
          <p:cNvSpPr txBox="1"/>
          <p:nvPr/>
        </p:nvSpPr>
        <p:spPr>
          <a:xfrm>
            <a:off x="542925" y="1219201"/>
            <a:ext cx="6724650"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are two regions in FSIT: Region A and Region B. </a:t>
            </a:r>
          </a:p>
          <a:p>
            <a:pPr marL="285750" indent="-285750">
              <a:buFont typeface="Arial" panose="020B0604020202020204" pitchFamily="34" charset="0"/>
              <a:buChar char="•"/>
            </a:pPr>
            <a:r>
              <a:rPr lang="en-US" dirty="0"/>
              <a:t>The pressure inside the region A is increased by opening a valve and connect it to the PRZ or SG.</a:t>
            </a:r>
          </a:p>
          <a:p>
            <a:pPr marL="285750" indent="-285750">
              <a:buFont typeface="Arial" panose="020B0604020202020204" pitchFamily="34" charset="0"/>
              <a:buChar char="•"/>
            </a:pPr>
            <a:r>
              <a:rPr lang="en-US" dirty="0"/>
              <a:t>Due to the difference of force (Equation 1) at each side on the piston assembly, the piston will start to move with an acceleration </a:t>
            </a:r>
            <a:r>
              <a:rPr lang="en-US" i="1" dirty="0"/>
              <a:t>a</a:t>
            </a:r>
            <a:r>
              <a:rPr lang="en-US" dirty="0"/>
              <a:t> (Equation 2), compressing the nitrogen gas in Region B.</a:t>
            </a:r>
          </a:p>
          <a:p>
            <a:pPr marL="285750" indent="-285750">
              <a:buFont typeface="Arial" panose="020B0604020202020204" pitchFamily="34" charset="0"/>
              <a:buChar char="•"/>
            </a:pPr>
            <a:r>
              <a:rPr lang="en-US" dirty="0"/>
              <a:t>The decrease in the volume in Region B will increase its pressure depending on the ratio of the areas of the piston assembly.</a:t>
            </a:r>
          </a:p>
        </p:txBody>
      </p:sp>
      <p:sp>
        <p:nvSpPr>
          <p:cNvPr id="8" name="TextBox 7"/>
          <p:cNvSpPr txBox="1"/>
          <p:nvPr/>
        </p:nvSpPr>
        <p:spPr>
          <a:xfrm>
            <a:off x="8186939" y="5351223"/>
            <a:ext cx="3919538" cy="369332"/>
          </a:xfrm>
          <a:prstGeom prst="rect">
            <a:avLst/>
          </a:prstGeom>
          <a:noFill/>
        </p:spPr>
        <p:txBody>
          <a:bodyPr wrap="square" rtlCol="0">
            <a:spAutoFit/>
          </a:bodyPr>
          <a:lstStyle/>
          <a:p>
            <a:r>
              <a:rPr lang="en-US" dirty="0"/>
              <a:t>Modification of SIT to FSIT</a:t>
            </a:r>
          </a:p>
        </p:txBody>
      </p:sp>
      <mc:AlternateContent xmlns:mc="http://schemas.openxmlformats.org/markup-compatibility/2006" xmlns:a14="http://schemas.microsoft.com/office/drawing/2010/main">
        <mc:Choice Requires="a14">
          <p:sp>
            <p:nvSpPr>
              <p:cNvPr id="2" name="TextBox 1"/>
              <p:cNvSpPr txBox="1"/>
              <p:nvPr/>
            </p:nvSpPr>
            <p:spPr>
              <a:xfrm>
                <a:off x="542925" y="6064838"/>
                <a:ext cx="10738908" cy="948145"/>
              </a:xfrm>
              <a:prstGeom prst="rect">
                <a:avLst/>
              </a:prstGeom>
              <a:noFill/>
            </p:spPr>
            <p:txBody>
              <a:bodyPr wrap="square" rtlCol="0">
                <a:spAutoFit/>
              </a:bodyPr>
              <a:lstStyle/>
              <a:p>
                <a:r>
                  <a:rPr lang="en-US" sz="900" i="1"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𝑀</m:t>
                        </m:r>
                      </m:e>
                      <m:sub>
                        <m:r>
                          <a:rPr lang="en-US">
                            <a:latin typeface="Cambria Math" panose="02040503050406030204" pitchFamily="18" charset="0"/>
                          </a:rPr>
                          <m:t>𝑝</m:t>
                        </m:r>
                      </m:sub>
                    </m:sSub>
                  </m:oMath>
                </a14:m>
                <a:r>
                  <a:rPr lang="en-US" sz="900" i="1" dirty="0"/>
                  <a:t> </a:t>
                </a:r>
                <a:r>
                  <a:rPr lang="en-US" dirty="0"/>
                  <a:t>is the mass of the piston assembly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𝑡</m:t>
                        </m:r>
                      </m:sub>
                    </m:sSub>
                  </m:oMath>
                </a14:m>
                <a:r>
                  <a:rPr lang="en-US" dirty="0"/>
                  <a:t> is the mass of steam/water mixture in Region A, </a:t>
                </a:r>
                <a14:m>
                  <m:oMath xmlns:m="http://schemas.openxmlformats.org/officeDocument/2006/math">
                    <m:r>
                      <a:rPr lang="en-US">
                        <a:latin typeface="Cambria Math" panose="02040503050406030204" pitchFamily="18" charset="0"/>
                      </a:rPr>
                      <m:t>𝑎</m:t>
                    </m:r>
                  </m:oMath>
                </a14:m>
                <a:r>
                  <a:rPr lang="en-US" dirty="0"/>
                  <a:t> is the acceleration and u is the velocity of the piston assembly.</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42925" y="6064838"/>
                <a:ext cx="10738908" cy="948145"/>
              </a:xfrm>
              <a:prstGeom prst="rect">
                <a:avLst/>
              </a:prstGeom>
              <a:blipFill>
                <a:blip r:embed="rId4"/>
                <a:stretch>
                  <a:fillRect l="-454" t="-3226"/>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7551209" y="1700934"/>
            <a:ext cx="4006219" cy="3442333"/>
          </a:xfrm>
          <a:prstGeom prst="rect">
            <a:avLst/>
          </a:prstGeom>
          <a:ln>
            <a:solidFill>
              <a:schemeClr val="accent1"/>
            </a:solidFill>
          </a:ln>
        </p:spPr>
      </p:pic>
    </p:spTree>
    <p:extLst>
      <p:ext uri="{BB962C8B-B14F-4D97-AF65-F5344CB8AC3E}">
        <p14:creationId xmlns:p14="http://schemas.microsoft.com/office/powerpoint/2010/main" val="20588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842" y="1556951"/>
            <a:ext cx="7151345" cy="4620012"/>
          </a:xfrm>
        </p:spPr>
        <p:txBody>
          <a:bodyPr>
            <a:normAutofit/>
          </a:bodyPr>
          <a:lstStyle/>
          <a:p>
            <a:r>
              <a:rPr lang="en-US" dirty="0"/>
              <a:t>Possible configurations</a:t>
            </a:r>
          </a:p>
          <a:p>
            <a:pPr lvl="1"/>
            <a:r>
              <a:rPr lang="en-US" dirty="0"/>
              <a:t>A: Operation using pressurizer pressure</a:t>
            </a:r>
          </a:p>
          <a:p>
            <a:pPr lvl="1"/>
            <a:r>
              <a:rPr lang="en-US" dirty="0"/>
              <a:t>B: Operation using steam line pressure.</a:t>
            </a:r>
          </a:p>
          <a:p>
            <a:r>
              <a:rPr lang="en-US" dirty="0"/>
              <a:t>In this research, we will demonstrate a case study for configuration B. </a:t>
            </a:r>
          </a:p>
          <a:p>
            <a:pPr lvl="1"/>
            <a:r>
              <a:rPr lang="en-US" dirty="0"/>
              <a:t>If FSIT can be operated with secondary pressure, the primary pressure is much higher than secondary, but there would be more operational limitations</a:t>
            </a:r>
          </a:p>
        </p:txBody>
      </p:sp>
      <p:sp>
        <p:nvSpPr>
          <p:cNvPr id="3" name="Slide Number Placeholder 2"/>
          <p:cNvSpPr>
            <a:spLocks noGrp="1"/>
          </p:cNvSpPr>
          <p:nvPr>
            <p:ph type="sldNum" sz="quarter" idx="12"/>
          </p:nvPr>
        </p:nvSpPr>
        <p:spPr/>
        <p:txBody>
          <a:bodyPr/>
          <a:lstStyle/>
          <a:p>
            <a:fld id="{7FDABCB0-F139-403A-87DF-4AA3DA08FF69}" type="slidenum">
              <a:rPr lang="en-US" smtClean="0"/>
              <a:t>7</a:t>
            </a:fld>
            <a:endParaRPr lang="en-US"/>
          </a:p>
        </p:txBody>
      </p:sp>
      <p:sp>
        <p:nvSpPr>
          <p:cNvPr id="4" name="Title 3"/>
          <p:cNvSpPr>
            <a:spLocks noGrp="1"/>
          </p:cNvSpPr>
          <p:nvPr>
            <p:ph type="title"/>
          </p:nvPr>
        </p:nvSpPr>
        <p:spPr/>
        <p:txBody>
          <a:bodyPr/>
          <a:lstStyle/>
          <a:p>
            <a:r>
              <a:rPr lang="en-US" dirty="0"/>
              <a:t>FSITs and plant configurations</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188" y="1978025"/>
            <a:ext cx="4333557" cy="3822700"/>
          </a:xfrm>
          <a:prstGeom prst="rect">
            <a:avLst/>
          </a:prstGeom>
          <a:noFill/>
          <a:ln>
            <a:noFill/>
          </a:ln>
        </p:spPr>
      </p:pic>
      <p:sp>
        <p:nvSpPr>
          <p:cNvPr id="6" name="TextBox 5"/>
          <p:cNvSpPr txBox="1"/>
          <p:nvPr/>
        </p:nvSpPr>
        <p:spPr>
          <a:xfrm>
            <a:off x="8176897" y="5800725"/>
            <a:ext cx="3886200" cy="369332"/>
          </a:xfrm>
          <a:prstGeom prst="rect">
            <a:avLst/>
          </a:prstGeom>
          <a:noFill/>
        </p:spPr>
        <p:txBody>
          <a:bodyPr wrap="square" rtlCol="0">
            <a:spAutoFit/>
          </a:bodyPr>
          <a:lstStyle/>
          <a:p>
            <a:r>
              <a:rPr lang="en-US" dirty="0"/>
              <a:t>Plant configurations A and B</a:t>
            </a:r>
          </a:p>
        </p:txBody>
      </p:sp>
    </p:spTree>
    <p:extLst>
      <p:ext uri="{BB962C8B-B14F-4D97-AF65-F5344CB8AC3E}">
        <p14:creationId xmlns:p14="http://schemas.microsoft.com/office/powerpoint/2010/main" val="189544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843" y="1556951"/>
            <a:ext cx="6222657" cy="4620012"/>
          </a:xfrm>
        </p:spPr>
        <p:txBody>
          <a:bodyPr/>
          <a:lstStyle/>
          <a:p>
            <a:r>
              <a:rPr lang="en-US" dirty="0"/>
              <a:t>The modeling of FSIT is divided into two parts:</a:t>
            </a:r>
          </a:p>
          <a:p>
            <a:pPr lvl="1"/>
            <a:r>
              <a:rPr lang="en-US" dirty="0"/>
              <a:t>Region A Modeling</a:t>
            </a:r>
          </a:p>
          <a:p>
            <a:pPr lvl="2"/>
            <a:r>
              <a:rPr lang="en-US" dirty="0"/>
              <a:t>Inlet Nozzle Flow modeling</a:t>
            </a:r>
          </a:p>
          <a:p>
            <a:pPr lvl="2"/>
            <a:r>
              <a:rPr lang="en-US" dirty="0"/>
              <a:t>Pressure inside the region A</a:t>
            </a:r>
          </a:p>
          <a:p>
            <a:pPr lvl="1"/>
            <a:r>
              <a:rPr lang="en-US" dirty="0"/>
              <a:t>Region B Modeling</a:t>
            </a:r>
          </a:p>
          <a:p>
            <a:pPr lvl="2"/>
            <a:r>
              <a:rPr lang="en-US" dirty="0"/>
              <a:t>Downward piston motion will increase the pressure to the primary pressure.</a:t>
            </a:r>
          </a:p>
        </p:txBody>
      </p:sp>
      <p:sp>
        <p:nvSpPr>
          <p:cNvPr id="3" name="Slide Number Placeholder 2"/>
          <p:cNvSpPr>
            <a:spLocks noGrp="1"/>
          </p:cNvSpPr>
          <p:nvPr>
            <p:ph type="sldNum" sz="quarter" idx="12"/>
          </p:nvPr>
        </p:nvSpPr>
        <p:spPr/>
        <p:txBody>
          <a:bodyPr/>
          <a:lstStyle/>
          <a:p>
            <a:fld id="{7FDABCB0-F139-403A-87DF-4AA3DA08FF69}" type="slidenum">
              <a:rPr lang="en-US" smtClean="0"/>
              <a:t>8</a:t>
            </a:fld>
            <a:endParaRPr lang="en-US"/>
          </a:p>
        </p:txBody>
      </p:sp>
      <p:sp>
        <p:nvSpPr>
          <p:cNvPr id="4" name="Title 3"/>
          <p:cNvSpPr>
            <a:spLocks noGrp="1"/>
          </p:cNvSpPr>
          <p:nvPr>
            <p:ph type="title"/>
          </p:nvPr>
        </p:nvSpPr>
        <p:spPr/>
        <p:txBody>
          <a:bodyPr/>
          <a:lstStyle/>
          <a:p>
            <a:r>
              <a:rPr lang="en-US" dirty="0"/>
              <a:t>FSIT modeling</a:t>
            </a:r>
          </a:p>
        </p:txBody>
      </p:sp>
      <p:pic>
        <p:nvPicPr>
          <p:cNvPr id="5" name="Picture 4"/>
          <p:cNvPicPr/>
          <p:nvPr/>
        </p:nvPicPr>
        <p:blipFill rotWithShape="1">
          <a:blip r:embed="rId2">
            <a:extLst>
              <a:ext uri="{28A0092B-C50C-407E-A947-70E740481C1C}">
                <a14:useLocalDpi xmlns:a14="http://schemas.microsoft.com/office/drawing/2010/main" val="0"/>
              </a:ext>
            </a:extLst>
          </a:blip>
          <a:srcRect l="1747"/>
          <a:stretch/>
        </p:blipFill>
        <p:spPr bwMode="auto">
          <a:xfrm>
            <a:off x="7388055" y="2105342"/>
            <a:ext cx="3921612" cy="3366769"/>
          </a:xfrm>
          <a:prstGeom prst="rect">
            <a:avLst/>
          </a:prstGeom>
          <a:noFill/>
          <a:ln>
            <a:solidFill>
              <a:schemeClr val="accent1"/>
            </a:solidFill>
          </a:ln>
        </p:spPr>
      </p:pic>
      <p:sp>
        <p:nvSpPr>
          <p:cNvPr id="6" name="TextBox 5"/>
          <p:cNvSpPr txBox="1"/>
          <p:nvPr/>
        </p:nvSpPr>
        <p:spPr>
          <a:xfrm>
            <a:off x="8025521" y="5544898"/>
            <a:ext cx="3886200" cy="369332"/>
          </a:xfrm>
          <a:prstGeom prst="rect">
            <a:avLst/>
          </a:prstGeom>
          <a:noFill/>
        </p:spPr>
        <p:txBody>
          <a:bodyPr wrap="square" rtlCol="0">
            <a:spAutoFit/>
          </a:bodyPr>
          <a:lstStyle/>
          <a:p>
            <a:r>
              <a:rPr lang="en-US" dirty="0"/>
              <a:t>Forced Safety Injection Tank</a:t>
            </a:r>
          </a:p>
        </p:txBody>
      </p:sp>
      <p:sp>
        <p:nvSpPr>
          <p:cNvPr id="7" name="Rectangle 6"/>
          <p:cNvSpPr/>
          <p:nvPr/>
        </p:nvSpPr>
        <p:spPr>
          <a:xfrm>
            <a:off x="7692780" y="2105342"/>
            <a:ext cx="3417179" cy="708978"/>
          </a:xfrm>
          <a:prstGeom prst="rect">
            <a:avLst/>
          </a:prstGeom>
          <a:solidFill>
            <a:schemeClr val="lt1">
              <a:alpha val="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8808719" y="4018280"/>
            <a:ext cx="2153921" cy="1298995"/>
          </a:xfrm>
          <a:prstGeom prst="rect">
            <a:avLst/>
          </a:prstGeom>
          <a:solidFill>
            <a:schemeClr val="lt1">
              <a:alpha val="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5057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043" y="1479814"/>
            <a:ext cx="5803557" cy="2416533"/>
          </a:xfrm>
        </p:spPr>
        <p:txBody>
          <a:bodyPr/>
          <a:lstStyle/>
          <a:p>
            <a:r>
              <a:rPr lang="en-US" sz="1400" dirty="0">
                <a:solidFill>
                  <a:schemeClr val="dk1"/>
                </a:solidFill>
                <a:latin typeface="Cambria Math" panose="02040503050406030204" pitchFamily="18" charset="0"/>
              </a:rPr>
              <a:t>The Inlet flow:</a:t>
            </a:r>
          </a:p>
          <a:p>
            <a:pPr lvl="1"/>
            <a:r>
              <a:rPr lang="en-US" sz="1400" dirty="0">
                <a:solidFill>
                  <a:schemeClr val="dk1"/>
                </a:solidFill>
                <a:latin typeface="Cambria Math" panose="02040503050406030204" pitchFamily="18" charset="0"/>
              </a:rPr>
              <a:t>Depends on the area and downstream pressure</a:t>
            </a:r>
          </a:p>
          <a:p>
            <a:pPr lvl="1"/>
            <a:r>
              <a:rPr lang="en-US" sz="1400" dirty="0">
                <a:solidFill>
                  <a:schemeClr val="dk1"/>
                </a:solidFill>
                <a:latin typeface="Cambria Math" panose="02040503050406030204" pitchFamily="18" charset="0"/>
              </a:rPr>
              <a:t>Either be choked or non-choked</a:t>
            </a:r>
          </a:p>
          <a:p>
            <a:pPr lvl="1"/>
            <a:r>
              <a:rPr lang="en-US" sz="1400" dirty="0">
                <a:solidFill>
                  <a:schemeClr val="dk1"/>
                </a:solidFill>
                <a:latin typeface="Cambria Math" panose="02040503050406030204" pitchFamily="18" charset="0"/>
              </a:rPr>
              <a:t>And can be calculated by three equations as given below:</a:t>
            </a:r>
          </a:p>
          <a:p>
            <a:endParaRPr lang="en-US" dirty="0"/>
          </a:p>
        </p:txBody>
      </p:sp>
      <p:sp>
        <p:nvSpPr>
          <p:cNvPr id="4" name="Title 3"/>
          <p:cNvSpPr>
            <a:spLocks noGrp="1"/>
          </p:cNvSpPr>
          <p:nvPr>
            <p:ph type="title"/>
          </p:nvPr>
        </p:nvSpPr>
        <p:spPr>
          <a:xfrm>
            <a:off x="444843" y="107522"/>
            <a:ext cx="10034201" cy="1325563"/>
          </a:xfrm>
        </p:spPr>
        <p:txBody>
          <a:bodyPr/>
          <a:lstStyle/>
          <a:p>
            <a:r>
              <a:rPr lang="en-US" dirty="0"/>
              <a:t>Region A modeling</a:t>
            </a:r>
          </a:p>
        </p:txBody>
      </p:sp>
      <p:pic>
        <p:nvPicPr>
          <p:cNvPr id="5" name="Picture 4"/>
          <p:cNvPicPr/>
          <p:nvPr/>
        </p:nvPicPr>
        <p:blipFill rotWithShape="1">
          <a:blip r:embed="rId2">
            <a:extLst>
              <a:ext uri="{28A0092B-C50C-407E-A947-70E740481C1C}">
                <a14:useLocalDpi xmlns:a14="http://schemas.microsoft.com/office/drawing/2010/main" val="0"/>
              </a:ext>
            </a:extLst>
          </a:blip>
          <a:srcRect l="1747"/>
          <a:stretch/>
        </p:blipFill>
        <p:spPr bwMode="auto">
          <a:xfrm>
            <a:off x="7388055" y="1983422"/>
            <a:ext cx="3921612" cy="3366769"/>
          </a:xfrm>
          <a:prstGeom prst="rect">
            <a:avLst/>
          </a:prstGeom>
          <a:noFill/>
          <a:ln>
            <a:solidFill>
              <a:schemeClr val="accent1"/>
            </a:solidFill>
          </a:ln>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205970619"/>
                  </p:ext>
                </p:extLst>
              </p:nvPr>
            </p:nvGraphicFramePr>
            <p:xfrm>
              <a:off x="547601" y="2840480"/>
              <a:ext cx="6569479" cy="2749107"/>
            </p:xfrm>
            <a:graphic>
              <a:graphicData uri="http://schemas.openxmlformats.org/drawingml/2006/table">
                <a:tbl>
                  <a:tblPr>
                    <a:tableStyleId>{5C22544A-7EE6-4342-B048-85BDC9FD1C3A}</a:tableStyleId>
                  </a:tblPr>
                  <a:tblGrid>
                    <a:gridCol w="6209897">
                      <a:extLst>
                        <a:ext uri="{9D8B030D-6E8A-4147-A177-3AD203B41FA5}">
                          <a16:colId xmlns:a16="http://schemas.microsoft.com/office/drawing/2014/main" val="2660412751"/>
                        </a:ext>
                      </a:extLst>
                    </a:gridCol>
                    <a:gridCol w="359582">
                      <a:extLst>
                        <a:ext uri="{9D8B030D-6E8A-4147-A177-3AD203B41FA5}">
                          <a16:colId xmlns:a16="http://schemas.microsoft.com/office/drawing/2014/main" val="3925362623"/>
                        </a:ext>
                      </a:extLst>
                    </a:gridCol>
                  </a:tblGrid>
                  <a:tr h="916369">
                    <a:tc>
                      <a:txBody>
                        <a:bodyPr/>
                        <a:lstStyle/>
                        <a:p>
                          <a:pPr marL="448310" marR="0" indent="0"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𝑐𝑟𝑖𝑡</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1</m:t>
                                            </m:r>
                                          </m:sub>
                                        </m:sSub>
                                      </m:den>
                                    </m:f>
                                  </m:e>
                                </m:d>
                                <m:r>
                                  <a:rPr lang="en-US" sz="1400">
                                    <a:effectLst/>
                                    <a:latin typeface="Cambria Math" panose="02040503050406030204" pitchFamily="18" charset="0"/>
                                  </a:rPr>
                                  <m:t>=</m:t>
                                </m:r>
                                <m:sSup>
                                  <m:sSupPr>
                                    <m:ctrlPr>
                                      <a:rPr lang="en-US" sz="1400" i="1">
                                        <a:effectLst/>
                                        <a:latin typeface="Cambria Math" panose="02040503050406030204" pitchFamily="18" charset="0"/>
                                      </a:rPr>
                                    </m:ctrlPr>
                                  </m:sSupPr>
                                  <m:e>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r>
                                              <a:rPr lang="en-US" sz="1400">
                                                <a:effectLst/>
                                                <a:latin typeface="Cambria Math" panose="02040503050406030204" pitchFamily="18" charset="0"/>
                                              </a:rPr>
                                              <m:t>2</m:t>
                                            </m:r>
                                          </m:num>
                                          <m:den>
                                            <m:r>
                                              <a:rPr lang="en-US" sz="1400">
                                                <a:effectLst/>
                                                <a:latin typeface="Cambria Math" panose="02040503050406030204" pitchFamily="18" charset="0"/>
                                              </a:rPr>
                                              <m:t>𝛾</m:t>
                                            </m:r>
                                            <m:r>
                                              <a:rPr lang="en-US" sz="1400">
                                                <a:effectLst/>
                                                <a:latin typeface="Cambria Math" panose="02040503050406030204" pitchFamily="18" charset="0"/>
                                              </a:rPr>
                                              <m:t>+1</m:t>
                                            </m:r>
                                          </m:den>
                                        </m:f>
                                      </m:e>
                                    </m:d>
                                  </m:e>
                                  <m:sup>
                                    <m:f>
                                      <m:fPr>
                                        <m:ctrlPr>
                                          <a:rPr lang="en-US" sz="1400" i="1">
                                            <a:effectLst/>
                                            <a:latin typeface="Cambria Math" panose="02040503050406030204" pitchFamily="18" charset="0"/>
                                          </a:rPr>
                                        </m:ctrlPr>
                                      </m:fPr>
                                      <m:num>
                                        <m:r>
                                          <a:rPr lang="en-US" sz="1400">
                                            <a:effectLst/>
                                            <a:latin typeface="Cambria Math" panose="02040503050406030204" pitchFamily="18" charset="0"/>
                                          </a:rPr>
                                          <m:t>𝛾</m:t>
                                        </m:r>
                                      </m:num>
                                      <m:den>
                                        <m:r>
                                          <a:rPr lang="en-US" sz="1400">
                                            <a:effectLst/>
                                            <a:latin typeface="Cambria Math" panose="02040503050406030204" pitchFamily="18" charset="0"/>
                                          </a:rPr>
                                          <m:t>𝛾</m:t>
                                        </m:r>
                                        <m:r>
                                          <a:rPr lang="en-US" sz="1400">
                                            <a:effectLst/>
                                            <a:latin typeface="Cambria Math" panose="02040503050406030204" pitchFamily="18" charset="0"/>
                                          </a:rPr>
                                          <m:t>−1</m:t>
                                        </m:r>
                                      </m:den>
                                    </m:f>
                                  </m:sup>
                                </m:sSup>
                              </m:oMath>
                            </m:oMathPara>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(4)</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4007666972"/>
                      </a:ext>
                    </a:extLst>
                  </a:tr>
                  <a:tr h="916369">
                    <a:tc>
                      <a:txBody>
                        <a:bodyPr/>
                        <a:lstStyle/>
                        <a:p>
                          <a:pPr marL="448310" marR="0" indent="0" algn="ctr">
                            <a:lnSpc>
                              <a:spcPts val="1300"/>
                            </a:lnSpc>
                            <a:spcBef>
                              <a:spcPts val="600"/>
                            </a:spcBef>
                            <a:spcAft>
                              <a:spcPts val="600"/>
                            </a:spcAft>
                          </a:pPr>
                          <a:r>
                            <a:rPr lang="en-US" sz="1400" i="0" dirty="0">
                              <a:effectLst/>
                              <a:latin typeface="+mn-lt"/>
                            </a:rPr>
                            <a:t>(If P</a:t>
                          </a:r>
                          <a:r>
                            <a:rPr lang="en-US" sz="1400" i="0" baseline="-25000" dirty="0">
                              <a:effectLst/>
                              <a:latin typeface="+mn-lt"/>
                            </a:rPr>
                            <a:t>1</a:t>
                          </a:r>
                          <a:r>
                            <a:rPr lang="en-US" sz="1400" i="0" dirty="0">
                              <a:effectLst/>
                              <a:latin typeface="+mn-lt"/>
                            </a:rPr>
                            <a:t> &lt; </a:t>
                          </a:r>
                          <a:r>
                            <a:rPr lang="en-US" sz="1400" i="0" dirty="0" err="1">
                              <a:effectLst/>
                              <a:latin typeface="+mn-lt"/>
                            </a:rPr>
                            <a:t>P</a:t>
                          </a:r>
                          <a:r>
                            <a:rPr lang="en-US" sz="1400" i="0" baseline="-25000" dirty="0" err="1">
                              <a:effectLst/>
                              <a:latin typeface="+mn-lt"/>
                            </a:rPr>
                            <a:t>crit</a:t>
                          </a:r>
                          <a:r>
                            <a:rPr lang="en-US" sz="1400" i="0" dirty="0">
                              <a:effectLst/>
                              <a:latin typeface="+mn-lt"/>
                            </a:rPr>
                            <a:t>,</a:t>
                          </a:r>
                          <a:r>
                            <a:rPr lang="en-US" sz="1400" i="0" baseline="0" dirty="0">
                              <a:effectLst/>
                              <a:latin typeface="+mn-lt"/>
                            </a:rPr>
                            <a:t> </a:t>
                          </a:r>
                          <a:r>
                            <a:rPr lang="en-US" sz="1400" i="0" dirty="0">
                              <a:effectLst/>
                              <a:latin typeface="+mn-lt"/>
                            </a:rPr>
                            <a:t>Choked) </a:t>
                          </a: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𝑖</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𝑑</m:t>
                                      </m:r>
                                    </m:sub>
                                  </m:sSub>
                                  <m:r>
                                    <a:rPr lang="en-US" sz="1400">
                                      <a:effectLst/>
                                      <a:latin typeface="Cambria Math" panose="02040503050406030204" pitchFamily="18" charset="0"/>
                                    </a:rPr>
                                    <m:t>𝐴</m:t>
                                  </m:r>
                                </m:e>
                                <m:sub>
                                  <m:r>
                                    <a:rPr lang="en-US" sz="1400">
                                      <a:effectLst/>
                                      <a:latin typeface="Cambria Math" panose="02040503050406030204" pitchFamily="18" charset="0"/>
                                    </a:rPr>
                                    <m:t>𝑖</m:t>
                                  </m:r>
                                </m:sub>
                              </m:sSub>
                              <m:rad>
                                <m:radPr>
                                  <m:degHide m:val="on"/>
                                  <m:ctrlPr>
                                    <a:rPr lang="en-US" sz="1400" i="1">
                                      <a:effectLst/>
                                      <a:latin typeface="Cambria Math" panose="02040503050406030204" pitchFamily="18" charset="0"/>
                                    </a:rPr>
                                  </m:ctrlPr>
                                </m:radPr>
                                <m:deg/>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𝛾</m:t>
                                      </m:r>
                                      <m:r>
                                        <a:rPr lang="en-US" sz="1400">
                                          <a:effectLst/>
                                          <a:latin typeface="Cambria Math" panose="02040503050406030204" pitchFamily="18" charset="0"/>
                                        </a:rPr>
                                        <m:t>𝑃</m:t>
                                      </m:r>
                                    </m:e>
                                    <m:sub>
                                      <m:r>
                                        <a:rPr lang="en-US" sz="1400">
                                          <a:effectLst/>
                                          <a:latin typeface="Cambria Math" panose="02040503050406030204" pitchFamily="18" charset="0"/>
                                        </a:rPr>
                                        <m:t>1</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𝑟h𝑜</m:t>
                                      </m:r>
                                    </m:e>
                                    <m:sub>
                                      <m:r>
                                        <a:rPr lang="en-US" sz="1400">
                                          <a:effectLst/>
                                          <a:latin typeface="Cambria Math" panose="02040503050406030204" pitchFamily="18" charset="0"/>
                                        </a:rPr>
                                        <m:t>1</m:t>
                                      </m:r>
                                    </m:sub>
                                  </m:sSub>
                                  <m:sSup>
                                    <m:sSupPr>
                                      <m:ctrlPr>
                                        <a:rPr lang="en-US" sz="1400" i="1">
                                          <a:effectLst/>
                                          <a:latin typeface="Cambria Math" panose="02040503050406030204" pitchFamily="18" charset="0"/>
                                        </a:rPr>
                                      </m:ctrlPr>
                                    </m:sSupPr>
                                    <m:e>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r>
                                                <a:rPr lang="en-US" sz="1400">
                                                  <a:effectLst/>
                                                  <a:latin typeface="Cambria Math" panose="02040503050406030204" pitchFamily="18" charset="0"/>
                                                </a:rPr>
                                                <m:t>2</m:t>
                                              </m:r>
                                            </m:num>
                                            <m:den>
                                              <m:r>
                                                <a:rPr lang="en-US" sz="1400">
                                                  <a:effectLst/>
                                                  <a:latin typeface="Cambria Math" panose="02040503050406030204" pitchFamily="18" charset="0"/>
                                                </a:rPr>
                                                <m:t>𝛾</m:t>
                                              </m:r>
                                              <m:r>
                                                <a:rPr lang="en-US" sz="1400">
                                                  <a:effectLst/>
                                                  <a:latin typeface="Cambria Math" panose="02040503050406030204" pitchFamily="18" charset="0"/>
                                                </a:rPr>
                                                <m:t>+1</m:t>
                                              </m:r>
                                            </m:den>
                                          </m:f>
                                        </m:e>
                                      </m:d>
                                    </m:e>
                                    <m:sup>
                                      <m:f>
                                        <m:fPr>
                                          <m:ctrlPr>
                                            <a:rPr lang="en-US" sz="1400" i="1">
                                              <a:effectLst/>
                                              <a:latin typeface="Cambria Math" panose="02040503050406030204" pitchFamily="18" charset="0"/>
                                            </a:rPr>
                                          </m:ctrlPr>
                                        </m:fPr>
                                        <m:num>
                                          <m:r>
                                            <a:rPr lang="en-US" sz="1400">
                                              <a:effectLst/>
                                              <a:latin typeface="Cambria Math" panose="02040503050406030204" pitchFamily="18" charset="0"/>
                                            </a:rPr>
                                            <m:t>𝛾</m:t>
                                          </m:r>
                                          <m:r>
                                            <a:rPr lang="en-US" sz="1400">
                                              <a:effectLst/>
                                              <a:latin typeface="Cambria Math" panose="02040503050406030204" pitchFamily="18" charset="0"/>
                                            </a:rPr>
                                            <m:t>+1</m:t>
                                          </m:r>
                                        </m:num>
                                        <m:den>
                                          <m:r>
                                            <a:rPr lang="en-US" sz="1400">
                                              <a:effectLst/>
                                              <a:latin typeface="Cambria Math" panose="02040503050406030204" pitchFamily="18" charset="0"/>
                                            </a:rPr>
                                            <m:t>𝛾</m:t>
                                          </m:r>
                                          <m:r>
                                            <a:rPr lang="en-US" sz="1400">
                                              <a:effectLst/>
                                              <a:latin typeface="Cambria Math" panose="02040503050406030204" pitchFamily="18" charset="0"/>
                                            </a:rPr>
                                            <m:t>−1</m:t>
                                          </m:r>
                                        </m:den>
                                      </m:f>
                                    </m:sup>
                                  </m:sSup>
                                </m:e>
                              </m:rad>
                            </m:oMath>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a:effectLst/>
                            </a:rPr>
                            <a:t>(5)</a:t>
                          </a:r>
                          <a:endParaRPr lang="en-US" sz="140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584233014"/>
                      </a:ext>
                    </a:extLst>
                  </a:tr>
                  <a:tr h="916369">
                    <a:tc>
                      <a:txBody>
                        <a:bodyPr/>
                        <a:lstStyle/>
                        <a:p>
                          <a:pPr marL="448310" marR="0" indent="0" algn="ctr">
                            <a:lnSpc>
                              <a:spcPts val="1300"/>
                            </a:lnSpc>
                            <a:spcBef>
                              <a:spcPts val="600"/>
                            </a:spcBef>
                            <a:spcAft>
                              <a:spcPts val="600"/>
                            </a:spcAft>
                          </a:pPr>
                          <a:r>
                            <a:rPr lang="en-US" sz="1400" dirty="0">
                              <a:effectLst/>
                            </a:rPr>
                            <a:t>(if P</a:t>
                          </a:r>
                          <a:r>
                            <a:rPr lang="en-US" sz="1400" baseline="-25000" dirty="0">
                              <a:effectLst/>
                            </a:rPr>
                            <a:t>1</a:t>
                          </a:r>
                          <a:r>
                            <a:rPr lang="en-US" sz="1400" dirty="0">
                              <a:effectLst/>
                            </a:rPr>
                            <a:t> &gt; </a:t>
                          </a:r>
                          <a:r>
                            <a:rPr lang="en-US" sz="1400" dirty="0" err="1">
                              <a:effectLst/>
                            </a:rPr>
                            <a:t>P</a:t>
                          </a:r>
                          <a:r>
                            <a:rPr lang="en-US" sz="1400" baseline="-25000" dirty="0" err="1">
                              <a:effectLst/>
                            </a:rPr>
                            <a:t>crit</a:t>
                          </a:r>
                          <a:r>
                            <a:rPr lang="en-US" sz="1400" dirty="0">
                              <a:effectLst/>
                            </a:rPr>
                            <a:t>,</a:t>
                          </a:r>
                          <a:r>
                            <a:rPr lang="en-US" sz="1400" baseline="0" dirty="0">
                              <a:effectLst/>
                            </a:rPr>
                            <a:t> </a:t>
                          </a:r>
                          <a:r>
                            <a:rPr lang="en-US" sz="1400" dirty="0">
                              <a:effectLst/>
                            </a:rPr>
                            <a:t>Non-choked) </a:t>
                          </a: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𝑚</m:t>
                                  </m:r>
                                </m:e>
                                <m:sub>
                                  <m:r>
                                    <a:rPr lang="en-US" sz="1400">
                                      <a:effectLst/>
                                      <a:latin typeface="Cambria Math" panose="02040503050406030204" pitchFamily="18" charset="0"/>
                                    </a:rPr>
                                    <m:t>𝑖</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𝑑</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𝐴</m:t>
                                  </m:r>
                                </m:e>
                                <m:sub>
                                  <m:r>
                                    <a:rPr lang="en-US" sz="1400">
                                      <a:effectLst/>
                                      <a:latin typeface="Cambria Math" panose="02040503050406030204" pitchFamily="18" charset="0"/>
                                    </a:rPr>
                                    <m:t>𝑖</m:t>
                                  </m:r>
                                </m:sub>
                              </m:sSub>
                              <m:rad>
                                <m:radPr>
                                  <m:degHide m:val="on"/>
                                  <m:ctrlPr>
                                    <a:rPr lang="en-US" sz="1400" i="1">
                                      <a:effectLst/>
                                      <a:latin typeface="Cambria Math" panose="02040503050406030204" pitchFamily="18" charset="0"/>
                                    </a:rPr>
                                  </m:ctrlPr>
                                </m:radPr>
                                <m:deg/>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2</m:t>
                                      </m:r>
                                      <m:r>
                                        <a:rPr lang="en-US" sz="1400">
                                          <a:effectLst/>
                                          <a:latin typeface="Cambria Math" panose="02040503050406030204" pitchFamily="18" charset="0"/>
                                        </a:rPr>
                                        <m:t>𝑃</m:t>
                                      </m:r>
                                    </m:e>
                                    <m:sub>
                                      <m:r>
                                        <a:rPr lang="en-US" sz="1400">
                                          <a:effectLst/>
                                          <a:latin typeface="Cambria Math" panose="02040503050406030204" pitchFamily="18" charset="0"/>
                                        </a:rPr>
                                        <m:t>1</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𝑟h𝑜</m:t>
                                      </m:r>
                                    </m:e>
                                    <m:sub>
                                      <m:r>
                                        <a:rPr lang="en-US" sz="1400">
                                          <a:effectLst/>
                                          <a:latin typeface="Cambria Math" panose="02040503050406030204" pitchFamily="18" charset="0"/>
                                        </a:rPr>
                                        <m:t>1</m:t>
                                      </m:r>
                                    </m:sub>
                                  </m:sSub>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r>
                                            <a:rPr lang="en-US" sz="1400">
                                              <a:effectLst/>
                                              <a:latin typeface="Cambria Math" panose="02040503050406030204" pitchFamily="18" charset="0"/>
                                            </a:rPr>
                                            <m:t>𝛾</m:t>
                                          </m:r>
                                        </m:num>
                                        <m:den>
                                          <m:r>
                                            <a:rPr lang="en-US" sz="1400">
                                              <a:effectLst/>
                                              <a:latin typeface="Cambria Math" panose="02040503050406030204" pitchFamily="18" charset="0"/>
                                            </a:rPr>
                                            <m:t>𝛾</m:t>
                                          </m:r>
                                          <m:r>
                                            <a:rPr lang="en-US" sz="1400">
                                              <a:effectLst/>
                                              <a:latin typeface="Cambria Math" panose="02040503050406030204" pitchFamily="18" charset="0"/>
                                            </a:rPr>
                                            <m:t>−1</m:t>
                                          </m:r>
                                        </m:den>
                                      </m:f>
                                    </m:e>
                                  </m:d>
                                  <m:d>
                                    <m:dPr>
                                      <m:begChr m:val="["/>
                                      <m:endChr m:val="]"/>
                                      <m:ctrlPr>
                                        <a:rPr lang="en-US" sz="1400" i="1">
                                          <a:effectLst/>
                                          <a:latin typeface="Cambria Math" panose="02040503050406030204" pitchFamily="18" charset="0"/>
                                        </a:rPr>
                                      </m:ctrlPr>
                                    </m:dPr>
                                    <m:e>
                                      <m:sSup>
                                        <m:sSupPr>
                                          <m:ctrlPr>
                                            <a:rPr lang="en-US" sz="1400" i="1">
                                              <a:effectLst/>
                                              <a:latin typeface="Cambria Math" panose="02040503050406030204" pitchFamily="18" charset="0"/>
                                            </a:rPr>
                                          </m:ctrlPr>
                                        </m:sSupPr>
                                        <m:e>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𝑠𝑒𝑐</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1</m:t>
                                                      </m:r>
                                                    </m:sub>
                                                  </m:sSub>
                                                </m:den>
                                              </m:f>
                                            </m:e>
                                          </m:d>
                                        </m:e>
                                        <m:sup>
                                          <m:f>
                                            <m:fPr>
                                              <m:ctrlPr>
                                                <a:rPr lang="en-US" sz="1400" i="1">
                                                  <a:effectLst/>
                                                  <a:latin typeface="Cambria Math" panose="02040503050406030204" pitchFamily="18" charset="0"/>
                                                </a:rPr>
                                              </m:ctrlPr>
                                            </m:fPr>
                                            <m:num>
                                              <m:r>
                                                <a:rPr lang="en-US" sz="1400">
                                                  <a:effectLst/>
                                                  <a:latin typeface="Cambria Math" panose="02040503050406030204" pitchFamily="18" charset="0"/>
                                                </a:rPr>
                                                <m:t>2</m:t>
                                              </m:r>
                                            </m:num>
                                            <m:den>
                                              <m:r>
                                                <a:rPr lang="en-US" sz="1400">
                                                  <a:effectLst/>
                                                  <a:latin typeface="Cambria Math" panose="02040503050406030204" pitchFamily="18" charset="0"/>
                                                </a:rPr>
                                                <m:t>𝛾</m:t>
                                              </m:r>
                                            </m:den>
                                          </m:f>
                                        </m:sup>
                                      </m:sSup>
                                      <m:r>
                                        <a:rPr lang="en-US" sz="1400">
                                          <a:effectLst/>
                                          <a:latin typeface="Cambria Math" panose="02040503050406030204" pitchFamily="18" charset="0"/>
                                        </a:rPr>
                                        <m:t>−</m:t>
                                      </m:r>
                                      <m:sSup>
                                        <m:sSupPr>
                                          <m:ctrlPr>
                                            <a:rPr lang="en-US" sz="1400" i="1">
                                              <a:effectLst/>
                                              <a:latin typeface="Cambria Math" panose="02040503050406030204" pitchFamily="18" charset="0"/>
                                            </a:rPr>
                                          </m:ctrlPr>
                                        </m:sSupPr>
                                        <m:e>
                                          <m:d>
                                            <m:dPr>
                                              <m:ctrlPr>
                                                <a:rPr lang="en-US" sz="1400" i="1">
                                                  <a:effectLst/>
                                                  <a:latin typeface="Cambria Math" panose="02040503050406030204" pitchFamily="18" charset="0"/>
                                                </a:rPr>
                                              </m:ctrlPr>
                                            </m:dPr>
                                            <m:e>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𝑠𝑒𝑐</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𝑃</m:t>
                                                      </m:r>
                                                    </m:e>
                                                    <m:sub>
                                                      <m:r>
                                                        <a:rPr lang="en-US" sz="1400">
                                                          <a:effectLst/>
                                                          <a:latin typeface="Cambria Math" panose="02040503050406030204" pitchFamily="18" charset="0"/>
                                                        </a:rPr>
                                                        <m:t>1</m:t>
                                                      </m:r>
                                                    </m:sub>
                                                  </m:sSub>
                                                </m:den>
                                              </m:f>
                                            </m:e>
                                          </m:d>
                                        </m:e>
                                        <m:sup>
                                          <m:f>
                                            <m:fPr>
                                              <m:ctrlPr>
                                                <a:rPr lang="en-US" sz="1400" i="1">
                                                  <a:effectLst/>
                                                  <a:latin typeface="Cambria Math" panose="02040503050406030204" pitchFamily="18" charset="0"/>
                                                </a:rPr>
                                              </m:ctrlPr>
                                            </m:fPr>
                                            <m:num>
                                              <m:r>
                                                <a:rPr lang="en-US" sz="1400">
                                                  <a:effectLst/>
                                                  <a:latin typeface="Cambria Math" panose="02040503050406030204" pitchFamily="18" charset="0"/>
                                                </a:rPr>
                                                <m:t>𝛾</m:t>
                                              </m:r>
                                              <m:r>
                                                <a:rPr lang="en-US" sz="1400">
                                                  <a:effectLst/>
                                                  <a:latin typeface="Cambria Math" panose="02040503050406030204" pitchFamily="18" charset="0"/>
                                                </a:rPr>
                                                <m:t>+1</m:t>
                                              </m:r>
                                            </m:num>
                                            <m:den>
                                              <m:r>
                                                <a:rPr lang="en-US" sz="1400">
                                                  <a:effectLst/>
                                                  <a:latin typeface="Cambria Math" panose="02040503050406030204" pitchFamily="18" charset="0"/>
                                                </a:rPr>
                                                <m:t>𝛾</m:t>
                                              </m:r>
                                            </m:den>
                                          </m:f>
                                        </m:sup>
                                      </m:sSup>
                                    </m:e>
                                  </m:d>
                                </m:e>
                              </m:rad>
                            </m:oMath>
                          </a14:m>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marL="0" marR="0" algn="just">
                            <a:spcBef>
                              <a:spcPts val="0"/>
                            </a:spcBef>
                            <a:spcAft>
                              <a:spcPts val="0"/>
                            </a:spcAft>
                          </a:pPr>
                          <a:r>
                            <a:rPr lang="en-US" sz="1400" dirty="0">
                              <a:effectLst/>
                            </a:rPr>
                            <a:t>(6)</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06310432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05970619"/>
                  </p:ext>
                </p:extLst>
              </p:nvPr>
            </p:nvGraphicFramePr>
            <p:xfrm>
              <a:off x="547601" y="2840480"/>
              <a:ext cx="6569479" cy="2749107"/>
            </p:xfrm>
            <a:graphic>
              <a:graphicData uri="http://schemas.openxmlformats.org/drawingml/2006/table">
                <a:tbl>
                  <a:tblPr>
                    <a:tableStyleId>{5C22544A-7EE6-4342-B048-85BDC9FD1C3A}</a:tableStyleId>
                  </a:tblPr>
                  <a:tblGrid>
                    <a:gridCol w="6209897">
                      <a:extLst>
                        <a:ext uri="{9D8B030D-6E8A-4147-A177-3AD203B41FA5}">
                          <a16:colId xmlns:a16="http://schemas.microsoft.com/office/drawing/2014/main" val="2660412751"/>
                        </a:ext>
                      </a:extLst>
                    </a:gridCol>
                    <a:gridCol w="359582">
                      <a:extLst>
                        <a:ext uri="{9D8B030D-6E8A-4147-A177-3AD203B41FA5}">
                          <a16:colId xmlns:a16="http://schemas.microsoft.com/office/drawing/2014/main" val="3925362623"/>
                        </a:ext>
                      </a:extLst>
                    </a:gridCol>
                  </a:tblGrid>
                  <a:tr h="916369">
                    <a:tc>
                      <a:txBody>
                        <a:bodyPr/>
                        <a:lstStyle/>
                        <a:p>
                          <a:endParaRPr lang="en-US"/>
                        </a:p>
                      </a:txBody>
                      <a:tcPr marL="0" marR="0" marT="0" marB="0" anchor="ctr">
                        <a:blipFill>
                          <a:blip r:embed="rId3"/>
                          <a:stretch>
                            <a:fillRect l="-98" t="-662" r="-5980" b="-201325"/>
                          </a:stretch>
                        </a:blipFill>
                      </a:tcPr>
                    </a:tc>
                    <a:tc>
                      <a:txBody>
                        <a:bodyPr/>
                        <a:lstStyle/>
                        <a:p>
                          <a:pPr marL="0" marR="0" algn="just">
                            <a:spcBef>
                              <a:spcPts val="0"/>
                            </a:spcBef>
                            <a:spcAft>
                              <a:spcPts val="0"/>
                            </a:spcAft>
                          </a:pPr>
                          <a:r>
                            <a:rPr lang="en-US" sz="1400" dirty="0">
                              <a:effectLst/>
                            </a:rPr>
                            <a:t>(4)</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4007666972"/>
                      </a:ext>
                    </a:extLst>
                  </a:tr>
                  <a:tr h="916369">
                    <a:tc>
                      <a:txBody>
                        <a:bodyPr/>
                        <a:lstStyle/>
                        <a:p>
                          <a:endParaRPr lang="en-US"/>
                        </a:p>
                      </a:txBody>
                      <a:tcPr marL="0" marR="0" marT="0" marB="0" anchor="ctr">
                        <a:blipFill>
                          <a:blip r:embed="rId3"/>
                          <a:stretch>
                            <a:fillRect l="-98" t="-101333" r="-5980" b="-102667"/>
                          </a:stretch>
                        </a:blipFill>
                      </a:tcPr>
                    </a:tc>
                    <a:tc>
                      <a:txBody>
                        <a:bodyPr/>
                        <a:lstStyle/>
                        <a:p>
                          <a:pPr marL="0" marR="0" algn="just">
                            <a:spcBef>
                              <a:spcPts val="0"/>
                            </a:spcBef>
                            <a:spcAft>
                              <a:spcPts val="0"/>
                            </a:spcAft>
                          </a:pPr>
                          <a:r>
                            <a:rPr lang="en-US" sz="1400">
                              <a:effectLst/>
                            </a:rPr>
                            <a:t>(5)</a:t>
                          </a:r>
                          <a:endParaRPr lang="en-US" sz="140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584233014"/>
                      </a:ext>
                    </a:extLst>
                  </a:tr>
                  <a:tr h="916369">
                    <a:tc>
                      <a:txBody>
                        <a:bodyPr/>
                        <a:lstStyle/>
                        <a:p>
                          <a:endParaRPr lang="en-US"/>
                        </a:p>
                      </a:txBody>
                      <a:tcPr marL="0" marR="0" marT="0" marB="0" anchor="ctr">
                        <a:blipFill>
                          <a:blip r:embed="rId3"/>
                          <a:stretch>
                            <a:fillRect l="-98" t="-200000" r="-5980" b="-1987"/>
                          </a:stretch>
                        </a:blipFill>
                      </a:tcPr>
                    </a:tc>
                    <a:tc>
                      <a:txBody>
                        <a:bodyPr/>
                        <a:lstStyle/>
                        <a:p>
                          <a:pPr marL="0" marR="0" algn="just">
                            <a:spcBef>
                              <a:spcPts val="0"/>
                            </a:spcBef>
                            <a:spcAft>
                              <a:spcPts val="0"/>
                            </a:spcAft>
                          </a:pPr>
                          <a:r>
                            <a:rPr lang="en-US" sz="1400" dirty="0">
                              <a:effectLst/>
                            </a:rPr>
                            <a:t>(6)</a:t>
                          </a:r>
                          <a:endParaRPr lang="en-US" sz="1400" dirty="0">
                            <a:effectLst/>
                            <a:latin typeface="Times New Roman" panose="02020603050405020304" pitchFamily="18" charset="0"/>
                            <a:ea typeface="PMingLiU"/>
                          </a:endParaRPr>
                        </a:p>
                      </a:txBody>
                      <a:tcPr marL="0" marR="0" marT="0" marB="0" anchor="ctr">
                        <a:noFill/>
                      </a:tcPr>
                    </a:tc>
                    <a:extLst>
                      <a:ext uri="{0D108BD9-81ED-4DB2-BD59-A6C34878D82A}">
                        <a16:rowId xmlns:a16="http://schemas.microsoft.com/office/drawing/2014/main" val="106310432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0640" y="6139924"/>
                <a:ext cx="9784080" cy="523220"/>
              </a:xfrm>
              <a:prstGeom prst="rect">
                <a:avLst/>
              </a:prstGeom>
              <a:noFill/>
            </p:spPr>
            <p:txBody>
              <a:bodyPr wrap="square" rtlCol="0">
                <a:spAutoFit/>
              </a:bodyPr>
              <a:lstStyle/>
              <a:p>
                <a:r>
                  <a:rPr lang="en-GB" sz="1400" dirty="0"/>
                  <a:t>where, 	</a:t>
                </a:r>
                <a14:m>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𝑐𝑟𝑖𝑡</m:t>
                        </m:r>
                      </m:sub>
                    </m:sSub>
                  </m:oMath>
                </a14:m>
                <a:r>
                  <a:rPr lang="en-GB" sz="1400" dirty="0"/>
                  <a:t> is the critical value of downstream pressure for choked flow, </a:t>
                </a:r>
                <a14:m>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𝑃</m:t>
                        </m:r>
                      </m:e>
                      <m:sub>
                        <m:r>
                          <a:rPr lang="en-GB" sz="1400" i="1">
                            <a:latin typeface="Cambria Math" panose="02040503050406030204" pitchFamily="18" charset="0"/>
                          </a:rPr>
                          <m:t>1</m:t>
                        </m:r>
                      </m:sub>
                    </m:sSub>
                  </m:oMath>
                </a14:m>
                <a:r>
                  <a:rPr lang="en-GB" sz="1400" dirty="0"/>
                  <a:t>is the upstream pressure, </a:t>
                </a:r>
                <a14:m>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𝑚</m:t>
                        </m:r>
                      </m:e>
                      <m:sub>
                        <m:r>
                          <a:rPr lang="en-GB" sz="1400" i="1">
                            <a:latin typeface="Cambria Math" panose="02040503050406030204" pitchFamily="18" charset="0"/>
                          </a:rPr>
                          <m:t>𝑖</m:t>
                        </m:r>
                      </m:sub>
                    </m:sSub>
                  </m:oMath>
                </a14:m>
                <a:r>
                  <a:rPr lang="en-GB" sz="1400" dirty="0"/>
                  <a:t> is the inlet mass flow, </a:t>
                </a:r>
                <a14:m>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𝑑</m:t>
                        </m:r>
                      </m:sub>
                    </m:sSub>
                  </m:oMath>
                </a14:m>
                <a:r>
                  <a:rPr lang="en-GB" sz="1400" dirty="0"/>
                  <a:t>is the discharge coefficient, </a:t>
                </a:r>
                <a14:m>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𝑟h𝑜</m:t>
                        </m:r>
                      </m:e>
                      <m:sub>
                        <m:r>
                          <a:rPr lang="en-GB" sz="1400" i="1">
                            <a:latin typeface="Cambria Math" panose="02040503050406030204" pitchFamily="18" charset="0"/>
                          </a:rPr>
                          <m:t>1</m:t>
                        </m:r>
                      </m:sub>
                    </m:sSub>
                  </m:oMath>
                </a14:m>
                <a:r>
                  <a:rPr lang="en-GB" sz="1400" dirty="0"/>
                  <a:t> is the density of the steam at the inlet, </a:t>
                </a:r>
                <a14:m>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𝐴</m:t>
                        </m:r>
                      </m:e>
                      <m:sub>
                        <m:r>
                          <a:rPr lang="en-GB" sz="1400" i="1">
                            <a:latin typeface="Cambria Math" panose="02040503050406030204" pitchFamily="18" charset="0"/>
                          </a:rPr>
                          <m:t>𝑖</m:t>
                        </m:r>
                      </m:sub>
                    </m:sSub>
                  </m:oMath>
                </a14:m>
                <a:r>
                  <a:rPr lang="en-GB" sz="1400" dirty="0"/>
                  <a:t> is the Nozzle area and </a:t>
                </a:r>
                <a14:m>
                  <m:oMath xmlns:m="http://schemas.openxmlformats.org/officeDocument/2006/math">
                    <m:r>
                      <a:rPr lang="en-GB" sz="1400" i="1">
                        <a:latin typeface="Cambria Math" panose="02040503050406030204" pitchFamily="18" charset="0"/>
                      </a:rPr>
                      <m:t>𝛾</m:t>
                    </m:r>
                  </m:oMath>
                </a14:m>
                <a:r>
                  <a:rPr lang="en-GB" sz="1400" dirty="0"/>
                  <a:t> is the specific heat ratio. </a:t>
                </a:r>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0640" y="6139924"/>
                <a:ext cx="9784080" cy="523220"/>
              </a:xfrm>
              <a:prstGeom prst="rect">
                <a:avLst/>
              </a:prstGeom>
              <a:blipFill>
                <a:blip r:embed="rId4"/>
                <a:stretch>
                  <a:fillRect l="-187" t="-2326" b="-11628"/>
                </a:stretch>
              </a:blipFill>
            </p:spPr>
            <p:txBody>
              <a:bodyPr/>
              <a:lstStyle/>
              <a:p>
                <a:r>
                  <a:rPr lang="en-US">
                    <a:noFill/>
                  </a:rPr>
                  <a:t> </a:t>
                </a:r>
              </a:p>
            </p:txBody>
          </p:sp>
        </mc:Fallback>
      </mc:AlternateContent>
    </p:spTree>
    <p:extLst>
      <p:ext uri="{BB962C8B-B14F-4D97-AF65-F5344CB8AC3E}">
        <p14:creationId xmlns:p14="http://schemas.microsoft.com/office/powerpoint/2010/main" val="1036779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146258</TotalTime>
  <Words>2070</Words>
  <Application>Microsoft Office PowerPoint</Application>
  <PresentationFormat>Widescreen</PresentationFormat>
  <Paragraphs>248</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Palatino Linotype</vt:lpstr>
      <vt:lpstr>Times New Roman</vt:lpstr>
      <vt:lpstr>Office Theme</vt:lpstr>
      <vt:lpstr>Conceptual Design, Application and Risk Assessment of Forced-SI for Station Blackout Accident Mitigation</vt:lpstr>
      <vt:lpstr>Background</vt:lpstr>
      <vt:lpstr>HSITs vs FSITs</vt:lpstr>
      <vt:lpstr>Target plant and scenario</vt:lpstr>
      <vt:lpstr>Why we need FSIT?</vt:lpstr>
      <vt:lpstr>Working Principles</vt:lpstr>
      <vt:lpstr>FSITs and plant configurations</vt:lpstr>
      <vt:lpstr>FSIT modeling</vt:lpstr>
      <vt:lpstr>Region A modeling</vt:lpstr>
      <vt:lpstr>Region A Modeling</vt:lpstr>
      <vt:lpstr>Region B Modeling</vt:lpstr>
      <vt:lpstr>Case Studies</vt:lpstr>
      <vt:lpstr>Case 1: SBO without FSIT</vt:lpstr>
      <vt:lpstr>Case 2: SBO with FSIT – Rx saved!</vt:lpstr>
      <vt:lpstr>Risk Assessment</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Robby Christian</dc:creator>
  <cp:lastModifiedBy>Kang, Hyun Gook</cp:lastModifiedBy>
  <cp:revision>933</cp:revision>
  <cp:lastPrinted>2018-05-30T17:37:45Z</cp:lastPrinted>
  <dcterms:created xsi:type="dcterms:W3CDTF">2017-04-18T16:18:23Z</dcterms:created>
  <dcterms:modified xsi:type="dcterms:W3CDTF">2022-06-26T18:58:59Z</dcterms:modified>
</cp:coreProperties>
</file>