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80" r:id="rId5"/>
  </p:sldMasterIdLst>
  <p:notesMasterIdLst>
    <p:notesMasterId r:id="rId18"/>
  </p:notesMasterIdLst>
  <p:sldIdLst>
    <p:sldId id="256" r:id="rId6"/>
    <p:sldId id="593" r:id="rId7"/>
    <p:sldId id="563" r:id="rId8"/>
    <p:sldId id="597" r:id="rId9"/>
    <p:sldId id="267" r:id="rId10"/>
    <p:sldId id="603" r:id="rId11"/>
    <p:sldId id="266" r:id="rId12"/>
    <p:sldId id="606" r:id="rId13"/>
    <p:sldId id="602" r:id="rId14"/>
    <p:sldId id="604" r:id="rId15"/>
    <p:sldId id="607" r:id="rId16"/>
    <p:sldId id="610" r:id="rId17"/>
  </p:sldIdLst>
  <p:sldSz cx="12192000" cy="6858000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9B28E"/>
    <a:srgbClr val="FF0000"/>
    <a:srgbClr val="CCECFF"/>
    <a:srgbClr val="FF9900"/>
    <a:srgbClr val="DBE4FD"/>
    <a:srgbClr val="F78C55"/>
    <a:srgbClr val="E6E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8" autoAdjust="0"/>
    <p:restoredTop sz="83245" autoAdjust="0"/>
  </p:normalViewPr>
  <p:slideViewPr>
    <p:cSldViewPr snapToGrid="0">
      <p:cViewPr varScale="1">
        <p:scale>
          <a:sx n="98" d="100"/>
          <a:sy n="98" d="100"/>
        </p:scale>
        <p:origin x="12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4157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0E790-36DB-4C08-B865-EB20D5F8653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37063"/>
            <a:ext cx="5556250" cy="3630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58238"/>
            <a:ext cx="30099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943E8-D7AD-4DAC-80FE-939699CDC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79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02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48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00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37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8025" y="4368051"/>
            <a:ext cx="5556250" cy="46206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98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24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688"/>
            <a:ext cx="5556250" cy="408583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9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24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943E8-D7AD-4DAC-80FE-939699CDCA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S Basic 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6642101"/>
            <a:ext cx="76655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700" b="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www.nasa.gov</a:t>
            </a:r>
            <a:endParaRPr lang="en-US" sz="700" b="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194664" y="1847560"/>
            <a:ext cx="6988232" cy="1143000"/>
          </a:xfrm>
          <a:effectLst>
            <a:prstShdw prst="shdw13" dist="53882" dir="13500000">
              <a:schemeClr val="bg2"/>
            </a:prstShdw>
          </a:effectLst>
        </p:spPr>
        <p:txBody>
          <a:bodyPr/>
          <a:lstStyle>
            <a:lvl1pPr algn="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27213" y="3652216"/>
            <a:ext cx="5255683" cy="1066800"/>
          </a:xfrm>
          <a:effectLst>
            <a:prstShdw prst="shdw13" dist="53882" dir="13500000">
              <a:schemeClr val="bg2"/>
            </a:prstShdw>
          </a:effectLst>
        </p:spPr>
        <p:txBody>
          <a:bodyPr/>
          <a:lstStyle>
            <a:lvl1pPr marL="0" indent="0" algn="r">
              <a:buFont typeface="Symbol" pitchFamily="18" charset="2"/>
              <a:buNone/>
              <a:defRPr sz="18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Presenters Name</a:t>
            </a:r>
          </a:p>
          <a:p>
            <a:r>
              <a:rPr lang="en-US" dirty="0"/>
              <a:t>Date</a:t>
            </a:r>
          </a:p>
        </p:txBody>
      </p:sp>
      <p:sp>
        <p:nvSpPr>
          <p:cNvPr id="6" name="Date Placeholder 7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426089"/>
            <a:ext cx="2743200" cy="153987"/>
          </a:xfrm>
          <a:prstGeom prst="rect">
            <a:avLst/>
          </a:prstGeom>
        </p:spPr>
        <p:txBody>
          <a:bodyPr/>
          <a:lstStyle>
            <a:lvl1pPr>
              <a:defRPr sz="70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pic>
        <p:nvPicPr>
          <p:cNvPr id="8" name="Picture 35" descr="RGB_Color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9367" y="144492"/>
            <a:ext cx="1016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1914063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gger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01600" y="6172200"/>
            <a:ext cx="1727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FP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600" y="990601"/>
            <a:ext cx="5892800" cy="863795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Trigger Description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990600"/>
            <a:ext cx="5994400" cy="12954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600"/>
            </a:lvl1pPr>
            <a:lvl2pPr marL="344488" indent="-111125">
              <a:defRPr sz="1600"/>
            </a:lvl2pPr>
          </a:lstStyle>
          <a:p>
            <a:pPr lvl="0"/>
            <a:r>
              <a:rPr lang="en-US" dirty="0"/>
              <a:t>Conditions that Apply to the Trigger</a:t>
            </a:r>
          </a:p>
          <a:p>
            <a:pPr lvl="1"/>
            <a:r>
              <a:rPr lang="en-US" dirty="0"/>
              <a:t>Input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600" y="1969610"/>
            <a:ext cx="5892800" cy="405019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600"/>
            </a:lvl1pPr>
            <a:lvl2pPr marL="347663" indent="-114300">
              <a:defRPr sz="1600" baseline="0"/>
            </a:lvl2pPr>
          </a:lstStyle>
          <a:p>
            <a:pPr lvl="0"/>
            <a:r>
              <a:rPr lang="en-US" dirty="0"/>
              <a:t>Sensor Information</a:t>
            </a:r>
          </a:p>
          <a:p>
            <a:pPr lvl="1"/>
            <a:r>
              <a:rPr lang="en-US" dirty="0"/>
              <a:t>Required Sensors</a:t>
            </a:r>
          </a:p>
          <a:p>
            <a:pPr lvl="1"/>
            <a:r>
              <a:rPr lang="en-US" dirty="0"/>
              <a:t>Existing Sensor</a:t>
            </a:r>
          </a:p>
          <a:p>
            <a:pPr lvl="1"/>
            <a:r>
              <a:rPr lang="en-US" dirty="0"/>
              <a:t>Sensor Latency</a:t>
            </a:r>
          </a:p>
          <a:p>
            <a:pPr lvl="1"/>
            <a:r>
              <a:rPr lang="en-US" dirty="0"/>
              <a:t>Sensor Redundancy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362200"/>
            <a:ext cx="5994400" cy="3657600"/>
          </a:xfr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30188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>
                <a:srgbClr val="942923"/>
              </a:buClr>
              <a:buSzPct val="100000"/>
              <a:buFont typeface="Symbol" charset="2"/>
              <a:buChar char="¨"/>
              <a:tabLst/>
              <a:defRPr lang="en-US" sz="1600" b="1" dirty="0">
                <a:solidFill>
                  <a:schemeClr val="tx1"/>
                </a:solidFill>
                <a:latin typeface="Arial" pitchFamily="34" charset="0"/>
                <a:ea typeface="ヒラギノ角ゴ Pro W6"/>
                <a:cs typeface="+mn-cs"/>
              </a:defRPr>
            </a:lvl1pPr>
            <a:lvl2pPr marL="347663" indent="-114300" algn="l" rtl="0" eaLnBrk="1" fontAlgn="base" hangingPunct="1">
              <a:spcBef>
                <a:spcPct val="0"/>
              </a:spcBef>
              <a:spcAft>
                <a:spcPts val="200"/>
              </a:spcAft>
              <a:buSzPct val="100000"/>
              <a:buFont typeface="Arial" pitchFamily="34" charset="0"/>
              <a:buChar char="•"/>
              <a:defRPr lang="en-US" sz="1600" b="0" dirty="0" smtClean="0">
                <a:solidFill>
                  <a:schemeClr val="tx1"/>
                </a:solidFill>
                <a:latin typeface="Arial" pitchFamily="34" charset="0"/>
                <a:ea typeface="ヒラギノ角ゴ Pro W6"/>
                <a:cs typeface="+mn-cs"/>
              </a:defRPr>
            </a:lvl2pPr>
          </a:lstStyle>
          <a:p>
            <a:pPr lvl="0"/>
            <a:r>
              <a:rPr lang="en-US" dirty="0"/>
              <a:t>Failure Scenarios Covered</a:t>
            </a:r>
          </a:p>
          <a:p>
            <a:pPr lvl="1"/>
            <a:r>
              <a:rPr lang="en-US" dirty="0"/>
              <a:t>Input</a:t>
            </a:r>
          </a:p>
          <a:p>
            <a:pPr lvl="0"/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930400" y="6172200"/>
            <a:ext cx="1727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FN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759200" y="6172200"/>
            <a:ext cx="1727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AE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588000" y="6172200"/>
            <a:ext cx="20320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ATWT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261600" y="6172200"/>
            <a:ext cx="18288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Cost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026400" y="6172200"/>
            <a:ext cx="2133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Δ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 LOC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6172200"/>
            <a:ext cx="1219200" cy="381000"/>
          </a:xfrm>
        </p:spPr>
        <p:txBody>
          <a:bodyPr wrap="square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438400" y="6172200"/>
            <a:ext cx="1219200" cy="381000"/>
          </a:xfrm>
        </p:spPr>
        <p:txBody>
          <a:bodyPr wrap="square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67200" y="6172200"/>
            <a:ext cx="1219200" cy="381000"/>
          </a:xfrm>
        </p:spPr>
        <p:txBody>
          <a:bodyPr wrap="square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502400" y="6172200"/>
            <a:ext cx="1117600" cy="381000"/>
          </a:xfrm>
        </p:spPr>
        <p:txBody>
          <a:bodyPr wrap="square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042400" y="6172200"/>
            <a:ext cx="1117600" cy="381000"/>
          </a:xfrm>
        </p:spPr>
        <p:txBody>
          <a:bodyPr wrap="square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972800" y="6172200"/>
            <a:ext cx="1117600" cy="381000"/>
          </a:xfrm>
        </p:spPr>
        <p:txBody>
          <a:bodyPr wrap="square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24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BU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SzPct val="85000"/>
              <a:buFont typeface="Wingdings" pitchFamily="2" charset="2"/>
              <a:buChar char=""/>
              <a:defRPr/>
            </a:lvl1pPr>
            <a:lvl2pPr>
              <a:buFont typeface="Arial" pitchFamily="34" charset="0"/>
              <a:buChar char="•"/>
              <a:defRPr/>
            </a:lvl2pPr>
            <a:lvl4pP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 anchor="t"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 anchor="t"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76800" y="6733952"/>
            <a:ext cx="3352800" cy="124048"/>
          </a:xfrm>
          <a:noFill/>
          <a:ln>
            <a:noFill/>
          </a:ln>
        </p:spPr>
        <p:txBody>
          <a:bodyPr anchor="t"/>
          <a:lstStyle>
            <a:lvl1pPr algn="ctr">
              <a:buNone/>
              <a:defRPr sz="8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Sensitive But Unclassified (SBU)</a:t>
            </a:r>
          </a:p>
        </p:txBody>
      </p:sp>
    </p:spTree>
    <p:extLst>
      <p:ext uri="{BB962C8B-B14F-4D97-AF65-F5344CB8AC3E}">
        <p14:creationId xmlns:p14="http://schemas.microsoft.com/office/powerpoint/2010/main" val="48884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2608"/>
      </p:ext>
    </p:extLst>
  </p:cSld>
  <p:clrMapOvr>
    <a:masterClrMapping/>
  </p:clrMapOvr>
  <p:transition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876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5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igger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01600" y="6172200"/>
            <a:ext cx="1727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FP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1600" y="990600"/>
            <a:ext cx="5892800" cy="25146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Trigger Description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990600"/>
            <a:ext cx="5994400" cy="12954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Conditions that Apply to the Trigger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600" y="3581400"/>
            <a:ext cx="5892800" cy="24384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 dirty="0"/>
              <a:t>Sensor Information</a:t>
            </a:r>
          </a:p>
          <a:p>
            <a:pPr lvl="1"/>
            <a:r>
              <a:rPr lang="en-US" dirty="0"/>
              <a:t>Required Sensors</a:t>
            </a:r>
          </a:p>
          <a:p>
            <a:pPr lvl="1"/>
            <a:r>
              <a:rPr lang="en-US" dirty="0"/>
              <a:t>Existing Sensor</a:t>
            </a:r>
          </a:p>
          <a:p>
            <a:pPr lvl="1"/>
            <a:r>
              <a:rPr lang="en-US" dirty="0"/>
              <a:t>Sensor Latency</a:t>
            </a:r>
          </a:p>
          <a:p>
            <a:pPr lvl="1"/>
            <a:r>
              <a:rPr lang="en-US" dirty="0"/>
              <a:t>Sensor Redundancy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362200"/>
            <a:ext cx="5994400" cy="3657600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List of Failure Scenarios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930400" y="6172200"/>
            <a:ext cx="1727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FN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759200" y="6172200"/>
            <a:ext cx="17272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AE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588000" y="6172200"/>
            <a:ext cx="20320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ATWT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261600" y="6172200"/>
            <a:ext cx="18288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Cost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8026400" y="6172200"/>
            <a:ext cx="2133600" cy="381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Δ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 LOC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6172200"/>
            <a:ext cx="1219200" cy="381000"/>
          </a:xfrm>
        </p:spPr>
        <p:txBody>
          <a:bodyPr wrap="square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438400" y="6172200"/>
            <a:ext cx="1219200" cy="381000"/>
          </a:xfrm>
        </p:spPr>
        <p:txBody>
          <a:bodyPr wrap="square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267200" y="6172200"/>
            <a:ext cx="1219200" cy="381000"/>
          </a:xfrm>
        </p:spPr>
        <p:txBody>
          <a:bodyPr wrap="square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502400" y="6172200"/>
            <a:ext cx="1117600" cy="381000"/>
          </a:xfrm>
        </p:spPr>
        <p:txBody>
          <a:bodyPr wrap="square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9042400" y="6172200"/>
            <a:ext cx="1117600" cy="381000"/>
          </a:xfrm>
        </p:spPr>
        <p:txBody>
          <a:bodyPr wrap="square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972800" y="6172200"/>
            <a:ext cx="1117600" cy="381000"/>
          </a:xfrm>
        </p:spPr>
        <p:txBody>
          <a:bodyPr wrap="square">
            <a:normAutofit/>
          </a:bodyPr>
          <a:lstStyle>
            <a:lvl1pPr>
              <a:buNone/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515525"/>
      </p:ext>
    </p:extLst>
  </p:cSld>
  <p:clrMapOvr>
    <a:masterClrMapping/>
  </p:clrMapOvr>
  <p:transition>
    <p:randomBa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/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704014"/>
            <a:ext cx="2743200" cy="153987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0" smtClean="0">
                <a:solidFill>
                  <a:srgbClr val="000000"/>
                </a:solidFill>
                <a:effectLst/>
                <a:latin typeface="Arial" charset="0"/>
                <a:ea typeface="ＭＳ Ｐゴシック" charset="-128"/>
                <a:cs typeface="+mj-cs"/>
              </a:defRPr>
            </a:lvl1pPr>
          </a:lstStyle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87463" y="1199205"/>
            <a:ext cx="11679767" cy="5162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34817" y="166127"/>
            <a:ext cx="850034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640716" y="6704112"/>
            <a:ext cx="2483552" cy="153888"/>
          </a:xfrm>
          <a:prstGeom prst="rect">
            <a:avLst/>
          </a:prstGeom>
          <a:ln/>
        </p:spPr>
        <p:txBody>
          <a:bodyPr wrap="square" rIns="0" bIns="0" anchor="b" anchorCtr="0">
            <a:spAutoFit/>
          </a:bodyPr>
          <a:lstStyle>
            <a:lvl1pPr algn="r">
              <a:defRPr sz="700" b="0" dirty="0" smtClean="0">
                <a:solidFill>
                  <a:schemeClr val="tx1"/>
                </a:solidFill>
              </a:defRPr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0307"/>
      </p:ext>
    </p:extLst>
  </p:cSld>
  <p:clrMapOvr>
    <a:masterClrMapping/>
  </p:clrMapOvr>
  <p:transition>
    <p:randomBa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Elbow Connector 81"/>
          <p:cNvCxnSpPr/>
          <p:nvPr/>
        </p:nvCxnSpPr>
        <p:spPr bwMode="auto">
          <a:xfrm rot="10800000">
            <a:off x="3273452" y="3678475"/>
            <a:ext cx="974768" cy="676190"/>
          </a:xfrm>
          <a:prstGeom prst="bentConnector3">
            <a:avLst>
              <a:gd name="adj1" fmla="val 1012"/>
            </a:avLst>
          </a:prstGeom>
          <a:solidFill>
            <a:schemeClr val="accent1"/>
          </a:solidFill>
          <a:ln w="762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Elbow Connector 85"/>
          <p:cNvCxnSpPr/>
          <p:nvPr/>
        </p:nvCxnSpPr>
        <p:spPr bwMode="auto">
          <a:xfrm rot="10800000">
            <a:off x="3273449" y="3424628"/>
            <a:ext cx="1790564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1270807" y="4333808"/>
            <a:ext cx="6510101" cy="2296623"/>
          </a:xfrm>
          <a:prstGeom prst="roundRect">
            <a:avLst>
              <a:gd name="adj" fmla="val 6483"/>
            </a:avLst>
          </a:prstGeom>
          <a:solidFill>
            <a:srgbClr val="0033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268320" y="4615778"/>
            <a:ext cx="2454521" cy="1825853"/>
          </a:xfrm>
          <a:prstGeom prst="roundRect">
            <a:avLst>
              <a:gd name="adj" fmla="val 7133"/>
            </a:avLst>
          </a:prstGeom>
          <a:solidFill>
            <a:srgbClr val="FF99CC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158111" y="314021"/>
            <a:ext cx="1449892" cy="2411045"/>
          </a:xfrm>
          <a:prstGeom prst="roundRect">
            <a:avLst>
              <a:gd name="adj" fmla="val 7133"/>
            </a:avLst>
          </a:prstGeom>
          <a:solidFill>
            <a:srgbClr val="008040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631721" y="4405303"/>
            <a:ext cx="1960697" cy="2101509"/>
          </a:xfrm>
          <a:prstGeom prst="roundRect">
            <a:avLst>
              <a:gd name="adj" fmla="val 7318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70809" y="309218"/>
            <a:ext cx="1961843" cy="3897022"/>
          </a:xfrm>
          <a:prstGeom prst="roundRect">
            <a:avLst>
              <a:gd name="adj" fmla="val 9421"/>
            </a:avLst>
          </a:prstGeom>
          <a:solidFill>
            <a:srgbClr val="0033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64" charset="-128"/>
              </a:rPr>
              <a:t>Abort Scenario</a:t>
            </a: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64" charset="-128"/>
              </a:rPr>
              <a:t> Marathon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chemeClr val="bg1"/>
              </a:solidFill>
              <a:latin typeface="Arial" charset="0"/>
              <a:ea typeface="ＭＳ Ｐゴシック" pitchFamily="-6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ＭＳ Ｐゴシック" pitchFamily="-64" charset="-128"/>
              </a:rPr>
              <a:t>Lead by M&amp;FM &amp; Supported by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bg1"/>
              </a:solidFill>
              <a:latin typeface="Arial" charset="0"/>
              <a:ea typeface="ＭＳ Ｐゴシック" pitchFamily="-6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ＭＳ Ｐゴシック" pitchFamily="-64" charset="-128"/>
              </a:rPr>
              <a:t>SLS: </a:t>
            </a:r>
            <a:r>
              <a:rPr lang="en-US" sz="1200" b="1" baseline="0" dirty="0">
                <a:solidFill>
                  <a:schemeClr val="bg1"/>
                </a:solidFill>
                <a:latin typeface="Arial" charset="0"/>
                <a:ea typeface="ＭＳ Ｐゴシック" pitchFamily="-64" charset="-128"/>
              </a:rPr>
              <a:t>M&amp;FM, GN&amp;C, STE, PRA, SE&amp;I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chemeClr val="bg1"/>
              </a:solidFill>
              <a:latin typeface="Arial" charset="0"/>
              <a:ea typeface="ＭＳ Ｐゴシック" pitchFamily="-6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>
                <a:solidFill>
                  <a:schemeClr val="bg1"/>
                </a:solidFill>
                <a:latin typeface="Arial" charset="0"/>
                <a:ea typeface="ＭＳ Ｐゴシック" pitchFamily="-64" charset="-128"/>
              </a:rPr>
              <a:t>External via MSAIT: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baseline="0" dirty="0">
                <a:solidFill>
                  <a:schemeClr val="bg1"/>
                </a:solidFill>
                <a:latin typeface="Arial" charset="0"/>
                <a:ea typeface="ＭＳ Ｐゴシック" pitchFamily="-64" charset="-128"/>
              </a:rPr>
              <a:t>GSDO, MPCV, Crew Office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6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6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6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6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64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743" y="363299"/>
            <a:ext cx="2228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100" i="1"/>
            </a:lvl1pPr>
          </a:lstStyle>
          <a:p>
            <a:r>
              <a:rPr lang="en-US" sz="1100" dirty="0" err="1"/>
              <a:t>PhFSLOME</a:t>
            </a:r>
            <a:endParaRPr lang="en-US" sz="1100" dirty="0"/>
          </a:p>
          <a:p>
            <a:r>
              <a:rPr lang="en-US" sz="1100" dirty="0"/>
              <a:t>Triplets &amp; Cut Sets</a:t>
            </a:r>
          </a:p>
        </p:txBody>
      </p:sp>
      <p:cxnSp>
        <p:nvCxnSpPr>
          <p:cNvPr id="14" name="Elbow Connector 13"/>
          <p:cNvCxnSpPr>
            <a:stCxn id="12" idx="1"/>
            <a:endCxn id="53" idx="3"/>
          </p:cNvCxnSpPr>
          <p:nvPr/>
        </p:nvCxnSpPr>
        <p:spPr bwMode="auto">
          <a:xfrm rot="10800000">
            <a:off x="3279205" y="627792"/>
            <a:ext cx="2053072" cy="101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Elbow Connector 16"/>
          <p:cNvCxnSpPr>
            <a:stCxn id="16" idx="1"/>
            <a:endCxn id="56" idx="3"/>
          </p:cNvCxnSpPr>
          <p:nvPr/>
        </p:nvCxnSpPr>
        <p:spPr bwMode="auto">
          <a:xfrm rot="10800000">
            <a:off x="3279205" y="1187092"/>
            <a:ext cx="2053072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14013" y="935398"/>
            <a:ext cx="14523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100" i="1"/>
            </a:lvl1pPr>
          </a:lstStyle>
          <a:p>
            <a:r>
              <a:rPr lang="en-US" sz="1100" dirty="0" err="1"/>
              <a:t>Abortability</a:t>
            </a:r>
            <a:endParaRPr lang="en-US" sz="1100" dirty="0"/>
          </a:p>
          <a:p>
            <a:r>
              <a:rPr lang="en-US" sz="1100" dirty="0"/>
              <a:t> Tables (12X)</a:t>
            </a:r>
          </a:p>
        </p:txBody>
      </p:sp>
      <p:cxnSp>
        <p:nvCxnSpPr>
          <p:cNvPr id="20" name="Elbow Connector 19"/>
          <p:cNvCxnSpPr>
            <a:stCxn id="19" idx="1"/>
            <a:endCxn id="24" idx="3"/>
          </p:cNvCxnSpPr>
          <p:nvPr/>
        </p:nvCxnSpPr>
        <p:spPr bwMode="auto">
          <a:xfrm rot="10800000">
            <a:off x="3279205" y="1812760"/>
            <a:ext cx="2053072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376051" y="1556586"/>
            <a:ext cx="18983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100" i="1"/>
            </a:lvl1pPr>
          </a:lstStyle>
          <a:p>
            <a:r>
              <a:rPr lang="en-US" sz="1100" dirty="0"/>
              <a:t>Off Nominal GN&amp;C</a:t>
            </a:r>
          </a:p>
          <a:p>
            <a:r>
              <a:rPr lang="en-US" sz="1100" dirty="0"/>
              <a:t> Monte Carlo Sims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69770" y="3215722"/>
            <a:ext cx="1634433" cy="925501"/>
          </a:xfrm>
          <a:prstGeom prst="roundRect">
            <a:avLst>
              <a:gd name="adj" fmla="val 11591"/>
            </a:avLst>
          </a:prstGeom>
          <a:solidFill>
            <a:srgbClr val="0033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00575" y="811934"/>
            <a:ext cx="211479" cy="162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67727" y="1780239"/>
            <a:ext cx="211479" cy="65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478657" y="2977330"/>
            <a:ext cx="105739" cy="1854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655079" y="3247030"/>
            <a:ext cx="211479" cy="162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53110" y="3877257"/>
            <a:ext cx="211479" cy="162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95" y="3307792"/>
            <a:ext cx="1324557" cy="5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9024" y="5586985"/>
            <a:ext cx="929352" cy="365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2" name="Rectangle 31"/>
          <p:cNvSpPr/>
          <p:nvPr/>
        </p:nvSpPr>
        <p:spPr bwMode="auto">
          <a:xfrm>
            <a:off x="5963194" y="3877257"/>
            <a:ext cx="211479" cy="162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7290996" y="2073551"/>
            <a:ext cx="3092616" cy="628897"/>
          </a:xfrm>
          <a:prstGeom prst="roundRect">
            <a:avLst>
              <a:gd name="adj" fmla="val 12743"/>
            </a:avLst>
          </a:prstGeom>
          <a:solidFill>
            <a:srgbClr val="008040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ＭＳ Ｐゴシック" pitchFamily="-64" charset="-128"/>
              </a:rPr>
              <a:t>Previous SLS DAC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ＭＳ Ｐゴシック" pitchFamily="-64" charset="-128"/>
              </a:rPr>
              <a:t>M&amp;FM, GN&amp;C,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charset="0"/>
                <a:ea typeface="ＭＳ Ｐゴシック" pitchFamily="-64" charset="-128"/>
              </a:rPr>
              <a:t>STE, PRA Analyses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192858" y="2258349"/>
            <a:ext cx="211479" cy="162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202302" y="2444114"/>
            <a:ext cx="211479" cy="162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9024" y="5952746"/>
            <a:ext cx="929352" cy="161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AE </a:t>
            </a:r>
            <a:r>
              <a:rPr lang="en-US" sz="1050" b="1" dirty="0" err="1">
                <a:solidFill>
                  <a:schemeClr val="bg1"/>
                </a:solidFill>
              </a:rPr>
              <a:t>Calc</a:t>
            </a:r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88" y="4625364"/>
            <a:ext cx="1367829" cy="55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925688" y="5209036"/>
            <a:ext cx="1383712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0" rIns="91440" bIns="0" rtlCol="0">
            <a:spAutoFit/>
          </a:bodyPr>
          <a:lstStyle>
            <a:defPPr>
              <a:defRPr lang="en-US"/>
            </a:defPPr>
            <a:lvl1pPr>
              <a:defRPr sz="1100" b="1"/>
            </a:lvl1pPr>
          </a:lstStyle>
          <a:p>
            <a:pPr algn="ctr"/>
            <a:r>
              <a:rPr lang="en-US" sz="1100" dirty="0"/>
              <a:t>LOC Benefits &amp;</a:t>
            </a:r>
          </a:p>
          <a:p>
            <a:pPr algn="ctr"/>
            <a:r>
              <a:rPr lang="en-US" sz="1100" dirty="0"/>
              <a:t>Triggers </a:t>
            </a:r>
            <a:r>
              <a:rPr lang="en-US" sz="1100" dirty="0" err="1"/>
              <a:t>Recomd</a:t>
            </a:r>
            <a:r>
              <a:rPr lang="en-US" sz="1100" dirty="0"/>
              <a:t>.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8436717" y="5062854"/>
            <a:ext cx="2117723" cy="576840"/>
          </a:xfrm>
          <a:prstGeom prst="roundRect">
            <a:avLst/>
          </a:prstGeom>
          <a:solidFill>
            <a:srgbClr val="003399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SLSP M&amp;FM DAPA Vol. 1 &amp; 3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(SLS-RPT-087)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31720" y="3879696"/>
            <a:ext cx="1325232" cy="2062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AAM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248221" y="3989868"/>
            <a:ext cx="211479" cy="16206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42" name="Elbow Connector 41"/>
          <p:cNvCxnSpPr>
            <a:stCxn id="22" idx="1"/>
          </p:cNvCxnSpPr>
          <p:nvPr/>
        </p:nvCxnSpPr>
        <p:spPr bwMode="auto">
          <a:xfrm rot="10800000" flipV="1">
            <a:off x="4485945" y="3678473"/>
            <a:ext cx="583824" cy="647714"/>
          </a:xfrm>
          <a:prstGeom prst="bentConnector2">
            <a:avLst/>
          </a:prstGeom>
          <a:solidFill>
            <a:schemeClr val="accent1"/>
          </a:solidFill>
          <a:ln w="762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93" name="Group 92"/>
          <p:cNvGrpSpPr/>
          <p:nvPr/>
        </p:nvGrpSpPr>
        <p:grpSpPr>
          <a:xfrm>
            <a:off x="9945917" y="3704091"/>
            <a:ext cx="1982873" cy="723072"/>
            <a:chOff x="7459437" y="3063430"/>
            <a:chExt cx="1487155" cy="72307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596789" y="3209662"/>
              <a:ext cx="1349803" cy="57684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7524291" y="3137164"/>
              <a:ext cx="1349803" cy="57684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59437" y="3063430"/>
              <a:ext cx="1349803" cy="57684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latin typeface="Arial" charset="0"/>
                  <a:ea typeface="ＭＳ Ｐゴシック" pitchFamily="-64" charset="-128"/>
                </a:rPr>
                <a:t>Cross-Program PRA &amp; Other Analyses</a:t>
              </a:r>
              <a:endPara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</p:grpSp>
      <p:pic>
        <p:nvPicPr>
          <p:cNvPr id="44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53" y="5603147"/>
            <a:ext cx="850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733582" y="6308002"/>
            <a:ext cx="1393330" cy="169277"/>
          </a:xfrm>
          <a:prstGeom prst="rect">
            <a:avLst/>
          </a:prstGeom>
          <a:noFill/>
          <a:ln>
            <a:noFill/>
          </a:ln>
        </p:spPr>
        <p:txBody>
          <a:bodyPr wrap="none" lIns="91440" tIns="0" rIns="91440" bIns="0" rtlCol="0">
            <a:spAutoFit/>
          </a:bodyPr>
          <a:lstStyle/>
          <a:p>
            <a:r>
              <a:rPr lang="en-US" sz="1100" b="1" dirty="0"/>
              <a:t>AE by </a:t>
            </a:r>
            <a:r>
              <a:rPr lang="en-US" sz="1100" b="1" dirty="0" err="1"/>
              <a:t>PhFSLOME</a:t>
            </a:r>
            <a:endParaRPr lang="en-US" sz="1100" b="1" dirty="0"/>
          </a:p>
        </p:txBody>
      </p:sp>
      <p:sp>
        <p:nvSpPr>
          <p:cNvPr id="46" name="Down Arrow 45"/>
          <p:cNvSpPr/>
          <p:nvPr/>
        </p:nvSpPr>
        <p:spPr bwMode="auto">
          <a:xfrm rot="16200000">
            <a:off x="5257965" y="4702420"/>
            <a:ext cx="288038" cy="296956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79196" y="4394041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Results</a:t>
            </a:r>
          </a:p>
        </p:txBody>
      </p:sp>
      <p:cxnSp>
        <p:nvCxnSpPr>
          <p:cNvPr id="48" name="Elbow Connector 47"/>
          <p:cNvCxnSpPr>
            <a:stCxn id="15" idx="1"/>
            <a:endCxn id="49" idx="3"/>
          </p:cNvCxnSpPr>
          <p:nvPr/>
        </p:nvCxnSpPr>
        <p:spPr bwMode="auto">
          <a:xfrm rot="10800000">
            <a:off x="3279207" y="2426871"/>
            <a:ext cx="2053071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3399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3067727" y="2394350"/>
            <a:ext cx="211479" cy="65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61459" y="2161941"/>
            <a:ext cx="18983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100" i="1" dirty="0"/>
              <a:t>AC, GTST,</a:t>
            </a:r>
          </a:p>
          <a:p>
            <a:pPr algn="ctr">
              <a:spcBef>
                <a:spcPts val="600"/>
              </a:spcBef>
            </a:pPr>
            <a:r>
              <a:rPr lang="en-US" sz="1100" i="1" dirty="0"/>
              <a:t>Abort Triggers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23" y="4438752"/>
            <a:ext cx="1068355" cy="5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133345" y="4974770"/>
            <a:ext cx="1080713" cy="1692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0" rIns="91440" bIns="0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AAM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067727" y="595273"/>
            <a:ext cx="211479" cy="65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4" name="Down Arrow 53"/>
          <p:cNvSpPr/>
          <p:nvPr/>
        </p:nvSpPr>
        <p:spPr bwMode="auto">
          <a:xfrm>
            <a:off x="5625913" y="2862225"/>
            <a:ext cx="384051" cy="296200"/>
          </a:xfrm>
          <a:prstGeom prst="down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55" name="Elbow Connector 54"/>
          <p:cNvCxnSpPr>
            <a:stCxn id="43" idx="0"/>
            <a:endCxn id="57" idx="3"/>
          </p:cNvCxnSpPr>
          <p:nvPr/>
        </p:nvCxnSpPr>
        <p:spPr bwMode="auto">
          <a:xfrm rot="16200000" flipV="1">
            <a:off x="9280243" y="2138549"/>
            <a:ext cx="2668912" cy="462173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Rectangle 55"/>
          <p:cNvSpPr/>
          <p:nvPr/>
        </p:nvSpPr>
        <p:spPr bwMode="auto">
          <a:xfrm>
            <a:off x="3067727" y="1154571"/>
            <a:ext cx="211479" cy="65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7279217" y="815416"/>
            <a:ext cx="3104395" cy="43952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pitchFamily="-64" charset="-128"/>
              </a:rPr>
              <a:t>GSDO: Emergency Egress and Other Analyses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7290996" y="284232"/>
            <a:ext cx="3104395" cy="43952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pitchFamily="-64" charset="-128"/>
              </a:rPr>
              <a:t>MPCV: </a:t>
            </a:r>
            <a:r>
              <a:rPr lang="en-US" sz="1200" b="1" baseline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pitchFamily="-64" charset="-128"/>
              </a:rPr>
              <a:t>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pitchFamily="-64" charset="-128"/>
              </a:rPr>
              <a:t>Abort Environment Tables and Other</a:t>
            </a:r>
            <a:r>
              <a:rPr lang="en-US" sz="1200" b="1" baseline="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pitchFamily="-64" charset="-128"/>
              </a:rPr>
              <a:t> </a:t>
            </a: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ＭＳ Ｐゴシック" pitchFamily="-64" charset="-128"/>
              </a:rPr>
              <a:t>Analyses</a:t>
            </a:r>
          </a:p>
        </p:txBody>
      </p:sp>
      <p:cxnSp>
        <p:nvCxnSpPr>
          <p:cNvPr id="60" name="Elbow Connector 59"/>
          <p:cNvCxnSpPr>
            <a:stCxn id="43" idx="0"/>
            <a:endCxn id="59" idx="3"/>
          </p:cNvCxnSpPr>
          <p:nvPr/>
        </p:nvCxnSpPr>
        <p:spPr bwMode="auto">
          <a:xfrm rot="16200000" flipV="1">
            <a:off x="9020540" y="1878846"/>
            <a:ext cx="3200096" cy="45039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1" name="Elbow Connector 60"/>
          <p:cNvCxnSpPr>
            <a:stCxn id="87" idx="0"/>
            <a:endCxn id="88" idx="4"/>
          </p:cNvCxnSpPr>
          <p:nvPr/>
        </p:nvCxnSpPr>
        <p:spPr bwMode="auto">
          <a:xfrm rot="5400000" flipH="1" flipV="1">
            <a:off x="8941499" y="3079229"/>
            <a:ext cx="1984143" cy="87598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99CC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62" name="Rounded Rectangle 61"/>
          <p:cNvSpPr/>
          <p:nvPr/>
        </p:nvSpPr>
        <p:spPr bwMode="auto">
          <a:xfrm>
            <a:off x="3560509" y="6267218"/>
            <a:ext cx="2298872" cy="247236"/>
          </a:xfrm>
          <a:prstGeom prst="roundRect">
            <a:avLst>
              <a:gd name="adj" fmla="val 39745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</a:rPr>
              <a:t>Abortability Analysis</a:t>
            </a:r>
          </a:p>
        </p:txBody>
      </p:sp>
      <p:sp>
        <p:nvSpPr>
          <p:cNvPr id="63" name="Left Arrow 62"/>
          <p:cNvSpPr/>
          <p:nvPr/>
        </p:nvSpPr>
        <p:spPr bwMode="auto">
          <a:xfrm>
            <a:off x="6724645" y="2225128"/>
            <a:ext cx="441960" cy="314665"/>
          </a:xfrm>
          <a:prstGeom prst="leftArrow">
            <a:avLst/>
          </a:prstGeom>
          <a:solidFill>
            <a:srgbClr val="008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4" name="Left Arrow 63"/>
          <p:cNvSpPr/>
          <p:nvPr/>
        </p:nvSpPr>
        <p:spPr bwMode="auto">
          <a:xfrm>
            <a:off x="6724645" y="876152"/>
            <a:ext cx="441960" cy="31466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5" name="Left Arrow 64"/>
          <p:cNvSpPr/>
          <p:nvPr/>
        </p:nvSpPr>
        <p:spPr bwMode="auto">
          <a:xfrm>
            <a:off x="6724645" y="336181"/>
            <a:ext cx="441960" cy="31466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01818" y="3217946"/>
            <a:ext cx="1677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Forward Work</a:t>
            </a:r>
          </a:p>
        </p:txBody>
      </p:sp>
      <p:sp>
        <p:nvSpPr>
          <p:cNvPr id="67" name="Down Arrow 66"/>
          <p:cNvSpPr/>
          <p:nvPr/>
        </p:nvSpPr>
        <p:spPr bwMode="auto">
          <a:xfrm rot="16200000">
            <a:off x="7881704" y="5309605"/>
            <a:ext cx="288038" cy="394933"/>
          </a:xfrm>
          <a:prstGeom prst="downArrow">
            <a:avLst/>
          </a:prstGeom>
          <a:solidFill>
            <a:srgbClr val="003399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8" name="Down Arrow 67"/>
          <p:cNvSpPr/>
          <p:nvPr/>
        </p:nvSpPr>
        <p:spPr bwMode="auto">
          <a:xfrm rot="10800000">
            <a:off x="4422489" y="5265982"/>
            <a:ext cx="384051" cy="222717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54699" y="6427551"/>
            <a:ext cx="3147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Related</a:t>
            </a:r>
            <a:r>
              <a:rPr lang="en-US" sz="1200" i="1" baseline="0" dirty="0"/>
              <a:t> </a:t>
            </a:r>
            <a:r>
              <a:rPr lang="en-US" sz="1200" i="1" dirty="0"/>
              <a:t>Key</a:t>
            </a:r>
            <a:r>
              <a:rPr lang="en-US" sz="1200" i="1" baseline="0" dirty="0"/>
              <a:t> SLS </a:t>
            </a:r>
            <a:r>
              <a:rPr lang="en-US" sz="1200" i="1" dirty="0"/>
              <a:t>Products</a:t>
            </a: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72" y="4467614"/>
            <a:ext cx="2460915" cy="203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Down Arrow 70"/>
          <p:cNvSpPr/>
          <p:nvPr/>
        </p:nvSpPr>
        <p:spPr bwMode="auto">
          <a:xfrm rot="16200000">
            <a:off x="3875604" y="5751235"/>
            <a:ext cx="288038" cy="27656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0033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678459" y="2740454"/>
            <a:ext cx="4475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Start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715955" y="4347648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End</a:t>
            </a:r>
          </a:p>
        </p:txBody>
      </p:sp>
      <p:sp>
        <p:nvSpPr>
          <p:cNvPr id="87" name="Oval 86"/>
          <p:cNvSpPr/>
          <p:nvPr/>
        </p:nvSpPr>
        <p:spPr bwMode="auto">
          <a:xfrm>
            <a:off x="9312699" y="4509290"/>
            <a:ext cx="365760" cy="274320"/>
          </a:xfrm>
          <a:prstGeom prst="ellipse">
            <a:avLst/>
          </a:prstGeom>
          <a:solidFill>
            <a:srgbClr val="FF0000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10188680" y="2250827"/>
            <a:ext cx="365760" cy="274320"/>
          </a:xfrm>
          <a:prstGeom prst="ellipse">
            <a:avLst/>
          </a:prstGeom>
          <a:solidFill>
            <a:srgbClr val="00FF00"/>
          </a:solidFill>
          <a:ln w="762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89" name="Elbow Connector 88"/>
          <p:cNvCxnSpPr>
            <a:stCxn id="90" idx="3"/>
            <a:endCxn id="5" idx="2"/>
          </p:cNvCxnSpPr>
          <p:nvPr/>
        </p:nvCxnSpPr>
        <p:spPr bwMode="auto">
          <a:xfrm flipV="1">
            <a:off x="10575737" y="4427163"/>
            <a:ext cx="453184" cy="1606754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0" name="Rounded Rectangle 89"/>
          <p:cNvSpPr/>
          <p:nvPr/>
        </p:nvSpPr>
        <p:spPr bwMode="auto">
          <a:xfrm>
            <a:off x="8458015" y="5745497"/>
            <a:ext cx="2117723" cy="576840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-64" charset="-128"/>
              </a:rPr>
              <a:t>SLS S&amp;MA </a:t>
            </a:r>
            <a:r>
              <a:rPr kumimoji="0" lang="en-US" sz="11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-64" charset="-128"/>
              </a:rPr>
              <a:t>LOC LOM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-64" charset="-128"/>
              </a:rPr>
              <a:t>PRA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baseline="0" dirty="0">
                <a:solidFill>
                  <a:schemeClr val="bg1"/>
                </a:solidFill>
                <a:ea typeface="ＭＳ Ｐゴシック" pitchFamily="-64" charset="-128"/>
              </a:rPr>
              <a:t>(SLS-RPT-078)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pitchFamily="-6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-18713"/>
            <a:ext cx="846667" cy="687671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64" charset="-128"/>
              </a:rPr>
              <a:t>Simplified Abort Effectiveness Calculation Flow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420266" y="3297012"/>
            <a:ext cx="1657620" cy="76292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ATWT Estimated by </a:t>
            </a:r>
            <a:r>
              <a:rPr kumimoji="0" lang="en-US" sz="1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PhFSLOME</a:t>
            </a:r>
            <a:endParaRPr kumimoji="0" lang="en-US" sz="12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32278" y="417581"/>
            <a:ext cx="1068959" cy="422455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64" charset="-128"/>
              </a:rPr>
              <a:t>PRA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32276" y="2237018"/>
            <a:ext cx="1068960" cy="379705"/>
          </a:xfrm>
          <a:prstGeom prst="roundRect">
            <a:avLst/>
          </a:prstGeom>
          <a:solidFill>
            <a:srgbClr val="00339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64" charset="-128"/>
              </a:rPr>
              <a:t>M&amp;FM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5332278" y="975864"/>
            <a:ext cx="1068959" cy="4224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rPr>
              <a:t>STE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332278" y="1601532"/>
            <a:ext cx="1068959" cy="42245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64" charset="-128"/>
              </a:rPr>
              <a:t>GN&amp;C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7291917" y="1425016"/>
            <a:ext cx="3104395" cy="439526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charset="0"/>
                <a:ea typeface="ＭＳ Ｐゴシック" pitchFamily="-64" charset="-128"/>
              </a:rPr>
              <a:t>Crew Office &amp; Mission Operations</a:t>
            </a:r>
          </a:p>
        </p:txBody>
      </p:sp>
      <p:sp>
        <p:nvSpPr>
          <p:cNvPr id="78" name="Left Arrow 77"/>
          <p:cNvSpPr/>
          <p:nvPr/>
        </p:nvSpPr>
        <p:spPr bwMode="auto">
          <a:xfrm>
            <a:off x="6737345" y="1485752"/>
            <a:ext cx="441960" cy="314665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cxnSp>
        <p:nvCxnSpPr>
          <p:cNvPr id="79" name="Elbow Connector 78"/>
          <p:cNvCxnSpPr>
            <a:stCxn id="43" idx="0"/>
            <a:endCxn id="77" idx="3"/>
          </p:cNvCxnSpPr>
          <p:nvPr/>
        </p:nvCxnSpPr>
        <p:spPr bwMode="auto">
          <a:xfrm rot="16200000" flipV="1">
            <a:off x="9591393" y="2449699"/>
            <a:ext cx="2059312" cy="449473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6068932" y="2725066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75000"/>
                  </a:schemeClr>
                </a:solidFill>
              </a:rPr>
              <a:t>SLS</a:t>
            </a:r>
          </a:p>
        </p:txBody>
      </p:sp>
    </p:spTree>
    <p:extLst>
      <p:ext uri="{BB962C8B-B14F-4D97-AF65-F5344CB8AC3E}">
        <p14:creationId xmlns:p14="http://schemas.microsoft.com/office/powerpoint/2010/main" val="3289320067"/>
      </p:ext>
    </p:extLst>
  </p:cSld>
  <p:clrMapOvr>
    <a:masterClrMapping/>
  </p:clrMapOvr>
  <p:transition>
    <p:randomBa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0" y="-18713"/>
            <a:ext cx="846667" cy="6876713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-64" charset="-128"/>
              </a:rPr>
              <a:t>Simplified Abort Effectiveness Calculation Flow</a:t>
            </a:r>
          </a:p>
        </p:txBody>
      </p:sp>
    </p:spTree>
    <p:extLst>
      <p:ext uri="{BB962C8B-B14F-4D97-AF65-F5344CB8AC3E}">
        <p14:creationId xmlns:p14="http://schemas.microsoft.com/office/powerpoint/2010/main" val="3811582269"/>
      </p:ext>
    </p:extLst>
  </p:cSld>
  <p:clrMapOvr>
    <a:masterClrMapping/>
  </p:clrMapOvr>
  <p:transition>
    <p:randomBa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LS Logo 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5" descr="RGB_Color 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367" y="144464"/>
            <a:ext cx="10160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2001079" y="166127"/>
            <a:ext cx="8434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689351" y="6537326"/>
            <a:ext cx="4777316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060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S Basic 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" y="6642101"/>
            <a:ext cx="76655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700" b="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www.nasa.gov</a:t>
            </a:r>
            <a:endParaRPr lang="en-US" sz="700" b="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Date Placeholder 7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426089"/>
            <a:ext cx="2743200" cy="153987"/>
          </a:xfrm>
          <a:prstGeom prst="rect">
            <a:avLst/>
          </a:prstGeom>
        </p:spPr>
        <p:txBody>
          <a:bodyPr/>
          <a:lstStyle>
            <a:lvl1pPr>
              <a:defRPr sz="70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368800" y="0"/>
            <a:ext cx="78232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pic>
        <p:nvPicPr>
          <p:cNvPr id="8" name="Picture 35" descr="RGB_Color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9367" y="144492"/>
            <a:ext cx="1016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039681" y="920750"/>
            <a:ext cx="6988232" cy="1143000"/>
          </a:xfrm>
          <a:effectLst>
            <a:prstShdw prst="shdw13" dist="53882" dir="13500000">
              <a:schemeClr val="bg2"/>
            </a:prstShdw>
          </a:effectLst>
        </p:spPr>
        <p:txBody>
          <a:bodyPr/>
          <a:lstStyle>
            <a:lvl1pPr algn="r">
              <a:defRPr sz="3000">
                <a:solidFill>
                  <a:srgbClr val="0B3C9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761899" y="2079138"/>
            <a:ext cx="5255683" cy="1066800"/>
          </a:xfrm>
          <a:effectLst>
            <a:prstShdw prst="shdw13" dist="53882" dir="13500000">
              <a:schemeClr val="bg2"/>
            </a:prstShdw>
          </a:effectLst>
        </p:spPr>
        <p:txBody>
          <a:bodyPr/>
          <a:lstStyle>
            <a:lvl1pPr marL="0" indent="0" algn="r">
              <a:buFont typeface="Symbol" pitchFamily="18" charset="2"/>
              <a:buNone/>
              <a:defRPr sz="1800" i="1">
                <a:solidFill>
                  <a:srgbClr val="0B3C91"/>
                </a:solidFill>
              </a:defRPr>
            </a:lvl1pPr>
          </a:lstStyle>
          <a:p>
            <a:r>
              <a:rPr lang="en-US" dirty="0"/>
              <a:t>Presenters Name</a:t>
            </a:r>
          </a:p>
          <a:p>
            <a:r>
              <a:rPr lang="en-US" dirty="0"/>
              <a:t>Date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206242" y="0"/>
            <a:ext cx="60959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0">
                <a:schemeClr val="accent2"/>
              </a:gs>
              <a:gs pos="34000">
                <a:schemeClr val="bg1">
                  <a:alpha val="6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11042" y="0"/>
            <a:ext cx="60959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0">
                <a:schemeClr val="accent2"/>
              </a:gs>
              <a:gs pos="34000">
                <a:schemeClr val="bg1">
                  <a:alpha val="65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201941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ternal Cover w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6475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76238"/>
            <a:ext cx="2940051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/>
          <a:lstStyle/>
          <a:p>
            <a:r>
              <a:rPr lang="en-US" sz="700">
                <a:solidFill>
                  <a:srgbClr val="F8F8F8"/>
                </a:solidFill>
              </a:rPr>
              <a:t>National Aeronautics and Space Administration</a:t>
            </a:r>
            <a:endParaRPr lang="en-US" sz="1800">
              <a:solidFill>
                <a:srgbClr val="F8F8F8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15609" y="6608825"/>
            <a:ext cx="1648884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dirty="0">
                <a:solidFill>
                  <a:srgbClr val="000000"/>
                </a:solidFill>
                <a:cs typeface="Arial" charset="0"/>
              </a:rPr>
              <a:t>www.nasa.gov/sls</a:t>
            </a:r>
          </a:p>
        </p:txBody>
      </p:sp>
      <p:pic>
        <p:nvPicPr>
          <p:cNvPr id="11" name="Picture 13" descr="slsmark_colo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" y="6435612"/>
            <a:ext cx="7493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59984" y="2941639"/>
            <a:ext cx="24721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kern="0" spc="300" dirty="0">
                <a:solidFill>
                  <a:srgbClr val="FFFFFF"/>
                </a:solidFill>
              </a:rPr>
              <a:t>SPACE LAUNCH SYSTEM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490970" y="4506886"/>
            <a:ext cx="5259173" cy="58477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1800">
                <a:latin typeface="Century Gothic"/>
                <a:cs typeface="Century Gothic"/>
              </a:defRPr>
            </a:lvl1pPr>
            <a:lvl2pPr marL="338137" indent="0" algn="r">
              <a:buNone/>
              <a:defRPr sz="1400">
                <a:latin typeface="Century Gothic"/>
                <a:cs typeface="Century Gothic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16001" y="3064749"/>
            <a:ext cx="10734143" cy="80207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3500" b="1" i="0">
                <a:solidFill>
                  <a:schemeClr val="tx2"/>
                </a:solidFill>
                <a:latin typeface="Century Gothic"/>
                <a:cs typeface="Century Gothic"/>
              </a:defRPr>
            </a:lvl1pPr>
            <a:lvl2pPr marL="338018" indent="0">
              <a:buNone/>
              <a:defRPr/>
            </a:lvl2pPr>
            <a:lvl3pPr marL="566534" indent="0">
              <a:buNone/>
              <a:defRPr/>
            </a:lvl3pPr>
            <a:lvl4pPr marL="739512" indent="0">
              <a:buNone/>
              <a:defRPr/>
            </a:lvl4pPr>
            <a:lvl5pPr marL="9220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067231" y="3845231"/>
            <a:ext cx="377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en-US" sz="1400" kern="1200" smtClean="0">
                <a:latin typeface="Century Gothic"/>
                <a:ea typeface="+mn-ea"/>
                <a:cs typeface="Century Gothic"/>
              </a:defRPr>
            </a:lvl1pPr>
            <a:lvl2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96957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Content_noSB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20" y="2"/>
            <a:ext cx="11068979" cy="6737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11228251" y="6618976"/>
            <a:ext cx="963748" cy="247650"/>
          </a:xfrm>
        </p:spPr>
        <p:txBody>
          <a:bodyPr/>
          <a:lstStyle>
            <a:lvl1pPr>
              <a:defRPr/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1567" y="858253"/>
            <a:ext cx="11527405" cy="55986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3208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2"/>
            <a:ext cx="11076516" cy="6737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3363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485" y="1"/>
            <a:ext cx="11076516" cy="7015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485" y="984065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1115485" y="3885843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660394" y="984065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660394" y="3885843"/>
            <a:ext cx="5149100" cy="26193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>
                <a:solidFill>
                  <a:srgbClr val="000000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+mn-lt"/>
                <a:cs typeface="Arial"/>
              </a:defRPr>
            </a:lvl2pPr>
            <a:lvl3pPr marL="285750" indent="-1746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800">
                <a:solidFill>
                  <a:srgbClr val="000000"/>
                </a:solidFill>
                <a:latin typeface="+mn-lt"/>
                <a:cs typeface="Arial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11541760" y="6601098"/>
            <a:ext cx="650240" cy="256903"/>
          </a:xfrm>
        </p:spPr>
        <p:txBody>
          <a:bodyPr/>
          <a:lstStyle>
            <a:lvl1pPr>
              <a:defRPr dirty="0"/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080793" y="6621525"/>
            <a:ext cx="4147457" cy="242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MSFC-EV31-DSM-20150522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33784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42869" y="2125579"/>
            <a:ext cx="3541619" cy="2765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38018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2pPr>
            <a:lvl3pPr marL="566534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3pPr>
            <a:lvl4pPr marL="739512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4pPr>
            <a:lvl5pPr marL="922009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30990" y="2125579"/>
            <a:ext cx="7300677" cy="3997994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30990" y="886317"/>
            <a:ext cx="11130305" cy="965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287338" indent="-287338">
              <a:lnSpc>
                <a:spcPct val="100000"/>
              </a:lnSpc>
              <a:buClr>
                <a:srgbClr val="DD6016"/>
              </a:buClr>
              <a:buFont typeface="Wingdings" charset="2"/>
              <a:buChar char="u"/>
              <a:defRPr sz="200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 marL="512763" indent="-111125">
              <a:lnSpc>
                <a:spcPct val="100000"/>
              </a:lnSpc>
              <a:buClr>
                <a:srgbClr val="DD6016"/>
              </a:buClr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744538" indent="-117475">
              <a:lnSpc>
                <a:spcPct val="100000"/>
              </a:lnSpc>
              <a:buClr>
                <a:srgbClr val="DD6016"/>
              </a:buClr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4"/>
          <p:cNvSpPr>
            <a:spLocks noGrp="1"/>
          </p:cNvSpPr>
          <p:nvPr>
            <p:ph type="title"/>
          </p:nvPr>
        </p:nvSpPr>
        <p:spPr>
          <a:xfrm>
            <a:off x="1115485" y="1"/>
            <a:ext cx="11076516" cy="7037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080793" y="6621525"/>
            <a:ext cx="4147457" cy="242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MSFC-EV31-DSM-20150522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71011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Right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9181" y="2062735"/>
            <a:ext cx="7501195" cy="40507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38018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2pPr>
            <a:lvl3pPr marL="566534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3pPr>
            <a:lvl4pPr marL="739512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4pPr>
            <a:lvl5pPr marL="922009" indent="0">
              <a:lnSpc>
                <a:spcPct val="100000"/>
              </a:lnSpc>
              <a:buFontTx/>
              <a:buNone/>
              <a:defRPr>
                <a:solidFill>
                  <a:schemeClr val="bg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66341" y="1177675"/>
            <a:ext cx="3255567" cy="23294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49180" y="888920"/>
            <a:ext cx="11313139" cy="9656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600">
                <a:solidFill>
                  <a:srgbClr val="000000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>
                <a:solidFill>
                  <a:srgbClr val="000000"/>
                </a:solidFill>
                <a:latin typeface="Arial"/>
                <a:cs typeface="Arial"/>
              </a:defRPr>
            </a:lvl2pPr>
            <a:lvl3pPr marL="287338" indent="-287338">
              <a:lnSpc>
                <a:spcPct val="100000"/>
              </a:lnSpc>
              <a:buClr>
                <a:srgbClr val="DD6016"/>
              </a:buClr>
              <a:buFont typeface="Wingdings" charset="2"/>
              <a:buChar char="u"/>
              <a:defRPr sz="2000">
                <a:solidFill>
                  <a:srgbClr val="7F7F7F"/>
                </a:solidFill>
                <a:latin typeface="Century Gothic"/>
                <a:cs typeface="Century Gothic"/>
              </a:defRPr>
            </a:lvl3pPr>
            <a:lvl4pPr marL="512763" indent="-111125">
              <a:lnSpc>
                <a:spcPct val="100000"/>
              </a:lnSpc>
              <a:buClr>
                <a:srgbClr val="DD6016"/>
              </a:buClr>
              <a:defRPr sz="1800">
                <a:solidFill>
                  <a:srgbClr val="7F7F7F"/>
                </a:solidFill>
                <a:latin typeface="Century Gothic"/>
                <a:cs typeface="Century Gothic"/>
              </a:defRPr>
            </a:lvl4pPr>
            <a:lvl5pPr marL="744538" indent="-117475">
              <a:lnSpc>
                <a:spcPct val="100000"/>
              </a:lnSpc>
              <a:buClr>
                <a:srgbClr val="DD6016"/>
              </a:buClr>
              <a:defRPr sz="140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4"/>
          <p:cNvSpPr>
            <a:spLocks noGrp="1"/>
          </p:cNvSpPr>
          <p:nvPr>
            <p:ph type="title"/>
          </p:nvPr>
        </p:nvSpPr>
        <p:spPr>
          <a:xfrm>
            <a:off x="1114245" y="-24063"/>
            <a:ext cx="11077755" cy="70485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66341" y="3783995"/>
            <a:ext cx="3255567" cy="232946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7080793" y="6621525"/>
            <a:ext cx="4147457" cy="2428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MSFC-EV31-DSM-20150522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75869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/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29903" y="1103191"/>
            <a:ext cx="11338560" cy="5605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57328" y="154455"/>
            <a:ext cx="8807159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12867" y="6704124"/>
            <a:ext cx="2349293" cy="1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14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cs typeface="Arial" charset="0"/>
              </a:defRPr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57018"/>
      </p:ext>
    </p:extLst>
  </p:cSld>
  <p:clrMapOvr>
    <a:masterClrMapping/>
  </p:clrMapOvr>
  <p:transition>
    <p:randomBa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194664" y="1847560"/>
            <a:ext cx="6988232" cy="1143000"/>
          </a:xfrm>
          <a:effectLst>
            <a:prstShdw prst="shdw13" dist="53882" dir="13500000">
              <a:schemeClr val="bg2"/>
            </a:prstShdw>
          </a:effectLst>
        </p:spPr>
        <p:txBody>
          <a:bodyPr/>
          <a:lstStyle>
            <a:lvl1pPr algn="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927213" y="3652216"/>
            <a:ext cx="5255683" cy="1066800"/>
          </a:xfrm>
          <a:prstGeom prst="rect">
            <a:avLst/>
          </a:prstGeom>
          <a:effectLst>
            <a:prstShdw prst="shdw13" dist="53882" dir="13500000">
              <a:schemeClr val="bg2"/>
            </a:prstShdw>
          </a:effectLst>
        </p:spPr>
        <p:txBody>
          <a:bodyPr/>
          <a:lstStyle>
            <a:lvl1pPr marL="0" indent="0" algn="r">
              <a:buFont typeface="Symbol" pitchFamily="18" charset="2"/>
              <a:buNone/>
              <a:defRPr sz="18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Presenters Name</a:t>
            </a:r>
          </a:p>
          <a:p>
            <a:r>
              <a:rPr lang="en-US" dirty="0"/>
              <a:t>Date</a:t>
            </a:r>
          </a:p>
        </p:txBody>
      </p:sp>
      <p:sp>
        <p:nvSpPr>
          <p:cNvPr id="6" name="Date Placeholder 7"/>
          <p:cNvSpPr>
            <a:spLocks noGrp="1" noChangeArrowheads="1"/>
          </p:cNvSpPr>
          <p:nvPr>
            <p:ph type="dt" sz="quarter" idx="10"/>
          </p:nvPr>
        </p:nvSpPr>
        <p:spPr>
          <a:xfrm>
            <a:off x="0" y="426089"/>
            <a:ext cx="2743200" cy="153987"/>
          </a:xfrm>
          <a:prstGeom prst="rect">
            <a:avLst/>
          </a:prstGeom>
        </p:spPr>
        <p:txBody>
          <a:bodyPr/>
          <a:lstStyle>
            <a:lvl1pPr>
              <a:defRPr sz="70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2326"/>
      </p:ext>
    </p:extLst>
  </p:cSld>
  <p:clrMapOvr>
    <a:masterClrMapping/>
  </p:clrMapOvr>
  <p:transition>
    <p:randomBa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oSB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91F30-D331-4F2D-BC1F-6FF6E37F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1AF29-7BC4-49B1-9FDC-F43F0EAC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E62E9-E365-4260-9E19-4105D698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8C12-C096-4689-8EC3-03C7F5D8C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0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C88F56-593C-44F4-867F-FB91A3A23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58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698790"/>
            <a:ext cx="2743200" cy="153987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j-cs"/>
              </a:defRPr>
            </a:lvl1pPr>
          </a:lstStyle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25101" y="6698888"/>
            <a:ext cx="1799167" cy="153888"/>
          </a:xfrm>
          <a:prstGeom prst="rect">
            <a:avLst/>
          </a:prstGeom>
          <a:ln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700" b="0" smtClean="0">
                <a:solidFill>
                  <a:schemeClr val="tx1"/>
                </a:solidFill>
              </a:defRPr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165600" y="6680954"/>
            <a:ext cx="3860800" cy="171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68068"/>
      </p:ext>
    </p:extLst>
  </p:cSld>
  <p:clrMapOvr>
    <a:masterClrMapping/>
  </p:clrMapOvr>
  <p:transition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698790"/>
            <a:ext cx="2743200" cy="153987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25101" y="6698888"/>
            <a:ext cx="1799167" cy="153888"/>
          </a:xfrm>
          <a:prstGeom prst="rect">
            <a:avLst/>
          </a:prstGeom>
          <a:ln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700" b="0" smtClean="0">
                <a:solidFill>
                  <a:schemeClr val="tx1"/>
                </a:solidFill>
              </a:defRPr>
            </a:lvl1pPr>
          </a:lstStyle>
          <a:p>
            <a:fld id="{7EE969D9-A6F5-4D45-BFF4-7B2E4D66B8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165600" y="6680954"/>
            <a:ext cx="3860800" cy="171823"/>
          </a:xfrm>
          <a:prstGeom prst="rect">
            <a:avLst/>
          </a:prstGeom>
          <a:solidFill>
            <a:srgbClr val="F8F8F8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81892"/>
      </p:ext>
    </p:extLst>
  </p:cSld>
  <p:clrMapOvr>
    <a:masterClrMapping/>
  </p:clrMapOvr>
  <p:transition>
    <p:randomBa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BU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 i="1"/>
            </a:lvl4pPr>
            <a:lvl5pPr>
              <a:defRPr sz="12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608236"/>
            <a:ext cx="2743200" cy="2462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92834" y="6608236"/>
            <a:ext cx="1799167" cy="246221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 smtClean="0">
                <a:solidFill>
                  <a:schemeClr val="tx1"/>
                </a:solidFill>
              </a:defRPr>
            </a:lvl1pPr>
          </a:lstStyle>
          <a:p>
            <a:fld id="{503B25A6-DE17-401A-98AF-00FD03B74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165600" y="6608235"/>
            <a:ext cx="3860800" cy="24976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rgbClr val="C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3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BU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 i="1"/>
            </a:lvl4pPr>
            <a:lvl5pPr>
              <a:defRPr sz="12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2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954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5052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4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u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9624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438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3256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4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7207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S Logo Slide4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12192000" cy="914400"/>
          </a:xfrm>
          <a:prstGeom prst="rect">
            <a:avLst/>
          </a:prstGeom>
        </p:spPr>
      </p:pic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066801"/>
            <a:ext cx="11785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56834" y="166127"/>
            <a:ext cx="86783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3" name="Picture 35" descr="RGB_Color smal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1019367" y="144492"/>
            <a:ext cx="10160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698790"/>
            <a:ext cx="2743200" cy="153987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700" b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+mj-cs"/>
              </a:defRPr>
            </a:lvl1pPr>
          </a:lstStyle>
          <a:p>
            <a:fld id="{38C21E69-B2A7-41A6-ADFC-42EDFF3D184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325101" y="6698888"/>
            <a:ext cx="1799167" cy="153888"/>
          </a:xfrm>
          <a:prstGeom prst="rect">
            <a:avLst/>
          </a:prstGeom>
          <a:ln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700" b="0" smtClean="0">
                <a:solidFill>
                  <a:schemeClr val="tx1"/>
                </a:solidFill>
              </a:defRPr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randomBa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  <a:ea typeface="ＭＳ Ｐゴシック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230188" indent="-228600" algn="l" rtl="0" eaLnBrk="1" fontAlgn="base" hangingPunct="1">
        <a:spcBef>
          <a:spcPct val="0"/>
        </a:spcBef>
        <a:spcAft>
          <a:spcPts val="200"/>
        </a:spcAft>
        <a:buClr>
          <a:srgbClr val="942923"/>
        </a:buClr>
        <a:buSzPct val="100000"/>
        <a:buFont typeface="Symbol" charset="2"/>
        <a:buChar char="¨"/>
        <a:defRPr sz="2000" b="1">
          <a:solidFill>
            <a:schemeClr val="tx1"/>
          </a:solidFill>
          <a:latin typeface="Arial" pitchFamily="34" charset="0"/>
          <a:ea typeface="ヒラギノ角ゴ Pro W6"/>
          <a:cs typeface="+mn-cs"/>
        </a:defRPr>
      </a:lvl1pPr>
      <a:lvl2pPr marL="563563" indent="-114300" algn="l" rtl="0" eaLnBrk="1" fontAlgn="base" hangingPunct="1">
        <a:spcBef>
          <a:spcPct val="0"/>
        </a:spcBef>
        <a:spcAft>
          <a:spcPts val="200"/>
        </a:spcAft>
        <a:buClr>
          <a:srgbClr val="060AB8"/>
        </a:buClr>
        <a:buSzPct val="100000"/>
        <a:buFont typeface="Arial" charset="0"/>
        <a:buChar char="•"/>
        <a:defRPr>
          <a:solidFill>
            <a:schemeClr val="tx1"/>
          </a:solidFill>
          <a:latin typeface="Arial" pitchFamily="34" charset="0"/>
          <a:ea typeface="ヒラギノ角ゴ Pro W3" pitchFamily="-64" charset="-128"/>
          <a:cs typeface="ヒラギノ角ゴ Pro W3"/>
        </a:defRPr>
      </a:lvl2pPr>
      <a:lvl3pPr marL="852488" indent="-174625" algn="l" rtl="0" eaLnBrk="1" fontAlgn="base" hangingPunct="1">
        <a:spcBef>
          <a:spcPct val="0"/>
        </a:spcBef>
        <a:spcAft>
          <a:spcPts val="200"/>
        </a:spcAft>
        <a:buClr>
          <a:srgbClr val="000000"/>
        </a:buClr>
        <a:buSzPct val="100000"/>
        <a:buFont typeface="Arial" charset="0"/>
        <a:buChar char="–"/>
        <a:defRPr sz="1600">
          <a:solidFill>
            <a:schemeClr val="tx1"/>
          </a:solidFill>
          <a:latin typeface="Arial" pitchFamily="34" charset="0"/>
          <a:ea typeface="ヒラギノ角ゴ Pro W3" pitchFamily="-64" charset="-128"/>
          <a:cs typeface="ヒラギノ角ゴ Pro W3"/>
        </a:defRPr>
      </a:lvl3pPr>
      <a:lvl4pPr marL="1085850" indent="-119063" algn="l" rtl="0" eaLnBrk="1" fontAlgn="base" hangingPunct="1">
        <a:spcBef>
          <a:spcPct val="0"/>
        </a:spcBef>
        <a:spcAft>
          <a:spcPts val="200"/>
        </a:spcAft>
        <a:buClr>
          <a:srgbClr val="000000"/>
        </a:buClr>
        <a:buSzPct val="100000"/>
        <a:buChar char="•"/>
        <a:defRPr sz="1400">
          <a:solidFill>
            <a:schemeClr val="tx1"/>
          </a:solidFill>
          <a:latin typeface="Arial" pitchFamily="34" charset="0"/>
          <a:ea typeface="ヒラギノ角ゴ Pro W3" pitchFamily="-64" charset="-128"/>
          <a:cs typeface="ヒラギノ角ゴ Pro W3"/>
        </a:defRPr>
      </a:lvl4pPr>
      <a:lvl5pPr marL="1430338" indent="-174625" algn="l" rtl="0" eaLnBrk="1" fontAlgn="base" hangingPunct="1">
        <a:spcBef>
          <a:spcPct val="0"/>
        </a:spcBef>
        <a:spcAft>
          <a:spcPts val="200"/>
        </a:spcAft>
        <a:buClr>
          <a:srgbClr val="000000"/>
        </a:buClr>
        <a:buSzPct val="100000"/>
        <a:buFont typeface="Arial" charset="0"/>
        <a:buChar char="–"/>
        <a:defRPr sz="1400">
          <a:solidFill>
            <a:schemeClr val="tx1"/>
          </a:solidFill>
          <a:latin typeface="Arial" pitchFamily="34" charset="0"/>
          <a:ea typeface="ヒラギノ角ゴ Pro W3" pitchFamily="-64" charset="-128"/>
          <a:cs typeface="ヒラギノ角ゴ Pro W3"/>
        </a:defRPr>
      </a:lvl5pPr>
      <a:lvl6pPr marL="1887538" indent="-174625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>
          <a:solidFill>
            <a:schemeClr val="tx1"/>
          </a:solidFill>
          <a:latin typeface="+mn-lt"/>
          <a:ea typeface="ヒラギノ角ゴ Pro W3" pitchFamily="-64" charset="-128"/>
        </a:defRPr>
      </a:lvl6pPr>
      <a:lvl7pPr marL="2344738" indent="-174625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>
          <a:solidFill>
            <a:schemeClr val="tx1"/>
          </a:solidFill>
          <a:latin typeface="+mn-lt"/>
          <a:ea typeface="ヒラギノ角ゴ Pro W3" pitchFamily="-64" charset="-128"/>
        </a:defRPr>
      </a:lvl7pPr>
      <a:lvl8pPr marL="2801938" indent="-174625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>
          <a:solidFill>
            <a:schemeClr val="tx1"/>
          </a:solidFill>
          <a:latin typeface="+mn-lt"/>
          <a:ea typeface="ヒラギノ角ゴ Pro W3" pitchFamily="-64" charset="-128"/>
        </a:defRPr>
      </a:lvl8pPr>
      <a:lvl9pPr marL="3259138" indent="-174625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400">
          <a:solidFill>
            <a:schemeClr val="tx1"/>
          </a:solidFill>
          <a:latin typeface="+mn-lt"/>
          <a:ea typeface="ヒラギノ角ゴ Pro W3" pitchFamily="-6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s_Readiness Assessment_Slides_021015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"/>
            <a:ext cx="12192000" cy="6856475"/>
          </a:xfrm>
          <a:prstGeom prst="rect">
            <a:avLst/>
          </a:prstGeom>
        </p:spPr>
      </p:pic>
      <p:pic>
        <p:nvPicPr>
          <p:cNvPr id="1027" name="Picture 11" descr="slsmark_color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6513514"/>
            <a:ext cx="624416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2175934" y="6610350"/>
            <a:ext cx="164676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700" dirty="0" err="1">
                <a:solidFill>
                  <a:schemeClr val="bg2"/>
                </a:solidFill>
                <a:cs typeface="Arial" charset="0"/>
              </a:rPr>
              <a:t>www.nasa.gov</a:t>
            </a:r>
            <a:r>
              <a:rPr lang="en-US" sz="700" dirty="0">
                <a:solidFill>
                  <a:schemeClr val="bg2"/>
                </a:solidFill>
                <a:cs typeface="Arial" charset="0"/>
              </a:rPr>
              <a:t>/</a:t>
            </a:r>
            <a:r>
              <a:rPr lang="en-US" sz="700" dirty="0" err="1">
                <a:solidFill>
                  <a:schemeClr val="bg2"/>
                </a:solidFill>
                <a:cs typeface="Arial" charset="0"/>
              </a:rPr>
              <a:t>sls</a:t>
            </a:r>
            <a:endParaRPr lang="en-US" sz="700" dirty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228251" y="6610350"/>
            <a:ext cx="963748" cy="247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071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</a:lstStyle>
          <a:p>
            <a:fld id="{CA480BC1-CFBB-492D-9722-C35E181A7847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Title Placeholder 4"/>
          <p:cNvSpPr>
            <a:spLocks noGrp="1"/>
          </p:cNvSpPr>
          <p:nvPr>
            <p:ph type="title"/>
          </p:nvPr>
        </p:nvSpPr>
        <p:spPr bwMode="auto">
          <a:xfrm>
            <a:off x="1123952" y="7939"/>
            <a:ext cx="11068049" cy="66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31" name="Picture 6" descr="SLS color Internal PPT mark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4" y="6515100"/>
            <a:ext cx="61806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3681564" y="6604000"/>
            <a:ext cx="4783667" cy="2540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t>SENSITIVE BUT UNCLASSIFIED (SBU)</a:t>
            </a:r>
          </a:p>
        </p:txBody>
      </p:sp>
    </p:spTree>
    <p:extLst>
      <p:ext uri="{BB962C8B-B14F-4D97-AF65-F5344CB8AC3E}">
        <p14:creationId xmlns:p14="http://schemas.microsoft.com/office/powerpoint/2010/main" val="1266942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2" r:id="rId11"/>
    <p:sldLayoutId id="2147483693" r:id="rId12"/>
  </p:sldLayoutIdLst>
  <p:transition>
    <p:randomBar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/>
          <a:ea typeface="ＭＳ Ｐゴシック" pitchFamily="-108" charset="-128"/>
          <a:cs typeface="Century Gothic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charset="0"/>
          <a:ea typeface="ＭＳ Ｐゴシック" pitchFamily="-108" charset="-128"/>
          <a:cs typeface="ＭＳ Ｐゴシック" pitchFamily="-108" charset="-128"/>
        </a:defRPr>
      </a:lvl5pPr>
      <a:lvl6pPr marL="410144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89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33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77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6550" indent="-336550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SzPct val="100000"/>
        <a:buFont typeface="Wingdings" charset="0"/>
        <a:buChar char="u"/>
        <a:defRPr sz="20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454025" indent="-115888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Font typeface="Arial" charset="0"/>
        <a:buChar char="•"/>
        <a:defRPr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677863" indent="-111125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SzPct val="90000"/>
        <a:buFont typeface="Lucida Grande" charset="0"/>
        <a:buChar char="‒"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0900" indent="-111125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Font typeface="Arial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8225" indent="-115888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Font typeface="Lucida Grande" charset="0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64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70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853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9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4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89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33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77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721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66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01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5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emf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36116" y="4110513"/>
            <a:ext cx="6930551" cy="2523768"/>
          </a:xfrm>
        </p:spPr>
        <p:txBody>
          <a:bodyPr/>
          <a:lstStyle/>
          <a:p>
            <a:pPr algn="l"/>
            <a:r>
              <a:rPr lang="en-US" dirty="0"/>
              <a:t>Susie Go</a:t>
            </a:r>
          </a:p>
          <a:p>
            <a:pPr algn="l"/>
            <a:r>
              <a:rPr lang="en-US" dirty="0"/>
              <a:t>Scott Lawrence</a:t>
            </a:r>
          </a:p>
          <a:p>
            <a:pPr algn="l"/>
            <a:r>
              <a:rPr lang="en-US" dirty="0"/>
              <a:t>Amir Levine</a:t>
            </a:r>
          </a:p>
          <a:p>
            <a:pPr algn="l"/>
            <a:endParaRPr lang="en-US" sz="1600" dirty="0"/>
          </a:p>
          <a:p>
            <a:pPr algn="l"/>
            <a:r>
              <a:rPr lang="en-US" dirty="0"/>
              <a:t>Probabilistic Safety and Management Conference, PSAM16</a:t>
            </a:r>
          </a:p>
          <a:p>
            <a:pPr algn="l"/>
            <a:r>
              <a:rPr lang="en-US" dirty="0"/>
              <a:t>Honolulu, Hawaii</a:t>
            </a:r>
          </a:p>
          <a:p>
            <a:pPr algn="l"/>
            <a:r>
              <a:rPr lang="en-US" dirty="0"/>
              <a:t>June 28, 2022</a:t>
            </a:r>
          </a:p>
          <a:p>
            <a:pPr algn="l"/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736" y="3089778"/>
            <a:ext cx="11337646" cy="802075"/>
          </a:xfrm>
        </p:spPr>
        <p:txBody>
          <a:bodyPr/>
          <a:lstStyle/>
          <a:p>
            <a:r>
              <a:rPr lang="en-US" sz="2400" dirty="0"/>
              <a:t>An Enhanced Model for Evaluating Failure Propagation in Launch Vehicle Engine Sections</a:t>
            </a:r>
          </a:p>
        </p:txBody>
      </p:sp>
    </p:spTree>
    <p:extLst>
      <p:ext uri="{BB962C8B-B14F-4D97-AF65-F5344CB8AC3E}">
        <p14:creationId xmlns:p14="http://schemas.microsoft.com/office/powerpoint/2010/main" val="254016403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2AAE7-3F00-4D66-B426-2753E09E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Failure Probabilities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3C67-EA2B-4478-9500-F9317D905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567" y="858253"/>
            <a:ext cx="4958525" cy="5598694"/>
          </a:xfrm>
        </p:spPr>
        <p:txBody>
          <a:bodyPr/>
          <a:lstStyle/>
          <a:p>
            <a:r>
              <a:rPr lang="en-US" dirty="0"/>
              <a:t>Initiator: Engine 0 main combustion chamber (MCC)</a:t>
            </a:r>
          </a:p>
          <a:p>
            <a:endParaRPr lang="en-US" dirty="0"/>
          </a:p>
          <a:p>
            <a:r>
              <a:rPr lang="en-US" dirty="0"/>
              <a:t>Error bars based on standard central limit theorem: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1814-94BB-4843-B5D7-20D94A133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32" y="1165468"/>
            <a:ext cx="6237448" cy="28203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39520A-63A2-4263-AE94-C2DA1B8F8EB6}"/>
                  </a:ext>
                </a:extLst>
              </p:cNvPr>
              <p:cNvSpPr txBox="1"/>
              <p:nvPr/>
            </p:nvSpPr>
            <p:spPr>
              <a:xfrm>
                <a:off x="2196122" y="2057296"/>
                <a:ext cx="3079262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=±2.58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𝑛𝑀𝐶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439520A-63A2-4263-AE94-C2DA1B8F8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122" y="2057296"/>
                <a:ext cx="3079262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9B731A-3B85-440A-A165-13D2229AF4E2}"/>
              </a:ext>
            </a:extLst>
          </p:cNvPr>
          <p:cNvSpPr txBox="1"/>
          <p:nvPr/>
        </p:nvSpPr>
        <p:spPr>
          <a:xfrm>
            <a:off x="7015444" y="858253"/>
            <a:ext cx="4333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</a:rPr>
              <a:t>Monte Carlo Sample Size (</a:t>
            </a:r>
            <a:r>
              <a:rPr lang="en-US" sz="1600" b="1" i="1" dirty="0" err="1">
                <a:solidFill>
                  <a:schemeClr val="bg1"/>
                </a:solidFill>
              </a:rPr>
              <a:t>nMC</a:t>
            </a:r>
            <a:r>
              <a:rPr lang="en-US" sz="1600" b="1" i="1" dirty="0">
                <a:solidFill>
                  <a:schemeClr val="bg1"/>
                </a:solidFill>
              </a:rPr>
              <a:t>) Sensitivity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3B8C5C-DE7B-4A5C-995F-B12E968A38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2"/>
          <a:stretch/>
        </p:blipFill>
        <p:spPr bwMode="auto">
          <a:xfrm>
            <a:off x="6453480" y="4087447"/>
            <a:ext cx="5457166" cy="2588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8A9754-C952-4881-B2CF-7E1E256E3EC8}"/>
              </a:ext>
            </a:extLst>
          </p:cNvPr>
          <p:cNvSpPr txBox="1"/>
          <p:nvPr/>
        </p:nvSpPr>
        <p:spPr>
          <a:xfrm>
            <a:off x="2821448" y="5692532"/>
            <a:ext cx="363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chemeClr val="bg1"/>
                </a:solidFill>
              </a:rPr>
              <a:t>Sensitivity to Maximum Number of Ricochet’s Allowed (n)</a:t>
            </a:r>
          </a:p>
        </p:txBody>
      </p:sp>
    </p:spTree>
    <p:extLst>
      <p:ext uri="{BB962C8B-B14F-4D97-AF65-F5344CB8AC3E}">
        <p14:creationId xmlns:p14="http://schemas.microsoft.com/office/powerpoint/2010/main" val="380035048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9743B-F329-48C4-946B-E93ABA45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Debris Exit Patterns: Sensitivity to Debris Assumptions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D7745-8276-4CE5-981B-594A2E1B2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Virtual component: spherical debris catcher</a:t>
            </a:r>
          </a:p>
          <a:p>
            <a:pPr lvl="1"/>
            <a:r>
              <a:rPr lang="en-US" dirty="0"/>
              <a:t>Debris strike counts on each triangle (accumulated over all samples)</a:t>
            </a:r>
          </a:p>
          <a:p>
            <a:pPr lvl="1"/>
            <a:r>
              <a:rPr lang="en-US" dirty="0"/>
              <a:t>Colored by strikes/area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BFF1E-D6BC-4DEF-92E4-D2EF1F8EA48D}"/>
              </a:ext>
            </a:extLst>
          </p:cNvPr>
          <p:cNvGrpSpPr/>
          <p:nvPr/>
        </p:nvGrpSpPr>
        <p:grpSpPr>
          <a:xfrm>
            <a:off x="689333" y="1938143"/>
            <a:ext cx="11131100" cy="3733358"/>
            <a:chOff x="832320" y="2723589"/>
            <a:chExt cx="11131100" cy="373335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98939B6-9739-4294-A3E6-7276BDFBB223}"/>
                </a:ext>
              </a:extLst>
            </p:cNvPr>
            <p:cNvGrpSpPr/>
            <p:nvPr/>
          </p:nvGrpSpPr>
          <p:grpSpPr>
            <a:xfrm>
              <a:off x="832320" y="2723589"/>
              <a:ext cx="10829251" cy="3733358"/>
              <a:chOff x="839520" y="1574296"/>
              <a:chExt cx="10829251" cy="373335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C9FDB4A-5E24-40B5-8C6F-CB34625E4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520" y="2365687"/>
                <a:ext cx="2393513" cy="23935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CE62909-7271-4A78-A2B0-7D8F12B03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063" y="2357318"/>
                <a:ext cx="2401882" cy="24018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4192D3-F53F-4238-8E5B-102D5933AD5B}"/>
                  </a:ext>
                </a:extLst>
              </p:cNvPr>
              <p:cNvSpPr txBox="1"/>
              <p:nvPr/>
            </p:nvSpPr>
            <p:spPr>
              <a:xfrm>
                <a:off x="1251446" y="1574296"/>
                <a:ext cx="15696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No propagation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EB6861-5C19-489D-AC9B-2B57F61DF24E}"/>
                  </a:ext>
                </a:extLst>
              </p:cNvPr>
              <p:cNvSpPr txBox="1"/>
              <p:nvPr/>
            </p:nvSpPr>
            <p:spPr>
              <a:xfrm>
                <a:off x="4240313" y="1574297"/>
                <a:ext cx="1207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No ricochet</a:t>
                </a: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A242773-95F2-4619-A659-B8364FBA0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4975" y="2357318"/>
                <a:ext cx="2401882" cy="240188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EC86598-AE50-4732-A6FD-141D4D30CD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6888" y="2357317"/>
                <a:ext cx="2401883" cy="24018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4E655E-5A53-46BB-883A-E36E9055CCD2}"/>
                  </a:ext>
                </a:extLst>
              </p:cNvPr>
              <p:cNvSpPr txBox="1"/>
              <p:nvPr/>
            </p:nvSpPr>
            <p:spPr>
              <a:xfrm>
                <a:off x="7122994" y="1574298"/>
                <a:ext cx="1059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1 ricochet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947CA9-D1A8-4A1C-B4FC-8B830D851135}"/>
                  </a:ext>
                </a:extLst>
              </p:cNvPr>
              <p:cNvSpPr txBox="1"/>
              <p:nvPr/>
            </p:nvSpPr>
            <p:spPr>
              <a:xfrm>
                <a:off x="9858199" y="1574299"/>
                <a:ext cx="11384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i="1" dirty="0">
                    <a:solidFill>
                      <a:srgbClr val="0070C0"/>
                    </a:solidFill>
                  </a:rPr>
                  <a:t>3 ricochets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048E1-84D5-4D78-8EC5-62EAB040AC74}"/>
                  </a:ext>
                </a:extLst>
              </p:cNvPr>
              <p:cNvSpPr txBox="1"/>
              <p:nvPr/>
            </p:nvSpPr>
            <p:spPr>
              <a:xfrm>
                <a:off x="839520" y="4999877"/>
                <a:ext cx="10976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>
                    <a:solidFill>
                      <a:srgbClr val="C00000"/>
                    </a:solidFill>
                  </a:rPr>
                  <a:t>Initiator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E18E1CE-1A72-42B9-A1CB-E9ED73A83754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 bwMode="auto">
              <a:xfrm flipV="1">
                <a:off x="1388346" y="3770491"/>
                <a:ext cx="621903" cy="1229386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C6A1AF-D5CD-42FF-9AD0-08CE12A9D88A}"/>
                </a:ext>
              </a:extLst>
            </p:cNvPr>
            <p:cNvSpPr txBox="1"/>
            <p:nvPr/>
          </p:nvSpPr>
          <p:spPr>
            <a:xfrm>
              <a:off x="832320" y="2979205"/>
              <a:ext cx="245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Impacting fragments cause no failure and stick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69B273-45E7-4DFA-B8B0-C2691845D8CF}"/>
                </a:ext>
              </a:extLst>
            </p:cNvPr>
            <p:cNvSpPr txBox="1"/>
            <p:nvPr/>
          </p:nvSpPr>
          <p:spPr>
            <a:xfrm>
              <a:off x="3705880" y="2979159"/>
              <a:ext cx="2261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Impacting fragments cause failure or stick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C43F9-751A-436C-A367-6426067D388E}"/>
                </a:ext>
              </a:extLst>
            </p:cNvPr>
            <p:cNvSpPr txBox="1"/>
            <p:nvPr/>
          </p:nvSpPr>
          <p:spPr>
            <a:xfrm>
              <a:off x="6308408" y="2970598"/>
              <a:ext cx="25664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Impacting fragments cause failure or ricochet once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E25FB3-AA46-4B7C-A768-0AAC99955495}"/>
                </a:ext>
              </a:extLst>
            </p:cNvPr>
            <p:cNvSpPr txBox="1"/>
            <p:nvPr/>
          </p:nvSpPr>
          <p:spPr>
            <a:xfrm>
              <a:off x="9068162" y="2961213"/>
              <a:ext cx="2895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Impacting fragments cause failure or ricochet up to 3 times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558381A-05A6-40A2-9C6C-F310ECDE63C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3" t="61015"/>
          <a:stretch/>
        </p:blipFill>
        <p:spPr bwMode="auto">
          <a:xfrm rot="5400000">
            <a:off x="2420947" y="5225026"/>
            <a:ext cx="1498576" cy="13342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9E3014-AADE-4A7E-9530-6D4B62EE3FD8}"/>
              </a:ext>
            </a:extLst>
          </p:cNvPr>
          <p:cNvCxnSpPr>
            <a:cxnSpLocks/>
            <a:stCxn id="13" idx="0"/>
          </p:cNvCxnSpPr>
          <p:nvPr/>
        </p:nvCxnSpPr>
        <p:spPr bwMode="auto">
          <a:xfrm>
            <a:off x="1238159" y="5363724"/>
            <a:ext cx="1837141" cy="2477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19E78A9-D85D-4F87-8E7A-7196D4D14EEA}"/>
              </a:ext>
            </a:extLst>
          </p:cNvPr>
          <p:cNvSpPr txBox="1"/>
          <p:nvPr/>
        </p:nvSpPr>
        <p:spPr>
          <a:xfrm>
            <a:off x="3837354" y="6118211"/>
            <a:ext cx="127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Engine close-up</a:t>
            </a:r>
          </a:p>
        </p:txBody>
      </p:sp>
    </p:spTree>
    <p:extLst>
      <p:ext uri="{BB962C8B-B14F-4D97-AF65-F5344CB8AC3E}">
        <p14:creationId xmlns:p14="http://schemas.microsoft.com/office/powerpoint/2010/main" val="281057474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6F2A-5346-4ED2-A035-E5482608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6919-8572-49D4-95B3-BB39DA0739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2297" y="771852"/>
            <a:ext cx="11527405" cy="5715347"/>
          </a:xfrm>
        </p:spPr>
        <p:txBody>
          <a:bodyPr>
            <a:normAutofit/>
          </a:bodyPr>
          <a:lstStyle/>
          <a:p>
            <a:r>
              <a:rPr lang="en-US" dirty="0"/>
              <a:t>Compute Requirements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Cases attempted to date generally require &lt; 15 mins for 10K sample run</a:t>
            </a:r>
          </a:p>
          <a:p>
            <a:pPr lvl="2"/>
            <a:r>
              <a:rPr lang="en-US" dirty="0"/>
              <a:t>Single processor laptop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Depends on:</a:t>
            </a:r>
          </a:p>
          <a:p>
            <a:pPr lvl="2"/>
            <a:r>
              <a:rPr lang="en-US" dirty="0"/>
              <a:t>Component surface resolutions</a:t>
            </a:r>
          </a:p>
          <a:p>
            <a:pPr lvl="3"/>
            <a:r>
              <a:rPr lang="en-US" dirty="0"/>
              <a:t>Current problem included O(40K) triangles</a:t>
            </a:r>
          </a:p>
          <a:p>
            <a:pPr lvl="2"/>
            <a:r>
              <a:rPr lang="en-US" dirty="0"/>
              <a:t>Component vulnerabilities (# of failures)</a:t>
            </a:r>
          </a:p>
          <a:p>
            <a:endParaRPr lang="en-US" dirty="0"/>
          </a:p>
          <a:p>
            <a:r>
              <a:rPr lang="en-US" dirty="0"/>
              <a:t>Recent Updates &amp; Future Work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Functional dependencies included</a:t>
            </a:r>
          </a:p>
          <a:p>
            <a:pPr lvl="2">
              <a:spcBef>
                <a:spcPts val="0"/>
              </a:spcBef>
            </a:pPr>
            <a:r>
              <a:rPr lang="en-US" dirty="0"/>
              <a:t>Also enables more general non-explosion propagation modes: requires transition probability specification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“Container” failure modes (volume burst &amp; explosion)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Coupled leak modeling for container volumes: In work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Various debris initiation refinements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Surface release (vs. component center release), Grady-</a:t>
            </a:r>
            <a:r>
              <a:rPr lang="en-US" dirty="0" err="1"/>
              <a:t>Kipp</a:t>
            </a:r>
            <a:r>
              <a:rPr lang="en-US" dirty="0"/>
              <a:t> mass distribution, Specified debris catalogs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First-principles hydrocode (ALE3D) and CFD (LOCI/Chem) simulations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Insight into reasonable failure thresholds for pressure vessels: blast and debris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Insight into failure environments generated by failing pressure vessels</a:t>
            </a:r>
          </a:p>
          <a:p>
            <a:pPr lvl="2">
              <a:spcBef>
                <a:spcPts val="400"/>
              </a:spcBef>
            </a:pPr>
            <a:r>
              <a:rPr lang="en-US" dirty="0"/>
              <a:t>Insight into flame propagation behavior</a:t>
            </a:r>
          </a:p>
        </p:txBody>
      </p:sp>
    </p:spTree>
    <p:extLst>
      <p:ext uri="{BB962C8B-B14F-4D97-AF65-F5344CB8AC3E}">
        <p14:creationId xmlns:p14="http://schemas.microsoft.com/office/powerpoint/2010/main" val="28644720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7079D-6FD5-427D-9759-7E4561F8D5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568" y="858253"/>
            <a:ext cx="10022894" cy="5598694"/>
          </a:xfrm>
        </p:spPr>
        <p:txBody>
          <a:bodyPr/>
          <a:lstStyle/>
          <a:p>
            <a:r>
              <a:rPr lang="en-US" dirty="0"/>
              <a:t>Pre-Constellation/Constellation: Simulation-Assisted Risk Assessment (SARA)</a:t>
            </a:r>
          </a:p>
          <a:p>
            <a:pPr lvl="1"/>
            <a:r>
              <a:rPr lang="en-US" dirty="0"/>
              <a:t>Primary focus on characterization of explosion environments and their impact on crew risks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SLS/Artemis: Engineering Risk Assessment (ERA)</a:t>
            </a:r>
          </a:p>
          <a:p>
            <a:pPr lvl="1"/>
            <a:r>
              <a:rPr lang="en-US" dirty="0"/>
              <a:t>Supported by SLS Induced Environments (was Structures &amp; Environments) </a:t>
            </a:r>
            <a:br>
              <a:rPr lang="en-US" dirty="0"/>
            </a:br>
            <a:r>
              <a:rPr lang="en-US" dirty="0"/>
              <a:t>discipline: Sub-discipline - Abort Environments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Primary product: </a:t>
            </a:r>
            <a:r>
              <a:rPr lang="en-US" b="1" i="1" u="sng" dirty="0" err="1"/>
              <a:t>Abortability</a:t>
            </a:r>
            <a:r>
              <a:rPr lang="en-US" b="1" i="1" u="sng" dirty="0"/>
              <a:t> Tables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202C5A-E2F9-4994-B46C-4E672B897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58" y="1623923"/>
            <a:ext cx="1176634" cy="1318793"/>
          </a:xfrm>
          <a:prstGeom prst="rect">
            <a:avLst/>
          </a:prstGeom>
          <a:ln w="19050">
            <a:solidFill>
              <a:schemeClr val="bg1">
                <a:lumMod val="65000"/>
                <a:lumOff val="3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E0C336-E062-4D96-BC13-60FC9A71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 and ERA: Physics-Based Modeling History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7BF0B2-773C-42EC-90EE-4E9321AE3539}"/>
              </a:ext>
            </a:extLst>
          </p:cNvPr>
          <p:cNvGrpSpPr>
            <a:grpSpLocks noChangeAspect="1"/>
          </p:cNvGrpSpPr>
          <p:nvPr/>
        </p:nvGrpSpPr>
        <p:grpSpPr>
          <a:xfrm>
            <a:off x="2061992" y="1968278"/>
            <a:ext cx="1514832" cy="1158922"/>
            <a:chOff x="6854237" y="1814332"/>
            <a:chExt cx="1847493" cy="1413425"/>
          </a:xfrm>
        </p:grpSpPr>
        <p:pic>
          <p:nvPicPr>
            <p:cNvPr id="4" name="Picture 3" descr="C:\Users\lawrence\Documents\CLV_SARA\Products\Memos\Environments\BlastOverpressure\BlastOP_TDS-03-4\figs\vv_figs\M_T2_xt.png">
              <a:extLst>
                <a:ext uri="{FF2B5EF4-FFF2-40B4-BE49-F238E27FC236}">
                  <a16:creationId xmlns:a16="http://schemas.microsoft.com/office/drawing/2014/main" id="{2C3A17C7-5F28-4151-9F81-6CD776CFE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854237" y="1814332"/>
              <a:ext cx="1764830" cy="14134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F53521-EC8C-4985-B153-6EF4ACD3364C}"/>
                </a:ext>
              </a:extLst>
            </p:cNvPr>
            <p:cNvSpPr txBox="1"/>
            <p:nvPr/>
          </p:nvSpPr>
          <p:spPr>
            <a:xfrm>
              <a:off x="7736652" y="1847064"/>
              <a:ext cx="965078" cy="345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MACH 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6E36C7A-7F2E-43E4-AEC1-4779A3CA8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52908" r="3229" b="2540"/>
          <a:stretch/>
        </p:blipFill>
        <p:spPr bwMode="auto">
          <a:xfrm>
            <a:off x="3505671" y="1719622"/>
            <a:ext cx="1681753" cy="1223094"/>
          </a:xfrm>
          <a:prstGeom prst="rect">
            <a:avLst/>
          </a:prstGeom>
          <a:ln w="19050">
            <a:solidFill>
              <a:schemeClr val="bg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F80EAF-29F4-4FD4-AC29-360229299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158478" y="2697432"/>
            <a:ext cx="5088254" cy="2728781"/>
          </a:xfrm>
          <a:prstGeom prst="rect">
            <a:avLst/>
          </a:prstGeom>
          <a:ln w="19050">
            <a:solidFill>
              <a:schemeClr val="bg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429389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92953DCF-F0B0-4C9B-8D18-DC991CDEC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09883" y="2162277"/>
            <a:ext cx="4701383" cy="2521306"/>
          </a:xfrm>
          <a:prstGeom prst="rect">
            <a:avLst/>
          </a:prstGeom>
        </p:spPr>
      </p:pic>
      <p:sp>
        <p:nvSpPr>
          <p:cNvPr id="113" name="Oval 112">
            <a:extLst>
              <a:ext uri="{FF2B5EF4-FFF2-40B4-BE49-F238E27FC236}">
                <a16:creationId xmlns:a16="http://schemas.microsoft.com/office/drawing/2014/main" id="{204ED50F-5C6A-4BB9-8AF6-7B073FC3D436}"/>
              </a:ext>
            </a:extLst>
          </p:cNvPr>
          <p:cNvSpPr/>
          <p:nvPr/>
        </p:nvSpPr>
        <p:spPr bwMode="auto">
          <a:xfrm>
            <a:off x="10432497" y="5410589"/>
            <a:ext cx="595223" cy="510552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0114A08-2A5C-48FE-B4C9-4FF2B8488EE9}"/>
              </a:ext>
            </a:extLst>
          </p:cNvPr>
          <p:cNvCxnSpPr>
            <a:cxnSpLocks/>
            <a:stCxn id="10" idx="2"/>
            <a:endCxn id="113" idx="1"/>
          </p:cNvCxnSpPr>
          <p:nvPr/>
        </p:nvCxnSpPr>
        <p:spPr bwMode="auto">
          <a:xfrm>
            <a:off x="8672618" y="2958077"/>
            <a:ext cx="1847047" cy="25272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9642CDF-340D-4BEA-B78F-1AC46594AFE4}"/>
              </a:ext>
            </a:extLst>
          </p:cNvPr>
          <p:cNvSpPr txBox="1"/>
          <p:nvPr/>
        </p:nvSpPr>
        <p:spPr>
          <a:xfrm>
            <a:off x="2272528" y="940117"/>
            <a:ext cx="298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/>
              <a:t>Initiating Failure </a:t>
            </a:r>
          </a:p>
          <a:p>
            <a:r>
              <a:rPr lang="en-US" b="1" dirty="0"/>
              <a:t>(Low pressure to FTP)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F5DB1-1411-4A45-A842-9398A0A6CB13}"/>
              </a:ext>
            </a:extLst>
          </p:cNvPr>
          <p:cNvSpPr txBox="1"/>
          <p:nvPr/>
        </p:nvSpPr>
        <p:spPr>
          <a:xfrm>
            <a:off x="864408" y="1915771"/>
            <a:ext cx="128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Benign Engine Shutdown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555F6-EFF6-4BE4-8FEC-A39AD5F25486}"/>
              </a:ext>
            </a:extLst>
          </p:cNvPr>
          <p:cNvSpPr txBox="1"/>
          <p:nvPr/>
        </p:nvSpPr>
        <p:spPr>
          <a:xfrm>
            <a:off x="2391505" y="1909781"/>
            <a:ext cx="145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Engine Shutdown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50E09-F86D-4712-98CE-EE5117032EA6}"/>
              </a:ext>
            </a:extLst>
          </p:cNvPr>
          <p:cNvSpPr txBox="1"/>
          <p:nvPr/>
        </p:nvSpPr>
        <p:spPr>
          <a:xfrm>
            <a:off x="5618526" y="1909781"/>
            <a:ext cx="1161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Turbopump Burst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14453-8FC5-4E3A-AE78-604F3AED4E98}"/>
              </a:ext>
            </a:extLst>
          </p:cNvPr>
          <p:cNvSpPr txBox="1"/>
          <p:nvPr/>
        </p:nvSpPr>
        <p:spPr>
          <a:xfrm>
            <a:off x="3515160" y="4623959"/>
            <a:ext cx="113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Nominal Abort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35ACA91-46D6-4131-BDA8-205560F6AB44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5400000">
            <a:off x="2408773" y="561864"/>
            <a:ext cx="452434" cy="2255381"/>
          </a:xfrm>
          <a:prstGeom prst="bentConnector3">
            <a:avLst/>
          </a:prstGeom>
          <a:ln w="12700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A133543F-151A-4191-994A-A45FDF1B2668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5400000">
            <a:off x="3217785" y="1364886"/>
            <a:ext cx="446444" cy="643347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17B527C-D8BF-499D-9948-4A9E4C41E85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4757690" y="468326"/>
            <a:ext cx="446444" cy="2436465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073D231-8839-4602-A814-5A746ECD9F52}"/>
              </a:ext>
            </a:extLst>
          </p:cNvPr>
          <p:cNvSpPr txBox="1"/>
          <p:nvPr/>
        </p:nvSpPr>
        <p:spPr>
          <a:xfrm>
            <a:off x="6860910" y="5050745"/>
            <a:ext cx="1012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Loss of Crew (LOC)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252D5F-9752-4AF2-9953-06116BBA5490}"/>
              </a:ext>
            </a:extLst>
          </p:cNvPr>
          <p:cNvSpPr txBox="1"/>
          <p:nvPr/>
        </p:nvSpPr>
        <p:spPr>
          <a:xfrm>
            <a:off x="5677300" y="5050745"/>
            <a:ext cx="113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Off-Nominal Abort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2AD7B6-5E1B-4EBA-B613-A06831CF6D3F}"/>
              </a:ext>
            </a:extLst>
          </p:cNvPr>
          <p:cNvSpPr txBox="1"/>
          <p:nvPr/>
        </p:nvSpPr>
        <p:spPr>
          <a:xfrm>
            <a:off x="2168708" y="4604239"/>
            <a:ext cx="113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Continue Mission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9B9FE3-4B2F-4B1B-B899-17B2D1DF6E0A}"/>
              </a:ext>
            </a:extLst>
          </p:cNvPr>
          <p:cNvSpPr txBox="1"/>
          <p:nvPr/>
        </p:nvSpPr>
        <p:spPr>
          <a:xfrm>
            <a:off x="4503164" y="5050745"/>
            <a:ext cx="113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Nominal Abort</a:t>
            </a: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56F1223D-51F8-439B-A954-F2A62B0141FE}"/>
              </a:ext>
            </a:extLst>
          </p:cNvPr>
          <p:cNvCxnSpPr>
            <a:cxnSpLocks/>
            <a:stCxn id="39" idx="2"/>
            <a:endCxn id="45" idx="0"/>
          </p:cNvCxnSpPr>
          <p:nvPr/>
        </p:nvCxnSpPr>
        <p:spPr bwMode="auto">
          <a:xfrm rot="5400000">
            <a:off x="5086242" y="4270053"/>
            <a:ext cx="766881" cy="794503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E4F2067B-0F00-4226-B507-1A219663657A}"/>
              </a:ext>
            </a:extLst>
          </p:cNvPr>
          <p:cNvCxnSpPr>
            <a:cxnSpLocks/>
            <a:stCxn id="39" idx="2"/>
            <a:endCxn id="59" idx="0"/>
          </p:cNvCxnSpPr>
          <p:nvPr/>
        </p:nvCxnSpPr>
        <p:spPr bwMode="auto">
          <a:xfrm rot="16200000" flipH="1">
            <a:off x="5673309" y="4477487"/>
            <a:ext cx="766881" cy="379633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BCF0B8DA-B5E1-4918-B901-A86706326706}"/>
              </a:ext>
            </a:extLst>
          </p:cNvPr>
          <p:cNvCxnSpPr>
            <a:cxnSpLocks/>
            <a:stCxn id="39" idx="2"/>
            <a:endCxn id="43" idx="0"/>
          </p:cNvCxnSpPr>
          <p:nvPr/>
        </p:nvCxnSpPr>
        <p:spPr bwMode="auto">
          <a:xfrm rot="16200000" flipH="1">
            <a:off x="6233611" y="3917186"/>
            <a:ext cx="766881" cy="1500236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E0B635D-05FC-4A5A-B4AB-C276A4780056}"/>
              </a:ext>
            </a:extLst>
          </p:cNvPr>
          <p:cNvSpPr/>
          <p:nvPr/>
        </p:nvSpPr>
        <p:spPr bwMode="auto">
          <a:xfrm>
            <a:off x="4619393" y="4595549"/>
            <a:ext cx="3232575" cy="1005107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EA8D886-9328-44BF-B9D6-79FB85E89B5E}"/>
              </a:ext>
            </a:extLst>
          </p:cNvPr>
          <p:cNvSpPr/>
          <p:nvPr/>
        </p:nvSpPr>
        <p:spPr bwMode="auto">
          <a:xfrm>
            <a:off x="842582" y="885695"/>
            <a:ext cx="5881965" cy="1612110"/>
          </a:xfrm>
          <a:prstGeom prst="roundRect">
            <a:avLst/>
          </a:prstGeom>
          <a:noFill/>
          <a:ln w="19050" cap="flat" cmpd="sng" algn="ctr">
            <a:solidFill>
              <a:schemeClr val="bg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ECE628-D30F-4254-A7DD-CD1F04460E70}"/>
              </a:ext>
            </a:extLst>
          </p:cNvPr>
          <p:cNvGrpSpPr/>
          <p:nvPr/>
        </p:nvGrpSpPr>
        <p:grpSpPr>
          <a:xfrm>
            <a:off x="6615143" y="1783799"/>
            <a:ext cx="1505500" cy="1037813"/>
            <a:chOff x="7274382" y="2029290"/>
            <a:chExt cx="1505500" cy="103781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409CB52-248D-4082-BE7E-AFCB331A04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74382" y="2029290"/>
              <a:ext cx="1229274" cy="1037813"/>
              <a:chOff x="8733844" y="3900509"/>
              <a:chExt cx="2290811" cy="1934014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79DC6266-2A38-4395-BAD7-0BFF6B3A25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60" t="20126" r="11273" b="14222"/>
              <a:stretch/>
            </p:blipFill>
            <p:spPr>
              <a:xfrm rot="5400000">
                <a:off x="8561866" y="4072487"/>
                <a:ext cx="1470360" cy="1126403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01A70D49-99AB-4311-AAD6-748B98BFE3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60" t="20126" r="11273" b="14222"/>
              <a:stretch/>
            </p:blipFill>
            <p:spPr>
              <a:xfrm rot="5400000">
                <a:off x="9385997" y="4094267"/>
                <a:ext cx="1470360" cy="1126403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7F717C84-2CF6-451D-897E-AB9A010C3F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60" t="20126" r="11273" b="14222"/>
              <a:stretch/>
            </p:blipFill>
            <p:spPr>
              <a:xfrm rot="5400000">
                <a:off x="8746802" y="4536141"/>
                <a:ext cx="1470360" cy="1126403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AF81DFD-9F80-4A08-BC29-5978C6A37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60" t="20126" r="11273" b="14222"/>
              <a:stretch/>
            </p:blipFill>
            <p:spPr>
              <a:xfrm rot="5400000">
                <a:off x="9726274" y="4502767"/>
                <a:ext cx="1470360" cy="1126403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BE71FA0-1AA3-49A0-89AA-BB54438E7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18" t="18607" r="10114" b="14993"/>
            <a:stretch/>
          </p:blipFill>
          <p:spPr>
            <a:xfrm rot="5400000">
              <a:off x="7823499" y="2345857"/>
              <a:ext cx="801807" cy="614244"/>
            </a:xfrm>
            <a:prstGeom prst="rect">
              <a:avLst/>
            </a:prstGeom>
          </p:spPr>
        </p:pic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757C9EB-C6A5-4C2A-B555-A67FE267BE2E}"/>
                </a:ext>
              </a:extLst>
            </p:cNvPr>
            <p:cNvGrpSpPr/>
            <p:nvPr/>
          </p:nvGrpSpPr>
          <p:grpSpPr>
            <a:xfrm>
              <a:off x="7576602" y="2088408"/>
              <a:ext cx="1203280" cy="738847"/>
              <a:chOff x="8178515" y="3306942"/>
              <a:chExt cx="1303511" cy="10078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E2445FD-4ACC-49FB-8958-556F3F31CD64}"/>
                  </a:ext>
                </a:extLst>
              </p:cNvPr>
              <p:cNvSpPr/>
              <p:nvPr/>
            </p:nvSpPr>
            <p:spPr bwMode="auto">
              <a:xfrm>
                <a:off x="8470977" y="3536664"/>
                <a:ext cx="752257" cy="534908"/>
              </a:xfrm>
              <a:prstGeom prst="ellipse">
                <a:avLst/>
              </a:prstGeom>
              <a:solidFill>
                <a:srgbClr val="F78C55">
                  <a:alpha val="40000"/>
                </a:srgbClr>
              </a:solidFill>
              <a:ln w="38100" cap="flat" cmpd="thickThin" algn="ctr">
                <a:solidFill>
                  <a:srgbClr val="F78C5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55 Helvetica Roman" pitchFamily="1" charset="0"/>
                </a:endParaRP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0F98328-9256-4343-B7D4-B2E8B7B4C090}"/>
                  </a:ext>
                </a:extLst>
              </p:cNvPr>
              <p:cNvCxnSpPr/>
              <p:nvPr/>
            </p:nvCxnSpPr>
            <p:spPr bwMode="auto">
              <a:xfrm>
                <a:off x="9128343" y="3804118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D80F7DB5-5686-4351-AD5E-1B9427692D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8900000">
                <a:off x="8995160" y="3556870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2E5BD83-3015-4B4A-B49F-94647B0AC5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9000000">
                <a:off x="8304694" y="3955213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0CEADE8-C824-415A-9D9A-4C7AC0C87D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5700000">
                <a:off x="8590721" y="4137998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A26E2F27-A3C8-48F0-A17B-664577A687C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2400000">
                <a:off x="8979261" y="4079198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3DF40A55-65BA-4114-8A76-589293227D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800000">
                <a:off x="9104651" y="3983152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19F3DB14-16D3-4513-BDC1-D6FA2C1BE6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500000">
                <a:off x="8670263" y="3483784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56DEF611-E46D-4E71-9818-4921979305E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2600000">
                <a:off x="8383863" y="3559620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EE45DB7-0E8F-45C8-9036-BEADC2F1C1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1100000">
                <a:off x="8178515" y="3764115"/>
                <a:ext cx="353683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75" name="Title 5">
            <a:extLst>
              <a:ext uri="{FF2B5EF4-FFF2-40B4-BE49-F238E27FC236}">
                <a16:creationId xmlns:a16="http://schemas.microsoft.com/office/drawing/2014/main" id="{B7BEE2C3-524F-44D1-80A2-4D046B5217C8}"/>
              </a:ext>
            </a:extLst>
          </p:cNvPr>
          <p:cNvSpPr txBox="1">
            <a:spLocks/>
          </p:cNvSpPr>
          <p:nvPr/>
        </p:nvSpPr>
        <p:spPr>
          <a:xfrm>
            <a:off x="1123020" y="2"/>
            <a:ext cx="11068979" cy="673767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Century Gothic"/>
                <a:ea typeface="ＭＳ Ｐゴシック" pitchFamily="-108" charset="-128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r>
              <a:rPr lang="en-US" kern="0" dirty="0"/>
              <a:t>An Example: </a:t>
            </a:r>
            <a:r>
              <a:rPr lang="en-US" kern="0" dirty="0" err="1"/>
              <a:t>Abortability</a:t>
            </a:r>
            <a:r>
              <a:rPr lang="en-US" kern="0" dirty="0"/>
              <a:t> Defined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6AC62-FBC1-4DCF-9B0B-1E0C53D6D11F}"/>
              </a:ext>
            </a:extLst>
          </p:cNvPr>
          <p:cNvSpPr txBox="1"/>
          <p:nvPr/>
        </p:nvSpPr>
        <p:spPr>
          <a:xfrm>
            <a:off x="8033054" y="2434857"/>
            <a:ext cx="127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</a:rPr>
              <a:t>Local “explosion”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AB2388-B162-4EF8-8BCB-C0377EC893EE}"/>
              </a:ext>
            </a:extLst>
          </p:cNvPr>
          <p:cNvGrpSpPr/>
          <p:nvPr/>
        </p:nvGrpSpPr>
        <p:grpSpPr>
          <a:xfrm>
            <a:off x="2736188" y="2433000"/>
            <a:ext cx="3462958" cy="1327643"/>
            <a:chOff x="2736188" y="2433000"/>
            <a:chExt cx="3462958" cy="1327643"/>
          </a:xfrm>
        </p:grpSpPr>
        <p:cxnSp>
          <p:nvCxnSpPr>
            <p:cNvPr id="3" name="Connector: Elbow 2">
              <a:extLst>
                <a:ext uri="{FF2B5EF4-FFF2-40B4-BE49-F238E27FC236}">
                  <a16:creationId xmlns:a16="http://schemas.microsoft.com/office/drawing/2014/main" id="{F7D1A00C-44F4-413A-ABAD-3FD2FB2446F5}"/>
                </a:ext>
              </a:extLst>
            </p:cNvPr>
            <p:cNvCxnSpPr>
              <a:cxnSpLocks/>
              <a:stCxn id="7" idx="2"/>
              <a:endCxn id="23" idx="0"/>
            </p:cNvCxnSpPr>
            <p:nvPr/>
          </p:nvCxnSpPr>
          <p:spPr bwMode="auto">
            <a:xfrm rot="5400000">
              <a:off x="3803845" y="1365343"/>
              <a:ext cx="1327643" cy="3462958"/>
            </a:xfrm>
            <a:prstGeom prst="bentConnector3">
              <a:avLst/>
            </a:prstGeom>
            <a:ln w="12700">
              <a:solidFill>
                <a:schemeClr val="bg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or: Elbow 111">
              <a:extLst>
                <a:ext uri="{FF2B5EF4-FFF2-40B4-BE49-F238E27FC236}">
                  <a16:creationId xmlns:a16="http://schemas.microsoft.com/office/drawing/2014/main" id="{E5AAC078-15A4-473F-81D5-A07888C32254}"/>
                </a:ext>
              </a:extLst>
            </p:cNvPr>
            <p:cNvCxnSpPr>
              <a:cxnSpLocks/>
              <a:stCxn id="7" idx="2"/>
              <a:endCxn id="33" idx="0"/>
            </p:cNvCxnSpPr>
            <p:nvPr/>
          </p:nvCxnSpPr>
          <p:spPr bwMode="auto">
            <a:xfrm rot="5400000">
              <a:off x="4476972" y="2038470"/>
              <a:ext cx="1327643" cy="211670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or: Elbow 114">
              <a:extLst>
                <a:ext uri="{FF2B5EF4-FFF2-40B4-BE49-F238E27FC236}">
                  <a16:creationId xmlns:a16="http://schemas.microsoft.com/office/drawing/2014/main" id="{4DE426B4-B6F3-4E40-B10D-64DFEE5CBA0F}"/>
                </a:ext>
              </a:extLst>
            </p:cNvPr>
            <p:cNvCxnSpPr>
              <a:cxnSpLocks/>
              <a:stCxn id="7" idx="2"/>
              <a:endCxn id="39" idx="0"/>
            </p:cNvCxnSpPr>
            <p:nvPr/>
          </p:nvCxnSpPr>
          <p:spPr bwMode="auto">
            <a:xfrm rot="5400000">
              <a:off x="5369218" y="2930716"/>
              <a:ext cx="1327643" cy="3322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bg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73FB11-A7E5-4FF4-AD12-6BF1464ACCE7}"/>
              </a:ext>
            </a:extLst>
          </p:cNvPr>
          <p:cNvCxnSpPr>
            <a:stCxn id="23" idx="2"/>
            <a:endCxn id="27" idx="0"/>
          </p:cNvCxnSpPr>
          <p:nvPr/>
        </p:nvCxnSpPr>
        <p:spPr bwMode="auto">
          <a:xfrm>
            <a:off x="2736187" y="4283864"/>
            <a:ext cx="1787" cy="320375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4EEDF1-3A5C-4B5B-A5DA-9610A91BD382}"/>
              </a:ext>
            </a:extLst>
          </p:cNvPr>
          <p:cNvCxnSpPr>
            <a:cxnSpLocks/>
            <a:stCxn id="33" idx="2"/>
            <a:endCxn id="9" idx="0"/>
          </p:cNvCxnSpPr>
          <p:nvPr/>
        </p:nvCxnSpPr>
        <p:spPr bwMode="auto">
          <a:xfrm>
            <a:off x="4082441" y="4283864"/>
            <a:ext cx="1985" cy="340095"/>
          </a:xfrm>
          <a:prstGeom prst="straightConnector1">
            <a:avLst/>
          </a:prstGeom>
          <a:ln w="12700">
            <a:solidFill>
              <a:schemeClr val="bg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221AFC-6EF1-4D68-A0A8-CEEFC622CFC1}"/>
              </a:ext>
            </a:extLst>
          </p:cNvPr>
          <p:cNvGrpSpPr/>
          <p:nvPr/>
        </p:nvGrpSpPr>
        <p:grpSpPr>
          <a:xfrm>
            <a:off x="6123656" y="3076061"/>
            <a:ext cx="3332228" cy="1448339"/>
            <a:chOff x="6123656" y="3076061"/>
            <a:chExt cx="3332228" cy="1448339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F7C8FF7-9066-42C7-8044-3BCB20EAA04E}"/>
                </a:ext>
              </a:extLst>
            </p:cNvPr>
            <p:cNvSpPr txBox="1"/>
            <p:nvPr/>
          </p:nvSpPr>
          <p:spPr>
            <a:xfrm>
              <a:off x="7929009" y="3845093"/>
              <a:ext cx="15268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chemeClr val="accent2">
                      <a:lumMod val="75000"/>
                    </a:schemeClr>
                  </a:solidFill>
                </a:rPr>
                <a:t>Large scale explosion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21E084F-A953-475C-8A0F-470233FE1E7C}"/>
                </a:ext>
              </a:extLst>
            </p:cNvPr>
            <p:cNvGrpSpPr/>
            <p:nvPr/>
          </p:nvGrpSpPr>
          <p:grpSpPr>
            <a:xfrm>
              <a:off x="6123656" y="3076061"/>
              <a:ext cx="1955117" cy="1448339"/>
              <a:chOff x="6123656" y="3076061"/>
              <a:chExt cx="1955117" cy="1448339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5A520E47-98FC-4234-88D1-8E0941810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07" t="41730" r="82187" b="44240"/>
              <a:stretch/>
            </p:blipFill>
            <p:spPr>
              <a:xfrm rot="16200000">
                <a:off x="6426762" y="3524175"/>
                <a:ext cx="1389337" cy="611114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5941626D-4FF1-4296-A4B7-BD1DD1A561EA}"/>
                  </a:ext>
                </a:extLst>
              </p:cNvPr>
              <p:cNvGrpSpPr/>
              <p:nvPr/>
            </p:nvGrpSpPr>
            <p:grpSpPr>
              <a:xfrm>
                <a:off x="6123656" y="3076061"/>
                <a:ext cx="1955117" cy="1375566"/>
                <a:chOff x="8178515" y="3306942"/>
                <a:chExt cx="1303511" cy="1007897"/>
              </a:xfrm>
            </p:grpSpPr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1578116E-AFB3-43C4-91BC-49DD1108E84B}"/>
                    </a:ext>
                  </a:extLst>
                </p:cNvPr>
                <p:cNvSpPr/>
                <p:nvPr/>
              </p:nvSpPr>
              <p:spPr bwMode="auto">
                <a:xfrm>
                  <a:off x="8470977" y="3536664"/>
                  <a:ext cx="752257" cy="534908"/>
                </a:xfrm>
                <a:prstGeom prst="ellipse">
                  <a:avLst/>
                </a:prstGeom>
                <a:solidFill>
                  <a:srgbClr val="F78C55">
                    <a:alpha val="40000"/>
                  </a:srgbClr>
                </a:solidFill>
                <a:ln w="38100" cap="flat" cmpd="thickThin" algn="ctr">
                  <a:solidFill>
                    <a:srgbClr val="F78C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55 Helvetica Roman" pitchFamily="1" charset="0"/>
                  </a:endParaRPr>
                </a:p>
              </p:txBody>
            </p:sp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id="{A4C3A574-F5F1-491C-BBB4-1214C37E65A9}"/>
                    </a:ext>
                  </a:extLst>
                </p:cNvPr>
                <p:cNvCxnSpPr/>
                <p:nvPr/>
              </p:nvCxnSpPr>
              <p:spPr bwMode="auto">
                <a:xfrm>
                  <a:off x="9128343" y="3804118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F0BB3B35-5647-4740-BF03-BB6EDF0D32D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8900000">
                  <a:off x="8995160" y="3556870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2" name="Straight Arrow Connector 101">
                  <a:extLst>
                    <a:ext uri="{FF2B5EF4-FFF2-40B4-BE49-F238E27FC236}">
                      <a16:creationId xmlns:a16="http://schemas.microsoft.com/office/drawing/2014/main" id="{E8A79E05-14BE-498A-B33F-2C5FE698D78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9000000">
                  <a:off x="8304694" y="3955213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6C3DCF2B-97D1-482A-8D1D-22BF8DF75DB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700000">
                  <a:off x="8590721" y="4137998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F94BD160-4F1F-4FEF-8787-EBE2980D961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2400000">
                  <a:off x="8979261" y="4079198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F4A4F068-CE02-41AD-81A4-0F12901183B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800000">
                  <a:off x="9104651" y="3983152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D9DFED61-C9D4-41F1-8176-8991DE039DA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500000">
                  <a:off x="8670263" y="3483784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379A9FA2-B3D1-4331-818E-D63D66079F0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2600000">
                  <a:off x="8383863" y="3559620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FA8787A6-27CA-4F13-AF6C-FC2E52B0833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1100000">
                  <a:off x="8178515" y="3764115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D03FB85F-426A-44D9-8B03-7512DF388593}"/>
                  </a:ext>
                </a:extLst>
              </p:cNvPr>
              <p:cNvGrpSpPr/>
              <p:nvPr/>
            </p:nvGrpSpPr>
            <p:grpSpPr>
              <a:xfrm>
                <a:off x="6913338" y="3946731"/>
                <a:ext cx="775643" cy="461942"/>
                <a:chOff x="8178515" y="3306942"/>
                <a:chExt cx="1303511" cy="1007897"/>
              </a:xfrm>
            </p:grpSpPr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50513A85-A876-410E-B096-316E2B5BD70B}"/>
                    </a:ext>
                  </a:extLst>
                </p:cNvPr>
                <p:cNvSpPr/>
                <p:nvPr/>
              </p:nvSpPr>
              <p:spPr bwMode="auto">
                <a:xfrm>
                  <a:off x="8470977" y="3536664"/>
                  <a:ext cx="752257" cy="534908"/>
                </a:xfrm>
                <a:prstGeom prst="ellipse">
                  <a:avLst/>
                </a:prstGeom>
                <a:solidFill>
                  <a:srgbClr val="F78C55">
                    <a:alpha val="40000"/>
                  </a:srgbClr>
                </a:solidFill>
                <a:ln w="38100" cap="flat" cmpd="thickThin" algn="ctr">
                  <a:solidFill>
                    <a:srgbClr val="F78C5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900" b="0" i="0" u="none" strike="noStrike" cap="none" normalizeH="0" baseline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55 Helvetica Roman" pitchFamily="1" charset="0"/>
                  </a:endParaRPr>
                </a:p>
              </p:txBody>
            </p:sp>
            <p:cxnSp>
              <p:nvCxnSpPr>
                <p:cNvPr id="124" name="Straight Arrow Connector 123">
                  <a:extLst>
                    <a:ext uri="{FF2B5EF4-FFF2-40B4-BE49-F238E27FC236}">
                      <a16:creationId xmlns:a16="http://schemas.microsoft.com/office/drawing/2014/main" id="{6E3CBCFA-FF3F-47EA-BDFC-EA6D5E0081D5}"/>
                    </a:ext>
                  </a:extLst>
                </p:cNvPr>
                <p:cNvCxnSpPr/>
                <p:nvPr/>
              </p:nvCxnSpPr>
              <p:spPr bwMode="auto">
                <a:xfrm>
                  <a:off x="9128343" y="3804118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25" name="Straight Arrow Connector 124">
                  <a:extLst>
                    <a:ext uri="{FF2B5EF4-FFF2-40B4-BE49-F238E27FC236}">
                      <a16:creationId xmlns:a16="http://schemas.microsoft.com/office/drawing/2014/main" id="{9A772096-913F-4826-B3FB-22F77248AA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8900000">
                  <a:off x="8995160" y="3556870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26" name="Straight Arrow Connector 125">
                  <a:extLst>
                    <a:ext uri="{FF2B5EF4-FFF2-40B4-BE49-F238E27FC236}">
                      <a16:creationId xmlns:a16="http://schemas.microsoft.com/office/drawing/2014/main" id="{656F42CD-6A20-4E57-8879-4523FBC0FE72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9000000">
                  <a:off x="8304694" y="3955213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27" name="Straight Arrow Connector 126">
                  <a:extLst>
                    <a:ext uri="{FF2B5EF4-FFF2-40B4-BE49-F238E27FC236}">
                      <a16:creationId xmlns:a16="http://schemas.microsoft.com/office/drawing/2014/main" id="{224EC629-2F6F-4789-8405-F52EA8131D8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5700000">
                  <a:off x="8590721" y="4137998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28" name="Straight Arrow Connector 127">
                  <a:extLst>
                    <a:ext uri="{FF2B5EF4-FFF2-40B4-BE49-F238E27FC236}">
                      <a16:creationId xmlns:a16="http://schemas.microsoft.com/office/drawing/2014/main" id="{C59F862A-F664-4946-8D74-139E8BA3C95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2400000">
                  <a:off x="8979261" y="4079198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29" name="Straight Arrow Connector 128">
                  <a:extLst>
                    <a:ext uri="{FF2B5EF4-FFF2-40B4-BE49-F238E27FC236}">
                      <a16:creationId xmlns:a16="http://schemas.microsoft.com/office/drawing/2014/main" id="{0C002E90-3324-4A3C-B142-EDD3F30EA7D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800000">
                  <a:off x="9104651" y="3983152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30" name="Straight Arrow Connector 129">
                  <a:extLst>
                    <a:ext uri="{FF2B5EF4-FFF2-40B4-BE49-F238E27FC236}">
                      <a16:creationId xmlns:a16="http://schemas.microsoft.com/office/drawing/2014/main" id="{7FADFEF9-A2CF-4678-B600-28E5E7B5EB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6500000">
                  <a:off x="8670263" y="3483784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31" name="Straight Arrow Connector 130">
                  <a:extLst>
                    <a:ext uri="{FF2B5EF4-FFF2-40B4-BE49-F238E27FC236}">
                      <a16:creationId xmlns:a16="http://schemas.microsoft.com/office/drawing/2014/main" id="{D2874CF6-7935-49CA-90DF-61777F2D46B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2600000">
                  <a:off x="8383863" y="3559620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32" name="Straight Arrow Connector 131">
                  <a:extLst>
                    <a:ext uri="{FF2B5EF4-FFF2-40B4-BE49-F238E27FC236}">
                      <a16:creationId xmlns:a16="http://schemas.microsoft.com/office/drawing/2014/main" id="{8CCDF509-E1F8-4444-9840-7E40373F694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1100000">
                  <a:off x="8178515" y="3764115"/>
                  <a:ext cx="35368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FB3049-9607-4499-B621-6E94AE4AC3CB}"/>
              </a:ext>
            </a:extLst>
          </p:cNvPr>
          <p:cNvGrpSpPr/>
          <p:nvPr/>
        </p:nvGrpSpPr>
        <p:grpSpPr>
          <a:xfrm>
            <a:off x="331577" y="3014281"/>
            <a:ext cx="6228861" cy="1269583"/>
            <a:chOff x="331577" y="3014281"/>
            <a:chExt cx="6228861" cy="126958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296F66A-C5B6-4A70-BD39-86D02532FB91}"/>
                </a:ext>
              </a:extLst>
            </p:cNvPr>
            <p:cNvSpPr txBox="1"/>
            <p:nvPr/>
          </p:nvSpPr>
          <p:spPr>
            <a:xfrm>
              <a:off x="331577" y="3014281"/>
              <a:ext cx="17830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u="sng" dirty="0">
                  <a:solidFill>
                    <a:schemeClr val="bg1"/>
                  </a:solidFill>
                </a:rPr>
                <a:t>Failure Propagation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94A374-A2E0-48CB-AB6C-5C14CCAFEB46}"/>
                </a:ext>
              </a:extLst>
            </p:cNvPr>
            <p:cNvGrpSpPr/>
            <p:nvPr/>
          </p:nvGrpSpPr>
          <p:grpSpPr>
            <a:xfrm>
              <a:off x="2150190" y="3014283"/>
              <a:ext cx="4410248" cy="1269581"/>
              <a:chOff x="2150190" y="3014283"/>
              <a:chExt cx="4410248" cy="126958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219A8A1-04CB-4A85-9D06-E9AF9F14BD2B}"/>
                  </a:ext>
                </a:extLst>
              </p:cNvPr>
              <p:cNvSpPr txBox="1"/>
              <p:nvPr/>
            </p:nvSpPr>
            <p:spPr>
              <a:xfrm>
                <a:off x="2166921" y="3760644"/>
                <a:ext cx="1138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No Propagation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4C7B54-90DA-4E25-88BF-546443F6A189}"/>
                  </a:ext>
                </a:extLst>
              </p:cNvPr>
              <p:cNvSpPr txBox="1"/>
              <p:nvPr/>
            </p:nvSpPr>
            <p:spPr>
              <a:xfrm>
                <a:off x="3513175" y="3760644"/>
                <a:ext cx="1138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Other Engine Shutdown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8E1CDBA-F564-42A6-8115-09E6491B0708}"/>
                  </a:ext>
                </a:extLst>
              </p:cNvPr>
              <p:cNvSpPr txBox="1"/>
              <p:nvPr/>
            </p:nvSpPr>
            <p:spPr>
              <a:xfrm>
                <a:off x="5347456" y="3760644"/>
                <a:ext cx="10389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</a:lstStyle>
              <a:p>
                <a:r>
                  <a:rPr lang="en-US" dirty="0"/>
                  <a:t>Stage Explosion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8B933CC-E020-44B7-81EC-2BE6D98193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702672" y="3099723"/>
                <a:ext cx="751095" cy="632496"/>
                <a:chOff x="1509616" y="3965292"/>
                <a:chExt cx="1232413" cy="1037813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26CA1312-039B-4CE1-BBBD-8904E1B19F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509616" y="3965292"/>
                  <a:ext cx="1229274" cy="1037813"/>
                  <a:chOff x="8733844" y="3900509"/>
                  <a:chExt cx="2290811" cy="1934014"/>
                </a:xfrm>
              </p:grpSpPr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5D865311-C86F-4BE5-8A8A-9BBA10BD4F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760" t="20126" r="11273" b="14222"/>
                  <a:stretch/>
                </p:blipFill>
                <p:spPr>
                  <a:xfrm rot="5400000">
                    <a:off x="8561866" y="4072487"/>
                    <a:ext cx="1470360" cy="1126403"/>
                  </a:xfrm>
                  <a:prstGeom prst="rect">
                    <a:avLst/>
                  </a:prstGeom>
                </p:spPr>
              </p:pic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E1615B68-0293-41EF-8D2C-98865D14344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760" t="20126" r="11273" b="14222"/>
                  <a:stretch/>
                </p:blipFill>
                <p:spPr>
                  <a:xfrm rot="5400000">
                    <a:off x="9385997" y="4094267"/>
                    <a:ext cx="1470360" cy="1126403"/>
                  </a:xfrm>
                  <a:prstGeom prst="rect">
                    <a:avLst/>
                  </a:prstGeom>
                </p:spPr>
              </p:pic>
              <p:pic>
                <p:nvPicPr>
                  <p:cNvPr id="65" name="Picture 64">
                    <a:extLst>
                      <a:ext uri="{FF2B5EF4-FFF2-40B4-BE49-F238E27FC236}">
                        <a16:creationId xmlns:a16="http://schemas.microsoft.com/office/drawing/2014/main" id="{B8B75E71-E181-4C15-BDD1-EF8D9BB3FF7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760" t="20126" r="11273" b="14222"/>
                  <a:stretch/>
                </p:blipFill>
                <p:spPr>
                  <a:xfrm rot="5400000">
                    <a:off x="8746802" y="4536141"/>
                    <a:ext cx="1470360" cy="1126403"/>
                  </a:xfrm>
                  <a:prstGeom prst="rect">
                    <a:avLst/>
                  </a:prstGeom>
                </p:spPr>
              </p:pic>
              <p:pic>
                <p:nvPicPr>
                  <p:cNvPr id="66" name="Picture 65">
                    <a:extLst>
                      <a:ext uri="{FF2B5EF4-FFF2-40B4-BE49-F238E27FC236}">
                        <a16:creationId xmlns:a16="http://schemas.microsoft.com/office/drawing/2014/main" id="{5E45322A-6A6F-4E70-B111-015E75C2FC9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760" t="20126" r="11273" b="14222"/>
                  <a:stretch/>
                </p:blipFill>
                <p:spPr>
                  <a:xfrm rot="5400000">
                    <a:off x="9726274" y="4502767"/>
                    <a:ext cx="1470360" cy="112640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E6223B63-CE0A-4CB5-9798-A3EBF6CD5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0018" t="18607" r="10114" b="14993"/>
                <a:stretch/>
              </p:blipFill>
              <p:spPr>
                <a:xfrm rot="5400000">
                  <a:off x="2062509" y="4310364"/>
                  <a:ext cx="769526" cy="589514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37BF5E4-7345-4333-B096-795CFA1C2DA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085507" y="3090145"/>
                <a:ext cx="814607" cy="686551"/>
                <a:chOff x="3481652" y="5197233"/>
                <a:chExt cx="1232413" cy="1038677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8521255C-31E2-4499-96D1-E9070DE069E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481652" y="5197233"/>
                  <a:ext cx="1229274" cy="1037813"/>
                  <a:chOff x="8733844" y="3900509"/>
                  <a:chExt cx="2290811" cy="1934014"/>
                </a:xfrm>
              </p:grpSpPr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F788D7E5-C745-47FD-9E6B-B76F9F8FF1D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760" t="20126" r="11273" b="14222"/>
                  <a:stretch/>
                </p:blipFill>
                <p:spPr>
                  <a:xfrm rot="5400000">
                    <a:off x="8561866" y="4072487"/>
                    <a:ext cx="1470360" cy="1126403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69">
                    <a:extLst>
                      <a:ext uri="{FF2B5EF4-FFF2-40B4-BE49-F238E27FC236}">
                        <a16:creationId xmlns:a16="http://schemas.microsoft.com/office/drawing/2014/main" id="{0A0861E0-ED33-4828-878B-FDE03DCC0E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760" t="20126" r="11273" b="14222"/>
                  <a:stretch/>
                </p:blipFill>
                <p:spPr>
                  <a:xfrm rot="5400000">
                    <a:off x="9385997" y="4094267"/>
                    <a:ext cx="1470360" cy="1126403"/>
                  </a:xfrm>
                  <a:prstGeom prst="rect">
                    <a:avLst/>
                  </a:prstGeom>
                </p:spPr>
              </p:pic>
              <p:pic>
                <p:nvPicPr>
                  <p:cNvPr id="71" name="Picture 70">
                    <a:extLst>
                      <a:ext uri="{FF2B5EF4-FFF2-40B4-BE49-F238E27FC236}">
                        <a16:creationId xmlns:a16="http://schemas.microsoft.com/office/drawing/2014/main" id="{CEFA6D1A-5CFD-461B-84D9-EA89D9AE65C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760" t="20126" r="11273" b="14222"/>
                  <a:stretch/>
                </p:blipFill>
                <p:spPr>
                  <a:xfrm rot="5400000">
                    <a:off x="8746802" y="4536141"/>
                    <a:ext cx="1470360" cy="1126403"/>
                  </a:xfrm>
                  <a:prstGeom prst="rect">
                    <a:avLst/>
                  </a:prstGeom>
                </p:spPr>
              </p:pic>
              <p:pic>
                <p:nvPicPr>
                  <p:cNvPr id="72" name="Picture 71">
                    <a:extLst>
                      <a:ext uri="{FF2B5EF4-FFF2-40B4-BE49-F238E27FC236}">
                        <a16:creationId xmlns:a16="http://schemas.microsoft.com/office/drawing/2014/main" id="{3C2BEA2B-721B-4342-8F2E-E8D6059862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9760" t="20126" r="11273" b="14222"/>
                  <a:stretch/>
                </p:blipFill>
                <p:spPr>
                  <a:xfrm rot="5400000">
                    <a:off x="9726274" y="4502767"/>
                    <a:ext cx="1470360" cy="112640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3E74E2EA-4CA0-4B3F-A4E6-45B4E4BA46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0018" t="18607" r="10114" b="14993"/>
                <a:stretch/>
              </p:blipFill>
              <p:spPr>
                <a:xfrm rot="5400000">
                  <a:off x="4034545" y="5542305"/>
                  <a:ext cx="769526" cy="589514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BCFCDB23-E106-4C71-91BC-47A07179D3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0018" t="18607" r="10114" b="14993"/>
                <a:stretch/>
              </p:blipFill>
              <p:spPr>
                <a:xfrm rot="5400000">
                  <a:off x="3505811" y="5556390"/>
                  <a:ext cx="769526" cy="589514"/>
                </a:xfrm>
                <a:prstGeom prst="rect">
                  <a:avLst/>
                </a:prstGeom>
              </p:spPr>
            </p:pic>
          </p:grp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F89F0B5C-F87C-4FB3-93CC-43917E4A8E11}"/>
                  </a:ext>
                </a:extLst>
              </p:cNvPr>
              <p:cNvSpPr/>
              <p:nvPr/>
            </p:nvSpPr>
            <p:spPr bwMode="auto">
              <a:xfrm>
                <a:off x="2150190" y="3014283"/>
                <a:ext cx="4410248" cy="1269579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bg1">
                    <a:lumMod val="65000"/>
                    <a:lumOff val="3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666666"/>
                  </a:solidFill>
                  <a:effectLst/>
                  <a:latin typeface="55 Helvetica Roman" pitchFamily="1" charset="0"/>
                </a:endParaRPr>
              </a:p>
            </p:txBody>
          </p: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1878FA92-9885-488F-A43F-416B2B9D5DB4}"/>
              </a:ext>
            </a:extLst>
          </p:cNvPr>
          <p:cNvSpPr txBox="1"/>
          <p:nvPr/>
        </p:nvSpPr>
        <p:spPr>
          <a:xfrm>
            <a:off x="7791364" y="5200987"/>
            <a:ext cx="217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>
                <a:solidFill>
                  <a:schemeClr val="bg1"/>
                </a:solidFill>
              </a:rPr>
              <a:t>Explosion Characterization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C90FA-EC24-46F3-BE3C-8DD138FD944C}"/>
              </a:ext>
            </a:extLst>
          </p:cNvPr>
          <p:cNvSpPr txBox="1"/>
          <p:nvPr/>
        </p:nvSpPr>
        <p:spPr>
          <a:xfrm>
            <a:off x="1507299" y="5886183"/>
            <a:ext cx="8645554" cy="523220"/>
          </a:xfrm>
          <a:prstGeom prst="rect">
            <a:avLst/>
          </a:prstGeom>
          <a:solidFill>
            <a:srgbClr val="CCECFF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Combined effects of failure propagation and explosion characterization produce “</a:t>
            </a:r>
            <a:r>
              <a:rPr lang="en-US" sz="1400" b="1" i="1" u="sng" dirty="0" err="1">
                <a:solidFill>
                  <a:srgbClr val="0070C0"/>
                </a:solidFill>
              </a:rPr>
              <a:t>abortability</a:t>
            </a:r>
            <a:r>
              <a:rPr lang="en-US" sz="1400" dirty="0">
                <a:solidFill>
                  <a:srgbClr val="0070C0"/>
                </a:solidFill>
              </a:rPr>
              <a:t>”, the likelihood the crew escapes/survives effects of launch vehicle failure environments</a:t>
            </a:r>
          </a:p>
        </p:txBody>
      </p:sp>
    </p:spTree>
    <p:extLst>
      <p:ext uri="{BB962C8B-B14F-4D97-AF65-F5344CB8AC3E}">
        <p14:creationId xmlns:p14="http://schemas.microsoft.com/office/powerpoint/2010/main" val="3398512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59" grpId="0"/>
      <p:bldP spid="27" grpId="0"/>
      <p:bldP spid="45" grpId="0"/>
      <p:bldP spid="58" grpId="0" animBg="1"/>
      <p:bldP spid="116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68C870-C8C3-4577-A74D-D2A1559A96D3}"/>
              </a:ext>
            </a:extLst>
          </p:cNvPr>
          <p:cNvSpPr/>
          <p:nvPr/>
        </p:nvSpPr>
        <p:spPr bwMode="auto">
          <a:xfrm rot="11443571" flipH="1" flipV="1">
            <a:off x="2985938" y="1045408"/>
            <a:ext cx="1506895" cy="513450"/>
          </a:xfrm>
          <a:custGeom>
            <a:avLst/>
            <a:gdLst>
              <a:gd name="connsiteX0" fmla="*/ 78154 w 1391139"/>
              <a:gd name="connsiteY0" fmla="*/ 117231 h 578339"/>
              <a:gd name="connsiteX1" fmla="*/ 930031 w 1391139"/>
              <a:gd name="connsiteY1" fmla="*/ 234462 h 578339"/>
              <a:gd name="connsiteX2" fmla="*/ 804985 w 1391139"/>
              <a:gd name="connsiteY2" fmla="*/ 0 h 578339"/>
              <a:gd name="connsiteX3" fmla="*/ 1391139 w 1391139"/>
              <a:gd name="connsiteY3" fmla="*/ 508000 h 578339"/>
              <a:gd name="connsiteX4" fmla="*/ 836247 w 1391139"/>
              <a:gd name="connsiteY4" fmla="*/ 578339 h 578339"/>
              <a:gd name="connsiteX5" fmla="*/ 953477 w 1391139"/>
              <a:gd name="connsiteY5" fmla="*/ 406400 h 578339"/>
              <a:gd name="connsiteX6" fmla="*/ 0 w 1391139"/>
              <a:gd name="connsiteY6" fmla="*/ 398585 h 578339"/>
              <a:gd name="connsiteX7" fmla="*/ 109416 w 1391139"/>
              <a:gd name="connsiteY7" fmla="*/ 296985 h 578339"/>
              <a:gd name="connsiteX8" fmla="*/ 78154 w 1391139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51693 h 578339"/>
              <a:gd name="connsiteX4" fmla="*/ 812800 w 1492738"/>
              <a:gd name="connsiteY4" fmla="*/ 578339 h 578339"/>
              <a:gd name="connsiteX5" fmla="*/ 930030 w 1492738"/>
              <a:gd name="connsiteY5" fmla="*/ 406400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51693 h 578339"/>
              <a:gd name="connsiteX4" fmla="*/ 812800 w 1492738"/>
              <a:gd name="connsiteY4" fmla="*/ 578339 h 578339"/>
              <a:gd name="connsiteX5" fmla="*/ 930030 w 1492738"/>
              <a:gd name="connsiteY5" fmla="*/ 406400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500553"/>
              <a:gd name="connsiteY0" fmla="*/ 117231 h 578339"/>
              <a:gd name="connsiteX1" fmla="*/ 906584 w 1500553"/>
              <a:gd name="connsiteY1" fmla="*/ 234462 h 578339"/>
              <a:gd name="connsiteX2" fmla="*/ 781538 w 1500553"/>
              <a:gd name="connsiteY2" fmla="*/ 0 h 578339"/>
              <a:gd name="connsiteX3" fmla="*/ 1500553 w 1500553"/>
              <a:gd name="connsiteY3" fmla="*/ 523631 h 578339"/>
              <a:gd name="connsiteX4" fmla="*/ 812800 w 1500553"/>
              <a:gd name="connsiteY4" fmla="*/ 578339 h 578339"/>
              <a:gd name="connsiteX5" fmla="*/ 930030 w 1500553"/>
              <a:gd name="connsiteY5" fmla="*/ 406400 h 578339"/>
              <a:gd name="connsiteX6" fmla="*/ 0 w 1500553"/>
              <a:gd name="connsiteY6" fmla="*/ 547078 h 578339"/>
              <a:gd name="connsiteX7" fmla="*/ 85969 w 1500553"/>
              <a:gd name="connsiteY7" fmla="*/ 296985 h 578339"/>
              <a:gd name="connsiteX8" fmla="*/ 54707 w 1500553"/>
              <a:gd name="connsiteY8" fmla="*/ 117231 h 578339"/>
              <a:gd name="connsiteX0" fmla="*/ 54707 w 1500553"/>
              <a:gd name="connsiteY0" fmla="*/ 117231 h 578339"/>
              <a:gd name="connsiteX1" fmla="*/ 906584 w 1500553"/>
              <a:gd name="connsiteY1" fmla="*/ 234462 h 578339"/>
              <a:gd name="connsiteX2" fmla="*/ 781538 w 1500553"/>
              <a:gd name="connsiteY2" fmla="*/ 0 h 578339"/>
              <a:gd name="connsiteX3" fmla="*/ 1500553 w 1500553"/>
              <a:gd name="connsiteY3" fmla="*/ 523631 h 578339"/>
              <a:gd name="connsiteX4" fmla="*/ 812800 w 1500553"/>
              <a:gd name="connsiteY4" fmla="*/ 578339 h 578339"/>
              <a:gd name="connsiteX5" fmla="*/ 875323 w 1500553"/>
              <a:gd name="connsiteY5" fmla="*/ 437662 h 578339"/>
              <a:gd name="connsiteX6" fmla="*/ 0 w 1500553"/>
              <a:gd name="connsiteY6" fmla="*/ 547078 h 578339"/>
              <a:gd name="connsiteX7" fmla="*/ 85969 w 1500553"/>
              <a:gd name="connsiteY7" fmla="*/ 296985 h 578339"/>
              <a:gd name="connsiteX8" fmla="*/ 54707 w 1500553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82954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890953 w 1492738"/>
              <a:gd name="connsiteY2" fmla="*/ 0 h 578339"/>
              <a:gd name="connsiteX3" fmla="*/ 1492738 w 1492738"/>
              <a:gd name="connsiteY3" fmla="*/ 382954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890953 w 1492738"/>
              <a:gd name="connsiteY2" fmla="*/ 0 h 578339"/>
              <a:gd name="connsiteX3" fmla="*/ 1492738 w 1492738"/>
              <a:gd name="connsiteY3" fmla="*/ 539262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78154 h 539262"/>
              <a:gd name="connsiteX1" fmla="*/ 906584 w 1492738"/>
              <a:gd name="connsiteY1" fmla="*/ 195385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75323 w 1492738"/>
              <a:gd name="connsiteY5" fmla="*/ 398585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06584 w 1492738"/>
              <a:gd name="connsiteY1" fmla="*/ 195385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73538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50092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50092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90954 w 1492738"/>
              <a:gd name="connsiteY5" fmla="*/ 422031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90954 w 1492738"/>
              <a:gd name="connsiteY5" fmla="*/ 422031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10566 w 1492738"/>
              <a:gd name="connsiteY5" fmla="*/ 323249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10566 w 1492738"/>
              <a:gd name="connsiteY5" fmla="*/ 323249 h 539262"/>
              <a:gd name="connsiteX6" fmla="*/ 0 w 1492738"/>
              <a:gd name="connsiteY6" fmla="*/ 508001 h 539262"/>
              <a:gd name="connsiteX7" fmla="*/ 26574 w 1492738"/>
              <a:gd name="connsiteY7" fmla="*/ 205398 h 539262"/>
              <a:gd name="connsiteX8" fmla="*/ 54707 w 1492738"/>
              <a:gd name="connsiteY8" fmla="*/ 78154 h 539262"/>
              <a:gd name="connsiteX0" fmla="*/ 28133 w 1466164"/>
              <a:gd name="connsiteY0" fmla="*/ 78154 h 539262"/>
              <a:gd name="connsiteX1" fmla="*/ 950349 w 1466164"/>
              <a:gd name="connsiteY1" fmla="*/ 203200 h 539262"/>
              <a:gd name="connsiteX2" fmla="*/ 911271 w 1466164"/>
              <a:gd name="connsiteY2" fmla="*/ 0 h 539262"/>
              <a:gd name="connsiteX3" fmla="*/ 1466164 w 1466164"/>
              <a:gd name="connsiteY3" fmla="*/ 500185 h 539262"/>
              <a:gd name="connsiteX4" fmla="*/ 786226 w 1466164"/>
              <a:gd name="connsiteY4" fmla="*/ 539262 h 539262"/>
              <a:gd name="connsiteX5" fmla="*/ 883992 w 1466164"/>
              <a:gd name="connsiteY5" fmla="*/ 323249 h 539262"/>
              <a:gd name="connsiteX6" fmla="*/ 158298 w 1466164"/>
              <a:gd name="connsiteY6" fmla="*/ 354752 h 539262"/>
              <a:gd name="connsiteX7" fmla="*/ 0 w 1466164"/>
              <a:gd name="connsiteY7" fmla="*/ 205398 h 539262"/>
              <a:gd name="connsiteX8" fmla="*/ 28133 w 1466164"/>
              <a:gd name="connsiteY8" fmla="*/ 78154 h 539262"/>
              <a:gd name="connsiteX0" fmla="*/ 0 w 1586203"/>
              <a:gd name="connsiteY0" fmla="*/ 104420 h 539262"/>
              <a:gd name="connsiteX1" fmla="*/ 1070388 w 1586203"/>
              <a:gd name="connsiteY1" fmla="*/ 203200 h 539262"/>
              <a:gd name="connsiteX2" fmla="*/ 1031310 w 1586203"/>
              <a:gd name="connsiteY2" fmla="*/ 0 h 539262"/>
              <a:gd name="connsiteX3" fmla="*/ 1586203 w 1586203"/>
              <a:gd name="connsiteY3" fmla="*/ 500185 h 539262"/>
              <a:gd name="connsiteX4" fmla="*/ 906265 w 1586203"/>
              <a:gd name="connsiteY4" fmla="*/ 539262 h 539262"/>
              <a:gd name="connsiteX5" fmla="*/ 1004031 w 1586203"/>
              <a:gd name="connsiteY5" fmla="*/ 323249 h 539262"/>
              <a:gd name="connsiteX6" fmla="*/ 278337 w 1586203"/>
              <a:gd name="connsiteY6" fmla="*/ 354752 h 539262"/>
              <a:gd name="connsiteX7" fmla="*/ 120039 w 1586203"/>
              <a:gd name="connsiteY7" fmla="*/ 205398 h 539262"/>
              <a:gd name="connsiteX8" fmla="*/ 0 w 1586203"/>
              <a:gd name="connsiteY8" fmla="*/ 104420 h 539262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988423 w 1513276"/>
              <a:gd name="connsiteY5" fmla="*/ 345167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988423 w 1513276"/>
              <a:gd name="connsiteY5" fmla="*/ 345167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21592 h 631129"/>
              <a:gd name="connsiteX1" fmla="*/ 1070388 w 1513276"/>
              <a:gd name="connsiteY1" fmla="*/ 220372 h 631129"/>
              <a:gd name="connsiteX2" fmla="*/ 1116365 w 1513276"/>
              <a:gd name="connsiteY2" fmla="*/ 0 h 631129"/>
              <a:gd name="connsiteX3" fmla="*/ 1513276 w 1513276"/>
              <a:gd name="connsiteY3" fmla="*/ 631129 h 631129"/>
              <a:gd name="connsiteX4" fmla="*/ 906265 w 1513276"/>
              <a:gd name="connsiteY4" fmla="*/ 556434 h 631129"/>
              <a:gd name="connsiteX5" fmla="*/ 988423 w 1513276"/>
              <a:gd name="connsiteY5" fmla="*/ 362339 h 631129"/>
              <a:gd name="connsiteX6" fmla="*/ 278337 w 1513276"/>
              <a:gd name="connsiteY6" fmla="*/ 371924 h 631129"/>
              <a:gd name="connsiteX7" fmla="*/ 120039 w 1513276"/>
              <a:gd name="connsiteY7" fmla="*/ 222570 h 631129"/>
              <a:gd name="connsiteX8" fmla="*/ 0 w 1513276"/>
              <a:gd name="connsiteY8" fmla="*/ 121592 h 631129"/>
              <a:gd name="connsiteX0" fmla="*/ 0 w 1564424"/>
              <a:gd name="connsiteY0" fmla="*/ 121592 h 672933"/>
              <a:gd name="connsiteX1" fmla="*/ 1070388 w 1564424"/>
              <a:gd name="connsiteY1" fmla="*/ 220372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988423 w 1564424"/>
              <a:gd name="connsiteY5" fmla="*/ 362339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988423 w 1564424"/>
              <a:gd name="connsiteY5" fmla="*/ 362339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1188957 w 1564424"/>
              <a:gd name="connsiteY5" fmla="*/ 387537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1188957 w 1564424"/>
              <a:gd name="connsiteY5" fmla="*/ 387537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906265 w 1564424"/>
              <a:gd name="connsiteY4" fmla="*/ 487307 h 603806"/>
              <a:gd name="connsiteX5" fmla="*/ 1188957 w 1564424"/>
              <a:gd name="connsiteY5" fmla="*/ 318410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88957 w 1564424"/>
              <a:gd name="connsiteY5" fmla="*/ 318410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6528 w 1564424"/>
              <a:gd name="connsiteY5" fmla="*/ 35258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6529 w 1564424"/>
              <a:gd name="connsiteY5" fmla="*/ 35258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84528 w 1564424"/>
              <a:gd name="connsiteY5" fmla="*/ 392810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47247 w 1564424"/>
              <a:gd name="connsiteY5" fmla="*/ 388346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366528"/>
              <a:gd name="connsiteY0" fmla="*/ 52465 h 921382"/>
              <a:gd name="connsiteX1" fmla="*/ 1194621 w 1366528"/>
              <a:gd name="connsiteY1" fmla="*/ 226776 h 921382"/>
              <a:gd name="connsiteX2" fmla="*/ 1210593 w 1366528"/>
              <a:gd name="connsiteY2" fmla="*/ 59900 h 921382"/>
              <a:gd name="connsiteX3" fmla="*/ 1366527 w 1366528"/>
              <a:gd name="connsiteY3" fmla="*/ 921382 h 921382"/>
              <a:gd name="connsiteX4" fmla="*/ 1050272 w 1366528"/>
              <a:gd name="connsiteY4" fmla="*/ 500981 h 921382"/>
              <a:gd name="connsiteX5" fmla="*/ 1147247 w 1366528"/>
              <a:gd name="connsiteY5" fmla="*/ 388346 h 921382"/>
              <a:gd name="connsiteX6" fmla="*/ 297847 w 1366528"/>
              <a:gd name="connsiteY6" fmla="*/ 275399 h 921382"/>
              <a:gd name="connsiteX7" fmla="*/ 120039 w 1366528"/>
              <a:gd name="connsiteY7" fmla="*/ 153443 h 921382"/>
              <a:gd name="connsiteX8" fmla="*/ 0 w 1366528"/>
              <a:gd name="connsiteY8" fmla="*/ 52465 h 921382"/>
              <a:gd name="connsiteX0" fmla="*/ 0 w 1366527"/>
              <a:gd name="connsiteY0" fmla="*/ 52465 h 921382"/>
              <a:gd name="connsiteX1" fmla="*/ 1194621 w 1366527"/>
              <a:gd name="connsiteY1" fmla="*/ 226776 h 921382"/>
              <a:gd name="connsiteX2" fmla="*/ 1210593 w 1366527"/>
              <a:gd name="connsiteY2" fmla="*/ 59900 h 921382"/>
              <a:gd name="connsiteX3" fmla="*/ 1366527 w 1366527"/>
              <a:gd name="connsiteY3" fmla="*/ 921382 h 921382"/>
              <a:gd name="connsiteX4" fmla="*/ 1050272 w 1366527"/>
              <a:gd name="connsiteY4" fmla="*/ 500981 h 921382"/>
              <a:gd name="connsiteX5" fmla="*/ 1147247 w 1366527"/>
              <a:gd name="connsiteY5" fmla="*/ 388346 h 921382"/>
              <a:gd name="connsiteX6" fmla="*/ 61312 w 1366527"/>
              <a:gd name="connsiteY6" fmla="*/ 478055 h 921382"/>
              <a:gd name="connsiteX7" fmla="*/ 120039 w 1366527"/>
              <a:gd name="connsiteY7" fmla="*/ 153443 h 921382"/>
              <a:gd name="connsiteX8" fmla="*/ 0 w 1366527"/>
              <a:gd name="connsiteY8" fmla="*/ 52465 h 921382"/>
              <a:gd name="connsiteX0" fmla="*/ 0 w 1366527"/>
              <a:gd name="connsiteY0" fmla="*/ 52465 h 921382"/>
              <a:gd name="connsiteX1" fmla="*/ 1194621 w 1366527"/>
              <a:gd name="connsiteY1" fmla="*/ 226776 h 921382"/>
              <a:gd name="connsiteX2" fmla="*/ 1210593 w 1366527"/>
              <a:gd name="connsiteY2" fmla="*/ 59900 h 921382"/>
              <a:gd name="connsiteX3" fmla="*/ 1366527 w 1366527"/>
              <a:gd name="connsiteY3" fmla="*/ 921382 h 921382"/>
              <a:gd name="connsiteX4" fmla="*/ 1050272 w 1366527"/>
              <a:gd name="connsiteY4" fmla="*/ 500981 h 921382"/>
              <a:gd name="connsiteX5" fmla="*/ 1147247 w 1366527"/>
              <a:gd name="connsiteY5" fmla="*/ 388346 h 921382"/>
              <a:gd name="connsiteX6" fmla="*/ 61312 w 1366527"/>
              <a:gd name="connsiteY6" fmla="*/ 478055 h 921382"/>
              <a:gd name="connsiteX7" fmla="*/ 39415 w 1366527"/>
              <a:gd name="connsiteY7" fmla="*/ 282826 h 921382"/>
              <a:gd name="connsiteX8" fmla="*/ 0 w 1366527"/>
              <a:gd name="connsiteY8" fmla="*/ 52465 h 921382"/>
              <a:gd name="connsiteX0" fmla="*/ 0 w 1366527"/>
              <a:gd name="connsiteY0" fmla="*/ 52465 h 921382"/>
              <a:gd name="connsiteX1" fmla="*/ 1194621 w 1366527"/>
              <a:gd name="connsiteY1" fmla="*/ 226776 h 921382"/>
              <a:gd name="connsiteX2" fmla="*/ 1210593 w 1366527"/>
              <a:gd name="connsiteY2" fmla="*/ 59900 h 921382"/>
              <a:gd name="connsiteX3" fmla="*/ 1366527 w 1366527"/>
              <a:gd name="connsiteY3" fmla="*/ 921382 h 921382"/>
              <a:gd name="connsiteX4" fmla="*/ 1050272 w 1366527"/>
              <a:gd name="connsiteY4" fmla="*/ 500981 h 921382"/>
              <a:gd name="connsiteX5" fmla="*/ 1147247 w 1366527"/>
              <a:gd name="connsiteY5" fmla="*/ 388346 h 921382"/>
              <a:gd name="connsiteX6" fmla="*/ 61312 w 1366527"/>
              <a:gd name="connsiteY6" fmla="*/ 478055 h 921382"/>
              <a:gd name="connsiteX7" fmla="*/ 0 w 1366527"/>
              <a:gd name="connsiteY7" fmla="*/ 52465 h 921382"/>
              <a:gd name="connsiteX0" fmla="*/ 0 w 1366527"/>
              <a:gd name="connsiteY0" fmla="*/ 52465 h 921382"/>
              <a:gd name="connsiteX1" fmla="*/ 1194621 w 1366527"/>
              <a:gd name="connsiteY1" fmla="*/ 226776 h 921382"/>
              <a:gd name="connsiteX2" fmla="*/ 1210593 w 1366527"/>
              <a:gd name="connsiteY2" fmla="*/ 59900 h 921382"/>
              <a:gd name="connsiteX3" fmla="*/ 1366527 w 1366527"/>
              <a:gd name="connsiteY3" fmla="*/ 921382 h 921382"/>
              <a:gd name="connsiteX4" fmla="*/ 1050272 w 1366527"/>
              <a:gd name="connsiteY4" fmla="*/ 500981 h 921382"/>
              <a:gd name="connsiteX5" fmla="*/ 1147247 w 1366527"/>
              <a:gd name="connsiteY5" fmla="*/ 388346 h 921382"/>
              <a:gd name="connsiteX6" fmla="*/ 61791 w 1366527"/>
              <a:gd name="connsiteY6" fmla="*/ 426738 h 921382"/>
              <a:gd name="connsiteX7" fmla="*/ 0 w 1366527"/>
              <a:gd name="connsiteY7" fmla="*/ 52465 h 921382"/>
              <a:gd name="connsiteX0" fmla="*/ 0 w 2003395"/>
              <a:gd name="connsiteY0" fmla="*/ 52465 h 758717"/>
              <a:gd name="connsiteX1" fmla="*/ 1194621 w 2003395"/>
              <a:gd name="connsiteY1" fmla="*/ 226776 h 758717"/>
              <a:gd name="connsiteX2" fmla="*/ 1210593 w 2003395"/>
              <a:gd name="connsiteY2" fmla="*/ 59900 h 758717"/>
              <a:gd name="connsiteX3" fmla="*/ 2003395 w 2003395"/>
              <a:gd name="connsiteY3" fmla="*/ 758717 h 758717"/>
              <a:gd name="connsiteX4" fmla="*/ 1050272 w 2003395"/>
              <a:gd name="connsiteY4" fmla="*/ 500981 h 758717"/>
              <a:gd name="connsiteX5" fmla="*/ 1147247 w 2003395"/>
              <a:gd name="connsiteY5" fmla="*/ 388346 h 758717"/>
              <a:gd name="connsiteX6" fmla="*/ 61791 w 2003395"/>
              <a:gd name="connsiteY6" fmla="*/ 426738 h 758717"/>
              <a:gd name="connsiteX7" fmla="*/ 0 w 2003395"/>
              <a:gd name="connsiteY7" fmla="*/ 52465 h 758717"/>
              <a:gd name="connsiteX0" fmla="*/ 0 w 2003395"/>
              <a:gd name="connsiteY0" fmla="*/ 58433 h 764685"/>
              <a:gd name="connsiteX1" fmla="*/ 1194621 w 2003395"/>
              <a:gd name="connsiteY1" fmla="*/ 232744 h 764685"/>
              <a:gd name="connsiteX2" fmla="*/ 1676891 w 2003395"/>
              <a:gd name="connsiteY2" fmla="*/ 0 h 764685"/>
              <a:gd name="connsiteX3" fmla="*/ 2003395 w 2003395"/>
              <a:gd name="connsiteY3" fmla="*/ 764685 h 764685"/>
              <a:gd name="connsiteX4" fmla="*/ 1050272 w 2003395"/>
              <a:gd name="connsiteY4" fmla="*/ 506949 h 764685"/>
              <a:gd name="connsiteX5" fmla="*/ 1147247 w 2003395"/>
              <a:gd name="connsiteY5" fmla="*/ 394314 h 764685"/>
              <a:gd name="connsiteX6" fmla="*/ 61791 w 2003395"/>
              <a:gd name="connsiteY6" fmla="*/ 432706 h 764685"/>
              <a:gd name="connsiteX7" fmla="*/ 0 w 2003395"/>
              <a:gd name="connsiteY7" fmla="*/ 58433 h 764685"/>
              <a:gd name="connsiteX0" fmla="*/ 0 w 2003395"/>
              <a:gd name="connsiteY0" fmla="*/ 58433 h 764685"/>
              <a:gd name="connsiteX1" fmla="*/ 1490828 w 2003395"/>
              <a:gd name="connsiteY1" fmla="*/ 212357 h 764685"/>
              <a:gd name="connsiteX2" fmla="*/ 1676891 w 2003395"/>
              <a:gd name="connsiteY2" fmla="*/ 0 h 764685"/>
              <a:gd name="connsiteX3" fmla="*/ 2003395 w 2003395"/>
              <a:gd name="connsiteY3" fmla="*/ 764685 h 764685"/>
              <a:gd name="connsiteX4" fmla="*/ 1050272 w 2003395"/>
              <a:gd name="connsiteY4" fmla="*/ 506949 h 764685"/>
              <a:gd name="connsiteX5" fmla="*/ 1147247 w 2003395"/>
              <a:gd name="connsiteY5" fmla="*/ 394314 h 764685"/>
              <a:gd name="connsiteX6" fmla="*/ 61791 w 2003395"/>
              <a:gd name="connsiteY6" fmla="*/ 432706 h 764685"/>
              <a:gd name="connsiteX7" fmla="*/ 0 w 2003395"/>
              <a:gd name="connsiteY7" fmla="*/ 58433 h 764685"/>
              <a:gd name="connsiteX0" fmla="*/ 0 w 2003395"/>
              <a:gd name="connsiteY0" fmla="*/ 62296 h 768548"/>
              <a:gd name="connsiteX1" fmla="*/ 1512816 w 2003395"/>
              <a:gd name="connsiteY1" fmla="*/ 180934 h 768548"/>
              <a:gd name="connsiteX2" fmla="*/ 1676891 w 2003395"/>
              <a:gd name="connsiteY2" fmla="*/ 3863 h 768548"/>
              <a:gd name="connsiteX3" fmla="*/ 2003395 w 2003395"/>
              <a:gd name="connsiteY3" fmla="*/ 768548 h 768548"/>
              <a:gd name="connsiteX4" fmla="*/ 1050272 w 2003395"/>
              <a:gd name="connsiteY4" fmla="*/ 510812 h 768548"/>
              <a:gd name="connsiteX5" fmla="*/ 1147247 w 2003395"/>
              <a:gd name="connsiteY5" fmla="*/ 398177 h 768548"/>
              <a:gd name="connsiteX6" fmla="*/ 61791 w 2003395"/>
              <a:gd name="connsiteY6" fmla="*/ 436569 h 768548"/>
              <a:gd name="connsiteX7" fmla="*/ 0 w 2003395"/>
              <a:gd name="connsiteY7" fmla="*/ 62296 h 768548"/>
              <a:gd name="connsiteX0" fmla="*/ 0 w 2003395"/>
              <a:gd name="connsiteY0" fmla="*/ 69494 h 775746"/>
              <a:gd name="connsiteX1" fmla="*/ 1512816 w 2003395"/>
              <a:gd name="connsiteY1" fmla="*/ 188132 h 775746"/>
              <a:gd name="connsiteX2" fmla="*/ 1676891 w 2003395"/>
              <a:gd name="connsiteY2" fmla="*/ 11061 h 775746"/>
              <a:gd name="connsiteX3" fmla="*/ 2003395 w 2003395"/>
              <a:gd name="connsiteY3" fmla="*/ 775746 h 775746"/>
              <a:gd name="connsiteX4" fmla="*/ 1050272 w 2003395"/>
              <a:gd name="connsiteY4" fmla="*/ 518010 h 775746"/>
              <a:gd name="connsiteX5" fmla="*/ 1147247 w 2003395"/>
              <a:gd name="connsiteY5" fmla="*/ 405375 h 775746"/>
              <a:gd name="connsiteX6" fmla="*/ 61791 w 2003395"/>
              <a:gd name="connsiteY6" fmla="*/ 443767 h 775746"/>
              <a:gd name="connsiteX7" fmla="*/ 0 w 2003395"/>
              <a:gd name="connsiteY7" fmla="*/ 69494 h 775746"/>
              <a:gd name="connsiteX0" fmla="*/ 0 w 1741167"/>
              <a:gd name="connsiteY0" fmla="*/ 69494 h 830069"/>
              <a:gd name="connsiteX1" fmla="*/ 1512816 w 1741167"/>
              <a:gd name="connsiteY1" fmla="*/ 188132 h 830069"/>
              <a:gd name="connsiteX2" fmla="*/ 1676891 w 1741167"/>
              <a:gd name="connsiteY2" fmla="*/ 11061 h 830069"/>
              <a:gd name="connsiteX3" fmla="*/ 1741167 w 1741167"/>
              <a:gd name="connsiteY3" fmla="*/ 830069 h 830069"/>
              <a:gd name="connsiteX4" fmla="*/ 1050272 w 1741167"/>
              <a:gd name="connsiteY4" fmla="*/ 518010 h 830069"/>
              <a:gd name="connsiteX5" fmla="*/ 1147247 w 1741167"/>
              <a:gd name="connsiteY5" fmla="*/ 405375 h 830069"/>
              <a:gd name="connsiteX6" fmla="*/ 61791 w 1741167"/>
              <a:gd name="connsiteY6" fmla="*/ 443767 h 830069"/>
              <a:gd name="connsiteX7" fmla="*/ 0 w 1741167"/>
              <a:gd name="connsiteY7" fmla="*/ 69494 h 830069"/>
              <a:gd name="connsiteX0" fmla="*/ 0 w 1741167"/>
              <a:gd name="connsiteY0" fmla="*/ 69494 h 830069"/>
              <a:gd name="connsiteX1" fmla="*/ 1512816 w 1741167"/>
              <a:gd name="connsiteY1" fmla="*/ 188132 h 830069"/>
              <a:gd name="connsiteX2" fmla="*/ 1676891 w 1741167"/>
              <a:gd name="connsiteY2" fmla="*/ 11061 h 830069"/>
              <a:gd name="connsiteX3" fmla="*/ 1741167 w 1741167"/>
              <a:gd name="connsiteY3" fmla="*/ 830069 h 830069"/>
              <a:gd name="connsiteX4" fmla="*/ 1050272 w 1741167"/>
              <a:gd name="connsiteY4" fmla="*/ 518010 h 830069"/>
              <a:gd name="connsiteX5" fmla="*/ 1377208 w 1741167"/>
              <a:gd name="connsiteY5" fmla="*/ 327003 h 830069"/>
              <a:gd name="connsiteX6" fmla="*/ 61791 w 1741167"/>
              <a:gd name="connsiteY6" fmla="*/ 443767 h 830069"/>
              <a:gd name="connsiteX7" fmla="*/ 0 w 1741167"/>
              <a:gd name="connsiteY7" fmla="*/ 69494 h 830069"/>
              <a:gd name="connsiteX0" fmla="*/ 0 w 1741167"/>
              <a:gd name="connsiteY0" fmla="*/ 69494 h 830069"/>
              <a:gd name="connsiteX1" fmla="*/ 1512816 w 1741167"/>
              <a:gd name="connsiteY1" fmla="*/ 188132 h 830069"/>
              <a:gd name="connsiteX2" fmla="*/ 1676891 w 1741167"/>
              <a:gd name="connsiteY2" fmla="*/ 11061 h 830069"/>
              <a:gd name="connsiteX3" fmla="*/ 1741167 w 1741167"/>
              <a:gd name="connsiteY3" fmla="*/ 830069 h 830069"/>
              <a:gd name="connsiteX4" fmla="*/ 1154120 w 1741167"/>
              <a:gd name="connsiteY4" fmla="*/ 414547 h 830069"/>
              <a:gd name="connsiteX5" fmla="*/ 1377208 w 1741167"/>
              <a:gd name="connsiteY5" fmla="*/ 327003 h 830069"/>
              <a:gd name="connsiteX6" fmla="*/ 61791 w 1741167"/>
              <a:gd name="connsiteY6" fmla="*/ 443767 h 830069"/>
              <a:gd name="connsiteX7" fmla="*/ 0 w 1741167"/>
              <a:gd name="connsiteY7" fmla="*/ 69494 h 830069"/>
              <a:gd name="connsiteX0" fmla="*/ 0 w 1741167"/>
              <a:gd name="connsiteY0" fmla="*/ 133435 h 894010"/>
              <a:gd name="connsiteX1" fmla="*/ 1512816 w 1741167"/>
              <a:gd name="connsiteY1" fmla="*/ 252073 h 894010"/>
              <a:gd name="connsiteX2" fmla="*/ 1676891 w 1741167"/>
              <a:gd name="connsiteY2" fmla="*/ 75002 h 894010"/>
              <a:gd name="connsiteX3" fmla="*/ 1741167 w 1741167"/>
              <a:gd name="connsiteY3" fmla="*/ 894010 h 894010"/>
              <a:gd name="connsiteX4" fmla="*/ 1154120 w 1741167"/>
              <a:gd name="connsiteY4" fmla="*/ 478488 h 894010"/>
              <a:gd name="connsiteX5" fmla="*/ 1377208 w 1741167"/>
              <a:gd name="connsiteY5" fmla="*/ 390944 h 894010"/>
              <a:gd name="connsiteX6" fmla="*/ 61791 w 1741167"/>
              <a:gd name="connsiteY6" fmla="*/ 507708 h 894010"/>
              <a:gd name="connsiteX7" fmla="*/ 0 w 1741167"/>
              <a:gd name="connsiteY7" fmla="*/ 133435 h 894010"/>
              <a:gd name="connsiteX0" fmla="*/ 0 w 1741167"/>
              <a:gd name="connsiteY0" fmla="*/ 133435 h 894010"/>
              <a:gd name="connsiteX1" fmla="*/ 1512816 w 1741167"/>
              <a:gd name="connsiteY1" fmla="*/ 252073 h 894010"/>
              <a:gd name="connsiteX2" fmla="*/ 1676891 w 1741167"/>
              <a:gd name="connsiteY2" fmla="*/ 75002 h 894010"/>
              <a:gd name="connsiteX3" fmla="*/ 1741167 w 1741167"/>
              <a:gd name="connsiteY3" fmla="*/ 894010 h 894010"/>
              <a:gd name="connsiteX4" fmla="*/ 1154120 w 1741167"/>
              <a:gd name="connsiteY4" fmla="*/ 478488 h 894010"/>
              <a:gd name="connsiteX5" fmla="*/ 1377208 w 1741167"/>
              <a:gd name="connsiteY5" fmla="*/ 390944 h 894010"/>
              <a:gd name="connsiteX6" fmla="*/ 61791 w 1741167"/>
              <a:gd name="connsiteY6" fmla="*/ 507708 h 894010"/>
              <a:gd name="connsiteX7" fmla="*/ 0 w 1741167"/>
              <a:gd name="connsiteY7" fmla="*/ 133435 h 894010"/>
              <a:gd name="connsiteX0" fmla="*/ 0 w 1676891"/>
              <a:gd name="connsiteY0" fmla="*/ 133435 h 723807"/>
              <a:gd name="connsiteX1" fmla="*/ 1512816 w 1676891"/>
              <a:gd name="connsiteY1" fmla="*/ 252073 h 723807"/>
              <a:gd name="connsiteX2" fmla="*/ 1676891 w 1676891"/>
              <a:gd name="connsiteY2" fmla="*/ 75002 h 723807"/>
              <a:gd name="connsiteX3" fmla="*/ 1524348 w 1676891"/>
              <a:gd name="connsiteY3" fmla="*/ 723807 h 723807"/>
              <a:gd name="connsiteX4" fmla="*/ 1154120 w 1676891"/>
              <a:gd name="connsiteY4" fmla="*/ 478488 h 723807"/>
              <a:gd name="connsiteX5" fmla="*/ 1377208 w 1676891"/>
              <a:gd name="connsiteY5" fmla="*/ 390944 h 723807"/>
              <a:gd name="connsiteX6" fmla="*/ 61791 w 1676891"/>
              <a:gd name="connsiteY6" fmla="*/ 507708 h 723807"/>
              <a:gd name="connsiteX7" fmla="*/ 0 w 1676891"/>
              <a:gd name="connsiteY7" fmla="*/ 133435 h 723807"/>
              <a:gd name="connsiteX0" fmla="*/ 0 w 1667171"/>
              <a:gd name="connsiteY0" fmla="*/ 133435 h 723807"/>
              <a:gd name="connsiteX1" fmla="*/ 1512816 w 1667171"/>
              <a:gd name="connsiteY1" fmla="*/ 252073 h 723807"/>
              <a:gd name="connsiteX2" fmla="*/ 1667171 w 1667171"/>
              <a:gd name="connsiteY2" fmla="*/ 343353 h 723807"/>
              <a:gd name="connsiteX3" fmla="*/ 1524348 w 1667171"/>
              <a:gd name="connsiteY3" fmla="*/ 723807 h 723807"/>
              <a:gd name="connsiteX4" fmla="*/ 1154120 w 1667171"/>
              <a:gd name="connsiteY4" fmla="*/ 478488 h 723807"/>
              <a:gd name="connsiteX5" fmla="*/ 1377208 w 1667171"/>
              <a:gd name="connsiteY5" fmla="*/ 390944 h 723807"/>
              <a:gd name="connsiteX6" fmla="*/ 61791 w 1667171"/>
              <a:gd name="connsiteY6" fmla="*/ 507708 h 723807"/>
              <a:gd name="connsiteX7" fmla="*/ 0 w 1667171"/>
              <a:gd name="connsiteY7" fmla="*/ 133435 h 723807"/>
              <a:gd name="connsiteX0" fmla="*/ 0 w 1667171"/>
              <a:gd name="connsiteY0" fmla="*/ 133435 h 723807"/>
              <a:gd name="connsiteX1" fmla="*/ 1512816 w 1667171"/>
              <a:gd name="connsiteY1" fmla="*/ 252073 h 723807"/>
              <a:gd name="connsiteX2" fmla="*/ 1667171 w 1667171"/>
              <a:gd name="connsiteY2" fmla="*/ 343353 h 723807"/>
              <a:gd name="connsiteX3" fmla="*/ 1524348 w 1667171"/>
              <a:gd name="connsiteY3" fmla="*/ 723807 h 723807"/>
              <a:gd name="connsiteX4" fmla="*/ 1185152 w 1667171"/>
              <a:gd name="connsiteY4" fmla="*/ 441328 h 723807"/>
              <a:gd name="connsiteX5" fmla="*/ 1377208 w 1667171"/>
              <a:gd name="connsiteY5" fmla="*/ 390944 h 723807"/>
              <a:gd name="connsiteX6" fmla="*/ 61791 w 1667171"/>
              <a:gd name="connsiteY6" fmla="*/ 507708 h 723807"/>
              <a:gd name="connsiteX7" fmla="*/ 0 w 1667171"/>
              <a:gd name="connsiteY7" fmla="*/ 133435 h 723807"/>
              <a:gd name="connsiteX0" fmla="*/ 0 w 1667171"/>
              <a:gd name="connsiteY0" fmla="*/ 133435 h 723807"/>
              <a:gd name="connsiteX1" fmla="*/ 1512816 w 1667171"/>
              <a:gd name="connsiteY1" fmla="*/ 252073 h 723807"/>
              <a:gd name="connsiteX2" fmla="*/ 1667171 w 1667171"/>
              <a:gd name="connsiteY2" fmla="*/ 343353 h 723807"/>
              <a:gd name="connsiteX3" fmla="*/ 1524348 w 1667171"/>
              <a:gd name="connsiteY3" fmla="*/ 723807 h 723807"/>
              <a:gd name="connsiteX4" fmla="*/ 1185152 w 1667171"/>
              <a:gd name="connsiteY4" fmla="*/ 441328 h 723807"/>
              <a:gd name="connsiteX5" fmla="*/ 1371591 w 1667171"/>
              <a:gd name="connsiteY5" fmla="*/ 412594 h 723807"/>
              <a:gd name="connsiteX6" fmla="*/ 61791 w 1667171"/>
              <a:gd name="connsiteY6" fmla="*/ 507708 h 723807"/>
              <a:gd name="connsiteX7" fmla="*/ 0 w 1667171"/>
              <a:gd name="connsiteY7" fmla="*/ 133435 h 723807"/>
              <a:gd name="connsiteX0" fmla="*/ 0 w 1667171"/>
              <a:gd name="connsiteY0" fmla="*/ 77332 h 667704"/>
              <a:gd name="connsiteX1" fmla="*/ 1511381 w 1667171"/>
              <a:gd name="connsiteY1" fmla="*/ 349924 h 667704"/>
              <a:gd name="connsiteX2" fmla="*/ 1667171 w 1667171"/>
              <a:gd name="connsiteY2" fmla="*/ 287250 h 667704"/>
              <a:gd name="connsiteX3" fmla="*/ 1524348 w 1667171"/>
              <a:gd name="connsiteY3" fmla="*/ 667704 h 667704"/>
              <a:gd name="connsiteX4" fmla="*/ 1185152 w 1667171"/>
              <a:gd name="connsiteY4" fmla="*/ 385225 h 667704"/>
              <a:gd name="connsiteX5" fmla="*/ 1371591 w 1667171"/>
              <a:gd name="connsiteY5" fmla="*/ 356491 h 667704"/>
              <a:gd name="connsiteX6" fmla="*/ 61791 w 1667171"/>
              <a:gd name="connsiteY6" fmla="*/ 451605 h 667704"/>
              <a:gd name="connsiteX7" fmla="*/ 0 w 1667171"/>
              <a:gd name="connsiteY7" fmla="*/ 77332 h 667704"/>
              <a:gd name="connsiteX0" fmla="*/ 0 w 1734035"/>
              <a:gd name="connsiteY0" fmla="*/ 77332 h 638636"/>
              <a:gd name="connsiteX1" fmla="*/ 1511381 w 1734035"/>
              <a:gd name="connsiteY1" fmla="*/ 349924 h 638636"/>
              <a:gd name="connsiteX2" fmla="*/ 1667171 w 1734035"/>
              <a:gd name="connsiteY2" fmla="*/ 287250 h 638636"/>
              <a:gd name="connsiteX3" fmla="*/ 1734035 w 1734035"/>
              <a:gd name="connsiteY3" fmla="*/ 638636 h 638636"/>
              <a:gd name="connsiteX4" fmla="*/ 1185152 w 1734035"/>
              <a:gd name="connsiteY4" fmla="*/ 385225 h 638636"/>
              <a:gd name="connsiteX5" fmla="*/ 1371591 w 1734035"/>
              <a:gd name="connsiteY5" fmla="*/ 356491 h 638636"/>
              <a:gd name="connsiteX6" fmla="*/ 61791 w 1734035"/>
              <a:gd name="connsiteY6" fmla="*/ 451605 h 638636"/>
              <a:gd name="connsiteX7" fmla="*/ 0 w 1734035"/>
              <a:gd name="connsiteY7" fmla="*/ 77332 h 638636"/>
              <a:gd name="connsiteX0" fmla="*/ 0 w 1734035"/>
              <a:gd name="connsiteY0" fmla="*/ 77332 h 638636"/>
              <a:gd name="connsiteX1" fmla="*/ 1511381 w 1734035"/>
              <a:gd name="connsiteY1" fmla="*/ 349924 h 638636"/>
              <a:gd name="connsiteX2" fmla="*/ 1625585 w 1734035"/>
              <a:gd name="connsiteY2" fmla="*/ 124365 h 638636"/>
              <a:gd name="connsiteX3" fmla="*/ 1734035 w 1734035"/>
              <a:gd name="connsiteY3" fmla="*/ 638636 h 638636"/>
              <a:gd name="connsiteX4" fmla="*/ 1185152 w 1734035"/>
              <a:gd name="connsiteY4" fmla="*/ 385225 h 638636"/>
              <a:gd name="connsiteX5" fmla="*/ 1371591 w 1734035"/>
              <a:gd name="connsiteY5" fmla="*/ 356491 h 638636"/>
              <a:gd name="connsiteX6" fmla="*/ 61791 w 1734035"/>
              <a:gd name="connsiteY6" fmla="*/ 451605 h 638636"/>
              <a:gd name="connsiteX7" fmla="*/ 0 w 1734035"/>
              <a:gd name="connsiteY7" fmla="*/ 77332 h 638636"/>
              <a:gd name="connsiteX0" fmla="*/ 0 w 1734035"/>
              <a:gd name="connsiteY0" fmla="*/ 100632 h 661936"/>
              <a:gd name="connsiteX1" fmla="*/ 1533847 w 1734035"/>
              <a:gd name="connsiteY1" fmla="*/ 297390 h 661936"/>
              <a:gd name="connsiteX2" fmla="*/ 1625585 w 1734035"/>
              <a:gd name="connsiteY2" fmla="*/ 147665 h 661936"/>
              <a:gd name="connsiteX3" fmla="*/ 1734035 w 1734035"/>
              <a:gd name="connsiteY3" fmla="*/ 661936 h 661936"/>
              <a:gd name="connsiteX4" fmla="*/ 1185152 w 1734035"/>
              <a:gd name="connsiteY4" fmla="*/ 408525 h 661936"/>
              <a:gd name="connsiteX5" fmla="*/ 1371591 w 1734035"/>
              <a:gd name="connsiteY5" fmla="*/ 379791 h 661936"/>
              <a:gd name="connsiteX6" fmla="*/ 61791 w 1734035"/>
              <a:gd name="connsiteY6" fmla="*/ 474905 h 661936"/>
              <a:gd name="connsiteX7" fmla="*/ 0 w 1734035"/>
              <a:gd name="connsiteY7" fmla="*/ 100632 h 661936"/>
              <a:gd name="connsiteX0" fmla="*/ 0 w 1625585"/>
              <a:gd name="connsiteY0" fmla="*/ 100632 h 496495"/>
              <a:gd name="connsiteX1" fmla="*/ 1533847 w 1625585"/>
              <a:gd name="connsiteY1" fmla="*/ 297390 h 496495"/>
              <a:gd name="connsiteX2" fmla="*/ 1625585 w 1625585"/>
              <a:gd name="connsiteY2" fmla="*/ 147665 h 496495"/>
              <a:gd name="connsiteX3" fmla="*/ 1607641 w 1625585"/>
              <a:gd name="connsiteY3" fmla="*/ 496495 h 496495"/>
              <a:gd name="connsiteX4" fmla="*/ 1185152 w 1625585"/>
              <a:gd name="connsiteY4" fmla="*/ 408525 h 496495"/>
              <a:gd name="connsiteX5" fmla="*/ 1371591 w 1625585"/>
              <a:gd name="connsiteY5" fmla="*/ 379791 h 496495"/>
              <a:gd name="connsiteX6" fmla="*/ 61791 w 1625585"/>
              <a:gd name="connsiteY6" fmla="*/ 474905 h 496495"/>
              <a:gd name="connsiteX7" fmla="*/ 0 w 1625585"/>
              <a:gd name="connsiteY7" fmla="*/ 100632 h 496495"/>
              <a:gd name="connsiteX0" fmla="*/ 0 w 1625585"/>
              <a:gd name="connsiteY0" fmla="*/ 138579 h 534442"/>
              <a:gd name="connsiteX1" fmla="*/ 1478835 w 1625585"/>
              <a:gd name="connsiteY1" fmla="*/ 246647 h 534442"/>
              <a:gd name="connsiteX2" fmla="*/ 1625585 w 1625585"/>
              <a:gd name="connsiteY2" fmla="*/ 185612 h 534442"/>
              <a:gd name="connsiteX3" fmla="*/ 1607641 w 1625585"/>
              <a:gd name="connsiteY3" fmla="*/ 534442 h 534442"/>
              <a:gd name="connsiteX4" fmla="*/ 1185152 w 1625585"/>
              <a:gd name="connsiteY4" fmla="*/ 446472 h 534442"/>
              <a:gd name="connsiteX5" fmla="*/ 1371591 w 1625585"/>
              <a:gd name="connsiteY5" fmla="*/ 417738 h 534442"/>
              <a:gd name="connsiteX6" fmla="*/ 61791 w 1625585"/>
              <a:gd name="connsiteY6" fmla="*/ 512852 h 534442"/>
              <a:gd name="connsiteX7" fmla="*/ 0 w 1625585"/>
              <a:gd name="connsiteY7" fmla="*/ 138579 h 534442"/>
              <a:gd name="connsiteX0" fmla="*/ 0 w 1625585"/>
              <a:gd name="connsiteY0" fmla="*/ 138579 h 534442"/>
              <a:gd name="connsiteX1" fmla="*/ 1478835 w 1625585"/>
              <a:gd name="connsiteY1" fmla="*/ 246647 h 534442"/>
              <a:gd name="connsiteX2" fmla="*/ 1625585 w 1625585"/>
              <a:gd name="connsiteY2" fmla="*/ 185612 h 534442"/>
              <a:gd name="connsiteX3" fmla="*/ 1607641 w 1625585"/>
              <a:gd name="connsiteY3" fmla="*/ 534442 h 534442"/>
              <a:gd name="connsiteX4" fmla="*/ 1185152 w 1625585"/>
              <a:gd name="connsiteY4" fmla="*/ 446472 h 534442"/>
              <a:gd name="connsiteX5" fmla="*/ 1360080 w 1625585"/>
              <a:gd name="connsiteY5" fmla="*/ 312185 h 534442"/>
              <a:gd name="connsiteX6" fmla="*/ 61791 w 1625585"/>
              <a:gd name="connsiteY6" fmla="*/ 512852 h 534442"/>
              <a:gd name="connsiteX7" fmla="*/ 0 w 1625585"/>
              <a:gd name="connsiteY7" fmla="*/ 138579 h 534442"/>
              <a:gd name="connsiteX0" fmla="*/ 0 w 1625585"/>
              <a:gd name="connsiteY0" fmla="*/ 128705 h 524568"/>
              <a:gd name="connsiteX1" fmla="*/ 1464176 w 1625585"/>
              <a:gd name="connsiteY1" fmla="*/ 257373 h 524568"/>
              <a:gd name="connsiteX2" fmla="*/ 1625585 w 1625585"/>
              <a:gd name="connsiteY2" fmla="*/ 175738 h 524568"/>
              <a:gd name="connsiteX3" fmla="*/ 1607641 w 1625585"/>
              <a:gd name="connsiteY3" fmla="*/ 524568 h 524568"/>
              <a:gd name="connsiteX4" fmla="*/ 1185152 w 1625585"/>
              <a:gd name="connsiteY4" fmla="*/ 436598 h 524568"/>
              <a:gd name="connsiteX5" fmla="*/ 1360080 w 1625585"/>
              <a:gd name="connsiteY5" fmla="*/ 302311 h 524568"/>
              <a:gd name="connsiteX6" fmla="*/ 61791 w 1625585"/>
              <a:gd name="connsiteY6" fmla="*/ 502978 h 524568"/>
              <a:gd name="connsiteX7" fmla="*/ 0 w 1625585"/>
              <a:gd name="connsiteY7" fmla="*/ 128705 h 524568"/>
              <a:gd name="connsiteX0" fmla="*/ 0 w 1625585"/>
              <a:gd name="connsiteY0" fmla="*/ 128705 h 524568"/>
              <a:gd name="connsiteX1" fmla="*/ 1464176 w 1625585"/>
              <a:gd name="connsiteY1" fmla="*/ 257373 h 524568"/>
              <a:gd name="connsiteX2" fmla="*/ 1625585 w 1625585"/>
              <a:gd name="connsiteY2" fmla="*/ 175738 h 524568"/>
              <a:gd name="connsiteX3" fmla="*/ 1607641 w 1625585"/>
              <a:gd name="connsiteY3" fmla="*/ 524568 h 524568"/>
              <a:gd name="connsiteX4" fmla="*/ 1254067 w 1625585"/>
              <a:gd name="connsiteY4" fmla="*/ 406157 h 524568"/>
              <a:gd name="connsiteX5" fmla="*/ 1360080 w 1625585"/>
              <a:gd name="connsiteY5" fmla="*/ 302311 h 524568"/>
              <a:gd name="connsiteX6" fmla="*/ 61791 w 1625585"/>
              <a:gd name="connsiteY6" fmla="*/ 502978 h 524568"/>
              <a:gd name="connsiteX7" fmla="*/ 0 w 1625585"/>
              <a:gd name="connsiteY7" fmla="*/ 128705 h 524568"/>
              <a:gd name="connsiteX0" fmla="*/ 0 w 1607642"/>
              <a:gd name="connsiteY0" fmla="*/ 128705 h 524568"/>
              <a:gd name="connsiteX1" fmla="*/ 1464176 w 1607642"/>
              <a:gd name="connsiteY1" fmla="*/ 257373 h 524568"/>
              <a:gd name="connsiteX2" fmla="*/ 1582564 w 1607642"/>
              <a:gd name="connsiteY2" fmla="*/ 147662 h 524568"/>
              <a:gd name="connsiteX3" fmla="*/ 1607641 w 1607642"/>
              <a:gd name="connsiteY3" fmla="*/ 524568 h 524568"/>
              <a:gd name="connsiteX4" fmla="*/ 1254067 w 1607642"/>
              <a:gd name="connsiteY4" fmla="*/ 406157 h 524568"/>
              <a:gd name="connsiteX5" fmla="*/ 1360080 w 1607642"/>
              <a:gd name="connsiteY5" fmla="*/ 302311 h 524568"/>
              <a:gd name="connsiteX6" fmla="*/ 61791 w 1607642"/>
              <a:gd name="connsiteY6" fmla="*/ 502978 h 524568"/>
              <a:gd name="connsiteX7" fmla="*/ 0 w 1607642"/>
              <a:gd name="connsiteY7" fmla="*/ 128705 h 52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642" h="524568">
                <a:moveTo>
                  <a:pt x="0" y="128705"/>
                </a:moveTo>
                <a:cubicBezTo>
                  <a:pt x="431127" y="-23695"/>
                  <a:pt x="1250558" y="-103838"/>
                  <a:pt x="1464176" y="257373"/>
                </a:cubicBezTo>
                <a:lnTo>
                  <a:pt x="1582564" y="147662"/>
                </a:lnTo>
                <a:lnTo>
                  <a:pt x="1607641" y="524568"/>
                </a:lnTo>
                <a:lnTo>
                  <a:pt x="1254067" y="406157"/>
                </a:lnTo>
                <a:lnTo>
                  <a:pt x="1360080" y="302311"/>
                </a:lnTo>
                <a:cubicBezTo>
                  <a:pt x="1022042" y="24552"/>
                  <a:pt x="309244" y="306698"/>
                  <a:pt x="61791" y="502978"/>
                </a:cubicBezTo>
                <a:lnTo>
                  <a:pt x="0" y="128705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8BC82D-525C-43CF-99BB-F058B70F6A52}"/>
              </a:ext>
            </a:extLst>
          </p:cNvPr>
          <p:cNvSpPr/>
          <p:nvPr/>
        </p:nvSpPr>
        <p:spPr bwMode="auto">
          <a:xfrm>
            <a:off x="7650099" y="2507418"/>
            <a:ext cx="4132054" cy="3992583"/>
          </a:xfrm>
          <a:prstGeom prst="roundRect">
            <a:avLst>
              <a:gd name="adj" fmla="val 7836"/>
            </a:avLst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3331E56-557B-451E-8C4A-5761AFA8A293}"/>
              </a:ext>
            </a:extLst>
          </p:cNvPr>
          <p:cNvSpPr/>
          <p:nvPr/>
        </p:nvSpPr>
        <p:spPr bwMode="auto">
          <a:xfrm>
            <a:off x="155078" y="757073"/>
            <a:ext cx="2874038" cy="3059768"/>
          </a:xfrm>
          <a:prstGeom prst="roundRect">
            <a:avLst>
              <a:gd name="adj" fmla="val 10064"/>
            </a:avLst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9CB52-6EC3-4CBD-9DD4-B7CABFC7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Failure Propagation Analysis for SLS</a:t>
            </a:r>
          </a:p>
        </p:txBody>
      </p:sp>
      <p:pic>
        <p:nvPicPr>
          <p:cNvPr id="4100" name="Picture 4" descr="Albert Einstein letter with E=mc2 equation in his own hand sells for $1.2m  | Albert Einstein | The Guardian">
            <a:extLst>
              <a:ext uri="{FF2B5EF4-FFF2-40B4-BE49-F238E27FC236}">
                <a16:creationId xmlns:a16="http://schemas.microsoft.com/office/drawing/2014/main" id="{1B401F04-3174-48DC-95A8-EE688DB81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872" y="1896905"/>
            <a:ext cx="1700451" cy="144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9B81EC4-2D59-4002-B848-4B782271E6AC}"/>
              </a:ext>
            </a:extLst>
          </p:cNvPr>
          <p:cNvSpPr/>
          <p:nvPr/>
        </p:nvSpPr>
        <p:spPr bwMode="auto">
          <a:xfrm>
            <a:off x="1592097" y="865251"/>
            <a:ext cx="1259457" cy="966159"/>
          </a:xfrm>
          <a:prstGeom prst="cloudCallout">
            <a:avLst/>
          </a:prstGeom>
          <a:solidFill>
            <a:srgbClr val="DBE4F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55 Helvetica Roman" pitchFamily="1" charset="0"/>
              </a:rPr>
              <a:t>0.37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68883F-4A89-4C4A-B623-34B8A9D1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663180" y="2608525"/>
            <a:ext cx="2044957" cy="274900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20E906-3BCB-4368-B980-2C3422BC1181}"/>
              </a:ext>
            </a:extLst>
          </p:cNvPr>
          <p:cNvSpPr txBox="1"/>
          <p:nvPr/>
        </p:nvSpPr>
        <p:spPr>
          <a:xfrm>
            <a:off x="248540" y="3365685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Engineering Judgment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3E01F-53F2-47E6-AB2E-D7D8B85DAC4D}"/>
              </a:ext>
            </a:extLst>
          </p:cNvPr>
          <p:cNvSpPr txBox="1"/>
          <p:nvPr/>
        </p:nvSpPr>
        <p:spPr>
          <a:xfrm>
            <a:off x="8225807" y="2582146"/>
            <a:ext cx="298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Physics-Based Simulation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D9AFEF-82CE-4E21-8886-66F93AD2CE5C}"/>
              </a:ext>
            </a:extLst>
          </p:cNvPr>
          <p:cNvSpPr txBox="1"/>
          <p:nvPr/>
        </p:nvSpPr>
        <p:spPr>
          <a:xfrm>
            <a:off x="7744194" y="5014578"/>
            <a:ext cx="38829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</a:defRPr>
            </a:lvl1pPr>
            <a:lvl2pPr marL="284163" lvl="1" indent="-171450">
              <a:buFont typeface="Arial" panose="020B0604020202020204" pitchFamily="34" charset="0"/>
              <a:buChar char="•"/>
              <a:tabLst>
                <a:tab pos="569913" algn="l"/>
              </a:tabLst>
              <a:defRPr sz="1400">
                <a:solidFill>
                  <a:schemeClr val="bg1"/>
                </a:solidFill>
              </a:defRPr>
            </a:lvl2pPr>
          </a:lstStyle>
          <a:p>
            <a:pPr indent="-171450"/>
            <a:r>
              <a:rPr lang="en-US" dirty="0"/>
              <a:t>Holy Grail: inputs would consist only of:</a:t>
            </a:r>
          </a:p>
          <a:p>
            <a:pPr marL="233363" indent="-120650">
              <a:buFont typeface="Arial" panose="020B0604020202020204" pitchFamily="34" charset="0"/>
              <a:buChar char="•"/>
            </a:pPr>
            <a:r>
              <a:rPr lang="en-US" dirty="0"/>
              <a:t>Component geometric information</a:t>
            </a:r>
          </a:p>
          <a:p>
            <a:pPr marL="233363" indent="-120650">
              <a:buFont typeface="Arial" panose="020B0604020202020204" pitchFamily="34" charset="0"/>
              <a:buChar char="•"/>
            </a:pPr>
            <a:r>
              <a:rPr lang="en-US" dirty="0"/>
              <a:t>Component engineering information </a:t>
            </a:r>
          </a:p>
          <a:p>
            <a:pPr marL="233363" indent="-120650">
              <a:buFont typeface="Arial" panose="020B0604020202020204" pitchFamily="34" charset="0"/>
              <a:buChar char="•"/>
            </a:pPr>
            <a:r>
              <a:rPr lang="en-US" dirty="0"/>
              <a:t>Some important functional relationships (component A depends on inputs from component B)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C53BE48-5D4B-4037-B787-67BD4FE21DC3}"/>
              </a:ext>
            </a:extLst>
          </p:cNvPr>
          <p:cNvSpPr/>
          <p:nvPr/>
        </p:nvSpPr>
        <p:spPr bwMode="auto">
          <a:xfrm rot="11443571" flipH="1" flipV="1">
            <a:off x="7348771" y="1858226"/>
            <a:ext cx="1506895" cy="513450"/>
          </a:xfrm>
          <a:custGeom>
            <a:avLst/>
            <a:gdLst>
              <a:gd name="connsiteX0" fmla="*/ 78154 w 1391139"/>
              <a:gd name="connsiteY0" fmla="*/ 117231 h 578339"/>
              <a:gd name="connsiteX1" fmla="*/ 930031 w 1391139"/>
              <a:gd name="connsiteY1" fmla="*/ 234462 h 578339"/>
              <a:gd name="connsiteX2" fmla="*/ 804985 w 1391139"/>
              <a:gd name="connsiteY2" fmla="*/ 0 h 578339"/>
              <a:gd name="connsiteX3" fmla="*/ 1391139 w 1391139"/>
              <a:gd name="connsiteY3" fmla="*/ 508000 h 578339"/>
              <a:gd name="connsiteX4" fmla="*/ 836247 w 1391139"/>
              <a:gd name="connsiteY4" fmla="*/ 578339 h 578339"/>
              <a:gd name="connsiteX5" fmla="*/ 953477 w 1391139"/>
              <a:gd name="connsiteY5" fmla="*/ 406400 h 578339"/>
              <a:gd name="connsiteX6" fmla="*/ 0 w 1391139"/>
              <a:gd name="connsiteY6" fmla="*/ 398585 h 578339"/>
              <a:gd name="connsiteX7" fmla="*/ 109416 w 1391139"/>
              <a:gd name="connsiteY7" fmla="*/ 296985 h 578339"/>
              <a:gd name="connsiteX8" fmla="*/ 78154 w 1391139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51693 h 578339"/>
              <a:gd name="connsiteX4" fmla="*/ 812800 w 1492738"/>
              <a:gd name="connsiteY4" fmla="*/ 578339 h 578339"/>
              <a:gd name="connsiteX5" fmla="*/ 930030 w 1492738"/>
              <a:gd name="connsiteY5" fmla="*/ 406400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51693 h 578339"/>
              <a:gd name="connsiteX4" fmla="*/ 812800 w 1492738"/>
              <a:gd name="connsiteY4" fmla="*/ 578339 h 578339"/>
              <a:gd name="connsiteX5" fmla="*/ 930030 w 1492738"/>
              <a:gd name="connsiteY5" fmla="*/ 406400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500553"/>
              <a:gd name="connsiteY0" fmla="*/ 117231 h 578339"/>
              <a:gd name="connsiteX1" fmla="*/ 906584 w 1500553"/>
              <a:gd name="connsiteY1" fmla="*/ 234462 h 578339"/>
              <a:gd name="connsiteX2" fmla="*/ 781538 w 1500553"/>
              <a:gd name="connsiteY2" fmla="*/ 0 h 578339"/>
              <a:gd name="connsiteX3" fmla="*/ 1500553 w 1500553"/>
              <a:gd name="connsiteY3" fmla="*/ 523631 h 578339"/>
              <a:gd name="connsiteX4" fmla="*/ 812800 w 1500553"/>
              <a:gd name="connsiteY4" fmla="*/ 578339 h 578339"/>
              <a:gd name="connsiteX5" fmla="*/ 930030 w 1500553"/>
              <a:gd name="connsiteY5" fmla="*/ 406400 h 578339"/>
              <a:gd name="connsiteX6" fmla="*/ 0 w 1500553"/>
              <a:gd name="connsiteY6" fmla="*/ 547078 h 578339"/>
              <a:gd name="connsiteX7" fmla="*/ 85969 w 1500553"/>
              <a:gd name="connsiteY7" fmla="*/ 296985 h 578339"/>
              <a:gd name="connsiteX8" fmla="*/ 54707 w 1500553"/>
              <a:gd name="connsiteY8" fmla="*/ 117231 h 578339"/>
              <a:gd name="connsiteX0" fmla="*/ 54707 w 1500553"/>
              <a:gd name="connsiteY0" fmla="*/ 117231 h 578339"/>
              <a:gd name="connsiteX1" fmla="*/ 906584 w 1500553"/>
              <a:gd name="connsiteY1" fmla="*/ 234462 h 578339"/>
              <a:gd name="connsiteX2" fmla="*/ 781538 w 1500553"/>
              <a:gd name="connsiteY2" fmla="*/ 0 h 578339"/>
              <a:gd name="connsiteX3" fmla="*/ 1500553 w 1500553"/>
              <a:gd name="connsiteY3" fmla="*/ 523631 h 578339"/>
              <a:gd name="connsiteX4" fmla="*/ 812800 w 1500553"/>
              <a:gd name="connsiteY4" fmla="*/ 578339 h 578339"/>
              <a:gd name="connsiteX5" fmla="*/ 875323 w 1500553"/>
              <a:gd name="connsiteY5" fmla="*/ 437662 h 578339"/>
              <a:gd name="connsiteX6" fmla="*/ 0 w 1500553"/>
              <a:gd name="connsiteY6" fmla="*/ 547078 h 578339"/>
              <a:gd name="connsiteX7" fmla="*/ 85969 w 1500553"/>
              <a:gd name="connsiteY7" fmla="*/ 296985 h 578339"/>
              <a:gd name="connsiteX8" fmla="*/ 54707 w 1500553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82954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890953 w 1492738"/>
              <a:gd name="connsiteY2" fmla="*/ 0 h 578339"/>
              <a:gd name="connsiteX3" fmla="*/ 1492738 w 1492738"/>
              <a:gd name="connsiteY3" fmla="*/ 382954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890953 w 1492738"/>
              <a:gd name="connsiteY2" fmla="*/ 0 h 578339"/>
              <a:gd name="connsiteX3" fmla="*/ 1492738 w 1492738"/>
              <a:gd name="connsiteY3" fmla="*/ 539262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78154 h 539262"/>
              <a:gd name="connsiteX1" fmla="*/ 906584 w 1492738"/>
              <a:gd name="connsiteY1" fmla="*/ 195385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75323 w 1492738"/>
              <a:gd name="connsiteY5" fmla="*/ 398585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06584 w 1492738"/>
              <a:gd name="connsiteY1" fmla="*/ 195385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73538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50092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50092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90954 w 1492738"/>
              <a:gd name="connsiteY5" fmla="*/ 422031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90954 w 1492738"/>
              <a:gd name="connsiteY5" fmla="*/ 422031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10566 w 1492738"/>
              <a:gd name="connsiteY5" fmla="*/ 323249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10566 w 1492738"/>
              <a:gd name="connsiteY5" fmla="*/ 323249 h 539262"/>
              <a:gd name="connsiteX6" fmla="*/ 0 w 1492738"/>
              <a:gd name="connsiteY6" fmla="*/ 508001 h 539262"/>
              <a:gd name="connsiteX7" fmla="*/ 26574 w 1492738"/>
              <a:gd name="connsiteY7" fmla="*/ 205398 h 539262"/>
              <a:gd name="connsiteX8" fmla="*/ 54707 w 1492738"/>
              <a:gd name="connsiteY8" fmla="*/ 78154 h 539262"/>
              <a:gd name="connsiteX0" fmla="*/ 28133 w 1466164"/>
              <a:gd name="connsiteY0" fmla="*/ 78154 h 539262"/>
              <a:gd name="connsiteX1" fmla="*/ 950349 w 1466164"/>
              <a:gd name="connsiteY1" fmla="*/ 203200 h 539262"/>
              <a:gd name="connsiteX2" fmla="*/ 911271 w 1466164"/>
              <a:gd name="connsiteY2" fmla="*/ 0 h 539262"/>
              <a:gd name="connsiteX3" fmla="*/ 1466164 w 1466164"/>
              <a:gd name="connsiteY3" fmla="*/ 500185 h 539262"/>
              <a:gd name="connsiteX4" fmla="*/ 786226 w 1466164"/>
              <a:gd name="connsiteY4" fmla="*/ 539262 h 539262"/>
              <a:gd name="connsiteX5" fmla="*/ 883992 w 1466164"/>
              <a:gd name="connsiteY5" fmla="*/ 323249 h 539262"/>
              <a:gd name="connsiteX6" fmla="*/ 158298 w 1466164"/>
              <a:gd name="connsiteY6" fmla="*/ 354752 h 539262"/>
              <a:gd name="connsiteX7" fmla="*/ 0 w 1466164"/>
              <a:gd name="connsiteY7" fmla="*/ 205398 h 539262"/>
              <a:gd name="connsiteX8" fmla="*/ 28133 w 1466164"/>
              <a:gd name="connsiteY8" fmla="*/ 78154 h 539262"/>
              <a:gd name="connsiteX0" fmla="*/ 0 w 1586203"/>
              <a:gd name="connsiteY0" fmla="*/ 104420 h 539262"/>
              <a:gd name="connsiteX1" fmla="*/ 1070388 w 1586203"/>
              <a:gd name="connsiteY1" fmla="*/ 203200 h 539262"/>
              <a:gd name="connsiteX2" fmla="*/ 1031310 w 1586203"/>
              <a:gd name="connsiteY2" fmla="*/ 0 h 539262"/>
              <a:gd name="connsiteX3" fmla="*/ 1586203 w 1586203"/>
              <a:gd name="connsiteY3" fmla="*/ 500185 h 539262"/>
              <a:gd name="connsiteX4" fmla="*/ 906265 w 1586203"/>
              <a:gd name="connsiteY4" fmla="*/ 539262 h 539262"/>
              <a:gd name="connsiteX5" fmla="*/ 1004031 w 1586203"/>
              <a:gd name="connsiteY5" fmla="*/ 323249 h 539262"/>
              <a:gd name="connsiteX6" fmla="*/ 278337 w 1586203"/>
              <a:gd name="connsiteY6" fmla="*/ 354752 h 539262"/>
              <a:gd name="connsiteX7" fmla="*/ 120039 w 1586203"/>
              <a:gd name="connsiteY7" fmla="*/ 205398 h 539262"/>
              <a:gd name="connsiteX8" fmla="*/ 0 w 1586203"/>
              <a:gd name="connsiteY8" fmla="*/ 104420 h 539262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988423 w 1513276"/>
              <a:gd name="connsiteY5" fmla="*/ 345167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988423 w 1513276"/>
              <a:gd name="connsiteY5" fmla="*/ 345167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21592 h 631129"/>
              <a:gd name="connsiteX1" fmla="*/ 1070388 w 1513276"/>
              <a:gd name="connsiteY1" fmla="*/ 220372 h 631129"/>
              <a:gd name="connsiteX2" fmla="*/ 1116365 w 1513276"/>
              <a:gd name="connsiteY2" fmla="*/ 0 h 631129"/>
              <a:gd name="connsiteX3" fmla="*/ 1513276 w 1513276"/>
              <a:gd name="connsiteY3" fmla="*/ 631129 h 631129"/>
              <a:gd name="connsiteX4" fmla="*/ 906265 w 1513276"/>
              <a:gd name="connsiteY4" fmla="*/ 556434 h 631129"/>
              <a:gd name="connsiteX5" fmla="*/ 988423 w 1513276"/>
              <a:gd name="connsiteY5" fmla="*/ 362339 h 631129"/>
              <a:gd name="connsiteX6" fmla="*/ 278337 w 1513276"/>
              <a:gd name="connsiteY6" fmla="*/ 371924 h 631129"/>
              <a:gd name="connsiteX7" fmla="*/ 120039 w 1513276"/>
              <a:gd name="connsiteY7" fmla="*/ 222570 h 631129"/>
              <a:gd name="connsiteX8" fmla="*/ 0 w 1513276"/>
              <a:gd name="connsiteY8" fmla="*/ 121592 h 631129"/>
              <a:gd name="connsiteX0" fmla="*/ 0 w 1564424"/>
              <a:gd name="connsiteY0" fmla="*/ 121592 h 672933"/>
              <a:gd name="connsiteX1" fmla="*/ 1070388 w 1564424"/>
              <a:gd name="connsiteY1" fmla="*/ 220372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988423 w 1564424"/>
              <a:gd name="connsiteY5" fmla="*/ 362339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988423 w 1564424"/>
              <a:gd name="connsiteY5" fmla="*/ 362339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1188957 w 1564424"/>
              <a:gd name="connsiteY5" fmla="*/ 387537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1188957 w 1564424"/>
              <a:gd name="connsiteY5" fmla="*/ 387537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906265 w 1564424"/>
              <a:gd name="connsiteY4" fmla="*/ 487307 h 603806"/>
              <a:gd name="connsiteX5" fmla="*/ 1188957 w 1564424"/>
              <a:gd name="connsiteY5" fmla="*/ 318410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88957 w 1564424"/>
              <a:gd name="connsiteY5" fmla="*/ 318410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6528 w 1564424"/>
              <a:gd name="connsiteY5" fmla="*/ 35258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6529 w 1564424"/>
              <a:gd name="connsiteY5" fmla="*/ 35258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84528 w 1564424"/>
              <a:gd name="connsiteY5" fmla="*/ 392810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47247 w 1564424"/>
              <a:gd name="connsiteY5" fmla="*/ 388346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366528"/>
              <a:gd name="connsiteY0" fmla="*/ 52465 h 921382"/>
              <a:gd name="connsiteX1" fmla="*/ 1194621 w 1366528"/>
              <a:gd name="connsiteY1" fmla="*/ 226776 h 921382"/>
              <a:gd name="connsiteX2" fmla="*/ 1210593 w 1366528"/>
              <a:gd name="connsiteY2" fmla="*/ 59900 h 921382"/>
              <a:gd name="connsiteX3" fmla="*/ 1366527 w 1366528"/>
              <a:gd name="connsiteY3" fmla="*/ 921382 h 921382"/>
              <a:gd name="connsiteX4" fmla="*/ 1050272 w 1366528"/>
              <a:gd name="connsiteY4" fmla="*/ 500981 h 921382"/>
              <a:gd name="connsiteX5" fmla="*/ 1147247 w 1366528"/>
              <a:gd name="connsiteY5" fmla="*/ 388346 h 921382"/>
              <a:gd name="connsiteX6" fmla="*/ 297847 w 1366528"/>
              <a:gd name="connsiteY6" fmla="*/ 275399 h 921382"/>
              <a:gd name="connsiteX7" fmla="*/ 120039 w 1366528"/>
              <a:gd name="connsiteY7" fmla="*/ 153443 h 921382"/>
              <a:gd name="connsiteX8" fmla="*/ 0 w 1366528"/>
              <a:gd name="connsiteY8" fmla="*/ 52465 h 921382"/>
              <a:gd name="connsiteX0" fmla="*/ 0 w 1366527"/>
              <a:gd name="connsiteY0" fmla="*/ 52465 h 921382"/>
              <a:gd name="connsiteX1" fmla="*/ 1194621 w 1366527"/>
              <a:gd name="connsiteY1" fmla="*/ 226776 h 921382"/>
              <a:gd name="connsiteX2" fmla="*/ 1210593 w 1366527"/>
              <a:gd name="connsiteY2" fmla="*/ 59900 h 921382"/>
              <a:gd name="connsiteX3" fmla="*/ 1366527 w 1366527"/>
              <a:gd name="connsiteY3" fmla="*/ 921382 h 921382"/>
              <a:gd name="connsiteX4" fmla="*/ 1050272 w 1366527"/>
              <a:gd name="connsiteY4" fmla="*/ 500981 h 921382"/>
              <a:gd name="connsiteX5" fmla="*/ 1147247 w 1366527"/>
              <a:gd name="connsiteY5" fmla="*/ 388346 h 921382"/>
              <a:gd name="connsiteX6" fmla="*/ 61312 w 1366527"/>
              <a:gd name="connsiteY6" fmla="*/ 478055 h 921382"/>
              <a:gd name="connsiteX7" fmla="*/ 120039 w 1366527"/>
              <a:gd name="connsiteY7" fmla="*/ 153443 h 921382"/>
              <a:gd name="connsiteX8" fmla="*/ 0 w 1366527"/>
              <a:gd name="connsiteY8" fmla="*/ 52465 h 921382"/>
              <a:gd name="connsiteX0" fmla="*/ 0 w 1366527"/>
              <a:gd name="connsiteY0" fmla="*/ 52465 h 921382"/>
              <a:gd name="connsiteX1" fmla="*/ 1194621 w 1366527"/>
              <a:gd name="connsiteY1" fmla="*/ 226776 h 921382"/>
              <a:gd name="connsiteX2" fmla="*/ 1210593 w 1366527"/>
              <a:gd name="connsiteY2" fmla="*/ 59900 h 921382"/>
              <a:gd name="connsiteX3" fmla="*/ 1366527 w 1366527"/>
              <a:gd name="connsiteY3" fmla="*/ 921382 h 921382"/>
              <a:gd name="connsiteX4" fmla="*/ 1050272 w 1366527"/>
              <a:gd name="connsiteY4" fmla="*/ 500981 h 921382"/>
              <a:gd name="connsiteX5" fmla="*/ 1147247 w 1366527"/>
              <a:gd name="connsiteY5" fmla="*/ 388346 h 921382"/>
              <a:gd name="connsiteX6" fmla="*/ 61312 w 1366527"/>
              <a:gd name="connsiteY6" fmla="*/ 478055 h 921382"/>
              <a:gd name="connsiteX7" fmla="*/ 39415 w 1366527"/>
              <a:gd name="connsiteY7" fmla="*/ 282826 h 921382"/>
              <a:gd name="connsiteX8" fmla="*/ 0 w 1366527"/>
              <a:gd name="connsiteY8" fmla="*/ 52465 h 921382"/>
              <a:gd name="connsiteX0" fmla="*/ 0 w 1366527"/>
              <a:gd name="connsiteY0" fmla="*/ 52465 h 921382"/>
              <a:gd name="connsiteX1" fmla="*/ 1194621 w 1366527"/>
              <a:gd name="connsiteY1" fmla="*/ 226776 h 921382"/>
              <a:gd name="connsiteX2" fmla="*/ 1210593 w 1366527"/>
              <a:gd name="connsiteY2" fmla="*/ 59900 h 921382"/>
              <a:gd name="connsiteX3" fmla="*/ 1366527 w 1366527"/>
              <a:gd name="connsiteY3" fmla="*/ 921382 h 921382"/>
              <a:gd name="connsiteX4" fmla="*/ 1050272 w 1366527"/>
              <a:gd name="connsiteY4" fmla="*/ 500981 h 921382"/>
              <a:gd name="connsiteX5" fmla="*/ 1147247 w 1366527"/>
              <a:gd name="connsiteY5" fmla="*/ 388346 h 921382"/>
              <a:gd name="connsiteX6" fmla="*/ 61312 w 1366527"/>
              <a:gd name="connsiteY6" fmla="*/ 478055 h 921382"/>
              <a:gd name="connsiteX7" fmla="*/ 0 w 1366527"/>
              <a:gd name="connsiteY7" fmla="*/ 52465 h 921382"/>
              <a:gd name="connsiteX0" fmla="*/ 0 w 1366527"/>
              <a:gd name="connsiteY0" fmla="*/ 52465 h 921382"/>
              <a:gd name="connsiteX1" fmla="*/ 1194621 w 1366527"/>
              <a:gd name="connsiteY1" fmla="*/ 226776 h 921382"/>
              <a:gd name="connsiteX2" fmla="*/ 1210593 w 1366527"/>
              <a:gd name="connsiteY2" fmla="*/ 59900 h 921382"/>
              <a:gd name="connsiteX3" fmla="*/ 1366527 w 1366527"/>
              <a:gd name="connsiteY3" fmla="*/ 921382 h 921382"/>
              <a:gd name="connsiteX4" fmla="*/ 1050272 w 1366527"/>
              <a:gd name="connsiteY4" fmla="*/ 500981 h 921382"/>
              <a:gd name="connsiteX5" fmla="*/ 1147247 w 1366527"/>
              <a:gd name="connsiteY5" fmla="*/ 388346 h 921382"/>
              <a:gd name="connsiteX6" fmla="*/ 61791 w 1366527"/>
              <a:gd name="connsiteY6" fmla="*/ 426738 h 921382"/>
              <a:gd name="connsiteX7" fmla="*/ 0 w 1366527"/>
              <a:gd name="connsiteY7" fmla="*/ 52465 h 921382"/>
              <a:gd name="connsiteX0" fmla="*/ 0 w 2003395"/>
              <a:gd name="connsiteY0" fmla="*/ 52465 h 758717"/>
              <a:gd name="connsiteX1" fmla="*/ 1194621 w 2003395"/>
              <a:gd name="connsiteY1" fmla="*/ 226776 h 758717"/>
              <a:gd name="connsiteX2" fmla="*/ 1210593 w 2003395"/>
              <a:gd name="connsiteY2" fmla="*/ 59900 h 758717"/>
              <a:gd name="connsiteX3" fmla="*/ 2003395 w 2003395"/>
              <a:gd name="connsiteY3" fmla="*/ 758717 h 758717"/>
              <a:gd name="connsiteX4" fmla="*/ 1050272 w 2003395"/>
              <a:gd name="connsiteY4" fmla="*/ 500981 h 758717"/>
              <a:gd name="connsiteX5" fmla="*/ 1147247 w 2003395"/>
              <a:gd name="connsiteY5" fmla="*/ 388346 h 758717"/>
              <a:gd name="connsiteX6" fmla="*/ 61791 w 2003395"/>
              <a:gd name="connsiteY6" fmla="*/ 426738 h 758717"/>
              <a:gd name="connsiteX7" fmla="*/ 0 w 2003395"/>
              <a:gd name="connsiteY7" fmla="*/ 52465 h 758717"/>
              <a:gd name="connsiteX0" fmla="*/ 0 w 2003395"/>
              <a:gd name="connsiteY0" fmla="*/ 58433 h 764685"/>
              <a:gd name="connsiteX1" fmla="*/ 1194621 w 2003395"/>
              <a:gd name="connsiteY1" fmla="*/ 232744 h 764685"/>
              <a:gd name="connsiteX2" fmla="*/ 1676891 w 2003395"/>
              <a:gd name="connsiteY2" fmla="*/ 0 h 764685"/>
              <a:gd name="connsiteX3" fmla="*/ 2003395 w 2003395"/>
              <a:gd name="connsiteY3" fmla="*/ 764685 h 764685"/>
              <a:gd name="connsiteX4" fmla="*/ 1050272 w 2003395"/>
              <a:gd name="connsiteY4" fmla="*/ 506949 h 764685"/>
              <a:gd name="connsiteX5" fmla="*/ 1147247 w 2003395"/>
              <a:gd name="connsiteY5" fmla="*/ 394314 h 764685"/>
              <a:gd name="connsiteX6" fmla="*/ 61791 w 2003395"/>
              <a:gd name="connsiteY6" fmla="*/ 432706 h 764685"/>
              <a:gd name="connsiteX7" fmla="*/ 0 w 2003395"/>
              <a:gd name="connsiteY7" fmla="*/ 58433 h 764685"/>
              <a:gd name="connsiteX0" fmla="*/ 0 w 2003395"/>
              <a:gd name="connsiteY0" fmla="*/ 58433 h 764685"/>
              <a:gd name="connsiteX1" fmla="*/ 1490828 w 2003395"/>
              <a:gd name="connsiteY1" fmla="*/ 212357 h 764685"/>
              <a:gd name="connsiteX2" fmla="*/ 1676891 w 2003395"/>
              <a:gd name="connsiteY2" fmla="*/ 0 h 764685"/>
              <a:gd name="connsiteX3" fmla="*/ 2003395 w 2003395"/>
              <a:gd name="connsiteY3" fmla="*/ 764685 h 764685"/>
              <a:gd name="connsiteX4" fmla="*/ 1050272 w 2003395"/>
              <a:gd name="connsiteY4" fmla="*/ 506949 h 764685"/>
              <a:gd name="connsiteX5" fmla="*/ 1147247 w 2003395"/>
              <a:gd name="connsiteY5" fmla="*/ 394314 h 764685"/>
              <a:gd name="connsiteX6" fmla="*/ 61791 w 2003395"/>
              <a:gd name="connsiteY6" fmla="*/ 432706 h 764685"/>
              <a:gd name="connsiteX7" fmla="*/ 0 w 2003395"/>
              <a:gd name="connsiteY7" fmla="*/ 58433 h 764685"/>
              <a:gd name="connsiteX0" fmla="*/ 0 w 2003395"/>
              <a:gd name="connsiteY0" fmla="*/ 62296 h 768548"/>
              <a:gd name="connsiteX1" fmla="*/ 1512816 w 2003395"/>
              <a:gd name="connsiteY1" fmla="*/ 180934 h 768548"/>
              <a:gd name="connsiteX2" fmla="*/ 1676891 w 2003395"/>
              <a:gd name="connsiteY2" fmla="*/ 3863 h 768548"/>
              <a:gd name="connsiteX3" fmla="*/ 2003395 w 2003395"/>
              <a:gd name="connsiteY3" fmla="*/ 768548 h 768548"/>
              <a:gd name="connsiteX4" fmla="*/ 1050272 w 2003395"/>
              <a:gd name="connsiteY4" fmla="*/ 510812 h 768548"/>
              <a:gd name="connsiteX5" fmla="*/ 1147247 w 2003395"/>
              <a:gd name="connsiteY5" fmla="*/ 398177 h 768548"/>
              <a:gd name="connsiteX6" fmla="*/ 61791 w 2003395"/>
              <a:gd name="connsiteY6" fmla="*/ 436569 h 768548"/>
              <a:gd name="connsiteX7" fmla="*/ 0 w 2003395"/>
              <a:gd name="connsiteY7" fmla="*/ 62296 h 768548"/>
              <a:gd name="connsiteX0" fmla="*/ 0 w 2003395"/>
              <a:gd name="connsiteY0" fmla="*/ 69494 h 775746"/>
              <a:gd name="connsiteX1" fmla="*/ 1512816 w 2003395"/>
              <a:gd name="connsiteY1" fmla="*/ 188132 h 775746"/>
              <a:gd name="connsiteX2" fmla="*/ 1676891 w 2003395"/>
              <a:gd name="connsiteY2" fmla="*/ 11061 h 775746"/>
              <a:gd name="connsiteX3" fmla="*/ 2003395 w 2003395"/>
              <a:gd name="connsiteY3" fmla="*/ 775746 h 775746"/>
              <a:gd name="connsiteX4" fmla="*/ 1050272 w 2003395"/>
              <a:gd name="connsiteY4" fmla="*/ 518010 h 775746"/>
              <a:gd name="connsiteX5" fmla="*/ 1147247 w 2003395"/>
              <a:gd name="connsiteY5" fmla="*/ 405375 h 775746"/>
              <a:gd name="connsiteX6" fmla="*/ 61791 w 2003395"/>
              <a:gd name="connsiteY6" fmla="*/ 443767 h 775746"/>
              <a:gd name="connsiteX7" fmla="*/ 0 w 2003395"/>
              <a:gd name="connsiteY7" fmla="*/ 69494 h 775746"/>
              <a:gd name="connsiteX0" fmla="*/ 0 w 1741167"/>
              <a:gd name="connsiteY0" fmla="*/ 69494 h 830069"/>
              <a:gd name="connsiteX1" fmla="*/ 1512816 w 1741167"/>
              <a:gd name="connsiteY1" fmla="*/ 188132 h 830069"/>
              <a:gd name="connsiteX2" fmla="*/ 1676891 w 1741167"/>
              <a:gd name="connsiteY2" fmla="*/ 11061 h 830069"/>
              <a:gd name="connsiteX3" fmla="*/ 1741167 w 1741167"/>
              <a:gd name="connsiteY3" fmla="*/ 830069 h 830069"/>
              <a:gd name="connsiteX4" fmla="*/ 1050272 w 1741167"/>
              <a:gd name="connsiteY4" fmla="*/ 518010 h 830069"/>
              <a:gd name="connsiteX5" fmla="*/ 1147247 w 1741167"/>
              <a:gd name="connsiteY5" fmla="*/ 405375 h 830069"/>
              <a:gd name="connsiteX6" fmla="*/ 61791 w 1741167"/>
              <a:gd name="connsiteY6" fmla="*/ 443767 h 830069"/>
              <a:gd name="connsiteX7" fmla="*/ 0 w 1741167"/>
              <a:gd name="connsiteY7" fmla="*/ 69494 h 830069"/>
              <a:gd name="connsiteX0" fmla="*/ 0 w 1741167"/>
              <a:gd name="connsiteY0" fmla="*/ 69494 h 830069"/>
              <a:gd name="connsiteX1" fmla="*/ 1512816 w 1741167"/>
              <a:gd name="connsiteY1" fmla="*/ 188132 h 830069"/>
              <a:gd name="connsiteX2" fmla="*/ 1676891 w 1741167"/>
              <a:gd name="connsiteY2" fmla="*/ 11061 h 830069"/>
              <a:gd name="connsiteX3" fmla="*/ 1741167 w 1741167"/>
              <a:gd name="connsiteY3" fmla="*/ 830069 h 830069"/>
              <a:gd name="connsiteX4" fmla="*/ 1050272 w 1741167"/>
              <a:gd name="connsiteY4" fmla="*/ 518010 h 830069"/>
              <a:gd name="connsiteX5" fmla="*/ 1377208 w 1741167"/>
              <a:gd name="connsiteY5" fmla="*/ 327003 h 830069"/>
              <a:gd name="connsiteX6" fmla="*/ 61791 w 1741167"/>
              <a:gd name="connsiteY6" fmla="*/ 443767 h 830069"/>
              <a:gd name="connsiteX7" fmla="*/ 0 w 1741167"/>
              <a:gd name="connsiteY7" fmla="*/ 69494 h 830069"/>
              <a:gd name="connsiteX0" fmla="*/ 0 w 1741167"/>
              <a:gd name="connsiteY0" fmla="*/ 69494 h 830069"/>
              <a:gd name="connsiteX1" fmla="*/ 1512816 w 1741167"/>
              <a:gd name="connsiteY1" fmla="*/ 188132 h 830069"/>
              <a:gd name="connsiteX2" fmla="*/ 1676891 w 1741167"/>
              <a:gd name="connsiteY2" fmla="*/ 11061 h 830069"/>
              <a:gd name="connsiteX3" fmla="*/ 1741167 w 1741167"/>
              <a:gd name="connsiteY3" fmla="*/ 830069 h 830069"/>
              <a:gd name="connsiteX4" fmla="*/ 1154120 w 1741167"/>
              <a:gd name="connsiteY4" fmla="*/ 414547 h 830069"/>
              <a:gd name="connsiteX5" fmla="*/ 1377208 w 1741167"/>
              <a:gd name="connsiteY5" fmla="*/ 327003 h 830069"/>
              <a:gd name="connsiteX6" fmla="*/ 61791 w 1741167"/>
              <a:gd name="connsiteY6" fmla="*/ 443767 h 830069"/>
              <a:gd name="connsiteX7" fmla="*/ 0 w 1741167"/>
              <a:gd name="connsiteY7" fmla="*/ 69494 h 830069"/>
              <a:gd name="connsiteX0" fmla="*/ 0 w 1741167"/>
              <a:gd name="connsiteY0" fmla="*/ 133435 h 894010"/>
              <a:gd name="connsiteX1" fmla="*/ 1512816 w 1741167"/>
              <a:gd name="connsiteY1" fmla="*/ 252073 h 894010"/>
              <a:gd name="connsiteX2" fmla="*/ 1676891 w 1741167"/>
              <a:gd name="connsiteY2" fmla="*/ 75002 h 894010"/>
              <a:gd name="connsiteX3" fmla="*/ 1741167 w 1741167"/>
              <a:gd name="connsiteY3" fmla="*/ 894010 h 894010"/>
              <a:gd name="connsiteX4" fmla="*/ 1154120 w 1741167"/>
              <a:gd name="connsiteY4" fmla="*/ 478488 h 894010"/>
              <a:gd name="connsiteX5" fmla="*/ 1377208 w 1741167"/>
              <a:gd name="connsiteY5" fmla="*/ 390944 h 894010"/>
              <a:gd name="connsiteX6" fmla="*/ 61791 w 1741167"/>
              <a:gd name="connsiteY6" fmla="*/ 507708 h 894010"/>
              <a:gd name="connsiteX7" fmla="*/ 0 w 1741167"/>
              <a:gd name="connsiteY7" fmla="*/ 133435 h 894010"/>
              <a:gd name="connsiteX0" fmla="*/ 0 w 1741167"/>
              <a:gd name="connsiteY0" fmla="*/ 133435 h 894010"/>
              <a:gd name="connsiteX1" fmla="*/ 1512816 w 1741167"/>
              <a:gd name="connsiteY1" fmla="*/ 252073 h 894010"/>
              <a:gd name="connsiteX2" fmla="*/ 1676891 w 1741167"/>
              <a:gd name="connsiteY2" fmla="*/ 75002 h 894010"/>
              <a:gd name="connsiteX3" fmla="*/ 1741167 w 1741167"/>
              <a:gd name="connsiteY3" fmla="*/ 894010 h 894010"/>
              <a:gd name="connsiteX4" fmla="*/ 1154120 w 1741167"/>
              <a:gd name="connsiteY4" fmla="*/ 478488 h 894010"/>
              <a:gd name="connsiteX5" fmla="*/ 1377208 w 1741167"/>
              <a:gd name="connsiteY5" fmla="*/ 390944 h 894010"/>
              <a:gd name="connsiteX6" fmla="*/ 61791 w 1741167"/>
              <a:gd name="connsiteY6" fmla="*/ 507708 h 894010"/>
              <a:gd name="connsiteX7" fmla="*/ 0 w 1741167"/>
              <a:gd name="connsiteY7" fmla="*/ 133435 h 894010"/>
              <a:gd name="connsiteX0" fmla="*/ 0 w 1676891"/>
              <a:gd name="connsiteY0" fmla="*/ 133435 h 723807"/>
              <a:gd name="connsiteX1" fmla="*/ 1512816 w 1676891"/>
              <a:gd name="connsiteY1" fmla="*/ 252073 h 723807"/>
              <a:gd name="connsiteX2" fmla="*/ 1676891 w 1676891"/>
              <a:gd name="connsiteY2" fmla="*/ 75002 h 723807"/>
              <a:gd name="connsiteX3" fmla="*/ 1524348 w 1676891"/>
              <a:gd name="connsiteY3" fmla="*/ 723807 h 723807"/>
              <a:gd name="connsiteX4" fmla="*/ 1154120 w 1676891"/>
              <a:gd name="connsiteY4" fmla="*/ 478488 h 723807"/>
              <a:gd name="connsiteX5" fmla="*/ 1377208 w 1676891"/>
              <a:gd name="connsiteY5" fmla="*/ 390944 h 723807"/>
              <a:gd name="connsiteX6" fmla="*/ 61791 w 1676891"/>
              <a:gd name="connsiteY6" fmla="*/ 507708 h 723807"/>
              <a:gd name="connsiteX7" fmla="*/ 0 w 1676891"/>
              <a:gd name="connsiteY7" fmla="*/ 133435 h 723807"/>
              <a:gd name="connsiteX0" fmla="*/ 0 w 1667171"/>
              <a:gd name="connsiteY0" fmla="*/ 133435 h 723807"/>
              <a:gd name="connsiteX1" fmla="*/ 1512816 w 1667171"/>
              <a:gd name="connsiteY1" fmla="*/ 252073 h 723807"/>
              <a:gd name="connsiteX2" fmla="*/ 1667171 w 1667171"/>
              <a:gd name="connsiteY2" fmla="*/ 343353 h 723807"/>
              <a:gd name="connsiteX3" fmla="*/ 1524348 w 1667171"/>
              <a:gd name="connsiteY3" fmla="*/ 723807 h 723807"/>
              <a:gd name="connsiteX4" fmla="*/ 1154120 w 1667171"/>
              <a:gd name="connsiteY4" fmla="*/ 478488 h 723807"/>
              <a:gd name="connsiteX5" fmla="*/ 1377208 w 1667171"/>
              <a:gd name="connsiteY5" fmla="*/ 390944 h 723807"/>
              <a:gd name="connsiteX6" fmla="*/ 61791 w 1667171"/>
              <a:gd name="connsiteY6" fmla="*/ 507708 h 723807"/>
              <a:gd name="connsiteX7" fmla="*/ 0 w 1667171"/>
              <a:gd name="connsiteY7" fmla="*/ 133435 h 723807"/>
              <a:gd name="connsiteX0" fmla="*/ 0 w 1667171"/>
              <a:gd name="connsiteY0" fmla="*/ 133435 h 723807"/>
              <a:gd name="connsiteX1" fmla="*/ 1512816 w 1667171"/>
              <a:gd name="connsiteY1" fmla="*/ 252073 h 723807"/>
              <a:gd name="connsiteX2" fmla="*/ 1667171 w 1667171"/>
              <a:gd name="connsiteY2" fmla="*/ 343353 h 723807"/>
              <a:gd name="connsiteX3" fmla="*/ 1524348 w 1667171"/>
              <a:gd name="connsiteY3" fmla="*/ 723807 h 723807"/>
              <a:gd name="connsiteX4" fmla="*/ 1185152 w 1667171"/>
              <a:gd name="connsiteY4" fmla="*/ 441328 h 723807"/>
              <a:gd name="connsiteX5" fmla="*/ 1377208 w 1667171"/>
              <a:gd name="connsiteY5" fmla="*/ 390944 h 723807"/>
              <a:gd name="connsiteX6" fmla="*/ 61791 w 1667171"/>
              <a:gd name="connsiteY6" fmla="*/ 507708 h 723807"/>
              <a:gd name="connsiteX7" fmla="*/ 0 w 1667171"/>
              <a:gd name="connsiteY7" fmla="*/ 133435 h 723807"/>
              <a:gd name="connsiteX0" fmla="*/ 0 w 1667171"/>
              <a:gd name="connsiteY0" fmla="*/ 133435 h 723807"/>
              <a:gd name="connsiteX1" fmla="*/ 1512816 w 1667171"/>
              <a:gd name="connsiteY1" fmla="*/ 252073 h 723807"/>
              <a:gd name="connsiteX2" fmla="*/ 1667171 w 1667171"/>
              <a:gd name="connsiteY2" fmla="*/ 343353 h 723807"/>
              <a:gd name="connsiteX3" fmla="*/ 1524348 w 1667171"/>
              <a:gd name="connsiteY3" fmla="*/ 723807 h 723807"/>
              <a:gd name="connsiteX4" fmla="*/ 1185152 w 1667171"/>
              <a:gd name="connsiteY4" fmla="*/ 441328 h 723807"/>
              <a:gd name="connsiteX5" fmla="*/ 1371591 w 1667171"/>
              <a:gd name="connsiteY5" fmla="*/ 412594 h 723807"/>
              <a:gd name="connsiteX6" fmla="*/ 61791 w 1667171"/>
              <a:gd name="connsiteY6" fmla="*/ 507708 h 723807"/>
              <a:gd name="connsiteX7" fmla="*/ 0 w 1667171"/>
              <a:gd name="connsiteY7" fmla="*/ 133435 h 723807"/>
              <a:gd name="connsiteX0" fmla="*/ 0 w 1667171"/>
              <a:gd name="connsiteY0" fmla="*/ 77332 h 667704"/>
              <a:gd name="connsiteX1" fmla="*/ 1511381 w 1667171"/>
              <a:gd name="connsiteY1" fmla="*/ 349924 h 667704"/>
              <a:gd name="connsiteX2" fmla="*/ 1667171 w 1667171"/>
              <a:gd name="connsiteY2" fmla="*/ 287250 h 667704"/>
              <a:gd name="connsiteX3" fmla="*/ 1524348 w 1667171"/>
              <a:gd name="connsiteY3" fmla="*/ 667704 h 667704"/>
              <a:gd name="connsiteX4" fmla="*/ 1185152 w 1667171"/>
              <a:gd name="connsiteY4" fmla="*/ 385225 h 667704"/>
              <a:gd name="connsiteX5" fmla="*/ 1371591 w 1667171"/>
              <a:gd name="connsiteY5" fmla="*/ 356491 h 667704"/>
              <a:gd name="connsiteX6" fmla="*/ 61791 w 1667171"/>
              <a:gd name="connsiteY6" fmla="*/ 451605 h 667704"/>
              <a:gd name="connsiteX7" fmla="*/ 0 w 1667171"/>
              <a:gd name="connsiteY7" fmla="*/ 77332 h 667704"/>
              <a:gd name="connsiteX0" fmla="*/ 0 w 1734035"/>
              <a:gd name="connsiteY0" fmla="*/ 77332 h 638636"/>
              <a:gd name="connsiteX1" fmla="*/ 1511381 w 1734035"/>
              <a:gd name="connsiteY1" fmla="*/ 349924 h 638636"/>
              <a:gd name="connsiteX2" fmla="*/ 1667171 w 1734035"/>
              <a:gd name="connsiteY2" fmla="*/ 287250 h 638636"/>
              <a:gd name="connsiteX3" fmla="*/ 1734035 w 1734035"/>
              <a:gd name="connsiteY3" fmla="*/ 638636 h 638636"/>
              <a:gd name="connsiteX4" fmla="*/ 1185152 w 1734035"/>
              <a:gd name="connsiteY4" fmla="*/ 385225 h 638636"/>
              <a:gd name="connsiteX5" fmla="*/ 1371591 w 1734035"/>
              <a:gd name="connsiteY5" fmla="*/ 356491 h 638636"/>
              <a:gd name="connsiteX6" fmla="*/ 61791 w 1734035"/>
              <a:gd name="connsiteY6" fmla="*/ 451605 h 638636"/>
              <a:gd name="connsiteX7" fmla="*/ 0 w 1734035"/>
              <a:gd name="connsiteY7" fmla="*/ 77332 h 638636"/>
              <a:gd name="connsiteX0" fmla="*/ 0 w 1734035"/>
              <a:gd name="connsiteY0" fmla="*/ 77332 h 638636"/>
              <a:gd name="connsiteX1" fmla="*/ 1511381 w 1734035"/>
              <a:gd name="connsiteY1" fmla="*/ 349924 h 638636"/>
              <a:gd name="connsiteX2" fmla="*/ 1625585 w 1734035"/>
              <a:gd name="connsiteY2" fmla="*/ 124365 h 638636"/>
              <a:gd name="connsiteX3" fmla="*/ 1734035 w 1734035"/>
              <a:gd name="connsiteY3" fmla="*/ 638636 h 638636"/>
              <a:gd name="connsiteX4" fmla="*/ 1185152 w 1734035"/>
              <a:gd name="connsiteY4" fmla="*/ 385225 h 638636"/>
              <a:gd name="connsiteX5" fmla="*/ 1371591 w 1734035"/>
              <a:gd name="connsiteY5" fmla="*/ 356491 h 638636"/>
              <a:gd name="connsiteX6" fmla="*/ 61791 w 1734035"/>
              <a:gd name="connsiteY6" fmla="*/ 451605 h 638636"/>
              <a:gd name="connsiteX7" fmla="*/ 0 w 1734035"/>
              <a:gd name="connsiteY7" fmla="*/ 77332 h 638636"/>
              <a:gd name="connsiteX0" fmla="*/ 0 w 1734035"/>
              <a:gd name="connsiteY0" fmla="*/ 100632 h 661936"/>
              <a:gd name="connsiteX1" fmla="*/ 1533847 w 1734035"/>
              <a:gd name="connsiteY1" fmla="*/ 297390 h 661936"/>
              <a:gd name="connsiteX2" fmla="*/ 1625585 w 1734035"/>
              <a:gd name="connsiteY2" fmla="*/ 147665 h 661936"/>
              <a:gd name="connsiteX3" fmla="*/ 1734035 w 1734035"/>
              <a:gd name="connsiteY3" fmla="*/ 661936 h 661936"/>
              <a:gd name="connsiteX4" fmla="*/ 1185152 w 1734035"/>
              <a:gd name="connsiteY4" fmla="*/ 408525 h 661936"/>
              <a:gd name="connsiteX5" fmla="*/ 1371591 w 1734035"/>
              <a:gd name="connsiteY5" fmla="*/ 379791 h 661936"/>
              <a:gd name="connsiteX6" fmla="*/ 61791 w 1734035"/>
              <a:gd name="connsiteY6" fmla="*/ 474905 h 661936"/>
              <a:gd name="connsiteX7" fmla="*/ 0 w 1734035"/>
              <a:gd name="connsiteY7" fmla="*/ 100632 h 661936"/>
              <a:gd name="connsiteX0" fmla="*/ 0 w 1625585"/>
              <a:gd name="connsiteY0" fmla="*/ 100632 h 496495"/>
              <a:gd name="connsiteX1" fmla="*/ 1533847 w 1625585"/>
              <a:gd name="connsiteY1" fmla="*/ 297390 h 496495"/>
              <a:gd name="connsiteX2" fmla="*/ 1625585 w 1625585"/>
              <a:gd name="connsiteY2" fmla="*/ 147665 h 496495"/>
              <a:gd name="connsiteX3" fmla="*/ 1607641 w 1625585"/>
              <a:gd name="connsiteY3" fmla="*/ 496495 h 496495"/>
              <a:gd name="connsiteX4" fmla="*/ 1185152 w 1625585"/>
              <a:gd name="connsiteY4" fmla="*/ 408525 h 496495"/>
              <a:gd name="connsiteX5" fmla="*/ 1371591 w 1625585"/>
              <a:gd name="connsiteY5" fmla="*/ 379791 h 496495"/>
              <a:gd name="connsiteX6" fmla="*/ 61791 w 1625585"/>
              <a:gd name="connsiteY6" fmla="*/ 474905 h 496495"/>
              <a:gd name="connsiteX7" fmla="*/ 0 w 1625585"/>
              <a:gd name="connsiteY7" fmla="*/ 100632 h 496495"/>
              <a:gd name="connsiteX0" fmla="*/ 0 w 1625585"/>
              <a:gd name="connsiteY0" fmla="*/ 138579 h 534442"/>
              <a:gd name="connsiteX1" fmla="*/ 1478835 w 1625585"/>
              <a:gd name="connsiteY1" fmla="*/ 246647 h 534442"/>
              <a:gd name="connsiteX2" fmla="*/ 1625585 w 1625585"/>
              <a:gd name="connsiteY2" fmla="*/ 185612 h 534442"/>
              <a:gd name="connsiteX3" fmla="*/ 1607641 w 1625585"/>
              <a:gd name="connsiteY3" fmla="*/ 534442 h 534442"/>
              <a:gd name="connsiteX4" fmla="*/ 1185152 w 1625585"/>
              <a:gd name="connsiteY4" fmla="*/ 446472 h 534442"/>
              <a:gd name="connsiteX5" fmla="*/ 1371591 w 1625585"/>
              <a:gd name="connsiteY5" fmla="*/ 417738 h 534442"/>
              <a:gd name="connsiteX6" fmla="*/ 61791 w 1625585"/>
              <a:gd name="connsiteY6" fmla="*/ 512852 h 534442"/>
              <a:gd name="connsiteX7" fmla="*/ 0 w 1625585"/>
              <a:gd name="connsiteY7" fmla="*/ 138579 h 534442"/>
              <a:gd name="connsiteX0" fmla="*/ 0 w 1625585"/>
              <a:gd name="connsiteY0" fmla="*/ 138579 h 534442"/>
              <a:gd name="connsiteX1" fmla="*/ 1478835 w 1625585"/>
              <a:gd name="connsiteY1" fmla="*/ 246647 h 534442"/>
              <a:gd name="connsiteX2" fmla="*/ 1625585 w 1625585"/>
              <a:gd name="connsiteY2" fmla="*/ 185612 h 534442"/>
              <a:gd name="connsiteX3" fmla="*/ 1607641 w 1625585"/>
              <a:gd name="connsiteY3" fmla="*/ 534442 h 534442"/>
              <a:gd name="connsiteX4" fmla="*/ 1185152 w 1625585"/>
              <a:gd name="connsiteY4" fmla="*/ 446472 h 534442"/>
              <a:gd name="connsiteX5" fmla="*/ 1360080 w 1625585"/>
              <a:gd name="connsiteY5" fmla="*/ 312185 h 534442"/>
              <a:gd name="connsiteX6" fmla="*/ 61791 w 1625585"/>
              <a:gd name="connsiteY6" fmla="*/ 512852 h 534442"/>
              <a:gd name="connsiteX7" fmla="*/ 0 w 1625585"/>
              <a:gd name="connsiteY7" fmla="*/ 138579 h 534442"/>
              <a:gd name="connsiteX0" fmla="*/ 0 w 1625585"/>
              <a:gd name="connsiteY0" fmla="*/ 128705 h 524568"/>
              <a:gd name="connsiteX1" fmla="*/ 1464176 w 1625585"/>
              <a:gd name="connsiteY1" fmla="*/ 257373 h 524568"/>
              <a:gd name="connsiteX2" fmla="*/ 1625585 w 1625585"/>
              <a:gd name="connsiteY2" fmla="*/ 175738 h 524568"/>
              <a:gd name="connsiteX3" fmla="*/ 1607641 w 1625585"/>
              <a:gd name="connsiteY3" fmla="*/ 524568 h 524568"/>
              <a:gd name="connsiteX4" fmla="*/ 1185152 w 1625585"/>
              <a:gd name="connsiteY4" fmla="*/ 436598 h 524568"/>
              <a:gd name="connsiteX5" fmla="*/ 1360080 w 1625585"/>
              <a:gd name="connsiteY5" fmla="*/ 302311 h 524568"/>
              <a:gd name="connsiteX6" fmla="*/ 61791 w 1625585"/>
              <a:gd name="connsiteY6" fmla="*/ 502978 h 524568"/>
              <a:gd name="connsiteX7" fmla="*/ 0 w 1625585"/>
              <a:gd name="connsiteY7" fmla="*/ 128705 h 524568"/>
              <a:gd name="connsiteX0" fmla="*/ 0 w 1625585"/>
              <a:gd name="connsiteY0" fmla="*/ 128705 h 524568"/>
              <a:gd name="connsiteX1" fmla="*/ 1464176 w 1625585"/>
              <a:gd name="connsiteY1" fmla="*/ 257373 h 524568"/>
              <a:gd name="connsiteX2" fmla="*/ 1625585 w 1625585"/>
              <a:gd name="connsiteY2" fmla="*/ 175738 h 524568"/>
              <a:gd name="connsiteX3" fmla="*/ 1607641 w 1625585"/>
              <a:gd name="connsiteY3" fmla="*/ 524568 h 524568"/>
              <a:gd name="connsiteX4" fmla="*/ 1254067 w 1625585"/>
              <a:gd name="connsiteY4" fmla="*/ 406157 h 524568"/>
              <a:gd name="connsiteX5" fmla="*/ 1360080 w 1625585"/>
              <a:gd name="connsiteY5" fmla="*/ 302311 h 524568"/>
              <a:gd name="connsiteX6" fmla="*/ 61791 w 1625585"/>
              <a:gd name="connsiteY6" fmla="*/ 502978 h 524568"/>
              <a:gd name="connsiteX7" fmla="*/ 0 w 1625585"/>
              <a:gd name="connsiteY7" fmla="*/ 128705 h 524568"/>
              <a:gd name="connsiteX0" fmla="*/ 0 w 1607642"/>
              <a:gd name="connsiteY0" fmla="*/ 128705 h 524568"/>
              <a:gd name="connsiteX1" fmla="*/ 1464176 w 1607642"/>
              <a:gd name="connsiteY1" fmla="*/ 257373 h 524568"/>
              <a:gd name="connsiteX2" fmla="*/ 1582564 w 1607642"/>
              <a:gd name="connsiteY2" fmla="*/ 147662 h 524568"/>
              <a:gd name="connsiteX3" fmla="*/ 1607641 w 1607642"/>
              <a:gd name="connsiteY3" fmla="*/ 524568 h 524568"/>
              <a:gd name="connsiteX4" fmla="*/ 1254067 w 1607642"/>
              <a:gd name="connsiteY4" fmla="*/ 406157 h 524568"/>
              <a:gd name="connsiteX5" fmla="*/ 1360080 w 1607642"/>
              <a:gd name="connsiteY5" fmla="*/ 302311 h 524568"/>
              <a:gd name="connsiteX6" fmla="*/ 61791 w 1607642"/>
              <a:gd name="connsiteY6" fmla="*/ 502978 h 524568"/>
              <a:gd name="connsiteX7" fmla="*/ 0 w 1607642"/>
              <a:gd name="connsiteY7" fmla="*/ 128705 h 52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642" h="524568">
                <a:moveTo>
                  <a:pt x="0" y="128705"/>
                </a:moveTo>
                <a:cubicBezTo>
                  <a:pt x="431127" y="-23695"/>
                  <a:pt x="1250558" y="-103838"/>
                  <a:pt x="1464176" y="257373"/>
                </a:cubicBezTo>
                <a:lnTo>
                  <a:pt x="1582564" y="147662"/>
                </a:lnTo>
                <a:lnTo>
                  <a:pt x="1607641" y="524568"/>
                </a:lnTo>
                <a:lnTo>
                  <a:pt x="1254067" y="406157"/>
                </a:lnTo>
                <a:lnTo>
                  <a:pt x="1360080" y="302311"/>
                </a:lnTo>
                <a:cubicBezTo>
                  <a:pt x="1022042" y="24552"/>
                  <a:pt x="309244" y="306698"/>
                  <a:pt x="61791" y="502978"/>
                </a:cubicBezTo>
                <a:lnTo>
                  <a:pt x="0" y="128705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82737F-74FF-4EA8-90DC-44DA1390150D}"/>
              </a:ext>
            </a:extLst>
          </p:cNvPr>
          <p:cNvGrpSpPr/>
          <p:nvPr/>
        </p:nvGrpSpPr>
        <p:grpSpPr>
          <a:xfrm>
            <a:off x="3273581" y="1694601"/>
            <a:ext cx="4132053" cy="2809602"/>
            <a:chOff x="3165994" y="1608447"/>
            <a:chExt cx="4132053" cy="280960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C69476A-83F7-4E7B-B616-111EE31072A5}"/>
                </a:ext>
              </a:extLst>
            </p:cNvPr>
            <p:cNvSpPr/>
            <p:nvPr/>
          </p:nvSpPr>
          <p:spPr bwMode="auto">
            <a:xfrm>
              <a:off x="3165994" y="1608447"/>
              <a:ext cx="4132053" cy="2809602"/>
            </a:xfrm>
            <a:prstGeom prst="roundRect">
              <a:avLst>
                <a:gd name="adj" fmla="val 10596"/>
              </a:avLst>
            </a:prstGeom>
            <a:solidFill>
              <a:schemeClr val="tx2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315C28-B0C7-410B-8713-11C5D59A6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46799" y="2090662"/>
              <a:ext cx="3801367" cy="150573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707A5D-B459-4398-B17D-FC4B4C2312EF}"/>
                </a:ext>
              </a:extLst>
            </p:cNvPr>
            <p:cNvSpPr txBox="1"/>
            <p:nvPr/>
          </p:nvSpPr>
          <p:spPr>
            <a:xfrm>
              <a:off x="4312777" y="1645809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i="1">
                  <a:solidFill>
                    <a:srgbClr val="0070C0"/>
                  </a:solidFill>
                </a:defRPr>
              </a:lvl1pPr>
            </a:lstStyle>
            <a:p>
              <a:r>
                <a:rPr lang="en-US" dirty="0"/>
                <a:t>Static Model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061984-9D56-48E2-8007-740B47EE2E3B}"/>
                </a:ext>
              </a:extLst>
            </p:cNvPr>
            <p:cNvSpPr txBox="1"/>
            <p:nvPr/>
          </p:nvSpPr>
          <p:spPr>
            <a:xfrm>
              <a:off x="3698851" y="3593878"/>
              <a:ext cx="344931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Transition probabilities populated by</a:t>
              </a:r>
            </a:p>
            <a:p>
              <a:pPr marL="284163" lvl="1" indent="-171450">
                <a:buFont typeface="Arial" panose="020B0604020202020204" pitchFamily="34" charset="0"/>
                <a:buChar char="•"/>
                <a:tabLst>
                  <a:tab pos="569913" algn="l"/>
                </a:tabLst>
              </a:pPr>
              <a:r>
                <a:rPr lang="en-US" sz="1400" dirty="0">
                  <a:solidFill>
                    <a:schemeClr val="bg1"/>
                  </a:solidFill>
                </a:rPr>
                <a:t>Engineering judgment</a:t>
              </a:r>
            </a:p>
            <a:p>
              <a:pPr marL="284163" lvl="1" indent="-171450">
                <a:buFont typeface="Arial" panose="020B0604020202020204" pitchFamily="34" charset="0"/>
                <a:buChar char="•"/>
                <a:tabLst>
                  <a:tab pos="569913" algn="l"/>
                </a:tabLst>
              </a:pPr>
              <a:r>
                <a:rPr lang="en-US" sz="1400" dirty="0">
                  <a:solidFill>
                    <a:schemeClr val="bg1"/>
                  </a:solidFill>
                </a:rPr>
                <a:t>Off-line analysis/simulation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2D3A98-F17F-467E-BFF8-F45B935BDFB0}"/>
              </a:ext>
            </a:extLst>
          </p:cNvPr>
          <p:cNvSpPr txBox="1"/>
          <p:nvPr/>
        </p:nvSpPr>
        <p:spPr>
          <a:xfrm>
            <a:off x="1939715" y="5290973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 judgment</a:t>
            </a:r>
          </a:p>
          <a:p>
            <a:r>
              <a:rPr lang="en-US" dirty="0">
                <a:solidFill>
                  <a:schemeClr val="bg1"/>
                </a:solidFill>
              </a:rPr>
              <a:t>More engineering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FEEBA3E-71A7-49FA-91E2-39032915A802}"/>
              </a:ext>
            </a:extLst>
          </p:cNvPr>
          <p:cNvSpPr/>
          <p:nvPr/>
        </p:nvSpPr>
        <p:spPr bwMode="auto">
          <a:xfrm rot="12515780" flipH="1">
            <a:off x="2478739" y="4798154"/>
            <a:ext cx="3318986" cy="741744"/>
          </a:xfrm>
          <a:custGeom>
            <a:avLst/>
            <a:gdLst>
              <a:gd name="connsiteX0" fmla="*/ 78154 w 1391139"/>
              <a:gd name="connsiteY0" fmla="*/ 117231 h 578339"/>
              <a:gd name="connsiteX1" fmla="*/ 930031 w 1391139"/>
              <a:gd name="connsiteY1" fmla="*/ 234462 h 578339"/>
              <a:gd name="connsiteX2" fmla="*/ 804985 w 1391139"/>
              <a:gd name="connsiteY2" fmla="*/ 0 h 578339"/>
              <a:gd name="connsiteX3" fmla="*/ 1391139 w 1391139"/>
              <a:gd name="connsiteY3" fmla="*/ 508000 h 578339"/>
              <a:gd name="connsiteX4" fmla="*/ 836247 w 1391139"/>
              <a:gd name="connsiteY4" fmla="*/ 578339 h 578339"/>
              <a:gd name="connsiteX5" fmla="*/ 953477 w 1391139"/>
              <a:gd name="connsiteY5" fmla="*/ 406400 h 578339"/>
              <a:gd name="connsiteX6" fmla="*/ 0 w 1391139"/>
              <a:gd name="connsiteY6" fmla="*/ 398585 h 578339"/>
              <a:gd name="connsiteX7" fmla="*/ 109416 w 1391139"/>
              <a:gd name="connsiteY7" fmla="*/ 296985 h 578339"/>
              <a:gd name="connsiteX8" fmla="*/ 78154 w 1391139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78154 w 1516185"/>
              <a:gd name="connsiteY0" fmla="*/ 117231 h 578339"/>
              <a:gd name="connsiteX1" fmla="*/ 930031 w 1516185"/>
              <a:gd name="connsiteY1" fmla="*/ 234462 h 578339"/>
              <a:gd name="connsiteX2" fmla="*/ 804985 w 1516185"/>
              <a:gd name="connsiteY2" fmla="*/ 0 h 578339"/>
              <a:gd name="connsiteX3" fmla="*/ 1516185 w 1516185"/>
              <a:gd name="connsiteY3" fmla="*/ 351693 h 578339"/>
              <a:gd name="connsiteX4" fmla="*/ 836247 w 1516185"/>
              <a:gd name="connsiteY4" fmla="*/ 578339 h 578339"/>
              <a:gd name="connsiteX5" fmla="*/ 953477 w 1516185"/>
              <a:gd name="connsiteY5" fmla="*/ 406400 h 578339"/>
              <a:gd name="connsiteX6" fmla="*/ 0 w 1516185"/>
              <a:gd name="connsiteY6" fmla="*/ 398585 h 578339"/>
              <a:gd name="connsiteX7" fmla="*/ 109416 w 1516185"/>
              <a:gd name="connsiteY7" fmla="*/ 296985 h 578339"/>
              <a:gd name="connsiteX8" fmla="*/ 78154 w 1516185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51693 h 578339"/>
              <a:gd name="connsiteX4" fmla="*/ 812800 w 1492738"/>
              <a:gd name="connsiteY4" fmla="*/ 578339 h 578339"/>
              <a:gd name="connsiteX5" fmla="*/ 930030 w 1492738"/>
              <a:gd name="connsiteY5" fmla="*/ 406400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51693 h 578339"/>
              <a:gd name="connsiteX4" fmla="*/ 812800 w 1492738"/>
              <a:gd name="connsiteY4" fmla="*/ 578339 h 578339"/>
              <a:gd name="connsiteX5" fmla="*/ 930030 w 1492738"/>
              <a:gd name="connsiteY5" fmla="*/ 406400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500553"/>
              <a:gd name="connsiteY0" fmla="*/ 117231 h 578339"/>
              <a:gd name="connsiteX1" fmla="*/ 906584 w 1500553"/>
              <a:gd name="connsiteY1" fmla="*/ 234462 h 578339"/>
              <a:gd name="connsiteX2" fmla="*/ 781538 w 1500553"/>
              <a:gd name="connsiteY2" fmla="*/ 0 h 578339"/>
              <a:gd name="connsiteX3" fmla="*/ 1500553 w 1500553"/>
              <a:gd name="connsiteY3" fmla="*/ 523631 h 578339"/>
              <a:gd name="connsiteX4" fmla="*/ 812800 w 1500553"/>
              <a:gd name="connsiteY4" fmla="*/ 578339 h 578339"/>
              <a:gd name="connsiteX5" fmla="*/ 930030 w 1500553"/>
              <a:gd name="connsiteY5" fmla="*/ 406400 h 578339"/>
              <a:gd name="connsiteX6" fmla="*/ 0 w 1500553"/>
              <a:gd name="connsiteY6" fmla="*/ 547078 h 578339"/>
              <a:gd name="connsiteX7" fmla="*/ 85969 w 1500553"/>
              <a:gd name="connsiteY7" fmla="*/ 296985 h 578339"/>
              <a:gd name="connsiteX8" fmla="*/ 54707 w 1500553"/>
              <a:gd name="connsiteY8" fmla="*/ 117231 h 578339"/>
              <a:gd name="connsiteX0" fmla="*/ 54707 w 1500553"/>
              <a:gd name="connsiteY0" fmla="*/ 117231 h 578339"/>
              <a:gd name="connsiteX1" fmla="*/ 906584 w 1500553"/>
              <a:gd name="connsiteY1" fmla="*/ 234462 h 578339"/>
              <a:gd name="connsiteX2" fmla="*/ 781538 w 1500553"/>
              <a:gd name="connsiteY2" fmla="*/ 0 h 578339"/>
              <a:gd name="connsiteX3" fmla="*/ 1500553 w 1500553"/>
              <a:gd name="connsiteY3" fmla="*/ 523631 h 578339"/>
              <a:gd name="connsiteX4" fmla="*/ 812800 w 1500553"/>
              <a:gd name="connsiteY4" fmla="*/ 578339 h 578339"/>
              <a:gd name="connsiteX5" fmla="*/ 875323 w 1500553"/>
              <a:gd name="connsiteY5" fmla="*/ 437662 h 578339"/>
              <a:gd name="connsiteX6" fmla="*/ 0 w 1500553"/>
              <a:gd name="connsiteY6" fmla="*/ 547078 h 578339"/>
              <a:gd name="connsiteX7" fmla="*/ 85969 w 1500553"/>
              <a:gd name="connsiteY7" fmla="*/ 296985 h 578339"/>
              <a:gd name="connsiteX8" fmla="*/ 54707 w 1500553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781538 w 1492738"/>
              <a:gd name="connsiteY2" fmla="*/ 0 h 578339"/>
              <a:gd name="connsiteX3" fmla="*/ 1492738 w 1492738"/>
              <a:gd name="connsiteY3" fmla="*/ 382954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890953 w 1492738"/>
              <a:gd name="connsiteY2" fmla="*/ 0 h 578339"/>
              <a:gd name="connsiteX3" fmla="*/ 1492738 w 1492738"/>
              <a:gd name="connsiteY3" fmla="*/ 382954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117231 h 578339"/>
              <a:gd name="connsiteX1" fmla="*/ 906584 w 1492738"/>
              <a:gd name="connsiteY1" fmla="*/ 234462 h 578339"/>
              <a:gd name="connsiteX2" fmla="*/ 890953 w 1492738"/>
              <a:gd name="connsiteY2" fmla="*/ 0 h 578339"/>
              <a:gd name="connsiteX3" fmla="*/ 1492738 w 1492738"/>
              <a:gd name="connsiteY3" fmla="*/ 539262 h 578339"/>
              <a:gd name="connsiteX4" fmla="*/ 812800 w 1492738"/>
              <a:gd name="connsiteY4" fmla="*/ 578339 h 578339"/>
              <a:gd name="connsiteX5" fmla="*/ 875323 w 1492738"/>
              <a:gd name="connsiteY5" fmla="*/ 437662 h 578339"/>
              <a:gd name="connsiteX6" fmla="*/ 0 w 1492738"/>
              <a:gd name="connsiteY6" fmla="*/ 547078 h 578339"/>
              <a:gd name="connsiteX7" fmla="*/ 85969 w 1492738"/>
              <a:gd name="connsiteY7" fmla="*/ 296985 h 578339"/>
              <a:gd name="connsiteX8" fmla="*/ 54707 w 1492738"/>
              <a:gd name="connsiteY8" fmla="*/ 117231 h 578339"/>
              <a:gd name="connsiteX0" fmla="*/ 54707 w 1492738"/>
              <a:gd name="connsiteY0" fmla="*/ 78154 h 539262"/>
              <a:gd name="connsiteX1" fmla="*/ 906584 w 1492738"/>
              <a:gd name="connsiteY1" fmla="*/ 195385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75323 w 1492738"/>
              <a:gd name="connsiteY5" fmla="*/ 398585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06584 w 1492738"/>
              <a:gd name="connsiteY1" fmla="*/ 195385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73538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50092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37846 w 1492738"/>
              <a:gd name="connsiteY5" fmla="*/ 382954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69107 w 1492738"/>
              <a:gd name="connsiteY1" fmla="*/ 250092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90954 w 1492738"/>
              <a:gd name="connsiteY5" fmla="*/ 422031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890954 w 1492738"/>
              <a:gd name="connsiteY5" fmla="*/ 422031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10566 w 1492738"/>
              <a:gd name="connsiteY5" fmla="*/ 323249 h 539262"/>
              <a:gd name="connsiteX6" fmla="*/ 0 w 1492738"/>
              <a:gd name="connsiteY6" fmla="*/ 508001 h 539262"/>
              <a:gd name="connsiteX7" fmla="*/ 85969 w 1492738"/>
              <a:gd name="connsiteY7" fmla="*/ 257908 h 539262"/>
              <a:gd name="connsiteX8" fmla="*/ 54707 w 1492738"/>
              <a:gd name="connsiteY8" fmla="*/ 78154 h 539262"/>
              <a:gd name="connsiteX0" fmla="*/ 54707 w 1492738"/>
              <a:gd name="connsiteY0" fmla="*/ 78154 h 539262"/>
              <a:gd name="connsiteX1" fmla="*/ 976923 w 1492738"/>
              <a:gd name="connsiteY1" fmla="*/ 203200 h 539262"/>
              <a:gd name="connsiteX2" fmla="*/ 937845 w 1492738"/>
              <a:gd name="connsiteY2" fmla="*/ 0 h 539262"/>
              <a:gd name="connsiteX3" fmla="*/ 1492738 w 1492738"/>
              <a:gd name="connsiteY3" fmla="*/ 500185 h 539262"/>
              <a:gd name="connsiteX4" fmla="*/ 812800 w 1492738"/>
              <a:gd name="connsiteY4" fmla="*/ 539262 h 539262"/>
              <a:gd name="connsiteX5" fmla="*/ 910566 w 1492738"/>
              <a:gd name="connsiteY5" fmla="*/ 323249 h 539262"/>
              <a:gd name="connsiteX6" fmla="*/ 0 w 1492738"/>
              <a:gd name="connsiteY6" fmla="*/ 508001 h 539262"/>
              <a:gd name="connsiteX7" fmla="*/ 26574 w 1492738"/>
              <a:gd name="connsiteY7" fmla="*/ 205398 h 539262"/>
              <a:gd name="connsiteX8" fmla="*/ 54707 w 1492738"/>
              <a:gd name="connsiteY8" fmla="*/ 78154 h 539262"/>
              <a:gd name="connsiteX0" fmla="*/ 28133 w 1466164"/>
              <a:gd name="connsiteY0" fmla="*/ 78154 h 539262"/>
              <a:gd name="connsiteX1" fmla="*/ 950349 w 1466164"/>
              <a:gd name="connsiteY1" fmla="*/ 203200 h 539262"/>
              <a:gd name="connsiteX2" fmla="*/ 911271 w 1466164"/>
              <a:gd name="connsiteY2" fmla="*/ 0 h 539262"/>
              <a:gd name="connsiteX3" fmla="*/ 1466164 w 1466164"/>
              <a:gd name="connsiteY3" fmla="*/ 500185 h 539262"/>
              <a:gd name="connsiteX4" fmla="*/ 786226 w 1466164"/>
              <a:gd name="connsiteY4" fmla="*/ 539262 h 539262"/>
              <a:gd name="connsiteX5" fmla="*/ 883992 w 1466164"/>
              <a:gd name="connsiteY5" fmla="*/ 323249 h 539262"/>
              <a:gd name="connsiteX6" fmla="*/ 158298 w 1466164"/>
              <a:gd name="connsiteY6" fmla="*/ 354752 h 539262"/>
              <a:gd name="connsiteX7" fmla="*/ 0 w 1466164"/>
              <a:gd name="connsiteY7" fmla="*/ 205398 h 539262"/>
              <a:gd name="connsiteX8" fmla="*/ 28133 w 1466164"/>
              <a:gd name="connsiteY8" fmla="*/ 78154 h 539262"/>
              <a:gd name="connsiteX0" fmla="*/ 0 w 1586203"/>
              <a:gd name="connsiteY0" fmla="*/ 104420 h 539262"/>
              <a:gd name="connsiteX1" fmla="*/ 1070388 w 1586203"/>
              <a:gd name="connsiteY1" fmla="*/ 203200 h 539262"/>
              <a:gd name="connsiteX2" fmla="*/ 1031310 w 1586203"/>
              <a:gd name="connsiteY2" fmla="*/ 0 h 539262"/>
              <a:gd name="connsiteX3" fmla="*/ 1586203 w 1586203"/>
              <a:gd name="connsiteY3" fmla="*/ 500185 h 539262"/>
              <a:gd name="connsiteX4" fmla="*/ 906265 w 1586203"/>
              <a:gd name="connsiteY4" fmla="*/ 539262 h 539262"/>
              <a:gd name="connsiteX5" fmla="*/ 1004031 w 1586203"/>
              <a:gd name="connsiteY5" fmla="*/ 323249 h 539262"/>
              <a:gd name="connsiteX6" fmla="*/ 278337 w 1586203"/>
              <a:gd name="connsiteY6" fmla="*/ 354752 h 539262"/>
              <a:gd name="connsiteX7" fmla="*/ 120039 w 1586203"/>
              <a:gd name="connsiteY7" fmla="*/ 205398 h 539262"/>
              <a:gd name="connsiteX8" fmla="*/ 0 w 1586203"/>
              <a:gd name="connsiteY8" fmla="*/ 104420 h 539262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1004031 w 1513276"/>
              <a:gd name="connsiteY5" fmla="*/ 323249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988423 w 1513276"/>
              <a:gd name="connsiteY5" fmla="*/ 345167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04420 h 613957"/>
              <a:gd name="connsiteX1" fmla="*/ 1070388 w 1513276"/>
              <a:gd name="connsiteY1" fmla="*/ 203200 h 613957"/>
              <a:gd name="connsiteX2" fmla="*/ 1031310 w 1513276"/>
              <a:gd name="connsiteY2" fmla="*/ 0 h 613957"/>
              <a:gd name="connsiteX3" fmla="*/ 1513276 w 1513276"/>
              <a:gd name="connsiteY3" fmla="*/ 613957 h 613957"/>
              <a:gd name="connsiteX4" fmla="*/ 906265 w 1513276"/>
              <a:gd name="connsiteY4" fmla="*/ 539262 h 613957"/>
              <a:gd name="connsiteX5" fmla="*/ 988423 w 1513276"/>
              <a:gd name="connsiteY5" fmla="*/ 345167 h 613957"/>
              <a:gd name="connsiteX6" fmla="*/ 278337 w 1513276"/>
              <a:gd name="connsiteY6" fmla="*/ 354752 h 613957"/>
              <a:gd name="connsiteX7" fmla="*/ 120039 w 1513276"/>
              <a:gd name="connsiteY7" fmla="*/ 205398 h 613957"/>
              <a:gd name="connsiteX8" fmla="*/ 0 w 1513276"/>
              <a:gd name="connsiteY8" fmla="*/ 104420 h 613957"/>
              <a:gd name="connsiteX0" fmla="*/ 0 w 1513276"/>
              <a:gd name="connsiteY0" fmla="*/ 121592 h 631129"/>
              <a:gd name="connsiteX1" fmla="*/ 1070388 w 1513276"/>
              <a:gd name="connsiteY1" fmla="*/ 220372 h 631129"/>
              <a:gd name="connsiteX2" fmla="*/ 1116365 w 1513276"/>
              <a:gd name="connsiteY2" fmla="*/ 0 h 631129"/>
              <a:gd name="connsiteX3" fmla="*/ 1513276 w 1513276"/>
              <a:gd name="connsiteY3" fmla="*/ 631129 h 631129"/>
              <a:gd name="connsiteX4" fmla="*/ 906265 w 1513276"/>
              <a:gd name="connsiteY4" fmla="*/ 556434 h 631129"/>
              <a:gd name="connsiteX5" fmla="*/ 988423 w 1513276"/>
              <a:gd name="connsiteY5" fmla="*/ 362339 h 631129"/>
              <a:gd name="connsiteX6" fmla="*/ 278337 w 1513276"/>
              <a:gd name="connsiteY6" fmla="*/ 371924 h 631129"/>
              <a:gd name="connsiteX7" fmla="*/ 120039 w 1513276"/>
              <a:gd name="connsiteY7" fmla="*/ 222570 h 631129"/>
              <a:gd name="connsiteX8" fmla="*/ 0 w 1513276"/>
              <a:gd name="connsiteY8" fmla="*/ 121592 h 631129"/>
              <a:gd name="connsiteX0" fmla="*/ 0 w 1564424"/>
              <a:gd name="connsiteY0" fmla="*/ 121592 h 672933"/>
              <a:gd name="connsiteX1" fmla="*/ 1070388 w 1564424"/>
              <a:gd name="connsiteY1" fmla="*/ 220372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988423 w 1564424"/>
              <a:gd name="connsiteY5" fmla="*/ 362339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988423 w 1564424"/>
              <a:gd name="connsiteY5" fmla="*/ 362339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1188957 w 1564424"/>
              <a:gd name="connsiteY5" fmla="*/ 387537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121592 h 672933"/>
              <a:gd name="connsiteX1" fmla="*/ 1194621 w 1564424"/>
              <a:gd name="connsiteY1" fmla="*/ 295903 h 672933"/>
              <a:gd name="connsiteX2" fmla="*/ 1116365 w 1564424"/>
              <a:gd name="connsiteY2" fmla="*/ 0 h 672933"/>
              <a:gd name="connsiteX3" fmla="*/ 1564424 w 1564424"/>
              <a:gd name="connsiteY3" fmla="*/ 672933 h 672933"/>
              <a:gd name="connsiteX4" fmla="*/ 906265 w 1564424"/>
              <a:gd name="connsiteY4" fmla="*/ 556434 h 672933"/>
              <a:gd name="connsiteX5" fmla="*/ 1188957 w 1564424"/>
              <a:gd name="connsiteY5" fmla="*/ 387537 h 672933"/>
              <a:gd name="connsiteX6" fmla="*/ 278337 w 1564424"/>
              <a:gd name="connsiteY6" fmla="*/ 371924 h 672933"/>
              <a:gd name="connsiteX7" fmla="*/ 120039 w 1564424"/>
              <a:gd name="connsiteY7" fmla="*/ 222570 h 672933"/>
              <a:gd name="connsiteX8" fmla="*/ 0 w 1564424"/>
              <a:gd name="connsiteY8" fmla="*/ 121592 h 672933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906265 w 1564424"/>
              <a:gd name="connsiteY4" fmla="*/ 487307 h 603806"/>
              <a:gd name="connsiteX5" fmla="*/ 1188957 w 1564424"/>
              <a:gd name="connsiteY5" fmla="*/ 318410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88957 w 1564424"/>
              <a:gd name="connsiteY5" fmla="*/ 318410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78337 w 1564424"/>
              <a:gd name="connsiteY6" fmla="*/ 302797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4102 w 1564424"/>
              <a:gd name="connsiteY5" fmla="*/ 33326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6528 w 1564424"/>
              <a:gd name="connsiteY5" fmla="*/ 35258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56529 w 1564424"/>
              <a:gd name="connsiteY5" fmla="*/ 352588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84528 w 1564424"/>
              <a:gd name="connsiteY5" fmla="*/ 392810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  <a:gd name="connsiteX0" fmla="*/ 0 w 1564424"/>
              <a:gd name="connsiteY0" fmla="*/ 52465 h 603806"/>
              <a:gd name="connsiteX1" fmla="*/ 1194621 w 1564424"/>
              <a:gd name="connsiteY1" fmla="*/ 226776 h 603806"/>
              <a:gd name="connsiteX2" fmla="*/ 1210593 w 1564424"/>
              <a:gd name="connsiteY2" fmla="*/ 59900 h 603806"/>
              <a:gd name="connsiteX3" fmla="*/ 1564424 w 1564424"/>
              <a:gd name="connsiteY3" fmla="*/ 603806 h 603806"/>
              <a:gd name="connsiteX4" fmla="*/ 1050272 w 1564424"/>
              <a:gd name="connsiteY4" fmla="*/ 500981 h 603806"/>
              <a:gd name="connsiteX5" fmla="*/ 1147247 w 1564424"/>
              <a:gd name="connsiteY5" fmla="*/ 388346 h 603806"/>
              <a:gd name="connsiteX6" fmla="*/ 297847 w 1564424"/>
              <a:gd name="connsiteY6" fmla="*/ 275399 h 603806"/>
              <a:gd name="connsiteX7" fmla="*/ 120039 w 1564424"/>
              <a:gd name="connsiteY7" fmla="*/ 153443 h 603806"/>
              <a:gd name="connsiteX8" fmla="*/ 0 w 1564424"/>
              <a:gd name="connsiteY8" fmla="*/ 52465 h 60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4424" h="603806">
                <a:moveTo>
                  <a:pt x="0" y="52465"/>
                </a:moveTo>
                <a:cubicBezTo>
                  <a:pt x="431127" y="-99935"/>
                  <a:pt x="902847" y="117360"/>
                  <a:pt x="1194621" y="226776"/>
                </a:cubicBezTo>
                <a:lnTo>
                  <a:pt x="1210593" y="59900"/>
                </a:lnTo>
                <a:lnTo>
                  <a:pt x="1564424" y="603806"/>
                </a:lnTo>
                <a:lnTo>
                  <a:pt x="1050272" y="500981"/>
                </a:lnTo>
                <a:lnTo>
                  <a:pt x="1147247" y="388346"/>
                </a:lnTo>
                <a:cubicBezTo>
                  <a:pt x="860318" y="243412"/>
                  <a:pt x="545300" y="79119"/>
                  <a:pt x="297847" y="275399"/>
                </a:cubicBezTo>
                <a:lnTo>
                  <a:pt x="120039" y="153443"/>
                </a:lnTo>
                <a:lnTo>
                  <a:pt x="0" y="52465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942CA-A6AA-4FBF-A8CF-E0390F0C0EEE}"/>
              </a:ext>
            </a:extLst>
          </p:cNvPr>
          <p:cNvSpPr txBox="1"/>
          <p:nvPr/>
        </p:nvSpPr>
        <p:spPr>
          <a:xfrm>
            <a:off x="8667522" y="1429263"/>
            <a:ext cx="3048896" cy="672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Mathias, D., &amp; Motiwala, S. (2015). </a:t>
            </a:r>
            <a:r>
              <a:rPr lang="en-GB" sz="1200" i="1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Simulation of Liquid Rocket Engine Failure Propagation Using Self-Evolving Scenarios</a:t>
            </a:r>
            <a:r>
              <a:rPr lang="en-GB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. </a:t>
            </a:r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3722B-7E2D-4631-B431-2F45837EC4B9}"/>
              </a:ext>
            </a:extLst>
          </p:cNvPr>
          <p:cNvSpPr txBox="1"/>
          <p:nvPr/>
        </p:nvSpPr>
        <p:spPr>
          <a:xfrm>
            <a:off x="4864964" y="1328051"/>
            <a:ext cx="1642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</a:rPr>
              <a:t>Lawrence, et </a:t>
            </a:r>
            <a:r>
              <a:rPr lang="en-US" sz="1200">
                <a:latin typeface="Times New Roman" panose="02020603050405020304" pitchFamily="18" charset="0"/>
                <a:ea typeface="PMingLiU" panose="02020500000000000000" pitchFamily="18" charset="-120"/>
              </a:rPr>
              <a:t>al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</a:rPr>
              <a:t>. (</a:t>
            </a:r>
            <a:r>
              <a:rPr lang="en-US" sz="1200">
                <a:latin typeface="Times New Roman" panose="02020603050405020304" pitchFamily="18" charset="0"/>
                <a:ea typeface="PMingLiU" panose="02020500000000000000" pitchFamily="18" charset="-120"/>
              </a:rPr>
              <a:t>2014</a:t>
            </a:r>
            <a:r>
              <a:rPr lang="en-US" sz="1200" dirty="0">
                <a:latin typeface="Times New Roman" panose="02020603050405020304" pitchFamily="18" charset="0"/>
                <a:ea typeface="PMingLiU" panose="02020500000000000000" pitchFamily="18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812030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Propagation Simulation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xfrm>
            <a:off x="332297" y="947774"/>
            <a:ext cx="11527405" cy="57234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>
                <a:latin typeface="Arial"/>
                <a:cs typeface="Arial"/>
              </a:rPr>
              <a:t>Approach: C++ code for Monte Carlo simulations and self-evolving failure scenarios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Captures propagation of debris field and blast wave environments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Process</a:t>
            </a: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Failure initiated at a source component at the start of each realization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Energetic components generate debris fields </a:t>
            </a:r>
            <a:br>
              <a:rPr lang="en-US" dirty="0"/>
            </a:br>
            <a:r>
              <a:rPr lang="en-US" dirty="0"/>
              <a:t>and blast waves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Components act as shields until they fail: </a:t>
            </a:r>
            <a:r>
              <a:rPr lang="en-US" dirty="0">
                <a:solidFill>
                  <a:srgbClr val="FF9900"/>
                </a:solidFill>
              </a:rPr>
              <a:t>UPDATE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Failure occurs when a component failure </a:t>
            </a:r>
            <a:br>
              <a:rPr lang="en-US" dirty="0"/>
            </a:br>
            <a:r>
              <a:rPr lang="en-US" dirty="0"/>
              <a:t>threshold is violated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Propagation occurs if another energetic </a:t>
            </a:r>
            <a:br>
              <a:rPr lang="en-US" dirty="0"/>
            </a:br>
            <a:r>
              <a:rPr lang="en-US" dirty="0"/>
              <a:t>component has failed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Energetic components are removed on</a:t>
            </a:r>
            <a:br>
              <a:rPr lang="en-US" dirty="0"/>
            </a:br>
            <a:r>
              <a:rPr lang="en-US" dirty="0"/>
              <a:t>failure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Failure events and states are time-resolved </a:t>
            </a:r>
            <a:br>
              <a:rPr lang="en-US" dirty="0"/>
            </a:br>
            <a:r>
              <a:rPr lang="en-US" dirty="0"/>
              <a:t>globally before moving on to the next failure event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realization ends when there are no more failure </a:t>
            </a:r>
            <a:br>
              <a:rPr lang="en-US" dirty="0"/>
            </a:br>
            <a:r>
              <a:rPr lang="en-US" dirty="0"/>
              <a:t>events on the timeline – components have either </a:t>
            </a:r>
            <a:br>
              <a:rPr lang="en-US" dirty="0"/>
            </a:br>
            <a:r>
              <a:rPr lang="en-US" dirty="0"/>
              <a:t>failed or survived failure environments</a:t>
            </a:r>
            <a:endParaRPr lang="en-US" sz="1800" dirty="0">
              <a:latin typeface="Arial"/>
              <a:cs typeface="Arial"/>
            </a:endParaRPr>
          </a:p>
          <a:p>
            <a:pPr marL="344488" indent="-3444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Implemented within Monte Carlo iterative process</a:t>
            </a:r>
          </a:p>
          <a:p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9281056" y="2277698"/>
            <a:ext cx="2578646" cy="496345"/>
            <a:chOff x="9144123" y="2046236"/>
            <a:chExt cx="2578646" cy="496345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0550891" y="2046236"/>
              <a:ext cx="1058305" cy="49043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0545729" y="2428269"/>
              <a:ext cx="1177040" cy="10840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9399665" y="2098117"/>
              <a:ext cx="1135740" cy="43855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 flipV="1">
              <a:off x="9144123" y="2253714"/>
              <a:ext cx="1428484" cy="288867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0269147" y="2301519"/>
            <a:ext cx="846643" cy="805305"/>
            <a:chOff x="10132735" y="2053969"/>
            <a:chExt cx="846643" cy="805305"/>
          </a:xfrm>
        </p:grpSpPr>
        <p:sp>
          <p:nvSpPr>
            <p:cNvPr id="9" name="Magnetic Disk 4"/>
            <p:cNvSpPr/>
            <p:nvPr/>
          </p:nvSpPr>
          <p:spPr>
            <a:xfrm>
              <a:off x="10132735" y="2053969"/>
              <a:ext cx="846643" cy="805305"/>
            </a:xfrm>
            <a:prstGeom prst="flowChartMagneticDisk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339230" y="2343045"/>
              <a:ext cx="536896" cy="40008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r>
                <a:rPr lang="en-US" sz="2000" b="1" dirty="0"/>
                <a:t>T4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356976" y="4120715"/>
            <a:ext cx="1713936" cy="1517690"/>
            <a:chOff x="9220043" y="3889253"/>
            <a:chExt cx="1713936" cy="151769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10169936" y="4771991"/>
              <a:ext cx="619495" cy="634952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0169935" y="3933185"/>
              <a:ext cx="61950" cy="83880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9220043" y="4771992"/>
              <a:ext cx="949892" cy="35619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10169936" y="3889253"/>
              <a:ext cx="764043" cy="88273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986797" y="4544016"/>
            <a:ext cx="650469" cy="712386"/>
            <a:chOff x="9849864" y="4312554"/>
            <a:chExt cx="650469" cy="712386"/>
          </a:xfrm>
        </p:grpSpPr>
        <p:sp>
          <p:nvSpPr>
            <p:cNvPr id="11" name="Magnetic Disk 6"/>
            <p:cNvSpPr/>
            <p:nvPr/>
          </p:nvSpPr>
          <p:spPr>
            <a:xfrm>
              <a:off x="9849864" y="4312554"/>
              <a:ext cx="650469" cy="712386"/>
            </a:xfrm>
            <a:prstGeom prst="flowChartMagneticDisk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963437" y="4531909"/>
              <a:ext cx="536896" cy="40008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r>
                <a:rPr lang="en-US" sz="2000" b="1" dirty="0"/>
                <a:t>T1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635750" y="3615676"/>
            <a:ext cx="671118" cy="587221"/>
            <a:chOff x="9433680" y="3355484"/>
            <a:chExt cx="671118" cy="587221"/>
          </a:xfrm>
        </p:grpSpPr>
        <p:sp>
          <p:nvSpPr>
            <p:cNvPr id="33" name="Magnetic Disk 5"/>
            <p:cNvSpPr/>
            <p:nvPr/>
          </p:nvSpPr>
          <p:spPr>
            <a:xfrm>
              <a:off x="9433680" y="3355484"/>
              <a:ext cx="671118" cy="587221"/>
            </a:xfrm>
            <a:prstGeom prst="flowChartMagneticDisk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560766" y="3482705"/>
              <a:ext cx="536896" cy="400087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r>
                <a:rPr lang="en-US" sz="2000" b="1" dirty="0"/>
                <a:t>T2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86651" y="2685620"/>
            <a:ext cx="3882167" cy="2674027"/>
            <a:chOff x="6349718" y="2454158"/>
            <a:chExt cx="3882167" cy="2674027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7402860" y="3791172"/>
              <a:ext cx="918917" cy="1337013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349718" y="3791171"/>
              <a:ext cx="1972058" cy="98082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206685" y="2454158"/>
              <a:ext cx="1115091" cy="1337013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8321776" y="3791172"/>
              <a:ext cx="1556482" cy="1001225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V="1">
              <a:off x="8321777" y="2706292"/>
              <a:ext cx="1910108" cy="1062057"/>
            </a:xfrm>
            <a:prstGeom prst="straightConnector1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8321776" y="3748602"/>
              <a:ext cx="1414513" cy="42569"/>
            </a:xfrm>
            <a:prstGeom prst="straightConnector1">
              <a:avLst/>
            </a:prstGeom>
            <a:ln>
              <a:solidFill>
                <a:srgbClr val="4F81B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loud 5"/>
          <p:cNvSpPr/>
          <p:nvPr/>
        </p:nvSpPr>
        <p:spPr>
          <a:xfrm>
            <a:off x="7390051" y="3054019"/>
            <a:ext cx="2225040" cy="2035309"/>
          </a:xfrm>
          <a:prstGeom prst="cloud">
            <a:avLst/>
          </a:prstGeom>
          <a:solidFill>
            <a:srgbClr val="E46C0A">
              <a:alpha val="36078"/>
            </a:srgb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0454340" y="2847506"/>
            <a:ext cx="1362890" cy="1617551"/>
            <a:chOff x="10355783" y="2695003"/>
            <a:chExt cx="1362890" cy="1617551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1037228" y="3135570"/>
              <a:ext cx="681445" cy="56784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1037227" y="3703414"/>
              <a:ext cx="495596" cy="60914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0355783" y="3703414"/>
              <a:ext cx="681444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H="1" flipV="1">
              <a:off x="10632653" y="2695003"/>
              <a:ext cx="430072" cy="94419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0902215" y="3586946"/>
            <a:ext cx="588518" cy="525420"/>
            <a:chOff x="10789431" y="3350057"/>
            <a:chExt cx="588518" cy="525420"/>
          </a:xfrm>
        </p:grpSpPr>
        <p:sp>
          <p:nvSpPr>
            <p:cNvPr id="24" name="Explosion 1 23"/>
            <p:cNvSpPr/>
            <p:nvPr/>
          </p:nvSpPr>
          <p:spPr>
            <a:xfrm>
              <a:off x="10894787" y="3571809"/>
              <a:ext cx="320074" cy="303668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0789431" y="3350057"/>
              <a:ext cx="588518" cy="505897"/>
              <a:chOff x="10789431" y="3350057"/>
              <a:chExt cx="588518" cy="505897"/>
            </a:xfrm>
          </p:grpSpPr>
          <p:sp>
            <p:nvSpPr>
              <p:cNvPr id="10" name="Magnetic Disk 5"/>
              <p:cNvSpPr/>
              <p:nvPr/>
            </p:nvSpPr>
            <p:spPr>
              <a:xfrm>
                <a:off x="10789431" y="3350057"/>
                <a:ext cx="516245" cy="505897"/>
              </a:xfrm>
              <a:prstGeom prst="flowChartMagneticDisk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17" tIns="45709" rIns="91417" bIns="4570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41053" y="3429801"/>
                <a:ext cx="536896" cy="400087"/>
              </a:xfrm>
              <a:prstGeom prst="rect">
                <a:avLst/>
              </a:prstGeom>
              <a:noFill/>
            </p:spPr>
            <p:txBody>
              <a:bodyPr wrap="square" lIns="91417" tIns="45709" rIns="91417" bIns="45709" rtlCol="0">
                <a:spAutoFit/>
              </a:bodyPr>
              <a:lstStyle/>
              <a:p>
                <a:r>
                  <a:rPr lang="en-US" sz="2000" b="1" dirty="0"/>
                  <a:t>T3</a:t>
                </a: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7963114" y="3418654"/>
            <a:ext cx="1146065" cy="1125362"/>
            <a:chOff x="7826181" y="3187192"/>
            <a:chExt cx="1146065" cy="1125362"/>
          </a:xfrm>
          <a:solidFill>
            <a:srgbClr val="002060"/>
          </a:solidFill>
        </p:grpSpPr>
        <p:sp>
          <p:nvSpPr>
            <p:cNvPr id="8" name="Cube 7"/>
            <p:cNvSpPr/>
            <p:nvPr/>
          </p:nvSpPr>
          <p:spPr>
            <a:xfrm>
              <a:off x="7826181" y="3187192"/>
              <a:ext cx="1146065" cy="1125362"/>
            </a:xfrm>
            <a:prstGeom prst="cub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7" tIns="45709" rIns="91417" bIns="45709"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72642" y="3720173"/>
              <a:ext cx="928455" cy="338532"/>
            </a:xfrm>
            <a:prstGeom prst="rect">
              <a:avLst/>
            </a:prstGeom>
            <a:noFill/>
          </p:spPr>
          <p:txBody>
            <a:bodyPr wrap="square" lIns="91417" tIns="45709" rIns="91417" bIns="45709" rtlCol="0">
              <a:spAutoFit/>
            </a:bodyPr>
            <a:lstStyle/>
            <a:p>
              <a:r>
                <a:rPr lang="en-US" sz="1600" b="1" dirty="0"/>
                <a:t>Source</a:t>
              </a:r>
            </a:p>
          </p:txBody>
        </p:sp>
      </p:grpSp>
      <p:sp>
        <p:nvSpPr>
          <p:cNvPr id="37" name="Explosion 1 36"/>
          <p:cNvSpPr/>
          <p:nvPr/>
        </p:nvSpPr>
        <p:spPr>
          <a:xfrm>
            <a:off x="10574251" y="2671886"/>
            <a:ext cx="273611" cy="265868"/>
          </a:xfrm>
          <a:prstGeom prst="irregularSeal1">
            <a:avLst/>
          </a:prstGeom>
          <a:solidFill>
            <a:srgbClr val="FF0000">
              <a:alpha val="5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44" name="Explosion 1 43"/>
          <p:cNvSpPr/>
          <p:nvPr/>
        </p:nvSpPr>
        <p:spPr>
          <a:xfrm>
            <a:off x="8311457" y="3942940"/>
            <a:ext cx="273611" cy="265868"/>
          </a:xfrm>
          <a:prstGeom prst="irregularSeal1">
            <a:avLst/>
          </a:prstGeom>
          <a:solidFill>
            <a:srgbClr val="FF0000">
              <a:alpha val="5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45" name="Explosion 1 44"/>
          <p:cNvSpPr/>
          <p:nvPr/>
        </p:nvSpPr>
        <p:spPr>
          <a:xfrm>
            <a:off x="10172068" y="4796950"/>
            <a:ext cx="273611" cy="265868"/>
          </a:xfrm>
          <a:prstGeom prst="irregularSeal1">
            <a:avLst/>
          </a:prstGeom>
          <a:solidFill>
            <a:srgbClr val="FF0000">
              <a:alpha val="5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46" name="Explosion 1 45"/>
          <p:cNvSpPr/>
          <p:nvPr/>
        </p:nvSpPr>
        <p:spPr>
          <a:xfrm>
            <a:off x="11041859" y="3717883"/>
            <a:ext cx="273611" cy="265868"/>
          </a:xfrm>
          <a:prstGeom prst="irregularSeal1">
            <a:avLst/>
          </a:prstGeom>
          <a:solidFill>
            <a:srgbClr val="FF0000">
              <a:alpha val="5882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764612" y="389756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9900"/>
                </a:solidFill>
              </a:rPr>
              <a:t>ok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75617" y="527306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miss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48675" y="2414368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miss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95900" y="394294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miss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3749225E-0449-403A-8032-7416A5DB6A4A}"/>
              </a:ext>
            </a:extLst>
          </p:cNvPr>
          <p:cNvSpPr/>
          <p:nvPr/>
        </p:nvSpPr>
        <p:spPr bwMode="auto">
          <a:xfrm rot="3253126">
            <a:off x="9723742" y="2803185"/>
            <a:ext cx="753255" cy="599586"/>
          </a:xfrm>
          <a:prstGeom prst="arc">
            <a:avLst>
              <a:gd name="adj1" fmla="val 13335082"/>
              <a:gd name="adj2" fmla="val 19432858"/>
            </a:avLst>
          </a:prstGeom>
          <a:noFill/>
          <a:ln w="285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F863E6-D59C-4ED4-A553-489454B8376A}"/>
              </a:ext>
            </a:extLst>
          </p:cNvPr>
          <p:cNvSpPr txBox="1"/>
          <p:nvPr/>
        </p:nvSpPr>
        <p:spPr>
          <a:xfrm rot="19958649">
            <a:off x="9477127" y="2952936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F9B28E"/>
                </a:solidFill>
              </a:rPr>
              <a:t>Blast</a:t>
            </a:r>
          </a:p>
        </p:txBody>
      </p:sp>
    </p:spTree>
    <p:extLst>
      <p:ext uri="{BB962C8B-B14F-4D97-AF65-F5344CB8AC3E}">
        <p14:creationId xmlns:p14="http://schemas.microsoft.com/office/powerpoint/2010/main" val="372778552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44" grpId="0" animBg="1"/>
      <p:bldP spid="45" grpId="0" animBg="1"/>
      <p:bldP spid="46" grpId="0" animBg="1"/>
      <p:bldP spid="48" grpId="0"/>
      <p:bldP spid="53" grpId="0"/>
      <p:bldP spid="54" grpId="0"/>
      <p:bldP spid="55" grpId="0"/>
      <p:bldP spid="3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F9A-D2CE-4330-B376-BFDA08A68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Explosion Modeling: Debris Propagation Updates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3742B1-15C3-4FA1-B99A-C181E17C2ED4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32297" y="889515"/>
                <a:ext cx="11527405" cy="5598694"/>
              </a:xfrm>
            </p:spPr>
            <p:txBody>
              <a:bodyPr/>
              <a:lstStyle/>
              <a:p>
                <a:r>
                  <a:rPr lang="en-US" dirty="0"/>
                  <a:t>Failure Criteria</a:t>
                </a:r>
              </a:p>
              <a:p>
                <a:pPr lvl="1"/>
                <a:r>
                  <a:rPr lang="en-US" dirty="0"/>
                  <a:t>Ballistic Limit Equation (new option to KE threshold)</a:t>
                </a:r>
              </a:p>
              <a:p>
                <a:pPr lvl="1"/>
                <a:r>
                  <a:rPr lang="en-US" dirty="0"/>
                  <a:t>Can be interpreted as a fragment </a:t>
                </a:r>
                <a:br>
                  <a:rPr lang="en-US" dirty="0"/>
                </a:br>
                <a:r>
                  <a:rPr lang="en-US" dirty="0"/>
                  <a:t>perimeter-dependent KE threshold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fragment perimeter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target thickness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is target material dynamic shear modulus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impact angle, relative to perpendicular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Ricochet</a:t>
                </a:r>
              </a:p>
              <a:p>
                <a:endParaRPr lang="en-US" dirty="0"/>
              </a:p>
              <a:p>
                <a:pPr marL="220662" indent="0">
                  <a:buNone/>
                </a:pPr>
                <a:endParaRPr lang="en-US" dirty="0"/>
              </a:p>
              <a:p>
                <a:pPr marL="220662" indent="0">
                  <a:buNone/>
                </a:pPr>
                <a:endParaRPr lang="en-US" dirty="0"/>
              </a:p>
              <a:p>
                <a:pPr marL="220662" indent="0">
                  <a:buNone/>
                </a:pPr>
                <a:endParaRPr lang="en-US" dirty="0"/>
              </a:p>
              <a:p>
                <a:pPr marL="220662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Energy removed from normal velocity component</a:t>
                </a:r>
              </a:p>
              <a:p>
                <a:pPr lvl="2"/>
                <a:r>
                  <a:rPr lang="en-US" dirty="0"/>
                  <a:t>Coefficient of restitution,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Fragment re-released from impacted triangle center</a:t>
                </a:r>
              </a:p>
              <a:p>
                <a:pPr lvl="1"/>
                <a:r>
                  <a:rPr lang="en-US" dirty="0"/>
                  <a:t>Ricochet count limited to avoid “ringing”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3742B1-15C3-4FA1-B99A-C181E17C2E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32297" y="889515"/>
                <a:ext cx="11527405" cy="5598694"/>
              </a:xfrm>
              <a:blipFill>
                <a:blip r:embed="rId3"/>
                <a:stretch>
                  <a:fillRect l="-370" t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164753-0403-46E1-B8F8-DDC29A785575}"/>
                  </a:ext>
                </a:extLst>
              </p:cNvPr>
              <p:cNvSpPr txBox="1"/>
              <p:nvPr/>
            </p:nvSpPr>
            <p:spPr>
              <a:xfrm>
                <a:off x="6657509" y="1567700"/>
                <a:ext cx="4198060" cy="5934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en-US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2∙</m:t>
                            </m:r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func>
                              <m:func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e>
                                  <m:sup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den>
                        </m:f>
                      </m:e>
                    </m:ra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𝑙𝑖𝑚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p>
                        <m: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164753-0403-46E1-B8F8-DDC29A785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509" y="1567700"/>
                <a:ext cx="4198060" cy="5934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3705E2-FB30-4BCC-A4E6-36B39350EDA1}"/>
                  </a:ext>
                </a:extLst>
              </p:cNvPr>
              <p:cNvSpPr txBox="1"/>
              <p:nvPr/>
            </p:nvSpPr>
            <p:spPr>
              <a:xfrm>
                <a:off x="9595672" y="2161132"/>
                <a:ext cx="1259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acc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func>
                        <m:funcPr>
                          <m:ctrlPr>
                            <a:rPr lang="en-US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3705E2-FB30-4BCC-A4E6-36B39350E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672" y="2161132"/>
                <a:ext cx="1259897" cy="338554"/>
              </a:xfrm>
              <a:prstGeom prst="rect">
                <a:avLst/>
              </a:prstGeom>
              <a:blipFill>
                <a:blip r:embed="rId5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063771C-142A-4490-8B22-F45D4DBDF671}"/>
              </a:ext>
            </a:extLst>
          </p:cNvPr>
          <p:cNvSpPr txBox="1"/>
          <p:nvPr/>
        </p:nvSpPr>
        <p:spPr>
          <a:xfrm>
            <a:off x="1544862" y="4227971"/>
            <a:ext cx="192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Triangle-specific relative orientation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D927C2-7F81-46F5-9302-034EB7880C55}"/>
              </a:ext>
            </a:extLst>
          </p:cNvPr>
          <p:cNvGrpSpPr/>
          <p:nvPr/>
        </p:nvGrpSpPr>
        <p:grpSpPr>
          <a:xfrm>
            <a:off x="2508740" y="3571632"/>
            <a:ext cx="5243251" cy="1601438"/>
            <a:chOff x="2508740" y="3571632"/>
            <a:chExt cx="5243251" cy="16014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149680-1A4D-4B59-B719-00A9A4529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81" r="47048" b="73190"/>
            <a:stretch/>
          </p:blipFill>
          <p:spPr bwMode="auto">
            <a:xfrm>
              <a:off x="2508740" y="3571632"/>
              <a:ext cx="3066808" cy="160143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6643EB-8C0A-43FD-9CC5-533FAF9444C7}"/>
                </a:ext>
              </a:extLst>
            </p:cNvPr>
            <p:cNvSpPr/>
            <p:nvPr/>
          </p:nvSpPr>
          <p:spPr bwMode="auto">
            <a:xfrm>
              <a:off x="4392246" y="4201254"/>
              <a:ext cx="820616" cy="288327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B313ABD-5C95-44BE-994A-7390A9551605}"/>
                    </a:ext>
                  </a:extLst>
                </p:cNvPr>
                <p:cNvSpPr txBox="1"/>
                <p:nvPr/>
              </p:nvSpPr>
              <p:spPr>
                <a:xfrm>
                  <a:off x="4242882" y="3904996"/>
                  <a:ext cx="3509109" cy="3767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US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b="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∘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d>
                        <m:acc>
                          <m:accPr>
                            <m:chr m:val="̂"/>
                            <m:ctrlPr>
                              <a:rPr lang="en-US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B313ABD-5C95-44BE-994A-7390A9551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2882" y="3904996"/>
                  <a:ext cx="3509109" cy="376770"/>
                </a:xfrm>
                <a:prstGeom prst="rect">
                  <a:avLst/>
                </a:prstGeom>
                <a:blipFill>
                  <a:blip r:embed="rId7"/>
                  <a:stretch>
                    <a:fillRect r="-6597"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610039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6F0B-D92C-442E-A7C7-E4D0FBDA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Engine Section Modeling Process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F98D68F-B3E9-43CF-B952-9517346638BF}"/>
              </a:ext>
            </a:extLst>
          </p:cNvPr>
          <p:cNvSpPr txBox="1">
            <a:spLocks/>
          </p:cNvSpPr>
          <p:nvPr/>
        </p:nvSpPr>
        <p:spPr>
          <a:xfrm>
            <a:off x="226793" y="817563"/>
            <a:ext cx="5676343" cy="6040437"/>
          </a:xfrm>
          <a:prstGeom prst="rect">
            <a:avLst/>
          </a:prstGeom>
        </p:spPr>
        <p:txBody>
          <a:bodyPr>
            <a:normAutofit/>
          </a:bodyPr>
          <a:lstStyle>
            <a:lvl1pPr marL="336550" indent="-33655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2000" b="1">
                <a:solidFill>
                  <a:schemeClr val="bg2"/>
                </a:solidFill>
                <a:latin typeface="+mn-lt"/>
                <a:ea typeface="ＭＳ Ｐゴシック" pitchFamily="-108" charset="-128"/>
                <a:cs typeface="ＭＳ Ｐゴシック" charset="-128"/>
              </a:defRPr>
            </a:lvl1pPr>
            <a:lvl2pPr marL="454025" indent="-1158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>
                <a:solidFill>
                  <a:schemeClr val="bg2"/>
                </a:solidFill>
                <a:latin typeface="+mn-lt"/>
                <a:ea typeface="ＭＳ Ｐゴシック" charset="0"/>
                <a:cs typeface="Arial Narrow"/>
              </a:defRPr>
            </a:lvl2pPr>
            <a:lvl3pPr marL="677863" indent="-11112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6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3pPr>
            <a:lvl4pPr marL="850900" indent="-111125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4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4pPr>
            <a:lvl5pPr marL="1038225" indent="-1158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kern="0" dirty="0"/>
              <a:t>Geometry (32-33 components)</a:t>
            </a:r>
          </a:p>
          <a:p>
            <a:pPr lvl="1"/>
            <a:r>
              <a:rPr lang="en-US" sz="1400" kern="0" dirty="0"/>
              <a:t>4 engines (J2X-ish)</a:t>
            </a:r>
          </a:p>
          <a:p>
            <a:pPr lvl="2"/>
            <a:r>
              <a:rPr lang="en-US" sz="1200" kern="0" dirty="0"/>
              <a:t>7 components each </a:t>
            </a:r>
          </a:p>
          <a:p>
            <a:pPr lvl="1"/>
            <a:r>
              <a:rPr lang="en-US" sz="1400" kern="0" dirty="0"/>
              <a:t>4 composite overwrapped pressure vessels</a:t>
            </a:r>
          </a:p>
          <a:p>
            <a:pPr lvl="2"/>
            <a:r>
              <a:rPr lang="en-US" sz="1200" kern="0" dirty="0"/>
              <a:t>COPVs</a:t>
            </a:r>
            <a:endParaRPr lang="en-US" sz="1400" kern="0" dirty="0"/>
          </a:p>
          <a:p>
            <a:pPr lvl="1"/>
            <a:r>
              <a:rPr lang="en-US" sz="1400" kern="0" dirty="0"/>
              <a:t>Fuel tank</a:t>
            </a:r>
            <a:endParaRPr lang="en-US" kern="0" dirty="0"/>
          </a:p>
          <a:p>
            <a:pPr>
              <a:spcBef>
                <a:spcPts val="600"/>
              </a:spcBef>
            </a:pPr>
            <a:r>
              <a:rPr lang="en-US" kern="0" dirty="0"/>
              <a:t>Component Definition</a:t>
            </a:r>
          </a:p>
          <a:p>
            <a:pPr lvl="1"/>
            <a:r>
              <a:rPr lang="en-US" kern="0" dirty="0"/>
              <a:t>Design parameters</a:t>
            </a:r>
          </a:p>
          <a:p>
            <a:pPr lvl="2"/>
            <a:r>
              <a:rPr lang="en-US" kern="0" dirty="0"/>
              <a:t>Mass, material, thicknesses, spin rates, </a:t>
            </a:r>
            <a:r>
              <a:rPr lang="en-US" kern="0" dirty="0" err="1"/>
              <a:t>etc</a:t>
            </a:r>
            <a:endParaRPr lang="en-US" kern="0" dirty="0"/>
          </a:p>
          <a:p>
            <a:pPr lvl="1"/>
            <a:r>
              <a:rPr lang="en-US" kern="0" dirty="0"/>
              <a:t>Failure parameters</a:t>
            </a:r>
          </a:p>
          <a:p>
            <a:pPr lvl="2"/>
            <a:r>
              <a:rPr lang="en-US" kern="0" dirty="0"/>
              <a:t>Generated environment characterization </a:t>
            </a:r>
            <a:r>
              <a:rPr lang="en-US" kern="0" dirty="0">
                <a:solidFill>
                  <a:srgbClr val="C00000"/>
                </a:solidFill>
              </a:rPr>
              <a:t>(distributions)</a:t>
            </a:r>
          </a:p>
          <a:p>
            <a:pPr lvl="3"/>
            <a:r>
              <a:rPr lang="en-US" kern="0" dirty="0"/>
              <a:t>Fragment count, velocities, </a:t>
            </a:r>
            <a:r>
              <a:rPr lang="en-US" kern="0" dirty="0" err="1"/>
              <a:t>etc</a:t>
            </a:r>
            <a:endParaRPr lang="en-US" kern="0" dirty="0"/>
          </a:p>
          <a:p>
            <a:pPr lvl="3"/>
            <a:r>
              <a:rPr lang="en-US" kern="0" dirty="0"/>
              <a:t>Blast energy</a:t>
            </a:r>
          </a:p>
          <a:p>
            <a:pPr lvl="2"/>
            <a:r>
              <a:rPr lang="en-US" kern="0" dirty="0"/>
              <a:t>Failure criteria</a:t>
            </a:r>
          </a:p>
          <a:p>
            <a:pPr lvl="3"/>
            <a:r>
              <a:rPr lang="en-US" kern="0" dirty="0"/>
              <a:t>Fragment penetration</a:t>
            </a:r>
          </a:p>
          <a:p>
            <a:pPr lvl="3"/>
            <a:r>
              <a:rPr lang="en-US" kern="0" dirty="0"/>
              <a:t>Blast overpressure capability</a:t>
            </a:r>
          </a:p>
          <a:p>
            <a:pPr>
              <a:spcBef>
                <a:spcPts val="600"/>
              </a:spcBef>
            </a:pPr>
            <a:r>
              <a:rPr lang="en-US" kern="0" dirty="0"/>
              <a:t>Run Definition</a:t>
            </a:r>
          </a:p>
          <a:p>
            <a:pPr lvl="1"/>
            <a:r>
              <a:rPr lang="en-US" sz="1600" kern="0" dirty="0">
                <a:sym typeface="Wingdings" panose="05000000000000000000" pitchFamily="2" charset="2"/>
              </a:rPr>
              <a:t>Altitude @ failure</a:t>
            </a:r>
          </a:p>
          <a:p>
            <a:pPr lvl="1"/>
            <a:r>
              <a:rPr lang="en-US" sz="1600" kern="0" dirty="0">
                <a:sym typeface="Wingdings" panose="05000000000000000000" pitchFamily="2" charset="2"/>
              </a:rPr>
              <a:t>Initiating component</a:t>
            </a:r>
          </a:p>
          <a:p>
            <a:pPr lvl="1"/>
            <a:r>
              <a:rPr lang="en-US" sz="1600" kern="0" dirty="0">
                <a:sym typeface="Wingdings" panose="05000000000000000000" pitchFamily="2" charset="2"/>
              </a:rPr>
              <a:t>Monte Carlo sample count &amp; seed value</a:t>
            </a:r>
          </a:p>
          <a:p>
            <a:pPr lvl="1"/>
            <a:r>
              <a:rPr lang="en-US" sz="1600" kern="0" dirty="0">
                <a:sym typeface="Wingdings" panose="05000000000000000000" pitchFamily="2" charset="2"/>
              </a:rPr>
              <a:t>Ricochet parameters (</a:t>
            </a:r>
            <a:r>
              <a:rPr lang="en-US" sz="1600" kern="0" dirty="0" err="1">
                <a:sym typeface="Wingdings" panose="05000000000000000000" pitchFamily="2" charset="2"/>
              </a:rPr>
              <a:t>Coef</a:t>
            </a:r>
            <a:r>
              <a:rPr lang="en-US" sz="1600" kern="0" dirty="0">
                <a:sym typeface="Wingdings" panose="05000000000000000000" pitchFamily="2" charset="2"/>
              </a:rPr>
              <a:t> Restitution, max count)</a:t>
            </a:r>
            <a:endParaRPr lang="en-US" sz="1400" kern="0" dirty="0"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B698A-E366-497A-AAC1-62C77A096C9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30"/>
          <a:stretch/>
        </p:blipFill>
        <p:spPr bwMode="auto">
          <a:xfrm>
            <a:off x="5689440" y="3105325"/>
            <a:ext cx="3967137" cy="2174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06514C-6415-4728-9D1C-A5F4B3D0B12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t="11057" r="27338" b="38937"/>
          <a:stretch/>
        </p:blipFill>
        <p:spPr bwMode="auto">
          <a:xfrm rot="5400000">
            <a:off x="9511143" y="2926829"/>
            <a:ext cx="2816470" cy="22506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5BAA07-B7EC-41C5-86AB-E0F8774E6DA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5"/>
          <a:stretch/>
        </p:blipFill>
        <p:spPr bwMode="auto">
          <a:xfrm>
            <a:off x="5689440" y="1448817"/>
            <a:ext cx="3967137" cy="13997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21BEA-8D21-42B2-9921-5486480FF883}"/>
              </a:ext>
            </a:extLst>
          </p:cNvPr>
          <p:cNvSpPr txBox="1"/>
          <p:nvPr/>
        </p:nvSpPr>
        <p:spPr>
          <a:xfrm>
            <a:off x="6408136" y="1070004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Individual Engine 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82FCF-013F-4E3B-9DB3-FA84FB7F109B}"/>
              </a:ext>
            </a:extLst>
          </p:cNvPr>
          <p:cNvSpPr txBox="1"/>
          <p:nvPr/>
        </p:nvSpPr>
        <p:spPr>
          <a:xfrm>
            <a:off x="7078935" y="5280165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Full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9A02B-183C-4868-A1E1-B2F52AC6F419}"/>
              </a:ext>
            </a:extLst>
          </p:cNvPr>
          <p:cNvSpPr txBox="1"/>
          <p:nvPr/>
        </p:nvSpPr>
        <p:spPr>
          <a:xfrm>
            <a:off x="10122491" y="5449442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+ Fuel Tank</a:t>
            </a:r>
          </a:p>
        </p:txBody>
      </p:sp>
    </p:spTree>
    <p:extLst>
      <p:ext uri="{BB962C8B-B14F-4D97-AF65-F5344CB8AC3E}">
        <p14:creationId xmlns:p14="http://schemas.microsoft.com/office/powerpoint/2010/main" val="2639684217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497A9-4124-452B-8E9E-0D3DA921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80973-75D7-4E6B-8401-64342B38F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For each sample:</a:t>
            </a:r>
          </a:p>
          <a:p>
            <a:pPr lvl="1"/>
            <a:r>
              <a:rPr lang="en-US" dirty="0"/>
              <a:t>For each component failure event:</a:t>
            </a:r>
          </a:p>
          <a:p>
            <a:pPr lvl="2"/>
            <a:r>
              <a:rPr lang="en-US" dirty="0"/>
              <a:t>Source: 		Component causing the failure</a:t>
            </a:r>
          </a:p>
          <a:p>
            <a:pPr lvl="2"/>
            <a:r>
              <a:rPr lang="en-US" dirty="0"/>
              <a:t>Target: 		Component failed</a:t>
            </a:r>
          </a:p>
          <a:p>
            <a:pPr lvl="2"/>
            <a:r>
              <a:rPr lang="en-US" dirty="0"/>
              <a:t>Mode: 		Energy transfer mode (blast or debris, for now)</a:t>
            </a:r>
          </a:p>
          <a:p>
            <a:pPr lvl="2"/>
            <a:r>
              <a:rPr lang="en-US" dirty="0"/>
              <a:t>Time increment: 	Time between source failure and target failure</a:t>
            </a:r>
          </a:p>
          <a:p>
            <a:pPr lvl="2"/>
            <a:r>
              <a:rPr lang="en-US" dirty="0"/>
              <a:t>Global time: 		Time between initial failure and target failure</a:t>
            </a:r>
          </a:p>
          <a:p>
            <a:pPr lvl="2"/>
            <a:r>
              <a:rPr lang="en-US" dirty="0"/>
              <a:t>Ricochet count: 	Number of ricochet’s between source and target failure (for debris)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Challenge: Extracting useful information from the mass of simulation data generated</a:t>
            </a:r>
          </a:p>
          <a:p>
            <a:pPr lvl="1"/>
            <a:r>
              <a:rPr lang="en-US" dirty="0"/>
              <a:t>Python and </a:t>
            </a:r>
            <a:r>
              <a:rPr lang="en-US" dirty="0" err="1"/>
              <a:t>Matlab</a:t>
            </a:r>
            <a:r>
              <a:rPr lang="en-US" dirty="0"/>
              <a:t> used liberally in pre-processing, post-processing, and plotting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60470-584A-4630-BC0F-38914775E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" b="7589"/>
          <a:stretch/>
        </p:blipFill>
        <p:spPr bwMode="auto">
          <a:xfrm>
            <a:off x="2958217" y="2824010"/>
            <a:ext cx="6025178" cy="2926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65FDFF-4763-4949-A43F-8A1C13D3877F}"/>
              </a:ext>
            </a:extLst>
          </p:cNvPr>
          <p:cNvSpPr txBox="1"/>
          <p:nvPr/>
        </p:nvSpPr>
        <p:spPr>
          <a:xfrm>
            <a:off x="8042135" y="4169158"/>
            <a:ext cx="40139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</a:rPr>
              <a:t>Symbols indicate failure mode (OP vs. FR)</a:t>
            </a:r>
          </a:p>
          <a:p>
            <a:pPr marL="4032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FF"/>
                </a:solidFill>
              </a:rPr>
              <a:t>All fragments in this example</a:t>
            </a:r>
          </a:p>
          <a:p>
            <a:pPr indent="-225425"/>
            <a:r>
              <a:rPr lang="en-US" sz="1400" dirty="0">
                <a:solidFill>
                  <a:srgbClr val="0066FF"/>
                </a:solidFill>
              </a:rPr>
              <a:t>Colors</a:t>
            </a:r>
          </a:p>
          <a:p>
            <a:pPr marL="4032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FF"/>
                </a:solidFill>
              </a:rPr>
              <a:t>Grey: component on initiating engine</a:t>
            </a:r>
          </a:p>
          <a:p>
            <a:pPr marL="403225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6FF"/>
                </a:solidFill>
              </a:rPr>
              <a:t>Red: LOC environment, </a:t>
            </a:r>
            <a:br>
              <a:rPr lang="en-US" sz="1400" dirty="0">
                <a:solidFill>
                  <a:srgbClr val="0066FF"/>
                </a:solidFill>
              </a:rPr>
            </a:br>
            <a:r>
              <a:rPr lang="en-US" sz="1400" dirty="0">
                <a:solidFill>
                  <a:srgbClr val="0066FF"/>
                </a:solidFill>
              </a:rPr>
              <a:t>(</a:t>
            </a:r>
            <a:r>
              <a:rPr lang="en-US" sz="1200" dirty="0">
                <a:solidFill>
                  <a:srgbClr val="0066FF"/>
                </a:solidFill>
              </a:rPr>
              <a:t>special potential for causing stage explosion)</a:t>
            </a:r>
            <a:endParaRPr lang="en-US" sz="1400" dirty="0">
              <a:solidFill>
                <a:srgbClr val="0066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3F7E2-EEF8-45B3-8DA1-6732E994C061}"/>
              </a:ext>
            </a:extLst>
          </p:cNvPr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4" t="1533" r="32453" b="39932"/>
          <a:stretch/>
        </p:blipFill>
        <p:spPr bwMode="auto">
          <a:xfrm>
            <a:off x="371567" y="3000466"/>
            <a:ext cx="2586650" cy="2361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721D29-AF48-4098-A681-87C57F8134DF}"/>
              </a:ext>
            </a:extLst>
          </p:cNvPr>
          <p:cNvSpPr txBox="1"/>
          <p:nvPr/>
        </p:nvSpPr>
        <p:spPr>
          <a:xfrm rot="5400000">
            <a:off x="3660629" y="3259723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2E766F-5083-463D-A04A-31E1090D15B2}"/>
              </a:ext>
            </a:extLst>
          </p:cNvPr>
          <p:cNvCxnSpPr>
            <a:stCxn id="9" idx="3"/>
          </p:cNvCxnSpPr>
          <p:nvPr/>
        </p:nvCxnSpPr>
        <p:spPr bwMode="auto">
          <a:xfrm flipH="1">
            <a:off x="3980588" y="3748960"/>
            <a:ext cx="1" cy="6281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92427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F49FE-E70C-46B5-864D-9C7B63DAC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Cases: Sensitivities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69D89-4E7B-4FE1-9A9C-0C6A108B8B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567" y="964799"/>
            <a:ext cx="11527405" cy="5492147"/>
          </a:xfrm>
        </p:spPr>
        <p:txBody>
          <a:bodyPr/>
          <a:lstStyle/>
          <a:p>
            <a:r>
              <a:rPr lang="en-US" dirty="0"/>
              <a:t>Initiating component</a:t>
            </a:r>
          </a:p>
          <a:p>
            <a:pPr lvl="1"/>
            <a:r>
              <a:rPr lang="en-US" dirty="0"/>
              <a:t>Look for symmetric in results, reflective of geometric symmetry of the model</a:t>
            </a:r>
          </a:p>
          <a:p>
            <a:pPr lvl="1"/>
            <a:endParaRPr lang="en-US" dirty="0"/>
          </a:p>
          <a:p>
            <a:r>
              <a:rPr lang="en-US" dirty="0"/>
              <a:t>Monte Carlo samples</a:t>
            </a:r>
          </a:p>
          <a:p>
            <a:pPr lvl="1"/>
            <a:r>
              <a:rPr lang="en-US" dirty="0"/>
              <a:t>Look for convergence with increasing sample size</a:t>
            </a:r>
          </a:p>
          <a:p>
            <a:pPr lvl="1"/>
            <a:endParaRPr lang="en-US" dirty="0"/>
          </a:p>
          <a:p>
            <a:r>
              <a:rPr lang="en-US" dirty="0"/>
              <a:t>Ricochet effects</a:t>
            </a:r>
          </a:p>
          <a:p>
            <a:pPr lvl="1"/>
            <a:r>
              <a:rPr lang="en-US" dirty="0"/>
              <a:t>Look for </a:t>
            </a:r>
          </a:p>
          <a:p>
            <a:pPr lvl="2"/>
            <a:r>
              <a:rPr lang="en-US" dirty="0"/>
              <a:t>Effects of increased number of ricochet’s allowed (level required for convergence?)</a:t>
            </a:r>
          </a:p>
          <a:p>
            <a:pPr lvl="2"/>
            <a:r>
              <a:rPr lang="en-US" dirty="0"/>
              <a:t>Effects of variations in coefficient of restitution</a:t>
            </a:r>
          </a:p>
          <a:p>
            <a:pPr lvl="2"/>
            <a:endParaRPr lang="en-US" dirty="0"/>
          </a:p>
          <a:p>
            <a:r>
              <a:rPr lang="en-US" dirty="0"/>
              <a:t>Overpressure failure threshold</a:t>
            </a:r>
          </a:p>
          <a:p>
            <a:pPr lvl="1"/>
            <a:r>
              <a:rPr lang="en-US" dirty="0"/>
              <a:t>Look for effects of variations and sensitivity to failure altitude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7228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LS">
  <a:themeElements>
    <a:clrScheme name="Custom 2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DEADA"/>
      </a:accent1>
      <a:accent2>
        <a:srgbClr val="DBEEF4"/>
      </a:accent2>
      <a:accent3>
        <a:srgbClr val="E6E0EC"/>
      </a:accent3>
      <a:accent4>
        <a:srgbClr val="000000"/>
      </a:accent4>
      <a:accent5>
        <a:srgbClr val="EBF1DE"/>
      </a:accent5>
      <a:accent6>
        <a:srgbClr val="F2DCDB"/>
      </a:accent6>
      <a:hlink>
        <a:srgbClr val="2D2D8A"/>
      </a:hlink>
      <a:folHlink>
        <a:srgbClr val="DDD9C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7709_Baylor_Univ_Sumr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709_Baylor_Univ_Sumra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709_Baylor_Univ_Sumra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709_Baylor_Univ_Sumra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709_Baylor_Univ_Sumra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709_Baylor_Univ_Sumra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709_Baylor_Univ_Sumra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709_Baylor_Univ_Sumra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709_Baylor_Univ_Sumra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709_Baylor_Univ_Sumra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709_Baylor_Univ_Sumra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709_Baylor_Univ_Sumra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S" id="{06115266-BB7F-48CE-89F7-9757D9FCCFF4}" vid="{8E541043-66C7-4CAF-A756-90E89C23E891}"/>
    </a:ext>
  </a:extLst>
</a:theme>
</file>

<file path=ppt/theme/theme2.xml><?xml version="1.0" encoding="utf-8"?>
<a:theme xmlns:a="http://schemas.openxmlformats.org/drawingml/2006/main" name="SLS2015">
  <a:themeElements>
    <a:clrScheme name="Custom 5">
      <a:dk1>
        <a:srgbClr val="000000"/>
      </a:dk1>
      <a:lt1>
        <a:srgbClr val="969696"/>
      </a:lt1>
      <a:dk2>
        <a:srgbClr val="000000"/>
      </a:dk2>
      <a:lt2>
        <a:srgbClr val="FFFFFF"/>
      </a:lt2>
      <a:accent1>
        <a:srgbClr val="F3F5DD"/>
      </a:accent1>
      <a:accent2>
        <a:srgbClr val="CB4B0A"/>
      </a:accent2>
      <a:accent3>
        <a:srgbClr val="AAAAAA"/>
      </a:accent3>
      <a:accent4>
        <a:srgbClr val="7F7F7F"/>
      </a:accent4>
      <a:accent5>
        <a:srgbClr val="F8F9EB"/>
      </a:accent5>
      <a:accent6>
        <a:srgbClr val="D24A12"/>
      </a:accent6>
      <a:hlink>
        <a:srgbClr val="0000CC"/>
      </a:hlink>
      <a:folHlink>
        <a:srgbClr val="D24A1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S2015" id="{E5CFFA50-779A-4F05-96E1-91DDE79E6D29}" vid="{EA5ED85F-45A9-4753-8449-E5AA57D5AC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1E2BB92CBC144967077C2021A537D" ma:contentTypeVersion="11" ma:contentTypeDescription="Create a new document." ma:contentTypeScope="" ma:versionID="95446dbfff2a667912bf4464b84d6429">
  <xsd:schema xmlns:xsd="http://www.w3.org/2001/XMLSchema" xmlns:xs="http://www.w3.org/2001/XMLSchema" xmlns:p="http://schemas.microsoft.com/office/2006/metadata/properties" xmlns:ns3="c852713b-0caa-4ac0-ba75-048f00e27b76" xmlns:ns4="a3f7648c-ef34-4383-9913-3e4132c38d7f" targetNamespace="http://schemas.microsoft.com/office/2006/metadata/properties" ma:root="true" ma:fieldsID="601768b20869de0d30de2842de441416" ns3:_="" ns4:_="">
    <xsd:import namespace="c852713b-0caa-4ac0-ba75-048f00e27b76"/>
    <xsd:import namespace="a3f7648c-ef34-4383-9913-3e4132c38d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2713b-0caa-4ac0-ba75-048f00e27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7648c-ef34-4383-9913-3e4132c38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5908B1-FD01-4B8D-ABE8-56B3AC8CB8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346676-737B-4551-B080-858CBE1BCE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52713b-0caa-4ac0-ba75-048f00e27b76"/>
    <ds:schemaRef ds:uri="a3f7648c-ef34-4383-9913-3e4132c38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F8343D-5DD3-4BD4-8FCA-73D3B1AB5F40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c852713b-0caa-4ac0-ba75-048f00e27b76"/>
    <ds:schemaRef ds:uri="http://schemas.microsoft.com/office/2006/documentManagement/types"/>
    <ds:schemaRef ds:uri="a3f7648c-ef34-4383-9913-3e4132c38d7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SLS</Template>
  <TotalTime>0</TotalTime>
  <Words>1074</Words>
  <Application>Microsoft Office PowerPoint</Application>
  <PresentationFormat>Widescreen</PresentationFormat>
  <Paragraphs>231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55 Helvetica Roman</vt:lpstr>
      <vt:lpstr>Arial</vt:lpstr>
      <vt:lpstr>Calibri</vt:lpstr>
      <vt:lpstr>Cambria Math</vt:lpstr>
      <vt:lpstr>Century Gothic</vt:lpstr>
      <vt:lpstr>Courier New</vt:lpstr>
      <vt:lpstr>Lucida Grande</vt:lpstr>
      <vt:lpstr>Symbol</vt:lpstr>
      <vt:lpstr>Times New Roman</vt:lpstr>
      <vt:lpstr>Wingdings</vt:lpstr>
      <vt:lpstr>SLS</vt:lpstr>
      <vt:lpstr>SLS2015</vt:lpstr>
      <vt:lpstr>PowerPoint Presentation</vt:lpstr>
      <vt:lpstr>SARA and ERA: Physics-Based Modeling History</vt:lpstr>
      <vt:lpstr>PowerPoint Presentation</vt:lpstr>
      <vt:lpstr>Evolution of Failure Propagation Analysis for SLS</vt:lpstr>
      <vt:lpstr>Failure Propagation Simulation</vt:lpstr>
      <vt:lpstr>Explosion Modeling: Debris Propagation Updates</vt:lpstr>
      <vt:lpstr>Core Engine Section Modeling Process</vt:lpstr>
      <vt:lpstr>Data Generated</vt:lpstr>
      <vt:lpstr>Sample Cases: Sensitivities</vt:lpstr>
      <vt:lpstr>Component Failure Probabilities</vt:lpstr>
      <vt:lpstr>Debris Exit Patterns: Sensitivity to Debris Assumptions</vt:lpstr>
      <vt:lpstr>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2022-04-20T16:13:14Z</dcterms:created>
  <dcterms:modified xsi:type="dcterms:W3CDTF">2022-06-24T19:21:23Z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0x0101002BD1E2BB92CBC144967077C2021A537D</vt:lpwstr>
  </property>
</Properties>
</file>