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9" r:id="rId2"/>
  </p:sldMasterIdLst>
  <p:notesMasterIdLst>
    <p:notesMasterId r:id="rId24"/>
  </p:notesMasterIdLst>
  <p:handoutMasterIdLst>
    <p:handoutMasterId r:id="rId25"/>
  </p:handoutMasterIdLst>
  <p:sldIdLst>
    <p:sldId id="731" r:id="rId3"/>
    <p:sldId id="651" r:id="rId4"/>
    <p:sldId id="733" r:id="rId5"/>
    <p:sldId id="734" r:id="rId6"/>
    <p:sldId id="735" r:id="rId7"/>
    <p:sldId id="736" r:id="rId8"/>
    <p:sldId id="737" r:id="rId9"/>
    <p:sldId id="738" r:id="rId10"/>
    <p:sldId id="739" r:id="rId11"/>
    <p:sldId id="740" r:id="rId12"/>
    <p:sldId id="741" r:id="rId13"/>
    <p:sldId id="742" r:id="rId14"/>
    <p:sldId id="743" r:id="rId15"/>
    <p:sldId id="1308" r:id="rId16"/>
    <p:sldId id="746" r:id="rId17"/>
    <p:sldId id="747" r:id="rId18"/>
    <p:sldId id="748" r:id="rId19"/>
    <p:sldId id="749" r:id="rId20"/>
    <p:sldId id="750" r:id="rId21"/>
    <p:sldId id="752" r:id="rId22"/>
    <p:sldId id="753" r:id="rId23"/>
  </p:sldIdLst>
  <p:sldSz cx="12192000" cy="6858000"/>
  <p:notesSz cx="7099300" cy="10234613"/>
  <p:defaultTextStyle>
    <a:defPPr>
      <a:defRPr lang="en-US"/>
    </a:defPPr>
    <a:lvl1pPr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que Lopez Droguett" initials="ELD" lastIdx="9" clrIdx="0"/>
  <p:cmAuthor id="1" name="Enrique Droguett" initials="ED" lastIdx="1" clrIdx="1"/>
  <p:cmAuthor id="2" name="LOPEZ LOPEZ" initials="LL" lastIdx="4" clrIdx="2">
    <p:extLst>
      <p:ext uri="{19B8F6BF-5375-455C-9EA6-DF929625EA0E}">
        <p15:presenceInfo xmlns:p15="http://schemas.microsoft.com/office/powerpoint/2012/main" userId="4e86c8cf94a339df" providerId="Windows Live"/>
      </p:ext>
    </p:extLst>
  </p:cmAuthor>
  <p:cmAuthor id="3" name="Microsoft Office User" initials="MOU" lastIdx="3"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8595B"/>
    <a:srgbClr val="2F88BC"/>
    <a:srgbClr val="005587"/>
    <a:srgbClr val="003D87"/>
    <a:srgbClr val="E20D18"/>
    <a:srgbClr val="E63329"/>
    <a:srgbClr val="B813C5"/>
    <a:srgbClr val="801B18"/>
    <a:srgbClr val="BD0000"/>
    <a:srgbClr val="95D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7" autoAdjust="0"/>
    <p:restoredTop sz="84049" autoAdjust="0"/>
  </p:normalViewPr>
  <p:slideViewPr>
    <p:cSldViewPr>
      <p:cViewPr varScale="1">
        <p:scale>
          <a:sx n="112" d="100"/>
          <a:sy n="112" d="100"/>
        </p:scale>
        <p:origin x="672"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0" d="100"/>
          <a:sy n="90" d="100"/>
        </p:scale>
        <p:origin x="4000" y="22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3076575" cy="5111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9227" tIns="44613" rIns="89227" bIns="44613" numCol="1" anchor="t" anchorCtr="0" compatLnSpc="1">
            <a:prstTxWarp prst="textNoShape">
              <a:avLst/>
            </a:prstTxWarp>
          </a:bodyPr>
          <a:lstStyle>
            <a:lvl1pPr defTabSz="892175">
              <a:defRPr sz="1200" b="0" smtClean="0">
                <a:effectLst/>
                <a:latin typeface="Times New Roman" charset="0"/>
                <a:cs typeface="+mn-cs"/>
              </a:defRPr>
            </a:lvl1pPr>
          </a:lstStyle>
          <a:p>
            <a:pPr>
              <a:defRPr/>
            </a:pPr>
            <a:endParaRPr lang="pt-BR"/>
          </a:p>
        </p:txBody>
      </p:sp>
      <p:sp>
        <p:nvSpPr>
          <p:cNvPr id="262147" name="Rectangle 3"/>
          <p:cNvSpPr>
            <a:spLocks noGrp="1" noChangeArrowheads="1"/>
          </p:cNvSpPr>
          <p:nvPr>
            <p:ph type="dt" sz="quarter" idx="1"/>
          </p:nvPr>
        </p:nvSpPr>
        <p:spPr bwMode="auto">
          <a:xfrm>
            <a:off x="4021138" y="0"/>
            <a:ext cx="3076575" cy="5111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9227" tIns="44613" rIns="89227" bIns="44613" numCol="1" anchor="t" anchorCtr="0" compatLnSpc="1">
            <a:prstTxWarp prst="textNoShape">
              <a:avLst/>
            </a:prstTxWarp>
          </a:bodyPr>
          <a:lstStyle>
            <a:lvl1pPr algn="r" defTabSz="892175">
              <a:defRPr sz="1200" b="0" smtClean="0">
                <a:effectLst/>
                <a:latin typeface="Times New Roman" charset="0"/>
                <a:cs typeface="+mn-cs"/>
              </a:defRPr>
            </a:lvl1pPr>
          </a:lstStyle>
          <a:p>
            <a:pPr>
              <a:defRPr/>
            </a:pPr>
            <a:endParaRPr lang="pt-BR"/>
          </a:p>
        </p:txBody>
      </p:sp>
      <p:sp>
        <p:nvSpPr>
          <p:cNvPr id="262148" name="Rectangle 4"/>
          <p:cNvSpPr>
            <a:spLocks noGrp="1" noChangeArrowheads="1"/>
          </p:cNvSpPr>
          <p:nvPr>
            <p:ph type="ftr" sz="quarter" idx="2"/>
          </p:nvPr>
        </p:nvSpPr>
        <p:spPr bwMode="auto">
          <a:xfrm>
            <a:off x="0" y="9721850"/>
            <a:ext cx="3076575" cy="5111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9227" tIns="44613" rIns="89227" bIns="44613" numCol="1" anchor="b" anchorCtr="0" compatLnSpc="1">
            <a:prstTxWarp prst="textNoShape">
              <a:avLst/>
            </a:prstTxWarp>
          </a:bodyPr>
          <a:lstStyle>
            <a:lvl1pPr defTabSz="892175">
              <a:defRPr sz="1200" b="0" smtClean="0">
                <a:effectLst/>
                <a:latin typeface="Times New Roman" charset="0"/>
                <a:cs typeface="+mn-cs"/>
              </a:defRPr>
            </a:lvl1pPr>
          </a:lstStyle>
          <a:p>
            <a:pPr>
              <a:defRPr/>
            </a:pPr>
            <a:endParaRPr lang="pt-BR"/>
          </a:p>
        </p:txBody>
      </p:sp>
      <p:sp>
        <p:nvSpPr>
          <p:cNvPr id="262149"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89227" tIns="44613" rIns="89227" bIns="44613" numCol="1" anchor="b" anchorCtr="0" compatLnSpc="1">
            <a:prstTxWarp prst="textNoShape">
              <a:avLst/>
            </a:prstTxWarp>
          </a:bodyPr>
          <a:lstStyle>
            <a:lvl1pPr algn="r" defTabSz="892175">
              <a:defRPr sz="1200" b="0" smtClean="0">
                <a:effectLst/>
                <a:latin typeface="Times New Roman" charset="0"/>
                <a:cs typeface="+mn-cs"/>
              </a:defRPr>
            </a:lvl1pPr>
          </a:lstStyle>
          <a:p>
            <a:pPr>
              <a:defRPr/>
            </a:pPr>
            <a:fld id="{7F0A268C-3245-9849-9197-C6775F5D1B85}" type="slidenum">
              <a:rPr lang="pt-BR"/>
              <a:pPr>
                <a:defRPr/>
              </a:pPr>
              <a:t>‹#›</a:t>
            </a:fld>
            <a:endParaRPr lang="pt-BR"/>
          </a:p>
        </p:txBody>
      </p:sp>
    </p:spTree>
    <p:extLst>
      <p:ext uri="{BB962C8B-B14F-4D97-AF65-F5344CB8AC3E}">
        <p14:creationId xmlns:p14="http://schemas.microsoft.com/office/powerpoint/2010/main" val="3074850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50" tIns="48325" rIns="96650" bIns="48325" numCol="1" anchor="t" anchorCtr="0" compatLnSpc="1">
            <a:prstTxWarp prst="textNoShape">
              <a:avLst/>
            </a:prstTxWarp>
          </a:bodyPr>
          <a:lstStyle>
            <a:lvl1pPr defTabSz="966788">
              <a:defRPr sz="1300" b="0" smtClean="0">
                <a:effectLst/>
                <a:latin typeface="Times New Roman" charset="0"/>
                <a:cs typeface="+mn-cs"/>
              </a:defRPr>
            </a:lvl1pPr>
          </a:lstStyle>
          <a:p>
            <a:pPr>
              <a:defRPr/>
            </a:pPr>
            <a:endParaRPr lang="en-US"/>
          </a:p>
        </p:txBody>
      </p:sp>
      <p:sp>
        <p:nvSpPr>
          <p:cNvPr id="6147" name="Rectangle 3"/>
          <p:cNvSpPr>
            <a:spLocks noGrp="1" noChangeArrowheads="1"/>
          </p:cNvSpPr>
          <p:nvPr>
            <p:ph type="dt" idx="1"/>
          </p:nvPr>
        </p:nvSpPr>
        <p:spPr bwMode="auto">
          <a:xfrm>
            <a:off x="4022725" y="0"/>
            <a:ext cx="3076575" cy="5111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50" tIns="48325" rIns="96650" bIns="48325" numCol="1" anchor="t" anchorCtr="0" compatLnSpc="1">
            <a:prstTxWarp prst="textNoShape">
              <a:avLst/>
            </a:prstTxWarp>
          </a:bodyPr>
          <a:lstStyle>
            <a:lvl1pPr algn="r" defTabSz="966788">
              <a:defRPr sz="1300" b="0" smtClean="0">
                <a:effectLst/>
                <a:latin typeface="Times New Roman"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46150" y="4859338"/>
            <a:ext cx="5207000" cy="46069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50" tIns="48325" rIns="96650"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723438"/>
            <a:ext cx="3076575" cy="5111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50" tIns="48325" rIns="96650" bIns="48325" numCol="1" anchor="b" anchorCtr="0" compatLnSpc="1">
            <a:prstTxWarp prst="textNoShape">
              <a:avLst/>
            </a:prstTxWarp>
          </a:bodyPr>
          <a:lstStyle>
            <a:lvl1pPr defTabSz="966788">
              <a:defRPr sz="1300" b="0" smtClean="0">
                <a:effectLst/>
                <a:latin typeface="Times New Roman"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50" tIns="48325" rIns="96650" bIns="48325" numCol="1" anchor="b" anchorCtr="0" compatLnSpc="1">
            <a:prstTxWarp prst="textNoShape">
              <a:avLst/>
            </a:prstTxWarp>
          </a:bodyPr>
          <a:lstStyle>
            <a:lvl1pPr algn="r" defTabSz="966788">
              <a:defRPr sz="1300" b="0" smtClean="0">
                <a:effectLst/>
                <a:latin typeface="Times New Roman" charset="0"/>
                <a:cs typeface="+mn-cs"/>
              </a:defRPr>
            </a:lvl1pPr>
          </a:lstStyle>
          <a:p>
            <a:pPr>
              <a:defRPr/>
            </a:pPr>
            <a:fld id="{EF7C3958-3549-7B46-A95C-50857238D984}" type="slidenum">
              <a:rPr lang="en-US"/>
              <a:pPr>
                <a:defRPr/>
              </a:pPr>
              <a:t>‹#›</a:t>
            </a:fld>
            <a:endParaRPr lang="en-US"/>
          </a:p>
        </p:txBody>
      </p:sp>
    </p:spTree>
    <p:extLst>
      <p:ext uri="{BB962C8B-B14F-4D97-AF65-F5344CB8AC3E}">
        <p14:creationId xmlns:p14="http://schemas.microsoft.com/office/powerpoint/2010/main" val="1765535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1</a:t>
            </a:fld>
            <a:endParaRPr lang="en-US"/>
          </a:p>
        </p:txBody>
      </p:sp>
    </p:spTree>
    <p:extLst>
      <p:ext uri="{BB962C8B-B14F-4D97-AF65-F5344CB8AC3E}">
        <p14:creationId xmlns:p14="http://schemas.microsoft.com/office/powerpoint/2010/main" val="169774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Interpretability is needed to build trust in DL-PHM models.</a:t>
            </a:r>
          </a:p>
          <a:p>
            <a:r>
              <a:rPr lang="en-US" sz="1200" kern="1200" dirty="0">
                <a:solidFill>
                  <a:schemeClr val="tx1"/>
                </a:solidFill>
                <a:effectLst/>
                <a:latin typeface="Times New Roman" charset="0"/>
                <a:ea typeface="ＭＳ Ｐゴシック" charset="0"/>
                <a:cs typeface="ＭＳ Ｐゴシック" charset="0"/>
              </a:rPr>
              <a:t>DL is a set of ML techniques that allow us to analyze complex datasets and extract abstract information and features that otherwise would take expert knowledge and time to obtain. </a:t>
            </a:r>
          </a:p>
          <a:p>
            <a:r>
              <a:rPr lang="en-US" sz="1200" kern="1200" dirty="0">
                <a:solidFill>
                  <a:schemeClr val="tx1"/>
                </a:solidFill>
                <a:effectLst/>
                <a:latin typeface="Times New Roman" charset="0"/>
                <a:ea typeface="ＭＳ Ｐゴシック" charset="0"/>
                <a:cs typeface="ＭＳ Ｐゴシック" charset="0"/>
              </a:rPr>
              <a:t>The main structure behind DL are NNs. NN are non-lineal functions applied in sequence to an input data to yield and output variable. </a:t>
            </a:r>
          </a:p>
          <a:p>
            <a:r>
              <a:rPr lang="en-US" sz="1200" kern="1200" dirty="0">
                <a:solidFill>
                  <a:schemeClr val="tx1"/>
                </a:solidFill>
                <a:effectLst/>
                <a:latin typeface="Times New Roman" charset="0"/>
                <a:ea typeface="ＭＳ Ｐゴシック" charset="0"/>
                <a:cs typeface="ＭＳ Ｐゴシック" charset="0"/>
              </a:rPr>
              <a:t>With today’s technology, NN are flexible, easy to train, and easy to implement in many tasks. However, in their raw nature, NNs work as black boxes that cannot be interpreted and do not consider any constraint on the problem under study. </a:t>
            </a:r>
          </a:p>
          <a:p>
            <a:r>
              <a:rPr lang="en-US" sz="1200" kern="1200" dirty="0">
                <a:solidFill>
                  <a:schemeClr val="tx1"/>
                </a:solidFill>
                <a:effectLst/>
                <a:latin typeface="Times New Roman" charset="0"/>
                <a:ea typeface="ＭＳ Ｐゴシック" charset="0"/>
                <a:cs typeface="ＭＳ Ｐゴシック" charset="0"/>
              </a:rPr>
              <a:t>As such, one of the most recent research efforts have gone into how we can implement previous knowledge of a system to these powerful models. In engineering, this can be summarized in using physics models. </a:t>
            </a:r>
          </a:p>
          <a:p>
            <a:r>
              <a:rPr lang="en-US" sz="1200" kern="1200" dirty="0">
                <a:solidFill>
                  <a:schemeClr val="tx1"/>
                </a:solidFill>
                <a:effectLst/>
                <a:latin typeface="Times New Roman" charset="0"/>
                <a:ea typeface="ＭＳ Ｐゴシック" charset="0"/>
                <a:cs typeface="ＭＳ Ｐゴシック" charset="0"/>
              </a:rPr>
              <a:t>So the question is, how can we embed physics to a NN architecture?</a:t>
            </a:r>
            <a:endParaRPr lang="es-US" sz="1200" kern="1200" dirty="0">
              <a:solidFill>
                <a:schemeClr val="tx1"/>
              </a:solidFill>
              <a:effectLst/>
              <a:latin typeface="Times New Roman"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13</a:t>
            </a:fld>
            <a:endParaRPr lang="en-US"/>
          </a:p>
        </p:txBody>
      </p:sp>
    </p:spTree>
    <p:extLst>
      <p:ext uri="{BB962C8B-B14F-4D97-AF65-F5344CB8AC3E}">
        <p14:creationId xmlns:p14="http://schemas.microsoft.com/office/powerpoint/2010/main" val="116619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err="1"/>
              <a:t>Raissi</a:t>
            </a:r>
            <a:r>
              <a:rPr lang="en-US" dirty="0"/>
              <a:t> et al. take advantage of automatic differentiation [31] to formulate a PDE-like penalization function:</a:t>
            </a:r>
          </a:p>
          <a:p>
            <a:pPr marL="171450" indent="-171450">
              <a:buFont typeface="Arial" panose="020B0604020202020204" pitchFamily="34" charset="0"/>
              <a:buChar char="•"/>
            </a:pPr>
            <a:r>
              <a:rPr lang="en-US" dirty="0"/>
              <a:t>Consider the target value to estimate (e.g., velocity field, temperature, </a:t>
            </a:r>
            <a:r>
              <a:rPr lang="en-US" dirty="0" err="1"/>
              <a:t>RUL</a:t>
            </a:r>
            <a:r>
              <a:rPr lang="en-US" dirty="0"/>
              <a:t>) as the output of a NN expressed by 𝑢 ( 𝑧 , 𝑡 )</a:t>
            </a:r>
          </a:p>
          <a:p>
            <a:pPr marL="171450" indent="-171450">
              <a:buFont typeface="Arial" panose="020B0604020202020204" pitchFamily="34" charset="0"/>
              <a:buChar char="•"/>
            </a:pPr>
            <a:r>
              <a:rPr lang="en-US" dirty="0"/>
              <a:t>One can use automatic differentiation to calculate the exact derivative of the NN representing 𝑢 with respect to any of its input variables (e.g., 𝑢</a:t>
            </a:r>
            <a:r>
              <a:rPr lang="en-US" baseline="-25000" dirty="0"/>
              <a:t>𝑧</a:t>
            </a:r>
            <a:r>
              <a:rPr lang="en-US" dirty="0"/>
              <a:t> , 𝑢</a:t>
            </a:r>
            <a:r>
              <a:rPr lang="en-US" baseline="-25000" dirty="0"/>
              <a:t>𝑡</a:t>
            </a:r>
            <a:r>
              <a:rPr lang="en-US" dirty="0"/>
              <a:t> ).</a:t>
            </a:r>
          </a:p>
          <a:p>
            <a:pPr marL="171450" indent="-171450">
              <a:buFont typeface="Arial" panose="020B0604020202020204" pitchFamily="34" charset="0"/>
              <a:buChar char="•"/>
            </a:pPr>
            <a:r>
              <a:rPr lang="en-US" dirty="0"/>
              <a:t>This allows the creation of a PDE in the form of Equation 6, where 𝑢</a:t>
            </a:r>
            <a:r>
              <a:rPr lang="en-US" baseline="-25000" dirty="0"/>
              <a:t>𝑡</a:t>
            </a:r>
            <a:r>
              <a:rPr lang="en-US" dirty="0"/>
              <a:t> is the time derivative of the output variable, and the function g on the right-hand side is represented by a second NN, which takes the spatial variables and their corresponding 𝑢 derivatives as input</a:t>
            </a:r>
          </a:p>
          <a:p>
            <a:pPr marL="171450" indent="-171450">
              <a:buFont typeface="Arial" panose="020B0604020202020204" pitchFamily="34" charset="0"/>
              <a:buChar char="•"/>
            </a:pPr>
            <a:endParaRPr lang="en-US"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What we do:</a:t>
            </a:r>
          </a:p>
          <a:p>
            <a:pPr marL="228600" indent="-228600">
              <a:buFont typeface="Arial" panose="020B0604020202020204" pitchFamily="34" charset="0"/>
              <a:buChar char="•"/>
            </a:pPr>
            <a:r>
              <a:rPr lang="en-US" dirty="0"/>
              <a:t>Adding a PDE-like penalization to the loss function of the model would create a relationship among the input features of the model and the derivatives of the output value with respect to its independent variables</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r>
              <a:rPr lang="en-US" dirty="0"/>
              <a:t>This effect can be boosted if the framework is given time as an input feature, rather than implicitly extracting it from a sequence, since for metrics such as the RUL, the penalization function adds information on the degradation rate if temporal derivatives are considered.</a:t>
            </a:r>
          </a:p>
          <a:p>
            <a:pPr marL="171450" indent="-171450">
              <a:buFont typeface="Arial" panose="020B0604020202020204" pitchFamily="34" charset="0"/>
              <a:buChar char="•"/>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14</a:t>
            </a:fld>
            <a:endParaRPr lang="en-US"/>
          </a:p>
        </p:txBody>
      </p:sp>
    </p:spTree>
    <p:extLst>
      <p:ext uri="{BB962C8B-B14F-4D97-AF65-F5344CB8AC3E}">
        <p14:creationId xmlns:p14="http://schemas.microsoft.com/office/powerpoint/2010/main" val="200761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The PDE has a penalization weight associated to it which is a hyperparameter to be determined</a:t>
            </a:r>
            <a:endParaRPr lang="es-US" sz="1200" kern="1200" dirty="0">
              <a:solidFill>
                <a:schemeClr val="tx1"/>
              </a:solidFill>
              <a:effectLst/>
              <a:latin typeface="Times New Roman"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15</a:t>
            </a:fld>
            <a:endParaRPr lang="en-US"/>
          </a:p>
        </p:txBody>
      </p:sp>
    </p:spTree>
    <p:extLst>
      <p:ext uri="{BB962C8B-B14F-4D97-AF65-F5344CB8AC3E}">
        <p14:creationId xmlns:p14="http://schemas.microsoft.com/office/powerpoint/2010/main" val="385748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study upon which we build the preprocessing pipeline comes from a Vapor Recovery Unit located at an offshore oil-production platform</a:t>
            </a:r>
          </a:p>
          <a:p>
            <a:endParaRPr lang="en-US" dirty="0"/>
          </a:p>
          <a:p>
            <a:r>
              <a:rPr lang="en-US" dirty="0"/>
              <a:t>Data for two identical and independent units are provided.</a:t>
            </a:r>
          </a:p>
          <a:p>
            <a:endParaRPr lang="en-US" dirty="0"/>
          </a:p>
          <a:p>
            <a:r>
              <a:rPr lang="en-US" dirty="0"/>
              <a:t>Data consists of sensor readings acquired every 15 seconds for a period of 15 months.</a:t>
            </a:r>
          </a:p>
          <a:p>
            <a:pPr lvl="1"/>
            <a:r>
              <a:rPr lang="en-US" dirty="0"/>
              <a:t>2,384,640 log entries.</a:t>
            </a:r>
          </a:p>
          <a:p>
            <a:pPr marL="342900" lvl="1" indent="0">
              <a:buNone/>
            </a:pPr>
            <a:endParaRPr lang="en-US" dirty="0"/>
          </a:p>
          <a:p>
            <a:r>
              <a:rPr lang="en-US" dirty="0"/>
              <a:t>Data is provided in separate files for two units:</a:t>
            </a:r>
          </a:p>
          <a:p>
            <a:pPr lvl="1"/>
            <a:r>
              <a:rPr lang="en-US" dirty="0"/>
              <a:t>VRU - A contains 189 sensors.</a:t>
            </a:r>
          </a:p>
          <a:p>
            <a:pPr lvl="1"/>
            <a:r>
              <a:rPr lang="en-US" dirty="0"/>
              <a:t>VRU - B contains 174 sensors.</a:t>
            </a:r>
          </a:p>
          <a:p>
            <a:pPr lvl="1"/>
            <a:endParaRPr lang="en-US" dirty="0"/>
          </a:p>
          <a:p>
            <a:pPr lvl="0"/>
            <a:r>
              <a:rPr lang="en-US" dirty="0"/>
              <a:t>This dataset presents a challenge given it multiple features, missing values, redundant features and few failure events. </a:t>
            </a: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17</a:t>
            </a:fld>
            <a:endParaRPr lang="en-US"/>
          </a:p>
        </p:txBody>
      </p:sp>
    </p:spTree>
    <p:extLst>
      <p:ext uri="{BB962C8B-B14F-4D97-AF65-F5344CB8AC3E}">
        <p14:creationId xmlns:p14="http://schemas.microsoft.com/office/powerpoint/2010/main" val="194760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PHM are end-to-end frameworks which involve everything from acquiring sensor data to the decision-making process based on the collected operational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PHM has become one of the most important topics of research in reliability.</a:t>
            </a:r>
          </a:p>
          <a:p>
            <a:r>
              <a:rPr lang="en-US" dirty="0"/>
              <a:t>A </a:t>
            </a:r>
            <a:r>
              <a:rPr lang="en-US" dirty="0" err="1"/>
              <a:t>typicall</a:t>
            </a:r>
            <a:r>
              <a:rPr lang="en-US" dirty="0"/>
              <a:t> PHM framework consists of 4 main stages, which are illustrated in the figure below. And for the last 10 year, research focus has gone into the diagnostics and prognostic stage, which seek to create metric to assess the health state of the system or its remaining useful life (RUL)</a:t>
            </a:r>
          </a:p>
          <a:p>
            <a:r>
              <a:rPr lang="en-US" dirty="0"/>
              <a:t>It is in this context where PHM was born, where the objective is to develop a framework to provide a diagnosis and prognosis on the health state of a system. </a:t>
            </a:r>
          </a:p>
          <a:p>
            <a:r>
              <a:rPr lang="en-US" dirty="0"/>
              <a:t>Nowadays the most research efforts are focus on developing PHM frameworks to real complex system. The objective is to take advantage of the data collected from monitoring sensors, </a:t>
            </a:r>
          </a:p>
          <a:p>
            <a:r>
              <a:rPr lang="en-US" dirty="0"/>
              <a:t>which is expected to have information regarding the behavior of the system and its health state.</a:t>
            </a:r>
          </a:p>
          <a:p>
            <a:endParaRPr lang="en-US" dirty="0"/>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2</a:t>
            </a:fld>
            <a:endParaRPr lang="en-US"/>
          </a:p>
        </p:txBody>
      </p:sp>
    </p:spTree>
    <p:extLst>
      <p:ext uri="{BB962C8B-B14F-4D97-AF65-F5344CB8AC3E}">
        <p14:creationId xmlns:p14="http://schemas.microsoft.com/office/powerpoint/2010/main" val="313840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So, what exactly is PHM?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PHM is a framework that seeks to analyze data collected from monitoring networks in complex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As I mentioned before, It focuses on obtaining a diagnosis and prognosis of the health state of the system, where the remaining useful life estimation is one of the most critical tasks to be performed.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Estimating the RUL has commonly been done through three different methods, namely: Physics of failure models, Data Driven approaches, and hybrid methods which are a combination of the other two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Regarding DDAs, many DL techniques have been implemented in PHM. This is mostly due to many advantages that DL models present when compared to </a:t>
            </a:r>
            <a:r>
              <a:rPr lang="en-US" sz="1200" kern="1200" dirty="0" err="1">
                <a:solidFill>
                  <a:schemeClr val="tx1"/>
                </a:solidFill>
                <a:effectLst/>
                <a:latin typeface="Times New Roman" charset="0"/>
                <a:ea typeface="ＭＳ Ｐゴシック" charset="0"/>
                <a:cs typeface="ＭＳ Ｐゴシック" charset="0"/>
              </a:rPr>
              <a:t>PoF</a:t>
            </a:r>
            <a:r>
              <a:rPr lang="en-US" sz="1200" kern="1200" dirty="0">
                <a:solidFill>
                  <a:schemeClr val="tx1"/>
                </a:solidFill>
                <a:effectLst/>
                <a:latin typeface="Times New Roman" charset="0"/>
                <a:ea typeface="ＭＳ Ｐゴシック" charset="0"/>
                <a:cs typeface="ＭＳ Ｐゴシック" charset="0"/>
              </a:rPr>
              <a:t>, which is that they don’t need expert knowledge on the data in order to interpret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However, this comes with a disadvantage, which is that  these models are commonly looked as black-boxes and thus they are hard to implement in real system due to their lack of interpretability.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Further, all DL models so far applied to PHM do not consider time as input variables and rely solely on the structure of the data for the health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And, since degradation models are only available for local phenomena and small systems, creating hybrid models for large complex systems is a difficult task.</a:t>
            </a:r>
            <a:endParaRPr lang="es-US" sz="1200" kern="1200" dirty="0">
              <a:solidFill>
                <a:schemeClr val="tx1"/>
              </a:solidFill>
              <a:effectLst/>
              <a:latin typeface="Times New Roman"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3</a:t>
            </a:fld>
            <a:endParaRPr lang="en-US"/>
          </a:p>
        </p:txBody>
      </p:sp>
    </p:spTree>
    <p:extLst>
      <p:ext uri="{BB962C8B-B14F-4D97-AF65-F5344CB8AC3E}">
        <p14:creationId xmlns:p14="http://schemas.microsoft.com/office/powerpoint/2010/main" val="162027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on the left shows how data analysis to create or obtain knowledge is an iterative process, and thus requires time and effort.</a:t>
            </a: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4</a:t>
            </a:fld>
            <a:endParaRPr lang="en-US"/>
          </a:p>
        </p:txBody>
      </p:sp>
    </p:spTree>
    <p:extLst>
      <p:ext uri="{BB962C8B-B14F-4D97-AF65-F5344CB8AC3E}">
        <p14:creationId xmlns:p14="http://schemas.microsoft.com/office/powerpoint/2010/main" val="329893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all the new and exciting DL applications to PHM that has been developed in recent years, there are still many challenges to be addressed.</a:t>
            </a:r>
          </a:p>
          <a:p>
            <a:r>
              <a:rPr lang="en-US" dirty="0"/>
              <a:t>The first, and perhaps most important subject, is to create DL models that can be interpreted by the user. Switching from a black-box behavior to an open-box behavior. Once this is accomplished, engineers will be able to trust the models and understand its output, particularly when estimating the system’s RUL and using it to optimize maintenance policies.</a:t>
            </a:r>
          </a:p>
          <a:p>
            <a:endParaRPr lang="en-US" dirty="0"/>
          </a:p>
          <a:p>
            <a:r>
              <a:rPr lang="en-US" dirty="0"/>
              <a:t>Another ongoing challenge is the incorporation of expert knowledge to the training of the model. This can be either during the preprocessing of the data, or on the combination of DL models with other models that are specific to the system under study to create hybrid models. Expert knowledge can also be used to select and separate healthy from degraded states.</a:t>
            </a:r>
          </a:p>
          <a:p>
            <a:endParaRPr lang="en-US" dirty="0"/>
          </a:p>
          <a:p>
            <a:r>
              <a:rPr lang="en-US" dirty="0"/>
              <a:t>And a third challenge comes from using time as an input variable to the DL model. The degradation of a system is dynamic in its nature and thus it strongly depends on the time variable. Nevertheless, none of the DL models apply to PHM include this variable, since these were created to extract information from the structure of the data, and not to understand the system’s degradation dynamics </a:t>
            </a: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5</a:t>
            </a:fld>
            <a:endParaRPr lang="en-US"/>
          </a:p>
        </p:txBody>
      </p:sp>
    </p:spTree>
    <p:extLst>
      <p:ext uri="{BB962C8B-B14F-4D97-AF65-F5344CB8AC3E}">
        <p14:creationId xmlns:p14="http://schemas.microsoft.com/office/powerpoint/2010/main" val="351567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study upon which we build the preprocessing pipeline comes from a Vapor Recovery Unit located at an offshore oil-production platform</a:t>
            </a:r>
          </a:p>
          <a:p>
            <a:endParaRPr lang="en-US" dirty="0"/>
          </a:p>
          <a:p>
            <a:r>
              <a:rPr lang="en-US" dirty="0"/>
              <a:t>Data for two identical and independent units are provided.</a:t>
            </a:r>
          </a:p>
          <a:p>
            <a:endParaRPr lang="en-US" dirty="0"/>
          </a:p>
          <a:p>
            <a:r>
              <a:rPr lang="en-US" dirty="0"/>
              <a:t>Data consists of sensor readings acquired every 15 seconds for a period of 15 months.</a:t>
            </a:r>
          </a:p>
          <a:p>
            <a:pPr lvl="1"/>
            <a:r>
              <a:rPr lang="en-US" dirty="0"/>
              <a:t>2,384,640 log entries.</a:t>
            </a:r>
          </a:p>
          <a:p>
            <a:pPr marL="342900" lvl="1" indent="0">
              <a:buNone/>
            </a:pPr>
            <a:endParaRPr lang="en-US" dirty="0"/>
          </a:p>
          <a:p>
            <a:r>
              <a:rPr lang="en-US" dirty="0"/>
              <a:t>Data is provided in separate files for two units:</a:t>
            </a:r>
          </a:p>
          <a:p>
            <a:pPr lvl="1"/>
            <a:r>
              <a:rPr lang="en-US" dirty="0"/>
              <a:t>VRU - A contains 189 sensors.</a:t>
            </a:r>
          </a:p>
          <a:p>
            <a:pPr lvl="1"/>
            <a:r>
              <a:rPr lang="en-US" dirty="0"/>
              <a:t>VRU - B contains 174 sensors.</a:t>
            </a:r>
          </a:p>
          <a:p>
            <a:pPr lvl="1"/>
            <a:endParaRPr lang="en-US" dirty="0"/>
          </a:p>
          <a:p>
            <a:pPr lvl="0"/>
            <a:r>
              <a:rPr lang="en-US" dirty="0"/>
              <a:t>This dataset presents a challenge given it multiple features, missing values, redundant features and few failure events. </a:t>
            </a: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7</a:t>
            </a:fld>
            <a:endParaRPr lang="en-US"/>
          </a:p>
        </p:txBody>
      </p:sp>
    </p:spTree>
    <p:extLst>
      <p:ext uri="{BB962C8B-B14F-4D97-AF65-F5344CB8AC3E}">
        <p14:creationId xmlns:p14="http://schemas.microsoft.com/office/powerpoint/2010/main" val="228776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left is a pressure reading from the C-MAPSS benchmark dataset. One of the most common datasets used to test RUL models, as we will see later on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right we can see a temperature sensor from a Vapor Recovery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Tendencies, variability, background noise and simplicity are clearly different for both observed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negatives effects are magnified when we have dozens of sensors reading, as we will see in the VRU system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expert knowledge in the preprocessing can help to improve models’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we preprocess both datasets equally?</a:t>
            </a: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8</a:t>
            </a:fld>
            <a:endParaRPr lang="en-US"/>
          </a:p>
        </p:txBody>
      </p:sp>
    </p:spTree>
    <p:extLst>
      <p:ext uri="{BB962C8B-B14F-4D97-AF65-F5344CB8AC3E}">
        <p14:creationId xmlns:p14="http://schemas.microsoft.com/office/powerpoint/2010/main" val="413255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iterative process. For instance, after identifying redundant sensors the data should be read again without considering those sensors and performing the outlier detection once more. </a:t>
            </a:r>
          </a:p>
          <a:p>
            <a:r>
              <a:rPr lang="en-US" dirty="0"/>
              <a:t>This way the discarded featured don’t have any influence on the discarded outlier points.</a:t>
            </a:r>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9</a:t>
            </a:fld>
            <a:endParaRPr lang="en-US"/>
          </a:p>
        </p:txBody>
      </p:sp>
    </p:spTree>
    <p:extLst>
      <p:ext uri="{BB962C8B-B14F-4D97-AF65-F5344CB8AC3E}">
        <p14:creationId xmlns:p14="http://schemas.microsoft.com/office/powerpoint/2010/main" val="380955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correspond to statistical analysis.</a:t>
            </a:r>
          </a:p>
          <a:p>
            <a:r>
              <a:rPr lang="en-US" dirty="0"/>
              <a:t>Here non informative features are discarded. These variables correspond to those whom their standard deviation is small when compared with their mean value.</a:t>
            </a:r>
          </a:p>
          <a:p>
            <a:r>
              <a:rPr lang="en-US" dirty="0"/>
              <a:t>In the case that the std is zero, the variable would be constant, and thus is does not provide any information on the dynamical behavior of the variable and the system.</a:t>
            </a:r>
          </a:p>
          <a:p>
            <a:r>
              <a:rPr lang="en-US" dirty="0"/>
              <a:t>A threshold of 5% or lower is considered to discard a variable.</a:t>
            </a:r>
          </a:p>
          <a:p>
            <a:endParaRPr lang="en-US" dirty="0"/>
          </a:p>
          <a:p>
            <a:r>
              <a:rPr lang="en-US" dirty="0"/>
              <a:t>This can be either replaced or complemented with packages such as scikit-learn preprocessing </a:t>
            </a:r>
            <a:r>
              <a:rPr lang="en-US" sz="1800" b="0" i="0" u="none" strike="noStrike" baseline="0" dirty="0" err="1">
                <a:solidFill>
                  <a:srgbClr val="000000"/>
                </a:solidFill>
                <a:latin typeface="Charis SIL"/>
              </a:rPr>
              <a:t>SelectKbest</a:t>
            </a:r>
            <a:r>
              <a:rPr lang="en-US" sz="1800" b="0" i="0" u="none" strike="noStrike" baseline="0" dirty="0">
                <a:solidFill>
                  <a:srgbClr val="000000"/>
                </a:solidFill>
                <a:latin typeface="Charis SIL"/>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F7C3958-3549-7B46-A95C-50857238D984}" type="slidenum">
              <a:rPr lang="en-US" smtClean="0"/>
              <a:pPr>
                <a:defRPr/>
              </a:pPr>
              <a:t>12</a:t>
            </a:fld>
            <a:endParaRPr lang="en-US"/>
          </a:p>
        </p:txBody>
      </p:sp>
    </p:spTree>
    <p:extLst>
      <p:ext uri="{BB962C8B-B14F-4D97-AF65-F5344CB8AC3E}">
        <p14:creationId xmlns:p14="http://schemas.microsoft.com/office/powerpoint/2010/main" val="52989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3200">
                <a:solidFill>
                  <a:srgbClr val="005587"/>
                </a:solidFill>
              </a:defRPr>
            </a:lvl1pPr>
          </a:lstStyle>
          <a:p>
            <a:r>
              <a:rPr lang="x-none" dirty="0"/>
              <a:t>CLICK TO EDIT MASTER TITLE STYLE</a:t>
            </a:r>
            <a:endParaRPr lang="en-US" dirty="0"/>
          </a:p>
        </p:txBody>
      </p:sp>
      <p:sp>
        <p:nvSpPr>
          <p:cNvPr id="3" name="Content Placeholder 2"/>
          <p:cNvSpPr>
            <a:spLocks noGrp="1"/>
          </p:cNvSpPr>
          <p:nvPr>
            <p:ph idx="1"/>
          </p:nvPr>
        </p:nvSpPr>
        <p:spPr/>
        <p:txBody>
          <a:bodyPr/>
          <a:lstStyle>
            <a:lvl1pPr algn="just">
              <a:defRPr>
                <a:solidFill>
                  <a:srgbClr val="58595B"/>
                </a:solidFill>
              </a:defRPr>
            </a:lvl1pPr>
            <a:lvl2pPr algn="just">
              <a:defRPr>
                <a:solidFill>
                  <a:srgbClr val="58595B"/>
                </a:solidFill>
              </a:defRPr>
            </a:lvl2pPr>
            <a:lvl3pPr algn="just">
              <a:defRPr>
                <a:solidFill>
                  <a:srgbClr val="58595B"/>
                </a:solidFill>
              </a:defRPr>
            </a:lvl3pPr>
            <a:lvl4pPr algn="just">
              <a:defRPr>
                <a:solidFill>
                  <a:srgbClr val="58595B"/>
                </a:solidFill>
              </a:defRPr>
            </a:lvl4pPr>
            <a:lvl5pPr algn="just">
              <a:defRPr>
                <a:solidFill>
                  <a:srgbClr val="58595B"/>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290176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ener">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7407534" y="4754880"/>
            <a:ext cx="941832" cy="365760"/>
          </a:xfrm>
          <a:prstGeom prst="rect">
            <a:avLst/>
          </a:prstGeom>
        </p:spPr>
        <p:txBody>
          <a:bodyPr vert="horz" wrap="square" lIns="0" tIns="0" rIns="0" bIns="256032" rtlCol="0" anchor="t" anchorCtr="0">
            <a:spAutoFit/>
          </a:bodyPr>
          <a:lstStyle>
            <a:defPPr>
              <a:defRPr lang="en-US"/>
            </a:defPPr>
            <a:lvl1pPr marL="0" algn="r" defTabSz="685800" rtl="0" eaLnBrk="1" latinLnBrk="0" hangingPunct="1">
              <a:lnSpc>
                <a:spcPct val="100000"/>
              </a:lnSpc>
              <a:defRPr sz="800" b="0" i="0" kern="1200">
                <a:solidFill>
                  <a:srgbClr val="898989"/>
                </a:solidFill>
                <a:latin typeface="Helvetica Regular"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F65F54E-23BA-FB43-B77B-991F1BE0DB6C}" type="datetime4">
              <a:rPr lang="en-US" smtClean="0"/>
              <a:pPr/>
              <a:t>June 30,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a:xfrm>
            <a:off x="8686800" y="4754880"/>
            <a:ext cx="457200" cy="365760"/>
          </a:xfrm>
          <a:prstGeom prst="rect">
            <a:avLst/>
          </a:prstGeom>
        </p:spPr>
        <p:txBody>
          <a:bodyPr vert="horz" wrap="square" lIns="0" tIns="0" rIns="0" bIns="256032" rtlCol="0" anchor="t" anchorCtr="0">
            <a:spAutoFit/>
          </a:bodyPr>
          <a:lstStyle>
            <a:defPPr>
              <a:defRPr lang="en-US"/>
            </a:defPPr>
            <a:lvl1pPr marL="0" algn="l" defTabSz="685800" rtl="0" eaLnBrk="1" latinLnBrk="0" hangingPunct="1">
              <a:lnSpc>
                <a:spcPct val="100000"/>
              </a:lnSpc>
              <a:defRPr sz="800" b="0" i="0" kern="1200">
                <a:solidFill>
                  <a:srgbClr val="898989"/>
                </a:solidFill>
                <a:latin typeface="Helvetica Regular"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6238B5B-F19C-E947-A0BC-87BD7983F871}" type="slidenum">
              <a:rPr lang="en-US" smtClean="0"/>
              <a:pPr/>
              <a:t>‹#›</a:t>
            </a:fld>
            <a:endParaRPr lang="en-US" dirty="0"/>
          </a:p>
        </p:txBody>
      </p:sp>
      <p:sp>
        <p:nvSpPr>
          <p:cNvPr id="5" name="Background">
            <a:extLst>
              <a:ext uri="{FF2B5EF4-FFF2-40B4-BE49-F238E27FC236}">
                <a16:creationId xmlns:a16="http://schemas.microsoft.com/office/drawing/2014/main" id="{4C1E4286-FD2F-814C-A4E5-B50094C0B6DB}"/>
              </a:ext>
            </a:extLst>
          </p:cNvPr>
          <p:cNvSpPr>
            <a:spLocks noChangeAspect="1"/>
          </p:cNvSpPr>
          <p:nvPr/>
        </p:nvSpPr>
        <p:spPr>
          <a:xfrm>
            <a:off x="0" y="1"/>
            <a:ext cx="12192000" cy="6868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5333" b="0" i="0" dirty="0">
                <a:latin typeface="Helvetica Regular" pitchFamily="2" charset="0"/>
              </a:rPr>
              <a:t>Pre</a:t>
            </a:r>
          </a:p>
        </p:txBody>
      </p:sp>
      <p:pic>
        <p:nvPicPr>
          <p:cNvPr id="3" name="logo lockup" hidden="1">
            <a:extLst>
              <a:ext uri="{FF2B5EF4-FFF2-40B4-BE49-F238E27FC236}">
                <a16:creationId xmlns:a16="http://schemas.microsoft.com/office/drawing/2014/main" id="{A0682890-AF0C-4247-AD31-1CB6F62F7850}"/>
              </a:ext>
            </a:extLst>
          </p:cNvPr>
          <p:cNvPicPr>
            <a:picLocks noChangeAspect="1"/>
          </p:cNvPicPr>
          <p:nvPr/>
        </p:nvPicPr>
        <p:blipFill>
          <a:blip r:embed="rId2"/>
          <a:stretch>
            <a:fillRect/>
          </a:stretch>
        </p:blipFill>
        <p:spPr>
          <a:xfrm>
            <a:off x="853440" y="631500"/>
            <a:ext cx="4572000" cy="508000"/>
          </a:xfrm>
          <a:prstGeom prst="rect">
            <a:avLst/>
          </a:prstGeom>
        </p:spPr>
      </p:pic>
      <p:sp>
        <p:nvSpPr>
          <p:cNvPr id="12" name="TextBox 11" hidden="1">
            <a:extLst>
              <a:ext uri="{FF2B5EF4-FFF2-40B4-BE49-F238E27FC236}">
                <a16:creationId xmlns:a16="http://schemas.microsoft.com/office/drawing/2014/main" id="{992A067E-6CB9-C14C-9A18-33F98E6EF3A7}"/>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8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2" name="TextBox 1">
            <a:extLst>
              <a:ext uri="{FF2B5EF4-FFF2-40B4-BE49-F238E27FC236}">
                <a16:creationId xmlns:a16="http://schemas.microsoft.com/office/drawing/2014/main" id="{E2AB141D-50D8-B545-AC99-DA856384CC54}"/>
              </a:ext>
            </a:extLst>
          </p:cNvPr>
          <p:cNvSpPr txBox="1"/>
          <p:nvPr/>
        </p:nvSpPr>
        <p:spPr>
          <a:xfrm>
            <a:off x="8793019" y="406400"/>
            <a:ext cx="1902691" cy="502766"/>
          </a:xfrm>
          <a:prstGeom prst="rect">
            <a:avLst/>
          </a:prstGeom>
          <a:noFill/>
        </p:spPr>
        <p:txBody>
          <a:bodyPr wrap="square" rtlCol="0">
            <a:spAutoFit/>
          </a:bodyPr>
          <a:lstStyle/>
          <a:p>
            <a:endParaRPr lang="en-US" sz="2667" dirty="0"/>
          </a:p>
        </p:txBody>
      </p:sp>
      <p:sp>
        <p:nvSpPr>
          <p:cNvPr id="8" name="Text Placeholder 7">
            <a:extLst>
              <a:ext uri="{FF2B5EF4-FFF2-40B4-BE49-F238E27FC236}">
                <a16:creationId xmlns:a16="http://schemas.microsoft.com/office/drawing/2014/main" id="{2FA6F6D3-C084-D543-B260-D6C73FE285CF}"/>
              </a:ext>
            </a:extLst>
          </p:cNvPr>
          <p:cNvSpPr>
            <a:spLocks noGrp="1"/>
          </p:cNvSpPr>
          <p:nvPr>
            <p:ph type="body" sz="quarter" idx="31" hasCustomPrompt="1"/>
          </p:nvPr>
        </p:nvSpPr>
        <p:spPr>
          <a:xfrm>
            <a:off x="853440" y="2400078"/>
            <a:ext cx="10363200" cy="1717393"/>
          </a:xfrm>
          <a:prstGeom prst="rect">
            <a:avLst/>
          </a:prstGeom>
        </p:spPr>
        <p:txBody>
          <a:bodyPr wrap="square" anchor="ctr" anchorCtr="0">
            <a:spAutoFit/>
          </a:bodyPr>
          <a:lstStyle>
            <a:lvl1pPr marL="0" indent="0">
              <a:buNone/>
              <a:defRPr sz="4800" b="1">
                <a:solidFill>
                  <a:srgbClr val="58595B"/>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4800" b="1">
                <a:latin typeface="+mj-lt"/>
              </a:defRPr>
            </a:lvl2pPr>
            <a:lvl3pPr marL="484620" indent="0">
              <a:buNone/>
              <a:defRPr sz="4800" b="1">
                <a:latin typeface="+mj-lt"/>
              </a:defRPr>
            </a:lvl3pPr>
            <a:lvl4pPr marL="0" indent="0">
              <a:buNone/>
              <a:defRPr sz="4800" b="1">
                <a:latin typeface="+mj-lt"/>
              </a:defRPr>
            </a:lvl4pPr>
            <a:lvl5pPr marL="0" indent="0">
              <a:buNone/>
              <a:defRPr sz="4800" b="1">
                <a:latin typeface="+mj-lt"/>
              </a:defRPr>
            </a:lvl5pPr>
          </a:lstStyle>
          <a:p>
            <a:pPr lvl="0"/>
            <a:r>
              <a:rPr lang="en-US" dirty="0"/>
              <a:t>Presentation Opener Title</a:t>
            </a:r>
          </a:p>
          <a:p>
            <a:pPr lvl="0"/>
            <a:r>
              <a:rPr lang="en-US" dirty="0"/>
              <a:t>Goes Here</a:t>
            </a:r>
          </a:p>
        </p:txBody>
      </p:sp>
      <p:sp>
        <p:nvSpPr>
          <p:cNvPr id="19" name="TextBox 18" hidden="1">
            <a:extLst>
              <a:ext uri="{FF2B5EF4-FFF2-40B4-BE49-F238E27FC236}">
                <a16:creationId xmlns:a16="http://schemas.microsoft.com/office/drawing/2014/main" id="{DAEABCCE-008D-444A-9E36-5D3414A07090}"/>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8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20" name="TextBox 19">
            <a:extLst>
              <a:ext uri="{FF2B5EF4-FFF2-40B4-BE49-F238E27FC236}">
                <a16:creationId xmlns:a16="http://schemas.microsoft.com/office/drawing/2014/main" id="{7B98486D-C649-D848-B5F6-E86CD5336334}"/>
              </a:ext>
            </a:extLst>
          </p:cNvPr>
          <p:cNvSpPr txBox="1"/>
          <p:nvPr/>
        </p:nvSpPr>
        <p:spPr>
          <a:xfrm>
            <a:off x="8793019" y="406400"/>
            <a:ext cx="1902691" cy="502766"/>
          </a:xfrm>
          <a:prstGeom prst="rect">
            <a:avLst/>
          </a:prstGeom>
          <a:noFill/>
        </p:spPr>
        <p:txBody>
          <a:bodyPr wrap="square" rtlCol="0">
            <a:spAutoFit/>
          </a:bodyPr>
          <a:lstStyle/>
          <a:p>
            <a:endParaRPr lang="en-US" sz="2667" dirty="0"/>
          </a:p>
        </p:txBody>
      </p:sp>
      <p:pic>
        <p:nvPicPr>
          <p:cNvPr id="9" name="Picture 8" descr="Logo, icon&#10;&#10;Description automatically generated">
            <a:extLst>
              <a:ext uri="{FF2B5EF4-FFF2-40B4-BE49-F238E27FC236}">
                <a16:creationId xmlns:a16="http://schemas.microsoft.com/office/drawing/2014/main" id="{436E8059-B458-214F-B438-F09E21FDD105}"/>
              </a:ext>
            </a:extLst>
          </p:cNvPr>
          <p:cNvPicPr>
            <a:picLocks noChangeAspect="1"/>
          </p:cNvPicPr>
          <p:nvPr userDrawn="1"/>
        </p:nvPicPr>
        <p:blipFill>
          <a:blip r:embed="rId3"/>
          <a:stretch>
            <a:fillRect/>
          </a:stretch>
        </p:blipFill>
        <p:spPr>
          <a:xfrm>
            <a:off x="853440" y="987035"/>
            <a:ext cx="2545542" cy="828311"/>
          </a:xfrm>
          <a:prstGeom prst="rect">
            <a:avLst/>
          </a:prstGeom>
        </p:spPr>
      </p:pic>
      <p:sp>
        <p:nvSpPr>
          <p:cNvPr id="11" name="TextBox 10">
            <a:extLst>
              <a:ext uri="{FF2B5EF4-FFF2-40B4-BE49-F238E27FC236}">
                <a16:creationId xmlns:a16="http://schemas.microsoft.com/office/drawing/2014/main" id="{6644BCEC-ADDC-2645-BB8B-57C9ADCE73F2}"/>
              </a:ext>
            </a:extLst>
          </p:cNvPr>
          <p:cNvSpPr txBox="1"/>
          <p:nvPr userDrawn="1"/>
        </p:nvSpPr>
        <p:spPr>
          <a:xfrm>
            <a:off x="853440" y="4535269"/>
            <a:ext cx="10363200" cy="2062103"/>
          </a:xfrm>
          <a:prstGeom prst="rect">
            <a:avLst/>
          </a:prstGeom>
          <a:noFill/>
        </p:spPr>
        <p:txBody>
          <a:bodyPr wrap="square" rtlCol="0">
            <a:spAutoFit/>
          </a:bodyPr>
          <a:lstStyle/>
          <a:p>
            <a:r>
              <a:rPr lang="en-US" sz="3600" b="1" dirty="0">
                <a:solidFill>
                  <a:srgbClr val="58595B"/>
                </a:solidFill>
                <a:effectLst/>
                <a:latin typeface="Calibri" panose="020F0502020204030204" pitchFamily="34" charset="0"/>
                <a:cs typeface="Calibri" panose="020F0502020204030204" pitchFamily="34" charset="0"/>
              </a:rPr>
              <a:t>Sergio Cofré</a:t>
            </a:r>
            <a:r>
              <a:rPr lang="en-US" sz="3600" b="1" baseline="30000" dirty="0">
                <a:solidFill>
                  <a:srgbClr val="58595B"/>
                </a:solidFill>
                <a:effectLst/>
                <a:latin typeface="Calibri" panose="020F0502020204030204" pitchFamily="34" charset="0"/>
                <a:cs typeface="Calibri" panose="020F0502020204030204" pitchFamily="34" charset="0"/>
              </a:rPr>
              <a:t>1</a:t>
            </a:r>
            <a:r>
              <a:rPr lang="en-US" sz="3600" b="1" dirty="0">
                <a:solidFill>
                  <a:srgbClr val="58595B"/>
                </a:solidFill>
                <a:effectLst/>
                <a:latin typeface="Calibri" panose="020F0502020204030204" pitchFamily="34" charset="0"/>
                <a:cs typeface="Calibri" panose="020F0502020204030204" pitchFamily="34" charset="0"/>
              </a:rPr>
              <a:t>, </a:t>
            </a:r>
            <a:r>
              <a:rPr lang="en-CL" sz="3600" b="1">
                <a:solidFill>
                  <a:srgbClr val="58595B"/>
                </a:solidFill>
                <a:effectLst/>
                <a:latin typeface="Calibri" panose="020F0502020204030204" pitchFamily="34" charset="0"/>
                <a:cs typeface="Calibri" panose="020F0502020204030204" pitchFamily="34" charset="0"/>
              </a:rPr>
              <a:t>Enrique Lopez Droguett</a:t>
            </a:r>
            <a:r>
              <a:rPr lang="en-US" sz="3600" b="1" baseline="30000" dirty="0">
                <a:solidFill>
                  <a:srgbClr val="58595B"/>
                </a:solidFill>
                <a:effectLst/>
                <a:latin typeface="Calibri" panose="020F0502020204030204" pitchFamily="34" charset="0"/>
                <a:cs typeface="Calibri" panose="020F0502020204030204" pitchFamily="34" charset="0"/>
              </a:rPr>
              <a:t>2</a:t>
            </a:r>
            <a:r>
              <a:rPr lang="en-US" sz="3600" b="1" dirty="0">
                <a:solidFill>
                  <a:srgbClr val="58595B"/>
                </a:solidFill>
                <a:effectLst/>
                <a:latin typeface="Calibri" panose="020F0502020204030204" pitchFamily="34" charset="0"/>
                <a:cs typeface="Calibri" panose="020F0502020204030204" pitchFamily="34" charset="0"/>
              </a:rPr>
              <a:t>, Mohammad Modarres</a:t>
            </a:r>
            <a:r>
              <a:rPr lang="en-US" sz="3600" b="1" baseline="30000" dirty="0">
                <a:solidFill>
                  <a:srgbClr val="58595B"/>
                </a:solidFill>
                <a:effectLst/>
                <a:latin typeface="Calibri" panose="020F0502020204030204" pitchFamily="34" charset="0"/>
                <a:cs typeface="Calibri" panose="020F0502020204030204" pitchFamily="34" charset="0"/>
              </a:rPr>
              <a:t>1</a:t>
            </a:r>
          </a:p>
          <a:p>
            <a:r>
              <a:rPr lang="en-US" sz="2800" b="0" baseline="30000" dirty="0">
                <a:solidFill>
                  <a:srgbClr val="58595B"/>
                </a:solidFill>
                <a:latin typeface="Calibri" panose="020F0502020204030204" pitchFamily="34" charset="0"/>
                <a:cs typeface="Calibri" panose="020F0502020204030204" pitchFamily="34" charset="0"/>
              </a:rPr>
              <a:t>1</a:t>
            </a:r>
            <a:r>
              <a:rPr lang="en-US" sz="2800" b="0" dirty="0">
                <a:solidFill>
                  <a:srgbClr val="58595B"/>
                </a:solidFill>
                <a:latin typeface="Calibri" panose="020F0502020204030204" pitchFamily="34" charset="0"/>
                <a:cs typeface="Calibri" panose="020F0502020204030204" pitchFamily="34" charset="0"/>
              </a:rPr>
              <a:t>University of Maryland</a:t>
            </a:r>
          </a:p>
          <a:p>
            <a:r>
              <a:rPr lang="en-US" sz="2800" b="0" baseline="30000" dirty="0">
                <a:solidFill>
                  <a:srgbClr val="58595B"/>
                </a:solidFill>
                <a:latin typeface="Calibri" panose="020F0502020204030204" pitchFamily="34" charset="0"/>
                <a:cs typeface="Calibri" panose="020F0502020204030204" pitchFamily="34" charset="0"/>
              </a:rPr>
              <a:t>2</a:t>
            </a:r>
            <a:r>
              <a:rPr lang="en-US" sz="2800" b="0" dirty="0">
                <a:solidFill>
                  <a:srgbClr val="58595B"/>
                </a:solidFill>
                <a:latin typeface="Calibri" panose="020F0502020204030204" pitchFamily="34" charset="0"/>
                <a:cs typeface="Calibri" panose="020F0502020204030204" pitchFamily="34" charset="0"/>
              </a:rPr>
              <a:t>University of California, Los Angeles</a:t>
            </a:r>
            <a:endParaRPr lang="en-CL" sz="2800" b="0">
              <a:solidFill>
                <a:srgbClr val="58595B"/>
              </a:solidFill>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96B02134-557F-164C-91BB-2807F3379E3A}"/>
              </a:ext>
            </a:extLst>
          </p:cNvPr>
          <p:cNvCxnSpPr>
            <a:cxnSpLocks/>
          </p:cNvCxnSpPr>
          <p:nvPr userDrawn="1"/>
        </p:nvCxnSpPr>
        <p:spPr>
          <a:xfrm>
            <a:off x="853440" y="2400078"/>
            <a:ext cx="10363200" cy="0"/>
          </a:xfrm>
          <a:prstGeom prst="line">
            <a:avLst/>
          </a:prstGeom>
          <a:ln w="9525">
            <a:solidFill>
              <a:srgbClr val="3484C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A95E2E5-3D6D-DE46-A57B-C8C088012C4A}"/>
              </a:ext>
            </a:extLst>
          </p:cNvPr>
          <p:cNvCxnSpPr>
            <a:cxnSpLocks/>
          </p:cNvCxnSpPr>
          <p:nvPr userDrawn="1"/>
        </p:nvCxnSpPr>
        <p:spPr>
          <a:xfrm>
            <a:off x="853440" y="4117471"/>
            <a:ext cx="10363200" cy="0"/>
          </a:xfrm>
          <a:prstGeom prst="line">
            <a:avLst/>
          </a:prstGeom>
          <a:ln w="9525">
            <a:solidFill>
              <a:srgbClr val="3484C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961068"/>
      </p:ext>
    </p:extLst>
  </p:cSld>
  <p:clrMapOvr>
    <a:masterClrMapping/>
  </p:clrMapOvr>
  <p:extLst>
    <p:ext uri="{DCECCB84-F9BA-43D5-87BE-67443E8EF086}">
      <p15:sldGuideLst xmlns:p15="http://schemas.microsoft.com/office/powerpoint/2012/main">
        <p15:guide id="5" orient="horz" pos="300">
          <p15:clr>
            <a:srgbClr val="FBAE40"/>
          </p15:clr>
        </p15:guide>
        <p15:guide id="6" orient="horz" pos="540">
          <p15:clr>
            <a:srgbClr val="FBAE40"/>
          </p15:clr>
        </p15:guide>
        <p15:guide id="7" pos="4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0A3EEF8-C5B2-1748-BCAD-4E867097534A}"/>
              </a:ext>
            </a:extLst>
          </p:cNvPr>
          <p:cNvSpPr>
            <a:spLocks noGrp="1"/>
          </p:cNvSpPr>
          <p:nvPr>
            <p:ph type="body" sz="quarter" idx="31" hasCustomPrompt="1"/>
          </p:nvPr>
        </p:nvSpPr>
        <p:spPr>
          <a:xfrm>
            <a:off x="1028700" y="2743200"/>
            <a:ext cx="10134600" cy="701731"/>
          </a:xfrm>
          <a:prstGeom prst="rect">
            <a:avLst/>
          </a:prstGeom>
        </p:spPr>
        <p:txBody>
          <a:bodyPr wrap="square" anchor="ctr" anchorCtr="0">
            <a:spAutoFit/>
          </a:bodyPr>
          <a:lstStyle>
            <a:lvl1pPr marL="0" indent="0">
              <a:buNone/>
              <a:defRPr sz="4400" b="1">
                <a:solidFill>
                  <a:srgbClr val="58595B"/>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4800" b="1">
                <a:latin typeface="+mj-lt"/>
              </a:defRPr>
            </a:lvl2pPr>
            <a:lvl3pPr marL="484620" indent="0">
              <a:buNone/>
              <a:defRPr sz="4800" b="1">
                <a:latin typeface="+mj-lt"/>
              </a:defRPr>
            </a:lvl3pPr>
            <a:lvl4pPr marL="0" indent="0">
              <a:buNone/>
              <a:defRPr sz="4800" b="1">
                <a:latin typeface="+mj-lt"/>
              </a:defRPr>
            </a:lvl4pPr>
            <a:lvl5pPr marL="0" indent="0">
              <a:buNone/>
              <a:defRPr sz="4800" b="1">
                <a:latin typeface="+mj-lt"/>
              </a:defRPr>
            </a:lvl5pPr>
          </a:lstStyle>
          <a:p>
            <a:pPr lvl="0"/>
            <a:r>
              <a:rPr lang="en-US" dirty="0"/>
              <a:t>Divider Goes Here</a:t>
            </a:r>
          </a:p>
        </p:txBody>
      </p:sp>
      <p:cxnSp>
        <p:nvCxnSpPr>
          <p:cNvPr id="4" name="Straight Connector 3">
            <a:extLst>
              <a:ext uri="{FF2B5EF4-FFF2-40B4-BE49-F238E27FC236}">
                <a16:creationId xmlns:a16="http://schemas.microsoft.com/office/drawing/2014/main" id="{F8A24310-0F79-F44B-BB13-AA660729EF47}"/>
              </a:ext>
            </a:extLst>
          </p:cNvPr>
          <p:cNvCxnSpPr>
            <a:cxnSpLocks/>
          </p:cNvCxnSpPr>
          <p:nvPr userDrawn="1"/>
        </p:nvCxnSpPr>
        <p:spPr>
          <a:xfrm>
            <a:off x="1028700" y="3457667"/>
            <a:ext cx="10134600" cy="0"/>
          </a:xfrm>
          <a:prstGeom prst="line">
            <a:avLst/>
          </a:prstGeom>
          <a:ln w="9525">
            <a:solidFill>
              <a:srgbClr val="3484C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40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0A3EEF8-C5B2-1748-BCAD-4E867097534A}"/>
              </a:ext>
            </a:extLst>
          </p:cNvPr>
          <p:cNvSpPr>
            <a:spLocks noGrp="1"/>
          </p:cNvSpPr>
          <p:nvPr>
            <p:ph type="body" sz="quarter" idx="31" hasCustomPrompt="1"/>
          </p:nvPr>
        </p:nvSpPr>
        <p:spPr>
          <a:xfrm>
            <a:off x="1028700" y="2743200"/>
            <a:ext cx="10134600" cy="701731"/>
          </a:xfrm>
          <a:prstGeom prst="rect">
            <a:avLst/>
          </a:prstGeom>
        </p:spPr>
        <p:txBody>
          <a:bodyPr wrap="square" anchor="ctr" anchorCtr="0">
            <a:spAutoFit/>
          </a:bodyPr>
          <a:lstStyle>
            <a:lvl1pPr marL="0" indent="0">
              <a:buNone/>
              <a:defRPr sz="4400" b="1">
                <a:solidFill>
                  <a:srgbClr val="58595B"/>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4800" b="1">
                <a:latin typeface="+mj-lt"/>
              </a:defRPr>
            </a:lvl2pPr>
            <a:lvl3pPr marL="484620" indent="0">
              <a:buNone/>
              <a:defRPr sz="4800" b="1">
                <a:latin typeface="+mj-lt"/>
              </a:defRPr>
            </a:lvl3pPr>
            <a:lvl4pPr marL="0" indent="0">
              <a:buNone/>
              <a:defRPr sz="4800" b="1">
                <a:latin typeface="+mj-lt"/>
              </a:defRPr>
            </a:lvl4pPr>
            <a:lvl5pPr marL="0" indent="0">
              <a:buNone/>
              <a:defRPr sz="4800" b="1">
                <a:latin typeface="+mj-lt"/>
              </a:defRPr>
            </a:lvl5pPr>
          </a:lstStyle>
          <a:p>
            <a:pPr lvl="0"/>
            <a:r>
              <a:rPr lang="en-US" dirty="0"/>
              <a:t>Divider Goes Here</a:t>
            </a:r>
          </a:p>
        </p:txBody>
      </p:sp>
    </p:spTree>
    <p:extLst>
      <p:ext uri="{BB962C8B-B14F-4D97-AF65-F5344CB8AC3E}">
        <p14:creationId xmlns:p14="http://schemas.microsoft.com/office/powerpoint/2010/main" val="3271010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11734800" cy="762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28600" y="990600"/>
            <a:ext cx="11734800" cy="553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ue logo with white letters&#10;&#10;Description automatically generated with low confidence">
            <a:extLst>
              <a:ext uri="{FF2B5EF4-FFF2-40B4-BE49-F238E27FC236}">
                <a16:creationId xmlns:a16="http://schemas.microsoft.com/office/drawing/2014/main" id="{8C64AA78-0806-D64B-8F5F-65B66971E3D4}"/>
              </a:ext>
            </a:extLst>
          </p:cNvPr>
          <p:cNvPicPr>
            <a:picLocks noChangeAspect="1"/>
          </p:cNvPicPr>
          <p:nvPr userDrawn="1"/>
        </p:nvPicPr>
        <p:blipFill>
          <a:blip r:embed="rId5"/>
          <a:stretch>
            <a:fillRect/>
          </a:stretch>
        </p:blipFill>
        <p:spPr>
          <a:xfrm>
            <a:off x="10820400" y="6249883"/>
            <a:ext cx="1295400" cy="608117"/>
          </a:xfrm>
          <a:prstGeom prst="rect">
            <a:avLst/>
          </a:prstGeom>
        </p:spPr>
      </p:pic>
      <p:cxnSp>
        <p:nvCxnSpPr>
          <p:cNvPr id="7" name="Straight Connector 6">
            <a:extLst>
              <a:ext uri="{FF2B5EF4-FFF2-40B4-BE49-F238E27FC236}">
                <a16:creationId xmlns:a16="http://schemas.microsoft.com/office/drawing/2014/main" id="{E93610BD-A859-EB47-8B4F-E4FBBCE81DB7}"/>
              </a:ext>
            </a:extLst>
          </p:cNvPr>
          <p:cNvCxnSpPr>
            <a:cxnSpLocks/>
          </p:cNvCxnSpPr>
          <p:nvPr userDrawn="1"/>
        </p:nvCxnSpPr>
        <p:spPr>
          <a:xfrm>
            <a:off x="228600" y="914400"/>
            <a:ext cx="11734800" cy="15073"/>
          </a:xfrm>
          <a:prstGeom prst="line">
            <a:avLst/>
          </a:prstGeom>
          <a:ln w="9525">
            <a:solidFill>
              <a:srgbClr val="3484C1"/>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88B0E6-4F6B-B947-A9B7-E265126F3F57}"/>
              </a:ext>
            </a:extLst>
          </p:cNvPr>
          <p:cNvCxnSpPr>
            <a:cxnSpLocks/>
          </p:cNvCxnSpPr>
          <p:nvPr userDrawn="1"/>
        </p:nvCxnSpPr>
        <p:spPr>
          <a:xfrm>
            <a:off x="228600" y="6573854"/>
            <a:ext cx="10515600" cy="0"/>
          </a:xfrm>
          <a:prstGeom prst="line">
            <a:avLst/>
          </a:prstGeom>
          <a:ln w="9525">
            <a:solidFill>
              <a:srgbClr val="3484C1"/>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 id="2147483688" r:id="rId2"/>
    <p:sldLayoutId id="2147483691" r:id="rId3"/>
  </p:sldLayoutIdLst>
  <p:hf sldNum="0" hdr="0" ftr="0" dt="0"/>
  <p:txStyles>
    <p:titleStyle>
      <a:lvl1pPr algn="ctr" rtl="0" eaLnBrk="0" fontAlgn="base" hangingPunct="0">
        <a:spcBef>
          <a:spcPct val="0"/>
        </a:spcBef>
        <a:spcAft>
          <a:spcPct val="0"/>
        </a:spcAft>
        <a:defRPr sz="3200" b="1" i="0">
          <a:solidFill>
            <a:srgbClr val="005587"/>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400" b="1">
          <a:solidFill>
            <a:schemeClr val="accent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chemeClr val="accent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chemeClr val="accent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chemeClr val="accent2"/>
          </a:solidFill>
          <a:effectLst>
            <a:outerShdw blurRad="38100" dist="38100" dir="2700000" algn="tl">
              <a:srgbClr val="000000"/>
            </a:outerShdw>
          </a:effectLst>
          <a:latin typeface="Arial" charset="0"/>
          <a:ea typeface="ＭＳ Ｐゴシック" charset="0"/>
          <a:cs typeface="ＭＳ Ｐゴシック" charset="0"/>
        </a:defRPr>
      </a:lvl5pPr>
      <a:lvl6pPr marL="457212" algn="ctr" rtl="0" fontAlgn="base">
        <a:spcBef>
          <a:spcPct val="0"/>
        </a:spcBef>
        <a:spcAft>
          <a:spcPct val="0"/>
        </a:spcAft>
        <a:defRPr sz="2400" b="1">
          <a:solidFill>
            <a:schemeClr val="accent2"/>
          </a:solidFill>
          <a:effectLst>
            <a:outerShdw blurRad="38100" dist="38100" dir="2700000" algn="tl">
              <a:srgbClr val="000000"/>
            </a:outerShdw>
          </a:effectLst>
          <a:latin typeface="Arial" charset="0"/>
          <a:ea typeface="ＭＳ Ｐゴシック" charset="0"/>
        </a:defRPr>
      </a:lvl6pPr>
      <a:lvl7pPr marL="914423" algn="ctr" rtl="0" fontAlgn="base">
        <a:spcBef>
          <a:spcPct val="0"/>
        </a:spcBef>
        <a:spcAft>
          <a:spcPct val="0"/>
        </a:spcAft>
        <a:defRPr sz="2400" b="1">
          <a:solidFill>
            <a:schemeClr val="accent2"/>
          </a:solidFill>
          <a:effectLst>
            <a:outerShdw blurRad="38100" dist="38100" dir="2700000" algn="tl">
              <a:srgbClr val="000000"/>
            </a:outerShdw>
          </a:effectLst>
          <a:latin typeface="Arial" charset="0"/>
          <a:ea typeface="ＭＳ Ｐゴシック" charset="0"/>
        </a:defRPr>
      </a:lvl7pPr>
      <a:lvl8pPr marL="1371634" algn="ctr" rtl="0" fontAlgn="base">
        <a:spcBef>
          <a:spcPct val="0"/>
        </a:spcBef>
        <a:spcAft>
          <a:spcPct val="0"/>
        </a:spcAft>
        <a:defRPr sz="2400" b="1">
          <a:solidFill>
            <a:schemeClr val="accent2"/>
          </a:solidFill>
          <a:effectLst>
            <a:outerShdw blurRad="38100" dist="38100" dir="2700000" algn="tl">
              <a:srgbClr val="000000"/>
            </a:outerShdw>
          </a:effectLst>
          <a:latin typeface="Arial" charset="0"/>
          <a:ea typeface="ＭＳ Ｐゴシック" charset="0"/>
        </a:defRPr>
      </a:lvl8pPr>
      <a:lvl9pPr marL="1828846" algn="ctr" rtl="0" fontAlgn="base">
        <a:spcBef>
          <a:spcPct val="0"/>
        </a:spcBef>
        <a:spcAft>
          <a:spcPct val="0"/>
        </a:spcAft>
        <a:defRPr sz="2400" b="1">
          <a:solidFill>
            <a:schemeClr val="accent2"/>
          </a:solidFill>
          <a:effectLst>
            <a:outerShdw blurRad="38100" dist="38100" dir="2700000" algn="tl">
              <a:srgbClr val="000000"/>
            </a:outerShdw>
          </a:effectLst>
          <a:latin typeface="Arial" charset="0"/>
          <a:ea typeface="ＭＳ Ｐゴシック" charset="0"/>
        </a:defRPr>
      </a:lvl9pPr>
    </p:titleStyle>
    <p:bodyStyle>
      <a:lvl1pPr marL="342908" indent="-342908" algn="l" rtl="0" eaLnBrk="0" fontAlgn="base" hangingPunct="0">
        <a:spcBef>
          <a:spcPct val="20000"/>
        </a:spcBef>
        <a:spcAft>
          <a:spcPct val="0"/>
        </a:spcAft>
        <a:buSzPct val="85000"/>
        <a:buChar char="•"/>
        <a:defRPr sz="2600" b="0" i="0">
          <a:solidFill>
            <a:srgbClr val="58595B"/>
          </a:solidFill>
          <a:latin typeface="Calibri" panose="020F0502020204030204" pitchFamily="34" charset="0"/>
          <a:ea typeface="+mn-ea"/>
          <a:cs typeface="Calibri" panose="020F0502020204030204" pitchFamily="34" charset="0"/>
        </a:defRPr>
      </a:lvl1pPr>
      <a:lvl2pPr marL="742969" indent="-285757" algn="l" rtl="0" eaLnBrk="0" fontAlgn="base" hangingPunct="0">
        <a:spcBef>
          <a:spcPct val="20000"/>
        </a:spcBef>
        <a:spcAft>
          <a:spcPct val="0"/>
        </a:spcAft>
        <a:buSzPct val="90000"/>
        <a:buChar char="–"/>
        <a:defRPr sz="2400" b="0" i="0">
          <a:solidFill>
            <a:srgbClr val="58595B"/>
          </a:solidFill>
          <a:latin typeface="Calibri" panose="020F0502020204030204" pitchFamily="34" charset="0"/>
          <a:ea typeface="+mn-ea"/>
          <a:cs typeface="Calibri" panose="020F0502020204030204" pitchFamily="34" charset="0"/>
        </a:defRPr>
      </a:lvl2pPr>
      <a:lvl3pPr marL="1143028" indent="-228606" algn="l" rtl="0" eaLnBrk="0" fontAlgn="base" hangingPunct="0">
        <a:spcBef>
          <a:spcPct val="20000"/>
        </a:spcBef>
        <a:spcAft>
          <a:spcPct val="0"/>
        </a:spcAft>
        <a:buSzPct val="85000"/>
        <a:buFont typeface="Wingdings" pitchFamily="2" charset="2"/>
        <a:buChar char="§"/>
        <a:defRPr sz="2200" b="0" i="0">
          <a:solidFill>
            <a:srgbClr val="58595B"/>
          </a:solidFill>
          <a:latin typeface="Calibri" panose="020F0502020204030204" pitchFamily="34" charset="0"/>
          <a:ea typeface="+mn-ea"/>
          <a:cs typeface="Calibri" panose="020F0502020204030204" pitchFamily="34" charset="0"/>
        </a:defRPr>
      </a:lvl3pPr>
      <a:lvl4pPr marL="1600240" indent="-228606" algn="l" rtl="0" eaLnBrk="0" fontAlgn="base" hangingPunct="0">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4pPr>
      <a:lvl5pPr marL="2057452" indent="-228606" algn="l" rtl="0" eaLnBrk="0" fontAlgn="base" hangingPunct="0">
        <a:spcBef>
          <a:spcPct val="20000"/>
        </a:spcBef>
        <a:spcAft>
          <a:spcPct val="0"/>
        </a:spcAft>
        <a:buChar char="»"/>
        <a:defRPr sz="1800" b="0" i="0">
          <a:solidFill>
            <a:srgbClr val="58595B"/>
          </a:solidFill>
          <a:latin typeface="Calibri" panose="020F0502020204030204" pitchFamily="34" charset="0"/>
          <a:ea typeface="+mn-ea"/>
          <a:cs typeface="Calibri" panose="020F0502020204030204" pitchFamily="34" charset="0"/>
        </a:defRPr>
      </a:lvl5pPr>
      <a:lvl6pPr marL="2514663" indent="-228606" algn="l" rtl="0" fontAlgn="base">
        <a:spcBef>
          <a:spcPct val="20000"/>
        </a:spcBef>
        <a:spcAft>
          <a:spcPct val="0"/>
        </a:spcAft>
        <a:buChar char="»"/>
        <a:defRPr sz="1400">
          <a:solidFill>
            <a:schemeClr val="tx1"/>
          </a:solidFill>
          <a:latin typeface="+mn-lt"/>
          <a:ea typeface="+mn-ea"/>
        </a:defRPr>
      </a:lvl6pPr>
      <a:lvl7pPr marL="2971874" indent="-228606" algn="l" rtl="0" fontAlgn="base">
        <a:spcBef>
          <a:spcPct val="20000"/>
        </a:spcBef>
        <a:spcAft>
          <a:spcPct val="0"/>
        </a:spcAft>
        <a:buChar char="»"/>
        <a:defRPr sz="1400">
          <a:solidFill>
            <a:schemeClr val="tx1"/>
          </a:solidFill>
          <a:latin typeface="+mn-lt"/>
          <a:ea typeface="+mn-ea"/>
        </a:defRPr>
      </a:lvl7pPr>
      <a:lvl8pPr marL="3429086" indent="-228606" algn="l" rtl="0" fontAlgn="base">
        <a:spcBef>
          <a:spcPct val="20000"/>
        </a:spcBef>
        <a:spcAft>
          <a:spcPct val="0"/>
        </a:spcAft>
        <a:buChar char="»"/>
        <a:defRPr sz="1400">
          <a:solidFill>
            <a:schemeClr val="tx1"/>
          </a:solidFill>
          <a:latin typeface="+mn-lt"/>
          <a:ea typeface="+mn-ea"/>
        </a:defRPr>
      </a:lvl8pPr>
      <a:lvl9pPr marL="3886297" indent="-228606"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457212" rtl="0" eaLnBrk="1" latinLnBrk="0" hangingPunct="1">
        <a:defRPr sz="1800" kern="1200">
          <a:solidFill>
            <a:schemeClr val="tx1"/>
          </a:solidFill>
          <a:latin typeface="+mn-lt"/>
          <a:ea typeface="+mn-ea"/>
          <a:cs typeface="+mn-cs"/>
        </a:defRPr>
      </a:lvl1pPr>
      <a:lvl2pPr marL="457212" algn="l" defTabSz="457212" rtl="0" eaLnBrk="1" latinLnBrk="0" hangingPunct="1">
        <a:defRPr sz="1800" kern="1200">
          <a:solidFill>
            <a:schemeClr val="tx1"/>
          </a:solidFill>
          <a:latin typeface="+mn-lt"/>
          <a:ea typeface="+mn-ea"/>
          <a:cs typeface="+mn-cs"/>
        </a:defRPr>
      </a:lvl2pPr>
      <a:lvl3pPr marL="914423" algn="l" defTabSz="457212" rtl="0" eaLnBrk="1" latinLnBrk="0" hangingPunct="1">
        <a:defRPr sz="1800" kern="1200">
          <a:solidFill>
            <a:schemeClr val="tx1"/>
          </a:solidFill>
          <a:latin typeface="+mn-lt"/>
          <a:ea typeface="+mn-ea"/>
          <a:cs typeface="+mn-cs"/>
        </a:defRPr>
      </a:lvl3pPr>
      <a:lvl4pPr marL="1371634" algn="l" defTabSz="457212" rtl="0" eaLnBrk="1" latinLnBrk="0" hangingPunct="1">
        <a:defRPr sz="1800" kern="1200">
          <a:solidFill>
            <a:schemeClr val="tx1"/>
          </a:solidFill>
          <a:latin typeface="+mn-lt"/>
          <a:ea typeface="+mn-ea"/>
          <a:cs typeface="+mn-cs"/>
        </a:defRPr>
      </a:lvl4pPr>
      <a:lvl5pPr marL="1828846" algn="l" defTabSz="457212" rtl="0" eaLnBrk="1" latinLnBrk="0" hangingPunct="1">
        <a:defRPr sz="1800" kern="1200">
          <a:solidFill>
            <a:schemeClr val="tx1"/>
          </a:solidFill>
          <a:latin typeface="+mn-lt"/>
          <a:ea typeface="+mn-ea"/>
          <a:cs typeface="+mn-cs"/>
        </a:defRPr>
      </a:lvl5pPr>
      <a:lvl6pPr marL="2286057" algn="l" defTabSz="457212" rtl="0" eaLnBrk="1" latinLnBrk="0" hangingPunct="1">
        <a:defRPr sz="1800" kern="1200">
          <a:solidFill>
            <a:schemeClr val="tx1"/>
          </a:solidFill>
          <a:latin typeface="+mn-lt"/>
          <a:ea typeface="+mn-ea"/>
          <a:cs typeface="+mn-cs"/>
        </a:defRPr>
      </a:lvl6pPr>
      <a:lvl7pPr marL="2743269" algn="l" defTabSz="457212" rtl="0" eaLnBrk="1" latinLnBrk="0" hangingPunct="1">
        <a:defRPr sz="1800" kern="1200">
          <a:solidFill>
            <a:schemeClr val="tx1"/>
          </a:solidFill>
          <a:latin typeface="+mn-lt"/>
          <a:ea typeface="+mn-ea"/>
          <a:cs typeface="+mn-cs"/>
        </a:defRPr>
      </a:lvl7pPr>
      <a:lvl8pPr marL="3200480" algn="l" defTabSz="457212" rtl="0" eaLnBrk="1" latinLnBrk="0" hangingPunct="1">
        <a:defRPr sz="1800" kern="1200">
          <a:solidFill>
            <a:schemeClr val="tx1"/>
          </a:solidFill>
          <a:latin typeface="+mn-lt"/>
          <a:ea typeface="+mn-ea"/>
          <a:cs typeface="+mn-cs"/>
        </a:defRPr>
      </a:lvl8pPr>
      <a:lvl9pPr marL="3657691" algn="l" defTabSz="4572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rand logo">
            <a:extLst>
              <a:ext uri="{FF2B5EF4-FFF2-40B4-BE49-F238E27FC236}">
                <a16:creationId xmlns:a16="http://schemas.microsoft.com/office/drawing/2014/main" id="{D852548E-63A3-3742-B528-44E92E4FD7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8700" y="6080762"/>
            <a:ext cx="1228340" cy="396238"/>
          </a:xfrm>
          <a:prstGeom prst="rect">
            <a:avLst/>
          </a:prstGeom>
        </p:spPr>
      </p:pic>
      <p:cxnSp>
        <p:nvCxnSpPr>
          <p:cNvPr id="5" name="Straight Connector 4">
            <a:extLst>
              <a:ext uri="{FF2B5EF4-FFF2-40B4-BE49-F238E27FC236}">
                <a16:creationId xmlns:a16="http://schemas.microsoft.com/office/drawing/2014/main" id="{B71CE59A-065F-764A-9489-38635A99598A}"/>
              </a:ext>
            </a:extLst>
          </p:cNvPr>
          <p:cNvCxnSpPr>
            <a:cxnSpLocks/>
          </p:cNvCxnSpPr>
          <p:nvPr userDrawn="1"/>
        </p:nvCxnSpPr>
        <p:spPr>
          <a:xfrm flipV="1">
            <a:off x="1028700" y="3459322"/>
            <a:ext cx="10134600" cy="30322"/>
          </a:xfrm>
          <a:prstGeom prst="line">
            <a:avLst/>
          </a:prstGeom>
          <a:ln w="9525">
            <a:solidFill>
              <a:srgbClr val="3484C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441861"/>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1.xml"/><Relationship Id="rId5" Type="http://schemas.openxmlformats.org/officeDocument/2006/relationships/image" Target="../media/image19.tmp"/><Relationship Id="rId4" Type="http://schemas.openxmlformats.org/officeDocument/2006/relationships/image" Target="../media/image18.tm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155/2021/9937846" TargetMode="External"/><Relationship Id="rId2" Type="http://schemas.openxmlformats.org/officeDocument/2006/relationships/hyperlink" Target="https://doi.org/10.3390/s21206841" TargetMode="External"/><Relationship Id="rId1" Type="http://schemas.openxmlformats.org/officeDocument/2006/relationships/slideLayout" Target="../slideLayouts/slideLayout1.xml"/><Relationship Id="rId4" Type="http://schemas.openxmlformats.org/officeDocument/2006/relationships/hyperlink" Target="https://doi.org/10.1016/j.ress.2022.10843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0DAA51-76D9-804A-B599-27D30E830E1F}"/>
              </a:ext>
            </a:extLst>
          </p:cNvPr>
          <p:cNvSpPr>
            <a:spLocks noGrp="1"/>
          </p:cNvSpPr>
          <p:nvPr>
            <p:ph type="body" sz="quarter" idx="31"/>
          </p:nvPr>
        </p:nvSpPr>
        <p:spPr>
          <a:xfrm>
            <a:off x="853440" y="2289279"/>
            <a:ext cx="10363200" cy="1938992"/>
          </a:xfrm>
        </p:spPr>
        <p:txBody>
          <a:bodyPr/>
          <a:lstStyle/>
          <a:p>
            <a:r>
              <a:rPr lang="en-US" sz="4000" dirty="0"/>
              <a:t>Physics-Informed Neural Networks for Remaining Useful Life Estimation of a Vapor Recovery Unit System</a:t>
            </a:r>
          </a:p>
        </p:txBody>
      </p:sp>
    </p:spTree>
    <p:extLst>
      <p:ext uri="{BB962C8B-B14F-4D97-AF65-F5344CB8AC3E}">
        <p14:creationId xmlns:p14="http://schemas.microsoft.com/office/powerpoint/2010/main" val="307216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s-CL" dirty="0"/>
              <a:t>NON-INFORMATIVE COLUMNS: VRU</a:t>
            </a:r>
            <a:endParaRPr lang="en-US" dirty="0"/>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r>
              <a:rPr lang="en-US" dirty="0"/>
              <a:t>Considering a data frame where columns are the sensor features and rows are the data points collected in time</a:t>
            </a:r>
          </a:p>
        </p:txBody>
      </p:sp>
      <p:grpSp>
        <p:nvGrpSpPr>
          <p:cNvPr id="5" name="Group 4">
            <a:extLst>
              <a:ext uri="{FF2B5EF4-FFF2-40B4-BE49-F238E27FC236}">
                <a16:creationId xmlns:a16="http://schemas.microsoft.com/office/drawing/2014/main" id="{27FD43C1-F61F-F972-D633-C577CF3E6493}"/>
              </a:ext>
            </a:extLst>
          </p:cNvPr>
          <p:cNvGrpSpPr/>
          <p:nvPr/>
        </p:nvGrpSpPr>
        <p:grpSpPr>
          <a:xfrm>
            <a:off x="2160007" y="2667000"/>
            <a:ext cx="3935993" cy="3177280"/>
            <a:chOff x="428668" y="2108894"/>
            <a:chExt cx="3935993" cy="3177280"/>
          </a:xfrm>
        </p:grpSpPr>
        <p:grpSp>
          <p:nvGrpSpPr>
            <p:cNvPr id="6" name="Group 5">
              <a:extLst>
                <a:ext uri="{FF2B5EF4-FFF2-40B4-BE49-F238E27FC236}">
                  <a16:creationId xmlns:a16="http://schemas.microsoft.com/office/drawing/2014/main" id="{0AF50B1A-29B0-10E6-086B-1EB4313C2DBB}"/>
                </a:ext>
              </a:extLst>
            </p:cNvPr>
            <p:cNvGrpSpPr/>
            <p:nvPr/>
          </p:nvGrpSpPr>
          <p:grpSpPr>
            <a:xfrm>
              <a:off x="428668" y="2108894"/>
              <a:ext cx="3935993" cy="3177280"/>
              <a:chOff x="552493" y="1521113"/>
              <a:chExt cx="3935993" cy="3177280"/>
            </a:xfrm>
          </p:grpSpPr>
          <p:pic>
            <p:nvPicPr>
              <p:cNvPr id="8" name="Picture 7" descr="Graphical user interface&#10;&#10;Description automatically generated with medium confidence">
                <a:extLst>
                  <a:ext uri="{FF2B5EF4-FFF2-40B4-BE49-F238E27FC236}">
                    <a16:creationId xmlns:a16="http://schemas.microsoft.com/office/drawing/2014/main" id="{43B74F3C-E81A-3C63-28DD-3554EE028D11}"/>
                  </a:ext>
                </a:extLst>
              </p:cNvPr>
              <p:cNvPicPr>
                <a:picLocks noChangeAspect="1"/>
              </p:cNvPicPr>
              <p:nvPr/>
            </p:nvPicPr>
            <p:blipFill rotWithShape="1">
              <a:blip r:embed="rId2">
                <a:extLst>
                  <a:ext uri="{28A0092B-C50C-407E-A947-70E740481C1C}">
                    <a14:useLocalDpi xmlns:a14="http://schemas.microsoft.com/office/drawing/2010/main" val="0"/>
                  </a:ext>
                </a:extLst>
              </a:blip>
              <a:srcRect b="52938"/>
              <a:stretch/>
            </p:blipFill>
            <p:spPr>
              <a:xfrm>
                <a:off x="552493" y="1521113"/>
                <a:ext cx="3935993" cy="1764366"/>
              </a:xfrm>
              <a:prstGeom prst="rect">
                <a:avLst/>
              </a:prstGeom>
              <a:noFill/>
            </p:spPr>
          </p:pic>
          <p:sp>
            <p:nvSpPr>
              <p:cNvPr id="9" name="TextBox 8">
                <a:extLst>
                  <a:ext uri="{FF2B5EF4-FFF2-40B4-BE49-F238E27FC236}">
                    <a16:creationId xmlns:a16="http://schemas.microsoft.com/office/drawing/2014/main" id="{96E979A5-0C68-43D5-028E-044F54D45A89}"/>
                  </a:ext>
                </a:extLst>
              </p:cNvPr>
              <p:cNvSpPr txBox="1"/>
              <p:nvPr/>
            </p:nvSpPr>
            <p:spPr>
              <a:xfrm>
                <a:off x="1325473" y="3990507"/>
                <a:ext cx="2666079" cy="707886"/>
              </a:xfrm>
              <a:prstGeom prst="rect">
                <a:avLst/>
              </a:prstGeom>
              <a:noFill/>
            </p:spPr>
            <p:txBody>
              <a:bodyPr wrap="square" rtlCol="0">
                <a:spAutoFit/>
              </a:bodyPr>
              <a:lstStyle/>
              <a:p>
                <a:pPr algn="ctr"/>
                <a:r>
                  <a:rPr lang="en-US" dirty="0">
                    <a:solidFill>
                      <a:srgbClr val="58595B"/>
                    </a:solidFill>
                  </a:rPr>
                  <a:t>Original </a:t>
                </a:r>
                <a:r>
                  <a:rPr lang="en-US" dirty="0" err="1">
                    <a:solidFill>
                      <a:srgbClr val="58595B"/>
                    </a:solidFill>
                  </a:rPr>
                  <a:t>NaN</a:t>
                </a:r>
                <a:r>
                  <a:rPr lang="en-US" dirty="0">
                    <a:solidFill>
                      <a:srgbClr val="58595B"/>
                    </a:solidFill>
                  </a:rPr>
                  <a:t> distribution</a:t>
                </a:r>
              </a:p>
            </p:txBody>
          </p:sp>
        </p:grpSp>
        <p:sp>
          <p:nvSpPr>
            <p:cNvPr id="7" name="TextBox 6">
              <a:extLst>
                <a:ext uri="{FF2B5EF4-FFF2-40B4-BE49-F238E27FC236}">
                  <a16:creationId xmlns:a16="http://schemas.microsoft.com/office/drawing/2014/main" id="{9B8F99B0-4D1C-F467-DBDF-867D9B4714F8}"/>
                </a:ext>
              </a:extLst>
            </p:cNvPr>
            <p:cNvSpPr txBox="1"/>
            <p:nvPr/>
          </p:nvSpPr>
          <p:spPr>
            <a:xfrm>
              <a:off x="1293663" y="3884928"/>
              <a:ext cx="2666079" cy="307777"/>
            </a:xfrm>
            <a:prstGeom prst="rect">
              <a:avLst/>
            </a:prstGeom>
            <a:noFill/>
          </p:spPr>
          <p:txBody>
            <a:bodyPr wrap="square" rtlCol="0">
              <a:spAutoFit/>
            </a:bodyPr>
            <a:lstStyle/>
            <a:p>
              <a:pPr algn="ctr"/>
              <a:r>
                <a:rPr lang="en-US" sz="1400" dirty="0"/>
                <a:t>% of </a:t>
              </a:r>
              <a:r>
                <a:rPr lang="en-US" sz="1400" dirty="0" err="1"/>
                <a:t>NaN</a:t>
              </a:r>
              <a:r>
                <a:rPr lang="en-US" sz="1400" dirty="0"/>
                <a:t> elements</a:t>
              </a:r>
            </a:p>
          </p:txBody>
        </p:sp>
      </p:grpSp>
      <p:grpSp>
        <p:nvGrpSpPr>
          <p:cNvPr id="10" name="Group 9">
            <a:extLst>
              <a:ext uri="{FF2B5EF4-FFF2-40B4-BE49-F238E27FC236}">
                <a16:creationId xmlns:a16="http://schemas.microsoft.com/office/drawing/2014/main" id="{86CED2B1-CCD8-A02C-9A5C-671CA300B35B}"/>
              </a:ext>
            </a:extLst>
          </p:cNvPr>
          <p:cNvGrpSpPr/>
          <p:nvPr/>
        </p:nvGrpSpPr>
        <p:grpSpPr>
          <a:xfrm>
            <a:off x="6363349" y="2667000"/>
            <a:ext cx="3905249" cy="3177280"/>
            <a:chOff x="4731672" y="2105575"/>
            <a:chExt cx="3905249" cy="3177280"/>
          </a:xfrm>
        </p:grpSpPr>
        <p:grpSp>
          <p:nvGrpSpPr>
            <p:cNvPr id="11" name="Group 10">
              <a:extLst>
                <a:ext uri="{FF2B5EF4-FFF2-40B4-BE49-F238E27FC236}">
                  <a16:creationId xmlns:a16="http://schemas.microsoft.com/office/drawing/2014/main" id="{99F9B1EF-DE62-76B7-4159-0319516D348F}"/>
                </a:ext>
              </a:extLst>
            </p:cNvPr>
            <p:cNvGrpSpPr/>
            <p:nvPr/>
          </p:nvGrpSpPr>
          <p:grpSpPr>
            <a:xfrm>
              <a:off x="4731672" y="2105575"/>
              <a:ext cx="3905249" cy="3177280"/>
              <a:chOff x="4855497" y="1714264"/>
              <a:chExt cx="3905249" cy="3177280"/>
            </a:xfrm>
          </p:grpSpPr>
          <p:pic>
            <p:nvPicPr>
              <p:cNvPr id="13" name="Picture 12" descr="Chart&#10;&#10;Description automatically generated">
                <a:extLst>
                  <a:ext uri="{FF2B5EF4-FFF2-40B4-BE49-F238E27FC236}">
                    <a16:creationId xmlns:a16="http://schemas.microsoft.com/office/drawing/2014/main" id="{E55201AF-0789-9240-615F-26D7EB42B808}"/>
                  </a:ext>
                </a:extLst>
              </p:cNvPr>
              <p:cNvPicPr>
                <a:picLocks noChangeAspect="1"/>
              </p:cNvPicPr>
              <p:nvPr/>
            </p:nvPicPr>
            <p:blipFill rotWithShape="1">
              <a:blip r:embed="rId3">
                <a:extLst>
                  <a:ext uri="{28A0092B-C50C-407E-A947-70E740481C1C}">
                    <a14:useLocalDpi xmlns:a14="http://schemas.microsoft.com/office/drawing/2010/main" val="0"/>
                  </a:ext>
                </a:extLst>
              </a:blip>
              <a:srcRect b="52938"/>
              <a:stretch/>
            </p:blipFill>
            <p:spPr>
              <a:xfrm>
                <a:off x="4855497" y="1714264"/>
                <a:ext cx="3905249" cy="1764366"/>
              </a:xfrm>
              <a:prstGeom prst="rect">
                <a:avLst/>
              </a:prstGeom>
              <a:noFill/>
            </p:spPr>
          </p:pic>
          <p:sp>
            <p:nvSpPr>
              <p:cNvPr id="14" name="TextBox 13">
                <a:extLst>
                  <a:ext uri="{FF2B5EF4-FFF2-40B4-BE49-F238E27FC236}">
                    <a16:creationId xmlns:a16="http://schemas.microsoft.com/office/drawing/2014/main" id="{0DDB79E2-105B-747F-14D1-123CA4A99B38}"/>
                  </a:ext>
                </a:extLst>
              </p:cNvPr>
              <p:cNvSpPr txBox="1"/>
              <p:nvPr/>
            </p:nvSpPr>
            <p:spPr>
              <a:xfrm>
                <a:off x="5624304" y="4183658"/>
                <a:ext cx="2666079" cy="707886"/>
              </a:xfrm>
              <a:prstGeom prst="rect">
                <a:avLst/>
              </a:prstGeom>
              <a:noFill/>
            </p:spPr>
            <p:txBody>
              <a:bodyPr wrap="square" rtlCol="0">
                <a:spAutoFit/>
              </a:bodyPr>
              <a:lstStyle/>
              <a:p>
                <a:pPr algn="ctr"/>
                <a:r>
                  <a:rPr lang="en-US" dirty="0">
                    <a:solidFill>
                      <a:srgbClr val="58595B"/>
                    </a:solidFill>
                  </a:rPr>
                  <a:t>Filtered </a:t>
                </a:r>
                <a:r>
                  <a:rPr lang="en-US" dirty="0" err="1">
                    <a:solidFill>
                      <a:srgbClr val="58595B"/>
                    </a:solidFill>
                  </a:rPr>
                  <a:t>NaN</a:t>
                </a:r>
                <a:r>
                  <a:rPr lang="en-US" dirty="0">
                    <a:solidFill>
                      <a:srgbClr val="58595B"/>
                    </a:solidFill>
                  </a:rPr>
                  <a:t> distribution</a:t>
                </a:r>
              </a:p>
            </p:txBody>
          </p:sp>
        </p:grpSp>
        <p:sp>
          <p:nvSpPr>
            <p:cNvPr id="12" name="TextBox 11">
              <a:extLst>
                <a:ext uri="{FF2B5EF4-FFF2-40B4-BE49-F238E27FC236}">
                  <a16:creationId xmlns:a16="http://schemas.microsoft.com/office/drawing/2014/main" id="{067C5096-0AC5-0241-BFB0-2AAF84E5547A}"/>
                </a:ext>
              </a:extLst>
            </p:cNvPr>
            <p:cNvSpPr txBox="1"/>
            <p:nvPr/>
          </p:nvSpPr>
          <p:spPr>
            <a:xfrm>
              <a:off x="5500479" y="4009556"/>
              <a:ext cx="2666079" cy="307777"/>
            </a:xfrm>
            <a:prstGeom prst="rect">
              <a:avLst/>
            </a:prstGeom>
            <a:noFill/>
          </p:spPr>
          <p:txBody>
            <a:bodyPr wrap="square" rtlCol="0">
              <a:spAutoFit/>
            </a:bodyPr>
            <a:lstStyle/>
            <a:p>
              <a:pPr algn="ctr"/>
              <a:r>
                <a:rPr lang="en-US" sz="1400" dirty="0"/>
                <a:t>% of </a:t>
              </a:r>
              <a:r>
                <a:rPr lang="en-US" sz="1400" dirty="0" err="1"/>
                <a:t>NaN</a:t>
              </a:r>
              <a:r>
                <a:rPr lang="en-US" sz="1400" dirty="0"/>
                <a:t> elements</a:t>
              </a:r>
            </a:p>
          </p:txBody>
        </p:sp>
      </p:grpSp>
    </p:spTree>
    <p:extLst>
      <p:ext uri="{BB962C8B-B14F-4D97-AF65-F5344CB8AC3E}">
        <p14:creationId xmlns:p14="http://schemas.microsoft.com/office/powerpoint/2010/main" val="296031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TEMPORAL &amp; STATISTICAL CRITERIA: VRU</a:t>
            </a:r>
          </a:p>
        </p:txBody>
      </p:sp>
      <p:grpSp>
        <p:nvGrpSpPr>
          <p:cNvPr id="5" name="Group 4">
            <a:extLst>
              <a:ext uri="{FF2B5EF4-FFF2-40B4-BE49-F238E27FC236}">
                <a16:creationId xmlns:a16="http://schemas.microsoft.com/office/drawing/2014/main" id="{1DD34425-F8E2-1E3D-6565-A96F67D8C17E}"/>
              </a:ext>
            </a:extLst>
          </p:cNvPr>
          <p:cNvGrpSpPr/>
          <p:nvPr/>
        </p:nvGrpSpPr>
        <p:grpSpPr>
          <a:xfrm>
            <a:off x="914400" y="1887084"/>
            <a:ext cx="3908789" cy="3484374"/>
            <a:chOff x="484750" y="1562964"/>
            <a:chExt cx="3908789" cy="3484374"/>
          </a:xfrm>
        </p:grpSpPr>
        <p:pic>
          <p:nvPicPr>
            <p:cNvPr id="6" name="Content Placeholder 4">
              <a:extLst>
                <a:ext uri="{FF2B5EF4-FFF2-40B4-BE49-F238E27FC236}">
                  <a16:creationId xmlns:a16="http://schemas.microsoft.com/office/drawing/2014/main" id="{83F6C8E0-520C-B4C2-6844-8B297F128F15}"/>
                </a:ext>
              </a:extLst>
            </p:cNvPr>
            <p:cNvPicPr>
              <a:picLocks noChangeAspect="1"/>
            </p:cNvPicPr>
            <p:nvPr/>
          </p:nvPicPr>
          <p:blipFill rotWithShape="1">
            <a:blip r:embed="rId2"/>
            <a:srcRect t="6554" b="1961"/>
            <a:stretch/>
          </p:blipFill>
          <p:spPr bwMode="auto">
            <a:xfrm>
              <a:off x="484750" y="2999476"/>
              <a:ext cx="3890348" cy="204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E91B193-F0CD-85B2-901A-B6E15F16A041}"/>
                </a:ext>
              </a:extLst>
            </p:cNvPr>
            <p:cNvPicPr>
              <a:picLocks noChangeAspect="1"/>
            </p:cNvPicPr>
            <p:nvPr/>
          </p:nvPicPr>
          <p:blipFill>
            <a:blip r:embed="rId3"/>
            <a:stretch>
              <a:fillRect/>
            </a:stretch>
          </p:blipFill>
          <p:spPr>
            <a:xfrm>
              <a:off x="644499" y="1562964"/>
              <a:ext cx="3749040" cy="1011849"/>
            </a:xfrm>
            <a:prstGeom prst="rect">
              <a:avLst/>
            </a:prstGeom>
          </p:spPr>
        </p:pic>
      </p:grpSp>
      <p:sp>
        <p:nvSpPr>
          <p:cNvPr id="8" name="TextBox 7">
            <a:extLst>
              <a:ext uri="{FF2B5EF4-FFF2-40B4-BE49-F238E27FC236}">
                <a16:creationId xmlns:a16="http://schemas.microsoft.com/office/drawing/2014/main" id="{7731DB7F-98E6-091A-D25E-517D1E7294B8}"/>
              </a:ext>
            </a:extLst>
          </p:cNvPr>
          <p:cNvSpPr txBox="1"/>
          <p:nvPr/>
        </p:nvSpPr>
        <p:spPr>
          <a:xfrm>
            <a:off x="699495" y="5594518"/>
            <a:ext cx="4498347" cy="400110"/>
          </a:xfrm>
          <a:prstGeom prst="rect">
            <a:avLst/>
          </a:prstGeom>
          <a:noFill/>
        </p:spPr>
        <p:txBody>
          <a:bodyPr wrap="none" rtlCol="0">
            <a:spAutoFit/>
          </a:bodyPr>
          <a:lstStyle/>
          <a:p>
            <a:pPr algn="ctr"/>
            <a:r>
              <a:rPr lang="en-US" dirty="0">
                <a:solidFill>
                  <a:srgbClr val="58595B"/>
                </a:solidFill>
              </a:rPr>
              <a:t>Unfiltered data and outlier behavior</a:t>
            </a:r>
          </a:p>
        </p:txBody>
      </p:sp>
      <p:sp>
        <p:nvSpPr>
          <p:cNvPr id="9" name="TextBox 8">
            <a:extLst>
              <a:ext uri="{FF2B5EF4-FFF2-40B4-BE49-F238E27FC236}">
                <a16:creationId xmlns:a16="http://schemas.microsoft.com/office/drawing/2014/main" id="{BDE96774-E2E8-53C0-38A3-ECEC873D4235}"/>
              </a:ext>
            </a:extLst>
          </p:cNvPr>
          <p:cNvSpPr txBox="1"/>
          <p:nvPr/>
        </p:nvSpPr>
        <p:spPr>
          <a:xfrm>
            <a:off x="5977202" y="5612889"/>
            <a:ext cx="4894289" cy="400110"/>
          </a:xfrm>
          <a:prstGeom prst="rect">
            <a:avLst/>
          </a:prstGeom>
          <a:noFill/>
        </p:spPr>
        <p:txBody>
          <a:bodyPr wrap="none" rtlCol="0">
            <a:spAutoFit/>
          </a:bodyPr>
          <a:lstStyle/>
          <a:p>
            <a:pPr algn="ctr"/>
            <a:r>
              <a:rPr lang="en-US" dirty="0">
                <a:solidFill>
                  <a:srgbClr val="58595B"/>
                </a:solidFill>
              </a:rPr>
              <a:t>Filtered data through temporal criteria </a:t>
            </a:r>
          </a:p>
        </p:txBody>
      </p:sp>
      <p:sp>
        <p:nvSpPr>
          <p:cNvPr id="10" name="TextBox 9">
            <a:extLst>
              <a:ext uri="{FF2B5EF4-FFF2-40B4-BE49-F238E27FC236}">
                <a16:creationId xmlns:a16="http://schemas.microsoft.com/office/drawing/2014/main" id="{736AF8BD-2956-17B1-F154-5C898902FCE6}"/>
              </a:ext>
            </a:extLst>
          </p:cNvPr>
          <p:cNvSpPr txBox="1"/>
          <p:nvPr/>
        </p:nvSpPr>
        <p:spPr>
          <a:xfrm>
            <a:off x="3934916" y="1282238"/>
            <a:ext cx="4158511" cy="400110"/>
          </a:xfrm>
          <a:prstGeom prst="rect">
            <a:avLst/>
          </a:prstGeom>
          <a:noFill/>
        </p:spPr>
        <p:txBody>
          <a:bodyPr wrap="none" rtlCol="0">
            <a:spAutoFit/>
          </a:bodyPr>
          <a:lstStyle/>
          <a:p>
            <a:r>
              <a:rPr lang="en-US" dirty="0">
                <a:solidFill>
                  <a:srgbClr val="58595B"/>
                </a:solidFill>
              </a:rPr>
              <a:t>VRU Differential Pressure (</a:t>
            </a:r>
            <a:r>
              <a:rPr lang="en-US" dirty="0" err="1">
                <a:solidFill>
                  <a:srgbClr val="58595B"/>
                </a:solidFill>
              </a:rPr>
              <a:t>kPad</a:t>
            </a:r>
            <a:r>
              <a:rPr lang="en-US" dirty="0">
                <a:solidFill>
                  <a:srgbClr val="58595B"/>
                </a:solidFill>
              </a:rPr>
              <a:t>)</a:t>
            </a:r>
          </a:p>
        </p:txBody>
      </p:sp>
      <p:grpSp>
        <p:nvGrpSpPr>
          <p:cNvPr id="11" name="Group 10">
            <a:extLst>
              <a:ext uri="{FF2B5EF4-FFF2-40B4-BE49-F238E27FC236}">
                <a16:creationId xmlns:a16="http://schemas.microsoft.com/office/drawing/2014/main" id="{10B4950D-66C0-05B3-D646-BD230BFFAD94}"/>
              </a:ext>
            </a:extLst>
          </p:cNvPr>
          <p:cNvGrpSpPr/>
          <p:nvPr/>
        </p:nvGrpSpPr>
        <p:grpSpPr>
          <a:xfrm>
            <a:off x="6347481" y="1887084"/>
            <a:ext cx="4008163" cy="3575814"/>
            <a:chOff x="4739618" y="1525763"/>
            <a:chExt cx="4008163" cy="3575814"/>
          </a:xfrm>
        </p:grpSpPr>
        <p:grpSp>
          <p:nvGrpSpPr>
            <p:cNvPr id="12" name="Group 11">
              <a:extLst>
                <a:ext uri="{FF2B5EF4-FFF2-40B4-BE49-F238E27FC236}">
                  <a16:creationId xmlns:a16="http://schemas.microsoft.com/office/drawing/2014/main" id="{BC27A7F7-CB5C-BD5F-1E15-0AA2B40CC3B0}"/>
                </a:ext>
              </a:extLst>
            </p:cNvPr>
            <p:cNvGrpSpPr/>
            <p:nvPr/>
          </p:nvGrpSpPr>
          <p:grpSpPr>
            <a:xfrm>
              <a:off x="4739618" y="1525763"/>
              <a:ext cx="4008163" cy="3575814"/>
              <a:chOff x="4607676" y="1525763"/>
              <a:chExt cx="4008163" cy="3575814"/>
            </a:xfrm>
          </p:grpSpPr>
          <p:pic>
            <p:nvPicPr>
              <p:cNvPr id="14" name="Picture 13">
                <a:extLst>
                  <a:ext uri="{FF2B5EF4-FFF2-40B4-BE49-F238E27FC236}">
                    <a16:creationId xmlns:a16="http://schemas.microsoft.com/office/drawing/2014/main" id="{E55361E3-2541-30C1-5BA7-E6C8BBE26E24}"/>
                  </a:ext>
                </a:extLst>
              </p:cNvPr>
              <p:cNvPicPr>
                <a:picLocks noChangeAspect="1"/>
              </p:cNvPicPr>
              <p:nvPr/>
            </p:nvPicPr>
            <p:blipFill rotWithShape="1">
              <a:blip r:embed="rId4"/>
              <a:srcRect t="6417"/>
              <a:stretch/>
            </p:blipFill>
            <p:spPr>
              <a:xfrm>
                <a:off x="4607676" y="2962275"/>
                <a:ext cx="4008163" cy="2139302"/>
              </a:xfrm>
              <a:prstGeom prst="rect">
                <a:avLst/>
              </a:prstGeom>
            </p:spPr>
          </p:pic>
          <p:pic>
            <p:nvPicPr>
              <p:cNvPr id="15" name="Picture 14">
                <a:extLst>
                  <a:ext uri="{FF2B5EF4-FFF2-40B4-BE49-F238E27FC236}">
                    <a16:creationId xmlns:a16="http://schemas.microsoft.com/office/drawing/2014/main" id="{523612EE-EA2B-8B26-08EA-F359314C1C7D}"/>
                  </a:ext>
                </a:extLst>
              </p:cNvPr>
              <p:cNvPicPr>
                <a:picLocks noChangeAspect="1"/>
              </p:cNvPicPr>
              <p:nvPr/>
            </p:nvPicPr>
            <p:blipFill>
              <a:blip r:embed="rId5"/>
              <a:stretch>
                <a:fillRect/>
              </a:stretch>
            </p:blipFill>
            <p:spPr>
              <a:xfrm>
                <a:off x="4810022" y="1525763"/>
                <a:ext cx="3749040" cy="953476"/>
              </a:xfrm>
              <a:prstGeom prst="rect">
                <a:avLst/>
              </a:prstGeom>
            </p:spPr>
          </p:pic>
        </p:grpSp>
        <p:sp>
          <p:nvSpPr>
            <p:cNvPr id="13" name="Rectangle 12">
              <a:extLst>
                <a:ext uri="{FF2B5EF4-FFF2-40B4-BE49-F238E27FC236}">
                  <a16:creationId xmlns:a16="http://schemas.microsoft.com/office/drawing/2014/main" id="{3D896181-B7F9-EDA4-8BC1-2E6BAA1DF582}"/>
                </a:ext>
              </a:extLst>
            </p:cNvPr>
            <p:cNvSpPr/>
            <p:nvPr/>
          </p:nvSpPr>
          <p:spPr bwMode="auto">
            <a:xfrm>
              <a:off x="6410325" y="2894158"/>
              <a:ext cx="333375" cy="752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58595B"/>
                </a:solidFill>
                <a:effectLst/>
                <a:latin typeface="Arial" charset="0"/>
              </a:endParaRPr>
            </a:p>
          </p:txBody>
        </p:sp>
      </p:grpSp>
    </p:spTree>
    <p:extLst>
      <p:ext uri="{BB962C8B-B14F-4D97-AF65-F5344CB8AC3E}">
        <p14:creationId xmlns:p14="http://schemas.microsoft.com/office/powerpoint/2010/main" val="232259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FEATURE SELECTION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pPr>
                  <a:spcAft>
                    <a:spcPts val="1800"/>
                  </a:spcAft>
                </a:pPr>
                <a:r>
                  <a:rPr lang="en-US" sz="2800" dirty="0"/>
                  <a:t>Variables with no statistically significant variation do not provide information</a:t>
                </a:r>
              </a:p>
              <a:p>
                <a:pPr>
                  <a:spcAft>
                    <a:spcPts val="1800"/>
                  </a:spcAft>
                </a:pPr>
                <a:r>
                  <a:rPr lang="en-US" sz="2800" dirty="0"/>
                  <a:t>Variables with </a:t>
                </a:r>
                <a14:m>
                  <m:oMath xmlns:m="http://schemas.openxmlformats.org/officeDocument/2006/math">
                    <m:r>
                      <a:rPr lang="en-US" sz="2800" i="1" dirty="0">
                        <a:latin typeface="Cambria Math" panose="02040503050406030204" pitchFamily="18" charset="0"/>
                      </a:rPr>
                      <m:t>𝑐𝑣</m:t>
                    </m:r>
                    <m:r>
                      <a:rPr lang="en-US" sz="2800" i="1" dirty="0">
                        <a:latin typeface="Cambria Math" panose="02040503050406030204" pitchFamily="18" charset="0"/>
                      </a:rPr>
                      <m:t>&lt;0.05 </m:t>
                    </m:r>
                  </m:oMath>
                </a14:m>
                <a:r>
                  <a:rPr lang="en-US" sz="2800" dirty="0"/>
                  <a:t>are discarded</a:t>
                </a:r>
              </a:p>
              <a:p>
                <a:pPr>
                  <a:spcAft>
                    <a:spcPts val="1800"/>
                  </a:spcAft>
                </a:pPr>
                <a:r>
                  <a:rPr lang="en-US" sz="2800" dirty="0"/>
                  <a:t>Highly correlated features can bias DL models</a:t>
                </a:r>
              </a:p>
              <a:p>
                <a:pPr>
                  <a:spcAft>
                    <a:spcPts val="1800"/>
                  </a:spcAft>
                </a:pPr>
                <a:r>
                  <a:rPr lang="en-US" sz="2800" dirty="0"/>
                  <a:t>If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m:t>
                        </m:r>
                        <m:r>
                          <a:rPr lang="en-US" sz="2800" i="1" dirty="0">
                            <a:latin typeface="Cambria Math" panose="02040503050406030204" pitchFamily="18" charset="0"/>
                          </a:rPr>
                          <m:t>𝜌</m:t>
                        </m:r>
                      </m:e>
                      <m:sub>
                        <m:r>
                          <a:rPr lang="en-US" sz="2800" i="1" dirty="0">
                            <a:latin typeface="Cambria Math" panose="02040503050406030204" pitchFamily="18" charset="0"/>
                          </a:rPr>
                          <m:t>𝑋𝑌</m:t>
                        </m:r>
                      </m:sub>
                    </m:sSub>
                    <m:r>
                      <a:rPr lang="en-US" sz="2800" i="1" dirty="0">
                        <a:latin typeface="Cambria Math" panose="02040503050406030204" pitchFamily="18" charset="0"/>
                      </a:rPr>
                      <m:t>|&gt;0.95 ,</m:t>
                    </m:r>
                  </m:oMath>
                </a14:m>
                <a:r>
                  <a:rPr lang="en-US" sz="2800" dirty="0"/>
                  <a:t> one of the features is randomly discarded</a:t>
                </a:r>
              </a:p>
            </p:txBody>
          </p:sp>
        </mc:Choice>
        <mc:Fallback xmlns="">
          <p:sp>
            <p:nvSpPr>
              <p:cNvPr id="4" name="Content Placeholder 3">
                <a:extLst>
                  <a:ext uri="{FF2B5EF4-FFF2-40B4-BE49-F238E27FC236}">
                    <a16:creationId xmlns:a16="http://schemas.microsoft.com/office/drawing/2014/main" id="{A506D2C4-EA44-2537-9F8D-B8BA3F76428F}"/>
                  </a:ext>
                </a:extLst>
              </p:cNvPr>
              <p:cNvSpPr>
                <a:spLocks noGrp="1" noRot="1" noChangeAspect="1" noMove="1" noResize="1" noEditPoints="1" noAdjustHandles="1" noChangeArrowheads="1" noChangeShapeType="1" noTextEdit="1"/>
              </p:cNvSpPr>
              <p:nvPr>
                <p:ph idx="1"/>
              </p:nvPr>
            </p:nvSpPr>
            <p:spPr>
              <a:blipFill>
                <a:blip r:embed="rId3"/>
                <a:stretch>
                  <a:fillRect l="-865" t="-1373" r="-324"/>
                </a:stretch>
              </a:blipFill>
            </p:spPr>
            <p:txBody>
              <a:bodyPr/>
              <a:lstStyle/>
              <a:p>
                <a:r>
                  <a:rPr lang="en-US">
                    <a:noFill/>
                  </a:rPr>
                  <a:t> </a:t>
                </a:r>
              </a:p>
            </p:txBody>
          </p:sp>
        </mc:Fallback>
      </mc:AlternateContent>
      <p:pic>
        <p:nvPicPr>
          <p:cNvPr id="5" name="Picture 2" descr="three normal distributions with different standard deviations">
            <a:extLst>
              <a:ext uri="{FF2B5EF4-FFF2-40B4-BE49-F238E27FC236}">
                <a16:creationId xmlns:a16="http://schemas.microsoft.com/office/drawing/2014/main" id="{327F8826-6AFE-AAA4-380E-DFAB6A63FA8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4038600"/>
            <a:ext cx="5208228" cy="21770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11D8B5-D6D5-3E9C-2BD0-DAA50F2C7DF0}"/>
                  </a:ext>
                </a:extLst>
              </p:cNvPr>
              <p:cNvSpPr txBox="1"/>
              <p:nvPr/>
            </p:nvSpPr>
            <p:spPr>
              <a:xfrm>
                <a:off x="3236299" y="4649486"/>
                <a:ext cx="2113957" cy="676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kern="0" smtClean="0">
                              <a:latin typeface="Cambria Math" panose="02040503050406030204" pitchFamily="18" charset="0"/>
                            </a:rPr>
                          </m:ctrlPr>
                        </m:sSubPr>
                        <m:e>
                          <m:r>
                            <a:rPr lang="en-US" i="1" kern="0" smtClean="0">
                              <a:latin typeface="Cambria Math" panose="02040503050406030204" pitchFamily="18" charset="0"/>
                            </a:rPr>
                            <m:t>𝜌</m:t>
                          </m:r>
                        </m:e>
                        <m:sub>
                          <m:r>
                            <a:rPr lang="en-US" i="1" kern="0" smtClean="0">
                              <a:latin typeface="Cambria Math" panose="02040503050406030204" pitchFamily="18" charset="0"/>
                            </a:rPr>
                            <m:t>𝑋𝑌</m:t>
                          </m:r>
                        </m:sub>
                      </m:sSub>
                      <m:r>
                        <a:rPr lang="en-US" i="1" kern="0" smtClean="0">
                          <a:latin typeface="Cambria Math" panose="02040503050406030204" pitchFamily="18" charset="0"/>
                        </a:rPr>
                        <m:t>=</m:t>
                      </m:r>
                      <m:f>
                        <m:fPr>
                          <m:ctrlPr>
                            <a:rPr lang="en-US" i="1" kern="0" smtClean="0">
                              <a:latin typeface="Cambria Math" panose="02040503050406030204" pitchFamily="18" charset="0"/>
                            </a:rPr>
                          </m:ctrlPr>
                        </m:fPr>
                        <m:num>
                          <m:r>
                            <a:rPr lang="en-US" i="1" kern="0" smtClean="0">
                              <a:latin typeface="Cambria Math" panose="02040503050406030204" pitchFamily="18" charset="0"/>
                            </a:rPr>
                            <m:t>𝐶𝑜𝑣</m:t>
                          </m:r>
                          <m:d>
                            <m:dPr>
                              <m:ctrlPr>
                                <a:rPr lang="en-US" i="1" kern="0" smtClean="0">
                                  <a:latin typeface="Cambria Math" panose="02040503050406030204" pitchFamily="18" charset="0"/>
                                </a:rPr>
                              </m:ctrlPr>
                            </m:dPr>
                            <m:e>
                              <m:r>
                                <a:rPr lang="en-US" i="1" kern="0" smtClean="0">
                                  <a:latin typeface="Cambria Math" panose="02040503050406030204" pitchFamily="18" charset="0"/>
                                </a:rPr>
                                <m:t>𝑋</m:t>
                              </m:r>
                              <m:r>
                                <a:rPr lang="en-US" i="1" kern="0" smtClean="0">
                                  <a:latin typeface="Cambria Math" panose="02040503050406030204" pitchFamily="18" charset="0"/>
                                </a:rPr>
                                <m:t>,</m:t>
                              </m:r>
                              <m:r>
                                <a:rPr lang="en-US" i="1" kern="0" smtClean="0">
                                  <a:latin typeface="Cambria Math" panose="02040503050406030204" pitchFamily="18" charset="0"/>
                                </a:rPr>
                                <m:t>𝑌</m:t>
                              </m:r>
                            </m:e>
                          </m:d>
                        </m:num>
                        <m:den>
                          <m:sSub>
                            <m:sSubPr>
                              <m:ctrlPr>
                                <a:rPr lang="en-US" i="1" kern="0" smtClean="0">
                                  <a:latin typeface="Cambria Math" panose="02040503050406030204" pitchFamily="18" charset="0"/>
                                </a:rPr>
                              </m:ctrlPr>
                            </m:sSubPr>
                            <m:e>
                              <m:r>
                                <a:rPr lang="en-US" i="1" kern="0" smtClean="0">
                                  <a:latin typeface="Cambria Math" panose="02040503050406030204" pitchFamily="18" charset="0"/>
                                </a:rPr>
                                <m:t>𝜎</m:t>
                              </m:r>
                            </m:e>
                            <m:sub>
                              <m:r>
                                <a:rPr lang="en-US" i="1" kern="0" smtClean="0">
                                  <a:latin typeface="Cambria Math" panose="02040503050406030204" pitchFamily="18" charset="0"/>
                                </a:rPr>
                                <m:t>𝑥</m:t>
                              </m:r>
                            </m:sub>
                          </m:sSub>
                          <m:sSub>
                            <m:sSubPr>
                              <m:ctrlPr>
                                <a:rPr lang="en-US" i="1" kern="0" smtClean="0">
                                  <a:latin typeface="Cambria Math" panose="02040503050406030204" pitchFamily="18" charset="0"/>
                                </a:rPr>
                              </m:ctrlPr>
                            </m:sSubPr>
                            <m:e>
                              <m:r>
                                <a:rPr lang="en-US" i="1" kern="0" smtClean="0">
                                  <a:latin typeface="Cambria Math" panose="02040503050406030204" pitchFamily="18" charset="0"/>
                                </a:rPr>
                                <m:t>𝜎</m:t>
                              </m:r>
                            </m:e>
                            <m:sub>
                              <m:r>
                                <a:rPr lang="en-US" i="1" kern="0" smtClean="0">
                                  <a:latin typeface="Cambria Math" panose="02040503050406030204" pitchFamily="18" charset="0"/>
                                </a:rPr>
                                <m:t>𝑌</m:t>
                              </m:r>
                            </m:sub>
                          </m:sSub>
                        </m:den>
                      </m:f>
                    </m:oMath>
                  </m:oMathPara>
                </a14:m>
                <a:endParaRPr lang="en-US" dirty="0"/>
              </a:p>
            </p:txBody>
          </p:sp>
        </mc:Choice>
        <mc:Fallback xmlns="">
          <p:sp>
            <p:nvSpPr>
              <p:cNvPr id="6" name="TextBox 5">
                <a:extLst>
                  <a:ext uri="{FF2B5EF4-FFF2-40B4-BE49-F238E27FC236}">
                    <a16:creationId xmlns:a16="http://schemas.microsoft.com/office/drawing/2014/main" id="{1211D8B5-D6D5-3E9C-2BD0-DAA50F2C7DF0}"/>
                  </a:ext>
                </a:extLst>
              </p:cNvPr>
              <p:cNvSpPr txBox="1">
                <a:spLocks noRot="1" noChangeAspect="1" noMove="1" noResize="1" noEditPoints="1" noAdjustHandles="1" noChangeArrowheads="1" noChangeShapeType="1" noTextEdit="1"/>
              </p:cNvSpPr>
              <p:nvPr/>
            </p:nvSpPr>
            <p:spPr>
              <a:xfrm>
                <a:off x="3236299" y="4649486"/>
                <a:ext cx="2113957" cy="676660"/>
              </a:xfrm>
              <a:prstGeom prst="rect">
                <a:avLst/>
              </a:prstGeom>
              <a:blipFill>
                <a:blip r:embed="rId5"/>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EF6E79C-E5F6-5A57-D36C-1B5BEEDA0E3A}"/>
                  </a:ext>
                </a:extLst>
              </p:cNvPr>
              <p:cNvSpPr txBox="1"/>
              <p:nvPr/>
            </p:nvSpPr>
            <p:spPr>
              <a:xfrm>
                <a:off x="1552575" y="4649486"/>
                <a:ext cx="1683724" cy="7085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𝑐𝑣</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𝜎</m:t>
                              </m:r>
                            </m:num>
                            <m:den>
                              <m:r>
                                <a:rPr lang="en-US" b="0" i="1" smtClean="0">
                                  <a:latin typeface="Cambria Math" panose="02040503050406030204" pitchFamily="18" charset="0"/>
                                </a:rPr>
                                <m:t>𝜇</m:t>
                              </m:r>
                            </m:den>
                          </m:f>
                        </m:e>
                      </m:d>
                    </m:oMath>
                  </m:oMathPara>
                </a14:m>
                <a:endParaRPr lang="en-US" dirty="0"/>
              </a:p>
            </p:txBody>
          </p:sp>
        </mc:Choice>
        <mc:Fallback xmlns="">
          <p:sp>
            <p:nvSpPr>
              <p:cNvPr id="7" name="TextBox 6">
                <a:extLst>
                  <a:ext uri="{FF2B5EF4-FFF2-40B4-BE49-F238E27FC236}">
                    <a16:creationId xmlns:a16="http://schemas.microsoft.com/office/drawing/2014/main" id="{9EF6E79C-E5F6-5A57-D36C-1B5BEEDA0E3A}"/>
                  </a:ext>
                </a:extLst>
              </p:cNvPr>
              <p:cNvSpPr txBox="1">
                <a:spLocks noRot="1" noChangeAspect="1" noMove="1" noResize="1" noEditPoints="1" noAdjustHandles="1" noChangeArrowheads="1" noChangeShapeType="1" noTextEdit="1"/>
              </p:cNvSpPr>
              <p:nvPr/>
            </p:nvSpPr>
            <p:spPr>
              <a:xfrm>
                <a:off x="1552575" y="4649486"/>
                <a:ext cx="1683724" cy="708592"/>
              </a:xfrm>
              <a:prstGeom prst="rect">
                <a:avLst/>
              </a:prstGeom>
              <a:blipFill>
                <a:blip r:embed="rId6"/>
                <a:stretch>
                  <a:fillRect b="-3571"/>
                </a:stretch>
              </a:blipFill>
            </p:spPr>
            <p:txBody>
              <a:bodyPr/>
              <a:lstStyle/>
              <a:p>
                <a:r>
                  <a:rPr lang="en-US">
                    <a:noFill/>
                  </a:rPr>
                  <a:t> </a:t>
                </a:r>
              </a:p>
            </p:txBody>
          </p:sp>
        </mc:Fallback>
      </mc:AlternateContent>
    </p:spTree>
    <p:extLst>
      <p:ext uri="{BB962C8B-B14F-4D97-AF65-F5344CB8AC3E}">
        <p14:creationId xmlns:p14="http://schemas.microsoft.com/office/powerpoint/2010/main" val="334348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PROBLEM STATEMENT</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pPr marL="0" indent="0" algn="ctr">
              <a:buNone/>
            </a:pPr>
            <a:r>
              <a:rPr lang="en-US" b="1" dirty="0"/>
              <a:t>DDMs in PHM lack interpretability and compatibility with available physics of degradation models.</a:t>
            </a:r>
          </a:p>
          <a:p>
            <a:endParaRPr lang="en-US" sz="1200" dirty="0"/>
          </a:p>
          <a:p>
            <a:r>
              <a:rPr lang="en-US" dirty="0"/>
              <a:t>DL-PHM models are usually treated as black boxes:</a:t>
            </a:r>
          </a:p>
          <a:p>
            <a:pPr lvl="1"/>
            <a:r>
              <a:rPr lang="en-US" b="1" dirty="0"/>
              <a:t>Non-feasible outputs</a:t>
            </a:r>
            <a:r>
              <a:rPr lang="en-US" dirty="0"/>
              <a:t> are common to be encountered</a:t>
            </a:r>
          </a:p>
          <a:p>
            <a:pPr lvl="1">
              <a:spcAft>
                <a:spcPts val="1200"/>
              </a:spcAft>
            </a:pPr>
            <a:r>
              <a:rPr lang="en-US" dirty="0"/>
              <a:t>Lack of </a:t>
            </a:r>
            <a:r>
              <a:rPr lang="en-US" b="1" dirty="0"/>
              <a:t>interpretability</a:t>
            </a:r>
            <a:endParaRPr lang="en-US" dirty="0"/>
          </a:p>
          <a:p>
            <a:r>
              <a:rPr lang="en-US" dirty="0"/>
              <a:t>Models need to account for the degradation dynamics of the system:</a:t>
            </a:r>
          </a:p>
          <a:p>
            <a:pPr lvl="1"/>
            <a:r>
              <a:rPr lang="en-US" dirty="0"/>
              <a:t>How to embed physics of degradation models into a DL architecture?</a:t>
            </a:r>
          </a:p>
          <a:p>
            <a:pPr lvl="1"/>
            <a:r>
              <a:rPr lang="en-US" dirty="0"/>
              <a:t>How to generate reliable RUL labels?</a:t>
            </a:r>
          </a:p>
        </p:txBody>
      </p:sp>
    </p:spTree>
    <p:extLst>
      <p:ext uri="{BB962C8B-B14F-4D97-AF65-F5344CB8AC3E}">
        <p14:creationId xmlns:p14="http://schemas.microsoft.com/office/powerpoint/2010/main" val="79162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28AC9-64C1-C849-8D0D-4A9C70990B14}"/>
              </a:ext>
            </a:extLst>
          </p:cNvPr>
          <p:cNvSpPr>
            <a:spLocks noGrp="1"/>
          </p:cNvSpPr>
          <p:nvPr>
            <p:ph type="title"/>
          </p:nvPr>
        </p:nvSpPr>
        <p:spPr/>
        <p:txBody>
          <a:bodyPr/>
          <a:lstStyle/>
          <a:p>
            <a:r>
              <a:rPr lang="en-US" dirty="0"/>
              <a:t>PARTIAL DIFFERENTIAL EQUATIONS IN DEEP LEARNING</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689D24E-4E76-9F48-8AA1-26CB9F9D5D55}"/>
                  </a:ext>
                </a:extLst>
              </p:cNvPr>
              <p:cNvSpPr>
                <a:spLocks noGrp="1"/>
              </p:cNvSpPr>
              <p:nvPr>
                <p:ph idx="1"/>
              </p:nvPr>
            </p:nvSpPr>
            <p:spPr/>
            <p:txBody>
              <a:bodyPr/>
              <a:lstStyle/>
              <a:p>
                <a:r>
                  <a:rPr lang="en-US" dirty="0"/>
                  <a:t>DL networks have recently been used to study Partial Differential Equations (</a:t>
                </a:r>
                <a:r>
                  <a:rPr lang="en-US" dirty="0" err="1"/>
                  <a:t>PDEs</a:t>
                </a:r>
                <a:r>
                  <a:rPr lang="en-US" dirty="0"/>
                  <a:t>):</a:t>
                </a:r>
              </a:p>
              <a:p>
                <a:pPr lvl="1"/>
                <a:r>
                  <a:rPr lang="en-US" dirty="0"/>
                  <a:t>Solve a PDE given initial and boundary conditions</a:t>
                </a:r>
              </a:p>
              <a:p>
                <a:pPr lvl="1"/>
                <a:r>
                  <a:rPr lang="en-US" dirty="0"/>
                  <a:t>Obtain PDE parameters given data</a:t>
                </a:r>
              </a:p>
              <a:p>
                <a:pPr lvl="1"/>
                <a:r>
                  <a:rPr lang="en-US" dirty="0"/>
                  <a:t>Discover PDEs based on data</a:t>
                </a:r>
              </a:p>
              <a:p>
                <a:endParaRPr lang="en-US" dirty="0">
                  <a:latin typeface="Cambria Math" panose="02040503050406030204" pitchFamily="18" charset="0"/>
                </a:endParaRPr>
              </a:p>
              <a:p>
                <a:endParaRPr lang="en-US" dirty="0">
                  <a:latin typeface="Cambria Math" panose="02040503050406030204" pitchFamily="18" charset="0"/>
                </a:endParaRPr>
              </a:p>
              <a:p>
                <a:r>
                  <a:rPr lang="en-US" dirty="0"/>
                  <a:t>A PDE representation for a variable</a:t>
                </a:r>
                <a:r>
                  <a:rPr lang="en-US" dirty="0">
                    <a:latin typeface="Cambria Math" panose="02040503050406030204" pitchFamily="18" charset="0"/>
                  </a:rPr>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b="0" i="1" smtClean="0">
                        <a:latin typeface="Cambria Math" panose="02040503050406030204" pitchFamily="18" charset="0"/>
                      </a:rPr>
                      <m:t>𝑧</m:t>
                    </m:r>
                    <m:r>
                      <a:rPr lang="en-US" i="1">
                        <a:latin typeface="Cambria Math" panose="02040503050406030204" pitchFamily="18" charset="0"/>
                      </a:rPr>
                      <m:t>)</m:t>
                    </m:r>
                  </m:oMath>
                </a14:m>
                <a:r>
                  <a:rPr lang="en-US" dirty="0">
                    <a:latin typeface="Cambria Math" panose="02040503050406030204" pitchFamily="18" charset="0"/>
                  </a:rPr>
                  <a:t> [</a:t>
                </a:r>
                <a:r>
                  <a:rPr lang="en-US" dirty="0" err="1">
                    <a:latin typeface="Cambria Math" panose="02040503050406030204" pitchFamily="18" charset="0"/>
                  </a:rPr>
                  <a:t>Raissi</a:t>
                </a:r>
                <a:r>
                  <a:rPr lang="en-US" dirty="0">
                    <a:latin typeface="Cambria Math" panose="02040503050406030204" pitchFamily="18" charset="0"/>
                  </a:rPr>
                  <a:t> et al., 2019]:</a:t>
                </a:r>
              </a:p>
              <a:p>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𝑡</m:t>
                          </m:r>
                        </m:sub>
                      </m:sSub>
                      <m:r>
                        <a:rPr lang="en-US" sz="2800" i="1">
                          <a:latin typeface="Cambria Math" panose="02040503050406030204" pitchFamily="18" charset="0"/>
                        </a:rPr>
                        <m:t>−</m:t>
                      </m:r>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b="0" i="1" smtClean="0">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𝑢</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b="0" i="1" smtClean="0">
                                  <a:latin typeface="Cambria Math" panose="02040503050406030204" pitchFamily="18" charset="0"/>
                                </a:rPr>
                                <m:t>𝑥</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b="0" i="1" smtClean="0">
                                  <a:latin typeface="Cambria Math" panose="02040503050406030204" pitchFamily="18" charset="0"/>
                                </a:rPr>
                                <m:t>𝑥𝑥</m:t>
                              </m:r>
                            </m:sub>
                          </m:sSub>
                          <m:r>
                            <a:rPr lang="en-US" sz="2800" i="1">
                              <a:latin typeface="Cambria Math" panose="02040503050406030204" pitchFamily="18" charset="0"/>
                            </a:rPr>
                            <m:t>,…</m:t>
                          </m:r>
                        </m:e>
                      </m:d>
                      <m:r>
                        <a:rPr lang="en-US" sz="2800" i="1">
                          <a:latin typeface="Cambria Math" panose="02040503050406030204" pitchFamily="18" charset="0"/>
                        </a:rPr>
                        <m:t>=0</m:t>
                      </m:r>
                    </m:oMath>
                  </m:oMathPara>
                </a14:m>
                <a:endParaRPr lang="en-US" sz="2800" i="1" dirty="0">
                  <a:latin typeface="Cambria Math" panose="02040503050406030204" pitchFamily="18" charset="0"/>
                </a:endParaRPr>
              </a:p>
              <a:p>
                <a:pPr marL="0" indent="0">
                  <a:buNone/>
                </a:pPr>
                <a:endParaRPr lang="en-US" sz="2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𝑡</m:t>
                          </m:r>
                        </m:sub>
                      </m:sSub>
                      <m:r>
                        <a:rPr lang="en-US" sz="2800" i="1">
                          <a:latin typeface="Cambria Math" panose="02040503050406030204" pitchFamily="18" charset="0"/>
                        </a:rPr>
                        <m:t>+</m:t>
                      </m:r>
                      <m:r>
                        <m:rPr>
                          <m:sty m:val="p"/>
                        </m:rPr>
                        <a:rPr lang="en-US" sz="2800">
                          <a:latin typeface="Cambria Math" panose="02040503050406030204" pitchFamily="18" charset="0"/>
                        </a:rPr>
                        <m:t>NN</m:t>
                      </m:r>
                      <m:d>
                        <m:dPr>
                          <m:ctrlPr>
                            <a:rPr lang="en-US" sz="2800" i="1">
                              <a:latin typeface="Cambria Math" panose="02040503050406030204" pitchFamily="18" charset="0"/>
                            </a:rPr>
                          </m:ctrlPr>
                        </m:dPr>
                        <m:e>
                          <m:r>
                            <a:rPr lang="en-US" sz="2800" b="0" i="1" smtClean="0">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𝑢</m:t>
                          </m:r>
                        </m:e>
                      </m:d>
                      <m:r>
                        <a:rPr lang="en-US" sz="2800" i="1">
                          <a:latin typeface="Cambria Math" panose="02040503050406030204" pitchFamily="18" charset="0"/>
                        </a:rPr>
                        <m:t>=0</m:t>
                      </m:r>
                    </m:oMath>
                  </m:oMathPara>
                </a14:m>
                <a:endParaRPr lang="en-US" sz="2800" dirty="0"/>
              </a:p>
              <a:p>
                <a:endParaRPr lang="en-US" dirty="0"/>
              </a:p>
            </p:txBody>
          </p:sp>
        </mc:Choice>
        <mc:Fallback xmlns="">
          <p:sp>
            <p:nvSpPr>
              <p:cNvPr id="4" name="Content Placeholder 3">
                <a:extLst>
                  <a:ext uri="{FF2B5EF4-FFF2-40B4-BE49-F238E27FC236}">
                    <a16:creationId xmlns:a16="http://schemas.microsoft.com/office/drawing/2014/main" id="{F689D24E-4E76-9F48-8AA1-26CB9F9D5D55}"/>
                  </a:ext>
                </a:extLst>
              </p:cNvPr>
              <p:cNvSpPr>
                <a:spLocks noGrp="1" noRot="1" noChangeAspect="1" noMove="1" noResize="1" noEditPoints="1" noAdjustHandles="1" noChangeArrowheads="1" noChangeShapeType="1" noTextEdit="1"/>
              </p:cNvSpPr>
              <p:nvPr>
                <p:ph idx="1"/>
              </p:nvPr>
            </p:nvSpPr>
            <p:spPr>
              <a:blipFill>
                <a:blip r:embed="rId3"/>
                <a:stretch>
                  <a:fillRect l="-757" t="-1144" r="-432"/>
                </a:stretch>
              </a:blipFill>
            </p:spPr>
            <p:txBody>
              <a:bodyPr/>
              <a:lstStyle/>
              <a:p>
                <a:r>
                  <a:rPr lang="en-US">
                    <a:noFill/>
                  </a:rPr>
                  <a:t> </a:t>
                </a:r>
              </a:p>
            </p:txBody>
          </p:sp>
        </mc:Fallback>
      </mc:AlternateContent>
    </p:spTree>
    <p:extLst>
      <p:ext uri="{BB962C8B-B14F-4D97-AF65-F5344CB8AC3E}">
        <p14:creationId xmlns:p14="http://schemas.microsoft.com/office/powerpoint/2010/main" val="63856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PROPOSED PINN-RUL FRAMEWORK</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00B52BE-1327-9FBC-DEF8-560B11A28402}"/>
                  </a:ext>
                </a:extLst>
              </p:cNvPr>
              <p:cNvGraphicFramePr>
                <a:graphicFrameLocks noGrp="1"/>
              </p:cNvGraphicFramePr>
              <p:nvPr>
                <p:extLst>
                  <p:ext uri="{D42A27DB-BD31-4B8C-83A1-F6EECF244321}">
                    <p14:modId xmlns:p14="http://schemas.microsoft.com/office/powerpoint/2010/main" val="2050942020"/>
                  </p:ext>
                </p:extLst>
              </p:nvPr>
            </p:nvGraphicFramePr>
            <p:xfrm>
              <a:off x="5791200" y="1600200"/>
              <a:ext cx="4435384" cy="2194560"/>
            </p:xfrm>
            <a:graphic>
              <a:graphicData uri="http://schemas.openxmlformats.org/drawingml/2006/table">
                <a:tbl>
                  <a:tblPr firstRow="1" bandRow="1"/>
                  <a:tblGrid>
                    <a:gridCol w="1632543">
                      <a:extLst>
                        <a:ext uri="{9D8B030D-6E8A-4147-A177-3AD203B41FA5}">
                          <a16:colId xmlns:a16="http://schemas.microsoft.com/office/drawing/2014/main" val="617301487"/>
                        </a:ext>
                      </a:extLst>
                    </a:gridCol>
                    <a:gridCol w="1440479">
                      <a:extLst>
                        <a:ext uri="{9D8B030D-6E8A-4147-A177-3AD203B41FA5}">
                          <a16:colId xmlns:a16="http://schemas.microsoft.com/office/drawing/2014/main" val="3943390473"/>
                        </a:ext>
                      </a:extLst>
                    </a:gridCol>
                    <a:gridCol w="1362362">
                      <a:extLst>
                        <a:ext uri="{9D8B030D-6E8A-4147-A177-3AD203B41FA5}">
                          <a16:colId xmlns:a16="http://schemas.microsoft.com/office/drawing/2014/main" val="2606615960"/>
                        </a:ext>
                      </a:extLst>
                    </a:gridCol>
                  </a:tblGrid>
                  <a:tr h="274320">
                    <a:tc>
                      <a:txBody>
                        <a:bodyPr/>
                        <a:lstStyle>
                          <a:lvl1pPr marL="0" algn="l" defTabSz="914400" rtl="0" eaLnBrk="1" latinLnBrk="0" hangingPunct="1">
                            <a:defRPr sz="1800" b="1" kern="1200">
                              <a:solidFill>
                                <a:schemeClr val="lt1"/>
                              </a:solidFill>
                              <a:latin typeface="Cambria" panose="02040503050406030204"/>
                            </a:defRPr>
                          </a:lvl1pPr>
                          <a:lvl2pPr marL="457200" algn="l" defTabSz="914400" rtl="0" eaLnBrk="1" latinLnBrk="0" hangingPunct="1">
                            <a:defRPr sz="1800" b="1" kern="1200">
                              <a:solidFill>
                                <a:schemeClr val="lt1"/>
                              </a:solidFill>
                              <a:latin typeface="Cambria" panose="02040503050406030204"/>
                            </a:defRPr>
                          </a:lvl2pPr>
                          <a:lvl3pPr marL="914400" algn="l" defTabSz="914400" rtl="0" eaLnBrk="1" latinLnBrk="0" hangingPunct="1">
                            <a:defRPr sz="1800" b="1" kern="1200">
                              <a:solidFill>
                                <a:schemeClr val="lt1"/>
                              </a:solidFill>
                              <a:latin typeface="Cambria" panose="02040503050406030204"/>
                            </a:defRPr>
                          </a:lvl3pPr>
                          <a:lvl4pPr marL="1371600" algn="l" defTabSz="914400" rtl="0" eaLnBrk="1" latinLnBrk="0" hangingPunct="1">
                            <a:defRPr sz="1800" b="1" kern="1200">
                              <a:solidFill>
                                <a:schemeClr val="lt1"/>
                              </a:solidFill>
                              <a:latin typeface="Cambria" panose="02040503050406030204"/>
                            </a:defRPr>
                          </a:lvl4pPr>
                          <a:lvl5pPr marL="1828800" algn="l" defTabSz="914400" rtl="0" eaLnBrk="1" latinLnBrk="0" hangingPunct="1">
                            <a:defRPr sz="1800" b="1" kern="1200">
                              <a:solidFill>
                                <a:schemeClr val="lt1"/>
                              </a:solidFill>
                              <a:latin typeface="Cambria" panose="02040503050406030204"/>
                            </a:defRPr>
                          </a:lvl5pPr>
                          <a:lvl6pPr marL="2286000" algn="l" defTabSz="914400" rtl="0" eaLnBrk="1" latinLnBrk="0" hangingPunct="1">
                            <a:defRPr sz="1800" b="1" kern="1200">
                              <a:solidFill>
                                <a:schemeClr val="lt1"/>
                              </a:solidFill>
                              <a:latin typeface="Cambria" panose="02040503050406030204"/>
                            </a:defRPr>
                          </a:lvl6pPr>
                          <a:lvl7pPr marL="2743200" algn="l" defTabSz="914400" rtl="0" eaLnBrk="1" latinLnBrk="0" hangingPunct="1">
                            <a:defRPr sz="1800" b="1" kern="1200">
                              <a:solidFill>
                                <a:schemeClr val="lt1"/>
                              </a:solidFill>
                              <a:latin typeface="Cambria" panose="02040503050406030204"/>
                            </a:defRPr>
                          </a:lvl7pPr>
                          <a:lvl8pPr marL="3200400" algn="l" defTabSz="914400" rtl="0" eaLnBrk="1" latinLnBrk="0" hangingPunct="1">
                            <a:defRPr sz="1800" b="1" kern="1200">
                              <a:solidFill>
                                <a:schemeClr val="lt1"/>
                              </a:solidFill>
                              <a:latin typeface="Cambria" panose="02040503050406030204"/>
                            </a:defRPr>
                          </a:lvl8pPr>
                          <a:lvl9pPr marL="3657600" algn="l" defTabSz="914400" rtl="0" eaLnBrk="1" latinLnBrk="0" hangingPunct="1">
                            <a:defRPr sz="1800" b="1" kern="1200">
                              <a:solidFill>
                                <a:schemeClr val="lt1"/>
                              </a:solidFill>
                              <a:latin typeface="Cambria" panose="02040503050406030204"/>
                            </a:defRPr>
                          </a:lvl9pPr>
                        </a:lstStyle>
                        <a:p>
                          <a:pPr algn="ctr"/>
                          <a:r>
                            <a:rPr lang="en-US" sz="1400" dirty="0">
                              <a:solidFill>
                                <a:sysClr val="windowText" lastClr="000000"/>
                              </a:solidFill>
                            </a:rPr>
                            <a:t>Neural Network</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mbria" panose="02040503050406030204"/>
                            </a:defRPr>
                          </a:lvl1pPr>
                          <a:lvl2pPr marL="457200" algn="l" defTabSz="914400" rtl="0" eaLnBrk="1" latinLnBrk="0" hangingPunct="1">
                            <a:defRPr sz="1800" b="1" kern="1200">
                              <a:solidFill>
                                <a:schemeClr val="lt1"/>
                              </a:solidFill>
                              <a:latin typeface="Cambria" panose="02040503050406030204"/>
                            </a:defRPr>
                          </a:lvl2pPr>
                          <a:lvl3pPr marL="914400" algn="l" defTabSz="914400" rtl="0" eaLnBrk="1" latinLnBrk="0" hangingPunct="1">
                            <a:defRPr sz="1800" b="1" kern="1200">
                              <a:solidFill>
                                <a:schemeClr val="lt1"/>
                              </a:solidFill>
                              <a:latin typeface="Cambria" panose="02040503050406030204"/>
                            </a:defRPr>
                          </a:lvl3pPr>
                          <a:lvl4pPr marL="1371600" algn="l" defTabSz="914400" rtl="0" eaLnBrk="1" latinLnBrk="0" hangingPunct="1">
                            <a:defRPr sz="1800" b="1" kern="1200">
                              <a:solidFill>
                                <a:schemeClr val="lt1"/>
                              </a:solidFill>
                              <a:latin typeface="Cambria" panose="02040503050406030204"/>
                            </a:defRPr>
                          </a:lvl4pPr>
                          <a:lvl5pPr marL="1828800" algn="l" defTabSz="914400" rtl="0" eaLnBrk="1" latinLnBrk="0" hangingPunct="1">
                            <a:defRPr sz="1800" b="1" kern="1200">
                              <a:solidFill>
                                <a:schemeClr val="lt1"/>
                              </a:solidFill>
                              <a:latin typeface="Cambria" panose="02040503050406030204"/>
                            </a:defRPr>
                          </a:lvl5pPr>
                          <a:lvl6pPr marL="2286000" algn="l" defTabSz="914400" rtl="0" eaLnBrk="1" latinLnBrk="0" hangingPunct="1">
                            <a:defRPr sz="1800" b="1" kern="1200">
                              <a:solidFill>
                                <a:schemeClr val="lt1"/>
                              </a:solidFill>
                              <a:latin typeface="Cambria" panose="02040503050406030204"/>
                            </a:defRPr>
                          </a:lvl6pPr>
                          <a:lvl7pPr marL="2743200" algn="l" defTabSz="914400" rtl="0" eaLnBrk="1" latinLnBrk="0" hangingPunct="1">
                            <a:defRPr sz="1800" b="1" kern="1200">
                              <a:solidFill>
                                <a:schemeClr val="lt1"/>
                              </a:solidFill>
                              <a:latin typeface="Cambria" panose="02040503050406030204"/>
                            </a:defRPr>
                          </a:lvl7pPr>
                          <a:lvl8pPr marL="3200400" algn="l" defTabSz="914400" rtl="0" eaLnBrk="1" latinLnBrk="0" hangingPunct="1">
                            <a:defRPr sz="1800" b="1" kern="1200">
                              <a:solidFill>
                                <a:schemeClr val="lt1"/>
                              </a:solidFill>
                              <a:latin typeface="Cambria" panose="02040503050406030204"/>
                            </a:defRPr>
                          </a:lvl8pPr>
                          <a:lvl9pPr marL="3657600" algn="l" defTabSz="914400" rtl="0" eaLnBrk="1" latinLnBrk="0" hangingPunct="1">
                            <a:defRPr sz="1800" b="1" kern="1200">
                              <a:solidFill>
                                <a:schemeClr val="lt1"/>
                              </a:solidFill>
                              <a:latin typeface="Cambria" panose="02040503050406030204"/>
                            </a:defRPr>
                          </a:lvl9pPr>
                        </a:lstStyle>
                        <a:p>
                          <a:pPr algn="ctr"/>
                          <a:r>
                            <a:rPr lang="en-US" sz="1400" dirty="0">
                              <a:solidFill>
                                <a:sysClr val="windowText" lastClr="000000"/>
                              </a:solidFill>
                            </a:rPr>
                            <a:t>Inputs</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mbria" panose="02040503050406030204"/>
                            </a:defRPr>
                          </a:lvl1pPr>
                          <a:lvl2pPr marL="457200" algn="l" defTabSz="914400" rtl="0" eaLnBrk="1" latinLnBrk="0" hangingPunct="1">
                            <a:defRPr sz="1800" b="1" kern="1200">
                              <a:solidFill>
                                <a:schemeClr val="lt1"/>
                              </a:solidFill>
                              <a:latin typeface="Cambria" panose="02040503050406030204"/>
                            </a:defRPr>
                          </a:lvl2pPr>
                          <a:lvl3pPr marL="914400" algn="l" defTabSz="914400" rtl="0" eaLnBrk="1" latinLnBrk="0" hangingPunct="1">
                            <a:defRPr sz="1800" b="1" kern="1200">
                              <a:solidFill>
                                <a:schemeClr val="lt1"/>
                              </a:solidFill>
                              <a:latin typeface="Cambria" panose="02040503050406030204"/>
                            </a:defRPr>
                          </a:lvl3pPr>
                          <a:lvl4pPr marL="1371600" algn="l" defTabSz="914400" rtl="0" eaLnBrk="1" latinLnBrk="0" hangingPunct="1">
                            <a:defRPr sz="1800" b="1" kern="1200">
                              <a:solidFill>
                                <a:schemeClr val="lt1"/>
                              </a:solidFill>
                              <a:latin typeface="Cambria" panose="02040503050406030204"/>
                            </a:defRPr>
                          </a:lvl4pPr>
                          <a:lvl5pPr marL="1828800" algn="l" defTabSz="914400" rtl="0" eaLnBrk="1" latinLnBrk="0" hangingPunct="1">
                            <a:defRPr sz="1800" b="1" kern="1200">
                              <a:solidFill>
                                <a:schemeClr val="lt1"/>
                              </a:solidFill>
                              <a:latin typeface="Cambria" panose="02040503050406030204"/>
                            </a:defRPr>
                          </a:lvl5pPr>
                          <a:lvl6pPr marL="2286000" algn="l" defTabSz="914400" rtl="0" eaLnBrk="1" latinLnBrk="0" hangingPunct="1">
                            <a:defRPr sz="1800" b="1" kern="1200">
                              <a:solidFill>
                                <a:schemeClr val="lt1"/>
                              </a:solidFill>
                              <a:latin typeface="Cambria" panose="02040503050406030204"/>
                            </a:defRPr>
                          </a:lvl6pPr>
                          <a:lvl7pPr marL="2743200" algn="l" defTabSz="914400" rtl="0" eaLnBrk="1" latinLnBrk="0" hangingPunct="1">
                            <a:defRPr sz="1800" b="1" kern="1200">
                              <a:solidFill>
                                <a:schemeClr val="lt1"/>
                              </a:solidFill>
                              <a:latin typeface="Cambria" panose="02040503050406030204"/>
                            </a:defRPr>
                          </a:lvl7pPr>
                          <a:lvl8pPr marL="3200400" algn="l" defTabSz="914400" rtl="0" eaLnBrk="1" latinLnBrk="0" hangingPunct="1">
                            <a:defRPr sz="1800" b="1" kern="1200">
                              <a:solidFill>
                                <a:schemeClr val="lt1"/>
                              </a:solidFill>
                              <a:latin typeface="Cambria" panose="02040503050406030204"/>
                            </a:defRPr>
                          </a:lvl8pPr>
                          <a:lvl9pPr marL="3657600" algn="l" defTabSz="914400" rtl="0" eaLnBrk="1" latinLnBrk="0" hangingPunct="1">
                            <a:defRPr sz="1800" b="1" kern="1200">
                              <a:solidFill>
                                <a:schemeClr val="lt1"/>
                              </a:solidFill>
                              <a:latin typeface="Cambria" panose="02040503050406030204"/>
                            </a:defRPr>
                          </a:lvl9pPr>
                        </a:lstStyle>
                        <a:p>
                          <a:pPr algn="ctr"/>
                          <a:r>
                            <a:rPr lang="en-US" sz="1400" dirty="0">
                              <a:solidFill>
                                <a:sysClr val="windowText" lastClr="000000"/>
                              </a:solidFill>
                            </a:rPr>
                            <a:t>Outputs</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4644269"/>
                      </a:ext>
                    </a:extLst>
                  </a:tr>
                  <a:tr h="617220">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algn="ctr"/>
                          <a14:m>
                            <m:oMath xmlns:m="http://schemas.openxmlformats.org/officeDocument/2006/math">
                              <m:r>
                                <a:rPr lang="en-US" sz="1400" b="0" i="1" smtClean="0">
                                  <a:solidFill>
                                    <a:sysClr val="windowText" lastClr="000000"/>
                                  </a:solidFill>
                                  <a:latin typeface="Cambria Math" panose="02040503050406030204" pitchFamily="18" charset="0"/>
                                </a:rPr>
                                <m:t>𝑥</m:t>
                              </m:r>
                            </m:oMath>
                          </a14:m>
                          <a:r>
                            <a:rPr lang="en-US" sz="1400" dirty="0">
                              <a:solidFill>
                                <a:sysClr val="windowText" lastClr="000000"/>
                              </a:solidFill>
                            </a:rPr>
                            <a:t> NN</a:t>
                          </a:r>
                        </a:p>
                      </a:txBody>
                      <a:tcPr marL="68580" marR="68580" marT="34290" marB="34290" anchor="ctr">
                        <a:lnL w="12700" cmpd="sng">
                          <a:solidFill>
                            <a:srgbClr val="FFFFFF"/>
                          </a:solidFill>
                        </a:lnL>
                        <a:lnR w="12700" cap="flat" cmpd="sng" algn="ctr">
                          <a:solidFill>
                            <a:srgbClr val="5E574E">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ysClr val="windowText" lastClr="000000"/>
                              </a:solidFill>
                            </a:rPr>
                            <a:t>Operational conditions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ysClr val="windowText" lastClr="000000"/>
                              </a:solidFill>
                            </a:rPr>
                            <a:t>time</a:t>
                          </a:r>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ap="flat" cmpd="sng" algn="ctr">
                          <a:solidFill>
                            <a:srgbClr val="5E574E">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marL="285750" indent="-285750" algn="l">
                            <a:buFont typeface="Arial" panose="020B0604020202020204" pitchFamily="34" charset="0"/>
                            <a:buChar char="•"/>
                          </a:pPr>
                          <a14:m>
                            <m:oMath xmlns:m="http://schemas.openxmlformats.org/officeDocument/2006/math">
                              <m:r>
                                <a:rPr lang="en-US" sz="1400" b="0" i="1" smtClean="0">
                                  <a:solidFill>
                                    <a:sysClr val="windowText" lastClr="000000"/>
                                  </a:solidFill>
                                  <a:latin typeface="Cambria Math" panose="02040503050406030204" pitchFamily="18" charset="0"/>
                                </a:rPr>
                                <m:t>𝑥</m:t>
                              </m:r>
                            </m:oMath>
                          </a14:m>
                          <a:endParaRPr lang="en-US" sz="1400" dirty="0">
                            <a:solidFill>
                              <a:sysClr val="windowText" lastClr="00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lang="en-US" sz="1400" i="1" dirty="0" smtClean="0">
                                  <a:latin typeface="Cambria Math" panose="02040503050406030204" pitchFamily="18" charset="0"/>
                                </a:rPr>
                                <m:t>𝑑𝑥</m:t>
                              </m:r>
                              <m:r>
                                <a:rPr lang="en-US" sz="1400" i="1" dirty="0" smtClean="0">
                                  <a:latin typeface="Cambria Math" panose="02040503050406030204" pitchFamily="18" charset="0"/>
                                </a:rPr>
                                <m:t>/</m:t>
                              </m:r>
                              <m:r>
                                <a:rPr lang="en-US" sz="1400" i="1" dirty="0" smtClean="0">
                                  <a:latin typeface="Cambria Math" panose="02040503050406030204" pitchFamily="18" charset="0"/>
                                </a:rPr>
                                <m:t>𝑑𝑡</m:t>
                              </m:r>
                              <m:r>
                                <a:rPr lang="en-US" sz="1400" i="1" dirty="0" smtClean="0">
                                  <a:latin typeface="Cambria Math" panose="02040503050406030204" pitchFamily="18" charset="0"/>
                                </a:rPr>
                                <m:t> </m:t>
                              </m:r>
                            </m:oMath>
                          </a14:m>
                          <a:endParaRPr lang="en-US" sz="1400" dirty="0"/>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4024391944"/>
                      </a:ext>
                    </a:extLst>
                  </a:tr>
                  <a:tr h="434340">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algn="ctr"/>
                          <a:r>
                            <a:rPr lang="en-US" sz="1400" dirty="0">
                              <a:solidFill>
                                <a:sysClr val="windowText" lastClr="000000"/>
                              </a:solidFill>
                            </a:rPr>
                            <a:t>RUL NN</a:t>
                          </a:r>
                        </a:p>
                      </a:txBody>
                      <a:tcPr marL="68580" marR="68580" marT="34290" marB="34290" anchor="ctr">
                        <a:lnL w="12700" cmpd="sng">
                          <a:solidFill>
                            <a:srgbClr val="FFFFFF"/>
                          </a:solidFill>
                        </a:lnL>
                        <a:lnR w="12700" cap="flat" cmpd="sng" algn="ctr">
                          <a:solidFill>
                            <a:srgbClr val="5E574E">
                              <a:lumMod val="60000"/>
                              <a:lumOff val="40000"/>
                            </a:srgbClr>
                          </a:solidFill>
                          <a:prstDash val="solid"/>
                          <a:round/>
                          <a:headEnd type="none" w="med" len="med"/>
                          <a:tailEnd type="none" w="med" len="med"/>
                        </a:lnR>
                        <a:lnT w="12700" cap="flat" cmpd="sng" algn="ctr">
                          <a:solidFill>
                            <a:srgbClr val="5E574E">
                              <a:lumMod val="40000"/>
                              <a:lumOff val="60000"/>
                            </a:srgbClr>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marL="285750" indent="-285750" algn="l">
                            <a:buFont typeface="Arial" panose="020B0604020202020204" pitchFamily="34" charset="0"/>
                            <a:buChar char="•"/>
                          </a:pPr>
                          <a14:m>
                            <m:oMath xmlns:m="http://schemas.openxmlformats.org/officeDocument/2006/math">
                              <m:r>
                                <a:rPr lang="en-US" sz="1400" b="0" i="1" smtClean="0">
                                  <a:solidFill>
                                    <a:sysClr val="windowText" lastClr="000000"/>
                                  </a:solidFill>
                                  <a:latin typeface="Cambria Math" panose="02040503050406030204" pitchFamily="18" charset="0"/>
                                </a:rPr>
                                <m:t>𝑥</m:t>
                              </m:r>
                            </m:oMath>
                          </a14:m>
                          <a:endParaRPr lang="en-US" sz="1400" dirty="0">
                            <a:solidFill>
                              <a:sysClr val="windowText" lastClr="000000"/>
                            </a:solidFill>
                          </a:endParaRPr>
                        </a:p>
                        <a:p>
                          <a:pPr marL="285750" indent="-285750" algn="l">
                            <a:buFont typeface="Arial" panose="020B0604020202020204" pitchFamily="34" charset="0"/>
                            <a:buChar char="•"/>
                          </a:pPr>
                          <a:r>
                            <a:rPr lang="en-US" sz="1400" dirty="0">
                              <a:solidFill>
                                <a:sysClr val="windowText" lastClr="000000"/>
                              </a:solidFill>
                            </a:rPr>
                            <a:t>time</a:t>
                          </a:r>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ap="flat" cmpd="sng" algn="ctr">
                          <a:solidFill>
                            <a:srgbClr val="5E574E">
                              <a:lumMod val="60000"/>
                              <a:lumOff val="40000"/>
                            </a:srgbClr>
                          </a:solidFill>
                          <a:prstDash val="solid"/>
                          <a:round/>
                          <a:headEnd type="none" w="med" len="med"/>
                          <a:tailEnd type="none" w="med" len="med"/>
                        </a:lnR>
                        <a:lnT w="12700" cap="flat" cmpd="sng" algn="ctr">
                          <a:solidFill>
                            <a:srgbClr val="5E574E">
                              <a:lumMod val="40000"/>
                              <a:lumOff val="60000"/>
                            </a:srgbClr>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lang="en-US" sz="1400" i="1" kern="1200" dirty="0" smtClean="0">
                                  <a:solidFill>
                                    <a:sysClr val="windowText" lastClr="000000"/>
                                  </a:solidFill>
                                  <a:latin typeface="Cambria Math" panose="02040503050406030204" pitchFamily="18" charset="0"/>
                                  <a:ea typeface="+mn-ea"/>
                                  <a:cs typeface="+mn-cs"/>
                                </a:rPr>
                                <m:t>𝑅𝑈𝐿</m:t>
                              </m:r>
                            </m:oMath>
                          </a14:m>
                          <a:endParaRPr lang="en-US" sz="1400" kern="1200" dirty="0">
                            <a:solidFill>
                              <a:sysClr val="windowText" lastClr="000000"/>
                            </a:solidFill>
                            <a:latin typeface="+mn-lt"/>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lang="en-US" sz="1400" i="1" dirty="0" smtClean="0">
                                  <a:latin typeface="Cambria Math" panose="02040503050406030204" pitchFamily="18" charset="0"/>
                                </a:rPr>
                                <m:t>𝑑</m:t>
                              </m:r>
                              <m:r>
                                <a:rPr lang="en-US" sz="1400" b="0" i="1" dirty="0" smtClean="0">
                                  <a:latin typeface="Cambria Math" panose="02040503050406030204" pitchFamily="18" charset="0"/>
                                </a:rPr>
                                <m:t>(</m:t>
                              </m:r>
                              <m:r>
                                <a:rPr lang="en-US" sz="1400" i="1" dirty="0" smtClean="0">
                                  <a:latin typeface="Cambria Math" panose="02040503050406030204" pitchFamily="18" charset="0"/>
                                </a:rPr>
                                <m:t>𝑅𝑈𝐿</m:t>
                              </m:r>
                              <m:r>
                                <a:rPr lang="en-US" sz="1400" b="0" i="1" dirty="0" smtClean="0">
                                  <a:latin typeface="Cambria Math" panose="02040503050406030204" pitchFamily="18" charset="0"/>
                                </a:rPr>
                                <m:t>)</m:t>
                              </m:r>
                              <m:r>
                                <a:rPr lang="en-US" sz="1400" i="1" dirty="0" smtClean="0">
                                  <a:latin typeface="Cambria Math" panose="02040503050406030204" pitchFamily="18" charset="0"/>
                                </a:rPr>
                                <m:t>/</m:t>
                              </m:r>
                              <m:r>
                                <a:rPr lang="en-US" sz="1400" i="1" dirty="0" smtClean="0">
                                  <a:latin typeface="Cambria Math" panose="02040503050406030204" pitchFamily="18" charset="0"/>
                                </a:rPr>
                                <m:t>𝑑𝑥</m:t>
                              </m:r>
                            </m:oMath>
                          </a14:m>
                          <a:endParaRPr lang="en-US" sz="1400" kern="1200" dirty="0">
                            <a:solidFill>
                              <a:sysClr val="windowText" lastClr="000000"/>
                            </a:solidFill>
                            <a:latin typeface="+mn-lt"/>
                            <a:ea typeface="+mn-ea"/>
                            <a:cs typeface="+mn-cs"/>
                          </a:endParaRPr>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mpd="sng">
                          <a:solidFill>
                            <a:srgbClr val="FFFFFF"/>
                          </a:solidFill>
                        </a:lnR>
                        <a:lnT w="12700" cap="flat" cmpd="sng" algn="ctr">
                          <a:solidFill>
                            <a:srgbClr val="5E574E">
                              <a:lumMod val="40000"/>
                              <a:lumOff val="60000"/>
                            </a:srgbClr>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176139633"/>
                      </a:ext>
                    </a:extLst>
                  </a:tr>
                  <a:tr h="617220">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algn="ctr"/>
                          <a:r>
                            <a:rPr lang="en-US" sz="1400" i="1" dirty="0">
                              <a:solidFill>
                                <a:sysClr val="windowText" lastClr="000000"/>
                              </a:solidFill>
                            </a:rPr>
                            <a:t>Dynamics</a:t>
                          </a:r>
                          <a:r>
                            <a:rPr lang="en-US" sz="1400" dirty="0">
                              <a:solidFill>
                                <a:sysClr val="windowText" lastClr="000000"/>
                              </a:solidFill>
                            </a:rPr>
                            <a:t> NN</a:t>
                          </a:r>
                        </a:p>
                      </a:txBody>
                      <a:tcPr marL="68580" marR="68580" marT="34290" marB="34290" anchor="ctr">
                        <a:lnL w="12700" cmpd="sng">
                          <a:solidFill>
                            <a:srgbClr val="FFFFFF"/>
                          </a:solidFill>
                        </a:lnL>
                        <a:lnR w="12700" cap="flat" cmpd="sng" algn="ctr">
                          <a:solidFill>
                            <a:srgbClr val="5E574E">
                              <a:lumMod val="60000"/>
                              <a:lumOff val="40000"/>
                            </a:srgbClr>
                          </a:solidFill>
                          <a:prstDash val="solid"/>
                          <a:round/>
                          <a:headEnd type="none" w="med" len="med"/>
                          <a:tailEnd type="none" w="med" len="med"/>
                        </a:lnR>
                        <a:lnT w="12700" cap="flat" cmpd="sng" algn="ctr">
                          <a:solidFill>
                            <a:srgbClr val="5E574E">
                              <a:lumMod val="40000"/>
                              <a:lumOff val="6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marL="285750" indent="-285750" algn="l">
                            <a:buFont typeface="Arial" panose="020B0604020202020204" pitchFamily="34" charset="0"/>
                            <a:buChar char="•"/>
                          </a:pP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 </m:t>
                              </m:r>
                            </m:oMath>
                          </a14:m>
                          <a:endParaRPr lang="en-US" sz="1400" dirty="0"/>
                        </a:p>
                        <a:p>
                          <a:pPr marL="285750" indent="-285750" algn="l">
                            <a:buFont typeface="Arial" panose="020B0604020202020204" pitchFamily="34" charset="0"/>
                            <a:buChar char="•"/>
                          </a:pPr>
                          <a14:m>
                            <m:oMath xmlns:m="http://schemas.openxmlformats.org/officeDocument/2006/math">
                              <m:r>
                                <a:rPr lang="en-US" sz="1400" i="1" dirty="0" smtClean="0">
                                  <a:latin typeface="Cambria Math" panose="02040503050406030204" pitchFamily="18" charset="0"/>
                                </a:rPr>
                                <m:t>𝑑𝑥</m:t>
                              </m:r>
                              <m:r>
                                <a:rPr lang="en-US" sz="1400" i="1" dirty="0" smtClean="0">
                                  <a:latin typeface="Cambria Math" panose="02040503050406030204" pitchFamily="18" charset="0"/>
                                </a:rPr>
                                <m:t>/</m:t>
                              </m:r>
                              <m:r>
                                <a:rPr lang="en-US" sz="1400" i="1" dirty="0" smtClean="0">
                                  <a:latin typeface="Cambria Math" panose="02040503050406030204" pitchFamily="18" charset="0"/>
                                </a:rPr>
                                <m:t>𝑑𝑡</m:t>
                              </m:r>
                              <m:r>
                                <a:rPr lang="en-US" sz="1400" i="1" dirty="0" smtClean="0">
                                  <a:latin typeface="Cambria Math" panose="02040503050406030204" pitchFamily="18" charset="0"/>
                                </a:rPr>
                                <m:t> </m:t>
                              </m:r>
                            </m:oMath>
                          </a14:m>
                          <a:endParaRPr lang="en-US" sz="1400" dirty="0"/>
                        </a:p>
                        <a:p>
                          <a:pPr marL="285750" indent="-285750" algn="l">
                            <a:buFont typeface="Arial" panose="020B0604020202020204" pitchFamily="34" charset="0"/>
                            <a:buChar char="•"/>
                          </a:pPr>
                          <a14:m>
                            <m:oMath xmlns:m="http://schemas.openxmlformats.org/officeDocument/2006/math">
                              <m:r>
                                <a:rPr lang="en-US" sz="1400" i="1" dirty="0" smtClean="0">
                                  <a:latin typeface="Cambria Math" panose="02040503050406030204" pitchFamily="18" charset="0"/>
                                </a:rPr>
                                <m:t>𝑑</m:t>
                              </m:r>
                              <m:r>
                                <a:rPr lang="en-US" sz="1400" b="0" i="1" dirty="0" smtClean="0">
                                  <a:latin typeface="Cambria Math" panose="02040503050406030204" pitchFamily="18" charset="0"/>
                                </a:rPr>
                                <m:t>(</m:t>
                              </m:r>
                              <m:r>
                                <a:rPr lang="en-US" sz="1400" i="1" dirty="0" smtClean="0">
                                  <a:latin typeface="Cambria Math" panose="02040503050406030204" pitchFamily="18" charset="0"/>
                                </a:rPr>
                                <m:t>𝑅𝑈𝐿</m:t>
                              </m:r>
                              <m:r>
                                <a:rPr lang="en-US" sz="1400" b="0" i="1" dirty="0" smtClean="0">
                                  <a:latin typeface="Cambria Math" panose="02040503050406030204" pitchFamily="18" charset="0"/>
                                </a:rPr>
                                <m:t>)</m:t>
                              </m:r>
                              <m:r>
                                <a:rPr lang="en-US" sz="1400" i="1" dirty="0" smtClean="0">
                                  <a:latin typeface="Cambria Math" panose="02040503050406030204" pitchFamily="18" charset="0"/>
                                </a:rPr>
                                <m:t>/</m:t>
                              </m:r>
                              <m:r>
                                <a:rPr lang="en-US" sz="1400" i="1" dirty="0" smtClean="0">
                                  <a:latin typeface="Cambria Math" panose="02040503050406030204" pitchFamily="18" charset="0"/>
                                </a:rPr>
                                <m:t>𝑑𝑥</m:t>
                              </m:r>
                              <m:r>
                                <a:rPr lang="en-US" sz="1400" i="1" dirty="0" smtClean="0">
                                  <a:latin typeface="Cambria Math" panose="02040503050406030204" pitchFamily="18" charset="0"/>
                                </a:rPr>
                                <m:t> </m:t>
                              </m:r>
                            </m:oMath>
                          </a14:m>
                          <a:endParaRPr lang="en-US" sz="1400" dirty="0">
                            <a:solidFill>
                              <a:sysClr val="windowText" lastClr="000000"/>
                            </a:solidFill>
                          </a:endParaRPr>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ap="flat" cmpd="sng" algn="ctr">
                          <a:solidFill>
                            <a:srgbClr val="5E574E">
                              <a:lumMod val="60000"/>
                              <a:lumOff val="40000"/>
                            </a:srgbClr>
                          </a:solidFill>
                          <a:prstDash val="solid"/>
                          <a:round/>
                          <a:headEnd type="none" w="med" len="med"/>
                          <a:tailEnd type="none" w="med" len="med"/>
                        </a:lnR>
                        <a:lnT w="12700" cap="flat" cmpd="sng" algn="ctr">
                          <a:solidFill>
                            <a:srgbClr val="5E574E">
                              <a:lumMod val="40000"/>
                              <a:lumOff val="6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lang="en-US" sz="1400" i="1" dirty="0" smtClean="0">
                                  <a:latin typeface="Cambria Math" panose="02040503050406030204" pitchFamily="18" charset="0"/>
                                </a:rPr>
                                <m:t>𝑑</m:t>
                              </m:r>
                              <m:r>
                                <a:rPr lang="en-US" sz="1400" b="0" i="1" dirty="0" smtClean="0">
                                  <a:latin typeface="Cambria Math" panose="02040503050406030204" pitchFamily="18" charset="0"/>
                                </a:rPr>
                                <m:t>(</m:t>
                              </m:r>
                              <m:r>
                                <a:rPr lang="en-US" sz="1400" i="1" dirty="0" smtClean="0">
                                  <a:latin typeface="Cambria Math" panose="02040503050406030204" pitchFamily="18" charset="0"/>
                                </a:rPr>
                                <m:t>𝑅𝑈𝐿</m:t>
                              </m:r>
                              <m:r>
                                <a:rPr lang="en-US" sz="1400" b="0" i="1" dirty="0" smtClean="0">
                                  <a:latin typeface="Cambria Math" panose="02040503050406030204" pitchFamily="18" charset="0"/>
                                </a:rPr>
                                <m:t>)</m:t>
                              </m:r>
                              <m:r>
                                <a:rPr lang="en-US" sz="1400" i="1" dirty="0" smtClean="0">
                                  <a:latin typeface="Cambria Math" panose="02040503050406030204" pitchFamily="18" charset="0"/>
                                </a:rPr>
                                <m:t>/</m:t>
                              </m:r>
                              <m:r>
                                <a:rPr lang="en-US" sz="1400" i="1" dirty="0" smtClean="0">
                                  <a:latin typeface="Cambria Math" panose="02040503050406030204" pitchFamily="18" charset="0"/>
                                </a:rPr>
                                <m:t>𝑑𝑡</m:t>
                              </m:r>
                              <m:r>
                                <a:rPr lang="en-US" sz="1400" i="1" dirty="0" smtClean="0">
                                  <a:latin typeface="Cambria Math" panose="02040503050406030204" pitchFamily="18" charset="0"/>
                                </a:rPr>
                                <m:t> </m:t>
                              </m:r>
                            </m:oMath>
                          </a14:m>
                          <a:endParaRPr lang="en-US" sz="1400" dirty="0">
                            <a:solidFill>
                              <a:sysClr val="windowText" lastClr="000000"/>
                            </a:solidFill>
                          </a:endParaRPr>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mpd="sng">
                          <a:solidFill>
                            <a:srgbClr val="FFFFFF"/>
                          </a:solidFill>
                        </a:lnR>
                        <a:lnT w="12700" cap="flat" cmpd="sng" algn="ctr">
                          <a:solidFill>
                            <a:srgbClr val="5E574E">
                              <a:lumMod val="40000"/>
                              <a:lumOff val="6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4060848487"/>
                      </a:ext>
                    </a:extLst>
                  </a:tr>
                </a:tbl>
              </a:graphicData>
            </a:graphic>
          </p:graphicFrame>
        </mc:Choice>
        <mc:Fallback xmlns="">
          <p:graphicFrame>
            <p:nvGraphicFramePr>
              <p:cNvPr id="5" name="Table 4">
                <a:extLst>
                  <a:ext uri="{FF2B5EF4-FFF2-40B4-BE49-F238E27FC236}">
                    <a16:creationId xmlns:a16="http://schemas.microsoft.com/office/drawing/2014/main" id="{B00B52BE-1327-9FBC-DEF8-560B11A28402}"/>
                  </a:ext>
                </a:extLst>
              </p:cNvPr>
              <p:cNvGraphicFramePr>
                <a:graphicFrameLocks noGrp="1"/>
              </p:cNvGraphicFramePr>
              <p:nvPr>
                <p:extLst>
                  <p:ext uri="{D42A27DB-BD31-4B8C-83A1-F6EECF244321}">
                    <p14:modId xmlns:p14="http://schemas.microsoft.com/office/powerpoint/2010/main" val="2050942020"/>
                  </p:ext>
                </p:extLst>
              </p:nvPr>
            </p:nvGraphicFramePr>
            <p:xfrm>
              <a:off x="5791200" y="1600200"/>
              <a:ext cx="4435384" cy="2194560"/>
            </p:xfrm>
            <a:graphic>
              <a:graphicData uri="http://schemas.openxmlformats.org/drawingml/2006/table">
                <a:tbl>
                  <a:tblPr firstRow="1" bandRow="1"/>
                  <a:tblGrid>
                    <a:gridCol w="1632543">
                      <a:extLst>
                        <a:ext uri="{9D8B030D-6E8A-4147-A177-3AD203B41FA5}">
                          <a16:colId xmlns:a16="http://schemas.microsoft.com/office/drawing/2014/main" val="617301487"/>
                        </a:ext>
                      </a:extLst>
                    </a:gridCol>
                    <a:gridCol w="1440479">
                      <a:extLst>
                        <a:ext uri="{9D8B030D-6E8A-4147-A177-3AD203B41FA5}">
                          <a16:colId xmlns:a16="http://schemas.microsoft.com/office/drawing/2014/main" val="3943390473"/>
                        </a:ext>
                      </a:extLst>
                    </a:gridCol>
                    <a:gridCol w="1362362">
                      <a:extLst>
                        <a:ext uri="{9D8B030D-6E8A-4147-A177-3AD203B41FA5}">
                          <a16:colId xmlns:a16="http://schemas.microsoft.com/office/drawing/2014/main" val="2606615960"/>
                        </a:ext>
                      </a:extLst>
                    </a:gridCol>
                  </a:tblGrid>
                  <a:tr h="281940">
                    <a:tc>
                      <a:txBody>
                        <a:bodyPr/>
                        <a:lstStyle>
                          <a:lvl1pPr marL="0" algn="l" defTabSz="914400" rtl="0" eaLnBrk="1" latinLnBrk="0" hangingPunct="1">
                            <a:defRPr sz="1800" b="1" kern="1200">
                              <a:solidFill>
                                <a:schemeClr val="lt1"/>
                              </a:solidFill>
                              <a:latin typeface="Cambria" panose="02040503050406030204"/>
                            </a:defRPr>
                          </a:lvl1pPr>
                          <a:lvl2pPr marL="457200" algn="l" defTabSz="914400" rtl="0" eaLnBrk="1" latinLnBrk="0" hangingPunct="1">
                            <a:defRPr sz="1800" b="1" kern="1200">
                              <a:solidFill>
                                <a:schemeClr val="lt1"/>
                              </a:solidFill>
                              <a:latin typeface="Cambria" panose="02040503050406030204"/>
                            </a:defRPr>
                          </a:lvl2pPr>
                          <a:lvl3pPr marL="914400" algn="l" defTabSz="914400" rtl="0" eaLnBrk="1" latinLnBrk="0" hangingPunct="1">
                            <a:defRPr sz="1800" b="1" kern="1200">
                              <a:solidFill>
                                <a:schemeClr val="lt1"/>
                              </a:solidFill>
                              <a:latin typeface="Cambria" panose="02040503050406030204"/>
                            </a:defRPr>
                          </a:lvl3pPr>
                          <a:lvl4pPr marL="1371600" algn="l" defTabSz="914400" rtl="0" eaLnBrk="1" latinLnBrk="0" hangingPunct="1">
                            <a:defRPr sz="1800" b="1" kern="1200">
                              <a:solidFill>
                                <a:schemeClr val="lt1"/>
                              </a:solidFill>
                              <a:latin typeface="Cambria" panose="02040503050406030204"/>
                            </a:defRPr>
                          </a:lvl4pPr>
                          <a:lvl5pPr marL="1828800" algn="l" defTabSz="914400" rtl="0" eaLnBrk="1" latinLnBrk="0" hangingPunct="1">
                            <a:defRPr sz="1800" b="1" kern="1200">
                              <a:solidFill>
                                <a:schemeClr val="lt1"/>
                              </a:solidFill>
                              <a:latin typeface="Cambria" panose="02040503050406030204"/>
                            </a:defRPr>
                          </a:lvl5pPr>
                          <a:lvl6pPr marL="2286000" algn="l" defTabSz="914400" rtl="0" eaLnBrk="1" latinLnBrk="0" hangingPunct="1">
                            <a:defRPr sz="1800" b="1" kern="1200">
                              <a:solidFill>
                                <a:schemeClr val="lt1"/>
                              </a:solidFill>
                              <a:latin typeface="Cambria" panose="02040503050406030204"/>
                            </a:defRPr>
                          </a:lvl6pPr>
                          <a:lvl7pPr marL="2743200" algn="l" defTabSz="914400" rtl="0" eaLnBrk="1" latinLnBrk="0" hangingPunct="1">
                            <a:defRPr sz="1800" b="1" kern="1200">
                              <a:solidFill>
                                <a:schemeClr val="lt1"/>
                              </a:solidFill>
                              <a:latin typeface="Cambria" panose="02040503050406030204"/>
                            </a:defRPr>
                          </a:lvl7pPr>
                          <a:lvl8pPr marL="3200400" algn="l" defTabSz="914400" rtl="0" eaLnBrk="1" latinLnBrk="0" hangingPunct="1">
                            <a:defRPr sz="1800" b="1" kern="1200">
                              <a:solidFill>
                                <a:schemeClr val="lt1"/>
                              </a:solidFill>
                              <a:latin typeface="Cambria" panose="02040503050406030204"/>
                            </a:defRPr>
                          </a:lvl8pPr>
                          <a:lvl9pPr marL="3657600" algn="l" defTabSz="914400" rtl="0" eaLnBrk="1" latinLnBrk="0" hangingPunct="1">
                            <a:defRPr sz="1800" b="1" kern="1200">
                              <a:solidFill>
                                <a:schemeClr val="lt1"/>
                              </a:solidFill>
                              <a:latin typeface="Cambria" panose="02040503050406030204"/>
                            </a:defRPr>
                          </a:lvl9pPr>
                        </a:lstStyle>
                        <a:p>
                          <a:pPr algn="ctr"/>
                          <a:r>
                            <a:rPr lang="en-US" sz="1400" dirty="0">
                              <a:solidFill>
                                <a:sysClr val="windowText" lastClr="000000"/>
                              </a:solidFill>
                            </a:rPr>
                            <a:t>Neural Network</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mbria" panose="02040503050406030204"/>
                            </a:defRPr>
                          </a:lvl1pPr>
                          <a:lvl2pPr marL="457200" algn="l" defTabSz="914400" rtl="0" eaLnBrk="1" latinLnBrk="0" hangingPunct="1">
                            <a:defRPr sz="1800" b="1" kern="1200">
                              <a:solidFill>
                                <a:schemeClr val="lt1"/>
                              </a:solidFill>
                              <a:latin typeface="Cambria" panose="02040503050406030204"/>
                            </a:defRPr>
                          </a:lvl2pPr>
                          <a:lvl3pPr marL="914400" algn="l" defTabSz="914400" rtl="0" eaLnBrk="1" latinLnBrk="0" hangingPunct="1">
                            <a:defRPr sz="1800" b="1" kern="1200">
                              <a:solidFill>
                                <a:schemeClr val="lt1"/>
                              </a:solidFill>
                              <a:latin typeface="Cambria" panose="02040503050406030204"/>
                            </a:defRPr>
                          </a:lvl3pPr>
                          <a:lvl4pPr marL="1371600" algn="l" defTabSz="914400" rtl="0" eaLnBrk="1" latinLnBrk="0" hangingPunct="1">
                            <a:defRPr sz="1800" b="1" kern="1200">
                              <a:solidFill>
                                <a:schemeClr val="lt1"/>
                              </a:solidFill>
                              <a:latin typeface="Cambria" panose="02040503050406030204"/>
                            </a:defRPr>
                          </a:lvl4pPr>
                          <a:lvl5pPr marL="1828800" algn="l" defTabSz="914400" rtl="0" eaLnBrk="1" latinLnBrk="0" hangingPunct="1">
                            <a:defRPr sz="1800" b="1" kern="1200">
                              <a:solidFill>
                                <a:schemeClr val="lt1"/>
                              </a:solidFill>
                              <a:latin typeface="Cambria" panose="02040503050406030204"/>
                            </a:defRPr>
                          </a:lvl5pPr>
                          <a:lvl6pPr marL="2286000" algn="l" defTabSz="914400" rtl="0" eaLnBrk="1" latinLnBrk="0" hangingPunct="1">
                            <a:defRPr sz="1800" b="1" kern="1200">
                              <a:solidFill>
                                <a:schemeClr val="lt1"/>
                              </a:solidFill>
                              <a:latin typeface="Cambria" panose="02040503050406030204"/>
                            </a:defRPr>
                          </a:lvl6pPr>
                          <a:lvl7pPr marL="2743200" algn="l" defTabSz="914400" rtl="0" eaLnBrk="1" latinLnBrk="0" hangingPunct="1">
                            <a:defRPr sz="1800" b="1" kern="1200">
                              <a:solidFill>
                                <a:schemeClr val="lt1"/>
                              </a:solidFill>
                              <a:latin typeface="Cambria" panose="02040503050406030204"/>
                            </a:defRPr>
                          </a:lvl7pPr>
                          <a:lvl8pPr marL="3200400" algn="l" defTabSz="914400" rtl="0" eaLnBrk="1" latinLnBrk="0" hangingPunct="1">
                            <a:defRPr sz="1800" b="1" kern="1200">
                              <a:solidFill>
                                <a:schemeClr val="lt1"/>
                              </a:solidFill>
                              <a:latin typeface="Cambria" panose="02040503050406030204"/>
                            </a:defRPr>
                          </a:lvl8pPr>
                          <a:lvl9pPr marL="3657600" algn="l" defTabSz="914400" rtl="0" eaLnBrk="1" latinLnBrk="0" hangingPunct="1">
                            <a:defRPr sz="1800" b="1" kern="1200">
                              <a:solidFill>
                                <a:schemeClr val="lt1"/>
                              </a:solidFill>
                              <a:latin typeface="Cambria" panose="02040503050406030204"/>
                            </a:defRPr>
                          </a:lvl9pPr>
                        </a:lstStyle>
                        <a:p>
                          <a:pPr algn="ctr"/>
                          <a:r>
                            <a:rPr lang="en-US" sz="1400" dirty="0">
                              <a:solidFill>
                                <a:sysClr val="windowText" lastClr="000000"/>
                              </a:solidFill>
                            </a:rPr>
                            <a:t>Inputs</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mbria" panose="02040503050406030204"/>
                            </a:defRPr>
                          </a:lvl1pPr>
                          <a:lvl2pPr marL="457200" algn="l" defTabSz="914400" rtl="0" eaLnBrk="1" latinLnBrk="0" hangingPunct="1">
                            <a:defRPr sz="1800" b="1" kern="1200">
                              <a:solidFill>
                                <a:schemeClr val="lt1"/>
                              </a:solidFill>
                              <a:latin typeface="Cambria" panose="02040503050406030204"/>
                            </a:defRPr>
                          </a:lvl2pPr>
                          <a:lvl3pPr marL="914400" algn="l" defTabSz="914400" rtl="0" eaLnBrk="1" latinLnBrk="0" hangingPunct="1">
                            <a:defRPr sz="1800" b="1" kern="1200">
                              <a:solidFill>
                                <a:schemeClr val="lt1"/>
                              </a:solidFill>
                              <a:latin typeface="Cambria" panose="02040503050406030204"/>
                            </a:defRPr>
                          </a:lvl3pPr>
                          <a:lvl4pPr marL="1371600" algn="l" defTabSz="914400" rtl="0" eaLnBrk="1" latinLnBrk="0" hangingPunct="1">
                            <a:defRPr sz="1800" b="1" kern="1200">
                              <a:solidFill>
                                <a:schemeClr val="lt1"/>
                              </a:solidFill>
                              <a:latin typeface="Cambria" panose="02040503050406030204"/>
                            </a:defRPr>
                          </a:lvl4pPr>
                          <a:lvl5pPr marL="1828800" algn="l" defTabSz="914400" rtl="0" eaLnBrk="1" latinLnBrk="0" hangingPunct="1">
                            <a:defRPr sz="1800" b="1" kern="1200">
                              <a:solidFill>
                                <a:schemeClr val="lt1"/>
                              </a:solidFill>
                              <a:latin typeface="Cambria" panose="02040503050406030204"/>
                            </a:defRPr>
                          </a:lvl5pPr>
                          <a:lvl6pPr marL="2286000" algn="l" defTabSz="914400" rtl="0" eaLnBrk="1" latinLnBrk="0" hangingPunct="1">
                            <a:defRPr sz="1800" b="1" kern="1200">
                              <a:solidFill>
                                <a:schemeClr val="lt1"/>
                              </a:solidFill>
                              <a:latin typeface="Cambria" panose="02040503050406030204"/>
                            </a:defRPr>
                          </a:lvl6pPr>
                          <a:lvl7pPr marL="2743200" algn="l" defTabSz="914400" rtl="0" eaLnBrk="1" latinLnBrk="0" hangingPunct="1">
                            <a:defRPr sz="1800" b="1" kern="1200">
                              <a:solidFill>
                                <a:schemeClr val="lt1"/>
                              </a:solidFill>
                              <a:latin typeface="Cambria" panose="02040503050406030204"/>
                            </a:defRPr>
                          </a:lvl7pPr>
                          <a:lvl8pPr marL="3200400" algn="l" defTabSz="914400" rtl="0" eaLnBrk="1" latinLnBrk="0" hangingPunct="1">
                            <a:defRPr sz="1800" b="1" kern="1200">
                              <a:solidFill>
                                <a:schemeClr val="lt1"/>
                              </a:solidFill>
                              <a:latin typeface="Cambria" panose="02040503050406030204"/>
                            </a:defRPr>
                          </a:lvl8pPr>
                          <a:lvl9pPr marL="3657600" algn="l" defTabSz="914400" rtl="0" eaLnBrk="1" latinLnBrk="0" hangingPunct="1">
                            <a:defRPr sz="1800" b="1" kern="1200">
                              <a:solidFill>
                                <a:schemeClr val="lt1"/>
                              </a:solidFill>
                              <a:latin typeface="Cambria" panose="02040503050406030204"/>
                            </a:defRPr>
                          </a:lvl9pPr>
                        </a:lstStyle>
                        <a:p>
                          <a:pPr algn="ctr"/>
                          <a:r>
                            <a:rPr lang="en-US" sz="1400" dirty="0">
                              <a:solidFill>
                                <a:sysClr val="windowText" lastClr="000000"/>
                              </a:solidFill>
                            </a:rPr>
                            <a:t>Outputs</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4644269"/>
                      </a:ext>
                    </a:extLst>
                  </a:tr>
                  <a:tr h="708660">
                    <a:tc>
                      <a:txBody>
                        <a:bodyPr/>
                        <a:lstStyle/>
                        <a:p>
                          <a:endParaRPr lang="en-US"/>
                        </a:p>
                      </a:txBody>
                      <a:tcPr marL="68580" marR="68580" marT="34290" marB="34290" anchor="ctr">
                        <a:lnL w="12700" cmpd="sng">
                          <a:solidFill>
                            <a:srgbClr val="FFFFFF"/>
                          </a:solidFill>
                        </a:lnL>
                        <a:lnR w="12700" cap="flat" cmpd="sng" algn="ctr">
                          <a:solidFill>
                            <a:srgbClr val="5E574E">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blipFill>
                          <a:blip r:embed="rId3"/>
                          <a:stretch>
                            <a:fillRect l="-775" t="-42857" r="-172093" b="-178571"/>
                          </a:stretch>
                        </a:blipFill>
                      </a:tcPr>
                    </a:tc>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ysClr val="windowText" lastClr="000000"/>
                              </a:solidFill>
                            </a:rPr>
                            <a:t>Operational conditions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ysClr val="windowText" lastClr="000000"/>
                              </a:solidFill>
                            </a:rPr>
                            <a:t>time</a:t>
                          </a:r>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ap="flat" cmpd="sng" algn="ctr">
                          <a:solidFill>
                            <a:srgbClr val="5E574E">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endParaRPr lang="en-US"/>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blipFill>
                          <a:blip r:embed="rId3"/>
                          <a:stretch>
                            <a:fillRect l="-225000" t="-42857" r="-926" b="-178571"/>
                          </a:stretch>
                        </a:blipFill>
                      </a:tcPr>
                    </a:tc>
                    <a:extLst>
                      <a:ext uri="{0D108BD9-81ED-4DB2-BD59-A6C34878D82A}">
                        <a16:rowId xmlns:a16="http://schemas.microsoft.com/office/drawing/2014/main" val="4024391944"/>
                      </a:ext>
                    </a:extLst>
                  </a:tr>
                  <a:tr h="495300">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algn="ctr"/>
                          <a:r>
                            <a:rPr lang="en-US" sz="1400" dirty="0">
                              <a:solidFill>
                                <a:sysClr val="windowText" lastClr="000000"/>
                              </a:solidFill>
                            </a:rPr>
                            <a:t>RUL NN</a:t>
                          </a:r>
                        </a:p>
                      </a:txBody>
                      <a:tcPr marL="68580" marR="68580" marT="34290" marB="34290" anchor="ctr">
                        <a:lnL w="12700" cmpd="sng">
                          <a:solidFill>
                            <a:srgbClr val="FFFFFF"/>
                          </a:solidFill>
                        </a:lnL>
                        <a:lnR w="12700" cap="flat" cmpd="sng" algn="ctr">
                          <a:solidFill>
                            <a:srgbClr val="5E574E">
                              <a:lumMod val="60000"/>
                              <a:lumOff val="40000"/>
                            </a:srgbClr>
                          </a:solidFill>
                          <a:prstDash val="solid"/>
                          <a:round/>
                          <a:headEnd type="none" w="med" len="med"/>
                          <a:tailEnd type="none" w="med" len="med"/>
                        </a:lnR>
                        <a:lnT w="12700" cap="flat" cmpd="sng" algn="ctr">
                          <a:solidFill>
                            <a:srgbClr val="5E574E">
                              <a:lumMod val="40000"/>
                              <a:lumOff val="60000"/>
                            </a:srgbClr>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endParaRPr lang="en-US"/>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ap="flat" cmpd="sng" algn="ctr">
                          <a:solidFill>
                            <a:srgbClr val="5E574E">
                              <a:lumMod val="60000"/>
                              <a:lumOff val="40000"/>
                            </a:srgbClr>
                          </a:solidFill>
                          <a:prstDash val="solid"/>
                          <a:round/>
                          <a:headEnd type="none" w="med" len="med"/>
                          <a:tailEnd type="none" w="med" len="med"/>
                        </a:lnR>
                        <a:lnT w="12700" cap="flat" cmpd="sng" algn="ctr">
                          <a:solidFill>
                            <a:srgbClr val="5E574E">
                              <a:lumMod val="40000"/>
                              <a:lumOff val="60000"/>
                            </a:srgbClr>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blipFill>
                          <a:blip r:embed="rId3"/>
                          <a:stretch>
                            <a:fillRect l="-115044" t="-205128" r="-96460" b="-156410"/>
                          </a:stretch>
                        </a:blipFill>
                      </a:tcPr>
                    </a:tc>
                    <a:tc>
                      <a:txBody>
                        <a:bodyPr/>
                        <a:lstStyle/>
                        <a:p>
                          <a:endParaRPr lang="en-US"/>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mpd="sng">
                          <a:solidFill>
                            <a:srgbClr val="FFFFFF"/>
                          </a:solidFill>
                        </a:lnR>
                        <a:lnT w="12700" cap="flat" cmpd="sng" algn="ctr">
                          <a:solidFill>
                            <a:srgbClr val="5E574E">
                              <a:lumMod val="40000"/>
                              <a:lumOff val="60000"/>
                            </a:srgbClr>
                          </a:solidFill>
                          <a:prstDash val="solid"/>
                          <a:round/>
                          <a:headEnd type="none" w="med" len="med"/>
                          <a:tailEnd type="none" w="med" len="med"/>
                        </a:lnT>
                        <a:lnB w="12700" cap="flat" cmpd="sng" algn="ctr">
                          <a:solidFill>
                            <a:srgbClr val="5E574E">
                              <a:lumMod val="40000"/>
                              <a:lumOff val="60000"/>
                            </a:srgbClr>
                          </a:solidFill>
                          <a:prstDash val="solid"/>
                          <a:round/>
                          <a:headEnd type="none" w="med" len="med"/>
                          <a:tailEnd type="none" w="med" len="med"/>
                        </a:lnB>
                        <a:lnTlToBr w="12700" cmpd="sng">
                          <a:noFill/>
                          <a:prstDash val="solid"/>
                        </a:lnTlToBr>
                        <a:lnBlToTr w="12700" cmpd="sng">
                          <a:noFill/>
                          <a:prstDash val="solid"/>
                        </a:lnBlToTr>
                        <a:blipFill>
                          <a:blip r:embed="rId3"/>
                          <a:stretch>
                            <a:fillRect l="-225000" t="-205128" r="-926" b="-156410"/>
                          </a:stretch>
                        </a:blipFill>
                      </a:tcPr>
                    </a:tc>
                    <a:extLst>
                      <a:ext uri="{0D108BD9-81ED-4DB2-BD59-A6C34878D82A}">
                        <a16:rowId xmlns:a16="http://schemas.microsoft.com/office/drawing/2014/main" val="4176139633"/>
                      </a:ext>
                    </a:extLst>
                  </a:tr>
                  <a:tr h="708660">
                    <a:tc>
                      <a:txBody>
                        <a:bodyPr/>
                        <a:lstStyle>
                          <a:lvl1pPr marL="0" algn="l" defTabSz="914400" rtl="0" eaLnBrk="1" latinLnBrk="0" hangingPunct="1">
                            <a:defRPr sz="1800" kern="1200">
                              <a:solidFill>
                                <a:schemeClr val="dk1"/>
                              </a:solidFill>
                              <a:latin typeface="Cambria" panose="02040503050406030204"/>
                            </a:defRPr>
                          </a:lvl1pPr>
                          <a:lvl2pPr marL="457200" algn="l" defTabSz="914400" rtl="0" eaLnBrk="1" latinLnBrk="0" hangingPunct="1">
                            <a:defRPr sz="1800" kern="1200">
                              <a:solidFill>
                                <a:schemeClr val="dk1"/>
                              </a:solidFill>
                              <a:latin typeface="Cambria" panose="02040503050406030204"/>
                            </a:defRPr>
                          </a:lvl2pPr>
                          <a:lvl3pPr marL="914400" algn="l" defTabSz="914400" rtl="0" eaLnBrk="1" latinLnBrk="0" hangingPunct="1">
                            <a:defRPr sz="1800" kern="1200">
                              <a:solidFill>
                                <a:schemeClr val="dk1"/>
                              </a:solidFill>
                              <a:latin typeface="Cambria" panose="02040503050406030204"/>
                            </a:defRPr>
                          </a:lvl3pPr>
                          <a:lvl4pPr marL="1371600" algn="l" defTabSz="914400" rtl="0" eaLnBrk="1" latinLnBrk="0" hangingPunct="1">
                            <a:defRPr sz="1800" kern="1200">
                              <a:solidFill>
                                <a:schemeClr val="dk1"/>
                              </a:solidFill>
                              <a:latin typeface="Cambria" panose="02040503050406030204"/>
                            </a:defRPr>
                          </a:lvl4pPr>
                          <a:lvl5pPr marL="1828800" algn="l" defTabSz="914400" rtl="0" eaLnBrk="1" latinLnBrk="0" hangingPunct="1">
                            <a:defRPr sz="1800" kern="1200">
                              <a:solidFill>
                                <a:schemeClr val="dk1"/>
                              </a:solidFill>
                              <a:latin typeface="Cambria" panose="02040503050406030204"/>
                            </a:defRPr>
                          </a:lvl5pPr>
                          <a:lvl6pPr marL="2286000" algn="l" defTabSz="914400" rtl="0" eaLnBrk="1" latinLnBrk="0" hangingPunct="1">
                            <a:defRPr sz="1800" kern="1200">
                              <a:solidFill>
                                <a:schemeClr val="dk1"/>
                              </a:solidFill>
                              <a:latin typeface="Cambria" panose="02040503050406030204"/>
                            </a:defRPr>
                          </a:lvl6pPr>
                          <a:lvl7pPr marL="2743200" algn="l" defTabSz="914400" rtl="0" eaLnBrk="1" latinLnBrk="0" hangingPunct="1">
                            <a:defRPr sz="1800" kern="1200">
                              <a:solidFill>
                                <a:schemeClr val="dk1"/>
                              </a:solidFill>
                              <a:latin typeface="Cambria" panose="02040503050406030204"/>
                            </a:defRPr>
                          </a:lvl7pPr>
                          <a:lvl8pPr marL="3200400" algn="l" defTabSz="914400" rtl="0" eaLnBrk="1" latinLnBrk="0" hangingPunct="1">
                            <a:defRPr sz="1800" kern="1200">
                              <a:solidFill>
                                <a:schemeClr val="dk1"/>
                              </a:solidFill>
                              <a:latin typeface="Cambria" panose="02040503050406030204"/>
                            </a:defRPr>
                          </a:lvl8pPr>
                          <a:lvl9pPr marL="3657600" algn="l" defTabSz="914400" rtl="0" eaLnBrk="1" latinLnBrk="0" hangingPunct="1">
                            <a:defRPr sz="1800" kern="1200">
                              <a:solidFill>
                                <a:schemeClr val="dk1"/>
                              </a:solidFill>
                              <a:latin typeface="Cambria" panose="02040503050406030204"/>
                            </a:defRPr>
                          </a:lvl9pPr>
                        </a:lstStyle>
                        <a:p>
                          <a:pPr algn="ctr"/>
                          <a:r>
                            <a:rPr lang="en-US" sz="1400" i="1" dirty="0">
                              <a:solidFill>
                                <a:sysClr val="windowText" lastClr="000000"/>
                              </a:solidFill>
                            </a:rPr>
                            <a:t>Dynamics</a:t>
                          </a:r>
                          <a:r>
                            <a:rPr lang="en-US" sz="1400" dirty="0">
                              <a:solidFill>
                                <a:sysClr val="windowText" lastClr="000000"/>
                              </a:solidFill>
                            </a:rPr>
                            <a:t> NN</a:t>
                          </a:r>
                        </a:p>
                      </a:txBody>
                      <a:tcPr marL="68580" marR="68580" marT="34290" marB="34290" anchor="ctr">
                        <a:lnL w="12700" cmpd="sng">
                          <a:solidFill>
                            <a:srgbClr val="FFFFFF"/>
                          </a:solidFill>
                        </a:lnL>
                        <a:lnR w="12700" cap="flat" cmpd="sng" algn="ctr">
                          <a:solidFill>
                            <a:srgbClr val="5E574E">
                              <a:lumMod val="60000"/>
                              <a:lumOff val="40000"/>
                            </a:srgbClr>
                          </a:solidFill>
                          <a:prstDash val="solid"/>
                          <a:round/>
                          <a:headEnd type="none" w="med" len="med"/>
                          <a:tailEnd type="none" w="med" len="med"/>
                        </a:lnR>
                        <a:lnT w="12700" cap="flat" cmpd="sng" algn="ctr">
                          <a:solidFill>
                            <a:srgbClr val="5E574E">
                              <a:lumMod val="40000"/>
                              <a:lumOff val="6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endParaRPr lang="en-US"/>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ap="flat" cmpd="sng" algn="ctr">
                          <a:solidFill>
                            <a:srgbClr val="5E574E">
                              <a:lumMod val="60000"/>
                              <a:lumOff val="40000"/>
                            </a:srgbClr>
                          </a:solidFill>
                          <a:prstDash val="solid"/>
                          <a:round/>
                          <a:headEnd type="none" w="med" len="med"/>
                          <a:tailEnd type="none" w="med" len="med"/>
                        </a:lnR>
                        <a:lnT w="12700" cap="flat" cmpd="sng" algn="ctr">
                          <a:solidFill>
                            <a:srgbClr val="5E574E">
                              <a:lumMod val="40000"/>
                              <a:lumOff val="6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115044" t="-212500" r="-96460" b="-8929"/>
                          </a:stretch>
                        </a:blipFill>
                      </a:tcPr>
                    </a:tc>
                    <a:tc>
                      <a:txBody>
                        <a:bodyPr/>
                        <a:lstStyle/>
                        <a:p>
                          <a:endParaRPr lang="en-US"/>
                        </a:p>
                      </a:txBody>
                      <a:tcPr marL="68580" marR="68580" marT="34290" marB="34290" anchor="ctr">
                        <a:lnL w="12700" cap="flat" cmpd="sng" algn="ctr">
                          <a:solidFill>
                            <a:srgbClr val="5E574E">
                              <a:lumMod val="60000"/>
                              <a:lumOff val="40000"/>
                            </a:srgbClr>
                          </a:solidFill>
                          <a:prstDash val="solid"/>
                          <a:round/>
                          <a:headEnd type="none" w="med" len="med"/>
                          <a:tailEnd type="none" w="med" len="med"/>
                        </a:lnL>
                        <a:lnR w="12700" cmpd="sng">
                          <a:solidFill>
                            <a:srgbClr val="FFFFFF"/>
                          </a:solidFill>
                        </a:lnR>
                        <a:lnT w="12700" cap="flat" cmpd="sng" algn="ctr">
                          <a:solidFill>
                            <a:srgbClr val="5E574E">
                              <a:lumMod val="40000"/>
                              <a:lumOff val="6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25000" t="-212500" r="-926" b="-8929"/>
                          </a:stretch>
                        </a:blipFill>
                      </a:tcPr>
                    </a:tc>
                    <a:extLst>
                      <a:ext uri="{0D108BD9-81ED-4DB2-BD59-A6C34878D82A}">
                        <a16:rowId xmlns:a16="http://schemas.microsoft.com/office/drawing/2014/main" val="4060848487"/>
                      </a:ext>
                    </a:extLst>
                  </a:tr>
                </a:tbl>
              </a:graphicData>
            </a:graphic>
          </p:graphicFrame>
        </mc:Fallback>
      </mc:AlternateContent>
      <p:sp>
        <p:nvSpPr>
          <p:cNvPr id="6" name="TextBox 5">
            <a:extLst>
              <a:ext uri="{FF2B5EF4-FFF2-40B4-BE49-F238E27FC236}">
                <a16:creationId xmlns:a16="http://schemas.microsoft.com/office/drawing/2014/main" id="{7E43C40F-AF80-551F-572A-3E282E646B35}"/>
              </a:ext>
            </a:extLst>
          </p:cNvPr>
          <p:cNvSpPr txBox="1"/>
          <p:nvPr/>
        </p:nvSpPr>
        <p:spPr>
          <a:xfrm>
            <a:off x="1953793" y="5542507"/>
            <a:ext cx="3119703" cy="646331"/>
          </a:xfrm>
          <a:prstGeom prst="rect">
            <a:avLst/>
          </a:prstGeom>
          <a:noFill/>
        </p:spPr>
        <p:txBody>
          <a:bodyPr wrap="square" rtlCol="0">
            <a:spAutoFit/>
          </a:bodyPr>
          <a:lstStyle/>
          <a:p>
            <a:pPr algn="ctr"/>
            <a:r>
              <a:rPr lang="en-US" dirty="0">
                <a:latin typeface="Cambria Math" panose="02040503050406030204" pitchFamily="18" charset="0"/>
                <a:ea typeface="Cambria Math" panose="02040503050406030204" pitchFamily="18" charset="0"/>
              </a:rPr>
              <a:t>Proposed DL-PDE Framework.</a:t>
            </a:r>
          </a:p>
        </p:txBody>
      </p:sp>
      <p:sp>
        <p:nvSpPr>
          <p:cNvPr id="7" name="TextBox 6">
            <a:extLst>
              <a:ext uri="{FF2B5EF4-FFF2-40B4-BE49-F238E27FC236}">
                <a16:creationId xmlns:a16="http://schemas.microsoft.com/office/drawing/2014/main" id="{2BAD30D9-D155-B370-415A-DB473874E1F8}"/>
              </a:ext>
            </a:extLst>
          </p:cNvPr>
          <p:cNvSpPr txBox="1"/>
          <p:nvPr/>
        </p:nvSpPr>
        <p:spPr>
          <a:xfrm>
            <a:off x="6284764" y="1230868"/>
            <a:ext cx="3590584" cy="369332"/>
          </a:xfrm>
          <a:prstGeom prst="rect">
            <a:avLst/>
          </a:prstGeom>
          <a:noFill/>
        </p:spPr>
        <p:txBody>
          <a:bodyPr wrap="square" rtlCol="0">
            <a:spAutoFit/>
          </a:bodyPr>
          <a:lstStyle>
            <a:defPPr>
              <a:defRPr lang="en-US"/>
            </a:defPPr>
            <a:lvl1pPr algn="ctr">
              <a:defRPr sz="2000">
                <a:latin typeface="Cambria Math" panose="02040503050406030204" pitchFamily="18" charset="0"/>
                <a:ea typeface="Cambria Math" panose="02040503050406030204" pitchFamily="18" charset="0"/>
              </a:defRPr>
            </a:lvl1pPr>
          </a:lstStyle>
          <a:p>
            <a:r>
              <a:rPr lang="en-US" sz="1800" dirty="0"/>
              <a:t>DL-PDE Framework Description.</a:t>
            </a:r>
          </a:p>
        </p:txBody>
      </p:sp>
      <p:pic>
        <p:nvPicPr>
          <p:cNvPr id="8" name="Picture 7">
            <a:extLst>
              <a:ext uri="{FF2B5EF4-FFF2-40B4-BE49-F238E27FC236}">
                <a16:creationId xmlns:a16="http://schemas.microsoft.com/office/drawing/2014/main" id="{F712380D-9CBD-1EDB-D8DF-ADF675848E6F}"/>
              </a:ext>
            </a:extLst>
          </p:cNvPr>
          <p:cNvPicPr>
            <a:picLocks noChangeAspect="1"/>
          </p:cNvPicPr>
          <p:nvPr/>
        </p:nvPicPr>
        <p:blipFill>
          <a:blip r:embed="rId4"/>
          <a:srcRect/>
          <a:stretch/>
        </p:blipFill>
        <p:spPr bwMode="auto">
          <a:xfrm>
            <a:off x="1454340" y="1147262"/>
            <a:ext cx="4118610" cy="4321998"/>
          </a:xfrm>
          <a:prstGeom prst="rect">
            <a:avLst/>
          </a:prstGeom>
          <a:noFill/>
          <a:ln>
            <a:noFill/>
          </a:ln>
        </p:spPr>
      </p:pic>
      <p:grpSp>
        <p:nvGrpSpPr>
          <p:cNvPr id="9" name="Group 8">
            <a:extLst>
              <a:ext uri="{FF2B5EF4-FFF2-40B4-BE49-F238E27FC236}">
                <a16:creationId xmlns:a16="http://schemas.microsoft.com/office/drawing/2014/main" id="{3E6F11B9-AD40-8C98-0633-132A01E26656}"/>
              </a:ext>
            </a:extLst>
          </p:cNvPr>
          <p:cNvGrpSpPr/>
          <p:nvPr/>
        </p:nvGrpSpPr>
        <p:grpSpPr>
          <a:xfrm>
            <a:off x="5432631" y="4145622"/>
            <a:ext cx="5236423" cy="865493"/>
            <a:chOff x="4277550" y="4313080"/>
            <a:chExt cx="5236423" cy="865493"/>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F9BAF1-BAE9-58BA-C7DD-1A004A8741DF}"/>
                    </a:ext>
                  </a:extLst>
                </p:cNvPr>
                <p:cNvSpPr txBox="1"/>
                <p:nvPr/>
              </p:nvSpPr>
              <p:spPr>
                <a:xfrm>
                  <a:off x="4277550" y="4439204"/>
                  <a:ext cx="1725922"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𝑅𝑈𝐿</m:t>
                            </m:r>
                          </m:num>
                          <m:den>
                            <m:r>
                              <a:rPr lang="en-US" b="0" i="1" smtClean="0">
                                <a:latin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=0</m:t>
                        </m:r>
                      </m:oMath>
                    </m:oMathPara>
                  </a14:m>
                  <a:endParaRPr lang="en-US" dirty="0"/>
                </a:p>
              </p:txBody>
            </p:sp>
          </mc:Choice>
          <mc:Fallback xmlns="">
            <p:sp>
              <p:nvSpPr>
                <p:cNvPr id="2" name="TextBox 1">
                  <a:extLst>
                    <a:ext uri="{FF2B5EF4-FFF2-40B4-BE49-F238E27FC236}">
                      <a16:creationId xmlns:a16="http://schemas.microsoft.com/office/drawing/2014/main" id="{19494ABC-A262-4A60-BF05-020478889547}"/>
                    </a:ext>
                  </a:extLst>
                </p:cNvPr>
                <p:cNvSpPr txBox="1">
                  <a:spLocks noRot="1" noChangeAspect="1" noMove="1" noResize="1" noEditPoints="1" noAdjustHandles="1" noChangeArrowheads="1" noChangeShapeType="1" noTextEdit="1"/>
                </p:cNvSpPr>
                <p:nvPr/>
              </p:nvSpPr>
              <p:spPr>
                <a:xfrm>
                  <a:off x="4277550" y="4439204"/>
                  <a:ext cx="1725922" cy="526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C61212C-7352-287D-F319-F59CC80B1FFA}"/>
                    </a:ext>
                  </a:extLst>
                </p:cNvPr>
                <p:cNvSpPr txBox="1"/>
                <p:nvPr/>
              </p:nvSpPr>
              <p:spPr>
                <a:xfrm>
                  <a:off x="6192743" y="4313080"/>
                  <a:ext cx="3321230"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𝑀𝑆𝐸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𝑀</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𝑅𝑈</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𝑅𝑈</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e>
                                    </m:acc>
                                  </m:e>
                                </m:d>
                              </m:e>
                              <m:sup>
                                <m:r>
                                  <a:rPr lang="en-US" i="1">
                                    <a:latin typeface="Cambria Math" panose="02040503050406030204" pitchFamily="18" charset="0"/>
                                  </a:rPr>
                                  <m:t>2</m:t>
                                </m:r>
                              </m:sup>
                            </m:sSup>
                          </m:e>
                        </m:nary>
                      </m:oMath>
                    </m:oMathPara>
                  </a14:m>
                  <a:endParaRPr lang="en-US" dirty="0"/>
                </a:p>
              </p:txBody>
            </p:sp>
          </mc:Choice>
          <mc:Fallback xmlns="">
            <p:sp>
              <p:nvSpPr>
                <p:cNvPr id="11" name="TextBox 10">
                  <a:extLst>
                    <a:ext uri="{FF2B5EF4-FFF2-40B4-BE49-F238E27FC236}">
                      <a16:creationId xmlns:a16="http://schemas.microsoft.com/office/drawing/2014/main" id="{1C61212C-7352-287D-F319-F59CC80B1FFA}"/>
                    </a:ext>
                  </a:extLst>
                </p:cNvPr>
                <p:cNvSpPr txBox="1">
                  <a:spLocks noRot="1" noChangeAspect="1" noMove="1" noResize="1" noEditPoints="1" noAdjustHandles="1" noChangeArrowheads="1" noChangeShapeType="1" noTextEdit="1"/>
                </p:cNvSpPr>
                <p:nvPr/>
              </p:nvSpPr>
              <p:spPr>
                <a:xfrm>
                  <a:off x="6192743" y="4313080"/>
                  <a:ext cx="3321230" cy="865493"/>
                </a:xfrm>
                <a:prstGeom prst="rect">
                  <a:avLst/>
                </a:prstGeom>
                <a:blipFill>
                  <a:blip r:embed="rId6"/>
                  <a:stretch>
                    <a:fillRect l="-760" t="-113043" b="-17391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53614D-5FC6-8422-EAC4-9518363EF9F0}"/>
                  </a:ext>
                </a:extLst>
              </p:cNvPr>
              <p:cNvSpPr txBox="1"/>
              <p:nvPr/>
            </p:nvSpPr>
            <p:spPr>
              <a:xfrm>
                <a:off x="6547006" y="5181422"/>
                <a:ext cx="2400144" cy="7035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𝐶𝑜𝑠𝑡</m:t>
                      </m:r>
                      <m:r>
                        <a:rPr lang="en-US" b="0" i="1" smtClean="0">
                          <a:latin typeface="Cambria Math" panose="02040503050406030204" pitchFamily="18" charset="0"/>
                        </a:rPr>
                        <m:t>=</m:t>
                      </m:r>
                      <m:r>
                        <a:rPr lang="en-US" b="0" i="1" smtClean="0">
                          <a:latin typeface="Cambria Math" panose="02040503050406030204" pitchFamily="18" charset="0"/>
                        </a:rPr>
                        <m:t>𝑀𝑆𝐸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𝜆</m:t>
                          </m:r>
                        </m:num>
                        <m:den>
                          <m:r>
                            <a:rPr lang="en-US" b="0" i="1" smtClean="0">
                              <a:latin typeface="Cambria Math" panose="02040503050406030204" pitchFamily="18" charset="0"/>
                            </a:rPr>
                            <m:t>𝑀</m:t>
                          </m:r>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i="1">
                                  <a:latin typeface="Cambria Math" panose="02040503050406030204" pitchFamily="18" charset="0"/>
                                </a:rPr>
                                <m:t>𝑓</m:t>
                              </m:r>
                            </m:e>
                            <m:sub>
                              <m:r>
                                <a:rPr lang="en-US" b="0" i="1" smtClean="0">
                                  <a:latin typeface="Cambria Math" panose="02040503050406030204" pitchFamily="18" charset="0"/>
                                </a:rPr>
                                <m:t>𝑗</m:t>
                              </m:r>
                            </m:sub>
                            <m:sup>
                              <m:r>
                                <a:rPr lang="en-US" i="1">
                                  <a:latin typeface="Cambria Math" panose="02040503050406030204" pitchFamily="18" charset="0"/>
                                </a:rPr>
                                <m:t>2</m:t>
                              </m:r>
                            </m:sup>
                          </m:sSubSup>
                        </m:e>
                      </m:nary>
                    </m:oMath>
                  </m:oMathPara>
                </a14:m>
                <a:endParaRPr lang="en-US" dirty="0"/>
              </a:p>
            </p:txBody>
          </p:sp>
        </mc:Choice>
        <mc:Fallback xmlns="">
          <p:sp>
            <p:nvSpPr>
              <p:cNvPr id="12" name="TextBox 11">
                <a:extLst>
                  <a:ext uri="{FF2B5EF4-FFF2-40B4-BE49-F238E27FC236}">
                    <a16:creationId xmlns:a16="http://schemas.microsoft.com/office/drawing/2014/main" id="{4953614D-5FC6-8422-EAC4-9518363EF9F0}"/>
                  </a:ext>
                </a:extLst>
              </p:cNvPr>
              <p:cNvSpPr txBox="1">
                <a:spLocks noRot="1" noChangeAspect="1" noMove="1" noResize="1" noEditPoints="1" noAdjustHandles="1" noChangeArrowheads="1" noChangeShapeType="1" noTextEdit="1"/>
              </p:cNvSpPr>
              <p:nvPr/>
            </p:nvSpPr>
            <p:spPr>
              <a:xfrm>
                <a:off x="6547006" y="5181422"/>
                <a:ext cx="2400144" cy="703526"/>
              </a:xfrm>
              <a:prstGeom prst="rect">
                <a:avLst/>
              </a:prstGeom>
              <a:blipFill>
                <a:blip r:embed="rId7"/>
                <a:stretch>
                  <a:fillRect l="-3684" t="-157143" r="-20526" b="-221429"/>
                </a:stretch>
              </a:blipFill>
            </p:spPr>
            <p:txBody>
              <a:bodyPr/>
              <a:lstStyle/>
              <a:p>
                <a:r>
                  <a:rPr lang="en-US">
                    <a:noFill/>
                  </a:rPr>
                  <a:t> </a:t>
                </a:r>
              </a:p>
            </p:txBody>
          </p:sp>
        </mc:Fallback>
      </mc:AlternateContent>
    </p:spTree>
    <p:extLst>
      <p:ext uri="{BB962C8B-B14F-4D97-AF65-F5344CB8AC3E}">
        <p14:creationId xmlns:p14="http://schemas.microsoft.com/office/powerpoint/2010/main" val="163251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PROPOSED PINN-RUL FRAMEWORK</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a:xfrm>
            <a:off x="4876800" y="990600"/>
            <a:ext cx="7086600" cy="5537200"/>
          </a:xfrm>
        </p:spPr>
        <p:txBody>
          <a:bodyPr/>
          <a:lstStyle/>
          <a:p>
            <a:pPr>
              <a:spcAft>
                <a:spcPts val="1200"/>
              </a:spcAft>
            </a:pPr>
            <a:r>
              <a:rPr lang="en-US" dirty="0"/>
              <a:t>Main outputs are the RUL estimation and the latent space</a:t>
            </a:r>
          </a:p>
          <a:p>
            <a:pPr>
              <a:spcAft>
                <a:spcPts val="0"/>
              </a:spcAft>
            </a:pPr>
            <a:r>
              <a:rPr lang="en-US" dirty="0"/>
              <a:t>Latent space’s dimension is one of the main hyperparameters to be selected:</a:t>
            </a:r>
          </a:p>
          <a:p>
            <a:pPr lvl="1">
              <a:spcAft>
                <a:spcPts val="1200"/>
              </a:spcAft>
            </a:pPr>
            <a:r>
              <a:rPr lang="en-US" dirty="0"/>
              <a:t>2D is selected</a:t>
            </a:r>
          </a:p>
          <a:p>
            <a:pPr>
              <a:spcAft>
                <a:spcPts val="0"/>
              </a:spcAft>
            </a:pPr>
            <a:r>
              <a:rPr lang="en-US" dirty="0"/>
              <a:t>Another important hyperparameter is the penalty weight on the PDE penalization:</a:t>
            </a:r>
          </a:p>
          <a:p>
            <a:pPr lvl="1">
              <a:spcAft>
                <a:spcPts val="1200"/>
              </a:spcAft>
            </a:pPr>
            <a:r>
              <a:rPr lang="en-US" dirty="0"/>
              <a:t>100 is selected</a:t>
            </a:r>
          </a:p>
        </p:txBody>
      </p:sp>
      <p:sp>
        <p:nvSpPr>
          <p:cNvPr id="5" name="TextBox 4">
            <a:extLst>
              <a:ext uri="{FF2B5EF4-FFF2-40B4-BE49-F238E27FC236}">
                <a16:creationId xmlns:a16="http://schemas.microsoft.com/office/drawing/2014/main" id="{A19EFCEB-06ED-5261-FE3B-659FBBA6868A}"/>
              </a:ext>
            </a:extLst>
          </p:cNvPr>
          <p:cNvSpPr txBox="1"/>
          <p:nvPr/>
        </p:nvSpPr>
        <p:spPr>
          <a:xfrm>
            <a:off x="658393" y="5580696"/>
            <a:ext cx="3119703" cy="646331"/>
          </a:xfrm>
          <a:prstGeom prst="rect">
            <a:avLst/>
          </a:prstGeom>
          <a:noFill/>
        </p:spPr>
        <p:txBody>
          <a:bodyPr wrap="square" rtlCol="0">
            <a:spAutoFit/>
          </a:bodyPr>
          <a:lstStyle/>
          <a:p>
            <a:pPr algn="ctr"/>
            <a:r>
              <a:rPr lang="en-US" dirty="0">
                <a:latin typeface="Cambria Math" panose="02040503050406030204" pitchFamily="18" charset="0"/>
                <a:ea typeface="Cambria Math" panose="02040503050406030204" pitchFamily="18" charset="0"/>
              </a:rPr>
              <a:t>Proposed DL-PDE Framework.</a:t>
            </a:r>
          </a:p>
        </p:txBody>
      </p:sp>
      <p:pic>
        <p:nvPicPr>
          <p:cNvPr id="6" name="Picture 5">
            <a:extLst>
              <a:ext uri="{FF2B5EF4-FFF2-40B4-BE49-F238E27FC236}">
                <a16:creationId xmlns:a16="http://schemas.microsoft.com/office/drawing/2014/main" id="{0151A956-1F19-D450-7634-5F6F338B46A1}"/>
              </a:ext>
            </a:extLst>
          </p:cNvPr>
          <p:cNvPicPr>
            <a:picLocks noChangeAspect="1"/>
          </p:cNvPicPr>
          <p:nvPr/>
        </p:nvPicPr>
        <p:blipFill>
          <a:blip r:embed="rId2"/>
          <a:srcRect/>
          <a:stretch/>
        </p:blipFill>
        <p:spPr bwMode="auto">
          <a:xfrm>
            <a:off x="158940" y="1185451"/>
            <a:ext cx="4118610" cy="4321998"/>
          </a:xfrm>
          <a:prstGeom prst="rect">
            <a:avLst/>
          </a:prstGeom>
          <a:noFill/>
          <a:ln>
            <a:noFill/>
          </a:ln>
        </p:spPr>
      </p:pic>
    </p:spTree>
    <p:extLst>
      <p:ext uri="{BB962C8B-B14F-4D97-AF65-F5344CB8AC3E}">
        <p14:creationId xmlns:p14="http://schemas.microsoft.com/office/powerpoint/2010/main" val="261491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VRU: RUL LABEL GENERATION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a:xfrm>
                <a:off x="228600" y="990600"/>
                <a:ext cx="6248400" cy="5537200"/>
              </a:xfrm>
            </p:spPr>
            <p:txBody>
              <a:bodyPr/>
              <a:lstStyle/>
              <a:p>
                <a:pPr>
                  <a:spcAft>
                    <a:spcPts val="1800"/>
                  </a:spcAft>
                </a:pPr>
                <a:r>
                  <a:rPr lang="en-US" sz="2800" dirty="0"/>
                  <a:t>Failure time is considered as </a:t>
                </a:r>
                <a14:m>
                  <m:oMath xmlns:m="http://schemas.openxmlformats.org/officeDocument/2006/math">
                    <m:r>
                      <a:rPr lang="en-US" sz="2800" i="1">
                        <a:latin typeface="Cambria Math" panose="02040503050406030204" pitchFamily="18" charset="0"/>
                      </a:rPr>
                      <m:t>𝑅𝑈𝐿</m:t>
                    </m:r>
                    <m:r>
                      <a:rPr lang="en-US" sz="2800" i="1">
                        <a:latin typeface="Cambria Math" panose="02040503050406030204" pitchFamily="18" charset="0"/>
                      </a:rPr>
                      <m:t>=0</m:t>
                    </m:r>
                  </m:oMath>
                </a14:m>
                <a:endParaRPr lang="en-US" sz="2800" dirty="0"/>
              </a:p>
              <a:p>
                <a:r>
                  <a:rPr lang="en-US" sz="2800" dirty="0"/>
                  <a:t>A time window of </a:t>
                </a:r>
                <a14:m>
                  <m:oMath xmlns:m="http://schemas.openxmlformats.org/officeDocument/2006/math">
                    <m:r>
                      <m:rPr>
                        <m:sty m:val="p"/>
                      </m:rPr>
                      <a:rPr lang="en-US" sz="2800">
                        <a:latin typeface="Cambria Math" panose="02040503050406030204" pitchFamily="18" charset="0"/>
                      </a:rPr>
                      <m:t>Δ</m:t>
                    </m:r>
                    <m:r>
                      <a:rPr lang="en-US" sz="2800" i="1">
                        <a:latin typeface="Cambria Math" panose="02040503050406030204" pitchFamily="18" charset="0"/>
                      </a:rPr>
                      <m:t>𝑡</m:t>
                    </m:r>
                    <m:r>
                      <a:rPr lang="en-US" sz="2800" i="1">
                        <a:latin typeface="Cambria Math" panose="02040503050406030204" pitchFamily="18" charset="0"/>
                      </a:rPr>
                      <m:t>=1400</m:t>
                    </m:r>
                  </m:oMath>
                </a14:m>
                <a:r>
                  <a:rPr lang="en-US" sz="2800" dirty="0"/>
                  <a:t>min is defined to generate the RUL labels</a:t>
                </a:r>
              </a:p>
              <a:p>
                <a:endParaRPr lang="en-US" dirty="0"/>
              </a:p>
            </p:txBody>
          </p:sp>
        </mc:Choice>
        <mc:Fallback xmlns="">
          <p:sp>
            <p:nvSpPr>
              <p:cNvPr id="4" name="Content Placeholder 3">
                <a:extLst>
                  <a:ext uri="{FF2B5EF4-FFF2-40B4-BE49-F238E27FC236}">
                    <a16:creationId xmlns:a16="http://schemas.microsoft.com/office/drawing/2014/main" id="{A506D2C4-EA44-2537-9F8D-B8BA3F76428F}"/>
                  </a:ext>
                </a:extLst>
              </p:cNvPr>
              <p:cNvSpPr>
                <a:spLocks noGrp="1" noRot="1" noChangeAspect="1" noMove="1" noResize="1" noEditPoints="1" noAdjustHandles="1" noChangeArrowheads="1" noChangeShapeType="1" noTextEdit="1"/>
              </p:cNvSpPr>
              <p:nvPr>
                <p:ph idx="1"/>
              </p:nvPr>
            </p:nvSpPr>
            <p:spPr>
              <a:xfrm>
                <a:off x="228600" y="990600"/>
                <a:ext cx="6248400" cy="5537200"/>
              </a:xfrm>
              <a:blipFill>
                <a:blip r:embed="rId3"/>
                <a:stretch>
                  <a:fillRect l="-1623" t="-1373" r="-1826"/>
                </a:stretch>
              </a:blipFill>
            </p:spPr>
            <p:txBody>
              <a:bodyPr/>
              <a:lstStyle/>
              <a:p>
                <a:r>
                  <a:rPr lang="en-US">
                    <a:noFill/>
                  </a:rPr>
                  <a:t> </a:t>
                </a:r>
              </a:p>
            </p:txBody>
          </p:sp>
        </mc:Fallback>
      </mc:AlternateContent>
      <p:pic>
        <p:nvPicPr>
          <p:cNvPr id="5" name="Picture 4" descr="Chart, line chart&#10;&#10;Description automatically generated">
            <a:extLst>
              <a:ext uri="{FF2B5EF4-FFF2-40B4-BE49-F238E27FC236}">
                <a16:creationId xmlns:a16="http://schemas.microsoft.com/office/drawing/2014/main" id="{BBE41F5D-7E2C-56A4-954A-A90CC13A92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50360"/>
            <a:ext cx="3670724" cy="2377440"/>
          </a:xfrm>
          <a:prstGeom prst="rect">
            <a:avLst/>
          </a:prstGeom>
          <a:noFill/>
          <a:ln>
            <a:noFill/>
          </a:ln>
        </p:spPr>
      </p:pic>
      <p:pic>
        <p:nvPicPr>
          <p:cNvPr id="6" name="Picture 5" descr="Chart&#10;&#10;Description automatically generated with medium confidence">
            <a:extLst>
              <a:ext uri="{FF2B5EF4-FFF2-40B4-BE49-F238E27FC236}">
                <a16:creationId xmlns:a16="http://schemas.microsoft.com/office/drawing/2014/main" id="{7C334A3D-F212-2F52-8B07-6B570D4D6B79}"/>
              </a:ext>
            </a:extLst>
          </p:cNvPr>
          <p:cNvPicPr>
            <a:picLocks noChangeAspect="1"/>
          </p:cNvPicPr>
          <p:nvPr/>
        </p:nvPicPr>
        <p:blipFill>
          <a:blip r:embed="rId5"/>
          <a:stretch>
            <a:fillRect/>
          </a:stretch>
        </p:blipFill>
        <p:spPr>
          <a:xfrm>
            <a:off x="1646684" y="4150360"/>
            <a:ext cx="4169389" cy="2377440"/>
          </a:xfrm>
          <a:prstGeom prst="rect">
            <a:avLst/>
          </a:prstGeom>
        </p:spPr>
      </p:pic>
      <p:sp>
        <p:nvSpPr>
          <p:cNvPr id="7" name="Arrow: Right 3">
            <a:extLst>
              <a:ext uri="{FF2B5EF4-FFF2-40B4-BE49-F238E27FC236}">
                <a16:creationId xmlns:a16="http://schemas.microsoft.com/office/drawing/2014/main" id="{860230E0-59F0-7E9C-1F1E-3114D561F1A3}"/>
              </a:ext>
            </a:extLst>
          </p:cNvPr>
          <p:cNvSpPr/>
          <p:nvPr/>
        </p:nvSpPr>
        <p:spPr bwMode="auto">
          <a:xfrm>
            <a:off x="5652869" y="5173069"/>
            <a:ext cx="468559" cy="332021"/>
          </a:xfrm>
          <a:prstGeom prst="rightArrow">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pic>
        <p:nvPicPr>
          <p:cNvPr id="8" name="Content Placeholder 6">
            <a:extLst>
              <a:ext uri="{FF2B5EF4-FFF2-40B4-BE49-F238E27FC236}">
                <a16:creationId xmlns:a16="http://schemas.microsoft.com/office/drawing/2014/main" id="{BF5BB601-329B-B4A2-51E5-47CDE5E2F69E}"/>
              </a:ext>
            </a:extLst>
          </p:cNvPr>
          <p:cNvPicPr>
            <a:picLocks noChangeAspect="1"/>
          </p:cNvPicPr>
          <p:nvPr/>
        </p:nvPicPr>
        <p:blipFill>
          <a:blip r:embed="rId6">
            <a:clrChange>
              <a:clrFrom>
                <a:srgbClr val="939393">
                  <a:alpha val="58039"/>
                </a:srgbClr>
              </a:clrFrom>
              <a:clrTo>
                <a:srgbClr val="939393">
                  <a:alpha val="0"/>
                </a:srgbClr>
              </a:clrTo>
            </a:clrChange>
          </a:blip>
          <a:stretch>
            <a:fillRect/>
          </a:stretch>
        </p:blipFill>
        <p:spPr bwMode="auto">
          <a:xfrm>
            <a:off x="7676731" y="1002068"/>
            <a:ext cx="4264898" cy="273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53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VRU: LATENT VARIABLE VISUALIZATION</a:t>
            </a:r>
          </a:p>
        </p:txBody>
      </p:sp>
      <p:pic>
        <p:nvPicPr>
          <p:cNvPr id="5" name="Picture 4" descr="A picture containing text&#10;&#10;Description automatically generated">
            <a:extLst>
              <a:ext uri="{FF2B5EF4-FFF2-40B4-BE49-F238E27FC236}">
                <a16:creationId xmlns:a16="http://schemas.microsoft.com/office/drawing/2014/main" id="{E5F3A258-9246-3E55-530A-0B3A8273A97D}"/>
              </a:ext>
            </a:extLst>
          </p:cNvPr>
          <p:cNvPicPr>
            <a:picLocks noChangeAspect="1"/>
          </p:cNvPicPr>
          <p:nvPr/>
        </p:nvPicPr>
        <p:blipFill>
          <a:blip r:embed="rId2">
            <a:extLst>
              <a:ext uri="{28A0092B-C50C-407E-A947-70E740481C1C}">
                <a14:useLocalDpi xmlns:a14="http://schemas.microsoft.com/office/drawing/2010/main" val="0"/>
              </a:ext>
            </a:extLst>
          </a:blip>
          <a:srcRect r="18965"/>
          <a:stretch>
            <a:fillRect/>
          </a:stretch>
        </p:blipFill>
        <p:spPr bwMode="auto">
          <a:xfrm>
            <a:off x="5333434" y="1371600"/>
            <a:ext cx="2872906" cy="2468880"/>
          </a:xfrm>
          <a:prstGeom prst="rect">
            <a:avLst/>
          </a:prstGeom>
          <a:noFill/>
          <a:ln>
            <a:noFill/>
          </a:ln>
        </p:spPr>
      </p:pic>
      <p:pic>
        <p:nvPicPr>
          <p:cNvPr id="6" name="Picture 5" descr="A picture containing surface chart&#10;&#10;Description automatically generated">
            <a:extLst>
              <a:ext uri="{FF2B5EF4-FFF2-40B4-BE49-F238E27FC236}">
                <a16:creationId xmlns:a16="http://schemas.microsoft.com/office/drawing/2014/main" id="{AAC53F98-FAD0-6081-2821-B20EF45FDC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6021" y="1371600"/>
            <a:ext cx="3554979" cy="2468880"/>
          </a:xfrm>
          <a:prstGeom prst="rect">
            <a:avLst/>
          </a:prstGeom>
          <a:noFill/>
          <a:ln>
            <a:noFill/>
          </a:ln>
        </p:spPr>
      </p:pic>
      <p:pic>
        <p:nvPicPr>
          <p:cNvPr id="7" name="Picture 6" descr="A picture containing text&#10;&#10;Description automatically generated">
            <a:extLst>
              <a:ext uri="{FF2B5EF4-FFF2-40B4-BE49-F238E27FC236}">
                <a16:creationId xmlns:a16="http://schemas.microsoft.com/office/drawing/2014/main" id="{2A530FD3-E0C1-D4CC-B38B-925DECDE6AEA}"/>
              </a:ext>
            </a:extLst>
          </p:cNvPr>
          <p:cNvPicPr>
            <a:picLocks noChangeAspect="1"/>
          </p:cNvPicPr>
          <p:nvPr/>
        </p:nvPicPr>
        <p:blipFill>
          <a:blip r:embed="rId4">
            <a:extLst>
              <a:ext uri="{28A0092B-C50C-407E-A947-70E740481C1C}">
                <a14:useLocalDpi xmlns:a14="http://schemas.microsoft.com/office/drawing/2010/main" val="0"/>
              </a:ext>
            </a:extLst>
          </a:blip>
          <a:srcRect r="19295"/>
          <a:stretch>
            <a:fillRect/>
          </a:stretch>
        </p:blipFill>
        <p:spPr bwMode="auto">
          <a:xfrm>
            <a:off x="5333434" y="3840480"/>
            <a:ext cx="2863962" cy="2468880"/>
          </a:xfrm>
          <a:prstGeom prst="rect">
            <a:avLst/>
          </a:prstGeom>
          <a:noFill/>
          <a:ln>
            <a:noFill/>
          </a:ln>
        </p:spPr>
      </p:pic>
      <p:pic>
        <p:nvPicPr>
          <p:cNvPr id="8" name="Picture 7" descr="A picture containing shape&#10;&#10;Description automatically generated">
            <a:extLst>
              <a:ext uri="{FF2B5EF4-FFF2-40B4-BE49-F238E27FC236}">
                <a16:creationId xmlns:a16="http://schemas.microsoft.com/office/drawing/2014/main" id="{DCC733AF-1992-B8BD-5682-9AD8C53771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8403" y="3840480"/>
            <a:ext cx="3554979" cy="2468880"/>
          </a:xfrm>
          <a:prstGeom prst="rect">
            <a:avLst/>
          </a:prstGeom>
          <a:noFill/>
          <a:ln>
            <a:noFill/>
          </a:ln>
        </p:spPr>
      </p:pic>
      <p:sp>
        <p:nvSpPr>
          <p:cNvPr id="2" name="Rectangle 1">
            <a:extLst>
              <a:ext uri="{FF2B5EF4-FFF2-40B4-BE49-F238E27FC236}">
                <a16:creationId xmlns:a16="http://schemas.microsoft.com/office/drawing/2014/main" id="{352FEFB8-BDBA-F4BE-2757-AC3DF5064CAF}"/>
              </a:ext>
            </a:extLst>
          </p:cNvPr>
          <p:cNvSpPr/>
          <p:nvPr/>
        </p:nvSpPr>
        <p:spPr>
          <a:xfrm>
            <a:off x="381000" y="1600200"/>
            <a:ext cx="5016007" cy="3416320"/>
          </a:xfrm>
          <a:prstGeom prst="rect">
            <a:avLst/>
          </a:prstGeom>
        </p:spPr>
        <p:txBody>
          <a:bodyPr wrap="square">
            <a:spAutoFit/>
          </a:bodyPr>
          <a:lstStyle/>
          <a:p>
            <a:pPr marL="285750" indent="-285750">
              <a:buFont typeface="Arial" panose="020B0604020202020204" pitchFamily="34" charset="0"/>
              <a:buChar char="•"/>
            </a:pPr>
            <a:r>
              <a:rPr lang="en-US" sz="1800" b="0" dirty="0"/>
              <a:t>10-fold cross validation for the selecting hyperparameters:</a:t>
            </a:r>
          </a:p>
          <a:p>
            <a:pPr marL="742950" lvl="1" indent="-285750">
              <a:buFont typeface="Arial" panose="020B0604020202020204" pitchFamily="34" charset="0"/>
              <a:buChar char="•"/>
            </a:pPr>
            <a:r>
              <a:rPr lang="en-US" sz="1800" b="0" dirty="0"/>
              <a:t>Number of layers and neurons in each NN</a:t>
            </a:r>
          </a:p>
          <a:p>
            <a:pPr marL="742950" lvl="1" indent="-285750">
              <a:buFont typeface="Arial" panose="020B0604020202020204" pitchFamily="34" charset="0"/>
              <a:buChar char="•"/>
            </a:pPr>
            <a:r>
              <a:rPr lang="en-US" sz="1800" b="0" dirty="0"/>
              <a:t>Activation functions</a:t>
            </a:r>
          </a:p>
          <a:p>
            <a:pPr marL="742950" lvl="1" indent="-285750">
              <a:buFont typeface="Arial" panose="020B0604020202020204" pitchFamily="34" charset="0"/>
              <a:buChar char="•"/>
            </a:pPr>
            <a:r>
              <a:rPr lang="en-US" sz="1800" b="0" dirty="0"/>
              <a:t>PDE penalization weigh</a:t>
            </a:r>
          </a:p>
          <a:p>
            <a:pPr marL="742950" lvl="1" indent="-285750">
              <a:buFont typeface="Arial" panose="020B0604020202020204" pitchFamily="34" charset="0"/>
              <a:buChar char="•"/>
            </a:pPr>
            <a:r>
              <a:rPr lang="en-US" sz="1800" b="0" dirty="0"/>
              <a:t>Learning rate</a:t>
            </a:r>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r>
              <a:rPr lang="en-US" sz="1800" b="0" dirty="0"/>
              <a:t>10 different models are trained:</a:t>
            </a:r>
          </a:p>
          <a:p>
            <a:pPr marL="742950" lvl="1" indent="-285750">
              <a:buFont typeface="Arial" panose="020B0604020202020204" pitchFamily="34" charset="0"/>
              <a:buChar char="•"/>
            </a:pPr>
            <a:r>
              <a:rPr lang="en-US" sz="1800" b="0" dirty="0"/>
              <a:t>Average RMSE of 2.19 hrs. for the test set</a:t>
            </a:r>
          </a:p>
        </p:txBody>
      </p:sp>
    </p:spTree>
    <p:extLst>
      <p:ext uri="{BB962C8B-B14F-4D97-AF65-F5344CB8AC3E}">
        <p14:creationId xmlns:p14="http://schemas.microsoft.com/office/powerpoint/2010/main" val="20323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VRU: HEALTH-STATE CLASSIFIER</a:t>
            </a:r>
          </a:p>
        </p:txBody>
      </p:sp>
      <p:grpSp>
        <p:nvGrpSpPr>
          <p:cNvPr id="5" name="Group 4">
            <a:extLst>
              <a:ext uri="{FF2B5EF4-FFF2-40B4-BE49-F238E27FC236}">
                <a16:creationId xmlns:a16="http://schemas.microsoft.com/office/drawing/2014/main" id="{7F5003CF-6C7C-7A3B-A76E-DD167B2C155C}"/>
              </a:ext>
            </a:extLst>
          </p:cNvPr>
          <p:cNvGrpSpPr/>
          <p:nvPr/>
        </p:nvGrpSpPr>
        <p:grpSpPr>
          <a:xfrm>
            <a:off x="2819400" y="1371600"/>
            <a:ext cx="6828789" cy="3017520"/>
            <a:chOff x="374850" y="1043937"/>
            <a:chExt cx="6828789" cy="3017520"/>
          </a:xfrm>
        </p:grpSpPr>
        <p:pic>
          <p:nvPicPr>
            <p:cNvPr id="6" name="Picture 5" descr="A picture containing text, vector graphics&#10;&#10;Description automatically generated">
              <a:extLst>
                <a:ext uri="{FF2B5EF4-FFF2-40B4-BE49-F238E27FC236}">
                  <a16:creationId xmlns:a16="http://schemas.microsoft.com/office/drawing/2014/main" id="{E39AC016-57FA-E4B8-2E68-40B80913415D}"/>
                </a:ext>
              </a:extLst>
            </p:cNvPr>
            <p:cNvPicPr>
              <a:picLocks noChangeAspect="1"/>
            </p:cNvPicPr>
            <p:nvPr/>
          </p:nvPicPr>
          <p:blipFill>
            <a:blip r:embed="rId2"/>
            <a:stretch>
              <a:fillRect/>
            </a:stretch>
          </p:blipFill>
          <p:spPr>
            <a:xfrm>
              <a:off x="4020897" y="1043937"/>
              <a:ext cx="3182742" cy="3017520"/>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A56669D8-6A03-EDC7-E878-E16F1891D542}"/>
                </a:ext>
              </a:extLst>
            </p:cNvPr>
            <p:cNvPicPr>
              <a:picLocks noChangeAspect="1"/>
            </p:cNvPicPr>
            <p:nvPr/>
          </p:nvPicPr>
          <p:blipFill>
            <a:blip r:embed="rId3"/>
            <a:stretch>
              <a:fillRect/>
            </a:stretch>
          </p:blipFill>
          <p:spPr>
            <a:xfrm>
              <a:off x="374850" y="1043937"/>
              <a:ext cx="3182745" cy="3017520"/>
            </a:xfrm>
            <a:prstGeom prst="rect">
              <a:avLst/>
            </a:prstGeom>
          </p:spPr>
        </p:pic>
      </p:grpSp>
      <p:graphicFrame>
        <p:nvGraphicFramePr>
          <p:cNvPr id="8" name="Table 10">
            <a:extLst>
              <a:ext uri="{FF2B5EF4-FFF2-40B4-BE49-F238E27FC236}">
                <a16:creationId xmlns:a16="http://schemas.microsoft.com/office/drawing/2014/main" id="{8CE81A05-69CE-D0C2-1D1B-F2DA97589CCF}"/>
              </a:ext>
            </a:extLst>
          </p:cNvPr>
          <p:cNvGraphicFramePr>
            <a:graphicFrameLocks noGrp="1"/>
          </p:cNvGraphicFramePr>
          <p:nvPr>
            <p:extLst>
              <p:ext uri="{D42A27DB-BD31-4B8C-83A1-F6EECF244321}">
                <p14:modId xmlns:p14="http://schemas.microsoft.com/office/powerpoint/2010/main" val="1150539350"/>
              </p:ext>
            </p:extLst>
          </p:nvPr>
        </p:nvGraphicFramePr>
        <p:xfrm>
          <a:off x="3375148" y="4600757"/>
          <a:ext cx="6180598" cy="1656080"/>
        </p:xfrm>
        <a:graphic>
          <a:graphicData uri="http://schemas.openxmlformats.org/drawingml/2006/table">
            <a:tbl>
              <a:tblPr firstRow="1" bandRow="1">
                <a:tableStyleId>{F5AB1C69-6EDB-4FF4-983F-18BD219EF322}</a:tableStyleId>
              </a:tblPr>
              <a:tblGrid>
                <a:gridCol w="1714848">
                  <a:extLst>
                    <a:ext uri="{9D8B030D-6E8A-4147-A177-3AD203B41FA5}">
                      <a16:colId xmlns:a16="http://schemas.microsoft.com/office/drawing/2014/main" val="2641556861"/>
                    </a:ext>
                  </a:extLst>
                </a:gridCol>
                <a:gridCol w="1786300">
                  <a:extLst>
                    <a:ext uri="{9D8B030D-6E8A-4147-A177-3AD203B41FA5}">
                      <a16:colId xmlns:a16="http://schemas.microsoft.com/office/drawing/2014/main" val="1994785183"/>
                    </a:ext>
                  </a:extLst>
                </a:gridCol>
                <a:gridCol w="1714848">
                  <a:extLst>
                    <a:ext uri="{9D8B030D-6E8A-4147-A177-3AD203B41FA5}">
                      <a16:colId xmlns:a16="http://schemas.microsoft.com/office/drawing/2014/main" val="3010493968"/>
                    </a:ext>
                  </a:extLst>
                </a:gridCol>
                <a:gridCol w="964602">
                  <a:extLst>
                    <a:ext uri="{9D8B030D-6E8A-4147-A177-3AD203B41FA5}">
                      <a16:colId xmlns:a16="http://schemas.microsoft.com/office/drawing/2014/main" val="3607835571"/>
                    </a:ext>
                  </a:extLst>
                </a:gridCol>
              </a:tblGrid>
              <a:tr h="284252">
                <a:tc>
                  <a:txBody>
                    <a:bodyPr/>
                    <a:lstStyle/>
                    <a:p>
                      <a:r>
                        <a:rPr lang="en-US" sz="1600" b="1" noProof="0" dirty="0">
                          <a:solidFill>
                            <a:schemeClr val="tx1"/>
                          </a:solidFill>
                        </a:rPr>
                        <a:t>Train accuracy:</a:t>
                      </a:r>
                    </a:p>
                  </a:txBody>
                  <a:tcPr/>
                </a:tc>
                <a:tc>
                  <a:txBody>
                    <a:bodyPr/>
                    <a:lstStyle/>
                    <a:p>
                      <a:r>
                        <a:rPr lang="es-CL" sz="1600" b="0" dirty="0">
                          <a:solidFill>
                            <a:schemeClr val="tx1"/>
                          </a:solidFill>
                        </a:rPr>
                        <a:t>88.5%</a:t>
                      </a:r>
                      <a:endParaRPr lang="en-US" sz="1600" b="0" dirty="0">
                        <a:solidFill>
                          <a:schemeClr val="tx1"/>
                        </a:solidFill>
                      </a:endParaRPr>
                    </a:p>
                  </a:txBody>
                  <a:tcPr/>
                </a:tc>
                <a:tc>
                  <a:txBody>
                    <a:bodyPr/>
                    <a:lstStyle/>
                    <a:p>
                      <a:r>
                        <a:rPr lang="en-US" sz="1600" b="1" noProof="0" dirty="0">
                          <a:solidFill>
                            <a:schemeClr val="tx1"/>
                          </a:solidFill>
                        </a:rPr>
                        <a:t>Test accuracy:</a:t>
                      </a:r>
                    </a:p>
                  </a:txBody>
                  <a:tcPr/>
                </a:tc>
                <a:tc>
                  <a:txBody>
                    <a:bodyPr/>
                    <a:lstStyle/>
                    <a:p>
                      <a:r>
                        <a:rPr lang="es-CL" sz="1600" b="0" dirty="0">
                          <a:solidFill>
                            <a:schemeClr val="tx1"/>
                          </a:solidFill>
                        </a:rPr>
                        <a:t>88.6%</a:t>
                      </a:r>
                      <a:endParaRPr lang="en-US" sz="1600" b="0" dirty="0">
                        <a:solidFill>
                          <a:schemeClr val="tx1"/>
                        </a:solidFill>
                      </a:endParaRPr>
                    </a:p>
                  </a:txBody>
                  <a:tcPr/>
                </a:tc>
                <a:extLst>
                  <a:ext uri="{0D108BD9-81ED-4DB2-BD59-A6C34878D82A}">
                    <a16:rowId xmlns:a16="http://schemas.microsoft.com/office/drawing/2014/main" val="3171747038"/>
                  </a:ext>
                </a:extLst>
              </a:tr>
              <a:tr h="370840">
                <a:tc>
                  <a:txBody>
                    <a:bodyPr/>
                    <a:lstStyle/>
                    <a:p>
                      <a:r>
                        <a:rPr lang="es-CL" sz="1600" b="1" dirty="0">
                          <a:solidFill>
                            <a:schemeClr val="tx1"/>
                          </a:solidFill>
                        </a:rPr>
                        <a:t>FP:</a:t>
                      </a:r>
                      <a:endParaRPr lang="en-US" sz="1600" b="1" dirty="0">
                        <a:solidFill>
                          <a:schemeClr val="tx1"/>
                        </a:solidFill>
                      </a:endParaRPr>
                    </a:p>
                  </a:txBody>
                  <a:tcPr/>
                </a:tc>
                <a:tc>
                  <a:txBody>
                    <a:bodyPr/>
                    <a:lstStyle/>
                    <a:p>
                      <a:r>
                        <a:rPr lang="es-CL" sz="1600" b="0" dirty="0">
                          <a:solidFill>
                            <a:schemeClr val="tx1"/>
                          </a:solidFill>
                        </a:rPr>
                        <a:t>5.6%</a:t>
                      </a:r>
                      <a:endParaRPr lang="en-US" sz="1600" b="0" dirty="0">
                        <a:solidFill>
                          <a:schemeClr val="tx1"/>
                        </a:solidFill>
                      </a:endParaRPr>
                    </a:p>
                  </a:txBody>
                  <a:tcPr/>
                </a:tc>
                <a:tc>
                  <a:txBody>
                    <a:bodyPr/>
                    <a:lstStyle/>
                    <a:p>
                      <a:r>
                        <a:rPr lang="es-CL" sz="1600" b="1" dirty="0">
                          <a:solidFill>
                            <a:schemeClr val="tx1"/>
                          </a:solidFill>
                        </a:rPr>
                        <a:t>FN:</a:t>
                      </a:r>
                      <a:endParaRPr lang="en-US" sz="1600" b="1" dirty="0">
                        <a:solidFill>
                          <a:schemeClr val="tx1"/>
                        </a:solidFill>
                      </a:endParaRPr>
                    </a:p>
                  </a:txBody>
                  <a:tcPr/>
                </a:tc>
                <a:tc>
                  <a:txBody>
                    <a:bodyPr/>
                    <a:lstStyle/>
                    <a:p>
                      <a:r>
                        <a:rPr lang="en-US" sz="1600" b="0" dirty="0">
                          <a:solidFill>
                            <a:schemeClr val="tx1"/>
                          </a:solidFill>
                        </a:rPr>
                        <a:t>5.8%</a:t>
                      </a:r>
                    </a:p>
                  </a:txBody>
                  <a:tcPr/>
                </a:tc>
                <a:extLst>
                  <a:ext uri="{0D108BD9-81ED-4DB2-BD59-A6C34878D82A}">
                    <a16:rowId xmlns:a16="http://schemas.microsoft.com/office/drawing/2014/main" val="3281001433"/>
                  </a:ext>
                </a:extLst>
              </a:tr>
              <a:tr h="370840">
                <a:tc>
                  <a:txBody>
                    <a:bodyPr/>
                    <a:lstStyle/>
                    <a:p>
                      <a:r>
                        <a:rPr lang="es-CL" sz="1600" b="1" dirty="0">
                          <a:solidFill>
                            <a:schemeClr val="tx1"/>
                          </a:solidFill>
                        </a:rPr>
                        <a:t>F1-score:</a:t>
                      </a:r>
                      <a:endParaRPr lang="en-US" sz="1600" b="1" dirty="0">
                        <a:solidFill>
                          <a:schemeClr val="tx1"/>
                        </a:solidFill>
                      </a:endParaRPr>
                    </a:p>
                  </a:txBody>
                  <a:tcPr/>
                </a:tc>
                <a:tc>
                  <a:txBody>
                    <a:bodyPr/>
                    <a:lstStyle/>
                    <a:p>
                      <a:r>
                        <a:rPr lang="en-US" sz="1600" b="0" dirty="0">
                          <a:solidFill>
                            <a:schemeClr val="tx1"/>
                          </a:solidFill>
                        </a:rPr>
                        <a:t>90.3%</a:t>
                      </a:r>
                    </a:p>
                  </a:txBody>
                  <a:tcPr/>
                </a:tc>
                <a:tc>
                  <a:txBody>
                    <a:bodyPr/>
                    <a:lstStyle/>
                    <a:p>
                      <a:r>
                        <a:rPr lang="en-US" sz="1600" b="1" dirty="0">
                          <a:solidFill>
                            <a:schemeClr val="tx1"/>
                          </a:solidFill>
                        </a:rPr>
                        <a:t>Precision-score:</a:t>
                      </a:r>
                    </a:p>
                  </a:txBody>
                  <a:tcPr/>
                </a:tc>
                <a:tc>
                  <a:txBody>
                    <a:bodyPr/>
                    <a:lstStyle/>
                    <a:p>
                      <a:r>
                        <a:rPr lang="en-US" sz="1600" b="0" dirty="0">
                          <a:solidFill>
                            <a:schemeClr val="tx1"/>
                          </a:solidFill>
                        </a:rPr>
                        <a:t>90.5%</a:t>
                      </a:r>
                    </a:p>
                  </a:txBody>
                  <a:tcPr/>
                </a:tc>
                <a:extLst>
                  <a:ext uri="{0D108BD9-81ED-4DB2-BD59-A6C34878D82A}">
                    <a16:rowId xmlns:a16="http://schemas.microsoft.com/office/drawing/2014/main" val="749516682"/>
                  </a:ext>
                </a:extLst>
              </a:tr>
              <a:tr h="370840">
                <a:tc>
                  <a:txBody>
                    <a:bodyPr/>
                    <a:lstStyle/>
                    <a:p>
                      <a:r>
                        <a:rPr lang="en-US" sz="1600" b="1" dirty="0">
                          <a:solidFill>
                            <a:schemeClr val="tx1"/>
                          </a:solidFill>
                        </a:rPr>
                        <a:t>Recall-score:</a:t>
                      </a:r>
                    </a:p>
                  </a:txBody>
                  <a:tcPr/>
                </a:tc>
                <a:tc>
                  <a:txBody>
                    <a:bodyPr/>
                    <a:lstStyle/>
                    <a:p>
                      <a:r>
                        <a:rPr lang="en-US" sz="1600" b="0" dirty="0">
                          <a:solidFill>
                            <a:schemeClr val="tx1"/>
                          </a:solidFill>
                        </a:rPr>
                        <a:t>90.1%</a:t>
                      </a:r>
                    </a:p>
                  </a:txBody>
                  <a:tcPr/>
                </a:tc>
                <a:tc>
                  <a:txBody>
                    <a:bodyPr/>
                    <a:lstStyle/>
                    <a:p>
                      <a:r>
                        <a:rPr lang="en-US" sz="1600" b="1" dirty="0">
                          <a:solidFill>
                            <a:schemeClr val="tx1"/>
                          </a:solidFill>
                        </a:rPr>
                        <a:t>TH RUL:</a:t>
                      </a:r>
                    </a:p>
                  </a:txBody>
                  <a:tcPr/>
                </a:tc>
                <a:tc>
                  <a:txBody>
                    <a:bodyPr/>
                    <a:lstStyle/>
                    <a:p>
                      <a:r>
                        <a:rPr lang="en-US" sz="1600" b="0" dirty="0">
                          <a:solidFill>
                            <a:schemeClr val="tx1"/>
                          </a:solidFill>
                        </a:rPr>
                        <a:t>800min</a:t>
                      </a:r>
                    </a:p>
                  </a:txBody>
                  <a:tcPr/>
                </a:tc>
                <a:extLst>
                  <a:ext uri="{0D108BD9-81ED-4DB2-BD59-A6C34878D82A}">
                    <a16:rowId xmlns:a16="http://schemas.microsoft.com/office/drawing/2014/main" val="965894795"/>
                  </a:ext>
                </a:extLst>
              </a:tr>
            </a:tbl>
          </a:graphicData>
        </a:graphic>
      </p:graphicFrame>
    </p:spTree>
    <p:extLst>
      <p:ext uri="{BB962C8B-B14F-4D97-AF65-F5344CB8AC3E}">
        <p14:creationId xmlns:p14="http://schemas.microsoft.com/office/powerpoint/2010/main" val="61268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10565A-D7C5-D14A-8194-34F210602808}"/>
              </a:ext>
            </a:extLst>
          </p:cNvPr>
          <p:cNvSpPr>
            <a:spLocks noGrp="1"/>
          </p:cNvSpPr>
          <p:nvPr>
            <p:ph idx="1"/>
          </p:nvPr>
        </p:nvSpPr>
        <p:spPr/>
        <p:txBody>
          <a:bodyPr/>
          <a:lstStyle/>
          <a:p>
            <a:r>
              <a:rPr lang="en-US" dirty="0"/>
              <a:t>Prognostics and health management (PHM) frameworks:</a:t>
            </a:r>
          </a:p>
          <a:p>
            <a:pPr lvl="1"/>
            <a:r>
              <a:rPr lang="en-US" dirty="0"/>
              <a:t>Diagnostics: health-state, anomaly detection</a:t>
            </a:r>
          </a:p>
          <a:p>
            <a:pPr lvl="1"/>
            <a:r>
              <a:rPr lang="en-US" dirty="0"/>
              <a:t>Prognostics: remaining useful life (RUL) estimation</a:t>
            </a:r>
          </a:p>
          <a:p>
            <a:endParaRPr lang="en-US" dirty="0"/>
          </a:p>
          <a:p>
            <a:r>
              <a:rPr lang="en-US" dirty="0"/>
              <a:t>System health management framework:</a:t>
            </a:r>
          </a:p>
          <a:p>
            <a:pPr lvl="1"/>
            <a:r>
              <a:rPr lang="en-US" dirty="0"/>
              <a:t>Goals: identify, predict, optimize</a:t>
            </a:r>
          </a:p>
          <a:p>
            <a:pPr lvl="1"/>
            <a:r>
              <a:rPr lang="en-US" dirty="0"/>
              <a:t>Steps: data processing, diagnostics &amp; prognostics, assessment</a:t>
            </a:r>
          </a:p>
        </p:txBody>
      </p:sp>
      <p:sp>
        <p:nvSpPr>
          <p:cNvPr id="2" name="Title 1">
            <a:extLst>
              <a:ext uri="{FF2B5EF4-FFF2-40B4-BE49-F238E27FC236}">
                <a16:creationId xmlns:a16="http://schemas.microsoft.com/office/drawing/2014/main" id="{6494A48B-A2CC-0E4F-9FF2-86944023F5FD}"/>
              </a:ext>
            </a:extLst>
          </p:cNvPr>
          <p:cNvSpPr>
            <a:spLocks noGrp="1"/>
          </p:cNvSpPr>
          <p:nvPr>
            <p:ph type="title"/>
          </p:nvPr>
        </p:nvSpPr>
        <p:spPr/>
        <p:txBody>
          <a:bodyPr/>
          <a:lstStyle/>
          <a:p>
            <a:r>
              <a:rPr lang="en-US" dirty="0"/>
              <a:t>PROGNOSTICS AND HEALTH MANAGEMENT</a:t>
            </a:r>
            <a:endParaRPr lang="en-CL" dirty="0"/>
          </a:p>
        </p:txBody>
      </p:sp>
      <p:pic>
        <p:nvPicPr>
          <p:cNvPr id="4" name="Picture 3" descr="Diagram&#10;&#10;Description automatically generated">
            <a:extLst>
              <a:ext uri="{FF2B5EF4-FFF2-40B4-BE49-F238E27FC236}">
                <a16:creationId xmlns:a16="http://schemas.microsoft.com/office/drawing/2014/main" id="{7F2FEAB7-AF59-3B66-17AB-4D287C2F4EC4}"/>
              </a:ext>
            </a:extLst>
          </p:cNvPr>
          <p:cNvPicPr>
            <a:picLocks noChangeAspect="1"/>
          </p:cNvPicPr>
          <p:nvPr/>
        </p:nvPicPr>
        <p:blipFill>
          <a:blip r:embed="rId3"/>
          <a:stretch>
            <a:fillRect/>
          </a:stretch>
        </p:blipFill>
        <p:spPr>
          <a:xfrm>
            <a:off x="2299273" y="4266128"/>
            <a:ext cx="7593453" cy="2261672"/>
          </a:xfrm>
          <a:prstGeom prst="rect">
            <a:avLst/>
          </a:prstGeom>
        </p:spPr>
      </p:pic>
    </p:spTree>
    <p:extLst>
      <p:ext uri="{BB962C8B-B14F-4D97-AF65-F5344CB8AC3E}">
        <p14:creationId xmlns:p14="http://schemas.microsoft.com/office/powerpoint/2010/main" val="952595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CONCLUSIONS</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pPr marL="0" indent="0" algn="ctr">
              <a:spcAft>
                <a:spcPts val="2400"/>
              </a:spcAft>
              <a:buNone/>
            </a:pPr>
            <a:r>
              <a:rPr lang="en-US" b="1" dirty="0"/>
              <a:t>A PHM prognostic framework implementing PINN was presented.</a:t>
            </a:r>
          </a:p>
          <a:p>
            <a:pPr>
              <a:spcAft>
                <a:spcPts val="1800"/>
              </a:spcAft>
            </a:pPr>
            <a:r>
              <a:rPr lang="en-US" dirty="0"/>
              <a:t>Allows the use of time as input variable</a:t>
            </a:r>
          </a:p>
          <a:p>
            <a:pPr>
              <a:spcAft>
                <a:spcPts val="600"/>
              </a:spcAft>
            </a:pPr>
            <a:r>
              <a:rPr lang="en-US" dirty="0"/>
              <a:t>Maps sensor reading to latent space:</a:t>
            </a:r>
          </a:p>
          <a:p>
            <a:pPr lvl="1">
              <a:spcAft>
                <a:spcPts val="600"/>
              </a:spcAft>
            </a:pPr>
            <a:r>
              <a:rPr lang="en-US" dirty="0"/>
              <a:t>RUL estimation</a:t>
            </a:r>
          </a:p>
          <a:p>
            <a:pPr lvl="1">
              <a:spcAft>
                <a:spcPts val="600"/>
              </a:spcAft>
            </a:pPr>
            <a:r>
              <a:rPr lang="en-US" dirty="0"/>
              <a:t>Health state classifier</a:t>
            </a:r>
          </a:p>
          <a:p>
            <a:pPr lvl="1">
              <a:spcAft>
                <a:spcPts val="1800"/>
              </a:spcAft>
            </a:pPr>
            <a:r>
              <a:rPr lang="en-US" dirty="0"/>
              <a:t>Interpretability</a:t>
            </a:r>
          </a:p>
          <a:p>
            <a:pPr>
              <a:spcAft>
                <a:spcPts val="600"/>
              </a:spcAft>
            </a:pPr>
            <a:r>
              <a:rPr lang="en-US" dirty="0"/>
              <a:t>Flexibility to incorporate previous knowledge:</a:t>
            </a:r>
          </a:p>
          <a:p>
            <a:pPr lvl="1">
              <a:spcAft>
                <a:spcPts val="1800"/>
              </a:spcAft>
            </a:pPr>
            <a:r>
              <a:rPr lang="en-US" dirty="0"/>
              <a:t>E.g., Paris’ Law</a:t>
            </a:r>
          </a:p>
        </p:txBody>
      </p:sp>
      <p:pic>
        <p:nvPicPr>
          <p:cNvPr id="5" name="Picture 4">
            <a:extLst>
              <a:ext uri="{FF2B5EF4-FFF2-40B4-BE49-F238E27FC236}">
                <a16:creationId xmlns:a16="http://schemas.microsoft.com/office/drawing/2014/main" id="{1BB8162F-CDF8-C678-5517-769CE3D48128}"/>
              </a:ext>
            </a:extLst>
          </p:cNvPr>
          <p:cNvPicPr>
            <a:picLocks noChangeAspect="1"/>
          </p:cNvPicPr>
          <p:nvPr/>
        </p:nvPicPr>
        <p:blipFill>
          <a:blip r:embed="rId2"/>
          <a:srcRect/>
          <a:stretch/>
        </p:blipFill>
        <p:spPr bwMode="auto">
          <a:xfrm>
            <a:off x="7915835" y="1752600"/>
            <a:ext cx="4139005" cy="4343400"/>
          </a:xfrm>
          <a:prstGeom prst="rect">
            <a:avLst/>
          </a:prstGeom>
          <a:noFill/>
          <a:ln>
            <a:noFill/>
          </a:ln>
        </p:spPr>
      </p:pic>
    </p:spTree>
    <p:extLst>
      <p:ext uri="{BB962C8B-B14F-4D97-AF65-F5344CB8AC3E}">
        <p14:creationId xmlns:p14="http://schemas.microsoft.com/office/powerpoint/2010/main" val="40106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RELATED ARTICLES</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pPr>
              <a:spcAft>
                <a:spcPts val="1800"/>
              </a:spcAft>
            </a:pPr>
            <a:r>
              <a:rPr lang="en-US" sz="2400" dirty="0" err="1"/>
              <a:t>Cofre</a:t>
            </a:r>
            <a:r>
              <a:rPr lang="en-US" sz="2400" dirty="0"/>
              <a:t>-Martel, S.; Lopez Droguett, E; et al. “Big Machinery Data Preprocessing Methodology for Data-Driven Models in Prognostics and Health Management” (2021). Sensors, 21(20), 6841. </a:t>
            </a:r>
            <a:r>
              <a:rPr lang="en-US" sz="2400" dirty="0">
                <a:hlinkClick r:id="rId2"/>
              </a:rPr>
              <a:t>https://doi.org/10.3390/s21206841</a:t>
            </a:r>
            <a:r>
              <a:rPr lang="en-US" sz="2400" dirty="0"/>
              <a:t>.</a:t>
            </a:r>
          </a:p>
          <a:p>
            <a:r>
              <a:rPr lang="en-US" sz="2400" dirty="0" err="1"/>
              <a:t>Cofre</a:t>
            </a:r>
            <a:r>
              <a:rPr lang="en-US" sz="2400" dirty="0"/>
              <a:t>-Martel, S.; Lopez Droguett, E; et al. “Remaining Useful Life Estimation through Deep Learning Partial Differential Equation Models: A Framework for Degradation Dynamics Interpretation Using Latent Variables” (2021). Shock and Vibration, 2021: </a:t>
            </a:r>
            <a:r>
              <a:rPr lang="en-US" sz="2400" dirty="0">
                <a:hlinkClick r:id="rId3"/>
              </a:rPr>
              <a:t>https://doi.org/10.1155/2021/9937846</a:t>
            </a:r>
            <a:r>
              <a:rPr lang="en-US" sz="2400" dirty="0"/>
              <a:t>.</a:t>
            </a:r>
          </a:p>
          <a:p>
            <a:endParaRPr lang="en-US" sz="2400" dirty="0"/>
          </a:p>
          <a:p>
            <a:r>
              <a:rPr lang="en-US" sz="2400" dirty="0">
                <a:solidFill>
                  <a:srgbClr val="222222"/>
                </a:solidFill>
              </a:rPr>
              <a:t>Moradi, et al. “Integration of Deep Learning and Bayesian Networks for Condition and Operation Risk Monitoring of Complex Engineering Systems.” (2022) </a:t>
            </a:r>
            <a:r>
              <a:rPr lang="en-US" sz="2400" i="1" dirty="0">
                <a:solidFill>
                  <a:srgbClr val="222222"/>
                </a:solidFill>
              </a:rPr>
              <a:t>Reliability Engineering &amp; System Safety</a:t>
            </a:r>
            <a:r>
              <a:rPr lang="en-US" sz="2400" dirty="0">
                <a:solidFill>
                  <a:srgbClr val="222222"/>
                </a:solidFill>
              </a:rPr>
              <a:t>, 108433. </a:t>
            </a:r>
            <a:r>
              <a:rPr lang="en-US" sz="2400" dirty="0">
                <a:solidFill>
                  <a:srgbClr val="222222"/>
                </a:solidFill>
                <a:hlinkClick r:id="rId4"/>
              </a:rPr>
              <a:t>https://doi.org/10.1016/j.ress.2022.108433</a:t>
            </a:r>
            <a:endParaRPr lang="en-US" sz="2400" dirty="0">
              <a:solidFill>
                <a:srgbClr val="222222"/>
              </a:solidFill>
            </a:endParaRPr>
          </a:p>
        </p:txBody>
      </p:sp>
    </p:spTree>
    <p:extLst>
      <p:ext uri="{BB962C8B-B14F-4D97-AF65-F5344CB8AC3E}">
        <p14:creationId xmlns:p14="http://schemas.microsoft.com/office/powerpoint/2010/main" val="351294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PROGNOSTICS AND HEALTH MANAGEMENT</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r>
              <a:rPr lang="en-US" dirty="0"/>
              <a:t>Approaches in diagnostic &amp; prognostic stage:</a:t>
            </a:r>
          </a:p>
          <a:p>
            <a:pPr lvl="1"/>
            <a:r>
              <a:rPr lang="en-US" dirty="0"/>
              <a:t>Physics-based models (PBMs)</a:t>
            </a:r>
          </a:p>
          <a:p>
            <a:pPr lvl="1"/>
            <a:r>
              <a:rPr lang="en-US" dirty="0"/>
              <a:t>Data-driven models (DDMs)</a:t>
            </a:r>
          </a:p>
          <a:p>
            <a:pPr lvl="1"/>
            <a:r>
              <a:rPr lang="en-US" dirty="0"/>
              <a:t>Hybrid methods</a:t>
            </a:r>
          </a:p>
          <a:p>
            <a:r>
              <a:rPr lang="en-US" dirty="0"/>
              <a:t>Deep learning (DL):</a:t>
            </a:r>
          </a:p>
          <a:p>
            <a:pPr lvl="1"/>
            <a:r>
              <a:rPr lang="en-US" dirty="0"/>
              <a:t>Deal with big data sets</a:t>
            </a:r>
          </a:p>
          <a:p>
            <a:pPr lvl="1"/>
            <a:r>
              <a:rPr lang="en-US" dirty="0"/>
              <a:t>Analysis of complex data</a:t>
            </a:r>
          </a:p>
          <a:p>
            <a:pPr lvl="1"/>
            <a:r>
              <a:rPr lang="en-US" dirty="0"/>
              <a:t>Obtain abstract information for diagnostics &amp; prognostics</a:t>
            </a:r>
          </a:p>
          <a:p>
            <a:r>
              <a:rPr lang="en-US" dirty="0"/>
              <a:t>Complex engineering systems (CESs):</a:t>
            </a:r>
          </a:p>
          <a:p>
            <a:pPr lvl="1"/>
            <a:r>
              <a:rPr lang="en-US" dirty="0"/>
              <a:t>Multi-component systems</a:t>
            </a:r>
          </a:p>
          <a:p>
            <a:pPr lvl="1"/>
            <a:r>
              <a:rPr lang="en-US" dirty="0"/>
              <a:t>Monitoring sensor networks</a:t>
            </a:r>
          </a:p>
        </p:txBody>
      </p:sp>
    </p:spTree>
    <p:extLst>
      <p:ext uri="{BB962C8B-B14F-4D97-AF65-F5344CB8AC3E}">
        <p14:creationId xmlns:p14="http://schemas.microsoft.com/office/powerpoint/2010/main" val="200214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CHALLENGES IN PREPROCESSING DATA</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r>
              <a:rPr lang="en-US" dirty="0"/>
              <a:t>Data preprocessing is essential to build reliable models</a:t>
            </a:r>
          </a:p>
          <a:p>
            <a:endParaRPr lang="en-US" dirty="0"/>
          </a:p>
          <a:p>
            <a:r>
              <a:rPr lang="en-US" dirty="0"/>
              <a:t>Can take up to 90% of the work time</a:t>
            </a:r>
          </a:p>
          <a:p>
            <a:endParaRPr lang="en-US" dirty="0"/>
          </a:p>
          <a:p>
            <a:r>
              <a:rPr lang="en-US" dirty="0"/>
              <a:t>Its role is often understated in DL-PHM research:</a:t>
            </a:r>
          </a:p>
          <a:p>
            <a:pPr lvl="1"/>
            <a:r>
              <a:rPr lang="en-US" dirty="0"/>
              <a:t>Lack of guidance on proper procedures</a:t>
            </a:r>
          </a:p>
          <a:p>
            <a:pPr lvl="1"/>
            <a:r>
              <a:rPr lang="en-US" dirty="0"/>
              <a:t>Many works do not report it</a:t>
            </a:r>
          </a:p>
          <a:p>
            <a:pPr lvl="1"/>
            <a:r>
              <a:rPr lang="en-US" dirty="0"/>
              <a:t>Inconsistencies for the same dataset and techniques</a:t>
            </a:r>
          </a:p>
        </p:txBody>
      </p:sp>
      <p:pic>
        <p:nvPicPr>
          <p:cNvPr id="5" name="Picture 4">
            <a:extLst>
              <a:ext uri="{FF2B5EF4-FFF2-40B4-BE49-F238E27FC236}">
                <a16:creationId xmlns:a16="http://schemas.microsoft.com/office/drawing/2014/main" id="{3840E4A3-050D-814A-A495-F99105552D77}"/>
              </a:ext>
            </a:extLst>
          </p:cNvPr>
          <p:cNvPicPr>
            <a:picLocks noChangeAspect="1"/>
          </p:cNvPicPr>
          <p:nvPr/>
        </p:nvPicPr>
        <p:blipFill>
          <a:blip r:embed="rId3"/>
          <a:srcRect/>
          <a:stretch/>
        </p:blipFill>
        <p:spPr>
          <a:xfrm>
            <a:off x="7270390" y="1905000"/>
            <a:ext cx="4817495" cy="3200400"/>
          </a:xfrm>
          <a:prstGeom prst="rect">
            <a:avLst/>
          </a:prstGeom>
        </p:spPr>
      </p:pic>
    </p:spTree>
    <p:extLst>
      <p:ext uri="{BB962C8B-B14F-4D97-AF65-F5344CB8AC3E}">
        <p14:creationId xmlns:p14="http://schemas.microsoft.com/office/powerpoint/2010/main" val="176564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CHALLENGES IN DL APPLICATIONS TO PHM</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r>
              <a:rPr lang="en-US" dirty="0"/>
              <a:t>Develop interpretable models:</a:t>
            </a:r>
          </a:p>
          <a:p>
            <a:pPr lvl="1"/>
            <a:r>
              <a:rPr lang="en-US" dirty="0"/>
              <a:t>Integrate domain and dynamics knowledge into the learning process</a:t>
            </a:r>
          </a:p>
          <a:p>
            <a:pPr lvl="1">
              <a:spcAft>
                <a:spcPts val="1800"/>
              </a:spcAft>
            </a:pPr>
            <a:r>
              <a:rPr lang="en-US" dirty="0"/>
              <a:t>Understand a complex system’s </a:t>
            </a:r>
            <a:r>
              <a:rPr lang="en-US" b="1" dirty="0"/>
              <a:t>degradation dynamics</a:t>
            </a:r>
            <a:endParaRPr lang="en-US" dirty="0"/>
          </a:p>
          <a:p>
            <a:r>
              <a:rPr lang="en-US" dirty="0"/>
              <a:t>Effective and efficient composition training data sets:</a:t>
            </a:r>
          </a:p>
          <a:p>
            <a:pPr lvl="1"/>
            <a:r>
              <a:rPr lang="en-US" dirty="0"/>
              <a:t>Integrate </a:t>
            </a:r>
            <a:r>
              <a:rPr lang="en-US" b="1" dirty="0"/>
              <a:t>expert knowledge</a:t>
            </a:r>
            <a:endParaRPr lang="en-US" dirty="0"/>
          </a:p>
          <a:p>
            <a:pPr lvl="1">
              <a:spcAft>
                <a:spcPts val="1800"/>
              </a:spcAft>
            </a:pPr>
            <a:r>
              <a:rPr lang="en-US" dirty="0"/>
              <a:t>Develop comprehensive data preprocessing protocols to manipulate machinery data</a:t>
            </a:r>
          </a:p>
          <a:p>
            <a:r>
              <a:rPr lang="en-US" dirty="0"/>
              <a:t>Develop models that use </a:t>
            </a:r>
            <a:r>
              <a:rPr lang="en-US" b="1" dirty="0"/>
              <a:t>time</a:t>
            </a:r>
            <a:r>
              <a:rPr lang="en-US" dirty="0"/>
              <a:t> as input variable:</a:t>
            </a:r>
          </a:p>
          <a:p>
            <a:pPr lvl="1"/>
            <a:r>
              <a:rPr lang="en-US" dirty="0"/>
              <a:t>Time is an essential variable in all reliability models</a:t>
            </a:r>
          </a:p>
          <a:p>
            <a:pPr lvl="1"/>
            <a:r>
              <a:rPr lang="en-US" dirty="0"/>
              <a:t>This could enable to fuse traditional reliability statistics with PHM (e.g., MTTF, MTBF)</a:t>
            </a:r>
          </a:p>
        </p:txBody>
      </p:sp>
    </p:spTree>
    <p:extLst>
      <p:ext uri="{BB962C8B-B14F-4D97-AF65-F5344CB8AC3E}">
        <p14:creationId xmlns:p14="http://schemas.microsoft.com/office/powerpoint/2010/main" val="59433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pPr marL="457200" indent="-457200">
              <a:buFont typeface="+mj-lt"/>
              <a:buAutoNum type="arabicPeriod"/>
            </a:pPr>
            <a:r>
              <a:rPr lang="en-US" dirty="0"/>
              <a:t>Develop a preprocessing framework for sensor monitoring data collected from CESs for PHM-DDMs:</a:t>
            </a:r>
          </a:p>
          <a:p>
            <a:pPr lvl="1">
              <a:spcAft>
                <a:spcPts val="1800"/>
              </a:spcAft>
            </a:pPr>
            <a:r>
              <a:rPr lang="en-US" dirty="0"/>
              <a:t>RUL label generation</a:t>
            </a:r>
          </a:p>
          <a:p>
            <a:pPr marL="457200" indent="-457200">
              <a:buFont typeface="+mj-lt"/>
              <a:buAutoNum type="arabicPeriod"/>
            </a:pPr>
            <a:r>
              <a:rPr lang="en-US" dirty="0"/>
              <a:t>Develop a DL-RUL framework that can either incorporate or discover a system’s underlying physics-related degradation behaviors:</a:t>
            </a:r>
          </a:p>
          <a:p>
            <a:pPr lvl="1"/>
            <a:r>
              <a:rPr lang="en-US" dirty="0"/>
              <a:t>Implement a physics-informed neural network (PINN)</a:t>
            </a:r>
          </a:p>
          <a:p>
            <a:pPr lvl="1">
              <a:spcAft>
                <a:spcPts val="1800"/>
              </a:spcAft>
            </a:pPr>
            <a:r>
              <a:rPr lang="en-US" dirty="0"/>
              <a:t>Provide means for model interpretability</a:t>
            </a:r>
          </a:p>
          <a:p>
            <a:pPr marL="457200" indent="-457200">
              <a:buFont typeface="+mj-lt"/>
              <a:buAutoNum type="arabicPeriod"/>
            </a:pPr>
            <a:r>
              <a:rPr lang="en-US" dirty="0"/>
              <a:t>Validate framework with a data set from a CES</a:t>
            </a:r>
          </a:p>
        </p:txBody>
      </p:sp>
    </p:spTree>
    <p:extLst>
      <p:ext uri="{BB962C8B-B14F-4D97-AF65-F5344CB8AC3E}">
        <p14:creationId xmlns:p14="http://schemas.microsoft.com/office/powerpoint/2010/main" val="80651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CASE STUDY: VAPOR RECOVERY UNIT</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a:xfrm>
            <a:off x="228600" y="990600"/>
            <a:ext cx="6096000" cy="5537200"/>
          </a:xfrm>
        </p:spPr>
        <p:txBody>
          <a:bodyPr/>
          <a:lstStyle/>
          <a:p>
            <a:pPr>
              <a:spcAft>
                <a:spcPts val="1800"/>
              </a:spcAft>
            </a:pPr>
            <a:r>
              <a:rPr lang="en-US" sz="2800" dirty="0"/>
              <a:t>Offshore Vapor Recovery Unit (VRU)</a:t>
            </a:r>
          </a:p>
          <a:p>
            <a:pPr marL="215504" lvl="1" indent="-215504">
              <a:spcAft>
                <a:spcPts val="1800"/>
              </a:spcAft>
              <a:buFont typeface="Arial" panose="020B0604020202020204" pitchFamily="34" charset="0"/>
              <a:buChar char="•"/>
            </a:pPr>
            <a:r>
              <a:rPr lang="en-US" sz="2800" dirty="0">
                <a:ea typeface="ＭＳ Ｐゴシック" charset="0"/>
              </a:rPr>
              <a:t>Over 150 sensors and 2.3M data logs recorded over 15 months</a:t>
            </a:r>
          </a:p>
          <a:p>
            <a:pPr marL="215504" lvl="1" indent="-215504">
              <a:spcAft>
                <a:spcPts val="1800"/>
              </a:spcAft>
              <a:buFont typeface="Arial" panose="020B0604020202020204" pitchFamily="34" charset="0"/>
              <a:buChar char="•"/>
            </a:pPr>
            <a:r>
              <a:rPr lang="en-US" sz="2800" dirty="0">
                <a:ea typeface="ＭＳ Ｐゴシック" charset="0"/>
              </a:rPr>
              <a:t>Sensor readings are acquired every 15 seconds</a:t>
            </a:r>
          </a:p>
          <a:p>
            <a:pPr marL="215504" lvl="1" indent="-215504">
              <a:spcAft>
                <a:spcPts val="1800"/>
              </a:spcAft>
              <a:buFont typeface="Arial" panose="020B0604020202020204" pitchFamily="34" charset="0"/>
              <a:buChar char="•"/>
            </a:pPr>
            <a:r>
              <a:rPr lang="en-US" sz="2800" dirty="0">
                <a:ea typeface="ＭＳ Ｐゴシック" charset="0"/>
              </a:rPr>
              <a:t>Operational ranges for sensors are provided</a:t>
            </a:r>
          </a:p>
          <a:p>
            <a:pPr marL="215504" lvl="1" indent="-215504">
              <a:spcAft>
                <a:spcPts val="1800"/>
              </a:spcAft>
              <a:buFont typeface="Arial" panose="020B0604020202020204" pitchFamily="34" charset="0"/>
              <a:buChar char="•"/>
            </a:pPr>
            <a:r>
              <a:rPr lang="en-US" sz="2800" dirty="0">
                <a:ea typeface="ＭＳ Ｐゴシック" charset="0"/>
              </a:rPr>
              <a:t>Maintenance logs with failures and stoppages are provided</a:t>
            </a:r>
          </a:p>
        </p:txBody>
      </p:sp>
      <p:pic>
        <p:nvPicPr>
          <p:cNvPr id="5" name="Content Placeholder 6">
            <a:extLst>
              <a:ext uri="{FF2B5EF4-FFF2-40B4-BE49-F238E27FC236}">
                <a16:creationId xmlns:a16="http://schemas.microsoft.com/office/drawing/2014/main" id="{A79444FC-1B04-04B6-7783-6A223C781B26}"/>
              </a:ext>
            </a:extLst>
          </p:cNvPr>
          <p:cNvPicPr>
            <a:picLocks noChangeAspect="1"/>
          </p:cNvPicPr>
          <p:nvPr/>
        </p:nvPicPr>
        <p:blipFill>
          <a:blip r:embed="rId3">
            <a:clrChange>
              <a:clrFrom>
                <a:srgbClr val="939393">
                  <a:alpha val="58039"/>
                </a:srgbClr>
              </a:clrFrom>
              <a:clrTo>
                <a:srgbClr val="939393">
                  <a:alpha val="0"/>
                </a:srgbClr>
              </a:clrTo>
            </a:clrChange>
          </a:blip>
          <a:stretch>
            <a:fillRect/>
          </a:stretch>
        </p:blipFill>
        <p:spPr bwMode="auto">
          <a:xfrm>
            <a:off x="6301420" y="945416"/>
            <a:ext cx="5661981" cy="3626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7EA215EE-AF67-CA04-EC8F-6F7E1B996F43}"/>
              </a:ext>
            </a:extLst>
          </p:cNvPr>
          <p:cNvGraphicFramePr>
            <a:graphicFrameLocks noGrp="1"/>
          </p:cNvGraphicFramePr>
          <p:nvPr>
            <p:extLst>
              <p:ext uri="{D42A27DB-BD31-4B8C-83A1-F6EECF244321}">
                <p14:modId xmlns:p14="http://schemas.microsoft.com/office/powerpoint/2010/main" val="3707365709"/>
              </p:ext>
            </p:extLst>
          </p:nvPr>
        </p:nvGraphicFramePr>
        <p:xfrm>
          <a:off x="7239000" y="4646386"/>
          <a:ext cx="3598031" cy="1828800"/>
        </p:xfrm>
        <a:graphic>
          <a:graphicData uri="http://schemas.openxmlformats.org/drawingml/2006/table">
            <a:tbl>
              <a:tblPr>
                <a:tableStyleId>{F5AB1C69-6EDB-4FF4-983F-18BD219EF322}</a:tableStyleId>
              </a:tblPr>
              <a:tblGrid>
                <a:gridCol w="632621">
                  <a:extLst>
                    <a:ext uri="{9D8B030D-6E8A-4147-A177-3AD203B41FA5}">
                      <a16:colId xmlns:a16="http://schemas.microsoft.com/office/drawing/2014/main" val="600054079"/>
                    </a:ext>
                  </a:extLst>
                </a:gridCol>
                <a:gridCol w="1321169">
                  <a:extLst>
                    <a:ext uri="{9D8B030D-6E8A-4147-A177-3AD203B41FA5}">
                      <a16:colId xmlns:a16="http://schemas.microsoft.com/office/drawing/2014/main" val="409291622"/>
                    </a:ext>
                  </a:extLst>
                </a:gridCol>
                <a:gridCol w="682130">
                  <a:extLst>
                    <a:ext uri="{9D8B030D-6E8A-4147-A177-3AD203B41FA5}">
                      <a16:colId xmlns:a16="http://schemas.microsoft.com/office/drawing/2014/main" val="2757638947"/>
                    </a:ext>
                  </a:extLst>
                </a:gridCol>
                <a:gridCol w="962111">
                  <a:extLst>
                    <a:ext uri="{9D8B030D-6E8A-4147-A177-3AD203B41FA5}">
                      <a16:colId xmlns:a16="http://schemas.microsoft.com/office/drawing/2014/main" val="745388635"/>
                    </a:ext>
                  </a:extLst>
                </a:gridCol>
              </a:tblGrid>
              <a:tr h="182880">
                <a:tc>
                  <a:txBody>
                    <a:bodyPr/>
                    <a:lstStyle/>
                    <a:p>
                      <a:pPr algn="l" fontAlgn="b"/>
                      <a:r>
                        <a:rPr lang="en-US" sz="1100" u="none" strike="noStrike">
                          <a:effectLst/>
                        </a:rPr>
                        <a:t>FIT</a:t>
                      </a:r>
                      <a:endParaRPr lang="en-US" sz="1100" b="0" i="0" u="none" strike="noStrike">
                        <a:solidFill>
                          <a:srgbClr val="000000"/>
                        </a:solidFill>
                        <a:effectLst/>
                        <a:latin typeface="Calibri" panose="020F0502020204030204" pitchFamily="34" charset="0"/>
                      </a:endParaRPr>
                    </a:p>
                  </a:txBody>
                  <a:tcPr marL="7620" marR="7620" marT="7620" marB="0" anchor="b">
                    <a:lnT w="381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Flux</a:t>
                      </a:r>
                      <a:endParaRPr lang="en-US"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 SDY</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Valve position</a:t>
                      </a:r>
                      <a:endParaRPr lang="en-US" sz="1100" b="0" i="0" u="none" strike="noStrike">
                        <a:solidFill>
                          <a:srgbClr val="000000"/>
                        </a:solidFill>
                        <a:effectLst/>
                        <a:latin typeface="Calibri" panose="020F0502020204030204" pitchFamily="34" charset="0"/>
                      </a:endParaRPr>
                    </a:p>
                  </a:txBody>
                  <a:tcPr marL="7620" marR="7620" marT="7620" marB="0" anchor="b">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16860067"/>
                  </a:ext>
                </a:extLst>
              </a:tr>
              <a:tr h="182880">
                <a:tc>
                  <a:txBody>
                    <a:bodyPr/>
                    <a:lstStyle/>
                    <a:p>
                      <a:pPr algn="l" fontAlgn="b"/>
                      <a:r>
                        <a:rPr lang="en-US" sz="1100" u="none" strike="noStrike">
                          <a:effectLst/>
                        </a:rPr>
                        <a:t>FT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Flux</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TE</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a:effectLst/>
                        </a:rPr>
                        <a:t>Temperature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0919141"/>
                  </a:ext>
                </a:extLst>
              </a:tr>
              <a:tr h="182880">
                <a:tc>
                  <a:txBody>
                    <a:bodyPr/>
                    <a:lstStyle/>
                    <a:p>
                      <a:pPr algn="l" fontAlgn="b"/>
                      <a:r>
                        <a:rPr lang="en-US" sz="1100" u="none" strike="noStrike">
                          <a:effectLst/>
                        </a:rPr>
                        <a:t>KT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Frequency / Rotation</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TIT</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a:effectLst/>
                        </a:rPr>
                        <a:t>Temperature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0892887"/>
                  </a:ext>
                </a:extLst>
              </a:tr>
              <a:tr h="182880">
                <a:tc>
                  <a:txBody>
                    <a:bodyPr/>
                    <a:lstStyle/>
                    <a:p>
                      <a:pPr algn="l" fontAlgn="b"/>
                      <a:r>
                        <a:rPr lang="en-US" sz="1100" u="none" strike="noStrike">
                          <a:effectLst/>
                        </a:rPr>
                        <a:t>KY, KI</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Frequency / Rotation</a:t>
                      </a:r>
                      <a:endParaRPr lang="en-US"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TT</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a:effectLst/>
                        </a:rPr>
                        <a:t>Temperature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7167484"/>
                  </a:ext>
                </a:extLst>
              </a:tr>
              <a:tr h="182880">
                <a:tc>
                  <a:txBody>
                    <a:bodyPr/>
                    <a:lstStyle/>
                    <a:p>
                      <a:pPr algn="l" fontAlgn="b"/>
                      <a:r>
                        <a:rPr lang="en-US" sz="1100" u="none" strike="noStrike">
                          <a:effectLst/>
                        </a:rPr>
                        <a:t>LIT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Level</a:t>
                      </a:r>
                      <a:endParaRPr lang="en-US"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TV</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a:effectLst/>
                        </a:rPr>
                        <a:t>Valve position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34270288"/>
                  </a:ext>
                </a:extLst>
              </a:tr>
              <a:tr h="182880">
                <a:tc>
                  <a:txBody>
                    <a:bodyPr/>
                    <a:lstStyle/>
                    <a:p>
                      <a:pPr algn="l" fontAlgn="b"/>
                      <a:r>
                        <a:rPr lang="en-US" sz="1100" u="none" strike="noStrike">
                          <a:effectLst/>
                        </a:rPr>
                        <a:t>SI, SX</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Speed</a:t>
                      </a:r>
                      <a:endParaRPr lang="en-US"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VE, VI</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a:effectLst/>
                        </a:rPr>
                        <a:t>Vibration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56536984"/>
                  </a:ext>
                </a:extLst>
              </a:tr>
              <a:tr h="182880">
                <a:tc>
                  <a:txBody>
                    <a:bodyPr/>
                    <a:lstStyle/>
                    <a:p>
                      <a:pPr algn="l" fontAlgn="b"/>
                      <a:r>
                        <a:rPr lang="en-US" sz="1100" u="none" strike="noStrike">
                          <a:effectLst/>
                        </a:rPr>
                        <a:t>PDIT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Pressure</a:t>
                      </a:r>
                      <a:endParaRPr lang="en-US"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XT</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a:effectLst/>
                        </a:rPr>
                        <a:t>Vibration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46793146"/>
                  </a:ext>
                </a:extLst>
              </a:tr>
              <a:tr h="182880">
                <a:tc>
                  <a:txBody>
                    <a:bodyPr/>
                    <a:lstStyle/>
                    <a:p>
                      <a:pPr algn="l" fontAlgn="b"/>
                      <a:r>
                        <a:rPr lang="en-US" sz="1100" u="none" strike="noStrike">
                          <a:effectLst/>
                        </a:rPr>
                        <a:t>PT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Pressure</a:t>
                      </a:r>
                      <a:endParaRPr lang="en-US"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ZSH</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a:effectLst/>
                        </a:rPr>
                        <a:t>Valve position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3071630"/>
                  </a:ext>
                </a:extLst>
              </a:tr>
              <a:tr h="182880">
                <a:tc>
                  <a:txBody>
                    <a:bodyPr/>
                    <a:lstStyle/>
                    <a:p>
                      <a:pPr algn="l" fontAlgn="b"/>
                      <a:r>
                        <a:rPr lang="en-US" sz="1100" u="none" strike="noStrike">
                          <a:effectLst/>
                        </a:rPr>
                        <a:t>PIT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Pressure</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ZSL</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a:effectLst/>
                        </a:rPr>
                        <a:t>Valve position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62335511"/>
                  </a:ext>
                </a:extLst>
              </a:tr>
              <a:tr h="182880">
                <a:tc>
                  <a:txBody>
                    <a:bodyPr/>
                    <a:lstStyle/>
                    <a:p>
                      <a:pPr algn="l" fontAlgn="b"/>
                      <a:r>
                        <a:rPr lang="en-US" sz="1100" u="none" strike="noStrike" dirty="0">
                          <a:effectLst/>
                        </a:rPr>
                        <a:t>PV</a:t>
                      </a:r>
                      <a:endParaRPr lang="en-US" sz="1100" b="0" i="0" u="none" strike="noStrike" dirty="0">
                        <a:solidFill>
                          <a:srgbClr val="000000"/>
                        </a:solidFill>
                        <a:effectLst/>
                        <a:latin typeface="Calibri" panose="020F0502020204030204" pitchFamily="34" charset="0"/>
                      </a:endParaRPr>
                    </a:p>
                  </a:txBody>
                  <a:tcPr marL="7620" marR="7620" marT="7620" marB="0" anchor="b">
                    <a:lnB w="1905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Valve position</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 ZT</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Vibration</a:t>
                      </a:r>
                      <a:endParaRPr lang="en-US" sz="1100" b="0" i="0" u="none" strike="noStrike" dirty="0">
                        <a:solidFill>
                          <a:srgbClr val="000000"/>
                        </a:solidFill>
                        <a:effectLst/>
                        <a:latin typeface="Calibri" panose="020F0502020204030204" pitchFamily="34" charset="0"/>
                      </a:endParaRPr>
                    </a:p>
                  </a:txBody>
                  <a:tcPr marL="7620" marR="7620" marT="7620" marB="0" anchor="b">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681460"/>
                  </a:ext>
                </a:extLst>
              </a:tr>
            </a:tbl>
          </a:graphicData>
        </a:graphic>
      </p:graphicFrame>
    </p:spTree>
    <p:extLst>
      <p:ext uri="{BB962C8B-B14F-4D97-AF65-F5344CB8AC3E}">
        <p14:creationId xmlns:p14="http://schemas.microsoft.com/office/powerpoint/2010/main" val="237594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SIMULATED VS REAL MEASUREMENTS</a:t>
            </a:r>
          </a:p>
        </p:txBody>
      </p:sp>
      <p:grpSp>
        <p:nvGrpSpPr>
          <p:cNvPr id="14" name="Group 13">
            <a:extLst>
              <a:ext uri="{FF2B5EF4-FFF2-40B4-BE49-F238E27FC236}">
                <a16:creationId xmlns:a16="http://schemas.microsoft.com/office/drawing/2014/main" id="{83B82DEB-E45F-1487-6A83-E3C64C525F2D}"/>
              </a:ext>
            </a:extLst>
          </p:cNvPr>
          <p:cNvGrpSpPr/>
          <p:nvPr/>
        </p:nvGrpSpPr>
        <p:grpSpPr>
          <a:xfrm>
            <a:off x="1667112" y="1524000"/>
            <a:ext cx="8857775" cy="4180940"/>
            <a:chOff x="143112" y="1466851"/>
            <a:chExt cx="8857775" cy="4180940"/>
          </a:xfrm>
        </p:grpSpPr>
        <p:grpSp>
          <p:nvGrpSpPr>
            <p:cNvPr id="15" name="Group 14">
              <a:extLst>
                <a:ext uri="{FF2B5EF4-FFF2-40B4-BE49-F238E27FC236}">
                  <a16:creationId xmlns:a16="http://schemas.microsoft.com/office/drawing/2014/main" id="{F88E44B5-7975-4DA6-CF74-9B04A916E8B7}"/>
                </a:ext>
              </a:extLst>
            </p:cNvPr>
            <p:cNvGrpSpPr/>
            <p:nvPr/>
          </p:nvGrpSpPr>
          <p:grpSpPr>
            <a:xfrm>
              <a:off x="143112" y="1548764"/>
              <a:ext cx="8857775" cy="4099027"/>
              <a:chOff x="143112" y="2139193"/>
              <a:chExt cx="8857775" cy="4099027"/>
            </a:xfrm>
          </p:grpSpPr>
          <p:pic>
            <p:nvPicPr>
              <p:cNvPr id="17" name="Picture 16">
                <a:extLst>
                  <a:ext uri="{FF2B5EF4-FFF2-40B4-BE49-F238E27FC236}">
                    <a16:creationId xmlns:a16="http://schemas.microsoft.com/office/drawing/2014/main" id="{5DC6FDB2-A639-7C72-E1B7-D8FD0CDF3B53}"/>
                  </a:ext>
                </a:extLst>
              </p:cNvPr>
              <p:cNvPicPr>
                <a:picLocks noChangeAspect="1"/>
              </p:cNvPicPr>
              <p:nvPr/>
            </p:nvPicPr>
            <p:blipFill rotWithShape="1">
              <a:blip r:embed="rId3"/>
              <a:srcRect l="3509" t="2520" b="-1"/>
              <a:stretch/>
            </p:blipFill>
            <p:spPr>
              <a:xfrm>
                <a:off x="497941" y="2139193"/>
                <a:ext cx="3486154" cy="2286000"/>
              </a:xfrm>
              <a:prstGeom prst="rect">
                <a:avLst/>
              </a:prstGeom>
            </p:spPr>
          </p:pic>
          <p:pic>
            <p:nvPicPr>
              <p:cNvPr id="18" name="Picture 17">
                <a:extLst>
                  <a:ext uri="{FF2B5EF4-FFF2-40B4-BE49-F238E27FC236}">
                    <a16:creationId xmlns:a16="http://schemas.microsoft.com/office/drawing/2014/main" id="{B129E323-B8E3-41B6-F2CD-800DB4E757A8}"/>
                  </a:ext>
                </a:extLst>
              </p:cNvPr>
              <p:cNvPicPr>
                <a:picLocks noChangeAspect="1"/>
              </p:cNvPicPr>
              <p:nvPr/>
            </p:nvPicPr>
            <p:blipFill rotWithShape="1">
              <a:blip r:embed="rId4"/>
              <a:srcRect l="2185"/>
              <a:stretch/>
            </p:blipFill>
            <p:spPr>
              <a:xfrm>
                <a:off x="143112" y="4456721"/>
                <a:ext cx="4161963" cy="1097280"/>
              </a:xfrm>
              <a:prstGeom prst="rect">
                <a:avLst/>
              </a:prstGeom>
            </p:spPr>
          </p:pic>
          <p:pic>
            <p:nvPicPr>
              <p:cNvPr id="19" name="Picture 18">
                <a:extLst>
                  <a:ext uri="{FF2B5EF4-FFF2-40B4-BE49-F238E27FC236}">
                    <a16:creationId xmlns:a16="http://schemas.microsoft.com/office/drawing/2014/main" id="{B5FC5B29-0BD5-9E9A-93A1-A9F8426E828A}"/>
                  </a:ext>
                </a:extLst>
              </p:cNvPr>
              <p:cNvPicPr>
                <a:picLocks noChangeAspect="1"/>
              </p:cNvPicPr>
              <p:nvPr/>
            </p:nvPicPr>
            <p:blipFill>
              <a:blip r:embed="rId5"/>
              <a:stretch>
                <a:fillRect/>
              </a:stretch>
            </p:blipFill>
            <p:spPr>
              <a:xfrm>
                <a:off x="4551976" y="2139193"/>
                <a:ext cx="4202012" cy="2286000"/>
              </a:xfrm>
              <a:prstGeom prst="rect">
                <a:avLst/>
              </a:prstGeom>
            </p:spPr>
          </p:pic>
          <p:pic>
            <p:nvPicPr>
              <p:cNvPr id="20" name="Picture 19">
                <a:extLst>
                  <a:ext uri="{FF2B5EF4-FFF2-40B4-BE49-F238E27FC236}">
                    <a16:creationId xmlns:a16="http://schemas.microsoft.com/office/drawing/2014/main" id="{D6D6513A-FB27-3185-825F-95F3040921E6}"/>
                  </a:ext>
                </a:extLst>
              </p:cNvPr>
              <p:cNvPicPr>
                <a:picLocks noChangeAspect="1"/>
              </p:cNvPicPr>
              <p:nvPr/>
            </p:nvPicPr>
            <p:blipFill rotWithShape="1">
              <a:blip r:embed="rId6"/>
              <a:srcRect l="2407"/>
              <a:stretch/>
            </p:blipFill>
            <p:spPr>
              <a:xfrm>
                <a:off x="4418090" y="4456721"/>
                <a:ext cx="4582797" cy="1188720"/>
              </a:xfrm>
              <a:prstGeom prst="rect">
                <a:avLst/>
              </a:prstGeom>
            </p:spPr>
          </p:pic>
          <p:sp>
            <p:nvSpPr>
              <p:cNvPr id="21" name="TextBox 20">
                <a:extLst>
                  <a:ext uri="{FF2B5EF4-FFF2-40B4-BE49-F238E27FC236}">
                    <a16:creationId xmlns:a16="http://schemas.microsoft.com/office/drawing/2014/main" id="{3505DC28-F81F-B0F8-BA9F-107F6C649E35}"/>
                  </a:ext>
                </a:extLst>
              </p:cNvPr>
              <p:cNvSpPr txBox="1"/>
              <p:nvPr/>
            </p:nvSpPr>
            <p:spPr>
              <a:xfrm>
                <a:off x="204169" y="5530334"/>
                <a:ext cx="3946914" cy="707886"/>
              </a:xfrm>
              <a:prstGeom prst="rect">
                <a:avLst/>
              </a:prstGeom>
              <a:noFill/>
            </p:spPr>
            <p:txBody>
              <a:bodyPr wrap="none" rtlCol="0">
                <a:spAutoFit/>
              </a:bodyPr>
              <a:lstStyle/>
              <a:p>
                <a:pPr algn="ctr"/>
                <a:r>
                  <a:rPr lang="en-US" dirty="0">
                    <a:solidFill>
                      <a:srgbClr val="58595B"/>
                    </a:solidFill>
                  </a:rPr>
                  <a:t>Sensor reading from C-MAPSS</a:t>
                </a:r>
                <a:br>
                  <a:rPr lang="en-US" dirty="0">
                    <a:solidFill>
                      <a:srgbClr val="58595B"/>
                    </a:solidFill>
                  </a:rPr>
                </a:br>
                <a:r>
                  <a:rPr lang="en-US" dirty="0">
                    <a:solidFill>
                      <a:srgbClr val="58595B"/>
                    </a:solidFill>
                  </a:rPr>
                  <a:t>(benchmark)</a:t>
                </a:r>
              </a:p>
            </p:txBody>
          </p:sp>
          <p:sp>
            <p:nvSpPr>
              <p:cNvPr id="22" name="TextBox 21">
                <a:extLst>
                  <a:ext uri="{FF2B5EF4-FFF2-40B4-BE49-F238E27FC236}">
                    <a16:creationId xmlns:a16="http://schemas.microsoft.com/office/drawing/2014/main" id="{53AD52CE-C5F8-0977-EC44-11AD362A21DD}"/>
                  </a:ext>
                </a:extLst>
              </p:cNvPr>
              <p:cNvSpPr txBox="1"/>
              <p:nvPr/>
            </p:nvSpPr>
            <p:spPr>
              <a:xfrm>
                <a:off x="4974478" y="5492303"/>
                <a:ext cx="3305713" cy="707886"/>
              </a:xfrm>
              <a:prstGeom prst="rect">
                <a:avLst/>
              </a:prstGeom>
              <a:noFill/>
            </p:spPr>
            <p:txBody>
              <a:bodyPr wrap="none" rtlCol="0">
                <a:spAutoFit/>
              </a:bodyPr>
              <a:lstStyle/>
              <a:p>
                <a:pPr algn="ctr"/>
                <a:r>
                  <a:rPr lang="en-US" dirty="0">
                    <a:solidFill>
                      <a:srgbClr val="58595B"/>
                    </a:solidFill>
                  </a:rPr>
                  <a:t>Sensor reading from VRU</a:t>
                </a:r>
              </a:p>
              <a:p>
                <a:pPr algn="ctr"/>
                <a:r>
                  <a:rPr lang="en-US" dirty="0">
                    <a:solidFill>
                      <a:srgbClr val="58595B"/>
                    </a:solidFill>
                  </a:rPr>
                  <a:t>(real CES) </a:t>
                </a:r>
              </a:p>
            </p:txBody>
          </p:sp>
        </p:grpSp>
        <p:sp>
          <p:nvSpPr>
            <p:cNvPr id="16" name="Rectangle 15">
              <a:extLst>
                <a:ext uri="{FF2B5EF4-FFF2-40B4-BE49-F238E27FC236}">
                  <a16:creationId xmlns:a16="http://schemas.microsoft.com/office/drawing/2014/main" id="{CCC5EB24-461A-6815-B6FE-BBD72C9C394D}"/>
                </a:ext>
              </a:extLst>
            </p:cNvPr>
            <p:cNvSpPr/>
            <p:nvPr/>
          </p:nvSpPr>
          <p:spPr bwMode="auto">
            <a:xfrm>
              <a:off x="6372224" y="1466851"/>
              <a:ext cx="404813" cy="914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65313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375DB-C17F-4329-510C-4B1921BD8966}"/>
              </a:ext>
            </a:extLst>
          </p:cNvPr>
          <p:cNvSpPr>
            <a:spLocks noGrp="1"/>
          </p:cNvSpPr>
          <p:nvPr>
            <p:ph type="title"/>
          </p:nvPr>
        </p:nvSpPr>
        <p:spPr/>
        <p:txBody>
          <a:bodyPr/>
          <a:lstStyle/>
          <a:p>
            <a:r>
              <a:rPr lang="en-US" dirty="0"/>
              <a:t>PREPROCESSING FRAMEWORK</a:t>
            </a:r>
          </a:p>
        </p:txBody>
      </p:sp>
      <p:sp>
        <p:nvSpPr>
          <p:cNvPr id="4" name="Content Placeholder 3">
            <a:extLst>
              <a:ext uri="{FF2B5EF4-FFF2-40B4-BE49-F238E27FC236}">
                <a16:creationId xmlns:a16="http://schemas.microsoft.com/office/drawing/2014/main" id="{A506D2C4-EA44-2537-9F8D-B8BA3F76428F}"/>
              </a:ext>
            </a:extLst>
          </p:cNvPr>
          <p:cNvSpPr>
            <a:spLocks noGrp="1"/>
          </p:cNvSpPr>
          <p:nvPr>
            <p:ph idx="1"/>
          </p:nvPr>
        </p:nvSpPr>
        <p:spPr/>
        <p:txBody>
          <a:bodyPr/>
          <a:lstStyle/>
          <a:p>
            <a:pPr>
              <a:spcAft>
                <a:spcPts val="1200"/>
              </a:spcAft>
            </a:pPr>
            <a:r>
              <a:rPr lang="en-US" dirty="0"/>
              <a:t>Preprocessing methodology for big machinery data aimed at DL-PHM models</a:t>
            </a:r>
          </a:p>
          <a:p>
            <a:r>
              <a:rPr lang="en-US" dirty="0"/>
              <a:t>Include expert knowledge:</a:t>
            </a:r>
          </a:p>
          <a:p>
            <a:pPr lvl="1"/>
            <a:r>
              <a:rPr lang="en-US" dirty="0"/>
              <a:t>Field reliability engineers</a:t>
            </a:r>
          </a:p>
          <a:p>
            <a:pPr lvl="1"/>
            <a:r>
              <a:rPr lang="en-US" dirty="0"/>
              <a:t>System operation</a:t>
            </a:r>
          </a:p>
          <a:p>
            <a:pPr marL="342900" lvl="1" indent="0">
              <a:buNone/>
            </a:pPr>
            <a:endParaRPr lang="en-US" dirty="0"/>
          </a:p>
          <a:p>
            <a:endParaRPr lang="en-US" dirty="0"/>
          </a:p>
          <a:p>
            <a:pPr lvl="1"/>
            <a:endParaRPr lang="en-US" dirty="0"/>
          </a:p>
          <a:p>
            <a:endParaRPr lang="en-US" dirty="0"/>
          </a:p>
        </p:txBody>
      </p:sp>
      <p:pic>
        <p:nvPicPr>
          <p:cNvPr id="5" name="Picture 4" descr="Diagram&#10;&#10;Description automatically generated">
            <a:extLst>
              <a:ext uri="{FF2B5EF4-FFF2-40B4-BE49-F238E27FC236}">
                <a16:creationId xmlns:a16="http://schemas.microsoft.com/office/drawing/2014/main" id="{96743C2F-F975-2FFC-CBDA-E84C52D3C7B2}"/>
              </a:ext>
            </a:extLst>
          </p:cNvPr>
          <p:cNvPicPr>
            <a:picLocks noChangeAspect="1"/>
          </p:cNvPicPr>
          <p:nvPr/>
        </p:nvPicPr>
        <p:blipFill>
          <a:blip r:embed="rId3"/>
          <a:stretch>
            <a:fillRect/>
          </a:stretch>
        </p:blipFill>
        <p:spPr>
          <a:xfrm>
            <a:off x="1055782" y="3124200"/>
            <a:ext cx="10080435" cy="3200400"/>
          </a:xfrm>
          <a:prstGeom prst="rect">
            <a:avLst/>
          </a:prstGeom>
        </p:spPr>
      </p:pic>
    </p:spTree>
    <p:extLst>
      <p:ext uri="{BB962C8B-B14F-4D97-AF65-F5344CB8AC3E}">
        <p14:creationId xmlns:p14="http://schemas.microsoft.com/office/powerpoint/2010/main" val="209619743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76262</TotalTime>
  <Words>2634</Words>
  <Application>Microsoft Macintosh PowerPoint</Application>
  <PresentationFormat>Widescreen</PresentationFormat>
  <Paragraphs>308</Paragraphs>
  <Slides>21</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Cambria</vt:lpstr>
      <vt:lpstr>Cambria Math</vt:lpstr>
      <vt:lpstr>Charis SIL</vt:lpstr>
      <vt:lpstr>Helvetica Regular</vt:lpstr>
      <vt:lpstr>Times New Roman</vt:lpstr>
      <vt:lpstr>Wingdings</vt:lpstr>
      <vt:lpstr>Default Design</vt:lpstr>
      <vt:lpstr>Custom Design</vt:lpstr>
      <vt:lpstr>PowerPoint Presentation</vt:lpstr>
      <vt:lpstr>PROGNOSTICS AND HEALTH MANAGEMENT</vt:lpstr>
      <vt:lpstr>PROGNOSTICS AND HEALTH MANAGEMENT</vt:lpstr>
      <vt:lpstr>CHALLENGES IN PREPROCESSING DATA</vt:lpstr>
      <vt:lpstr>CHALLENGES IN DL APPLICATIONS TO PHM</vt:lpstr>
      <vt:lpstr>OBJECTIVES</vt:lpstr>
      <vt:lpstr>CASE STUDY: VAPOR RECOVERY UNIT</vt:lpstr>
      <vt:lpstr>SIMULATED VS REAL MEASUREMENTS</vt:lpstr>
      <vt:lpstr>PREPROCESSING FRAMEWORK</vt:lpstr>
      <vt:lpstr>NON-INFORMATIVE COLUMNS: VRU</vt:lpstr>
      <vt:lpstr>TEMPORAL &amp; STATISTICAL CRITERIA: VRU</vt:lpstr>
      <vt:lpstr>FEATURE SELECTION</vt:lpstr>
      <vt:lpstr>PROBLEM STATEMENT</vt:lpstr>
      <vt:lpstr>PARTIAL DIFFERENTIAL EQUATIONS IN DEEP LEARNING</vt:lpstr>
      <vt:lpstr>PROPOSED PINN-RUL FRAMEWORK</vt:lpstr>
      <vt:lpstr>PROPOSED PINN-RUL FRAMEWORK</vt:lpstr>
      <vt:lpstr>VRU: RUL LABEL GENERATION</vt:lpstr>
      <vt:lpstr>VRU: LATENT VARIABLE VISUALIZATION</vt:lpstr>
      <vt:lpstr>VRU: HEALTH-STATE CLASSIFIER</vt:lpstr>
      <vt:lpstr>CONCLUSIONS</vt:lpstr>
      <vt:lpstr>RELATED ARTICLES</vt:lpstr>
    </vt:vector>
  </TitlesOfParts>
  <Company>UFBA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Enrique Lopez Droguett</dc:creator>
  <cp:lastModifiedBy>Enrique Lopez Droguett</cp:lastModifiedBy>
  <cp:revision>2245</cp:revision>
  <cp:lastPrinted>2022-06-30T18:48:15Z</cp:lastPrinted>
  <dcterms:created xsi:type="dcterms:W3CDTF">2001-11-07T13:56:22Z</dcterms:created>
  <dcterms:modified xsi:type="dcterms:W3CDTF">2022-06-30T19:25:04Z</dcterms:modified>
</cp:coreProperties>
</file>