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1">
  <p:sldMasterIdLst>
    <p:sldMasterId id="2147483675" r:id="rId4"/>
  </p:sldMasterIdLst>
  <p:notesMasterIdLst>
    <p:notesMasterId r:id="rId45"/>
  </p:notesMasterIdLst>
  <p:sldIdLst>
    <p:sldId id="1357" r:id="rId5"/>
    <p:sldId id="1696" r:id="rId6"/>
    <p:sldId id="2092" r:id="rId7"/>
    <p:sldId id="1725" r:id="rId8"/>
    <p:sldId id="1712" r:id="rId9"/>
    <p:sldId id="2083" r:id="rId10"/>
    <p:sldId id="2059" r:id="rId11"/>
    <p:sldId id="1714" r:id="rId12"/>
    <p:sldId id="2111" r:id="rId13"/>
    <p:sldId id="2061" r:id="rId14"/>
    <p:sldId id="1726" r:id="rId15"/>
    <p:sldId id="2062" r:id="rId16"/>
    <p:sldId id="1727" r:id="rId17"/>
    <p:sldId id="2065" r:id="rId18"/>
    <p:sldId id="2119" r:id="rId19"/>
    <p:sldId id="2118" r:id="rId20"/>
    <p:sldId id="2113" r:id="rId21"/>
    <p:sldId id="2095" r:id="rId22"/>
    <p:sldId id="2094" r:id="rId23"/>
    <p:sldId id="2096" r:id="rId24"/>
    <p:sldId id="2097" r:id="rId25"/>
    <p:sldId id="2099" r:id="rId26"/>
    <p:sldId id="2114" r:id="rId27"/>
    <p:sldId id="2107" r:id="rId28"/>
    <p:sldId id="2106" r:id="rId29"/>
    <p:sldId id="2101" r:id="rId30"/>
    <p:sldId id="2116" r:id="rId31"/>
    <p:sldId id="2104" r:id="rId32"/>
    <p:sldId id="2102" r:id="rId33"/>
    <p:sldId id="2108" r:id="rId34"/>
    <p:sldId id="2075" r:id="rId35"/>
    <p:sldId id="2076" r:id="rId36"/>
    <p:sldId id="2077" r:id="rId37"/>
    <p:sldId id="2078" r:id="rId38"/>
    <p:sldId id="2074" r:id="rId39"/>
    <p:sldId id="2079" r:id="rId40"/>
    <p:sldId id="2090" r:id="rId41"/>
    <p:sldId id="2081" r:id="rId42"/>
    <p:sldId id="1711" r:id="rId43"/>
    <p:sldId id="176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CA580B-9356-EAFF-AB1F-38EB0E9DBD2D}" name="Ryu, Kyeong Rok" initials="RKR" userId="Ryu, Kyeong Rok"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98FB6-A813-9B46-BDEF-5948E37D8839}" v="36" dt="2022-06-27T07:15:44.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84966" autoAdjust="0"/>
  </p:normalViewPr>
  <p:slideViewPr>
    <p:cSldViewPr snapToGrid="0">
      <p:cViewPr varScale="1">
        <p:scale>
          <a:sx n="108" d="100"/>
          <a:sy n="108" d="100"/>
        </p:scale>
        <p:origin x="1248" y="1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 Suyun" userId="76cd69a4-5d50-47ba-a31d-bcd2eb158b5d" providerId="ADAL" clId="{6C798FB6-A813-9B46-BDEF-5948E37D8839}"/>
    <pc:docChg chg="modSld">
      <pc:chgData name="Ham, Suyun" userId="76cd69a4-5d50-47ba-a31d-bcd2eb158b5d" providerId="ADAL" clId="{6C798FB6-A813-9B46-BDEF-5948E37D8839}" dt="2022-06-27T07:15:44.197" v="3" actId="18331"/>
      <pc:docMkLst>
        <pc:docMk/>
      </pc:docMkLst>
      <pc:sldChg chg="modSp">
        <pc:chgData name="Ham, Suyun" userId="76cd69a4-5d50-47ba-a31d-bcd2eb158b5d" providerId="ADAL" clId="{6C798FB6-A813-9B46-BDEF-5948E37D8839}" dt="2022-06-27T07:15:09.788" v="2" actId="18331"/>
        <pc:sldMkLst>
          <pc:docMk/>
          <pc:sldMk cId="615368393" sldId="1725"/>
        </pc:sldMkLst>
        <pc:picChg chg="mod">
          <ac:chgData name="Ham, Suyun" userId="76cd69a4-5d50-47ba-a31d-bcd2eb158b5d" providerId="ADAL" clId="{6C798FB6-A813-9B46-BDEF-5948E37D8839}" dt="2022-06-27T07:15:09.788" v="2" actId="18331"/>
          <ac:picMkLst>
            <pc:docMk/>
            <pc:sldMk cId="615368393" sldId="1725"/>
            <ac:picMk id="17" creationId="{9F0538B4-D45B-42C2-929A-E116F6D1FA0C}"/>
          </ac:picMkLst>
        </pc:picChg>
      </pc:sldChg>
      <pc:sldChg chg="modSp">
        <pc:chgData name="Ham, Suyun" userId="76cd69a4-5d50-47ba-a31d-bcd2eb158b5d" providerId="ADAL" clId="{6C798FB6-A813-9B46-BDEF-5948E37D8839}" dt="2022-06-27T07:15:44.197" v="3" actId="18331"/>
        <pc:sldMkLst>
          <pc:docMk/>
          <pc:sldMk cId="3991281458" sldId="1727"/>
        </pc:sldMkLst>
        <pc:grpChg chg="mod">
          <ac:chgData name="Ham, Suyun" userId="76cd69a4-5d50-47ba-a31d-bcd2eb158b5d" providerId="ADAL" clId="{6C798FB6-A813-9B46-BDEF-5948E37D8839}" dt="2022-06-27T07:15:44.197" v="3" actId="18331"/>
          <ac:grpSpMkLst>
            <pc:docMk/>
            <pc:sldMk cId="3991281458" sldId="1727"/>
            <ac:grpSpMk id="4" creationId="{00000000-0000-0000-0000-000000000000}"/>
          </ac:grpSpMkLst>
        </pc:grpChg>
      </pc:sldChg>
      <pc:sldChg chg="modSp mod">
        <pc:chgData name="Ham, Suyun" userId="76cd69a4-5d50-47ba-a31d-bcd2eb158b5d" providerId="ADAL" clId="{6C798FB6-A813-9B46-BDEF-5948E37D8839}" dt="2022-06-27T07:14:30.076" v="1" actId="18331"/>
        <pc:sldMkLst>
          <pc:docMk/>
          <pc:sldMk cId="158921402" sldId="2092"/>
        </pc:sldMkLst>
        <pc:spChg chg="mod">
          <ac:chgData name="Ham, Suyun" userId="76cd69a4-5d50-47ba-a31d-bcd2eb158b5d" providerId="ADAL" clId="{6C798FB6-A813-9B46-BDEF-5948E37D8839}" dt="2022-06-27T07:14:13.475" v="0" actId="1076"/>
          <ac:spMkLst>
            <pc:docMk/>
            <pc:sldMk cId="158921402" sldId="2092"/>
            <ac:spMk id="23" creationId="{2D8E4D96-5E8E-41B9-AA08-8FAD348252A5}"/>
          </ac:spMkLst>
        </pc:spChg>
        <pc:picChg chg="mod">
          <ac:chgData name="Ham, Suyun" userId="76cd69a4-5d50-47ba-a31d-bcd2eb158b5d" providerId="ADAL" clId="{6C798FB6-A813-9B46-BDEF-5948E37D8839}" dt="2022-06-27T07:14:30.076" v="1" actId="18331"/>
          <ac:picMkLst>
            <pc:docMk/>
            <pc:sldMk cId="158921402" sldId="2092"/>
            <ac:picMk id="17" creationId="{9F0538B4-D45B-42C2-929A-E116F6D1FA0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yxw4248\Desktop\bWIM%20simulation%20paremeter\Copy%20of%20paramet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'new-width'!$C$11</c:f>
              <c:strCache>
                <c:ptCount val="1"/>
                <c:pt idx="0">
                  <c:v>Simulation</c:v>
                </c:pt>
              </c:strCache>
            </c:strRef>
          </c:tx>
          <c:spPr>
            <a:ln w="19050" cap="rnd">
              <a:solidFill>
                <a:srgbClr val="FF0000"/>
              </a:solidFill>
              <a:round/>
            </a:ln>
            <a:effectLst/>
          </c:spPr>
          <c:marker>
            <c:symbol val="circle"/>
            <c:size val="5"/>
            <c:spPr>
              <a:solidFill>
                <a:schemeClr val="accent1"/>
              </a:solidFill>
              <a:ln w="9525">
                <a:solidFill>
                  <a:schemeClr val="accent1"/>
                </a:solidFill>
              </a:ln>
              <a:effectLst/>
            </c:spPr>
          </c:marker>
          <c:xVal>
            <c:numRef>
              <c:f>'new-width'!$B$12:$B$16</c:f>
              <c:numCache>
                <c:formatCode>General</c:formatCode>
                <c:ptCount val="5"/>
                <c:pt idx="0">
                  <c:v>0.1</c:v>
                </c:pt>
                <c:pt idx="1">
                  <c:v>0.3</c:v>
                </c:pt>
                <c:pt idx="2">
                  <c:v>0.5</c:v>
                </c:pt>
                <c:pt idx="3">
                  <c:v>0.7</c:v>
                </c:pt>
                <c:pt idx="4">
                  <c:v>1.3</c:v>
                </c:pt>
              </c:numCache>
            </c:numRef>
          </c:xVal>
          <c:yVal>
            <c:numRef>
              <c:f>'new-width'!$C$12:$C$16</c:f>
              <c:numCache>
                <c:formatCode>General</c:formatCode>
                <c:ptCount val="5"/>
                <c:pt idx="0">
                  <c:v>77.60277629471436</c:v>
                </c:pt>
                <c:pt idx="1">
                  <c:v>33.468414779499405</c:v>
                </c:pt>
                <c:pt idx="2">
                  <c:v>15.529380150483698</c:v>
                </c:pt>
                <c:pt idx="3">
                  <c:v>26.702225804057139</c:v>
                </c:pt>
                <c:pt idx="4">
                  <c:v>48.437545209918689</c:v>
                </c:pt>
              </c:numCache>
            </c:numRef>
          </c:yVal>
          <c:smooth val="0"/>
          <c:extLst>
            <c:ext xmlns:c16="http://schemas.microsoft.com/office/drawing/2014/chart" uri="{C3380CC4-5D6E-409C-BE32-E72D297353CC}">
              <c16:uniqueId val="{00000000-B825-41F6-9E25-3C9B29B39B38}"/>
            </c:ext>
          </c:extLst>
        </c:ser>
        <c:ser>
          <c:idx val="1"/>
          <c:order val="1"/>
          <c:tx>
            <c:strRef>
              <c:f>'new-width'!$D$11</c:f>
              <c:strCache>
                <c:ptCount val="1"/>
                <c:pt idx="0">
                  <c:v>Analysis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'new-width'!$B$12:$B$16</c:f>
              <c:numCache>
                <c:formatCode>General</c:formatCode>
                <c:ptCount val="5"/>
                <c:pt idx="0">
                  <c:v>0.1</c:v>
                </c:pt>
                <c:pt idx="1">
                  <c:v>0.3</c:v>
                </c:pt>
                <c:pt idx="2">
                  <c:v>0.5</c:v>
                </c:pt>
                <c:pt idx="3">
                  <c:v>0.7</c:v>
                </c:pt>
                <c:pt idx="4">
                  <c:v>1.3</c:v>
                </c:pt>
              </c:numCache>
            </c:numRef>
          </c:xVal>
          <c:yVal>
            <c:numRef>
              <c:f>'new-width'!$D$12:$D$16</c:f>
              <c:numCache>
                <c:formatCode>General</c:formatCode>
                <c:ptCount val="5"/>
                <c:pt idx="0">
                  <c:v>77.64705882352942</c:v>
                </c:pt>
                <c:pt idx="1">
                  <c:v>32.941176470588239</c:v>
                </c:pt>
                <c:pt idx="2">
                  <c:v>17.647058823529417</c:v>
                </c:pt>
                <c:pt idx="3">
                  <c:v>28.235294117647058</c:v>
                </c:pt>
                <c:pt idx="4">
                  <c:v>45.882352941176471</c:v>
                </c:pt>
              </c:numCache>
            </c:numRef>
          </c:yVal>
          <c:smooth val="0"/>
          <c:extLst>
            <c:ext xmlns:c16="http://schemas.microsoft.com/office/drawing/2014/chart" uri="{C3380CC4-5D6E-409C-BE32-E72D297353CC}">
              <c16:uniqueId val="{00000001-B825-41F6-9E25-3C9B29B39B38}"/>
            </c:ext>
          </c:extLst>
        </c:ser>
        <c:dLbls>
          <c:showLegendKey val="0"/>
          <c:showVal val="0"/>
          <c:showCatName val="0"/>
          <c:showSerName val="0"/>
          <c:showPercent val="0"/>
          <c:showBubbleSize val="0"/>
        </c:dLbls>
        <c:axId val="932436528"/>
        <c:axId val="853554288"/>
      </c:scatterChart>
      <c:valAx>
        <c:axId val="932436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Width</a:t>
                </a:r>
              </a:p>
            </c:rich>
          </c:tx>
          <c:layout>
            <c:manualLayout>
              <c:xMode val="edge"/>
              <c:yMode val="edge"/>
              <c:x val="0.50224153015355844"/>
              <c:y val="0.560796294058011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554288"/>
        <c:crosses val="autoZero"/>
        <c:crossBetween val="midCat"/>
      </c:valAx>
      <c:valAx>
        <c:axId val="853554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loss(%)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2436528"/>
        <c:crosses val="autoZero"/>
        <c:crossBetween val="midCat"/>
      </c:valAx>
      <c:spPr>
        <a:noFill/>
        <a:ln>
          <a:noFill/>
        </a:ln>
        <a:effectLst/>
      </c:spPr>
    </c:plotArea>
    <c:legend>
      <c:legendPos val="b"/>
      <c:layout>
        <c:manualLayout>
          <c:xMode val="edge"/>
          <c:yMode val="edge"/>
          <c:x val="0.34239972031893584"/>
          <c:y val="0.72686807941727116"/>
          <c:w val="0.31520038189952421"/>
          <c:h val="0.1321610841557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E5C35-A595-4B90-98EC-EE0C6A7798B4}" type="datetimeFigureOut">
              <a:rPr lang="ko-KR" altLang="en-US" smtClean="0"/>
              <a:t>2022. 6. 26.</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9C57D-E0BB-48E2-82F8-D8226F0B42EC}" type="slidenum">
              <a:rPr lang="ko-KR" altLang="en-US" smtClean="0"/>
              <a:t>‹#›</a:t>
            </a:fld>
            <a:endParaRPr lang="ko-KR" altLang="en-US"/>
          </a:p>
        </p:txBody>
      </p:sp>
    </p:spTree>
    <p:extLst>
      <p:ext uri="{BB962C8B-B14F-4D97-AF65-F5344CB8AC3E}">
        <p14:creationId xmlns:p14="http://schemas.microsoft.com/office/powerpoint/2010/main" val="39604453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7299" indent="-167299">
              <a:buFont typeface="Arial" panose="020B0604020202020204" pitchFamily="34" charset="0"/>
              <a:buChar char="•"/>
            </a:pPr>
            <a:endParaRPr lang="en-US" sz="1100" dirty="0">
              <a:cs typeface="Arial" panose="020B0604020202020204" pitchFamily="34" charset="0"/>
            </a:endParaRPr>
          </a:p>
          <a:p>
            <a:endParaRPr lang="en-US" sz="1100" dirty="0">
              <a:cs typeface="Arial" panose="020B0604020202020204" pitchFamily="34" charset="0"/>
            </a:endParaRPr>
          </a:p>
          <a:p>
            <a:endParaRPr lang="en-US" sz="1100" dirty="0">
              <a:cs typeface="Arial" panose="020B0604020202020204" pitchFamily="34" charset="0"/>
            </a:endParaRPr>
          </a:p>
          <a:p>
            <a:endParaRPr lang="en-US" sz="11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8889419-1C57-497A-8D4F-8D0FC94BAB93}" type="slidenum">
              <a:rPr lang="en-US" smtClean="0"/>
              <a:pPr/>
              <a:t>1</a:t>
            </a:fld>
            <a:endParaRPr lang="en-US" dirty="0"/>
          </a:p>
        </p:txBody>
      </p:sp>
    </p:spTree>
    <p:extLst>
      <p:ext uri="{BB962C8B-B14F-4D97-AF65-F5344CB8AC3E}">
        <p14:creationId xmlns:p14="http://schemas.microsoft.com/office/powerpoint/2010/main" val="413627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Hirmand, M., </a:t>
            </a:r>
            <a:r>
              <a:rPr lang="en-US" dirty="0" err="1"/>
              <a:t>Vahab</a:t>
            </a:r>
            <a:r>
              <a:rPr lang="en-US" dirty="0"/>
              <a:t>, M., &amp; </a:t>
            </a:r>
            <a:r>
              <a:rPr lang="en-US" dirty="0" err="1"/>
              <a:t>Khoei</a:t>
            </a:r>
            <a:r>
              <a:rPr lang="en-US" dirty="0"/>
              <a:t>, A. R. (2015). An augmented </a:t>
            </a:r>
            <a:r>
              <a:rPr lang="en-US" dirty="0" err="1"/>
              <a:t>Lagrangian</a:t>
            </a:r>
            <a:r>
              <a:rPr lang="en-US" dirty="0"/>
              <a:t> contact formulation for frictional discontinuities with the extended finite element method. </a:t>
            </a:r>
            <a:r>
              <a:rPr lang="en-US" i="1" dirty="0"/>
              <a:t>Finite Elements in Analysis and Design</a:t>
            </a:r>
            <a:r>
              <a:rPr lang="en-US" dirty="0"/>
              <a:t>, </a:t>
            </a:r>
            <a:r>
              <a:rPr lang="en-US" i="1" dirty="0"/>
              <a:t>107</a:t>
            </a:r>
            <a:r>
              <a:rPr lang="en-US" dirty="0"/>
              <a:t>, 28–43. https://doi.org/10.1016/j.finel.2015.08.003</a:t>
            </a:r>
          </a:p>
          <a:p>
            <a:endParaRPr lang="en-US" dirty="0"/>
          </a:p>
        </p:txBody>
      </p:sp>
      <p:sp>
        <p:nvSpPr>
          <p:cNvPr id="4" name="Slide Number Placeholder 3"/>
          <p:cNvSpPr>
            <a:spLocks noGrp="1"/>
          </p:cNvSpPr>
          <p:nvPr>
            <p:ph type="sldNum" sz="quarter" idx="5"/>
          </p:nvPr>
        </p:nvSpPr>
        <p:spPr/>
        <p:txBody>
          <a:bodyPr/>
          <a:lstStyle/>
          <a:p>
            <a:fld id="{66B9C57D-E0BB-48E2-82F8-D8226F0B42EC}" type="slidenum">
              <a:rPr lang="ko-KR" altLang="en-US" smtClean="0"/>
              <a:t>10</a:t>
            </a:fld>
            <a:endParaRPr lang="ko-KR" altLang="en-US"/>
          </a:p>
        </p:txBody>
      </p:sp>
    </p:spTree>
    <p:extLst>
      <p:ext uri="{BB962C8B-B14F-4D97-AF65-F5344CB8AC3E}">
        <p14:creationId xmlns:p14="http://schemas.microsoft.com/office/powerpoint/2010/main" val="1241874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Simo, J., &amp; Lauren, T. (1992). AN AUGMENTED LAGRANGIAN TREATMENT OF CONTACT PROBLEMS INVOLVING FRICTION. In </a:t>
            </a:r>
            <a:r>
              <a:rPr lang="en-US" i="1" dirty="0"/>
              <a:t>Computers &amp; SWUCIW~S</a:t>
            </a:r>
            <a:r>
              <a:rPr lang="en-US" dirty="0"/>
              <a:t> (Vol. 42, Issue I).</a:t>
            </a:r>
          </a:p>
          <a:p>
            <a:endParaRPr lang="en-US" dirty="0"/>
          </a:p>
        </p:txBody>
      </p:sp>
      <p:sp>
        <p:nvSpPr>
          <p:cNvPr id="4" name="Slide Number Placeholder 3"/>
          <p:cNvSpPr>
            <a:spLocks noGrp="1"/>
          </p:cNvSpPr>
          <p:nvPr>
            <p:ph type="sldNum" sz="quarter" idx="5"/>
          </p:nvPr>
        </p:nvSpPr>
        <p:spPr/>
        <p:txBody>
          <a:bodyPr/>
          <a:lstStyle/>
          <a:p>
            <a:fld id="{66B9C57D-E0BB-48E2-82F8-D8226F0B42EC}" type="slidenum">
              <a:rPr lang="ko-KR" altLang="en-US" smtClean="0"/>
              <a:t>11</a:t>
            </a:fld>
            <a:endParaRPr lang="ko-KR" altLang="en-US"/>
          </a:p>
        </p:txBody>
      </p:sp>
    </p:spTree>
    <p:extLst>
      <p:ext uri="{BB962C8B-B14F-4D97-AF65-F5344CB8AC3E}">
        <p14:creationId xmlns:p14="http://schemas.microsoft.com/office/powerpoint/2010/main" val="249890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Yang, Y. B., &amp; Lin, C. W. (2005). Vehicle-bridge interaction dynamics and potential applications. </a:t>
            </a:r>
            <a:r>
              <a:rPr lang="en-US" i="1" dirty="0"/>
              <a:t>Journal of Sound and Vibration</a:t>
            </a:r>
            <a:r>
              <a:rPr lang="en-US" dirty="0"/>
              <a:t>, </a:t>
            </a:r>
            <a:r>
              <a:rPr lang="en-US" i="1" dirty="0"/>
              <a:t>284</a:t>
            </a:r>
            <a:r>
              <a:rPr lang="en-US" dirty="0"/>
              <a:t>(1–2), 205–226. https://doi.org/10.1016/j.jsv.2004.06.032</a:t>
            </a:r>
          </a:p>
          <a:p>
            <a:endParaRPr lang="en-US" dirty="0"/>
          </a:p>
        </p:txBody>
      </p:sp>
      <p:sp>
        <p:nvSpPr>
          <p:cNvPr id="4" name="Slide Number Placeholder 3"/>
          <p:cNvSpPr>
            <a:spLocks noGrp="1"/>
          </p:cNvSpPr>
          <p:nvPr>
            <p:ph type="sldNum" sz="quarter" idx="5"/>
          </p:nvPr>
        </p:nvSpPr>
        <p:spPr/>
        <p:txBody>
          <a:bodyPr/>
          <a:lstStyle/>
          <a:p>
            <a:fld id="{66B9C57D-E0BB-48E2-82F8-D8226F0B42EC}" type="slidenum">
              <a:rPr lang="ko-KR" altLang="en-US" smtClean="0"/>
              <a:t>12</a:t>
            </a:fld>
            <a:endParaRPr lang="ko-KR" altLang="en-US"/>
          </a:p>
        </p:txBody>
      </p:sp>
    </p:spTree>
    <p:extLst>
      <p:ext uri="{BB962C8B-B14F-4D97-AF65-F5344CB8AC3E}">
        <p14:creationId xmlns:p14="http://schemas.microsoft.com/office/powerpoint/2010/main" val="2115521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13</a:t>
            </a:fld>
            <a:endParaRPr lang="ko-KR" altLang="en-US"/>
          </a:p>
        </p:txBody>
      </p:sp>
    </p:spTree>
    <p:extLst>
      <p:ext uri="{BB962C8B-B14F-4D97-AF65-F5344CB8AC3E}">
        <p14:creationId xmlns:p14="http://schemas.microsoft.com/office/powerpoint/2010/main" val="4288056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14</a:t>
            </a:fld>
            <a:endParaRPr lang="ko-KR" altLang="en-US"/>
          </a:p>
        </p:txBody>
      </p:sp>
    </p:spTree>
    <p:extLst>
      <p:ext uri="{BB962C8B-B14F-4D97-AF65-F5344CB8AC3E}">
        <p14:creationId xmlns:p14="http://schemas.microsoft.com/office/powerpoint/2010/main" val="204719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17</a:t>
            </a:fld>
            <a:endParaRPr lang="ko-KR" altLang="en-US"/>
          </a:p>
        </p:txBody>
      </p:sp>
    </p:spTree>
    <p:extLst>
      <p:ext uri="{BB962C8B-B14F-4D97-AF65-F5344CB8AC3E}">
        <p14:creationId xmlns:p14="http://schemas.microsoft.com/office/powerpoint/2010/main" val="7101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9C57D-E0BB-48E2-82F8-D8226F0B42EC}" type="slidenum">
              <a:rPr lang="ko-KR" altLang="en-US" smtClean="0"/>
              <a:t>18</a:t>
            </a:fld>
            <a:endParaRPr lang="ko-KR" altLang="en-US"/>
          </a:p>
        </p:txBody>
      </p:sp>
    </p:spTree>
    <p:extLst>
      <p:ext uri="{BB962C8B-B14F-4D97-AF65-F5344CB8AC3E}">
        <p14:creationId xmlns:p14="http://schemas.microsoft.com/office/powerpoint/2010/main" val="39191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23</a:t>
            </a:fld>
            <a:endParaRPr lang="ko-KR" altLang="en-US"/>
          </a:p>
        </p:txBody>
      </p:sp>
    </p:spTree>
    <p:extLst>
      <p:ext uri="{BB962C8B-B14F-4D97-AF65-F5344CB8AC3E}">
        <p14:creationId xmlns:p14="http://schemas.microsoft.com/office/powerpoint/2010/main" val="1637037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effectLst/>
              </a:rPr>
              <a:t>Briggs, D. J., de </a:t>
            </a:r>
            <a:r>
              <a:rPr lang="en-US" dirty="0" err="1">
                <a:effectLst/>
              </a:rPr>
              <a:t>Hoogh</a:t>
            </a:r>
            <a:r>
              <a:rPr lang="en-US" dirty="0">
                <a:effectLst/>
              </a:rPr>
              <a:t>, C., Gulliver, J., Wills, J., Elliott, P., </a:t>
            </a:r>
            <a:r>
              <a:rPr lang="en-US" dirty="0" err="1">
                <a:effectLst/>
              </a:rPr>
              <a:t>Kingham</a:t>
            </a:r>
            <a:r>
              <a:rPr lang="en-US" dirty="0">
                <a:effectLst/>
              </a:rPr>
              <a:t>, S., &amp; </a:t>
            </a:r>
            <a:r>
              <a:rPr lang="en-US" dirty="0" err="1">
                <a:effectLst/>
              </a:rPr>
              <a:t>Smallbone</a:t>
            </a:r>
            <a:r>
              <a:rPr lang="en-US" dirty="0">
                <a:effectLst/>
              </a:rPr>
              <a:t>, K. (2000). A regression-based method for mapping traffic-related air pollution: application and testing in four contrasting urban environments. </a:t>
            </a:r>
            <a:endParaRPr lang="en-US" dirty="0"/>
          </a:p>
        </p:txBody>
      </p:sp>
      <p:sp>
        <p:nvSpPr>
          <p:cNvPr id="4" name="Slide Number Placeholder 3"/>
          <p:cNvSpPr>
            <a:spLocks noGrp="1"/>
          </p:cNvSpPr>
          <p:nvPr>
            <p:ph type="sldNum" sz="quarter" idx="5"/>
          </p:nvPr>
        </p:nvSpPr>
        <p:spPr/>
        <p:txBody>
          <a:bodyPr/>
          <a:lstStyle/>
          <a:p>
            <a:fld id="{66B9C57D-E0BB-48E2-82F8-D8226F0B42EC}" type="slidenum">
              <a:rPr lang="ko-KR" altLang="en-US" smtClean="0"/>
              <a:t>24</a:t>
            </a:fld>
            <a:endParaRPr lang="ko-KR" altLang="en-US"/>
          </a:p>
        </p:txBody>
      </p:sp>
    </p:spTree>
    <p:extLst>
      <p:ext uri="{BB962C8B-B14F-4D97-AF65-F5344CB8AC3E}">
        <p14:creationId xmlns:p14="http://schemas.microsoft.com/office/powerpoint/2010/main" val="622204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9C57D-E0BB-48E2-82F8-D8226F0B42EC}" type="slidenum">
              <a:rPr lang="ko-KR" altLang="en-US" smtClean="0"/>
              <a:t>26</a:t>
            </a:fld>
            <a:endParaRPr lang="ko-KR" altLang="en-US"/>
          </a:p>
        </p:txBody>
      </p:sp>
    </p:spTree>
    <p:extLst>
      <p:ext uri="{BB962C8B-B14F-4D97-AF65-F5344CB8AC3E}">
        <p14:creationId xmlns:p14="http://schemas.microsoft.com/office/powerpoint/2010/main" val="209024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89419-1C57-497A-8D4F-8D0FC94BAB93}" type="slidenum">
              <a:rPr lang="en-US" smtClean="0"/>
              <a:pPr/>
              <a:t>2</a:t>
            </a:fld>
            <a:endParaRPr lang="en-US" dirty="0"/>
          </a:p>
        </p:txBody>
      </p:sp>
    </p:spTree>
    <p:extLst>
      <p:ext uri="{BB962C8B-B14F-4D97-AF65-F5344CB8AC3E}">
        <p14:creationId xmlns:p14="http://schemas.microsoft.com/office/powerpoint/2010/main" val="3778131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9C57D-E0BB-48E2-82F8-D8226F0B42EC}" type="slidenum">
              <a:rPr lang="ko-KR" altLang="en-US" smtClean="0"/>
              <a:t>27</a:t>
            </a:fld>
            <a:endParaRPr lang="ko-KR" altLang="en-US"/>
          </a:p>
        </p:txBody>
      </p:sp>
    </p:spTree>
    <p:extLst>
      <p:ext uri="{BB962C8B-B14F-4D97-AF65-F5344CB8AC3E}">
        <p14:creationId xmlns:p14="http://schemas.microsoft.com/office/powerpoint/2010/main" val="2093564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30</a:t>
            </a:fld>
            <a:endParaRPr lang="ko-KR" altLang="en-US"/>
          </a:p>
        </p:txBody>
      </p:sp>
    </p:spTree>
    <p:extLst>
      <p:ext uri="{BB962C8B-B14F-4D97-AF65-F5344CB8AC3E}">
        <p14:creationId xmlns:p14="http://schemas.microsoft.com/office/powerpoint/2010/main" val="2380337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31</a:t>
            </a:fld>
            <a:endParaRPr lang="ko-KR" altLang="en-US"/>
          </a:p>
        </p:txBody>
      </p:sp>
    </p:spTree>
    <p:extLst>
      <p:ext uri="{BB962C8B-B14F-4D97-AF65-F5344CB8AC3E}">
        <p14:creationId xmlns:p14="http://schemas.microsoft.com/office/powerpoint/2010/main" val="3274032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32</a:t>
            </a:fld>
            <a:endParaRPr lang="ko-KR" altLang="en-US"/>
          </a:p>
        </p:txBody>
      </p:sp>
    </p:spTree>
    <p:extLst>
      <p:ext uri="{BB962C8B-B14F-4D97-AF65-F5344CB8AC3E}">
        <p14:creationId xmlns:p14="http://schemas.microsoft.com/office/powerpoint/2010/main" val="1724650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33</a:t>
            </a:fld>
            <a:endParaRPr lang="ko-KR" altLang="en-US"/>
          </a:p>
        </p:txBody>
      </p:sp>
    </p:spTree>
    <p:extLst>
      <p:ext uri="{BB962C8B-B14F-4D97-AF65-F5344CB8AC3E}">
        <p14:creationId xmlns:p14="http://schemas.microsoft.com/office/powerpoint/2010/main" val="2652425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34</a:t>
            </a:fld>
            <a:endParaRPr lang="ko-KR" altLang="en-US"/>
          </a:p>
        </p:txBody>
      </p:sp>
    </p:spTree>
    <p:extLst>
      <p:ext uri="{BB962C8B-B14F-4D97-AF65-F5344CB8AC3E}">
        <p14:creationId xmlns:p14="http://schemas.microsoft.com/office/powerpoint/2010/main" val="3541159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35</a:t>
            </a:fld>
            <a:endParaRPr lang="ko-KR" altLang="en-US"/>
          </a:p>
        </p:txBody>
      </p:sp>
    </p:spTree>
    <p:extLst>
      <p:ext uri="{BB962C8B-B14F-4D97-AF65-F5344CB8AC3E}">
        <p14:creationId xmlns:p14="http://schemas.microsoft.com/office/powerpoint/2010/main" val="997831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36</a:t>
            </a:fld>
            <a:endParaRPr lang="ko-KR" altLang="en-US"/>
          </a:p>
        </p:txBody>
      </p:sp>
    </p:spTree>
    <p:extLst>
      <p:ext uri="{BB962C8B-B14F-4D97-AF65-F5344CB8AC3E}">
        <p14:creationId xmlns:p14="http://schemas.microsoft.com/office/powerpoint/2010/main" val="1695855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37</a:t>
            </a:fld>
            <a:endParaRPr lang="ko-KR" altLang="en-US"/>
          </a:p>
        </p:txBody>
      </p:sp>
    </p:spTree>
    <p:extLst>
      <p:ext uri="{BB962C8B-B14F-4D97-AF65-F5344CB8AC3E}">
        <p14:creationId xmlns:p14="http://schemas.microsoft.com/office/powerpoint/2010/main" val="642726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38</a:t>
            </a:fld>
            <a:endParaRPr lang="ko-KR" altLang="en-US"/>
          </a:p>
        </p:txBody>
      </p:sp>
    </p:spTree>
    <p:extLst>
      <p:ext uri="{BB962C8B-B14F-4D97-AF65-F5344CB8AC3E}">
        <p14:creationId xmlns:p14="http://schemas.microsoft.com/office/powerpoint/2010/main" val="1399785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89419-1C57-497A-8D4F-8D0FC94BAB93}" type="slidenum">
              <a:rPr lang="en-US" smtClean="0"/>
              <a:pPr/>
              <a:t>3</a:t>
            </a:fld>
            <a:endParaRPr lang="en-US" dirty="0"/>
          </a:p>
        </p:txBody>
      </p:sp>
    </p:spTree>
    <p:extLst>
      <p:ext uri="{BB962C8B-B14F-4D97-AF65-F5344CB8AC3E}">
        <p14:creationId xmlns:p14="http://schemas.microsoft.com/office/powerpoint/2010/main" val="182067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89419-1C57-497A-8D4F-8D0FC94BAB93}" type="slidenum">
              <a:rPr lang="en-US" smtClean="0"/>
              <a:pPr/>
              <a:t>4</a:t>
            </a:fld>
            <a:endParaRPr lang="en-US" dirty="0"/>
          </a:p>
        </p:txBody>
      </p:sp>
    </p:spTree>
    <p:extLst>
      <p:ext uri="{BB962C8B-B14F-4D97-AF65-F5344CB8AC3E}">
        <p14:creationId xmlns:p14="http://schemas.microsoft.com/office/powerpoint/2010/main" val="420025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u="sng" dirty="0">
                <a:latin typeface="Arial" panose="020B0604020202020204" pitchFamily="34" charset="0"/>
                <a:ea typeface="Times New Roman"/>
                <a:cs typeface="Arial" panose="020B0604020202020204" pitchFamily="34" charset="0"/>
                <a:sym typeface="Times New Roman"/>
              </a:rPr>
              <a:t>Although BWIM for SHM has been studied, there </a:t>
            </a:r>
            <a:endParaRPr lang="en-US" dirty="0"/>
          </a:p>
        </p:txBody>
      </p:sp>
      <p:sp>
        <p:nvSpPr>
          <p:cNvPr id="4" name="Slide Number Placeholder 3"/>
          <p:cNvSpPr>
            <a:spLocks noGrp="1"/>
          </p:cNvSpPr>
          <p:nvPr>
            <p:ph type="sldNum" sz="quarter" idx="10"/>
          </p:nvPr>
        </p:nvSpPr>
        <p:spPr/>
        <p:txBody>
          <a:bodyPr/>
          <a:lstStyle/>
          <a:p>
            <a:fld id="{48889419-1C57-497A-8D4F-8D0FC94BAB93}" type="slidenum">
              <a:rPr lang="en-US" smtClean="0"/>
              <a:pPr/>
              <a:t>5</a:t>
            </a:fld>
            <a:endParaRPr lang="en-US" dirty="0"/>
          </a:p>
        </p:txBody>
      </p:sp>
    </p:spTree>
    <p:extLst>
      <p:ext uri="{BB962C8B-B14F-4D97-AF65-F5344CB8AC3E}">
        <p14:creationId xmlns:p14="http://schemas.microsoft.com/office/powerpoint/2010/main" val="16576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u="sng" dirty="0">
                <a:latin typeface="Arial" panose="020B0604020202020204" pitchFamily="34" charset="0"/>
                <a:ea typeface="Times New Roman"/>
                <a:cs typeface="Arial" panose="020B0604020202020204" pitchFamily="34" charset="0"/>
                <a:sym typeface="Times New Roman"/>
              </a:rPr>
              <a:t>Although BWIM for SHM has been studied, there </a:t>
            </a:r>
            <a:endParaRPr lang="en-US" dirty="0"/>
          </a:p>
        </p:txBody>
      </p:sp>
      <p:sp>
        <p:nvSpPr>
          <p:cNvPr id="4" name="Slide Number Placeholder 3"/>
          <p:cNvSpPr>
            <a:spLocks noGrp="1"/>
          </p:cNvSpPr>
          <p:nvPr>
            <p:ph type="sldNum" sz="quarter" idx="10"/>
          </p:nvPr>
        </p:nvSpPr>
        <p:spPr/>
        <p:txBody>
          <a:bodyPr/>
          <a:lstStyle/>
          <a:p>
            <a:fld id="{48889419-1C57-497A-8D4F-8D0FC94BAB93}" type="slidenum">
              <a:rPr lang="en-US" smtClean="0"/>
              <a:pPr/>
              <a:t>6</a:t>
            </a:fld>
            <a:endParaRPr lang="en-US" dirty="0"/>
          </a:p>
        </p:txBody>
      </p:sp>
    </p:spTree>
    <p:extLst>
      <p:ext uri="{BB962C8B-B14F-4D97-AF65-F5344CB8AC3E}">
        <p14:creationId xmlns:p14="http://schemas.microsoft.com/office/powerpoint/2010/main" val="351415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9C57D-E0BB-48E2-82F8-D8226F0B42EC}" type="slidenum">
              <a:rPr lang="ko-KR" altLang="en-US" smtClean="0"/>
              <a:t>7</a:t>
            </a:fld>
            <a:endParaRPr lang="ko-KR" altLang="en-US"/>
          </a:p>
        </p:txBody>
      </p:sp>
    </p:spTree>
    <p:extLst>
      <p:ext uri="{BB962C8B-B14F-4D97-AF65-F5344CB8AC3E}">
        <p14:creationId xmlns:p14="http://schemas.microsoft.com/office/powerpoint/2010/main" val="1138904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8</a:t>
            </a:fld>
            <a:endParaRPr lang="ko-KR" altLang="en-US"/>
          </a:p>
        </p:txBody>
      </p:sp>
    </p:spTree>
    <p:extLst>
      <p:ext uri="{BB962C8B-B14F-4D97-AF65-F5344CB8AC3E}">
        <p14:creationId xmlns:p14="http://schemas.microsoft.com/office/powerpoint/2010/main" val="11276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C57D-E0BB-48E2-82F8-D8226F0B42EC}" type="slidenum">
              <a:rPr lang="ko-KR" altLang="en-US" smtClean="0"/>
              <a:t>9</a:t>
            </a:fld>
            <a:endParaRPr lang="ko-KR" altLang="en-US"/>
          </a:p>
        </p:txBody>
      </p:sp>
    </p:spTree>
    <p:extLst>
      <p:ext uri="{BB962C8B-B14F-4D97-AF65-F5344CB8AC3E}">
        <p14:creationId xmlns:p14="http://schemas.microsoft.com/office/powerpoint/2010/main" val="370488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051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304800" y="477437"/>
            <a:ext cx="10972800" cy="439455"/>
          </a:xfrm>
        </p:spPr>
        <p:txBody>
          <a:bodyPr>
            <a:noAutofit/>
          </a:bodyPr>
          <a:lstStyle>
            <a:lvl1pPr algn="l">
              <a:defRPr sz="2800">
                <a:solidFill>
                  <a:srgbClr val="173441"/>
                </a:solidFill>
                <a:latin typeface="Arial Black" panose="020B0A04020102020204" pitchFamily="34" charset="0"/>
              </a:defRPr>
            </a:lvl1pPr>
          </a:lstStyle>
          <a:p>
            <a:r>
              <a:rPr lang="en-US" dirty="0"/>
              <a:t>Click to edit Master title style</a:t>
            </a:r>
          </a:p>
        </p:txBody>
      </p:sp>
      <p:sp>
        <p:nvSpPr>
          <p:cNvPr id="4" name="Rectangle 11">
            <a:extLst>
              <a:ext uri="{FF2B5EF4-FFF2-40B4-BE49-F238E27FC236}">
                <a16:creationId xmlns:a16="http://schemas.microsoft.com/office/drawing/2014/main" id="{AB96CFC2-45F7-4237-BC25-147A6B852209}"/>
              </a:ext>
            </a:extLst>
          </p:cNvPr>
          <p:cNvSpPr>
            <a:spLocks noChangeArrowheads="1"/>
          </p:cNvSpPr>
          <p:nvPr userDrawn="1"/>
        </p:nvSpPr>
        <p:spPr bwMode="auto">
          <a:xfrm>
            <a:off x="7120467" y="196851"/>
            <a:ext cx="2125133" cy="176493"/>
          </a:xfrm>
          <a:prstGeom prst="rect">
            <a:avLst/>
          </a:prstGeom>
          <a:solidFill>
            <a:srgbClr val="90AA9D"/>
          </a:solidFill>
          <a:ln w="12700">
            <a:noFill/>
            <a:miter lim="800000"/>
            <a:headEnd/>
            <a:tailEnd/>
          </a:ln>
        </p:spPr>
        <p:txBody>
          <a:bodyPr wrap="none" anchor="ctr"/>
          <a:lstStyle/>
          <a:p>
            <a:pPr algn="ctr"/>
            <a:endParaRPr lang="en-US" sz="2400" b="0" dirty="0">
              <a:solidFill>
                <a:schemeClr val="tx1"/>
              </a:solidFill>
              <a:latin typeface="Arial Black" panose="020B0A04020102020204" pitchFamily="34" charset="0"/>
              <a:ea typeface="Lingoes Unicode" panose="020B0604020202020204" pitchFamily="50" charset="-127"/>
            </a:endParaRPr>
          </a:p>
        </p:txBody>
      </p:sp>
      <p:sp>
        <p:nvSpPr>
          <p:cNvPr id="5" name="Rectangle 11">
            <a:extLst>
              <a:ext uri="{FF2B5EF4-FFF2-40B4-BE49-F238E27FC236}">
                <a16:creationId xmlns:a16="http://schemas.microsoft.com/office/drawing/2014/main" id="{93EEF7B4-45B4-4D4F-AC94-4EE3797DF009}"/>
              </a:ext>
            </a:extLst>
          </p:cNvPr>
          <p:cNvSpPr>
            <a:spLocks noChangeArrowheads="1"/>
          </p:cNvSpPr>
          <p:nvPr userDrawn="1"/>
        </p:nvSpPr>
        <p:spPr bwMode="auto">
          <a:xfrm>
            <a:off x="9245600" y="196850"/>
            <a:ext cx="2946400" cy="176494"/>
          </a:xfrm>
          <a:prstGeom prst="rect">
            <a:avLst/>
          </a:prstGeom>
          <a:solidFill>
            <a:srgbClr val="306170"/>
          </a:solidFill>
          <a:ln w="12700">
            <a:noFill/>
            <a:miter lim="800000"/>
            <a:headEnd/>
            <a:tailEnd/>
          </a:ln>
        </p:spPr>
        <p:txBody>
          <a:bodyPr wrap="none" anchor="ctr"/>
          <a:lstStyle/>
          <a:p>
            <a:pPr algn="ctr"/>
            <a:endParaRPr lang="en-US" sz="2400" b="0" dirty="0">
              <a:solidFill>
                <a:schemeClr val="tx1"/>
              </a:solidFill>
              <a:latin typeface="Arial Black" panose="020B0A04020102020204" pitchFamily="34" charset="0"/>
              <a:ea typeface="Lingoes Unicode" panose="020B0604020202020204" pitchFamily="50" charset="-127"/>
            </a:endParaRPr>
          </a:p>
        </p:txBody>
      </p:sp>
      <p:sp>
        <p:nvSpPr>
          <p:cNvPr id="6" name="Rectangle 10">
            <a:extLst>
              <a:ext uri="{FF2B5EF4-FFF2-40B4-BE49-F238E27FC236}">
                <a16:creationId xmlns:a16="http://schemas.microsoft.com/office/drawing/2014/main" id="{A61882B9-55DB-41D7-BA77-D1777F97D225}"/>
              </a:ext>
            </a:extLst>
          </p:cNvPr>
          <p:cNvSpPr>
            <a:spLocks noChangeArrowheads="1"/>
          </p:cNvSpPr>
          <p:nvPr userDrawn="1"/>
        </p:nvSpPr>
        <p:spPr bwMode="auto">
          <a:xfrm>
            <a:off x="0" y="196850"/>
            <a:ext cx="7620001" cy="176494"/>
          </a:xfrm>
          <a:prstGeom prst="rect">
            <a:avLst/>
          </a:prstGeom>
          <a:solidFill>
            <a:srgbClr val="173441"/>
          </a:solidFill>
          <a:ln w="12700">
            <a:noFill/>
            <a:miter lim="800000"/>
            <a:headEnd/>
            <a:tailEnd/>
          </a:ln>
        </p:spPr>
        <p:txBody>
          <a:bodyPr wrap="none" anchor="ctr"/>
          <a:lstStyle/>
          <a:p>
            <a:pPr algn="ctr"/>
            <a:endParaRPr lang="en-US" sz="2400" b="0" dirty="0">
              <a:solidFill>
                <a:schemeClr val="tx1"/>
              </a:solidFill>
              <a:latin typeface="Arial Black" panose="020B0A04020102020204" pitchFamily="34" charset="0"/>
              <a:ea typeface="Lingoes Unicode" panose="020B0604020202020204" pitchFamily="50" charset="-127"/>
            </a:endParaRPr>
          </a:p>
        </p:txBody>
      </p:sp>
      <p:sp>
        <p:nvSpPr>
          <p:cNvPr id="22" name="Rectangle 6"/>
          <p:cNvSpPr txBox="1">
            <a:spLocks noChangeArrowheads="1"/>
          </p:cNvSpPr>
          <p:nvPr userDrawn="1"/>
        </p:nvSpPr>
        <p:spPr>
          <a:xfrm>
            <a:off x="11013017" y="-95530"/>
            <a:ext cx="1039284" cy="548902"/>
          </a:xfrm>
          <a:prstGeom prst="rect">
            <a:avLst/>
          </a:prstGeom>
          <a:ln>
            <a:noFill/>
          </a:ln>
        </p:spPr>
        <p:txBody>
          <a:bodyPr/>
          <a:lstStyle>
            <a:defPPr>
              <a:defRPr lang="en-US"/>
            </a:defPPr>
            <a:lvl1pPr algn="ctr" rtl="0" fontAlgn="base">
              <a:spcBef>
                <a:spcPct val="0"/>
              </a:spcBef>
              <a:spcAft>
                <a:spcPct val="0"/>
              </a:spcAft>
              <a:defRPr sz="1000" b="1" kern="1200">
                <a:solidFill>
                  <a:schemeClr val="bg1"/>
                </a:solidFill>
                <a:latin typeface="Arial" charset="0"/>
                <a:ea typeface="굴림" pitchFamily="50" charset="-127"/>
                <a:cs typeface="+mn-cs"/>
              </a:defRPr>
            </a:lvl1pPr>
            <a:lvl2pPr marL="457200" algn="l" rtl="0" fontAlgn="base">
              <a:spcBef>
                <a:spcPct val="0"/>
              </a:spcBef>
              <a:spcAft>
                <a:spcPct val="0"/>
              </a:spcAft>
              <a:defRPr sz="1600" b="1" kern="1200">
                <a:solidFill>
                  <a:srgbClr val="080808"/>
                </a:solidFill>
                <a:latin typeface="Arial" charset="0"/>
                <a:ea typeface="굴림" pitchFamily="50" charset="-127"/>
                <a:cs typeface="+mn-cs"/>
              </a:defRPr>
            </a:lvl2pPr>
            <a:lvl3pPr marL="914400" algn="l" rtl="0" fontAlgn="base">
              <a:spcBef>
                <a:spcPct val="0"/>
              </a:spcBef>
              <a:spcAft>
                <a:spcPct val="0"/>
              </a:spcAft>
              <a:defRPr sz="1600" b="1" kern="1200">
                <a:solidFill>
                  <a:srgbClr val="080808"/>
                </a:solidFill>
                <a:latin typeface="Arial" charset="0"/>
                <a:ea typeface="굴림" pitchFamily="50" charset="-127"/>
                <a:cs typeface="+mn-cs"/>
              </a:defRPr>
            </a:lvl3pPr>
            <a:lvl4pPr marL="1371600" algn="l" rtl="0" fontAlgn="base">
              <a:spcBef>
                <a:spcPct val="0"/>
              </a:spcBef>
              <a:spcAft>
                <a:spcPct val="0"/>
              </a:spcAft>
              <a:defRPr sz="1600" b="1" kern="1200">
                <a:solidFill>
                  <a:srgbClr val="080808"/>
                </a:solidFill>
                <a:latin typeface="Arial" charset="0"/>
                <a:ea typeface="굴림" pitchFamily="50" charset="-127"/>
                <a:cs typeface="+mn-cs"/>
              </a:defRPr>
            </a:lvl4pPr>
            <a:lvl5pPr marL="1828800" algn="l" rtl="0" fontAlgn="base">
              <a:spcBef>
                <a:spcPct val="0"/>
              </a:spcBef>
              <a:spcAft>
                <a:spcPct val="0"/>
              </a:spcAft>
              <a:defRPr sz="1600" b="1" kern="1200">
                <a:solidFill>
                  <a:srgbClr val="080808"/>
                </a:solidFill>
                <a:latin typeface="Arial" charset="0"/>
                <a:ea typeface="굴림" pitchFamily="50" charset="-127"/>
                <a:cs typeface="+mn-cs"/>
              </a:defRPr>
            </a:lvl5pPr>
            <a:lvl6pPr marL="2286000" algn="l" defTabSz="914400" rtl="0" eaLnBrk="1" latinLnBrk="0" hangingPunct="1">
              <a:defRPr sz="1600" b="1" kern="1200">
                <a:solidFill>
                  <a:srgbClr val="080808"/>
                </a:solidFill>
                <a:latin typeface="Arial" charset="0"/>
                <a:ea typeface="굴림" pitchFamily="50" charset="-127"/>
                <a:cs typeface="+mn-cs"/>
              </a:defRPr>
            </a:lvl6pPr>
            <a:lvl7pPr marL="2743200" algn="l" defTabSz="914400" rtl="0" eaLnBrk="1" latinLnBrk="0" hangingPunct="1">
              <a:defRPr sz="1600" b="1" kern="1200">
                <a:solidFill>
                  <a:srgbClr val="080808"/>
                </a:solidFill>
                <a:latin typeface="Arial" charset="0"/>
                <a:ea typeface="굴림" pitchFamily="50" charset="-127"/>
                <a:cs typeface="+mn-cs"/>
              </a:defRPr>
            </a:lvl7pPr>
            <a:lvl8pPr marL="3200400" algn="l" defTabSz="914400" rtl="0" eaLnBrk="1" latinLnBrk="0" hangingPunct="1">
              <a:defRPr sz="1600" b="1" kern="1200">
                <a:solidFill>
                  <a:srgbClr val="080808"/>
                </a:solidFill>
                <a:latin typeface="Arial" charset="0"/>
                <a:ea typeface="굴림" pitchFamily="50" charset="-127"/>
                <a:cs typeface="+mn-cs"/>
              </a:defRPr>
            </a:lvl8pPr>
            <a:lvl9pPr marL="3657600" algn="l" defTabSz="914400" rtl="0" eaLnBrk="1" latinLnBrk="0" hangingPunct="1">
              <a:defRPr sz="1600" b="1" kern="1200">
                <a:solidFill>
                  <a:srgbClr val="080808"/>
                </a:solidFill>
                <a:latin typeface="Arial" charset="0"/>
                <a:ea typeface="굴림" pitchFamily="50" charset="-127"/>
                <a:cs typeface="+mn-cs"/>
              </a:defRPr>
            </a:lvl9pPr>
          </a:lstStyle>
          <a:p>
            <a:fld id="{811C4F25-1985-497F-8CB7-F958A960C07E}" type="slidenum">
              <a:rPr lang="en-US" sz="3200" smtClean="0">
                <a:ln w="15875">
                  <a:solidFill>
                    <a:schemeClr val="bg1"/>
                  </a:solidFill>
                  <a:round/>
                </a:ln>
                <a:solidFill>
                  <a:srgbClr val="000000"/>
                </a:solidFill>
                <a:latin typeface="Arial Black" panose="020B0A04020102020204" pitchFamily="34" charset="0"/>
                <a:ea typeface="Lingoes Unicode" panose="020B0604020202020204" pitchFamily="50" charset="-127"/>
              </a:rPr>
              <a:pPr/>
              <a:t>‹#›</a:t>
            </a:fld>
            <a:endParaRPr lang="en-US" sz="3200" dirty="0">
              <a:ln w="15875">
                <a:solidFill>
                  <a:schemeClr val="bg1"/>
                </a:solidFill>
                <a:round/>
              </a:ln>
              <a:solidFill>
                <a:srgbClr val="000000"/>
              </a:solidFill>
              <a:latin typeface="Arial Black" panose="020B0A04020102020204" pitchFamily="34" charset="0"/>
              <a:ea typeface="Lingoes Unicode" panose="020B0604020202020204" pitchFamily="50" charset="-127"/>
            </a:endParaRPr>
          </a:p>
        </p:txBody>
      </p:sp>
    </p:spTree>
    <p:extLst>
      <p:ext uri="{BB962C8B-B14F-4D97-AF65-F5344CB8AC3E}">
        <p14:creationId xmlns:p14="http://schemas.microsoft.com/office/powerpoint/2010/main" val="5186023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3B26CDE6-BE58-428C-9A99-5D1D46B52F3B}"/>
              </a:ext>
            </a:extLst>
          </p:cNvPr>
          <p:cNvSpPr>
            <a:spLocks noChangeArrowheads="1"/>
          </p:cNvSpPr>
          <p:nvPr userDrawn="1"/>
        </p:nvSpPr>
        <p:spPr bwMode="auto">
          <a:xfrm>
            <a:off x="7120468" y="230105"/>
            <a:ext cx="2125133" cy="176493"/>
          </a:xfrm>
          <a:prstGeom prst="rect">
            <a:avLst/>
          </a:prstGeom>
          <a:solidFill>
            <a:srgbClr val="90AA9D"/>
          </a:solidFill>
          <a:ln w="12700">
            <a:noFill/>
            <a:miter lim="800000"/>
            <a:headEnd/>
            <a:tailEnd/>
          </a:ln>
        </p:spPr>
        <p:txBody>
          <a:bodyPr wrap="none" anchor="ctr"/>
          <a:lstStyle/>
          <a:p>
            <a:pPr algn="ctr"/>
            <a:endParaRPr lang="en-US" sz="1800" b="0" dirty="0">
              <a:solidFill>
                <a:schemeClr val="tx1"/>
              </a:solidFill>
              <a:latin typeface="Arial Black" panose="020B0A04020102020204" pitchFamily="34" charset="0"/>
              <a:ea typeface="Lingoes Unicode" panose="020B0604020202020204" pitchFamily="50" charset="-127"/>
            </a:endParaRPr>
          </a:p>
        </p:txBody>
      </p:sp>
      <p:sp>
        <p:nvSpPr>
          <p:cNvPr id="8" name="Rectangle 11">
            <a:extLst>
              <a:ext uri="{FF2B5EF4-FFF2-40B4-BE49-F238E27FC236}">
                <a16:creationId xmlns:a16="http://schemas.microsoft.com/office/drawing/2014/main" id="{EB20EFC0-339D-47DA-9ECD-C3F94F3A0C35}"/>
              </a:ext>
            </a:extLst>
          </p:cNvPr>
          <p:cNvSpPr>
            <a:spLocks noChangeArrowheads="1"/>
          </p:cNvSpPr>
          <p:nvPr userDrawn="1"/>
        </p:nvSpPr>
        <p:spPr bwMode="auto">
          <a:xfrm>
            <a:off x="9245600" y="230102"/>
            <a:ext cx="2743200" cy="176494"/>
          </a:xfrm>
          <a:prstGeom prst="rect">
            <a:avLst/>
          </a:prstGeom>
          <a:solidFill>
            <a:srgbClr val="306170"/>
          </a:solidFill>
          <a:ln w="12700">
            <a:noFill/>
            <a:miter lim="800000"/>
            <a:headEnd/>
            <a:tailEnd/>
          </a:ln>
        </p:spPr>
        <p:txBody>
          <a:bodyPr wrap="none" anchor="ctr"/>
          <a:lstStyle/>
          <a:p>
            <a:pPr algn="ctr"/>
            <a:endParaRPr lang="en-US" sz="1800" b="0" dirty="0">
              <a:solidFill>
                <a:schemeClr val="tx1"/>
              </a:solidFill>
              <a:latin typeface="Arial Black" panose="020B0A04020102020204" pitchFamily="34" charset="0"/>
              <a:ea typeface="Lingoes Unicode" panose="020B0604020202020204" pitchFamily="50" charset="-127"/>
            </a:endParaRPr>
          </a:p>
        </p:txBody>
      </p:sp>
      <p:sp>
        <p:nvSpPr>
          <p:cNvPr id="9" name="Rectangle 10">
            <a:extLst>
              <a:ext uri="{FF2B5EF4-FFF2-40B4-BE49-F238E27FC236}">
                <a16:creationId xmlns:a16="http://schemas.microsoft.com/office/drawing/2014/main" id="{65A0B159-E209-4CAF-B7FF-A5B26A3D64FB}"/>
              </a:ext>
            </a:extLst>
          </p:cNvPr>
          <p:cNvSpPr>
            <a:spLocks noChangeArrowheads="1"/>
          </p:cNvSpPr>
          <p:nvPr userDrawn="1"/>
        </p:nvSpPr>
        <p:spPr bwMode="auto">
          <a:xfrm>
            <a:off x="316657" y="230102"/>
            <a:ext cx="7303345" cy="176494"/>
          </a:xfrm>
          <a:prstGeom prst="rect">
            <a:avLst/>
          </a:prstGeom>
          <a:solidFill>
            <a:srgbClr val="173441"/>
          </a:solidFill>
          <a:ln w="12700">
            <a:noFill/>
            <a:miter lim="800000"/>
            <a:headEnd/>
            <a:tailEnd/>
          </a:ln>
        </p:spPr>
        <p:txBody>
          <a:bodyPr wrap="none" anchor="ctr"/>
          <a:lstStyle/>
          <a:p>
            <a:pPr algn="ctr"/>
            <a:endParaRPr lang="en-US" sz="1800" b="0" dirty="0">
              <a:solidFill>
                <a:schemeClr val="tx1"/>
              </a:solidFill>
              <a:latin typeface="Arial Black" panose="020B0A04020102020204" pitchFamily="34" charset="0"/>
              <a:ea typeface="Lingoes Unicode" panose="020B0604020202020204" pitchFamily="50" charset="-127"/>
            </a:endParaRPr>
          </a:p>
        </p:txBody>
      </p:sp>
      <p:sp>
        <p:nvSpPr>
          <p:cNvPr id="10" name="Rectangle 6">
            <a:extLst>
              <a:ext uri="{FF2B5EF4-FFF2-40B4-BE49-F238E27FC236}">
                <a16:creationId xmlns:a16="http://schemas.microsoft.com/office/drawing/2014/main" id="{40238EDE-E864-4FBA-A938-2EDBA9374291}"/>
              </a:ext>
            </a:extLst>
          </p:cNvPr>
          <p:cNvSpPr txBox="1">
            <a:spLocks noChangeArrowheads="1"/>
          </p:cNvSpPr>
          <p:nvPr userDrawn="1"/>
        </p:nvSpPr>
        <p:spPr>
          <a:xfrm>
            <a:off x="11013018" y="-62278"/>
            <a:ext cx="1039284" cy="548902"/>
          </a:xfrm>
          <a:prstGeom prst="rect">
            <a:avLst/>
          </a:prstGeom>
          <a:ln>
            <a:noFill/>
          </a:ln>
        </p:spPr>
        <p:txBody>
          <a:bodyPr/>
          <a:lstStyle>
            <a:defPPr>
              <a:defRPr lang="en-US"/>
            </a:defPPr>
            <a:lvl1pPr algn="ctr" rtl="0" fontAlgn="base">
              <a:spcBef>
                <a:spcPct val="0"/>
              </a:spcBef>
              <a:spcAft>
                <a:spcPct val="0"/>
              </a:spcAft>
              <a:defRPr sz="1000" b="1" kern="1200">
                <a:solidFill>
                  <a:schemeClr val="bg1"/>
                </a:solidFill>
                <a:latin typeface="Arial" charset="0"/>
                <a:ea typeface="굴림" pitchFamily="50" charset="-127"/>
                <a:cs typeface="+mn-cs"/>
              </a:defRPr>
            </a:lvl1pPr>
            <a:lvl2pPr marL="457200" algn="l" rtl="0" fontAlgn="base">
              <a:spcBef>
                <a:spcPct val="0"/>
              </a:spcBef>
              <a:spcAft>
                <a:spcPct val="0"/>
              </a:spcAft>
              <a:defRPr sz="1600" b="1" kern="1200">
                <a:solidFill>
                  <a:srgbClr val="080808"/>
                </a:solidFill>
                <a:latin typeface="Arial" charset="0"/>
                <a:ea typeface="굴림" pitchFamily="50" charset="-127"/>
                <a:cs typeface="+mn-cs"/>
              </a:defRPr>
            </a:lvl2pPr>
            <a:lvl3pPr marL="914400" algn="l" rtl="0" fontAlgn="base">
              <a:spcBef>
                <a:spcPct val="0"/>
              </a:spcBef>
              <a:spcAft>
                <a:spcPct val="0"/>
              </a:spcAft>
              <a:defRPr sz="1600" b="1" kern="1200">
                <a:solidFill>
                  <a:srgbClr val="080808"/>
                </a:solidFill>
                <a:latin typeface="Arial" charset="0"/>
                <a:ea typeface="굴림" pitchFamily="50" charset="-127"/>
                <a:cs typeface="+mn-cs"/>
              </a:defRPr>
            </a:lvl3pPr>
            <a:lvl4pPr marL="1371600" algn="l" rtl="0" fontAlgn="base">
              <a:spcBef>
                <a:spcPct val="0"/>
              </a:spcBef>
              <a:spcAft>
                <a:spcPct val="0"/>
              </a:spcAft>
              <a:defRPr sz="1600" b="1" kern="1200">
                <a:solidFill>
                  <a:srgbClr val="080808"/>
                </a:solidFill>
                <a:latin typeface="Arial" charset="0"/>
                <a:ea typeface="굴림" pitchFamily="50" charset="-127"/>
                <a:cs typeface="+mn-cs"/>
              </a:defRPr>
            </a:lvl4pPr>
            <a:lvl5pPr marL="1828800" algn="l" rtl="0" fontAlgn="base">
              <a:spcBef>
                <a:spcPct val="0"/>
              </a:spcBef>
              <a:spcAft>
                <a:spcPct val="0"/>
              </a:spcAft>
              <a:defRPr sz="1600" b="1" kern="1200">
                <a:solidFill>
                  <a:srgbClr val="080808"/>
                </a:solidFill>
                <a:latin typeface="Arial" charset="0"/>
                <a:ea typeface="굴림" pitchFamily="50" charset="-127"/>
                <a:cs typeface="+mn-cs"/>
              </a:defRPr>
            </a:lvl5pPr>
            <a:lvl6pPr marL="2286000" algn="l" defTabSz="914400" rtl="0" eaLnBrk="1" latinLnBrk="0" hangingPunct="1">
              <a:defRPr sz="1600" b="1" kern="1200">
                <a:solidFill>
                  <a:srgbClr val="080808"/>
                </a:solidFill>
                <a:latin typeface="Arial" charset="0"/>
                <a:ea typeface="굴림" pitchFamily="50" charset="-127"/>
                <a:cs typeface="+mn-cs"/>
              </a:defRPr>
            </a:lvl6pPr>
            <a:lvl7pPr marL="2743200" algn="l" defTabSz="914400" rtl="0" eaLnBrk="1" latinLnBrk="0" hangingPunct="1">
              <a:defRPr sz="1600" b="1" kern="1200">
                <a:solidFill>
                  <a:srgbClr val="080808"/>
                </a:solidFill>
                <a:latin typeface="Arial" charset="0"/>
                <a:ea typeface="굴림" pitchFamily="50" charset="-127"/>
                <a:cs typeface="+mn-cs"/>
              </a:defRPr>
            </a:lvl7pPr>
            <a:lvl8pPr marL="3200400" algn="l" defTabSz="914400" rtl="0" eaLnBrk="1" latinLnBrk="0" hangingPunct="1">
              <a:defRPr sz="1600" b="1" kern="1200">
                <a:solidFill>
                  <a:srgbClr val="080808"/>
                </a:solidFill>
                <a:latin typeface="Arial" charset="0"/>
                <a:ea typeface="굴림" pitchFamily="50" charset="-127"/>
                <a:cs typeface="+mn-cs"/>
              </a:defRPr>
            </a:lvl8pPr>
            <a:lvl9pPr marL="3657600" algn="l" defTabSz="914400" rtl="0" eaLnBrk="1" latinLnBrk="0" hangingPunct="1">
              <a:defRPr sz="1600" b="1" kern="1200">
                <a:solidFill>
                  <a:srgbClr val="080808"/>
                </a:solidFill>
                <a:latin typeface="Arial" charset="0"/>
                <a:ea typeface="굴림" pitchFamily="50" charset="-127"/>
                <a:cs typeface="+mn-cs"/>
              </a:defRPr>
            </a:lvl9pPr>
          </a:lstStyle>
          <a:p>
            <a:fld id="{811C4F25-1985-497F-8CB7-F958A960C07E}" type="slidenum">
              <a:rPr lang="en-US" sz="2400" smtClean="0">
                <a:ln w="15875">
                  <a:solidFill>
                    <a:schemeClr val="bg1"/>
                  </a:solidFill>
                  <a:round/>
                </a:ln>
                <a:solidFill>
                  <a:srgbClr val="000000"/>
                </a:solidFill>
                <a:latin typeface="Arial Black" panose="020B0A04020102020204" pitchFamily="34" charset="0"/>
                <a:ea typeface="Lingoes Unicode" panose="020B0604020202020204" pitchFamily="50" charset="-127"/>
              </a:rPr>
              <a:pPr/>
              <a:t>‹#›</a:t>
            </a:fld>
            <a:endParaRPr lang="en-US" sz="2400" dirty="0">
              <a:ln w="15875">
                <a:solidFill>
                  <a:schemeClr val="bg1"/>
                </a:solidFill>
                <a:round/>
              </a:ln>
              <a:solidFill>
                <a:srgbClr val="000000"/>
              </a:solidFill>
              <a:latin typeface="Arial Black" panose="020B0A04020102020204" pitchFamily="34" charset="0"/>
              <a:ea typeface="Lingoes Unicode" panose="020B0604020202020204" pitchFamily="50" charset="-127"/>
            </a:endParaRPr>
          </a:p>
        </p:txBody>
      </p:sp>
      <p:sp>
        <p:nvSpPr>
          <p:cNvPr id="11" name="Title 2">
            <a:extLst>
              <a:ext uri="{FF2B5EF4-FFF2-40B4-BE49-F238E27FC236}">
                <a16:creationId xmlns:a16="http://schemas.microsoft.com/office/drawing/2014/main" id="{79DC977C-64BC-4E3A-A0E5-163814C81CB4}"/>
              </a:ext>
            </a:extLst>
          </p:cNvPr>
          <p:cNvSpPr>
            <a:spLocks noGrp="1"/>
          </p:cNvSpPr>
          <p:nvPr>
            <p:ph type="title"/>
          </p:nvPr>
        </p:nvSpPr>
        <p:spPr>
          <a:xfrm>
            <a:off x="304800" y="477439"/>
            <a:ext cx="10972800" cy="439455"/>
          </a:xfrm>
        </p:spPr>
        <p:txBody>
          <a:bodyPr>
            <a:noAutofit/>
          </a:bodyPr>
          <a:lstStyle>
            <a:lvl1pPr algn="l">
              <a:defRPr sz="2100">
                <a:solidFill>
                  <a:srgbClr val="173441"/>
                </a:solidFill>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864811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FB770-292E-4C57-A7EB-C5F675F50FDE}" type="datetimeFigureOut">
              <a:rPr lang="ko-KR" altLang="en-US" smtClean="0"/>
              <a:t>2022. 6. 26.</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7FF6E-81DF-4170-A6E8-CE37FA353A8D}" type="slidenum">
              <a:rPr lang="ko-KR" altLang="en-US" smtClean="0"/>
              <a:t>‹#›</a:t>
            </a:fld>
            <a:endParaRPr lang="ko-KR" altLang="en-US"/>
          </a:p>
        </p:txBody>
      </p:sp>
    </p:spTree>
    <p:extLst>
      <p:ext uri="{BB962C8B-B14F-4D97-AF65-F5344CB8AC3E}">
        <p14:creationId xmlns:p14="http://schemas.microsoft.com/office/powerpoint/2010/main" val="156660722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10.png"/><Relationship Id="rId4" Type="http://schemas.openxmlformats.org/officeDocument/2006/relationships/image" Target="../media/image82.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70.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2.png"/><Relationship Id="rId4" Type="http://schemas.openxmlformats.org/officeDocument/2006/relationships/image" Target="../media/image47.pn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2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2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8" Type="http://schemas.openxmlformats.org/officeDocument/2006/relationships/image" Target="../media/image78.png"/><Relationship Id="rId7"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0.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chart" Target="../charts/chart1.xml"/><Relationship Id="rId4" Type="http://schemas.openxmlformats.org/officeDocument/2006/relationships/image" Target="../media/image83.emf"/></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914719"/>
            <a:ext cx="12192000" cy="1689097"/>
          </a:xfrm>
          <a:prstGeom prst="rect">
            <a:avLst/>
          </a:prstGeom>
          <a:solidFill>
            <a:srgbClr val="17344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0"/>
              </a:spcBef>
              <a:spcAft>
                <a:spcPct val="0"/>
              </a:spcAft>
            </a:pPr>
            <a:endParaRPr lang="en-US" b="1">
              <a:solidFill>
                <a:srgbClr val="080808"/>
              </a:solidFill>
              <a:latin typeface="Georgia" panose="02040502050405020303" pitchFamily="18" charset="0"/>
            </a:endParaRPr>
          </a:p>
        </p:txBody>
      </p:sp>
      <p:sp>
        <p:nvSpPr>
          <p:cNvPr id="16" name="Rectangle 15"/>
          <p:cNvSpPr/>
          <p:nvPr/>
        </p:nvSpPr>
        <p:spPr bwMode="auto">
          <a:xfrm>
            <a:off x="0" y="2590800"/>
            <a:ext cx="12192000" cy="1119774"/>
          </a:xfrm>
          <a:prstGeom prst="rect">
            <a:avLst/>
          </a:prstGeom>
          <a:solidFill>
            <a:srgbClr val="90AA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0"/>
              </a:spcBef>
              <a:spcAft>
                <a:spcPct val="0"/>
              </a:spcAft>
            </a:pPr>
            <a:endParaRPr lang="en-US" b="1">
              <a:solidFill>
                <a:srgbClr val="080808"/>
              </a:solidFill>
              <a:latin typeface="Georgia" panose="02040502050405020303" pitchFamily="18" charset="0"/>
            </a:endParaRPr>
          </a:p>
        </p:txBody>
      </p:sp>
      <p:sp>
        <p:nvSpPr>
          <p:cNvPr id="17" name="Rectangle 16"/>
          <p:cNvSpPr/>
          <p:nvPr/>
        </p:nvSpPr>
        <p:spPr bwMode="auto">
          <a:xfrm>
            <a:off x="0" y="3710574"/>
            <a:ext cx="12192000" cy="2080626"/>
          </a:xfrm>
          <a:prstGeom prst="rect">
            <a:avLst/>
          </a:prstGeom>
          <a:solidFill>
            <a:srgbClr val="30617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0"/>
              </a:spcBef>
              <a:spcAft>
                <a:spcPct val="0"/>
              </a:spcAft>
            </a:pPr>
            <a:endParaRPr lang="en-US" b="1">
              <a:solidFill>
                <a:srgbClr val="080808"/>
              </a:solidFill>
              <a:latin typeface="Georgia" panose="02040502050405020303" pitchFamily="18" charset="0"/>
            </a:endParaRPr>
          </a:p>
        </p:txBody>
      </p:sp>
      <p:sp>
        <p:nvSpPr>
          <p:cNvPr id="18" name="Rectangle 17"/>
          <p:cNvSpPr/>
          <p:nvPr/>
        </p:nvSpPr>
        <p:spPr bwMode="auto">
          <a:xfrm>
            <a:off x="0" y="5638802"/>
            <a:ext cx="12192000" cy="1219199"/>
          </a:xfrm>
          <a:prstGeom prst="rect">
            <a:avLst/>
          </a:prstGeom>
          <a:solidFill>
            <a:srgbClr val="D1DD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0"/>
              </a:spcBef>
              <a:spcAft>
                <a:spcPct val="0"/>
              </a:spcAft>
            </a:pPr>
            <a:endParaRPr lang="en-US" b="1" dirty="0">
              <a:solidFill>
                <a:srgbClr val="080808"/>
              </a:solidFill>
              <a:latin typeface="Arial" pitchFamily="34" charset="0"/>
              <a:ea typeface="굴림" pitchFamily="50" charset="-127"/>
            </a:endParaRPr>
          </a:p>
        </p:txBody>
      </p:sp>
      <p:sp>
        <p:nvSpPr>
          <p:cNvPr id="12" name="Subtitle 4"/>
          <p:cNvSpPr txBox="1">
            <a:spLocks/>
          </p:cNvSpPr>
          <p:nvPr/>
        </p:nvSpPr>
        <p:spPr bwMode="auto">
          <a:xfrm>
            <a:off x="288753" y="3777019"/>
            <a:ext cx="8364732" cy="20806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b="1">
                <a:solidFill>
                  <a:schemeClr val="tx1"/>
                </a:solidFill>
                <a:latin typeface="+mj-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j-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b="1">
                <a:solidFill>
                  <a:schemeClr val="tx1"/>
                </a:solidFill>
                <a:latin typeface="+mj-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b="1">
                <a:solidFill>
                  <a:schemeClr val="tx1"/>
                </a:solidFill>
                <a:latin typeface="+mj-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b="1">
                <a:solidFill>
                  <a:schemeClr val="tx1"/>
                </a:solidFill>
                <a:latin typeface="+mj-lt"/>
              </a:defRPr>
            </a:lvl5pPr>
            <a:lvl6pPr marL="2754313" indent="-468313" algn="l" rtl="0" fontAlgn="base">
              <a:spcBef>
                <a:spcPct val="20000"/>
              </a:spcBef>
              <a:spcAft>
                <a:spcPct val="0"/>
              </a:spcAft>
              <a:buClr>
                <a:schemeClr val="accent1"/>
              </a:buClr>
              <a:buSzPct val="50000"/>
              <a:buFont typeface="Wingdings" pitchFamily="2" charset="2"/>
              <a:buChar char="o"/>
              <a:defRPr sz="2000" b="1">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b="1">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b="1">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b="1">
                <a:solidFill>
                  <a:schemeClr val="tx1"/>
                </a:solidFill>
                <a:latin typeface="+mn-lt"/>
              </a:defRPr>
            </a:lvl9pPr>
          </a:lstStyle>
          <a:p>
            <a:pPr marL="0" indent="0">
              <a:spcBef>
                <a:spcPct val="0"/>
              </a:spcBef>
              <a:buNone/>
            </a:pPr>
            <a:r>
              <a:rPr lang="en-US" sz="1600" dirty="0">
                <a:solidFill>
                  <a:schemeClr val="bg1"/>
                </a:solidFill>
                <a:latin typeface="Arial" panose="020B0604020202020204" pitchFamily="34" charset="0"/>
                <a:ea typeface="굴림" pitchFamily="50" charset="-127"/>
                <a:cs typeface="Arial" panose="020B0604020202020204" pitchFamily="34" charset="0"/>
              </a:rPr>
              <a:t>Suyun Ham, Ph.D., Associate Professor</a:t>
            </a:r>
          </a:p>
          <a:p>
            <a:pPr marL="0" indent="0">
              <a:spcBef>
                <a:spcPts val="0"/>
              </a:spcBef>
              <a:spcAft>
                <a:spcPts val="0"/>
              </a:spcAft>
              <a:buNone/>
            </a:pPr>
            <a:r>
              <a:rPr lang="en-US" sz="1600" dirty="0">
                <a:solidFill>
                  <a:schemeClr val="bg1"/>
                </a:solidFill>
                <a:latin typeface="Arial" panose="020B0604020202020204" pitchFamily="34" charset="0"/>
                <a:ea typeface="굴림" pitchFamily="50" charset="-127"/>
                <a:cs typeface="Arial" panose="020B0604020202020204" pitchFamily="34" charset="0"/>
              </a:rPr>
              <a:t>Shih-Ho Chao, Ph.D., Professor</a:t>
            </a:r>
          </a:p>
          <a:p>
            <a:pPr marL="0" indent="0">
              <a:spcBef>
                <a:spcPts val="0"/>
              </a:spcBef>
              <a:spcAft>
                <a:spcPts val="0"/>
              </a:spcAft>
              <a:buNone/>
            </a:pPr>
            <a:r>
              <a:rPr lang="en-US" sz="1600" dirty="0" err="1">
                <a:solidFill>
                  <a:schemeClr val="bg1"/>
                </a:solidFill>
                <a:latin typeface="Arial" panose="020B0604020202020204" pitchFamily="34" charset="0"/>
                <a:ea typeface="굴림" pitchFamily="50" charset="-127"/>
                <a:cs typeface="Arial" panose="020B0604020202020204" pitchFamily="34" charset="0"/>
              </a:rPr>
              <a:t>Kyeong</a:t>
            </a:r>
            <a:r>
              <a:rPr lang="en-US" sz="1600" dirty="0">
                <a:solidFill>
                  <a:schemeClr val="bg1"/>
                </a:solidFill>
                <a:latin typeface="Arial" panose="020B0604020202020204" pitchFamily="34" charset="0"/>
                <a:ea typeface="굴림" pitchFamily="50" charset="-127"/>
                <a:cs typeface="Arial" panose="020B0604020202020204" pitchFamily="34" charset="0"/>
              </a:rPr>
              <a:t> </a:t>
            </a:r>
            <a:r>
              <a:rPr lang="en-US" sz="1600" dirty="0" err="1">
                <a:solidFill>
                  <a:schemeClr val="bg1"/>
                </a:solidFill>
                <a:latin typeface="Arial" panose="020B0604020202020204" pitchFamily="34" charset="0"/>
                <a:ea typeface="굴림" pitchFamily="50" charset="-127"/>
                <a:cs typeface="Arial" panose="020B0604020202020204" pitchFamily="34" charset="0"/>
              </a:rPr>
              <a:t>Rok</a:t>
            </a:r>
            <a:r>
              <a:rPr lang="en-US" sz="1600" dirty="0">
                <a:solidFill>
                  <a:schemeClr val="bg1"/>
                </a:solidFill>
                <a:latin typeface="Arial" panose="020B0604020202020204" pitchFamily="34" charset="0"/>
                <a:ea typeface="굴림" pitchFamily="50" charset="-127"/>
                <a:cs typeface="Arial" panose="020B0604020202020204" pitchFamily="34" charset="0"/>
              </a:rPr>
              <a:t> Ryu, Ph.D., Assistant Professor</a:t>
            </a:r>
          </a:p>
          <a:p>
            <a:pPr marL="0" indent="0">
              <a:spcBef>
                <a:spcPts val="0"/>
              </a:spcBef>
              <a:spcAft>
                <a:spcPts val="0"/>
              </a:spcAft>
              <a:buNone/>
            </a:pPr>
            <a:r>
              <a:rPr lang="en-US" sz="1600" dirty="0">
                <a:solidFill>
                  <a:schemeClr val="bg1"/>
                </a:solidFill>
                <a:latin typeface="Arial" panose="020B0604020202020204" pitchFamily="34" charset="0"/>
                <a:ea typeface="굴림" pitchFamily="50" charset="-127"/>
                <a:cs typeface="Arial" panose="020B0604020202020204" pitchFamily="34" charset="0"/>
              </a:rPr>
              <a:t>Ernie Yin Chao Wu</a:t>
            </a:r>
          </a:p>
          <a:p>
            <a:pPr marL="0" indent="0">
              <a:spcBef>
                <a:spcPts val="0"/>
              </a:spcBef>
              <a:spcAft>
                <a:spcPts val="0"/>
              </a:spcAft>
              <a:buNone/>
            </a:pPr>
            <a:r>
              <a:rPr lang="en-US" sz="1600" dirty="0" err="1">
                <a:solidFill>
                  <a:schemeClr val="bg1"/>
                </a:solidFill>
                <a:latin typeface="Arial" panose="020B0604020202020204" pitchFamily="34" charset="0"/>
                <a:ea typeface="굴림" pitchFamily="50" charset="-127"/>
                <a:cs typeface="Arial" panose="020B0604020202020204" pitchFamily="34" charset="0"/>
              </a:rPr>
              <a:t>Dafnik</a:t>
            </a:r>
            <a:r>
              <a:rPr lang="en-US" sz="1600" dirty="0">
                <a:solidFill>
                  <a:schemeClr val="bg1"/>
                </a:solidFill>
                <a:latin typeface="Arial" panose="020B0604020202020204" pitchFamily="34" charset="0"/>
                <a:ea typeface="굴림" pitchFamily="50" charset="-127"/>
                <a:cs typeface="Arial" panose="020B0604020202020204" pitchFamily="34" charset="0"/>
              </a:rPr>
              <a:t> David</a:t>
            </a:r>
          </a:p>
          <a:p>
            <a:pPr marL="0" indent="0">
              <a:spcBef>
                <a:spcPct val="0"/>
              </a:spcBef>
              <a:buNone/>
            </a:pPr>
            <a:r>
              <a:rPr lang="en-US" sz="1600" b="0" dirty="0">
                <a:solidFill>
                  <a:schemeClr val="bg1"/>
                </a:solidFill>
                <a:latin typeface="Arial" panose="020B0604020202020204" pitchFamily="34" charset="0"/>
                <a:ea typeface="굴림" pitchFamily="50" charset="-127"/>
                <a:cs typeface="Arial" panose="020B0604020202020204" pitchFamily="34" charset="0"/>
              </a:rPr>
              <a:t>                 </a:t>
            </a:r>
          </a:p>
        </p:txBody>
      </p:sp>
      <p:sp>
        <p:nvSpPr>
          <p:cNvPr id="14" name="Title 3"/>
          <p:cNvSpPr txBox="1">
            <a:spLocks/>
          </p:cNvSpPr>
          <p:nvPr/>
        </p:nvSpPr>
        <p:spPr bwMode="auto">
          <a:xfrm>
            <a:off x="288753" y="2872061"/>
            <a:ext cx="11614493"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dirty="0">
                <a:solidFill>
                  <a:srgbClr val="173441"/>
                </a:solidFill>
                <a:latin typeface="Arial" panose="020B0604020202020204" pitchFamily="34" charset="0"/>
                <a:cs typeface="Arial" panose="020B0604020202020204" pitchFamily="34" charset="0"/>
              </a:rPr>
              <a:t>Study of Bridge Damage Prediction Leveraging Kinematic Contact Enforcement-based Moving Load and Deep Learning Techniques</a:t>
            </a:r>
          </a:p>
          <a:p>
            <a:endParaRPr lang="en-US" sz="2800" b="1" dirty="0">
              <a:solidFill>
                <a:srgbClr val="173441"/>
              </a:solidFill>
              <a:latin typeface="Arial" panose="020B0604020202020204" pitchFamily="34" charset="0"/>
              <a:cs typeface="Arial" panose="020B0604020202020204" pitchFamily="34" charset="0"/>
            </a:endParaRPr>
          </a:p>
        </p:txBody>
      </p:sp>
      <p:grpSp>
        <p:nvGrpSpPr>
          <p:cNvPr id="19" name="Group 18"/>
          <p:cNvGrpSpPr/>
          <p:nvPr/>
        </p:nvGrpSpPr>
        <p:grpSpPr>
          <a:xfrm>
            <a:off x="9158898" y="3879834"/>
            <a:ext cx="3018203" cy="1315801"/>
            <a:chOff x="3140675" y="3657045"/>
            <a:chExt cx="3018203" cy="1315801"/>
          </a:xfrm>
        </p:grpSpPr>
        <p:sp>
          <p:nvSpPr>
            <p:cNvPr id="20" name="Rectangle 19"/>
            <p:cNvSpPr/>
            <p:nvPr/>
          </p:nvSpPr>
          <p:spPr>
            <a:xfrm>
              <a:off x="3229871" y="3657045"/>
              <a:ext cx="2929007" cy="1246495"/>
            </a:xfrm>
            <a:prstGeom prst="rect">
              <a:avLst/>
            </a:prstGeom>
          </p:spPr>
          <p:txBody>
            <a:bodyPr wrap="none">
              <a:spAutoFit/>
            </a:bodyPr>
            <a:lstStyle/>
            <a:p>
              <a:pPr eaLnBrk="0" hangingPunct="0">
                <a:lnSpc>
                  <a:spcPct val="150000"/>
                </a:lnSpc>
                <a:buClr>
                  <a:schemeClr val="bg2"/>
                </a:buClr>
                <a:buSzPct val="70000"/>
              </a:pPr>
              <a:endParaRPr lang="en-US" sz="1400" dirty="0">
                <a:solidFill>
                  <a:srgbClr val="D1DDBE"/>
                </a:solidFill>
                <a:latin typeface="Arial" panose="020B0604020202020204" pitchFamily="34" charset="0"/>
                <a:cs typeface="Arial" panose="020B0604020202020204" pitchFamily="34" charset="0"/>
              </a:endParaRPr>
            </a:p>
            <a:p>
              <a:pPr eaLnBrk="0" hangingPunct="0">
                <a:buClr>
                  <a:schemeClr val="bg2"/>
                </a:buClr>
                <a:buSzPct val="70000"/>
              </a:pPr>
              <a:r>
                <a:rPr lang="en-US" dirty="0">
                  <a:solidFill>
                    <a:srgbClr val="D1DDBE"/>
                  </a:solidFill>
                  <a:latin typeface="Arial" panose="020B0604020202020204" pitchFamily="34" charset="0"/>
                  <a:cs typeface="Arial" panose="020B0604020202020204" pitchFamily="34" charset="0"/>
                </a:rPr>
                <a:t>Univ. of Texas at Arlington</a:t>
              </a:r>
            </a:p>
            <a:p>
              <a:pPr eaLnBrk="0" hangingPunct="0">
                <a:buClr>
                  <a:schemeClr val="bg2"/>
                </a:buClr>
                <a:buSzPct val="70000"/>
              </a:pPr>
              <a:r>
                <a:rPr lang="en-US" dirty="0" err="1">
                  <a:solidFill>
                    <a:srgbClr val="D1DDBE"/>
                  </a:solidFill>
                  <a:latin typeface="Arial" panose="020B0604020202020204" pitchFamily="34" charset="0"/>
                  <a:cs typeface="Arial" panose="020B0604020202020204" pitchFamily="34" charset="0"/>
                </a:rPr>
                <a:t>s.ham@uta.edu</a:t>
              </a:r>
              <a:endParaRPr lang="en-US" dirty="0">
                <a:solidFill>
                  <a:srgbClr val="D1DDBE"/>
                </a:solidFill>
                <a:latin typeface="Arial" panose="020B0604020202020204" pitchFamily="34" charset="0"/>
                <a:cs typeface="Arial" panose="020B0604020202020204" pitchFamily="34" charset="0"/>
              </a:endParaRPr>
            </a:p>
            <a:p>
              <a:pPr eaLnBrk="0" hangingPunct="0">
                <a:buClr>
                  <a:schemeClr val="bg2"/>
                </a:buClr>
                <a:buSzPct val="70000"/>
              </a:pPr>
              <a:r>
                <a:rPr lang="en-US" dirty="0">
                  <a:solidFill>
                    <a:srgbClr val="D1DDBE"/>
                  </a:solidFill>
                  <a:latin typeface="Arial" panose="020B0604020202020204" pitchFamily="34" charset="0"/>
                  <a:cs typeface="Arial" panose="020B0604020202020204" pitchFamily="34" charset="0"/>
                </a:rPr>
                <a:t>817 – 691 - 4397</a:t>
              </a:r>
            </a:p>
          </p:txBody>
        </p:sp>
        <p:cxnSp>
          <p:nvCxnSpPr>
            <p:cNvPr id="22" name="Straight Connector 21"/>
            <p:cNvCxnSpPr>
              <a:cxnSpLocks/>
            </p:cNvCxnSpPr>
            <p:nvPr/>
          </p:nvCxnSpPr>
          <p:spPr bwMode="auto">
            <a:xfrm>
              <a:off x="3140675" y="3970568"/>
              <a:ext cx="0" cy="100227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6895" y="64687"/>
            <a:ext cx="2346531" cy="749972"/>
          </a:xfrm>
          <a:prstGeom prst="rect">
            <a:avLst/>
          </a:prstGeom>
        </p:spPr>
      </p:pic>
      <p:sp>
        <p:nvSpPr>
          <p:cNvPr id="21" name="TextBox 20">
            <a:extLst>
              <a:ext uri="{FF2B5EF4-FFF2-40B4-BE49-F238E27FC236}">
                <a16:creationId xmlns:a16="http://schemas.microsoft.com/office/drawing/2014/main" id="{2A2164B4-BDAD-49F4-A81C-E1A62A51DB10}"/>
              </a:ext>
            </a:extLst>
          </p:cNvPr>
          <p:cNvSpPr txBox="1"/>
          <p:nvPr/>
        </p:nvSpPr>
        <p:spPr>
          <a:xfrm>
            <a:off x="364006" y="2052208"/>
            <a:ext cx="6831028" cy="369332"/>
          </a:xfrm>
          <a:prstGeom prst="rect">
            <a:avLst/>
          </a:prstGeom>
          <a:noFill/>
        </p:spPr>
        <p:txBody>
          <a:bodyPr wrap="square">
            <a:spAutoFit/>
          </a:bodyPr>
          <a:lstStyle/>
          <a:p>
            <a:r>
              <a:rPr lang="en-US" b="1" dirty="0">
                <a:solidFill>
                  <a:schemeClr val="bg1"/>
                </a:solidFill>
                <a:latin typeface="Segoe UI" panose="020B0502040204020203" pitchFamily="34" charset="0"/>
              </a:rPr>
              <a:t>Probabilistic Safety Assessment and Management (PSAM)</a:t>
            </a:r>
            <a:endParaRPr lang="en-US" dirty="0">
              <a:solidFill>
                <a:schemeClr val="bg1"/>
              </a:solidFill>
            </a:endParaRPr>
          </a:p>
        </p:txBody>
      </p:sp>
      <p:pic>
        <p:nvPicPr>
          <p:cNvPr id="4" name="Picture 3">
            <a:extLst>
              <a:ext uri="{FF2B5EF4-FFF2-40B4-BE49-F238E27FC236}">
                <a16:creationId xmlns:a16="http://schemas.microsoft.com/office/drawing/2014/main" id="{5644E09C-5D09-A4BA-A4B8-4034CECCB9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9083"/>
            <a:ext cx="1926895" cy="895636"/>
          </a:xfrm>
          <a:prstGeom prst="rect">
            <a:avLst/>
          </a:prstGeom>
        </p:spPr>
      </p:pic>
    </p:spTree>
    <p:extLst>
      <p:ext uri="{BB962C8B-B14F-4D97-AF65-F5344CB8AC3E}">
        <p14:creationId xmlns:p14="http://schemas.microsoft.com/office/powerpoint/2010/main" val="4102721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ject objective(s)">
            <a:extLst>
              <a:ext uri="{FF2B5EF4-FFF2-40B4-BE49-F238E27FC236}">
                <a16:creationId xmlns:a16="http://schemas.microsoft.com/office/drawing/2014/main" id="{CF1FC71A-DEC3-4D25-A0A8-8ECF5F7295C9}"/>
              </a:ext>
            </a:extLst>
          </p:cNvPr>
          <p:cNvSpPr txBox="1"/>
          <p:nvPr/>
        </p:nvSpPr>
        <p:spPr>
          <a:xfrm>
            <a:off x="1526546" y="139984"/>
            <a:ext cx="7259900"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b">
            <a:spAutoFit/>
          </a:bodyPr>
          <a:lstStyle>
            <a:lvl1pPr defTabSz="767715">
              <a:defRPr sz="2800" b="1">
                <a:latin typeface="Times New Roman"/>
                <a:ea typeface="Times New Roman"/>
                <a:cs typeface="Times New Roman"/>
                <a:sym typeface="Times New Roman"/>
              </a:defRPr>
            </a:lvl1pPr>
          </a:lstStyle>
          <a:p>
            <a:endParaRPr lang="en-US" dirty="0"/>
          </a:p>
        </p:txBody>
      </p:sp>
      <p:sp>
        <p:nvSpPr>
          <p:cNvPr id="4" name="Rectangle 3">
            <a:extLst>
              <a:ext uri="{FF2B5EF4-FFF2-40B4-BE49-F238E27FC236}">
                <a16:creationId xmlns:a16="http://schemas.microsoft.com/office/drawing/2014/main" id="{8745B888-3902-4A3A-803E-80B4D5B3B5ED}"/>
              </a:ext>
            </a:extLst>
          </p:cNvPr>
          <p:cNvSpPr txBox="1"/>
          <p:nvPr/>
        </p:nvSpPr>
        <p:spPr>
          <a:xfrm>
            <a:off x="543188" y="856233"/>
            <a:ext cx="11534511" cy="1938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sz="2000" dirty="0">
                <a:latin typeface="Arial" panose="020B0604020202020204" pitchFamily="34" charset="0"/>
                <a:cs typeface="Arial" panose="020B0604020202020204" pitchFamily="34" charset="0"/>
              </a:rPr>
              <a:t>In the </a:t>
            </a:r>
            <a:r>
              <a:rPr lang="en-US" sz="2000" dirty="0">
                <a:solidFill>
                  <a:srgbClr val="C00000"/>
                </a:solidFill>
                <a:latin typeface="Arial" panose="020B0604020202020204" pitchFamily="34" charset="0"/>
                <a:cs typeface="Arial" panose="020B0604020202020204" pitchFamily="34" charset="0"/>
              </a:rPr>
              <a:t>“</a:t>
            </a:r>
            <a:r>
              <a:rPr lang="en-US" sz="2000" b="1" dirty="0">
                <a:solidFill>
                  <a:srgbClr val="C00000"/>
                </a:solidFill>
                <a:latin typeface="Arial" panose="020B0604020202020204" pitchFamily="34" charset="0"/>
                <a:cs typeface="Arial" panose="020B0604020202020204" pitchFamily="34" charset="0"/>
              </a:rPr>
              <a:t>kinetic</a:t>
            </a:r>
            <a:r>
              <a:rPr lang="en-US" sz="2000" dirty="0">
                <a:solidFill>
                  <a:srgbClr val="C00000"/>
                </a:solidFill>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contact enforcement method” (or contact method )</a:t>
            </a:r>
            <a:r>
              <a:rPr lang="en-US" sz="2000" dirty="0">
                <a:latin typeface="Arial" panose="020B0604020202020204" pitchFamily="34" charset="0"/>
                <a:cs typeface="Arial" panose="020B0604020202020204" pitchFamily="34" charset="0"/>
              </a:rPr>
              <a:t>, the force is transmitting through the contacted surface of two contacted elements. </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sz="2000" dirty="0">
                <a:latin typeface="Arial" panose="020B0604020202020204" pitchFamily="34" charset="0"/>
                <a:cs typeface="Arial" panose="020B0604020202020204" pitchFamily="34" charset="0"/>
              </a:rPr>
              <a:t>The contacted surface of elements with higher stiffness is named master surface, and the other is named slave surface. </a:t>
            </a:r>
          </a:p>
          <a:p>
            <a:pPr marL="342900" indent="-342900">
              <a:buFont typeface="Arial" panose="020B0604020202020204" pitchFamily="34" charset="0"/>
              <a:buChar char="•"/>
              <a:defRPr sz="2000">
                <a:latin typeface="Times New Roman"/>
                <a:ea typeface="Times New Roman"/>
                <a:cs typeface="Times New Roman"/>
                <a:sym typeface="Times New Roman"/>
              </a:defRPr>
            </a:pPr>
            <a:endParaRPr lang="en-US" sz="2000" dirty="0">
              <a:latin typeface="Arial" panose="020B0604020202020204" pitchFamily="34" charset="0"/>
              <a:cs typeface="Arial" panose="020B0604020202020204" pitchFamily="34" charset="0"/>
            </a:endParaRPr>
          </a:p>
          <a:p>
            <a:pPr algn="ctr">
              <a:defRPr sz="2000">
                <a:latin typeface="Times New Roman"/>
                <a:ea typeface="Times New Roman"/>
                <a:cs typeface="Times New Roman"/>
                <a:sym typeface="Times New Roman"/>
              </a:defRPr>
            </a:pPr>
            <a:r>
              <a:rPr lang="en-US" sz="2000" b="1" dirty="0">
                <a:latin typeface="Arial" panose="020B0604020202020204" pitchFamily="34" charset="0"/>
                <a:cs typeface="Arial" panose="020B0604020202020204" pitchFamily="34" charset="0"/>
              </a:rPr>
              <a:t>Basic contact force equation:</a:t>
            </a:r>
            <a:endParaRPr sz="2000" b="1" dirty="0">
              <a:latin typeface="Arial" panose="020B0604020202020204" pitchFamily="34" charset="0"/>
              <a:cs typeface="Arial" panose="020B0604020202020204" pitchFamily="34" charset="0"/>
            </a:endParaRPr>
          </a:p>
        </p:txBody>
      </p:sp>
      <p:sp>
        <p:nvSpPr>
          <p:cNvPr id="21" name="Title 3">
            <a:extLst>
              <a:ext uri="{FF2B5EF4-FFF2-40B4-BE49-F238E27FC236}">
                <a16:creationId xmlns:a16="http://schemas.microsoft.com/office/drawing/2014/main" id="{1DADDE61-5D39-4A1B-97FA-3598DBA4FCA4}"/>
              </a:ext>
            </a:extLst>
          </p:cNvPr>
          <p:cNvSpPr>
            <a:spLocks noGrp="1"/>
          </p:cNvSpPr>
          <p:nvPr>
            <p:ph type="title"/>
          </p:nvPr>
        </p:nvSpPr>
        <p:spPr>
          <a:xfrm>
            <a:off x="286984" y="400144"/>
            <a:ext cx="8665936" cy="439455"/>
          </a:xfrm>
        </p:spPr>
        <p:txBody>
          <a:bodyPr/>
          <a:lstStyle/>
          <a:p>
            <a:r>
              <a:rPr lang="en-US" altLang="ko-KR" sz="2000" dirty="0"/>
              <a:t>4. Methodology : Task 1.  Study of moving-load FE model</a:t>
            </a:r>
          </a:p>
        </p:txBody>
      </p:sp>
      <p:grpSp>
        <p:nvGrpSpPr>
          <p:cNvPr id="6" name="Group 5">
            <a:extLst>
              <a:ext uri="{FF2B5EF4-FFF2-40B4-BE49-F238E27FC236}">
                <a16:creationId xmlns:a16="http://schemas.microsoft.com/office/drawing/2014/main" id="{8A237439-8D69-0262-40C9-5F9740BC1B75}"/>
              </a:ext>
            </a:extLst>
          </p:cNvPr>
          <p:cNvGrpSpPr/>
          <p:nvPr/>
        </p:nvGrpSpPr>
        <p:grpSpPr>
          <a:xfrm>
            <a:off x="1528396" y="2700815"/>
            <a:ext cx="9158588" cy="4134653"/>
            <a:chOff x="1528396" y="2700815"/>
            <a:chExt cx="9158588" cy="4134653"/>
          </a:xfrm>
        </p:grpSpPr>
        <p:sp>
          <p:nvSpPr>
            <p:cNvPr id="18" name="Rectangle 3">
              <a:extLst>
                <a:ext uri="{FF2B5EF4-FFF2-40B4-BE49-F238E27FC236}">
                  <a16:creationId xmlns:a16="http://schemas.microsoft.com/office/drawing/2014/main" id="{BB06334A-885C-4BAF-9CCF-6CF17593103B}"/>
                </a:ext>
              </a:extLst>
            </p:cNvPr>
            <p:cNvSpPr txBox="1"/>
            <p:nvPr/>
          </p:nvSpPr>
          <p:spPr>
            <a:xfrm>
              <a:off x="4619952" y="6527695"/>
              <a:ext cx="4100711"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000">
                  <a:latin typeface="Times New Roman"/>
                  <a:ea typeface="Times New Roman"/>
                  <a:cs typeface="Times New Roman"/>
                  <a:sym typeface="Times New Roman"/>
                </a:defRPr>
              </a:pPr>
              <a:r>
                <a:rPr lang="en-US" sz="1400" b="1" dirty="0">
                  <a:latin typeface="Arial" panose="020B0604020202020204" pitchFamily="34" charset="0"/>
                  <a:cs typeface="Arial" panose="020B0604020202020204" pitchFamily="34" charset="0"/>
                </a:rPr>
                <a:t>The simple concept of contact method</a:t>
              </a:r>
              <a:endParaRPr sz="1400" b="1"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89FE478-6B8C-42A4-BE8C-9AC5A6C9892B}"/>
                </a:ext>
              </a:extLst>
            </p:cNvPr>
            <p:cNvGrpSpPr/>
            <p:nvPr/>
          </p:nvGrpSpPr>
          <p:grpSpPr>
            <a:xfrm>
              <a:off x="1528396" y="2700815"/>
              <a:ext cx="9158588" cy="1221237"/>
              <a:chOff x="-14588" y="2361651"/>
              <a:chExt cx="9158588" cy="1221237"/>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52C740-536A-46BB-BDA5-6FEFC3E04E0D}"/>
                      </a:ext>
                    </a:extLst>
                  </p:cNvPr>
                  <p:cNvSpPr txBox="1"/>
                  <p:nvPr/>
                </p:nvSpPr>
                <p:spPr>
                  <a:xfrm>
                    <a:off x="1196992" y="2481542"/>
                    <a:ext cx="5200650" cy="369332"/>
                  </a:xfrm>
                  <a:prstGeom prst="rect">
                    <a:avLst/>
                  </a:prstGeom>
                  <a:noFill/>
                </p:spPr>
                <p:txBody>
                  <a:bodyPr wrap="square">
                    <a:spAutoFit/>
                  </a:bodyPr>
                  <a:lstStyle/>
                  <a:p>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𝑭</m:t>
                            </m:r>
                          </m:e>
                          <m:sub>
                            <m:r>
                              <a:rPr lang="en-US" b="1" i="1">
                                <a:latin typeface="Cambria Math" panose="02040503050406030204" pitchFamily="18" charset="0"/>
                                <a:ea typeface="Calibri" panose="020F0502020204030204" pitchFamily="34" charset="0"/>
                                <a:cs typeface="Times New Roman" panose="02020603050405020304" pitchFamily="18" charset="0"/>
                              </a:rPr>
                              <m:t>𝑵</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𝒌</m:t>
                        </m:r>
                        <m:r>
                          <a:rPr lang="en-US"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𝒈</m:t>
                            </m:r>
                          </m:e>
                          <m:sub>
                            <m:r>
                              <a:rPr lang="en-US" b="1" i="1">
                                <a:latin typeface="Cambria Math" panose="02040503050406030204" pitchFamily="18" charset="0"/>
                                <a:ea typeface="Calibri" panose="020F0502020204030204" pitchFamily="34" charset="0"/>
                                <a:cs typeface="Times New Roman" panose="02020603050405020304" pitchFamily="18" charset="0"/>
                              </a:rPr>
                              <m:t>𝑵</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Times New Roman" panose="02020603050405020304" pitchFamily="18" charset="0"/>
                        <a:ea typeface="Calibri" panose="020F0502020204030204" pitchFamily="34" charset="0"/>
                      </a:rPr>
                      <a:t>  if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𝒈</m:t>
                            </m:r>
                          </m:e>
                          <m:sub>
                            <m:r>
                              <a:rPr lang="en-US" b="1" i="1">
                                <a:latin typeface="Cambria Math" panose="02040503050406030204" pitchFamily="18" charset="0"/>
                                <a:ea typeface="Calibri" panose="020F0502020204030204" pitchFamily="34" charset="0"/>
                                <a:cs typeface="Times New Roman" panose="02020603050405020304" pitchFamily="18" charset="0"/>
                              </a:rPr>
                              <m:t>𝑵</m:t>
                            </m:r>
                          </m:sub>
                        </m:sSub>
                        <m:r>
                          <a:rPr lang="en-US" b="1" i="1">
                            <a:latin typeface="Cambria Math" panose="02040503050406030204" pitchFamily="18" charset="0"/>
                            <a:ea typeface="Calibri" panose="020F0502020204030204" pitchFamily="34" charset="0"/>
                            <a:cs typeface="Times New Roman" panose="02020603050405020304" pitchFamily="18" charset="0"/>
                          </a:rPr>
                          <m:t>&gt;</m:t>
                        </m:r>
                        <m:r>
                          <a:rPr lang="en-US" b="1" i="1">
                            <a:latin typeface="Cambria Math" panose="02040503050406030204" pitchFamily="18" charset="0"/>
                            <a:ea typeface="Calibri" panose="020F0502020204030204" pitchFamily="34" charset="0"/>
                            <a:cs typeface="Times New Roman" panose="02020603050405020304" pitchFamily="18" charset="0"/>
                          </a:rPr>
                          <m:t>𝟎</m:t>
                        </m:r>
                      </m:oMath>
                    </a14:m>
                    <a:endParaRPr lang="en-US" dirty="0"/>
                  </a:p>
                </p:txBody>
              </p:sp>
            </mc:Choice>
            <mc:Fallback xmlns="">
              <p:sp>
                <p:nvSpPr>
                  <p:cNvPr id="22" name="TextBox 21">
                    <a:extLst>
                      <a:ext uri="{FF2B5EF4-FFF2-40B4-BE49-F238E27FC236}">
                        <a16:creationId xmlns:a16="http://schemas.microsoft.com/office/drawing/2014/main" id="{E452C740-536A-46BB-BDA5-6FEFC3E04E0D}"/>
                      </a:ext>
                    </a:extLst>
                  </p:cNvPr>
                  <p:cNvSpPr txBox="1">
                    <a:spLocks noRot="1" noChangeAspect="1" noMove="1" noResize="1" noEditPoints="1" noAdjustHandles="1" noChangeArrowheads="1" noChangeShapeType="1" noTextEdit="1"/>
                  </p:cNvSpPr>
                  <p:nvPr/>
                </p:nvSpPr>
                <p:spPr>
                  <a:xfrm>
                    <a:off x="1196992" y="2481542"/>
                    <a:ext cx="5200650" cy="369332"/>
                  </a:xfrm>
                  <a:prstGeom prst="rect">
                    <a:avLst/>
                  </a:prstGeom>
                  <a:blipFill>
                    <a:blip r:embed="rId3"/>
                    <a:stretch>
                      <a:fillRect t="-116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B5FF086-DCBE-4BDC-AA44-78BC741EBC22}"/>
                      </a:ext>
                    </a:extLst>
                  </p:cNvPr>
                  <p:cNvSpPr txBox="1"/>
                  <p:nvPr/>
                </p:nvSpPr>
                <p:spPr>
                  <a:xfrm>
                    <a:off x="3751283" y="2361651"/>
                    <a:ext cx="5200650" cy="869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a:solidFill>
                                    <a:srgbClr val="836967"/>
                                  </a:solidFill>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𝑵</m:t>
                              </m:r>
                            </m:sub>
                          </m:sSub>
                          <m:r>
                            <a:rPr lang="en-US">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b="1" i="1">
                                  <a:latin typeface="Cambria Math" panose="02040503050406030204" pitchFamily="18" charset="0"/>
                                </a:rPr>
                                <m:t>𝒊</m:t>
                              </m:r>
                              <m:r>
                                <a:rPr lang="en-US">
                                  <a:latin typeface="Cambria Math" panose="02040503050406030204" pitchFamily="18" charset="0"/>
                                </a:rPr>
                                <m:t>=1</m:t>
                              </m:r>
                            </m:sub>
                            <m:sup>
                              <m:r>
                                <a:rPr lang="en-US">
                                  <a:latin typeface="Cambria Math" panose="02040503050406030204" pitchFamily="18" charset="0"/>
                                </a:rPr>
                                <m:t>4</m:t>
                              </m:r>
                            </m:sup>
                            <m:e>
                              <m:sSub>
                                <m:sSubPr>
                                  <m:ctrlPr>
                                    <a:rPr lang="en-US" i="1">
                                      <a:solidFill>
                                        <a:srgbClr val="836967"/>
                                      </a:solidFill>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𝑴𝒊</m:t>
                                  </m:r>
                                </m:sub>
                              </m:sSub>
                            </m:e>
                          </m:nary>
                        </m:oMath>
                      </m:oMathPara>
                    </a14:m>
                    <a:endParaRPr lang="en-US" dirty="0"/>
                  </a:p>
                </p:txBody>
              </p:sp>
            </mc:Choice>
            <mc:Fallback xmlns="">
              <p:sp>
                <p:nvSpPr>
                  <p:cNvPr id="24" name="TextBox 23">
                    <a:extLst>
                      <a:ext uri="{FF2B5EF4-FFF2-40B4-BE49-F238E27FC236}">
                        <a16:creationId xmlns:a16="http://schemas.microsoft.com/office/drawing/2014/main" id="{6B5FF086-DCBE-4BDC-AA44-78BC741EBC22}"/>
                      </a:ext>
                    </a:extLst>
                  </p:cNvPr>
                  <p:cNvSpPr txBox="1">
                    <a:spLocks noRot="1" noChangeAspect="1" noMove="1" noResize="1" noEditPoints="1" noAdjustHandles="1" noChangeArrowheads="1" noChangeShapeType="1" noTextEdit="1"/>
                  </p:cNvSpPr>
                  <p:nvPr/>
                </p:nvSpPr>
                <p:spPr>
                  <a:xfrm>
                    <a:off x="3751283" y="2361651"/>
                    <a:ext cx="5200650" cy="869725"/>
                  </a:xfrm>
                  <a:prstGeom prst="rect">
                    <a:avLst/>
                  </a:prstGeom>
                  <a:blipFill>
                    <a:blip r:embed="rId4"/>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CF66FDC5-36C4-40C7-9A80-657919B03B3E}"/>
                  </a:ext>
                </a:extLst>
              </p:cNvPr>
              <p:cNvSpPr txBox="1"/>
              <p:nvPr/>
            </p:nvSpPr>
            <p:spPr>
              <a:xfrm>
                <a:off x="-14588" y="2946125"/>
                <a:ext cx="1646958" cy="307777"/>
              </a:xfrm>
              <a:prstGeom prst="rect">
                <a:avLst/>
              </a:prstGeom>
              <a:noFill/>
              <a:ln>
                <a:solidFill>
                  <a:schemeClr val="tx1"/>
                </a:solidFill>
              </a:ln>
            </p:spPr>
            <p:txBody>
              <a:bodyPr wrap="square" rtlCol="0">
                <a:spAutoFit/>
              </a:bodyPr>
              <a:lstStyle/>
              <a:p>
                <a:r>
                  <a:rPr lang="en-US" sz="1400" dirty="0">
                    <a:latin typeface="Arial" panose="020B0604020202020204" pitchFamily="34" charset="0"/>
                    <a:cs typeface="Arial" panose="020B0604020202020204" pitchFamily="34" charset="0"/>
                  </a:rPr>
                  <a:t>Total applied force</a:t>
                </a:r>
              </a:p>
            </p:txBody>
          </p:sp>
          <p:sp>
            <p:nvSpPr>
              <p:cNvPr id="26" name="TextBox 25">
                <a:extLst>
                  <a:ext uri="{FF2B5EF4-FFF2-40B4-BE49-F238E27FC236}">
                    <a16:creationId xmlns:a16="http://schemas.microsoft.com/office/drawing/2014/main" id="{A6A87F42-6345-4EBE-BCC9-D481A65D05C7}"/>
                  </a:ext>
                </a:extLst>
              </p:cNvPr>
              <p:cNvSpPr txBox="1"/>
              <p:nvPr/>
            </p:nvSpPr>
            <p:spPr>
              <a:xfrm>
                <a:off x="1872400" y="3275111"/>
                <a:ext cx="882230" cy="307777"/>
              </a:xfrm>
              <a:prstGeom prst="rect">
                <a:avLst/>
              </a:prstGeom>
              <a:noFill/>
              <a:ln>
                <a:solidFill>
                  <a:schemeClr val="tx1"/>
                </a:solidFill>
              </a:ln>
            </p:spPr>
            <p:txBody>
              <a:bodyPr wrap="square" rtlCol="0">
                <a:spAutoFit/>
              </a:bodyPr>
              <a:lstStyle/>
              <a:p>
                <a:r>
                  <a:rPr lang="en-US" sz="1400" dirty="0">
                    <a:latin typeface="Arial" panose="020B0604020202020204" pitchFamily="34" charset="0"/>
                    <a:cs typeface="Arial" panose="020B0604020202020204" pitchFamily="34" charset="0"/>
                  </a:rPr>
                  <a:t>Stiffness</a:t>
                </a:r>
              </a:p>
            </p:txBody>
          </p:sp>
          <p:sp>
            <p:nvSpPr>
              <p:cNvPr id="27" name="TextBox 26">
                <a:extLst>
                  <a:ext uri="{FF2B5EF4-FFF2-40B4-BE49-F238E27FC236}">
                    <a16:creationId xmlns:a16="http://schemas.microsoft.com/office/drawing/2014/main" id="{7DE79079-B45D-4E03-BC94-C8D53AE59AF2}"/>
                  </a:ext>
                </a:extLst>
              </p:cNvPr>
              <p:cNvSpPr txBox="1"/>
              <p:nvPr/>
            </p:nvSpPr>
            <p:spPr>
              <a:xfrm>
                <a:off x="2975974" y="2920640"/>
                <a:ext cx="2060293" cy="307777"/>
              </a:xfrm>
              <a:prstGeom prst="rect">
                <a:avLst/>
              </a:prstGeom>
              <a:noFill/>
              <a:ln>
                <a:solidFill>
                  <a:srgbClr val="FF0000"/>
                </a:solidFill>
              </a:ln>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Gap between elements</a:t>
                </a:r>
              </a:p>
            </p:txBody>
          </p:sp>
          <p:cxnSp>
            <p:nvCxnSpPr>
              <p:cNvPr id="29" name="Straight Arrow Connector 28">
                <a:extLst>
                  <a:ext uri="{FF2B5EF4-FFF2-40B4-BE49-F238E27FC236}">
                    <a16:creationId xmlns:a16="http://schemas.microsoft.com/office/drawing/2014/main" id="{EBA4A7A5-6521-44BC-9473-D15742C993C2}"/>
                  </a:ext>
                </a:extLst>
              </p:cNvPr>
              <p:cNvCxnSpPr/>
              <p:nvPr/>
            </p:nvCxnSpPr>
            <p:spPr>
              <a:xfrm flipH="1">
                <a:off x="1051560" y="2809341"/>
                <a:ext cx="285750" cy="111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1BFDFF6-A403-44F8-9F1D-348946322252}"/>
                  </a:ext>
                </a:extLst>
              </p:cNvPr>
              <p:cNvCxnSpPr>
                <a:cxnSpLocks/>
              </p:cNvCxnSpPr>
              <p:nvPr/>
            </p:nvCxnSpPr>
            <p:spPr>
              <a:xfrm>
                <a:off x="1930548" y="2765060"/>
                <a:ext cx="83219" cy="488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6E8F1AA-FB9A-4F20-B88C-B235A767B3A9}"/>
                  </a:ext>
                </a:extLst>
              </p:cNvPr>
              <p:cNvCxnSpPr>
                <a:cxnSpLocks/>
              </p:cNvCxnSpPr>
              <p:nvPr/>
            </p:nvCxnSpPr>
            <p:spPr>
              <a:xfrm>
                <a:off x="2357632" y="2809341"/>
                <a:ext cx="450880" cy="1864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A50AF81-93E7-4634-9421-33B523F17BF9}"/>
                  </a:ext>
                </a:extLst>
              </p:cNvPr>
              <p:cNvSpPr txBox="1"/>
              <p:nvPr/>
            </p:nvSpPr>
            <p:spPr>
              <a:xfrm>
                <a:off x="6574242" y="3115962"/>
                <a:ext cx="2569758" cy="307777"/>
              </a:xfrm>
              <a:prstGeom prst="rect">
                <a:avLst/>
              </a:prstGeom>
              <a:noFill/>
              <a:ln>
                <a:solidFill>
                  <a:srgbClr val="FF0000"/>
                </a:solidFill>
              </a:ln>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Nodal force of master element</a:t>
                </a:r>
              </a:p>
            </p:txBody>
          </p:sp>
          <p:cxnSp>
            <p:nvCxnSpPr>
              <p:cNvPr id="35" name="Straight Arrow Connector 34">
                <a:extLst>
                  <a:ext uri="{FF2B5EF4-FFF2-40B4-BE49-F238E27FC236}">
                    <a16:creationId xmlns:a16="http://schemas.microsoft.com/office/drawing/2014/main" id="{6B003229-0BFC-4846-9075-639273E094E7}"/>
                  </a:ext>
                </a:extLst>
              </p:cNvPr>
              <p:cNvCxnSpPr>
                <a:cxnSpLocks/>
              </p:cNvCxnSpPr>
              <p:nvPr/>
            </p:nvCxnSpPr>
            <p:spPr>
              <a:xfrm>
                <a:off x="6924366" y="2924509"/>
                <a:ext cx="213651" cy="1817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5128BAF0-B96B-40F9-91EA-E22B6DF865DB}"/>
                </a:ext>
              </a:extLst>
            </p:cNvPr>
            <p:cNvGrpSpPr/>
            <p:nvPr/>
          </p:nvGrpSpPr>
          <p:grpSpPr>
            <a:xfrm>
              <a:off x="2505075" y="3762258"/>
              <a:ext cx="7730492" cy="2863680"/>
              <a:chOff x="777241" y="3408289"/>
              <a:chExt cx="8138160" cy="3014696"/>
            </a:xfrm>
          </p:grpSpPr>
          <p:pic>
            <p:nvPicPr>
              <p:cNvPr id="19" name="Picture 18">
                <a:extLst>
                  <a:ext uri="{FF2B5EF4-FFF2-40B4-BE49-F238E27FC236}">
                    <a16:creationId xmlns:a16="http://schemas.microsoft.com/office/drawing/2014/main" id="{6316CC0A-3D37-41B7-A6E8-23C26E262CA4}"/>
                  </a:ext>
                </a:extLst>
              </p:cNvPr>
              <p:cNvPicPr/>
              <p:nvPr/>
            </p:nvPicPr>
            <p:blipFill>
              <a:blip r:embed="rId5" cstate="email">
                <a:extLst>
                  <a:ext uri="{28A0092B-C50C-407E-A947-70E740481C1C}">
                    <a14:useLocalDpi xmlns:a14="http://schemas.microsoft.com/office/drawing/2010/main"/>
                  </a:ext>
                </a:extLst>
              </a:blip>
              <a:stretch>
                <a:fillRect/>
              </a:stretch>
            </p:blipFill>
            <p:spPr>
              <a:xfrm>
                <a:off x="777241" y="3408289"/>
                <a:ext cx="8138160" cy="3014696"/>
              </a:xfrm>
              <a:prstGeom prst="rect">
                <a:avLst/>
              </a:prstGeom>
            </p:spPr>
          </p:pic>
          <p:cxnSp>
            <p:nvCxnSpPr>
              <p:cNvPr id="38" name="Straight Arrow Connector 37">
                <a:extLst>
                  <a:ext uri="{FF2B5EF4-FFF2-40B4-BE49-F238E27FC236}">
                    <a16:creationId xmlns:a16="http://schemas.microsoft.com/office/drawing/2014/main" id="{E728B6AE-7E19-4EB2-A815-6C4E7791F6C6}"/>
                  </a:ext>
                </a:extLst>
              </p:cNvPr>
              <p:cNvCxnSpPr>
                <a:cxnSpLocks/>
              </p:cNvCxnSpPr>
              <p:nvPr/>
            </p:nvCxnSpPr>
            <p:spPr>
              <a:xfrm>
                <a:off x="7196667" y="4503420"/>
                <a:ext cx="0" cy="8001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3B46874-02DF-4893-9D13-D9286ECA65D6}"/>
                      </a:ext>
                    </a:extLst>
                  </p:cNvPr>
                  <p:cNvSpPr txBox="1"/>
                  <p:nvPr/>
                </p:nvSpPr>
                <p:spPr>
                  <a:xfrm>
                    <a:off x="6830193" y="4727948"/>
                    <a:ext cx="478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b="1" i="1">
                                  <a:latin typeface="Cambria Math" panose="02040503050406030204" pitchFamily="18" charset="0"/>
                                  <a:ea typeface="Calibri" panose="020F0502020204030204" pitchFamily="34" charset="0"/>
                                  <a:cs typeface="Times New Roman" panose="02020603050405020304" pitchFamily="18" charset="0"/>
                                </a:rPr>
                                <m:t>𝒈</m:t>
                              </m:r>
                            </m:e>
                            <m:sub>
                              <m:r>
                                <a:rPr lang="en-US" sz="1400" b="1" i="1">
                                  <a:latin typeface="Cambria Math" panose="02040503050406030204" pitchFamily="18" charset="0"/>
                                  <a:ea typeface="Calibri" panose="020F0502020204030204" pitchFamily="34" charset="0"/>
                                  <a:cs typeface="Times New Roman" panose="02020603050405020304" pitchFamily="18" charset="0"/>
                                </a:rPr>
                                <m:t>𝑵</m:t>
                              </m:r>
                            </m:sub>
                          </m:sSub>
                        </m:oMath>
                      </m:oMathPara>
                    </a14:m>
                    <a:endParaRPr lang="en-US" sz="1400" dirty="0"/>
                  </a:p>
                </p:txBody>
              </p:sp>
            </mc:Choice>
            <mc:Fallback xmlns="">
              <p:sp>
                <p:nvSpPr>
                  <p:cNvPr id="45" name="TextBox 44">
                    <a:extLst>
                      <a:ext uri="{FF2B5EF4-FFF2-40B4-BE49-F238E27FC236}">
                        <a16:creationId xmlns:a16="http://schemas.microsoft.com/office/drawing/2014/main" id="{53B46874-02DF-4893-9D13-D9286ECA65D6}"/>
                      </a:ext>
                    </a:extLst>
                  </p:cNvPr>
                  <p:cNvSpPr txBox="1">
                    <a:spLocks noRot="1" noChangeAspect="1" noMove="1" noResize="1" noEditPoints="1" noAdjustHandles="1" noChangeArrowheads="1" noChangeShapeType="1" noTextEdit="1"/>
                  </p:cNvSpPr>
                  <p:nvPr/>
                </p:nvSpPr>
                <p:spPr>
                  <a:xfrm>
                    <a:off x="6830193" y="4727948"/>
                    <a:ext cx="478200" cy="307777"/>
                  </a:xfrm>
                  <a:prstGeom prst="rect">
                    <a:avLst/>
                  </a:prstGeom>
                  <a:blipFill>
                    <a:blip r:embed="rId6"/>
                    <a:stretch>
                      <a:fillRect b="-2000"/>
                    </a:stretch>
                  </a:blipFill>
                </p:spPr>
                <p:txBody>
                  <a:bodyPr/>
                  <a:lstStyle/>
                  <a:p>
                    <a:r>
                      <a:rPr lang="en-US">
                        <a:noFill/>
                      </a:rPr>
                      <a:t> </a:t>
                    </a:r>
                  </a:p>
                </p:txBody>
              </p:sp>
            </mc:Fallback>
          </mc:AlternateContent>
        </p:grpSp>
        <p:sp>
          <p:nvSpPr>
            <p:cNvPr id="23" name="TextBox 22">
              <a:extLst>
                <a:ext uri="{FF2B5EF4-FFF2-40B4-BE49-F238E27FC236}">
                  <a16:creationId xmlns:a16="http://schemas.microsoft.com/office/drawing/2014/main" id="{E228600A-675F-46CA-AE7A-1AF34BA4D9BF}"/>
                </a:ext>
              </a:extLst>
            </p:cNvPr>
            <p:cNvSpPr txBox="1"/>
            <p:nvPr/>
          </p:nvSpPr>
          <p:spPr>
            <a:xfrm>
              <a:off x="8629692" y="6543081"/>
              <a:ext cx="1646958" cy="276999"/>
            </a:xfrm>
            <a:prstGeom prst="rect">
              <a:avLst/>
            </a:prstGeom>
            <a:noFill/>
          </p:spPr>
          <p:txBody>
            <a:bodyPr wrap="square">
              <a:spAutoFit/>
            </a:bodyPr>
            <a:lstStyle/>
            <a:p>
              <a:r>
                <a:rPr lang="en-US" sz="1200" u="sng" dirty="0" err="1">
                  <a:latin typeface="Times New Roman" panose="02020603050405020304" pitchFamily="18" charset="0"/>
                  <a:cs typeface="Times New Roman" panose="02020603050405020304" pitchFamily="18" charset="0"/>
                </a:rPr>
                <a:t>Hirmand</a:t>
              </a:r>
              <a:r>
                <a:rPr lang="en-US" sz="1200" u="sng" dirty="0">
                  <a:latin typeface="Times New Roman" panose="02020603050405020304" pitchFamily="18" charset="0"/>
                  <a:cs typeface="Times New Roman" panose="02020603050405020304" pitchFamily="18" charset="0"/>
                </a:rPr>
                <a:t> (2015)</a:t>
              </a:r>
            </a:p>
          </p:txBody>
        </p:sp>
      </p:grpSp>
    </p:spTree>
    <p:extLst>
      <p:ext uri="{BB962C8B-B14F-4D97-AF65-F5344CB8AC3E}">
        <p14:creationId xmlns:p14="http://schemas.microsoft.com/office/powerpoint/2010/main" val="2058309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63E6AEA-A92E-DE5D-0FC1-D27D4309F6D3}"/>
              </a:ext>
            </a:extLst>
          </p:cNvPr>
          <p:cNvGrpSpPr/>
          <p:nvPr/>
        </p:nvGrpSpPr>
        <p:grpSpPr>
          <a:xfrm>
            <a:off x="1741348" y="1822025"/>
            <a:ext cx="4835887" cy="1943985"/>
            <a:chOff x="1867540" y="1477108"/>
            <a:chExt cx="4835887" cy="1943985"/>
          </a:xfrm>
        </p:grpSpPr>
        <p:pic>
          <p:nvPicPr>
            <p:cNvPr id="19" name="Picture 18">
              <a:extLst>
                <a:ext uri="{FF2B5EF4-FFF2-40B4-BE49-F238E27FC236}">
                  <a16:creationId xmlns:a16="http://schemas.microsoft.com/office/drawing/2014/main" id="{2847BC24-DF31-4B8B-963B-0FBFF53FF41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4400" y="1477108"/>
              <a:ext cx="3911601" cy="1943985"/>
            </a:xfrm>
            <a:prstGeom prst="rect">
              <a:avLst/>
            </a:prstGeom>
            <a:noFill/>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FC949E0-9E0C-433D-8CF7-C563A5EA49E6}"/>
                    </a:ext>
                  </a:extLst>
                </p:cNvPr>
                <p:cNvSpPr txBox="1"/>
                <p:nvPr/>
              </p:nvSpPr>
              <p:spPr>
                <a:xfrm>
                  <a:off x="2611203" y="2959225"/>
                  <a:ext cx="3327502" cy="307777"/>
                </a:xfrm>
                <a:prstGeom prst="rect">
                  <a:avLst/>
                </a:prstGeom>
                <a:noFill/>
              </p:spPr>
              <p:txBody>
                <a:bodyPr wrap="square">
                  <a:spAutoFit/>
                </a:bodyPr>
                <a:lstStyle/>
                <a:p>
                  <a:r>
                    <a:rPr lang="en-US" sz="1400" dirty="0">
                      <a:latin typeface="Arial" panose="020B0604020202020204" pitchFamily="34" charset="0"/>
                      <a:ea typeface="Calibri" panose="020F0502020204030204" pitchFamily="34" charset="0"/>
                      <a:cs typeface="Arial" panose="020B0604020202020204" pitchFamily="34" charset="0"/>
                    </a:rPr>
                    <a:t>Master penetrates into slave (</a:t>
                  </a:r>
                  <a14:m>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𝑔</m:t>
                          </m:r>
                        </m:e>
                        <m:sub>
                          <m:r>
                            <a:rPr lang="en-US" sz="1400" i="1">
                              <a:latin typeface="Cambria Math" panose="02040503050406030204" pitchFamily="18" charset="0"/>
                              <a:ea typeface="Calibri" panose="020F0502020204030204" pitchFamily="34" charset="0"/>
                              <a:cs typeface="Times New Roman" panose="02020603050405020304" pitchFamily="18" charset="0"/>
                            </a:rPr>
                            <m:t>𝑁</m:t>
                          </m:r>
                        </m:sub>
                      </m:sSub>
                      <m:r>
                        <a:rPr lang="en-US" sz="1400" i="1">
                          <a:latin typeface="Cambria Math" panose="02040503050406030204" pitchFamily="18" charset="0"/>
                          <a:ea typeface="Calibri" panose="020F0502020204030204" pitchFamily="34" charset="0"/>
                          <a:cs typeface="Times New Roman" panose="02020603050405020304" pitchFamily="18" charset="0"/>
                        </a:rPr>
                        <m:t>≠0)</m:t>
                      </m:r>
                    </m:oMath>
                  </a14:m>
                  <a:endParaRPr lang="en-US" sz="1400" dirty="0">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DFC949E0-9E0C-433D-8CF7-C563A5EA49E6}"/>
                    </a:ext>
                  </a:extLst>
                </p:cNvPr>
                <p:cNvSpPr txBox="1">
                  <a:spLocks noRot="1" noChangeAspect="1" noMove="1" noResize="1" noEditPoints="1" noAdjustHandles="1" noChangeArrowheads="1" noChangeShapeType="1" noTextEdit="1"/>
                </p:cNvSpPr>
                <p:nvPr/>
              </p:nvSpPr>
              <p:spPr>
                <a:xfrm>
                  <a:off x="2611203" y="2959225"/>
                  <a:ext cx="3327502" cy="307777"/>
                </a:xfrm>
                <a:prstGeom prst="rect">
                  <a:avLst/>
                </a:prstGeom>
                <a:blipFill>
                  <a:blip r:embed="rId4"/>
                  <a:stretch>
                    <a:fillRect l="-760"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68C684A-CBE1-1EC3-98F2-A69F294FBD62}"/>
                    </a:ext>
                  </a:extLst>
                </p:cNvPr>
                <p:cNvSpPr txBox="1"/>
                <p:nvPr/>
              </p:nvSpPr>
              <p:spPr>
                <a:xfrm>
                  <a:off x="1867540" y="1702709"/>
                  <a:ext cx="483588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𝒏𝒖𝒎𝒆𝒓𝒊𝒂𝒍</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𝒆𝒓𝒓𝒐𝒓</m:t>
                        </m:r>
                      </m:oMath>
                    </m:oMathPara>
                  </a14:m>
                  <a:endParaRPr lang="en-US" sz="2000" dirty="0">
                    <a:solidFill>
                      <a:srgbClr val="C00000"/>
                    </a:solidFill>
                  </a:endParaRPr>
                </a:p>
              </p:txBody>
            </p:sp>
          </mc:Choice>
          <mc:Fallback xmlns="">
            <p:sp>
              <p:nvSpPr>
                <p:cNvPr id="46" name="TextBox 45">
                  <a:extLst>
                    <a:ext uri="{FF2B5EF4-FFF2-40B4-BE49-F238E27FC236}">
                      <a16:creationId xmlns:a16="http://schemas.microsoft.com/office/drawing/2014/main" id="{868C684A-CBE1-1EC3-98F2-A69F294FBD62}"/>
                    </a:ext>
                  </a:extLst>
                </p:cNvPr>
                <p:cNvSpPr txBox="1">
                  <a:spLocks noRot="1" noChangeAspect="1" noMove="1" noResize="1" noEditPoints="1" noAdjustHandles="1" noChangeArrowheads="1" noChangeShapeType="1" noTextEdit="1"/>
                </p:cNvSpPr>
                <p:nvPr/>
              </p:nvSpPr>
              <p:spPr>
                <a:xfrm>
                  <a:off x="1867540" y="1702709"/>
                  <a:ext cx="4835887" cy="400110"/>
                </a:xfrm>
                <a:prstGeom prst="rect">
                  <a:avLst/>
                </a:prstGeom>
                <a:blipFill>
                  <a:blip r:embed="rId5"/>
                  <a:stretch>
                    <a:fillRect b="-18750"/>
                  </a:stretch>
                </a:blipFill>
              </p:spPr>
              <p:txBody>
                <a:bodyPr/>
                <a:lstStyle/>
                <a:p>
                  <a:r>
                    <a:rPr lang="en-US">
                      <a:noFill/>
                    </a:rPr>
                    <a:t> </a:t>
                  </a:r>
                </a:p>
              </p:txBody>
            </p:sp>
          </mc:Fallback>
        </mc:AlternateContent>
      </p:grpSp>
      <p:pic>
        <p:nvPicPr>
          <p:cNvPr id="20" name="Picture 19">
            <a:extLst>
              <a:ext uri="{FF2B5EF4-FFF2-40B4-BE49-F238E27FC236}">
                <a16:creationId xmlns:a16="http://schemas.microsoft.com/office/drawing/2014/main" id="{7105A2D8-DD21-4087-A542-B6264B59589C}"/>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6327828" y="1726062"/>
            <a:ext cx="3263901" cy="1952625"/>
          </a:xfrm>
          <a:prstGeom prst="rect">
            <a:avLst/>
          </a:prstGeom>
          <a:noFill/>
        </p:spPr>
      </p:pic>
      <p:sp>
        <p:nvSpPr>
          <p:cNvPr id="3" name="Project objective(s)">
            <a:extLst>
              <a:ext uri="{FF2B5EF4-FFF2-40B4-BE49-F238E27FC236}">
                <a16:creationId xmlns:a16="http://schemas.microsoft.com/office/drawing/2014/main" id="{CF1FC71A-DEC3-4D25-A0A8-8ECF5F7295C9}"/>
              </a:ext>
            </a:extLst>
          </p:cNvPr>
          <p:cNvSpPr txBox="1"/>
          <p:nvPr/>
        </p:nvSpPr>
        <p:spPr>
          <a:xfrm>
            <a:off x="1526546" y="139984"/>
            <a:ext cx="7259900"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b">
            <a:spAutoFit/>
          </a:bodyPr>
          <a:lstStyle>
            <a:lvl1pPr defTabSz="767715">
              <a:defRPr sz="2800" b="1">
                <a:latin typeface="Times New Roman"/>
                <a:ea typeface="Times New Roman"/>
                <a:cs typeface="Times New Roman"/>
                <a:sym typeface="Times New Roman"/>
              </a:defRPr>
            </a:lvl1pPr>
          </a:lstStyle>
          <a:p>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45B888-3902-4A3A-803E-80B4D5B3B5ED}"/>
                  </a:ext>
                </a:extLst>
              </p:cNvPr>
              <p:cNvSpPr txBox="1"/>
              <p:nvPr/>
            </p:nvSpPr>
            <p:spPr>
              <a:xfrm>
                <a:off x="705303" y="857712"/>
                <a:ext cx="10743746" cy="132343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45718" tIns="45718" rIns="45718" bIns="45718">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sz="2000" dirty="0">
                    <a:latin typeface="Arial" panose="020B0604020202020204" pitchFamily="34" charset="0"/>
                    <a:cs typeface="Arial" panose="020B0604020202020204" pitchFamily="34" charset="0"/>
                  </a:rPr>
                  <a:t>The total applied force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ea typeface="Calibri" panose="020F0502020204030204" pitchFamily="34" charset="0"/>
                            <a:cs typeface="Times New Roman" panose="02020603050405020304" pitchFamily="18" charset="0"/>
                          </a:rPr>
                          <m:t>𝑭</m:t>
                        </m:r>
                      </m:e>
                      <m:sub>
                        <m:r>
                          <a:rPr lang="en-US" sz="2000" b="1" i="1">
                            <a:latin typeface="Cambria Math" panose="02040503050406030204" pitchFamily="18" charset="0"/>
                            <a:ea typeface="Calibri" panose="020F0502020204030204" pitchFamily="34" charset="0"/>
                            <a:cs typeface="Times New Roman" panose="02020603050405020304" pitchFamily="18" charset="0"/>
                          </a:rPr>
                          <m:t>𝑵</m:t>
                        </m:r>
                      </m:sub>
                    </m:sSub>
                    <m:r>
                      <a:rPr lang="en-US" sz="2000" b="1" i="1">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latin typeface="Arial" panose="020B0604020202020204" pitchFamily="34" charset="0"/>
                    <a:cs typeface="Arial" panose="020B0604020202020204" pitchFamily="34" charset="0"/>
                  </a:rPr>
                  <a:t>may has penalty due to master segment penetrate into slave segment, which is related with Augmented </a:t>
                </a:r>
                <a:r>
                  <a:rPr lang="en-US" sz="2000" dirty="0" err="1">
                    <a:latin typeface="Arial" panose="020B0604020202020204" pitchFamily="34" charset="0"/>
                    <a:cs typeface="Arial" panose="020B0604020202020204" pitchFamily="34" charset="0"/>
                  </a:rPr>
                  <a:t>Lagrangian</a:t>
                </a:r>
                <a:r>
                  <a:rPr lang="en-US" sz="2000" dirty="0">
                    <a:latin typeface="Arial" panose="020B0604020202020204" pitchFamily="34" charset="0"/>
                    <a:cs typeface="Arial" panose="020B0604020202020204" pitchFamily="34" charset="0"/>
                  </a:rPr>
                  <a:t> method and Coulomb’s law of friction</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b="1" dirty="0">
                    <a:latin typeface="Arial" panose="020B0604020202020204" pitchFamily="34" charset="0"/>
                    <a:ea typeface="Times New Roman"/>
                    <a:cs typeface="Arial" panose="020B0604020202020204" pitchFamily="34" charset="0"/>
                    <a:sym typeface="Times New Roman"/>
                  </a:rPr>
                  <a:t>stiffness between contact layers (master and slave layer) keeps updating to avoid numerical error</a:t>
                </a:r>
                <a:endParaRPr lang="en-US" sz="2000" b="1" dirty="0">
                  <a:latin typeface="Arial" panose="020B0604020202020204" pitchFamily="34" charset="0"/>
                  <a:ea typeface="Times New Roman"/>
                  <a:cs typeface="Arial" panose="020B0604020202020204" pitchFamily="34" charset="0"/>
                </a:endParaRPr>
              </a:p>
            </p:txBody>
          </p:sp>
        </mc:Choice>
        <mc:Fallback xmlns="">
          <p:sp>
            <p:nvSpPr>
              <p:cNvPr id="4" name="Rectangle 3">
                <a:extLst>
                  <a:ext uri="{FF2B5EF4-FFF2-40B4-BE49-F238E27FC236}">
                    <a16:creationId xmlns:a16="http://schemas.microsoft.com/office/drawing/2014/main" id="{8745B888-3902-4A3A-803E-80B4D5B3B5ED}"/>
                  </a:ext>
                </a:extLst>
              </p:cNvPr>
              <p:cNvSpPr txBox="1">
                <a:spLocks noRot="1" noChangeAspect="1" noMove="1" noResize="1" noEditPoints="1" noAdjustHandles="1" noChangeArrowheads="1" noChangeShapeType="1" noTextEdit="1"/>
              </p:cNvSpPr>
              <p:nvPr/>
            </p:nvSpPr>
            <p:spPr>
              <a:xfrm>
                <a:off x="705303" y="857712"/>
                <a:ext cx="10743746" cy="1323435"/>
              </a:xfrm>
              <a:prstGeom prst="rect">
                <a:avLst/>
              </a:prstGeom>
              <a:blipFill>
                <a:blip r:embed="rId7"/>
                <a:stretch>
                  <a:fillRect l="-826" t="-2857" r="-354" b="-7619"/>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21" name="Title 3">
            <a:extLst>
              <a:ext uri="{FF2B5EF4-FFF2-40B4-BE49-F238E27FC236}">
                <a16:creationId xmlns:a16="http://schemas.microsoft.com/office/drawing/2014/main" id="{1DADDE61-5D39-4A1B-97FA-3598DBA4FCA4}"/>
              </a:ext>
            </a:extLst>
          </p:cNvPr>
          <p:cNvSpPr>
            <a:spLocks noGrp="1"/>
          </p:cNvSpPr>
          <p:nvPr>
            <p:ph type="title"/>
          </p:nvPr>
        </p:nvSpPr>
        <p:spPr>
          <a:xfrm>
            <a:off x="421942" y="452537"/>
            <a:ext cx="11027107" cy="439455"/>
          </a:xfrm>
        </p:spPr>
        <p:txBody>
          <a:bodyPr/>
          <a:lstStyle/>
          <a:p>
            <a:r>
              <a:rPr lang="en-US" altLang="ko-KR" sz="2000" dirty="0"/>
              <a:t>4. Methodology : Task 1.  Study and apply for moving load (FE model)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AE7F5A5-18EB-49C1-8B2C-A840E6FBC2B6}"/>
                  </a:ext>
                </a:extLst>
              </p:cNvPr>
              <p:cNvSpPr txBox="1"/>
              <p:nvPr/>
            </p:nvSpPr>
            <p:spPr>
              <a:xfrm>
                <a:off x="6320243" y="3243131"/>
                <a:ext cx="3408401" cy="307777"/>
              </a:xfrm>
              <a:prstGeom prst="rect">
                <a:avLst/>
              </a:prstGeom>
              <a:noFill/>
            </p:spPr>
            <p:txBody>
              <a:bodyPr wrap="square">
                <a:spAutoFit/>
              </a:bodyPr>
              <a:lstStyle>
                <a:defPPr>
                  <a:defRPr lang="en-US"/>
                </a:defPPr>
                <a:lvl1pPr>
                  <a:defRPr sz="1400">
                    <a:effectLst/>
                    <a:latin typeface="Arial" panose="020B0604020202020204" pitchFamily="34" charset="0"/>
                    <a:ea typeface="Calibri" panose="020F0502020204030204" pitchFamily="34" charset="0"/>
                    <a:cs typeface="Arial" panose="020B0604020202020204" pitchFamily="34" charset="0"/>
                  </a:defRPr>
                </a:lvl1pPr>
              </a:lstStyle>
              <a:p>
                <a:r>
                  <a:rPr lang="en-US" dirty="0"/>
                  <a:t>Master contact well with slave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𝑔</m:t>
                        </m:r>
                      </m:e>
                      <m:sub>
                        <m:r>
                          <a:rPr lang="en-US">
                            <a:latin typeface="Cambria Math" panose="02040503050406030204" pitchFamily="18" charset="0"/>
                          </a:rPr>
                          <m:t>𝑁</m:t>
                        </m:r>
                      </m:sub>
                    </m:sSub>
                    <m:r>
                      <a:rPr lang="en-US">
                        <a:latin typeface="Cambria Math" panose="02040503050406030204" pitchFamily="18" charset="0"/>
                      </a:rPr>
                      <m:t>=0)</m:t>
                    </m:r>
                  </m:oMath>
                </a14:m>
                <a:endParaRPr lang="en-US" dirty="0"/>
              </a:p>
            </p:txBody>
          </p:sp>
        </mc:Choice>
        <mc:Fallback xmlns="">
          <p:sp>
            <p:nvSpPr>
              <p:cNvPr id="23" name="TextBox 22">
                <a:extLst>
                  <a:ext uri="{FF2B5EF4-FFF2-40B4-BE49-F238E27FC236}">
                    <a16:creationId xmlns:a16="http://schemas.microsoft.com/office/drawing/2014/main" id="{2AE7F5A5-18EB-49C1-8B2C-A840E6FBC2B6}"/>
                  </a:ext>
                </a:extLst>
              </p:cNvPr>
              <p:cNvSpPr txBox="1">
                <a:spLocks noRot="1" noChangeAspect="1" noMove="1" noResize="1" noEditPoints="1" noAdjustHandles="1" noChangeArrowheads="1" noChangeShapeType="1" noTextEdit="1"/>
              </p:cNvSpPr>
              <p:nvPr/>
            </p:nvSpPr>
            <p:spPr>
              <a:xfrm>
                <a:off x="6320243" y="3243131"/>
                <a:ext cx="3408401" cy="307777"/>
              </a:xfrm>
              <a:prstGeom prst="rect">
                <a:avLst/>
              </a:prstGeom>
              <a:blipFill>
                <a:blip r:embed="rId8"/>
                <a:stretch>
                  <a:fillRect l="-370" t="-4000" b="-20000"/>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4F9B1F15-1936-4067-9EA3-DFA288EA4E72}"/>
              </a:ext>
            </a:extLst>
          </p:cNvPr>
          <p:cNvGrpSpPr/>
          <p:nvPr/>
        </p:nvGrpSpPr>
        <p:grpSpPr>
          <a:xfrm>
            <a:off x="2061258" y="3760245"/>
            <a:ext cx="9585964" cy="1096987"/>
            <a:chOff x="378471" y="2651517"/>
            <a:chExt cx="9585964" cy="1096987"/>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9FE6A9C-4DE9-4C0F-960B-E647BF7B1D56}"/>
                    </a:ext>
                  </a:extLst>
                </p:cNvPr>
                <p:cNvSpPr txBox="1"/>
                <p:nvPr/>
              </p:nvSpPr>
              <p:spPr>
                <a:xfrm>
                  <a:off x="2302646" y="2651517"/>
                  <a:ext cx="4835887" cy="7788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𝑭</m:t>
                            </m:r>
                          </m:e>
                          <m:sub>
                            <m:r>
                              <a:rPr lang="en-US" sz="2000" b="1" i="1">
                                <a:solidFill>
                                  <a:srgbClr val="C00000"/>
                                </a:solidFill>
                                <a:latin typeface="Cambria Math" panose="02040503050406030204" pitchFamily="18" charset="0"/>
                              </a:rPr>
                              <m:t>𝒇</m:t>
                            </m:r>
                          </m:sub>
                        </m:sSub>
                        <m:r>
                          <a:rPr lang="en-US" sz="2000">
                            <a:solidFill>
                              <a:srgbClr val="C00000"/>
                            </a:solidFill>
                            <a:latin typeface="Cambria Math" panose="02040503050406030204" pitchFamily="18" charset="0"/>
                          </a:rPr>
                          <m:t>=</m:t>
                        </m:r>
                        <m:d>
                          <m:dPr>
                            <m:begChr m:val="|"/>
                            <m:endChr m:val="|"/>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𝒕</m:t>
                                </m:r>
                              </m:e>
                              <m:sub>
                                <m:r>
                                  <a:rPr lang="en-US" sz="2000" b="1" i="1">
                                    <a:solidFill>
                                      <a:srgbClr val="C00000"/>
                                    </a:solidFill>
                                    <a:latin typeface="Cambria Math" panose="02040503050406030204" pitchFamily="18" charset="0"/>
                                  </a:rPr>
                                  <m:t>𝑻</m:t>
                                </m:r>
                              </m:sub>
                            </m:sSub>
                          </m:e>
                        </m:d>
                        <m:r>
                          <a:rPr lang="en-US" sz="200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𝝁</m:t>
                            </m:r>
                          </m:e>
                          <m:sub>
                            <m:r>
                              <a:rPr lang="en-US" sz="2000" b="1" i="1">
                                <a:solidFill>
                                  <a:srgbClr val="C00000"/>
                                </a:solidFill>
                                <a:latin typeface="Cambria Math" panose="02040503050406030204" pitchFamily="18" charset="0"/>
                              </a:rPr>
                              <m:t>𝒇</m:t>
                            </m:r>
                          </m:sub>
                        </m:sSub>
                        <m:d>
                          <m:dPr>
                            <m:begChr m:val="|"/>
                            <m:endChr m:val="|"/>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𝒕</m:t>
                                </m:r>
                              </m:e>
                              <m:sub>
                                <m:r>
                                  <a:rPr lang="en-US" sz="2000" b="1" i="1">
                                    <a:solidFill>
                                      <a:srgbClr val="C00000"/>
                                    </a:solidFill>
                                    <a:latin typeface="Cambria Math" panose="02040503050406030204" pitchFamily="18" charset="0"/>
                                  </a:rPr>
                                  <m:t>𝑵</m:t>
                                </m:r>
                              </m:sub>
                            </m:sSub>
                          </m:e>
                        </m:d>
                        <m:r>
                          <a:rPr lang="en-US" sz="2000">
                            <a:solidFill>
                              <a:srgbClr val="C00000"/>
                            </a:solidFill>
                            <a:latin typeface="Cambria Math" panose="02040503050406030204" pitchFamily="18" charset="0"/>
                          </a:rPr>
                          <m:t> </m:t>
                        </m:r>
                        <m:d>
                          <m:dPr>
                            <m:begChr m:val="{"/>
                            <m:endChr m:val=""/>
                            <m:ctrlPr>
                              <a:rPr lang="en-US" sz="2000" i="1">
                                <a:solidFill>
                                  <a:srgbClr val="C00000"/>
                                </a:solidFill>
                                <a:latin typeface="Cambria Math" panose="02040503050406030204" pitchFamily="18" charset="0"/>
                              </a:rPr>
                            </m:ctrlPr>
                          </m:dPr>
                          <m:e>
                            <m:eqArr>
                              <m:eqArrPr>
                                <m:ctrlPr>
                                  <a:rPr lang="en-US" sz="2000" i="1">
                                    <a:solidFill>
                                      <a:srgbClr val="C00000"/>
                                    </a:solidFill>
                                    <a:latin typeface="Cambria Math" panose="02040503050406030204" pitchFamily="18" charset="0"/>
                                  </a:rPr>
                                </m:ctrlPr>
                              </m:eqArrPr>
                              <m:e>
                                <m:r>
                                  <a:rPr lang="en-US" sz="2000">
                                    <a:solidFill>
                                      <a:srgbClr val="C00000"/>
                                    </a:solidFill>
                                    <a:latin typeface="Cambria Math" panose="02040503050406030204" pitchFamily="18" charset="0"/>
                                  </a:rPr>
                                  <m:t>&amp;=0,  </m:t>
                                </m:r>
                                <m:r>
                                  <a:rPr lang="en-US" sz="2000" i="1">
                                    <a:solidFill>
                                      <a:srgbClr val="C00000"/>
                                    </a:solidFill>
                                    <a:latin typeface="Cambria Math" panose="02040503050406030204" pitchFamily="18" charset="0"/>
                                  </a:rPr>
                                  <m:t>𝑠𝑙𝑖𝑝</m:t>
                                </m:r>
                              </m:e>
                              <m:e>
                                <m:r>
                                  <a:rPr lang="en-US" sz="2000">
                                    <a:solidFill>
                                      <a:srgbClr val="C00000"/>
                                    </a:solidFill>
                                    <a:latin typeface="Cambria Math" panose="02040503050406030204" pitchFamily="18" charset="0"/>
                                  </a:rPr>
                                  <m:t>&amp;&lt;0,  </m:t>
                                </m:r>
                                <m:r>
                                  <a:rPr lang="en-US" sz="2000" i="1">
                                    <a:solidFill>
                                      <a:srgbClr val="C00000"/>
                                    </a:solidFill>
                                    <a:latin typeface="Cambria Math" panose="02040503050406030204" pitchFamily="18" charset="0"/>
                                  </a:rPr>
                                  <m:t>𝑠𝑡𝑖𝑐𝑘</m:t>
                                </m:r>
                              </m:e>
                            </m:eqArr>
                          </m:e>
                        </m:d>
                      </m:oMath>
                    </m:oMathPara>
                  </a14:m>
                  <a:endParaRPr lang="en-US" sz="2000" dirty="0">
                    <a:solidFill>
                      <a:srgbClr val="C00000"/>
                    </a:solidFill>
                  </a:endParaRPr>
                </a:p>
              </p:txBody>
            </p:sp>
          </mc:Choice>
          <mc:Fallback xmlns="">
            <p:sp>
              <p:nvSpPr>
                <p:cNvPr id="25" name="TextBox 24">
                  <a:extLst>
                    <a:ext uri="{FF2B5EF4-FFF2-40B4-BE49-F238E27FC236}">
                      <a16:creationId xmlns:a16="http://schemas.microsoft.com/office/drawing/2014/main" id="{79FE6A9C-4DE9-4C0F-960B-E647BF7B1D56}"/>
                    </a:ext>
                  </a:extLst>
                </p:cNvPr>
                <p:cNvSpPr txBox="1">
                  <a:spLocks noRot="1" noChangeAspect="1" noMove="1" noResize="1" noEditPoints="1" noAdjustHandles="1" noChangeArrowheads="1" noChangeShapeType="1" noTextEdit="1"/>
                </p:cNvSpPr>
                <p:nvPr/>
              </p:nvSpPr>
              <p:spPr>
                <a:xfrm>
                  <a:off x="2302646" y="2651517"/>
                  <a:ext cx="4835887" cy="778868"/>
                </a:xfrm>
                <a:prstGeom prst="rect">
                  <a:avLst/>
                </a:prstGeom>
                <a:blipFill>
                  <a:blip r:embed="rId9"/>
                  <a:stretch>
                    <a:fillRect t="-195161" b="-282258"/>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47A39702-0866-412D-B245-9008BCF90C8B}"/>
                </a:ext>
              </a:extLst>
            </p:cNvPr>
            <p:cNvSpPr txBox="1"/>
            <p:nvPr/>
          </p:nvSpPr>
          <p:spPr>
            <a:xfrm>
              <a:off x="7507065" y="2712704"/>
              <a:ext cx="2457370" cy="307777"/>
            </a:xfrm>
            <a:prstGeom prst="rect">
              <a:avLst/>
            </a:prstGeom>
            <a:noFill/>
            <a:ln>
              <a:solidFill>
                <a:schemeClr val="tx1"/>
              </a:solidFill>
            </a:ln>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algn="r"/>
              <a:r>
                <a:rPr lang="en-US" dirty="0"/>
                <a:t>Coulomb’s friction coefficient</a:t>
              </a:r>
            </a:p>
          </p:txBody>
        </p:sp>
        <p:sp>
          <p:nvSpPr>
            <p:cNvPr id="27" name="TextBox 26">
              <a:extLst>
                <a:ext uri="{FF2B5EF4-FFF2-40B4-BE49-F238E27FC236}">
                  <a16:creationId xmlns:a16="http://schemas.microsoft.com/office/drawing/2014/main" id="{FEE4D6B7-A2E1-4502-A7A7-55769273F12B}"/>
                </a:ext>
              </a:extLst>
            </p:cNvPr>
            <p:cNvSpPr txBox="1"/>
            <p:nvPr/>
          </p:nvSpPr>
          <p:spPr>
            <a:xfrm>
              <a:off x="378471" y="2709338"/>
              <a:ext cx="1221320" cy="307777"/>
            </a:xfrm>
            <a:prstGeom prst="rect">
              <a:avLst/>
            </a:prstGeom>
            <a:noFill/>
            <a:ln>
              <a:solidFill>
                <a:schemeClr val="tx1"/>
              </a:solidFill>
            </a:ln>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r>
                <a:rPr lang="en-US" dirty="0"/>
                <a:t>Friction force</a:t>
              </a:r>
            </a:p>
          </p:txBody>
        </p:sp>
        <p:sp>
          <p:nvSpPr>
            <p:cNvPr id="28" name="TextBox 27">
              <a:extLst>
                <a:ext uri="{FF2B5EF4-FFF2-40B4-BE49-F238E27FC236}">
                  <a16:creationId xmlns:a16="http://schemas.microsoft.com/office/drawing/2014/main" id="{B92226E7-9AF3-43FA-A4FF-C1D597AB7939}"/>
                </a:ext>
              </a:extLst>
            </p:cNvPr>
            <p:cNvSpPr txBox="1"/>
            <p:nvPr/>
          </p:nvSpPr>
          <p:spPr>
            <a:xfrm>
              <a:off x="989131" y="3440727"/>
              <a:ext cx="3095840" cy="307777"/>
            </a:xfrm>
            <a:prstGeom prst="rect">
              <a:avLst/>
            </a:prstGeom>
            <a:noFill/>
            <a:ln>
              <a:solidFill>
                <a:schemeClr val="tx1"/>
              </a:solidFill>
            </a:ln>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r>
                <a:rPr lang="en-US" dirty="0"/>
                <a:t>contact stress of tangential direction </a:t>
              </a:r>
            </a:p>
          </p:txBody>
        </p:sp>
        <p:sp>
          <p:nvSpPr>
            <p:cNvPr id="29" name="TextBox 28">
              <a:extLst>
                <a:ext uri="{FF2B5EF4-FFF2-40B4-BE49-F238E27FC236}">
                  <a16:creationId xmlns:a16="http://schemas.microsoft.com/office/drawing/2014/main" id="{67317D3F-F630-4A37-B012-26FC7E9BBA23}"/>
                </a:ext>
              </a:extLst>
            </p:cNvPr>
            <p:cNvSpPr txBox="1"/>
            <p:nvPr/>
          </p:nvSpPr>
          <p:spPr>
            <a:xfrm>
              <a:off x="4720589" y="3437168"/>
              <a:ext cx="2893024" cy="307777"/>
            </a:xfrm>
            <a:prstGeom prst="rect">
              <a:avLst/>
            </a:prstGeom>
            <a:noFill/>
            <a:ln>
              <a:solidFill>
                <a:schemeClr val="tx1"/>
              </a:solidFill>
            </a:ln>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algn="r"/>
              <a:r>
                <a:rPr lang="en-US" dirty="0"/>
                <a:t>contact stress of normal direction </a:t>
              </a:r>
            </a:p>
          </p:txBody>
        </p:sp>
        <p:cxnSp>
          <p:nvCxnSpPr>
            <p:cNvPr id="30" name="Straight Arrow Connector 29">
              <a:extLst>
                <a:ext uri="{FF2B5EF4-FFF2-40B4-BE49-F238E27FC236}">
                  <a16:creationId xmlns:a16="http://schemas.microsoft.com/office/drawing/2014/main" id="{0B3E603C-6005-43C7-A3E8-83EF47896BD7}"/>
                </a:ext>
              </a:extLst>
            </p:cNvPr>
            <p:cNvCxnSpPr>
              <a:cxnSpLocks/>
            </p:cNvCxnSpPr>
            <p:nvPr/>
          </p:nvCxnSpPr>
          <p:spPr>
            <a:xfrm flipH="1" flipV="1">
              <a:off x="1866921" y="2936352"/>
              <a:ext cx="895898" cy="229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0355FC1-7A01-48DE-9349-906236F793A7}"/>
                </a:ext>
              </a:extLst>
            </p:cNvPr>
            <p:cNvCxnSpPr>
              <a:cxnSpLocks/>
            </p:cNvCxnSpPr>
            <p:nvPr/>
          </p:nvCxnSpPr>
          <p:spPr>
            <a:xfrm flipH="1">
              <a:off x="3280411" y="3228637"/>
              <a:ext cx="320039" cy="149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7C07B92-87BE-46FE-929B-63F71F0B49FD}"/>
                </a:ext>
              </a:extLst>
            </p:cNvPr>
            <p:cNvCxnSpPr>
              <a:cxnSpLocks/>
            </p:cNvCxnSpPr>
            <p:nvPr/>
          </p:nvCxnSpPr>
          <p:spPr>
            <a:xfrm>
              <a:off x="4645041" y="3228637"/>
              <a:ext cx="268924" cy="149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632A4E3-3ECC-49A2-8BB8-86FF68F53F09}"/>
                </a:ext>
              </a:extLst>
            </p:cNvPr>
            <p:cNvCxnSpPr>
              <a:cxnSpLocks/>
            </p:cNvCxnSpPr>
            <p:nvPr/>
          </p:nvCxnSpPr>
          <p:spPr>
            <a:xfrm flipV="1">
              <a:off x="4307856" y="2709338"/>
              <a:ext cx="2795803" cy="2580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F6BCEE5E-F811-4AB8-8006-AEBB45851BED}"/>
              </a:ext>
            </a:extLst>
          </p:cNvPr>
          <p:cNvGrpSpPr/>
          <p:nvPr/>
        </p:nvGrpSpPr>
        <p:grpSpPr>
          <a:xfrm>
            <a:off x="1752600" y="5030446"/>
            <a:ext cx="8665937" cy="1816263"/>
            <a:chOff x="228599" y="5030445"/>
            <a:chExt cx="8665937" cy="1816263"/>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BB34603-D9E6-4EB0-80F7-2116B1D5B0FF}"/>
                    </a:ext>
                  </a:extLst>
                </p:cNvPr>
                <p:cNvSpPr txBox="1"/>
                <p:nvPr/>
              </p:nvSpPr>
              <p:spPr>
                <a:xfrm>
                  <a:off x="1087203" y="6135716"/>
                  <a:ext cx="18770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a:solidFill>
                                  <a:srgbClr val="836967"/>
                                </a:solidFill>
                                <a:latin typeface="Cambria Math" panose="02040503050406030204" pitchFamily="18" charset="0"/>
                              </a:rPr>
                            </m:ctrlPr>
                          </m:sSubPr>
                          <m:e>
                            <m:r>
                              <a:rPr lang="en-US" b="1" i="1">
                                <a:latin typeface="Cambria Math" panose="02040503050406030204" pitchFamily="18" charset="0"/>
                              </a:rPr>
                              <m:t>𝒕</m:t>
                            </m:r>
                          </m:e>
                          <m:sub>
                            <m:r>
                              <a:rPr lang="en-US" b="1" i="1">
                                <a:latin typeface="Cambria Math" panose="02040503050406030204" pitchFamily="18" charset="0"/>
                              </a:rPr>
                              <m:t>𝑵</m:t>
                            </m:r>
                          </m:sub>
                        </m:sSub>
                        <m:r>
                          <a:rPr lang="en-US">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b="1" i="1">
                                <a:latin typeface="Cambria Math" panose="02040503050406030204" pitchFamily="18" charset="0"/>
                              </a:rPr>
                              <m:t>𝝐</m:t>
                            </m:r>
                          </m:e>
                          <m:sub>
                            <m:r>
                              <a:rPr lang="en-US" b="1" i="1">
                                <a:latin typeface="Cambria Math" panose="02040503050406030204" pitchFamily="18" charset="0"/>
                              </a:rPr>
                              <m:t>𝑵</m:t>
                            </m:r>
                          </m:sub>
                        </m:sSub>
                        <m:sSub>
                          <m:sSubPr>
                            <m:ctrlPr>
                              <a:rPr lang="en-US" i="1">
                                <a:solidFill>
                                  <a:srgbClr val="836967"/>
                                </a:solidFill>
                                <a:latin typeface="Cambria Math" panose="02040503050406030204" pitchFamily="18" charset="0"/>
                              </a:rPr>
                            </m:ctrlPr>
                          </m:sSubPr>
                          <m:e>
                            <m:r>
                              <a:rPr lang="en-US" b="1" i="1">
                                <a:latin typeface="Cambria Math" panose="02040503050406030204" pitchFamily="18" charset="0"/>
                              </a:rPr>
                              <m:t>𝒈</m:t>
                            </m:r>
                          </m:e>
                          <m:sub>
                            <m:r>
                              <a:rPr lang="en-US" b="1" i="1">
                                <a:latin typeface="Cambria Math" panose="02040503050406030204" pitchFamily="18" charset="0"/>
                              </a:rPr>
                              <m:t>𝑵</m:t>
                            </m:r>
                          </m:sub>
                        </m:sSub>
                        <m:r>
                          <a:rPr lang="en-US">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b="1" i="1">
                                <a:latin typeface="Cambria Math" panose="02040503050406030204" pitchFamily="18" charset="0"/>
                              </a:rPr>
                              <m:t>𝝀</m:t>
                            </m:r>
                          </m:e>
                          <m:sub>
                            <m:r>
                              <a:rPr lang="en-US" b="1" i="1">
                                <a:latin typeface="Cambria Math" panose="02040503050406030204" pitchFamily="18" charset="0"/>
                              </a:rPr>
                              <m:t>𝑵</m:t>
                            </m:r>
                          </m:sub>
                        </m:sSub>
                      </m:oMath>
                    </m:oMathPara>
                  </a14:m>
                  <a:endParaRPr lang="en-US" dirty="0"/>
                </a:p>
              </p:txBody>
            </p:sp>
          </mc:Choice>
          <mc:Fallback xmlns="">
            <p:sp>
              <p:nvSpPr>
                <p:cNvPr id="35" name="TextBox 34">
                  <a:extLst>
                    <a:ext uri="{FF2B5EF4-FFF2-40B4-BE49-F238E27FC236}">
                      <a16:creationId xmlns:a16="http://schemas.microsoft.com/office/drawing/2014/main" id="{7BB34603-D9E6-4EB0-80F7-2116B1D5B0FF}"/>
                    </a:ext>
                  </a:extLst>
                </p:cNvPr>
                <p:cNvSpPr txBox="1">
                  <a:spLocks noRot="1" noChangeAspect="1" noMove="1" noResize="1" noEditPoints="1" noAdjustHandles="1" noChangeArrowheads="1" noChangeShapeType="1" noTextEdit="1"/>
                </p:cNvSpPr>
                <p:nvPr/>
              </p:nvSpPr>
              <p:spPr>
                <a:xfrm>
                  <a:off x="1087203" y="6135716"/>
                  <a:ext cx="1877008" cy="369332"/>
                </a:xfrm>
                <a:prstGeom prst="rect">
                  <a:avLst/>
                </a:prstGeom>
                <a:blipFill>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1899C7F-8A84-44AF-908B-2C8339DD1578}"/>
                    </a:ext>
                  </a:extLst>
                </p:cNvPr>
                <p:cNvSpPr txBox="1"/>
                <p:nvPr/>
              </p:nvSpPr>
              <p:spPr>
                <a:xfrm>
                  <a:off x="1087203" y="5435856"/>
                  <a:ext cx="1991307" cy="369332"/>
                </a:xfrm>
                <a:prstGeom prst="rect">
                  <a:avLst/>
                </a:prstGeom>
                <a:noFill/>
              </p:spPr>
              <p:txBody>
                <a:bodyPr wrap="square">
                  <a:spAutoFit/>
                </a:bodyPr>
                <a:lstStyle/>
                <a:p>
                  <a:r>
                    <a:rPr lang="en-US" dirty="0">
                      <a:latin typeface="Times New Roman" panose="02020603050405020304" pitchFamily="18" charset="0"/>
                      <a:ea typeface="Calibri" panose="020F0502020204030204" pitchFamily="34" charset="0"/>
                    </a:rPr>
                    <a:t>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𝒕</m:t>
                          </m:r>
                        </m:e>
                        <m:sub>
                          <m:r>
                            <a:rPr lang="en-US" b="1" i="1">
                              <a:latin typeface="Cambria Math" panose="02040503050406030204" pitchFamily="18" charset="0"/>
                              <a:ea typeface="Calibri" panose="020F0502020204030204" pitchFamily="34" charset="0"/>
                              <a:cs typeface="Times New Roman" panose="02020603050405020304" pitchFamily="18" charset="0"/>
                            </a:rPr>
                            <m:t>𝑻</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𝝐</m:t>
                              </m:r>
                            </m:e>
                          </m:acc>
                        </m:e>
                        <m:sub>
                          <m:r>
                            <a:rPr lang="en-US" b="1" i="1">
                              <a:latin typeface="Cambria Math" panose="02040503050406030204" pitchFamily="18" charset="0"/>
                              <a:ea typeface="Calibri" panose="020F0502020204030204" pitchFamily="34" charset="0"/>
                              <a:cs typeface="Times New Roman" panose="02020603050405020304" pitchFamily="18" charset="0"/>
                            </a:rPr>
                            <m:t>𝑻</m:t>
                          </m:r>
                        </m:sub>
                      </m:sSub>
                      <m:sSub>
                        <m:sSubPr>
                          <m:ctrlPr>
                            <a:rPr lang="en-US"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𝒈</m:t>
                          </m:r>
                        </m:e>
                        <m:sub>
                          <m:r>
                            <a:rPr lang="en-US" b="1" i="1">
                              <a:latin typeface="Cambria Math" panose="02040503050406030204" pitchFamily="18" charset="0"/>
                              <a:ea typeface="Calibri" panose="020F0502020204030204" pitchFamily="34" charset="0"/>
                              <a:cs typeface="Times New Roman" panose="02020603050405020304" pitchFamily="18" charset="0"/>
                            </a:rPr>
                            <m:t>𝑻</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𝝀</m:t>
                          </m:r>
                        </m:e>
                        <m:sub>
                          <m:r>
                            <a:rPr lang="en-US" b="1" i="1">
                              <a:latin typeface="Cambria Math" panose="02040503050406030204" pitchFamily="18" charset="0"/>
                              <a:ea typeface="Calibri" panose="020F0502020204030204" pitchFamily="34" charset="0"/>
                              <a:cs typeface="Times New Roman" panose="02020603050405020304" pitchFamily="18" charset="0"/>
                            </a:rPr>
                            <m:t>𝑻</m:t>
                          </m:r>
                        </m:sub>
                      </m:sSub>
                    </m:oMath>
                  </a14:m>
                  <a:endParaRPr lang="en-US" dirty="0"/>
                </a:p>
              </p:txBody>
            </p:sp>
          </mc:Choice>
          <mc:Fallback xmlns="">
            <p:sp>
              <p:nvSpPr>
                <p:cNvPr id="37" name="TextBox 36">
                  <a:extLst>
                    <a:ext uri="{FF2B5EF4-FFF2-40B4-BE49-F238E27FC236}">
                      <a16:creationId xmlns:a16="http://schemas.microsoft.com/office/drawing/2014/main" id="{E1899C7F-8A84-44AF-908B-2C8339DD1578}"/>
                    </a:ext>
                  </a:extLst>
                </p:cNvPr>
                <p:cNvSpPr txBox="1">
                  <a:spLocks noRot="1" noChangeAspect="1" noMove="1" noResize="1" noEditPoints="1" noAdjustHandles="1" noChangeArrowheads="1" noChangeShapeType="1" noTextEdit="1"/>
                </p:cNvSpPr>
                <p:nvPr/>
              </p:nvSpPr>
              <p:spPr>
                <a:xfrm>
                  <a:off x="1087203" y="5435856"/>
                  <a:ext cx="1991307" cy="369332"/>
                </a:xfrm>
                <a:prstGeom prst="rect">
                  <a:avLst/>
                </a:prstGeom>
                <a:blipFill>
                  <a:blip r:embed="rId11"/>
                  <a:stretch>
                    <a:fillRect b="-6667"/>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D0BB4769-A306-4806-9BC4-452A047E6862}"/>
                </a:ext>
              </a:extLst>
            </p:cNvPr>
            <p:cNvSpPr txBox="1"/>
            <p:nvPr/>
          </p:nvSpPr>
          <p:spPr>
            <a:xfrm>
              <a:off x="3230910" y="6268195"/>
              <a:ext cx="2948881" cy="307777"/>
            </a:xfrm>
            <a:prstGeom prst="rect">
              <a:avLst/>
            </a:prstGeom>
            <a:noFill/>
          </p:spPr>
          <p:txBody>
            <a:bodyPr wrap="square">
              <a:spAutoFit/>
            </a:bodyPr>
            <a:lstStyle/>
            <a:p>
              <a:r>
                <a:rPr lang="en-US" sz="1400" dirty="0">
                  <a:latin typeface="Times New Roman" panose="02020603050405020304" pitchFamily="18" charset="0"/>
                  <a:ea typeface="Calibri" panose="020F0502020204030204" pitchFamily="34" charset="0"/>
                </a:rPr>
                <a:t>Lagrange multiplier(normal direction)</a:t>
              </a:r>
              <a:endParaRPr lang="en-US" sz="1400" dirty="0"/>
            </a:p>
          </p:txBody>
        </p:sp>
        <p:sp>
          <p:nvSpPr>
            <p:cNvPr id="40" name="TextBox 39">
              <a:extLst>
                <a:ext uri="{FF2B5EF4-FFF2-40B4-BE49-F238E27FC236}">
                  <a16:creationId xmlns:a16="http://schemas.microsoft.com/office/drawing/2014/main" id="{B16CBC28-11C9-4F45-9474-B2B5024E3214}"/>
                </a:ext>
              </a:extLst>
            </p:cNvPr>
            <p:cNvSpPr txBox="1"/>
            <p:nvPr/>
          </p:nvSpPr>
          <p:spPr>
            <a:xfrm>
              <a:off x="3191970" y="5390054"/>
              <a:ext cx="3095840" cy="307777"/>
            </a:xfrm>
            <a:prstGeom prst="rect">
              <a:avLst/>
            </a:prstGeom>
            <a:noFill/>
          </p:spPr>
          <p:txBody>
            <a:bodyPr wrap="square">
              <a:spAutoFit/>
            </a:bodyPr>
            <a:lstStyle/>
            <a:p>
              <a:r>
                <a:rPr lang="en-US" sz="1400">
                  <a:latin typeface="Times New Roman" panose="02020603050405020304" pitchFamily="18" charset="0"/>
                  <a:ea typeface="Calibri" panose="020F0502020204030204" pitchFamily="34" charset="0"/>
                </a:rPr>
                <a:t>Lagrange multiplier(tangential direction)</a:t>
              </a:r>
              <a:endParaRPr lang="en-US" sz="1400" dirty="0"/>
            </a:p>
          </p:txBody>
        </p:sp>
        <p:sp>
          <p:nvSpPr>
            <p:cNvPr id="42" name="TextBox 41">
              <a:extLst>
                <a:ext uri="{FF2B5EF4-FFF2-40B4-BE49-F238E27FC236}">
                  <a16:creationId xmlns:a16="http://schemas.microsoft.com/office/drawing/2014/main" id="{7CB1C24C-F97F-4E0B-B341-ABA1786E6CFB}"/>
                </a:ext>
              </a:extLst>
            </p:cNvPr>
            <p:cNvSpPr txBox="1"/>
            <p:nvPr/>
          </p:nvSpPr>
          <p:spPr>
            <a:xfrm>
              <a:off x="1863153" y="5030445"/>
              <a:ext cx="3337497" cy="307777"/>
            </a:xfrm>
            <a:prstGeom prst="rect">
              <a:avLst/>
            </a:prstGeom>
            <a:noFill/>
          </p:spPr>
          <p:txBody>
            <a:bodyPr wrap="square">
              <a:spAutoFit/>
            </a:bodyPr>
            <a:lstStyle/>
            <a:p>
              <a:r>
                <a:rPr lang="en-US" sz="1400" dirty="0">
                  <a:latin typeface="Times New Roman" panose="02020603050405020304" pitchFamily="18" charset="0"/>
                  <a:ea typeface="Calibri" panose="020F0502020204030204" pitchFamily="34" charset="0"/>
                </a:rPr>
                <a:t>penalization parameter(tangential direction)</a:t>
              </a:r>
              <a:endParaRPr lang="en-US" sz="1400" dirty="0"/>
            </a:p>
          </p:txBody>
        </p:sp>
        <p:sp>
          <p:nvSpPr>
            <p:cNvPr id="43" name="TextBox 42">
              <a:extLst>
                <a:ext uri="{FF2B5EF4-FFF2-40B4-BE49-F238E27FC236}">
                  <a16:creationId xmlns:a16="http://schemas.microsoft.com/office/drawing/2014/main" id="{7B766482-DB0A-4D11-A539-2C13673D88ED}"/>
                </a:ext>
              </a:extLst>
            </p:cNvPr>
            <p:cNvSpPr txBox="1"/>
            <p:nvPr/>
          </p:nvSpPr>
          <p:spPr>
            <a:xfrm>
              <a:off x="228599" y="5757319"/>
              <a:ext cx="904951" cy="369332"/>
            </a:xfrm>
            <a:prstGeom prst="rect">
              <a:avLst/>
            </a:prstGeom>
            <a:noFill/>
          </p:spPr>
          <p:txBody>
            <a:bodyPr wrap="square">
              <a:spAutoFit/>
            </a:bodyPr>
            <a:lstStyle/>
            <a:p>
              <a:r>
                <a:rPr lang="en-US" dirty="0">
                  <a:latin typeface="Times New Roman" panose="02020603050405020304" pitchFamily="18" charset="0"/>
                </a:rPr>
                <a:t>where</a:t>
              </a:r>
              <a:endParaRPr lang="en-US" dirty="0"/>
            </a:p>
          </p:txBody>
        </p:sp>
        <p:sp>
          <p:nvSpPr>
            <p:cNvPr id="44" name="TextBox 43">
              <a:extLst>
                <a:ext uri="{FF2B5EF4-FFF2-40B4-BE49-F238E27FC236}">
                  <a16:creationId xmlns:a16="http://schemas.microsoft.com/office/drawing/2014/main" id="{66506E0C-7184-4F20-AA22-3069CCC3A823}"/>
                </a:ext>
              </a:extLst>
            </p:cNvPr>
            <p:cNvSpPr txBox="1"/>
            <p:nvPr/>
          </p:nvSpPr>
          <p:spPr>
            <a:xfrm>
              <a:off x="2038446" y="6538931"/>
              <a:ext cx="3268277" cy="307777"/>
            </a:xfrm>
            <a:prstGeom prst="rect">
              <a:avLst/>
            </a:prstGeom>
            <a:noFill/>
          </p:spPr>
          <p:txBody>
            <a:bodyPr wrap="square">
              <a:spAutoFit/>
            </a:bodyPr>
            <a:lstStyle/>
            <a:p>
              <a:r>
                <a:rPr lang="en-US" sz="1400" dirty="0">
                  <a:latin typeface="Times New Roman" panose="02020603050405020304" pitchFamily="18" charset="0"/>
                  <a:ea typeface="Calibri" panose="020F0502020204030204" pitchFamily="34" charset="0"/>
                </a:rPr>
                <a:t>penalization parameter(normal direction)</a:t>
              </a:r>
              <a:endParaRPr lang="en-US" sz="1400" dirty="0"/>
            </a:p>
          </p:txBody>
        </p:sp>
        <p:cxnSp>
          <p:nvCxnSpPr>
            <p:cNvPr id="45" name="Straight Arrow Connector 44">
              <a:extLst>
                <a:ext uri="{FF2B5EF4-FFF2-40B4-BE49-F238E27FC236}">
                  <a16:creationId xmlns:a16="http://schemas.microsoft.com/office/drawing/2014/main" id="{16DBE968-5D62-4D3F-AC56-4BA5DED978AA}"/>
                </a:ext>
              </a:extLst>
            </p:cNvPr>
            <p:cNvCxnSpPr>
              <a:cxnSpLocks/>
            </p:cNvCxnSpPr>
            <p:nvPr/>
          </p:nvCxnSpPr>
          <p:spPr>
            <a:xfrm flipV="1">
              <a:off x="1895926" y="5310858"/>
              <a:ext cx="186930" cy="260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A31FCA3-5545-42DE-9346-BB854EF03C7B}"/>
                </a:ext>
              </a:extLst>
            </p:cNvPr>
            <p:cNvCxnSpPr>
              <a:cxnSpLocks/>
            </p:cNvCxnSpPr>
            <p:nvPr/>
          </p:nvCxnSpPr>
          <p:spPr>
            <a:xfrm>
              <a:off x="1863153" y="6500978"/>
              <a:ext cx="219703" cy="1689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2FD1C06-B863-424D-9A53-A03D8E6E322F}"/>
                </a:ext>
              </a:extLst>
            </p:cNvPr>
            <p:cNvCxnSpPr>
              <a:cxnSpLocks/>
            </p:cNvCxnSpPr>
            <p:nvPr/>
          </p:nvCxnSpPr>
          <p:spPr>
            <a:xfrm flipV="1">
              <a:off x="2754530" y="5579777"/>
              <a:ext cx="476380" cy="1041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A050EEC-A6FA-46C9-BAD9-6266D2A1AE63}"/>
                </a:ext>
              </a:extLst>
            </p:cNvPr>
            <p:cNvCxnSpPr>
              <a:cxnSpLocks/>
            </p:cNvCxnSpPr>
            <p:nvPr/>
          </p:nvCxnSpPr>
          <p:spPr>
            <a:xfrm>
              <a:off x="2812068" y="6376543"/>
              <a:ext cx="418842" cy="55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24EBE0B-A39D-41BC-B4F0-F87F7E202C84}"/>
                </a:ext>
              </a:extLst>
            </p:cNvPr>
            <p:cNvSpPr/>
            <p:nvPr/>
          </p:nvSpPr>
          <p:spPr>
            <a:xfrm>
              <a:off x="1703188" y="5452959"/>
              <a:ext cx="276872" cy="321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DAFD6B5-86B7-48A0-8DFB-B03A9BF52CC1}"/>
                </a:ext>
              </a:extLst>
            </p:cNvPr>
            <p:cNvSpPr/>
            <p:nvPr/>
          </p:nvSpPr>
          <p:spPr>
            <a:xfrm>
              <a:off x="1724717" y="6192650"/>
              <a:ext cx="276872" cy="321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15453B8-2CAD-4B69-9E9F-9E80EF42CCC4}"/>
                </a:ext>
              </a:extLst>
            </p:cNvPr>
            <p:cNvSpPr/>
            <p:nvPr/>
          </p:nvSpPr>
          <p:spPr>
            <a:xfrm>
              <a:off x="2498381" y="5527945"/>
              <a:ext cx="276872" cy="321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F525ADF-91C7-466D-B85E-FA4B9E1B7D89}"/>
                </a:ext>
              </a:extLst>
            </p:cNvPr>
            <p:cNvSpPr/>
            <p:nvPr/>
          </p:nvSpPr>
          <p:spPr>
            <a:xfrm>
              <a:off x="2534005" y="6188117"/>
              <a:ext cx="276872" cy="321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60DC72CC-AB93-4CC1-8BAC-46A2F1DA82E6}"/>
                    </a:ext>
                  </a:extLst>
                </p:cNvPr>
                <p:cNvSpPr txBox="1"/>
                <p:nvPr/>
              </p:nvSpPr>
              <p:spPr>
                <a:xfrm>
                  <a:off x="6528512" y="5424292"/>
                  <a:ext cx="4646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𝝐</m:t>
                                </m:r>
                              </m:e>
                            </m:acc>
                          </m:e>
                          <m:sub>
                            <m:r>
                              <a:rPr lang="en-US" b="1" i="1">
                                <a:latin typeface="Cambria Math" panose="02040503050406030204" pitchFamily="18" charset="0"/>
                                <a:ea typeface="Calibri" panose="020F0502020204030204" pitchFamily="34" charset="0"/>
                                <a:cs typeface="Times New Roman" panose="02020603050405020304" pitchFamily="18" charset="0"/>
                              </a:rPr>
                              <m:t>𝑻</m:t>
                            </m:r>
                          </m:sub>
                        </m:sSub>
                      </m:oMath>
                    </m:oMathPara>
                  </a14:m>
                  <a:endParaRPr lang="en-US" dirty="0"/>
                </a:p>
              </p:txBody>
            </p:sp>
          </mc:Choice>
          <mc:Fallback xmlns="">
            <p:sp>
              <p:nvSpPr>
                <p:cNvPr id="63" name="TextBox 62">
                  <a:extLst>
                    <a:ext uri="{FF2B5EF4-FFF2-40B4-BE49-F238E27FC236}">
                      <a16:creationId xmlns:a16="http://schemas.microsoft.com/office/drawing/2014/main" id="{60DC72CC-AB93-4CC1-8BAC-46A2F1DA82E6}"/>
                    </a:ext>
                  </a:extLst>
                </p:cNvPr>
                <p:cNvSpPr txBox="1">
                  <a:spLocks noRot="1" noChangeAspect="1" noMove="1" noResize="1" noEditPoints="1" noAdjustHandles="1" noChangeArrowheads="1" noChangeShapeType="1" noTextEdit="1"/>
                </p:cNvSpPr>
                <p:nvPr/>
              </p:nvSpPr>
              <p:spPr>
                <a:xfrm>
                  <a:off x="6528512" y="5424292"/>
                  <a:ext cx="464689"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C39DB088-C574-4D7E-B990-B4786CE5D2A4}"/>
                    </a:ext>
                  </a:extLst>
                </p:cNvPr>
                <p:cNvSpPr txBox="1"/>
                <p:nvPr/>
              </p:nvSpPr>
              <p:spPr>
                <a:xfrm>
                  <a:off x="6545180" y="5834528"/>
                  <a:ext cx="43135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836967"/>
                                </a:solidFill>
                                <a:latin typeface="Cambria Math" panose="02040503050406030204" pitchFamily="18" charset="0"/>
                              </a:rPr>
                            </m:ctrlPr>
                          </m:sSubPr>
                          <m:e>
                            <m:r>
                              <a:rPr lang="en-US" b="1" i="1">
                                <a:latin typeface="Cambria Math" panose="02040503050406030204" pitchFamily="18" charset="0"/>
                              </a:rPr>
                              <m:t>𝝐</m:t>
                            </m:r>
                          </m:e>
                          <m:sub>
                            <m:r>
                              <a:rPr lang="en-US" b="1" i="1">
                                <a:latin typeface="Cambria Math" panose="02040503050406030204" pitchFamily="18" charset="0"/>
                              </a:rPr>
                              <m:t>𝑵</m:t>
                            </m:r>
                          </m:sub>
                        </m:sSub>
                      </m:oMath>
                    </m:oMathPara>
                  </a14:m>
                  <a:endParaRPr lang="en-US" dirty="0"/>
                </a:p>
              </p:txBody>
            </p:sp>
          </mc:Choice>
          <mc:Fallback xmlns="">
            <p:sp>
              <p:nvSpPr>
                <p:cNvPr id="64" name="TextBox 63">
                  <a:extLst>
                    <a:ext uri="{FF2B5EF4-FFF2-40B4-BE49-F238E27FC236}">
                      <a16:creationId xmlns:a16="http://schemas.microsoft.com/office/drawing/2014/main" id="{C39DB088-C574-4D7E-B990-B4786CE5D2A4}"/>
                    </a:ext>
                  </a:extLst>
                </p:cNvPr>
                <p:cNvSpPr txBox="1">
                  <a:spLocks noRot="1" noChangeAspect="1" noMove="1" noResize="1" noEditPoints="1" noAdjustHandles="1" noChangeArrowheads="1" noChangeShapeType="1" noTextEdit="1"/>
                </p:cNvSpPr>
                <p:nvPr/>
              </p:nvSpPr>
              <p:spPr>
                <a:xfrm>
                  <a:off x="6545180" y="5834528"/>
                  <a:ext cx="431351"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4832B70-BDDF-48EC-A316-8EDAF0CEA135}"/>
                    </a:ext>
                  </a:extLst>
                </p:cNvPr>
                <p:cNvSpPr txBox="1"/>
                <p:nvPr/>
              </p:nvSpPr>
              <p:spPr>
                <a:xfrm>
                  <a:off x="7021826" y="5530173"/>
                  <a:ext cx="1872710" cy="646331"/>
                </a:xfrm>
                <a:prstGeom prst="rect">
                  <a:avLst/>
                </a:prstGeom>
                <a:noFill/>
              </p:spPr>
              <p:txBody>
                <a:bodyPr wrap="square">
                  <a:spAutoFit/>
                </a:bodyPr>
                <a:lstStyle/>
                <a:p>
                  <a:r>
                    <a:rPr lang="en-US" dirty="0"/>
                    <a:t>are related with </a:t>
                  </a:r>
                </a:p>
                <a:p>
                  <a:r>
                    <a:rPr lang="en-US" dirty="0">
                      <a:latin typeface="Arial" panose="020B0604020202020204" pitchFamily="34" charset="0"/>
                      <a:cs typeface="Arial" panose="020B0604020202020204" pitchFamily="34" charset="0"/>
                    </a:rPr>
                    <a:t>applied force </a:t>
                  </a:r>
                  <a14:m>
                    <m:oMath xmlns:m="http://schemas.openxmlformats.org/officeDocument/2006/math">
                      <m:sSub>
                        <m:sSubPr>
                          <m:ctrlPr>
                            <a:rPr lang="en-US" i="1">
                              <a:latin typeface="Cambria Math" panose="02040503050406030204" pitchFamily="18" charset="0"/>
                            </a:rPr>
                          </m:ctrlPr>
                        </m:sSubPr>
                        <m:e>
                          <m:r>
                            <a:rPr lang="en-US" sz="2000" b="1" i="1">
                              <a:latin typeface="Cambria Math" panose="02040503050406030204" pitchFamily="18" charset="0"/>
                              <a:ea typeface="Calibri" panose="020F0502020204030204" pitchFamily="34" charset="0"/>
                              <a:cs typeface="Times New Roman" panose="02020603050405020304" pitchFamily="18" charset="0"/>
                            </a:rPr>
                            <m:t>𝑭</m:t>
                          </m:r>
                        </m:e>
                        <m:sub>
                          <m:r>
                            <a:rPr lang="en-US" sz="2000" b="1" i="1">
                              <a:latin typeface="Cambria Math" panose="02040503050406030204" pitchFamily="18" charset="0"/>
                              <a:ea typeface="Calibri" panose="020F0502020204030204" pitchFamily="34" charset="0"/>
                              <a:cs typeface="Times New Roman" panose="02020603050405020304" pitchFamily="18" charset="0"/>
                            </a:rPr>
                            <m:t>𝑵</m:t>
                          </m:r>
                        </m:sub>
                      </m:sSub>
                    </m:oMath>
                  </a14:m>
                  <a:r>
                    <a:rPr lang="en-US" dirty="0"/>
                    <a:t>  </a:t>
                  </a:r>
                </a:p>
              </p:txBody>
            </p:sp>
          </mc:Choice>
          <mc:Fallback xmlns="">
            <p:sp>
              <p:nvSpPr>
                <p:cNvPr id="66" name="TextBox 65">
                  <a:extLst>
                    <a:ext uri="{FF2B5EF4-FFF2-40B4-BE49-F238E27FC236}">
                      <a16:creationId xmlns:a16="http://schemas.microsoft.com/office/drawing/2014/main" id="{24832B70-BDDF-48EC-A316-8EDAF0CEA135}"/>
                    </a:ext>
                  </a:extLst>
                </p:cNvPr>
                <p:cNvSpPr txBox="1">
                  <a:spLocks noRot="1" noChangeAspect="1" noMove="1" noResize="1" noEditPoints="1" noAdjustHandles="1" noChangeArrowheads="1" noChangeShapeType="1" noTextEdit="1"/>
                </p:cNvSpPr>
                <p:nvPr/>
              </p:nvSpPr>
              <p:spPr>
                <a:xfrm>
                  <a:off x="7021826" y="5530173"/>
                  <a:ext cx="1872710" cy="646331"/>
                </a:xfrm>
                <a:prstGeom prst="rect">
                  <a:avLst/>
                </a:prstGeom>
                <a:blipFill>
                  <a:blip r:embed="rId14"/>
                  <a:stretch>
                    <a:fillRect l="-2932" t="-4717"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AA7000A0-E3EC-4541-A0E9-ED0EC00DA081}"/>
                    </a:ext>
                  </a:extLst>
                </p:cNvPr>
                <p:cNvSpPr txBox="1"/>
                <p:nvPr/>
              </p:nvSpPr>
              <p:spPr>
                <a:xfrm>
                  <a:off x="6222432" y="5660519"/>
                  <a:ext cx="4646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a:p>
              </p:txBody>
            </p:sp>
          </mc:Choice>
          <mc:Fallback xmlns="">
            <p:sp>
              <p:nvSpPr>
                <p:cNvPr id="67" name="TextBox 66">
                  <a:extLst>
                    <a:ext uri="{FF2B5EF4-FFF2-40B4-BE49-F238E27FC236}">
                      <a16:creationId xmlns:a16="http://schemas.microsoft.com/office/drawing/2014/main" id="{AA7000A0-E3EC-4541-A0E9-ED0EC00DA081}"/>
                    </a:ext>
                  </a:extLst>
                </p:cNvPr>
                <p:cNvSpPr txBox="1">
                  <a:spLocks noRot="1" noChangeAspect="1" noMove="1" noResize="1" noEditPoints="1" noAdjustHandles="1" noChangeArrowheads="1" noChangeShapeType="1" noTextEdit="1"/>
                </p:cNvSpPr>
                <p:nvPr/>
              </p:nvSpPr>
              <p:spPr>
                <a:xfrm>
                  <a:off x="6222432" y="5660519"/>
                  <a:ext cx="464689" cy="369332"/>
                </a:xfrm>
                <a:prstGeom prst="rect">
                  <a:avLst/>
                </a:prstGeom>
                <a:blipFill>
                  <a:blip r:embed="rId15"/>
                  <a:stretch>
                    <a:fillRect/>
                  </a:stretch>
                </a:blipFill>
              </p:spPr>
              <p:txBody>
                <a:bodyPr/>
                <a:lstStyle/>
                <a:p>
                  <a:r>
                    <a:rPr lang="en-US">
                      <a:noFill/>
                    </a:rPr>
                    <a:t> </a:t>
                  </a:r>
                </a:p>
              </p:txBody>
            </p:sp>
          </mc:Fallback>
        </mc:AlternateContent>
      </p:grpSp>
      <p:sp>
        <p:nvSpPr>
          <p:cNvPr id="41" name="TextBox 40">
            <a:extLst>
              <a:ext uri="{FF2B5EF4-FFF2-40B4-BE49-F238E27FC236}">
                <a16:creationId xmlns:a16="http://schemas.microsoft.com/office/drawing/2014/main" id="{CD1BEE3B-F594-4F8E-9669-9D812E6BF77F}"/>
              </a:ext>
            </a:extLst>
          </p:cNvPr>
          <p:cNvSpPr txBox="1"/>
          <p:nvPr/>
        </p:nvSpPr>
        <p:spPr>
          <a:xfrm>
            <a:off x="9482182" y="6485218"/>
            <a:ext cx="1506801" cy="307777"/>
          </a:xfrm>
          <a:prstGeom prst="rect">
            <a:avLst/>
          </a:prstGeom>
          <a:noFill/>
        </p:spPr>
        <p:txBody>
          <a:bodyPr wrap="square">
            <a:spAutoFit/>
          </a:bodyPr>
          <a:lstStyle/>
          <a:p>
            <a:r>
              <a:rPr lang="en-US" sz="1400" u="sng" dirty="0">
                <a:latin typeface="Times New Roman" panose="02020603050405020304" pitchFamily="18" charset="0"/>
                <a:cs typeface="Times New Roman" panose="02020603050405020304" pitchFamily="18" charset="0"/>
              </a:rPr>
              <a:t>Simo(1992)</a:t>
            </a:r>
          </a:p>
        </p:txBody>
      </p:sp>
    </p:spTree>
    <p:extLst>
      <p:ext uri="{BB962C8B-B14F-4D97-AF65-F5344CB8AC3E}">
        <p14:creationId xmlns:p14="http://schemas.microsoft.com/office/powerpoint/2010/main" val="927777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ject objective(s)">
            <a:extLst>
              <a:ext uri="{FF2B5EF4-FFF2-40B4-BE49-F238E27FC236}">
                <a16:creationId xmlns:a16="http://schemas.microsoft.com/office/drawing/2014/main" id="{CF1FC71A-DEC3-4D25-A0A8-8ECF5F7295C9}"/>
              </a:ext>
            </a:extLst>
          </p:cNvPr>
          <p:cNvSpPr txBox="1"/>
          <p:nvPr/>
        </p:nvSpPr>
        <p:spPr>
          <a:xfrm>
            <a:off x="1526546" y="139984"/>
            <a:ext cx="7259900"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b">
            <a:spAutoFit/>
          </a:bodyPr>
          <a:lstStyle>
            <a:lvl1pPr defTabSz="767715">
              <a:defRPr sz="2800" b="1">
                <a:latin typeface="Times New Roman"/>
                <a:ea typeface="Times New Roman"/>
                <a:cs typeface="Times New Roman"/>
                <a:sym typeface="Times New Roman"/>
              </a:defRPr>
            </a:lvl1pPr>
          </a:lstStyle>
          <a:p>
            <a:endParaRPr lang="en-US" dirty="0"/>
          </a:p>
        </p:txBody>
      </p:sp>
      <p:sp>
        <p:nvSpPr>
          <p:cNvPr id="4" name="Rectangle 3">
            <a:extLst>
              <a:ext uri="{FF2B5EF4-FFF2-40B4-BE49-F238E27FC236}">
                <a16:creationId xmlns:a16="http://schemas.microsoft.com/office/drawing/2014/main" id="{8745B888-3902-4A3A-803E-80B4D5B3B5ED}"/>
              </a:ext>
            </a:extLst>
          </p:cNvPr>
          <p:cNvSpPr txBox="1"/>
          <p:nvPr/>
        </p:nvSpPr>
        <p:spPr>
          <a:xfrm>
            <a:off x="714614" y="996852"/>
            <a:ext cx="10579176"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sz="2000" dirty="0">
                <a:latin typeface="Arial" panose="020B0604020202020204" pitchFamily="34" charset="0"/>
                <a:cs typeface="Arial" panose="020B0604020202020204" pitchFamily="34" charset="0"/>
              </a:rPr>
              <a:t>The concept of vehicle-bridge interaction (VBI) is based on the interdependence between moving vehicles and bridge response. </a:t>
            </a:r>
          </a:p>
          <a:p>
            <a:pPr>
              <a:defRPr sz="2000">
                <a:latin typeface="Times New Roman"/>
                <a:ea typeface="Times New Roman"/>
                <a:cs typeface="Times New Roman"/>
                <a:sym typeface="Times New Roman"/>
              </a:defRPr>
            </a:pPr>
            <a:endParaRPr lang="en-US" sz="2000" dirty="0">
              <a:latin typeface="Arial" panose="020B0604020202020204" pitchFamily="34" charset="0"/>
              <a:cs typeface="Arial" panose="020B0604020202020204" pitchFamily="34" charset="0"/>
            </a:endParaRPr>
          </a:p>
          <a:p>
            <a:pPr algn="ctr">
              <a:defRPr sz="2000">
                <a:latin typeface="Times New Roman"/>
                <a:ea typeface="Times New Roman"/>
                <a:cs typeface="Times New Roman"/>
                <a:sym typeface="Times New Roman"/>
              </a:defRPr>
            </a:pPr>
            <a:r>
              <a:rPr lang="en-US" sz="2000" b="1" dirty="0">
                <a:latin typeface="Arial" panose="020B0604020202020204" pitchFamily="34" charset="0"/>
                <a:cs typeface="Arial" panose="020B0604020202020204" pitchFamily="34" charset="0"/>
              </a:rPr>
              <a:t>Model and equation for a passing vehicle and simple bridge: </a:t>
            </a:r>
          </a:p>
        </p:txBody>
      </p:sp>
      <p:sp>
        <p:nvSpPr>
          <p:cNvPr id="21" name="Title 3">
            <a:extLst>
              <a:ext uri="{FF2B5EF4-FFF2-40B4-BE49-F238E27FC236}">
                <a16:creationId xmlns:a16="http://schemas.microsoft.com/office/drawing/2014/main" id="{1DADDE61-5D39-4A1B-97FA-3598DBA4FCA4}"/>
              </a:ext>
            </a:extLst>
          </p:cNvPr>
          <p:cNvSpPr>
            <a:spLocks noGrp="1"/>
          </p:cNvSpPr>
          <p:nvPr>
            <p:ph type="title"/>
          </p:nvPr>
        </p:nvSpPr>
        <p:spPr>
          <a:xfrm>
            <a:off x="336799" y="499137"/>
            <a:ext cx="11753906" cy="439455"/>
          </a:xfrm>
        </p:spPr>
        <p:txBody>
          <a:bodyPr/>
          <a:lstStyle/>
          <a:p>
            <a:r>
              <a:rPr lang="en-US" altLang="ko-KR" sz="2000" dirty="0"/>
              <a:t>4. Methodology : Task 1B.  Study and apply for moving load (analytical solutions) </a:t>
            </a:r>
          </a:p>
        </p:txBody>
      </p:sp>
      <p:sp>
        <p:nvSpPr>
          <p:cNvPr id="68" name="TextBox 67">
            <a:extLst>
              <a:ext uri="{FF2B5EF4-FFF2-40B4-BE49-F238E27FC236}">
                <a16:creationId xmlns:a16="http://schemas.microsoft.com/office/drawing/2014/main" id="{CF93AF63-9C6A-49B2-B39E-2BBE44FC1D26}"/>
              </a:ext>
            </a:extLst>
          </p:cNvPr>
          <p:cNvSpPr txBox="1"/>
          <p:nvPr/>
        </p:nvSpPr>
        <p:spPr>
          <a:xfrm>
            <a:off x="2664110" y="6519446"/>
            <a:ext cx="7099284" cy="338554"/>
          </a:xfrm>
          <a:prstGeom prst="rect">
            <a:avLst/>
          </a:prstGeom>
          <a:noFill/>
        </p:spPr>
        <p:txBody>
          <a:bodyPr wrap="square">
            <a:spAutoFit/>
          </a:bodyPr>
          <a:lstStyle/>
          <a:p>
            <a:pPr algn="ctr">
              <a:spcAft>
                <a:spcPts val="1000"/>
              </a:spcAft>
            </a:pPr>
            <a:r>
              <a:rPr lang="en-US" sz="1600" b="1" dirty="0">
                <a:latin typeface="Arial" panose="020B0604020202020204" pitchFamily="34" charset="0"/>
                <a:ea typeface="Calibri" panose="020F0502020204030204" pitchFamily="34" charset="0"/>
                <a:cs typeface="Arial" panose="020B0604020202020204" pitchFamily="34" charset="0"/>
              </a:rPr>
              <a:t>Simple model for passing vehicle and bridge</a:t>
            </a:r>
          </a:p>
        </p:txBody>
      </p:sp>
      <p:pic>
        <p:nvPicPr>
          <p:cNvPr id="17" name="Picture 16">
            <a:extLst>
              <a:ext uri="{FF2B5EF4-FFF2-40B4-BE49-F238E27FC236}">
                <a16:creationId xmlns:a16="http://schemas.microsoft.com/office/drawing/2014/main" id="{3A007D97-E34A-4CD5-9FE3-9DE7D8623924}"/>
              </a:ext>
            </a:extLst>
          </p:cNvPr>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74365" y="4624918"/>
            <a:ext cx="6422407" cy="1962747"/>
          </a:xfrm>
          <a:prstGeom prst="rect">
            <a:avLst/>
          </a:prstGeom>
          <a:noFill/>
        </p:spPr>
      </p:pic>
      <p:grpSp>
        <p:nvGrpSpPr>
          <p:cNvPr id="13" name="Group 12">
            <a:extLst>
              <a:ext uri="{FF2B5EF4-FFF2-40B4-BE49-F238E27FC236}">
                <a16:creationId xmlns:a16="http://schemas.microsoft.com/office/drawing/2014/main" id="{50849969-EB6A-46F1-8B62-E8B7FA1FC54C}"/>
              </a:ext>
            </a:extLst>
          </p:cNvPr>
          <p:cNvGrpSpPr/>
          <p:nvPr/>
        </p:nvGrpSpPr>
        <p:grpSpPr>
          <a:xfrm>
            <a:off x="1979947" y="3611743"/>
            <a:ext cx="10758136" cy="1025536"/>
            <a:chOff x="455947" y="3576378"/>
            <a:chExt cx="10758136" cy="1025536"/>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F285383-FFF1-4AC3-9E3A-DB17DBBF223B}"/>
                    </a:ext>
                  </a:extLst>
                </p:cNvPr>
                <p:cNvSpPr txBox="1"/>
                <p:nvPr/>
              </p:nvSpPr>
              <p:spPr>
                <a:xfrm>
                  <a:off x="455947" y="3894861"/>
                  <a:ext cx="5807693" cy="707053"/>
                </a:xfrm>
                <a:prstGeom prst="rect">
                  <a:avLst/>
                </a:prstGeom>
                <a:noFill/>
              </p:spPr>
              <p:txBody>
                <a:bodyPr wrap="square">
                  <a:spAutoFit/>
                </a:bodyPr>
                <a:lstStyle/>
                <a:p>
                  <a14:m>
                    <m:oMath xmlns:m="http://schemas.openxmlformats.org/officeDocument/2006/math">
                      <m:acc>
                        <m:accPr>
                          <m:chr m:val="̈"/>
                          <m:ctrlPr>
                            <a:rPr lang="en-US" sz="1600" i="1">
                              <a:latin typeface="Cambria Math" panose="02040503050406030204" pitchFamily="18" charset="0"/>
                            </a:rPr>
                          </m:ctrlPr>
                        </m:accPr>
                        <m:e>
                          <m:r>
                            <a:rPr lang="en-US" sz="1600" b="1" i="1">
                              <a:latin typeface="Cambria Math" panose="02040503050406030204" pitchFamily="18" charset="0"/>
                              <a:ea typeface="Calibri" panose="020F0502020204030204" pitchFamily="34" charset="0"/>
                              <a:cs typeface="Times New Roman" panose="02020603050405020304" pitchFamily="18" charset="0"/>
                            </a:rPr>
                            <m:t>𝒖</m:t>
                          </m:r>
                        </m:e>
                      </m:acc>
                      <m:d>
                        <m:dPr>
                          <m:ctrlPr>
                            <a:rPr lang="en-US" sz="1600" i="1">
                              <a:latin typeface="Cambria Math" panose="02040503050406030204" pitchFamily="18" charset="0"/>
                            </a:rPr>
                          </m:ctrlPr>
                        </m:dPr>
                        <m:e>
                          <m:r>
                            <a:rPr lang="en-US" sz="1600" b="1" i="1">
                              <a:latin typeface="Cambria Math" panose="02040503050406030204" pitchFamily="18" charset="0"/>
                              <a:ea typeface="Calibri" panose="020F0502020204030204" pitchFamily="34" charset="0"/>
                              <a:cs typeface="Times New Roman" panose="02020603050405020304" pitchFamily="18" charset="0"/>
                            </a:rPr>
                            <m:t>𝒙</m:t>
                          </m:r>
                          <m:r>
                            <a:rPr lang="en-US" sz="1600" b="1" i="1">
                              <a:latin typeface="Cambria Math" panose="02040503050406030204" pitchFamily="18" charset="0"/>
                              <a:ea typeface="Calibri" panose="020F0502020204030204" pitchFamily="34" charset="0"/>
                              <a:cs typeface="Times New Roman" panose="02020603050405020304" pitchFamily="18" charset="0"/>
                            </a:rPr>
                            <m:t>,</m:t>
                          </m:r>
                          <m:r>
                            <a:rPr lang="en-US" sz="1600" b="1" i="1">
                              <a:latin typeface="Cambria Math" panose="02040503050406030204" pitchFamily="18" charset="0"/>
                              <a:ea typeface="Calibri" panose="020F0502020204030204" pitchFamily="34" charset="0"/>
                              <a:cs typeface="Times New Roman" panose="02020603050405020304" pitchFamily="18" charset="0"/>
                            </a:rPr>
                            <m:t>𝒕</m:t>
                          </m:r>
                        </m:e>
                      </m:d>
                      <m:r>
                        <a:rPr lang="en-US" sz="1600" b="1" i="1">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en-US" sz="1600" i="1">
                              <a:latin typeface="Cambria Math" panose="02040503050406030204" pitchFamily="18" charset="0"/>
                            </a:rPr>
                          </m:ctrlPr>
                        </m:naryPr>
                        <m:sub/>
                        <m:sup/>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b="1" i="1">
                                      <a:latin typeface="Cambria Math" panose="02040503050406030204" pitchFamily="18" charset="0"/>
                                      <a:ea typeface="Calibri" panose="020F0502020204030204" pitchFamily="34" charset="0"/>
                                      <a:cs typeface="Times New Roman" panose="02020603050405020304" pitchFamily="18" charset="0"/>
                                    </a:rPr>
                                    <m:t>∆</m:t>
                                  </m:r>
                                </m:e>
                                <m:sub>
                                  <m:r>
                                    <a:rPr lang="en-US" sz="1600" b="1" i="1">
                                      <a:latin typeface="Cambria Math" panose="02040503050406030204" pitchFamily="18" charset="0"/>
                                      <a:ea typeface="Calibri" panose="020F0502020204030204" pitchFamily="34" charset="0"/>
                                      <a:cs typeface="Times New Roman" panose="02020603050405020304" pitchFamily="18" charset="0"/>
                                    </a:rPr>
                                    <m:t>𝒔𝒕</m:t>
                                  </m:r>
                                </m:sub>
                              </m:sSub>
                            </m:num>
                            <m:den>
                              <m:r>
                                <a:rPr lang="en-US" sz="1600" b="1" i="1">
                                  <a:latin typeface="Cambria Math" panose="02040503050406030204" pitchFamily="18" charset="0"/>
                                  <a:ea typeface="Calibri" panose="020F0502020204030204" pitchFamily="34" charset="0"/>
                                  <a:cs typeface="Times New Roman" panose="02020603050405020304" pitchFamily="18" charset="0"/>
                                </a:rPr>
                                <m:t>𝟏</m:t>
                              </m:r>
                              <m:r>
                                <a:rPr lang="en-US" sz="16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latin typeface="Cambria Math" panose="02040503050406030204" pitchFamily="18" charset="0"/>
                                    </a:rPr>
                                  </m:ctrlPr>
                                </m:sSupPr>
                                <m:e>
                                  <m:r>
                                    <a:rPr lang="en-US" sz="1600" b="1" i="1">
                                      <a:latin typeface="Cambria Math" panose="02040503050406030204" pitchFamily="18" charset="0"/>
                                      <a:ea typeface="Calibri" panose="020F0502020204030204" pitchFamily="34" charset="0"/>
                                      <a:cs typeface="Times New Roman" panose="02020603050405020304" pitchFamily="18" charset="0"/>
                                    </a:rPr>
                                    <m:t>𝒔</m:t>
                                  </m:r>
                                </m:e>
                                <m:sup>
                                  <m:r>
                                    <a:rPr lang="en-US" sz="1600" b="1" i="1">
                                      <a:latin typeface="Cambria Math" panose="02040503050406030204" pitchFamily="18" charset="0"/>
                                      <a:ea typeface="Calibri" panose="020F0502020204030204" pitchFamily="34" charset="0"/>
                                      <a:cs typeface="Times New Roman" panose="02020603050405020304" pitchFamily="18" charset="0"/>
                                    </a:rPr>
                                    <m:t>𝟐</m:t>
                                  </m:r>
                                </m:sup>
                              </m:sSup>
                            </m:den>
                          </m:f>
                          <m:d>
                            <m:dPr>
                              <m:begChr m:val="{"/>
                              <m:endChr m:val="}"/>
                              <m:ctrlPr>
                                <a:rPr lang="en-US" sz="1600" i="1">
                                  <a:latin typeface="Cambria Math" panose="02040503050406030204" pitchFamily="18" charset="0"/>
                                </a:rPr>
                              </m:ctrlPr>
                            </m:dPr>
                            <m:e>
                              <m:func>
                                <m:funcPr>
                                  <m:ctrlPr>
                                    <a:rPr lang="en-US" sz="1600" i="1">
                                      <a:latin typeface="Cambria Math" panose="02040503050406030204" pitchFamily="18" charset="0"/>
                                    </a:rPr>
                                  </m:ctrlPr>
                                </m:funcPr>
                                <m:fName>
                                  <m:r>
                                    <a:rPr lang="en-US" sz="1600" b="1" i="1">
                                      <a:latin typeface="Cambria Math" panose="02040503050406030204" pitchFamily="18" charset="0"/>
                                      <a:ea typeface="Calibri" panose="020F0502020204030204" pitchFamily="34" charset="0"/>
                                      <a:cs typeface="Times New Roman" panose="02020603050405020304" pitchFamily="18" charset="0"/>
                                    </a:rPr>
                                    <m:t>𝒔𝒊𝒏</m:t>
                                  </m:r>
                                </m:fName>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b="1" i="1">
                                              <a:latin typeface="Cambria Math" panose="02040503050406030204" pitchFamily="18" charset="0"/>
                                              <a:ea typeface="Calibri" panose="020F0502020204030204" pitchFamily="34" charset="0"/>
                                              <a:cs typeface="Times New Roman" panose="02020603050405020304" pitchFamily="18" charset="0"/>
                                            </a:rPr>
                                            <m:t>𝝅</m:t>
                                          </m:r>
                                          <m:r>
                                            <a:rPr lang="en-US" sz="1600" b="1" i="1">
                                              <a:latin typeface="Cambria Math" panose="02040503050406030204" pitchFamily="18" charset="0"/>
                                              <a:ea typeface="Calibri" panose="020F0502020204030204" pitchFamily="34" charset="0"/>
                                              <a:cs typeface="Times New Roman" panose="02020603050405020304" pitchFamily="18" charset="0"/>
                                            </a:rPr>
                                            <m:t>𝒙</m:t>
                                          </m:r>
                                        </m:num>
                                        <m:den>
                                          <m:r>
                                            <a:rPr lang="en-US" sz="1600" b="1" i="1">
                                              <a:latin typeface="Cambria Math" panose="02040503050406030204" pitchFamily="18" charset="0"/>
                                              <a:ea typeface="Calibri" panose="020F0502020204030204" pitchFamily="34" charset="0"/>
                                              <a:cs typeface="Times New Roman" panose="02020603050405020304" pitchFamily="18" charset="0"/>
                                            </a:rPr>
                                            <m:t>𝑳</m:t>
                                          </m:r>
                                        </m:den>
                                      </m:f>
                                    </m:e>
                                  </m:d>
                                </m:e>
                              </m:func>
                              <m:d>
                                <m:dPr>
                                  <m:begChr m:val="["/>
                                  <m:endChr m:val="]"/>
                                  <m:ctrlPr>
                                    <a:rPr lang="en-US" sz="1600" i="1">
                                      <a:latin typeface="Cambria Math" panose="02040503050406030204" pitchFamily="18" charset="0"/>
                                    </a:rPr>
                                  </m:ctrlPr>
                                </m:dPr>
                                <m:e>
                                  <m:func>
                                    <m:funcPr>
                                      <m:ctrlPr>
                                        <a:rPr lang="en-US" sz="1600" i="1">
                                          <a:latin typeface="Cambria Math" panose="02040503050406030204" pitchFamily="18" charset="0"/>
                                        </a:rPr>
                                      </m:ctrlPr>
                                    </m:funcPr>
                                    <m:fName>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b="1" i="1">
                                                  <a:latin typeface="Cambria Math" panose="02040503050406030204" pitchFamily="18" charset="0"/>
                                                  <a:ea typeface="Calibri" panose="020F0502020204030204" pitchFamily="34" charset="0"/>
                                                  <a:cs typeface="Times New Roman" panose="02020603050405020304" pitchFamily="18" charset="0"/>
                                                </a:rPr>
                                                <m:t>𝝎</m:t>
                                              </m:r>
                                            </m:e>
                                            <m:sub>
                                              <m:r>
                                                <a:rPr lang="en-US" sz="1600" b="1" i="1">
                                                  <a:latin typeface="Cambria Math" panose="02040503050406030204" pitchFamily="18" charset="0"/>
                                                  <a:ea typeface="Calibri" panose="020F0502020204030204" pitchFamily="34" charset="0"/>
                                                  <a:cs typeface="Times New Roman" panose="02020603050405020304" pitchFamily="18" charset="0"/>
                                                </a:rPr>
                                                <m:t>𝒃</m:t>
                                              </m:r>
                                            </m:sub>
                                            <m:sup>
                                              <m:r>
                                                <a:rPr lang="en-US" sz="1600" b="1" i="1">
                                                  <a:latin typeface="Cambria Math" panose="02040503050406030204" pitchFamily="18" charset="0"/>
                                                  <a:ea typeface="Calibri" panose="020F0502020204030204" pitchFamily="34" charset="0"/>
                                                  <a:cs typeface="Times New Roman" panose="02020603050405020304" pitchFamily="18" charset="0"/>
                                                </a:rPr>
                                                <m:t>𝟐</m:t>
                                              </m:r>
                                            </m:sup>
                                          </m:sSubSup>
                                          <m:r>
                                            <a:rPr lang="en-US" sz="1600" b="1" i="1">
                                              <a:latin typeface="Cambria Math" panose="02040503050406030204" pitchFamily="18" charset="0"/>
                                              <a:ea typeface="Calibri" panose="020F0502020204030204" pitchFamily="34" charset="0"/>
                                              <a:cs typeface="Times New Roman" panose="02020603050405020304" pitchFamily="18" charset="0"/>
                                            </a:rPr>
                                            <m:t>∙</m:t>
                                          </m:r>
                                          <m:r>
                                            <a:rPr lang="en-US" sz="1600" b="1" i="1">
                                              <a:latin typeface="Cambria Math" panose="02040503050406030204" pitchFamily="18" charset="0"/>
                                              <a:ea typeface="Calibri" panose="020F0502020204030204" pitchFamily="34" charset="0"/>
                                              <a:cs typeface="Times New Roman" panose="02020603050405020304" pitchFamily="18" charset="0"/>
                                            </a:rPr>
                                            <m:t>𝒔</m:t>
                                          </m:r>
                                        </m:e>
                                      </m:d>
                                      <m:r>
                                        <a:rPr lang="en-US" sz="1600" b="1" i="1">
                                          <a:latin typeface="Cambria Math" panose="02040503050406030204" pitchFamily="18" charset="0"/>
                                          <a:ea typeface="Calibri" panose="020F0502020204030204" pitchFamily="34" charset="0"/>
                                          <a:cs typeface="Times New Roman" panose="02020603050405020304" pitchFamily="18" charset="0"/>
                                        </a:rPr>
                                        <m:t> </m:t>
                                      </m:r>
                                      <m:r>
                                        <a:rPr lang="en-US" sz="1600" b="1" i="1">
                                          <a:latin typeface="Cambria Math" panose="02040503050406030204" pitchFamily="18" charset="0"/>
                                          <a:ea typeface="Calibri" panose="020F0502020204030204" pitchFamily="34" charset="0"/>
                                          <a:cs typeface="Times New Roman" panose="02020603050405020304" pitchFamily="18" charset="0"/>
                                        </a:rPr>
                                        <m:t>𝒔𝒊𝒏</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1" i="1">
                                                  <a:latin typeface="Cambria Math" panose="02040503050406030204" pitchFamily="18" charset="0"/>
                                                  <a:ea typeface="Calibri" panose="020F0502020204030204" pitchFamily="34" charset="0"/>
                                                  <a:cs typeface="Times New Roman" panose="02020603050405020304" pitchFamily="18" charset="0"/>
                                                </a:rPr>
                                                <m:t>𝝎</m:t>
                                              </m:r>
                                            </m:e>
                                            <m:sub>
                                              <m:r>
                                                <a:rPr lang="en-US" sz="1600" b="1" i="1">
                                                  <a:latin typeface="Cambria Math" panose="02040503050406030204" pitchFamily="18" charset="0"/>
                                                  <a:ea typeface="Calibri" panose="020F0502020204030204" pitchFamily="34" charset="0"/>
                                                  <a:cs typeface="Times New Roman" panose="02020603050405020304" pitchFamily="18" charset="0"/>
                                                </a:rPr>
                                                <m:t>𝒃</m:t>
                                              </m:r>
                                            </m:sub>
                                          </m:sSub>
                                          <m:r>
                                            <a:rPr lang="en-US" sz="1600" b="1" i="1">
                                              <a:latin typeface="Cambria Math" panose="02040503050406030204" pitchFamily="18" charset="0"/>
                                              <a:ea typeface="Calibri" panose="020F0502020204030204" pitchFamily="34" charset="0"/>
                                              <a:cs typeface="Times New Roman" panose="02020603050405020304" pitchFamily="18" charset="0"/>
                                            </a:rPr>
                                            <m:t>𝒕</m:t>
                                          </m:r>
                                        </m:e>
                                      </m:d>
                                      <m:r>
                                        <a:rPr lang="en-US" sz="1600" b="1" i="1">
                                          <a:latin typeface="Cambria Math" panose="02040503050406030204" pitchFamily="18" charset="0"/>
                                          <a:ea typeface="Calibri" panose="020F0502020204030204" pitchFamily="34" charset="0"/>
                                          <a:cs typeface="Times New Roman" panose="02020603050405020304" pitchFamily="18" charset="0"/>
                                        </a:rPr>
                                        <m:t>−</m:t>
                                      </m:r>
                                    </m:fName>
                                    <m:e>
                                      <m:r>
                                        <a:rPr lang="en-US" sz="16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latin typeface="Cambria Math" panose="02040503050406030204" pitchFamily="18" charset="0"/>
                                            </a:rPr>
                                          </m:ctrlPr>
                                        </m:sSupPr>
                                        <m:e>
                                          <m:f>
                                            <m:fPr>
                                              <m:ctrlPr>
                                                <a:rPr lang="en-US" sz="1600" i="1">
                                                  <a:latin typeface="Cambria Math" panose="02040503050406030204" pitchFamily="18" charset="0"/>
                                                </a:rPr>
                                              </m:ctrlPr>
                                            </m:fPr>
                                            <m:num>
                                              <m:r>
                                                <a:rPr lang="en-US" sz="1600" b="1" i="1">
                                                  <a:latin typeface="Cambria Math" panose="02040503050406030204" pitchFamily="18" charset="0"/>
                                                  <a:ea typeface="Calibri" panose="020F0502020204030204" pitchFamily="34" charset="0"/>
                                                  <a:cs typeface="Times New Roman" panose="02020603050405020304" pitchFamily="18" charset="0"/>
                                                </a:rPr>
                                                <m:t>𝝅</m:t>
                                              </m:r>
                                              <m:r>
                                                <a:rPr lang="en-US" sz="1600" b="1" i="1">
                                                  <a:latin typeface="Cambria Math" panose="02040503050406030204" pitchFamily="18" charset="0"/>
                                                  <a:ea typeface="Calibri" panose="020F0502020204030204" pitchFamily="34" charset="0"/>
                                                  <a:cs typeface="Times New Roman" panose="02020603050405020304" pitchFamily="18" charset="0"/>
                                                </a:rPr>
                                                <m:t>𝒗</m:t>
                                              </m:r>
                                            </m:num>
                                            <m:den>
                                              <m:r>
                                                <a:rPr lang="en-US" sz="1600" b="1" i="1">
                                                  <a:latin typeface="Cambria Math" panose="02040503050406030204" pitchFamily="18" charset="0"/>
                                                  <a:ea typeface="Calibri" panose="020F0502020204030204" pitchFamily="34" charset="0"/>
                                                  <a:cs typeface="Times New Roman" panose="02020603050405020304" pitchFamily="18" charset="0"/>
                                                </a:rPr>
                                                <m:t>𝑳</m:t>
                                              </m:r>
                                            </m:den>
                                          </m:f>
                                          <m:r>
                                            <a:rPr lang="en-US" sz="1600" b="1" i="1">
                                              <a:latin typeface="Cambria Math" panose="02040503050406030204" pitchFamily="18" charset="0"/>
                                              <a:ea typeface="Calibri" panose="020F0502020204030204" pitchFamily="34" charset="0"/>
                                              <a:cs typeface="Times New Roman" panose="02020603050405020304" pitchFamily="18" charset="0"/>
                                            </a:rPr>
                                            <m:t>)</m:t>
                                          </m:r>
                                        </m:e>
                                        <m:sup>
                                          <m:r>
                                            <a:rPr lang="en-US" sz="1600" b="1" i="1">
                                              <a:latin typeface="Cambria Math" panose="02040503050406030204" pitchFamily="18" charset="0"/>
                                              <a:ea typeface="Calibri" panose="020F0502020204030204" pitchFamily="34" charset="0"/>
                                              <a:cs typeface="Times New Roman" panose="02020603050405020304" pitchFamily="18" charset="0"/>
                                            </a:rPr>
                                            <m:t>𝟐</m:t>
                                          </m:r>
                                        </m:sup>
                                      </m:sSup>
                                    </m:e>
                                  </m:func>
                                  <m:r>
                                    <a:rPr lang="en-US" sz="1600" b="1" i="1">
                                      <a:latin typeface="Cambria Math" panose="02040503050406030204" pitchFamily="18" charset="0"/>
                                      <a:ea typeface="Calibri" panose="020F0502020204030204" pitchFamily="34" charset="0"/>
                                      <a:cs typeface="Times New Roman" panose="02020603050405020304" pitchFamily="18" charset="0"/>
                                    </a:rPr>
                                    <m:t>∙</m:t>
                                  </m:r>
                                  <m:r>
                                    <a:rPr lang="en-US" sz="1600" b="1" i="1">
                                      <a:latin typeface="Cambria Math" panose="02040503050406030204" pitchFamily="18" charset="0"/>
                                      <a:ea typeface="Calibri" panose="020F0502020204030204" pitchFamily="34" charset="0"/>
                                      <a:cs typeface="Times New Roman" panose="02020603050405020304" pitchFamily="18" charset="0"/>
                                    </a:rPr>
                                    <m:t>𝒔𝒊𝒏</m:t>
                                  </m:r>
                                  <m:r>
                                    <a:rPr lang="en-US" sz="16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rPr>
                                      </m:ctrlPr>
                                    </m:fPr>
                                    <m:num>
                                      <m:r>
                                        <a:rPr lang="en-US" sz="1600" b="1" i="1">
                                          <a:latin typeface="Cambria Math" panose="02040503050406030204" pitchFamily="18" charset="0"/>
                                          <a:ea typeface="Calibri" panose="020F0502020204030204" pitchFamily="34" charset="0"/>
                                          <a:cs typeface="Times New Roman" panose="02020603050405020304" pitchFamily="18" charset="0"/>
                                        </a:rPr>
                                        <m:t>𝝅</m:t>
                                      </m:r>
                                      <m:r>
                                        <a:rPr lang="en-US" sz="1600" b="1" i="1">
                                          <a:latin typeface="Cambria Math" panose="02040503050406030204" pitchFamily="18" charset="0"/>
                                          <a:ea typeface="Calibri" panose="020F0502020204030204" pitchFamily="34" charset="0"/>
                                          <a:cs typeface="Times New Roman" panose="02020603050405020304" pitchFamily="18" charset="0"/>
                                        </a:rPr>
                                        <m:t>𝒗𝒕</m:t>
                                      </m:r>
                                    </m:num>
                                    <m:den>
                                      <m:r>
                                        <a:rPr lang="en-US" sz="1600" b="1" i="1">
                                          <a:latin typeface="Cambria Math" panose="02040503050406030204" pitchFamily="18" charset="0"/>
                                          <a:ea typeface="Calibri" panose="020F0502020204030204" pitchFamily="34" charset="0"/>
                                          <a:cs typeface="Times New Roman" panose="02020603050405020304" pitchFamily="18" charset="0"/>
                                        </a:rPr>
                                        <m:t>𝑳</m:t>
                                      </m:r>
                                    </m:den>
                                  </m:f>
                                  <m:r>
                                    <a:rPr lang="en-US" sz="1600" b="1" i="1">
                                      <a:latin typeface="Cambria Math" panose="02040503050406030204" pitchFamily="18" charset="0"/>
                                      <a:ea typeface="Calibri" panose="020F0502020204030204" pitchFamily="34" charset="0"/>
                                      <a:cs typeface="Times New Roman" panose="02020603050405020304" pitchFamily="18" charset="0"/>
                                    </a:rPr>
                                    <m:t>)</m:t>
                                  </m:r>
                                </m:e>
                              </m:d>
                            </m:e>
                          </m:d>
                        </m:e>
                      </m:nary>
                    </m:oMath>
                  </a14:m>
                  <a:r>
                    <a:rPr lang="en-US" sz="1600" dirty="0">
                      <a:latin typeface="Times New Roman" panose="02020603050405020304" pitchFamily="18" charset="0"/>
                      <a:ea typeface="Calibri" panose="020F0502020204030204" pitchFamily="34" charset="0"/>
                    </a:rPr>
                    <a:t>	</a:t>
                  </a:r>
                  <a:endParaRPr lang="en-US" sz="1600" dirty="0"/>
                </a:p>
              </p:txBody>
            </p:sp>
          </mc:Choice>
          <mc:Fallback xmlns="">
            <p:sp>
              <p:nvSpPr>
                <p:cNvPr id="29" name="TextBox 28">
                  <a:extLst>
                    <a:ext uri="{FF2B5EF4-FFF2-40B4-BE49-F238E27FC236}">
                      <a16:creationId xmlns:a16="http://schemas.microsoft.com/office/drawing/2014/main" id="{4F285383-FFF1-4AC3-9E3A-DB17DBBF223B}"/>
                    </a:ext>
                  </a:extLst>
                </p:cNvPr>
                <p:cNvSpPr txBox="1">
                  <a:spLocks noRot="1" noChangeAspect="1" noMove="1" noResize="1" noEditPoints="1" noAdjustHandles="1" noChangeArrowheads="1" noChangeShapeType="1" noTextEdit="1"/>
                </p:cNvSpPr>
                <p:nvPr/>
              </p:nvSpPr>
              <p:spPr>
                <a:xfrm>
                  <a:off x="455947" y="3894861"/>
                  <a:ext cx="5807693" cy="707053"/>
                </a:xfrm>
                <a:prstGeom prst="rect">
                  <a:avLst/>
                </a:prstGeom>
                <a:blipFill>
                  <a:blip r:embed="rId5"/>
                  <a:stretch>
                    <a:fillRect t="-43103" b="-38793"/>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2D6E4E31-9FB5-4C0E-B76B-FE5A82BF4337}"/>
                </a:ext>
              </a:extLst>
            </p:cNvPr>
            <p:cNvSpPr txBox="1"/>
            <p:nvPr/>
          </p:nvSpPr>
          <p:spPr>
            <a:xfrm>
              <a:off x="2732767" y="3576378"/>
              <a:ext cx="3726182" cy="307777"/>
            </a:xfrm>
            <a:prstGeom prst="rect">
              <a:avLst/>
            </a:prstGeom>
            <a:solidFill>
              <a:schemeClr val="accent4">
                <a:lumMod val="20000"/>
                <a:lumOff val="80000"/>
              </a:schemeClr>
            </a:solidFill>
            <a:ln>
              <a:noFill/>
            </a:ln>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Bridge </a:t>
              </a:r>
              <a:r>
                <a:rPr lang="en-US" sz="1400" b="1" dirty="0">
                  <a:solidFill>
                    <a:srgbClr val="FF0000"/>
                  </a:solidFill>
                  <a:latin typeface="Arial" panose="020B0604020202020204" pitchFamily="34" charset="0"/>
                  <a:cs typeface="Arial" panose="020B0604020202020204" pitchFamily="34" charset="0"/>
                </a:rPr>
                <a:t>acceleration </a:t>
              </a:r>
              <a:r>
                <a:rPr lang="en-US" sz="1400" dirty="0">
                  <a:solidFill>
                    <a:srgbClr val="FF0000"/>
                  </a:solidFill>
                  <a:latin typeface="Arial" panose="020B0604020202020204" pitchFamily="34" charset="0"/>
                  <a:cs typeface="Arial" panose="020B0604020202020204" pitchFamily="34" charset="0"/>
                </a:rPr>
                <a:t>under moving vehicle:</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7F5489E-8505-4864-B025-D8BC78FA1633}"/>
                    </a:ext>
                  </a:extLst>
                </p:cNvPr>
                <p:cNvSpPr txBox="1"/>
                <p:nvPr/>
              </p:nvSpPr>
              <p:spPr>
                <a:xfrm>
                  <a:off x="6162023" y="3894861"/>
                  <a:ext cx="5052060" cy="495970"/>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where</a:t>
                  </a:r>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b="1" i="1">
                              <a:latin typeface="Cambria Math" panose="02040503050406030204" pitchFamily="18" charset="0"/>
                              <a:ea typeface="Calibri" panose="020F0502020204030204" pitchFamily="34" charset="0"/>
                              <a:cs typeface="Times New Roman" panose="02020603050405020304" pitchFamily="18" charset="0"/>
                            </a:rPr>
                            <m:t>∆</m:t>
                          </m:r>
                        </m:e>
                        <m:sub>
                          <m:r>
                            <a:rPr lang="en-US" sz="1600" b="1" i="1">
                              <a:latin typeface="Cambria Math" panose="02040503050406030204" pitchFamily="18" charset="0"/>
                              <a:ea typeface="Calibri" panose="020F0502020204030204" pitchFamily="34" charset="0"/>
                              <a:cs typeface="Times New Roman" panose="02020603050405020304" pitchFamily="18" charset="0"/>
                            </a:rPr>
                            <m:t>𝒔𝒕</m:t>
                          </m:r>
                        </m:sub>
                      </m:sSub>
                      <m:r>
                        <a:rPr lang="en-US" sz="16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rPr>
                          </m:ctrlPr>
                        </m:fPr>
                        <m:num>
                          <m:r>
                            <a:rPr lang="en-US" sz="1600" b="1" i="1">
                              <a:latin typeface="Cambria Math" panose="02040503050406030204" pitchFamily="18" charset="0"/>
                              <a:ea typeface="Calibri" panose="020F0502020204030204" pitchFamily="34" charset="0"/>
                              <a:cs typeface="Times New Roman" panose="02020603050405020304" pitchFamily="18" charset="0"/>
                            </a:rPr>
                            <m:t>𝟐</m:t>
                          </m:r>
                          <m:sSub>
                            <m:sSubPr>
                              <m:ctrlPr>
                                <a:rPr lang="en-US" sz="1600" i="1">
                                  <a:latin typeface="Cambria Math" panose="02040503050406030204" pitchFamily="18" charset="0"/>
                                </a:rPr>
                              </m:ctrlPr>
                            </m:sSubPr>
                            <m:e>
                              <m:r>
                                <a:rPr lang="en-US" sz="1600" b="1" i="1">
                                  <a:latin typeface="Cambria Math" panose="02040503050406030204" pitchFamily="18" charset="0"/>
                                  <a:ea typeface="Calibri" panose="020F0502020204030204" pitchFamily="34" charset="0"/>
                                  <a:cs typeface="Times New Roman" panose="02020603050405020304" pitchFamily="18" charset="0"/>
                                </a:rPr>
                                <m:t>𝒎</m:t>
                              </m:r>
                            </m:e>
                            <m:sub>
                              <m:r>
                                <a:rPr lang="en-US" sz="1600" b="1" i="1">
                                  <a:latin typeface="Cambria Math" panose="02040503050406030204" pitchFamily="18" charset="0"/>
                                  <a:ea typeface="Calibri" panose="020F0502020204030204" pitchFamily="34" charset="0"/>
                                  <a:cs typeface="Times New Roman" panose="02020603050405020304" pitchFamily="18" charset="0"/>
                                </a:rPr>
                                <m:t>𝒗</m:t>
                              </m:r>
                            </m:sub>
                          </m:sSub>
                          <m:r>
                            <a:rPr lang="en-US" sz="1600" b="1" i="1">
                              <a:latin typeface="Cambria Math" panose="02040503050406030204" pitchFamily="18" charset="0"/>
                              <a:ea typeface="Calibri" panose="020F0502020204030204" pitchFamily="34" charset="0"/>
                              <a:cs typeface="Times New Roman" panose="02020603050405020304" pitchFamily="18" charset="0"/>
                            </a:rPr>
                            <m:t>𝒈</m:t>
                          </m:r>
                          <m:sSup>
                            <m:sSupPr>
                              <m:ctrlPr>
                                <a:rPr lang="en-US" sz="1600" i="1">
                                  <a:latin typeface="Cambria Math" panose="02040503050406030204" pitchFamily="18" charset="0"/>
                                </a:rPr>
                              </m:ctrlPr>
                            </m:sSupPr>
                            <m:e>
                              <m:r>
                                <a:rPr lang="en-US" sz="1600" b="1" i="1">
                                  <a:latin typeface="Cambria Math" panose="02040503050406030204" pitchFamily="18" charset="0"/>
                                  <a:ea typeface="Calibri" panose="020F0502020204030204" pitchFamily="34" charset="0"/>
                                  <a:cs typeface="Times New Roman" panose="02020603050405020304" pitchFamily="18" charset="0"/>
                                </a:rPr>
                                <m:t>𝑳</m:t>
                              </m:r>
                            </m:e>
                            <m:sup>
                              <m:r>
                                <a:rPr lang="en-US" sz="1600" b="1" i="1">
                                  <a:latin typeface="Cambria Math" panose="02040503050406030204" pitchFamily="18" charset="0"/>
                                  <a:ea typeface="Calibri" panose="020F0502020204030204" pitchFamily="34" charset="0"/>
                                  <a:cs typeface="Times New Roman" panose="02020603050405020304" pitchFamily="18" charset="0"/>
                                </a:rPr>
                                <m:t>𝟑</m:t>
                              </m:r>
                            </m:sup>
                          </m:sSup>
                        </m:num>
                        <m:den>
                          <m:sSup>
                            <m:sSupPr>
                              <m:ctrlPr>
                                <a:rPr lang="en-US" sz="1600" i="1">
                                  <a:latin typeface="Cambria Math" panose="02040503050406030204" pitchFamily="18" charset="0"/>
                                </a:rPr>
                              </m:ctrlPr>
                            </m:sSupPr>
                            <m:e>
                              <m:r>
                                <a:rPr lang="en-US" sz="1600" b="1" i="1">
                                  <a:latin typeface="Cambria Math" panose="02040503050406030204" pitchFamily="18" charset="0"/>
                                  <a:ea typeface="Calibri" panose="020F0502020204030204" pitchFamily="34" charset="0"/>
                                  <a:cs typeface="Times New Roman" panose="02020603050405020304" pitchFamily="18" charset="0"/>
                                </a:rPr>
                                <m:t>𝝅</m:t>
                              </m:r>
                            </m:e>
                            <m:sup>
                              <m:r>
                                <a:rPr lang="en-US" sz="1600" b="1" i="1">
                                  <a:latin typeface="Cambria Math" panose="02040503050406030204" pitchFamily="18" charset="0"/>
                                  <a:ea typeface="Calibri" panose="020F0502020204030204" pitchFamily="34" charset="0"/>
                                  <a:cs typeface="Times New Roman" panose="02020603050405020304" pitchFamily="18" charset="0"/>
                                </a:rPr>
                                <m:t>𝟒</m:t>
                              </m:r>
                            </m:sup>
                          </m:sSup>
                          <m:r>
                            <a:rPr lang="en-US" sz="1600" b="1" i="1">
                              <a:latin typeface="Cambria Math" panose="02040503050406030204" pitchFamily="18" charset="0"/>
                              <a:ea typeface="Calibri" panose="020F0502020204030204" pitchFamily="34" charset="0"/>
                              <a:cs typeface="Times New Roman" panose="02020603050405020304" pitchFamily="18" charset="0"/>
                            </a:rPr>
                            <m:t>𝑬𝑰</m:t>
                          </m:r>
                        </m:den>
                      </m:f>
                    </m:oMath>
                  </a14:m>
                  <a:r>
                    <a:rPr lang="en-US" sz="1600" dirty="0">
                      <a:latin typeface="Times New Roman" panose="02020603050405020304" pitchFamily="18" charset="0"/>
                      <a:ea typeface="Calibri" panose="020F0502020204030204" pitchFamily="34" charset="0"/>
                    </a:rPr>
                    <a:t> , </a:t>
                  </a:r>
                  <a14:m>
                    <m:oMath xmlns:m="http://schemas.openxmlformats.org/officeDocument/2006/math">
                      <m:r>
                        <a:rPr lang="en-US" sz="1600">
                          <a:latin typeface="Cambria Math" panose="02040503050406030204" pitchFamily="18" charset="0"/>
                          <a:ea typeface="Calibri" panose="020F0502020204030204" pitchFamily="34" charset="0"/>
                          <a:cs typeface="Times New Roman" panose="02020603050405020304" pitchFamily="18" charset="0"/>
                        </a:rPr>
                        <m:t> </m:t>
                      </m:r>
                      <m:r>
                        <a:rPr lang="en-US" sz="1600" b="1" i="1">
                          <a:latin typeface="Cambria Math" panose="02040503050406030204" pitchFamily="18" charset="0"/>
                          <a:ea typeface="Calibri" panose="020F0502020204030204" pitchFamily="34" charset="0"/>
                          <a:cs typeface="Times New Roman" panose="02020603050405020304" pitchFamily="18" charset="0"/>
                        </a:rPr>
                        <m:t>𝒔</m:t>
                      </m:r>
                      <m:r>
                        <a:rPr lang="en-US" sz="16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rPr>
                          </m:ctrlPr>
                        </m:fPr>
                        <m:num>
                          <m:r>
                            <a:rPr lang="en-US" sz="1600" b="1" i="1">
                              <a:latin typeface="Cambria Math" panose="02040503050406030204" pitchFamily="18" charset="0"/>
                              <a:ea typeface="Calibri" panose="020F0502020204030204" pitchFamily="34" charset="0"/>
                              <a:cs typeface="Times New Roman" panose="02020603050405020304" pitchFamily="18" charset="0"/>
                            </a:rPr>
                            <m:t>𝝅</m:t>
                          </m:r>
                          <m:r>
                            <a:rPr lang="en-US" sz="1600" b="1" i="1">
                              <a:latin typeface="Cambria Math" panose="02040503050406030204" pitchFamily="18" charset="0"/>
                              <a:ea typeface="Calibri" panose="020F0502020204030204" pitchFamily="34" charset="0"/>
                              <a:cs typeface="Times New Roman" panose="02020603050405020304" pitchFamily="18" charset="0"/>
                            </a:rPr>
                            <m:t>𝒗</m:t>
                          </m:r>
                        </m:num>
                        <m:den>
                          <m:r>
                            <a:rPr lang="en-US" sz="1600" b="1" i="1">
                              <a:latin typeface="Cambria Math" panose="02040503050406030204" pitchFamily="18" charset="0"/>
                              <a:ea typeface="Calibri" panose="020F0502020204030204" pitchFamily="34" charset="0"/>
                              <a:cs typeface="Times New Roman" panose="02020603050405020304" pitchFamily="18" charset="0"/>
                            </a:rPr>
                            <m:t>𝑳</m:t>
                          </m:r>
                          <m:sSub>
                            <m:sSubPr>
                              <m:ctrlPr>
                                <a:rPr lang="en-US" sz="1600" i="1">
                                  <a:latin typeface="Cambria Math" panose="02040503050406030204" pitchFamily="18" charset="0"/>
                                </a:rPr>
                              </m:ctrlPr>
                            </m:sSubPr>
                            <m:e>
                              <m:r>
                                <a:rPr lang="en-US" sz="1600" b="1" i="1">
                                  <a:latin typeface="Cambria Math" panose="02040503050406030204" pitchFamily="18" charset="0"/>
                                  <a:ea typeface="Calibri" panose="020F0502020204030204" pitchFamily="34" charset="0"/>
                                  <a:cs typeface="Times New Roman" panose="02020603050405020304" pitchFamily="18" charset="0"/>
                                </a:rPr>
                                <m:t>𝝎</m:t>
                              </m:r>
                            </m:e>
                            <m:sub>
                              <m:r>
                                <a:rPr lang="en-US" sz="1600" b="1" i="1">
                                  <a:latin typeface="Cambria Math" panose="02040503050406030204" pitchFamily="18" charset="0"/>
                                  <a:ea typeface="Calibri" panose="020F0502020204030204" pitchFamily="34" charset="0"/>
                                  <a:cs typeface="Times New Roman" panose="02020603050405020304" pitchFamily="18" charset="0"/>
                                </a:rPr>
                                <m:t>𝒃</m:t>
                              </m:r>
                            </m:sub>
                          </m:sSub>
                        </m:den>
                      </m:f>
                    </m:oMath>
                  </a14:m>
                  <a:endParaRPr lang="en-US" sz="1600" dirty="0"/>
                </a:p>
              </p:txBody>
            </p:sp>
          </mc:Choice>
          <mc:Fallback xmlns="">
            <p:sp>
              <p:nvSpPr>
                <p:cNvPr id="38" name="TextBox 37">
                  <a:extLst>
                    <a:ext uri="{FF2B5EF4-FFF2-40B4-BE49-F238E27FC236}">
                      <a16:creationId xmlns:a16="http://schemas.microsoft.com/office/drawing/2014/main" id="{77F5489E-8505-4864-B025-D8BC78FA1633}"/>
                    </a:ext>
                  </a:extLst>
                </p:cNvPr>
                <p:cNvSpPr txBox="1">
                  <a:spLocks noRot="1" noChangeAspect="1" noMove="1" noResize="1" noEditPoints="1" noAdjustHandles="1" noChangeArrowheads="1" noChangeShapeType="1" noTextEdit="1"/>
                </p:cNvSpPr>
                <p:nvPr/>
              </p:nvSpPr>
              <p:spPr>
                <a:xfrm>
                  <a:off x="6162023" y="3894861"/>
                  <a:ext cx="5052060" cy="495970"/>
                </a:xfrm>
                <a:prstGeom prst="rect">
                  <a:avLst/>
                </a:prstGeom>
                <a:blipFill>
                  <a:blip r:embed="rId6"/>
                  <a:stretch>
                    <a:fillRect l="-724"/>
                  </a:stretch>
                </a:blipFill>
              </p:spPr>
              <p:txBody>
                <a:bodyPr/>
                <a:lstStyle/>
                <a:p>
                  <a:r>
                    <a:rPr lang="en-US">
                      <a:noFill/>
                    </a:rPr>
                    <a:t> </a:t>
                  </a:r>
                </a:p>
              </p:txBody>
            </p:sp>
          </mc:Fallback>
        </mc:AlternateContent>
      </p:grpSp>
      <p:sp>
        <p:nvSpPr>
          <p:cNvPr id="16" name="TextBox 15">
            <a:extLst>
              <a:ext uri="{FF2B5EF4-FFF2-40B4-BE49-F238E27FC236}">
                <a16:creationId xmlns:a16="http://schemas.microsoft.com/office/drawing/2014/main" id="{537DEA01-A516-4245-9697-F0651EFDB115}"/>
              </a:ext>
            </a:extLst>
          </p:cNvPr>
          <p:cNvSpPr txBox="1"/>
          <p:nvPr/>
        </p:nvSpPr>
        <p:spPr>
          <a:xfrm>
            <a:off x="9499342" y="6488668"/>
            <a:ext cx="1270534" cy="307777"/>
          </a:xfrm>
          <a:prstGeom prst="rect">
            <a:avLst/>
          </a:prstGeom>
          <a:noFill/>
        </p:spPr>
        <p:txBody>
          <a:bodyPr wrap="square">
            <a:spAutoFit/>
          </a:bodyPr>
          <a:lstStyle/>
          <a:p>
            <a:r>
              <a:rPr lang="en-US" sz="1400" u="sng" dirty="0">
                <a:latin typeface="Times New Roman" panose="02020603050405020304" pitchFamily="18" charset="0"/>
                <a:cs typeface="Times New Roman" panose="02020603050405020304" pitchFamily="18" charset="0"/>
              </a:rPr>
              <a:t>Yang(2005)</a:t>
            </a:r>
          </a:p>
        </p:txBody>
      </p:sp>
      <p:grpSp>
        <p:nvGrpSpPr>
          <p:cNvPr id="5" name="Group 4">
            <a:extLst>
              <a:ext uri="{FF2B5EF4-FFF2-40B4-BE49-F238E27FC236}">
                <a16:creationId xmlns:a16="http://schemas.microsoft.com/office/drawing/2014/main" id="{05509CD1-5963-4F2E-5A93-F370CC381754}"/>
              </a:ext>
            </a:extLst>
          </p:cNvPr>
          <p:cNvGrpSpPr/>
          <p:nvPr/>
        </p:nvGrpSpPr>
        <p:grpSpPr>
          <a:xfrm>
            <a:off x="3360988" y="2391478"/>
            <a:ext cx="5470024" cy="902079"/>
            <a:chOff x="3360988" y="2391478"/>
            <a:chExt cx="5470024" cy="902079"/>
          </a:xfrm>
        </p:grpSpPr>
        <p:sp>
          <p:nvSpPr>
            <p:cNvPr id="36" name="TextBox 35">
              <a:extLst>
                <a:ext uri="{FF2B5EF4-FFF2-40B4-BE49-F238E27FC236}">
                  <a16:creationId xmlns:a16="http://schemas.microsoft.com/office/drawing/2014/main" id="{CE92EDA9-5B94-42F2-BCE9-96B983E6D7AA}"/>
                </a:ext>
              </a:extLst>
            </p:cNvPr>
            <p:cNvSpPr txBox="1"/>
            <p:nvPr/>
          </p:nvSpPr>
          <p:spPr>
            <a:xfrm>
              <a:off x="4256767" y="2391478"/>
              <a:ext cx="3726181" cy="307777"/>
            </a:xfrm>
            <a:prstGeom prst="rect">
              <a:avLst/>
            </a:prstGeom>
            <a:solidFill>
              <a:schemeClr val="accent4">
                <a:lumMod val="20000"/>
                <a:lumOff val="80000"/>
              </a:schemeClr>
            </a:solidFill>
            <a:ln>
              <a:noFill/>
            </a:ln>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Bridge </a:t>
              </a:r>
              <a:r>
                <a:rPr lang="en-US" sz="1400" b="1" dirty="0">
                  <a:solidFill>
                    <a:srgbClr val="FF0000"/>
                  </a:solidFill>
                  <a:latin typeface="Arial" panose="020B0604020202020204" pitchFamily="34" charset="0"/>
                  <a:cs typeface="Arial" panose="020B0604020202020204" pitchFamily="34" charset="0"/>
                </a:rPr>
                <a:t>displacement </a:t>
              </a:r>
              <a:r>
                <a:rPr lang="en-US" sz="1400" dirty="0">
                  <a:solidFill>
                    <a:srgbClr val="FF0000"/>
                  </a:solidFill>
                  <a:latin typeface="Arial" panose="020B0604020202020204" pitchFamily="34" charset="0"/>
                  <a:cs typeface="Arial" panose="020B0604020202020204" pitchFamily="34" charset="0"/>
                </a:rPr>
                <a:t>under moving vehicle :</a:t>
              </a:r>
            </a:p>
          </p:txBody>
        </p:sp>
        <mc:AlternateContent xmlns:mc="http://schemas.openxmlformats.org/markup-compatibility/2006" xmlns:a14="http://schemas.microsoft.com/office/drawing/2010/main">
          <mc:Choice Requires="a14">
            <p:sp>
              <p:nvSpPr>
                <p:cNvPr id="2" name="Rectangle 1"/>
                <p:cNvSpPr/>
                <p:nvPr/>
              </p:nvSpPr>
              <p:spPr>
                <a:xfrm>
                  <a:off x="3360988" y="2786687"/>
                  <a:ext cx="5470024" cy="506870"/>
                </a:xfrm>
                <a:prstGeom prst="rect">
                  <a:avLst/>
                </a:prstGeom>
              </p:spPr>
              <p:txBody>
                <a:bodyPr wrap="none">
                  <a:spAutoFit/>
                </a:bodyPr>
                <a:lstStyle/>
                <a:p>
                  <a:r>
                    <a:rPr lang="en-US" b="1" dirty="0"/>
                    <a:t>u</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𝒙</m:t>
                          </m:r>
                          <m:r>
                            <a:rPr lang="en-US" b="0" i="0">
                              <a:latin typeface="Cambria Math" panose="02040503050406030204" pitchFamily="18" charset="0"/>
                            </a:rPr>
                            <m:t>,</m:t>
                          </m:r>
                          <m:r>
                            <a:rPr lang="en-US" b="1" i="1">
                              <a:latin typeface="Cambria Math" panose="02040503050406030204" pitchFamily="18" charset="0"/>
                            </a:rPr>
                            <m:t>𝒕</m:t>
                          </m:r>
                        </m:e>
                      </m:d>
                      <m:r>
                        <a:rPr lang="en-US" b="0" i="0">
                          <a:latin typeface="Cambria Math" panose="02040503050406030204" pitchFamily="18" charset="0"/>
                        </a:rPr>
                        <m:t>=</m:t>
                      </m:r>
                      <m:nary>
                        <m:naryPr>
                          <m:chr m:val="∑"/>
                          <m:subHide m:val="on"/>
                          <m:supHide m:val="on"/>
                          <m:ctrlPr>
                            <a:rPr lang="en-US" b="0" i="1">
                              <a:latin typeface="Cambria Math" panose="02040503050406030204" pitchFamily="18" charset="0"/>
                            </a:rPr>
                          </m:ctrlPr>
                        </m:naryPr>
                        <m:sub/>
                        <m:sup/>
                        <m:e>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0">
                                      <a:latin typeface="Cambria Math" panose="02040503050406030204" pitchFamily="18" charset="0"/>
                                    </a:rPr>
                                    <m:t>∆</m:t>
                                  </m:r>
                                </m:e>
                                <m:sub>
                                  <m:r>
                                    <a:rPr lang="en-US" b="1" i="1">
                                      <a:latin typeface="Cambria Math" panose="02040503050406030204" pitchFamily="18" charset="0"/>
                                    </a:rPr>
                                    <m:t>𝒔𝒕</m:t>
                                  </m:r>
                                </m:sub>
                              </m:sSub>
                            </m:num>
                            <m:den>
                              <m:r>
                                <a:rPr lang="en-US" b="0" i="0">
                                  <a:latin typeface="Cambria Math" panose="02040503050406030204" pitchFamily="18" charset="0"/>
                                </a:rPr>
                                <m:t>1−</m:t>
                              </m:r>
                              <m:sSup>
                                <m:sSupPr>
                                  <m:ctrlPr>
                                    <a:rPr lang="en-US" b="0" i="1">
                                      <a:latin typeface="Cambria Math" panose="02040503050406030204" pitchFamily="18" charset="0"/>
                                    </a:rPr>
                                  </m:ctrlPr>
                                </m:sSupPr>
                                <m:e>
                                  <m:r>
                                    <a:rPr lang="en-US" b="1" i="1">
                                      <a:latin typeface="Cambria Math" panose="02040503050406030204" pitchFamily="18" charset="0"/>
                                    </a:rPr>
                                    <m:t>𝒔</m:t>
                                  </m:r>
                                </m:e>
                                <m:sup>
                                  <m:r>
                                    <a:rPr lang="en-US" b="0" i="0">
                                      <a:latin typeface="Cambria Math" panose="02040503050406030204" pitchFamily="18" charset="0"/>
                                    </a:rPr>
                                    <m:t>2</m:t>
                                  </m:r>
                                </m:sup>
                              </m:sSup>
                            </m:den>
                          </m:f>
                          <m:d>
                            <m:dPr>
                              <m:begChr m:val="{"/>
                              <m:endChr m:val="}"/>
                              <m:ctrlPr>
                                <a:rPr lang="en-US" b="0" i="1">
                                  <a:latin typeface="Cambria Math" panose="02040503050406030204" pitchFamily="18" charset="0"/>
                                </a:rPr>
                              </m:ctrlPr>
                            </m:dPr>
                            <m:e>
                              <m:func>
                                <m:funcPr>
                                  <m:ctrlPr>
                                    <a:rPr lang="en-US" b="0" i="1">
                                      <a:latin typeface="Cambria Math" panose="02040503050406030204" pitchFamily="18" charset="0"/>
                                    </a:rPr>
                                  </m:ctrlPr>
                                </m:funcPr>
                                <m:fName>
                                  <m:r>
                                    <a:rPr lang="en-US" b="1" i="1">
                                      <a:latin typeface="Cambria Math" panose="02040503050406030204" pitchFamily="18" charset="0"/>
                                    </a:rPr>
                                    <m:t>𝒔𝒊𝒏</m:t>
                                  </m:r>
                                </m:fName>
                                <m:e>
                                  <m:d>
                                    <m:dPr>
                                      <m:ctrlPr>
                                        <a:rPr lang="en-US" b="0" i="1">
                                          <a:latin typeface="Cambria Math" panose="02040503050406030204" pitchFamily="18" charset="0"/>
                                        </a:rPr>
                                      </m:ctrlPr>
                                    </m:dPr>
                                    <m:e>
                                      <m:f>
                                        <m:fPr>
                                          <m:ctrlPr>
                                            <a:rPr lang="en-US" b="0" i="1">
                                              <a:latin typeface="Cambria Math" panose="02040503050406030204" pitchFamily="18" charset="0"/>
                                            </a:rPr>
                                          </m:ctrlPr>
                                        </m:fPr>
                                        <m:num>
                                          <m:r>
                                            <a:rPr lang="en-US" b="1" i="1">
                                              <a:latin typeface="Cambria Math" panose="02040503050406030204" pitchFamily="18" charset="0"/>
                                            </a:rPr>
                                            <m:t>𝝅</m:t>
                                          </m:r>
                                          <m:r>
                                            <a:rPr lang="en-US" b="1" i="1">
                                              <a:latin typeface="Cambria Math" panose="02040503050406030204" pitchFamily="18" charset="0"/>
                                            </a:rPr>
                                            <m:t>𝒙</m:t>
                                          </m:r>
                                        </m:num>
                                        <m:den>
                                          <m:r>
                                            <a:rPr lang="en-US" b="1" i="1">
                                              <a:latin typeface="Cambria Math" panose="02040503050406030204" pitchFamily="18" charset="0"/>
                                            </a:rPr>
                                            <m:t>𝑳</m:t>
                                          </m:r>
                                        </m:den>
                                      </m:f>
                                    </m:e>
                                  </m:d>
                                </m:e>
                              </m:func>
                              <m:d>
                                <m:dPr>
                                  <m:begChr m:val="["/>
                                  <m:endChr m:val="]"/>
                                  <m:ctrlPr>
                                    <a:rPr lang="en-US" b="0" i="1">
                                      <a:latin typeface="Cambria Math" panose="02040503050406030204" pitchFamily="18" charset="0"/>
                                    </a:rPr>
                                  </m:ctrlPr>
                                </m:dPr>
                                <m:e>
                                  <m:d>
                                    <m:dPr>
                                      <m:begChr m:val=""/>
                                      <m:ctrlPr>
                                        <a:rPr lang="en-US" b="0" i="1">
                                          <a:latin typeface="Cambria Math" panose="02040503050406030204" pitchFamily="18" charset="0"/>
                                        </a:rPr>
                                      </m:ctrlPr>
                                    </m:dPr>
                                    <m:e>
                                      <m:func>
                                        <m:funcPr>
                                          <m:ctrlPr>
                                            <a:rPr lang="en-US" b="0" i="1">
                                              <a:latin typeface="Cambria Math" panose="02040503050406030204" pitchFamily="18" charset="0"/>
                                            </a:rPr>
                                          </m:ctrlPr>
                                        </m:funcPr>
                                        <m:fName>
                                          <m:r>
                                            <a:rPr lang="en-US" b="1" i="1">
                                              <a:latin typeface="Cambria Math" panose="02040503050406030204" pitchFamily="18" charset="0"/>
                                            </a:rPr>
                                            <m:t>𝒔𝒊𝒏</m:t>
                                          </m:r>
                                        </m:fName>
                                        <m:e>
                                          <m:d>
                                            <m:dPr>
                                              <m:ctrlPr>
                                                <a:rPr lang="en-US" b="0" i="1">
                                                  <a:latin typeface="Cambria Math" panose="02040503050406030204" pitchFamily="18" charset="0"/>
                                                </a:rPr>
                                              </m:ctrlPr>
                                            </m:dPr>
                                            <m:e>
                                              <m:f>
                                                <m:fPr>
                                                  <m:ctrlPr>
                                                    <a:rPr lang="en-US" b="0" i="1">
                                                      <a:latin typeface="Cambria Math" panose="02040503050406030204" pitchFamily="18" charset="0"/>
                                                    </a:rPr>
                                                  </m:ctrlPr>
                                                </m:fPr>
                                                <m:num>
                                                  <m:r>
                                                    <a:rPr lang="en-US" b="1" i="1">
                                                      <a:latin typeface="Cambria Math" panose="02040503050406030204" pitchFamily="18" charset="0"/>
                                                    </a:rPr>
                                                    <m:t>𝝅</m:t>
                                                  </m:r>
                                                  <m:r>
                                                    <a:rPr lang="en-US" b="1" i="1">
                                                      <a:latin typeface="Cambria Math" panose="02040503050406030204" pitchFamily="18" charset="0"/>
                                                    </a:rPr>
                                                    <m:t>𝒗𝒕</m:t>
                                                  </m:r>
                                                </m:num>
                                                <m:den>
                                                  <m:r>
                                                    <a:rPr lang="en-US" b="1" i="1">
                                                      <a:latin typeface="Cambria Math" panose="02040503050406030204" pitchFamily="18" charset="0"/>
                                                    </a:rPr>
                                                    <m:t>𝑳</m:t>
                                                  </m:r>
                                                </m:den>
                                              </m:f>
                                            </m:e>
                                          </m:d>
                                        </m:e>
                                      </m:func>
                                      <m:r>
                                        <a:rPr lang="en-US" b="0" i="0">
                                          <a:latin typeface="Cambria Math" panose="02040503050406030204" pitchFamily="18" charset="0"/>
                                        </a:rPr>
                                        <m:t>−</m:t>
                                      </m:r>
                                      <m:r>
                                        <a:rPr lang="en-US" b="1" i="1">
                                          <a:latin typeface="Cambria Math" panose="02040503050406030204" pitchFamily="18" charset="0"/>
                                        </a:rPr>
                                        <m:t>𝒔</m:t>
                                      </m:r>
                                      <m:r>
                                        <a:rPr lang="en-US" b="0" i="0">
                                          <a:latin typeface="Cambria Math" panose="02040503050406030204" pitchFamily="18" charset="0"/>
                                        </a:rPr>
                                        <m:t>∙</m:t>
                                      </m:r>
                                      <m:r>
                                        <a:rPr lang="en-US" b="1" i="1">
                                          <a:latin typeface="Cambria Math" panose="02040503050406030204" pitchFamily="18" charset="0"/>
                                        </a:rPr>
                                        <m:t>𝒔𝒊</m:t>
                                      </m:r>
                                      <m:func>
                                        <m:funcPr>
                                          <m:ctrlPr>
                                            <a:rPr lang="en-US" b="1" i="1">
                                              <a:latin typeface="Cambria Math" panose="02040503050406030204" pitchFamily="18" charset="0"/>
                                            </a:rPr>
                                          </m:ctrlPr>
                                        </m:funcPr>
                                        <m:fName>
                                          <m:r>
                                            <a:rPr lang="en-US" b="1" i="1">
                                              <a:latin typeface="Cambria Math" panose="02040503050406030204" pitchFamily="18" charset="0"/>
                                            </a:rPr>
                                            <m:t>𝒏</m:t>
                                          </m:r>
                                        </m:fName>
                                        <m:e>
                                          <m:r>
                                            <a:rPr lang="en-US" b="0" i="0">
                                              <a:latin typeface="Cambria Math" panose="02040503050406030204" pitchFamily="18" charset="0"/>
                                            </a:rPr>
                                            <m:t>(</m:t>
                                          </m:r>
                                        </m:e>
                                      </m:func>
                                      <m:sSub>
                                        <m:sSubPr>
                                          <m:ctrlPr>
                                            <a:rPr lang="en-US" b="1" i="1">
                                              <a:latin typeface="Cambria Math" panose="02040503050406030204" pitchFamily="18" charset="0"/>
                                            </a:rPr>
                                          </m:ctrlPr>
                                        </m:sSubPr>
                                        <m:e>
                                          <m:r>
                                            <a:rPr lang="en-US" b="1" i="1">
                                              <a:latin typeface="Cambria Math" panose="02040503050406030204" pitchFamily="18" charset="0"/>
                                            </a:rPr>
                                            <m:t>𝝎</m:t>
                                          </m:r>
                                        </m:e>
                                        <m:sub>
                                          <m:r>
                                            <a:rPr lang="en-US" b="1" i="1">
                                              <a:latin typeface="Cambria Math" panose="02040503050406030204" pitchFamily="18" charset="0"/>
                                            </a:rPr>
                                            <m:t>𝒃</m:t>
                                          </m:r>
                                        </m:sub>
                                      </m:sSub>
                                      <m:r>
                                        <a:rPr lang="en-US" b="1" i="1">
                                          <a:latin typeface="Cambria Math" panose="02040503050406030204" pitchFamily="18" charset="0"/>
                                        </a:rPr>
                                        <m:t>𝒕</m:t>
                                      </m:r>
                                    </m:e>
                                  </m:d>
                                </m:e>
                              </m:d>
                            </m:e>
                          </m:d>
                        </m:e>
                      </m:nary>
                    </m:oMath>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360988" y="2786687"/>
                  <a:ext cx="5470024" cy="506870"/>
                </a:xfrm>
                <a:prstGeom prst="rect">
                  <a:avLst/>
                </a:prstGeom>
                <a:blipFill>
                  <a:blip r:embed="rId7"/>
                  <a:stretch>
                    <a:fillRect l="-926" t="-168293" r="-6019" b="-248780"/>
                  </a:stretch>
                </a:blipFill>
              </p:spPr>
              <p:txBody>
                <a:bodyPr/>
                <a:lstStyle/>
                <a:p>
                  <a:r>
                    <a:rPr lang="en-US">
                      <a:noFill/>
                    </a:rPr>
                    <a:t> </a:t>
                  </a:r>
                </a:p>
              </p:txBody>
            </p:sp>
          </mc:Fallback>
        </mc:AlternateContent>
      </p:grpSp>
    </p:spTree>
    <p:extLst>
      <p:ext uri="{BB962C8B-B14F-4D97-AF65-F5344CB8AC3E}">
        <p14:creationId xmlns:p14="http://schemas.microsoft.com/office/powerpoint/2010/main" val="2969675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4009C8E0-196C-4D70-A4CC-B2F650E2E119}"/>
              </a:ext>
            </a:extLst>
          </p:cNvPr>
          <p:cNvSpPr>
            <a:spLocks noGrp="1"/>
          </p:cNvSpPr>
          <p:nvPr>
            <p:ph type="title"/>
          </p:nvPr>
        </p:nvSpPr>
        <p:spPr>
          <a:xfrm>
            <a:off x="260253" y="424983"/>
            <a:ext cx="10069079" cy="439455"/>
          </a:xfrm>
        </p:spPr>
        <p:txBody>
          <a:bodyPr/>
          <a:lstStyle/>
          <a:p>
            <a:r>
              <a:rPr lang="en-US" altLang="ko-KR" sz="2000" dirty="0"/>
              <a:t>4. Methodology : Task 1C.  Design of FE model (static load model):</a:t>
            </a:r>
          </a:p>
        </p:txBody>
      </p:sp>
      <p:sp>
        <p:nvSpPr>
          <p:cNvPr id="19" name="Rectangle 3">
            <a:extLst>
              <a:ext uri="{FF2B5EF4-FFF2-40B4-BE49-F238E27FC236}">
                <a16:creationId xmlns:a16="http://schemas.microsoft.com/office/drawing/2014/main" id="{FCC61E1F-76D6-4980-8912-635371127E5A}"/>
              </a:ext>
            </a:extLst>
          </p:cNvPr>
          <p:cNvSpPr txBox="1"/>
          <p:nvPr/>
        </p:nvSpPr>
        <p:spPr>
          <a:xfrm>
            <a:off x="530410" y="747015"/>
            <a:ext cx="11185339" cy="2246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cs typeface="Arial" panose="020B0604020202020204" pitchFamily="34" charset="0"/>
              </a:rPr>
              <a:t>Three different crack locations, three load locations, thirty sensing points(S1~30) with four types of bridge conditions</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cs typeface="Arial" panose="020B0604020202020204" pitchFamily="34" charset="0"/>
              </a:rPr>
              <a:t>Bridge length is 15m, which is similar with actual length of one span</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cs typeface="Arial" panose="020B0604020202020204" pitchFamily="34" charset="0"/>
              </a:rPr>
              <a:t>There are total 900 data set collected from static load model</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ea typeface="Times New Roman"/>
                <a:cs typeface="Arial" panose="020B0604020202020204" pitchFamily="34" charset="0"/>
              </a:rPr>
              <a:t>The crack size is determined by 10%, 25% and 45%, with each missing element defined as a mild, moderate and severe crack, respectively</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cs typeface="Arial" panose="020B0604020202020204" pitchFamily="34" charset="0"/>
              </a:rPr>
              <a:t>70% of dataset used for training model, and 30% used to test model</a:t>
            </a:r>
          </a:p>
        </p:txBody>
      </p:sp>
      <p:sp>
        <p:nvSpPr>
          <p:cNvPr id="24" name="TextBox 23">
            <a:extLst>
              <a:ext uri="{FF2B5EF4-FFF2-40B4-BE49-F238E27FC236}">
                <a16:creationId xmlns:a16="http://schemas.microsoft.com/office/drawing/2014/main" id="{70487C6E-F31C-4F9E-997D-353BBD1995FE}"/>
              </a:ext>
            </a:extLst>
          </p:cNvPr>
          <p:cNvSpPr txBox="1"/>
          <p:nvPr/>
        </p:nvSpPr>
        <p:spPr>
          <a:xfrm>
            <a:off x="4929014" y="6573542"/>
            <a:ext cx="2033260" cy="307777"/>
          </a:xfrm>
          <a:prstGeom prst="rect">
            <a:avLst/>
          </a:prstGeom>
          <a:noFill/>
        </p:spPr>
        <p:txBody>
          <a:bodyPr wrap="square">
            <a:spAutoFit/>
          </a:bodyPr>
          <a:lstStyle/>
          <a:p>
            <a:pPr algn="just">
              <a:spcAft>
                <a:spcPts val="1000"/>
              </a:spcAft>
            </a:pPr>
            <a:r>
              <a:rPr lang="en-US" sz="1400" b="1" i="1" dirty="0">
                <a:latin typeface="Times New Roman" panose="02020603050405020304" pitchFamily="18" charset="0"/>
                <a:ea typeface="Calibri" panose="020F0502020204030204" pitchFamily="34" charset="0"/>
              </a:rPr>
              <a:t>The model of static load. </a:t>
            </a:r>
          </a:p>
        </p:txBody>
      </p:sp>
      <p:grpSp>
        <p:nvGrpSpPr>
          <p:cNvPr id="4" name="Group 3"/>
          <p:cNvGrpSpPr/>
          <p:nvPr/>
        </p:nvGrpSpPr>
        <p:grpSpPr>
          <a:xfrm>
            <a:off x="1885950" y="3054804"/>
            <a:ext cx="8008299" cy="3531593"/>
            <a:chOff x="1974377" y="3126658"/>
            <a:chExt cx="7897210" cy="3531593"/>
          </a:xfrm>
        </p:grpSpPr>
        <p:pic>
          <p:nvPicPr>
            <p:cNvPr id="12" name="Picture 1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4377" y="3126658"/>
              <a:ext cx="7897210" cy="3531593"/>
            </a:xfrm>
            <a:prstGeom prst="rect">
              <a:avLst/>
            </a:prstGeom>
            <a:noFill/>
            <a:ln w="6350">
              <a:noFill/>
            </a:ln>
          </p:spPr>
        </p:pic>
        <p:sp>
          <p:nvSpPr>
            <p:cNvPr id="3" name="Rectangle 2"/>
            <p:cNvSpPr/>
            <p:nvPr/>
          </p:nvSpPr>
          <p:spPr>
            <a:xfrm>
              <a:off x="8275175" y="4173923"/>
              <a:ext cx="1369261" cy="307777"/>
            </a:xfrm>
            <a:prstGeom prst="rect">
              <a:avLst/>
            </a:prstGeom>
          </p:spPr>
          <p:txBody>
            <a:bodyPr wrap="none">
              <a:spAutoFit/>
            </a:bodyPr>
            <a:lstStyle/>
            <a:p>
              <a:r>
                <a:rPr lang="en-US" sz="1400" b="1" dirty="0">
                  <a:solidFill>
                    <a:schemeClr val="bg1"/>
                  </a:solidFill>
                  <a:latin typeface="Arial" panose="020B0604020202020204" pitchFamily="34" charset="0"/>
                  <a:cs typeface="Arial" panose="020B0604020202020204" pitchFamily="34" charset="0"/>
                </a:rPr>
                <a:t>(10% missing)</a:t>
              </a:r>
            </a:p>
          </p:txBody>
        </p:sp>
        <p:sp>
          <p:nvSpPr>
            <p:cNvPr id="16" name="Rectangle 15"/>
            <p:cNvSpPr/>
            <p:nvPr/>
          </p:nvSpPr>
          <p:spPr>
            <a:xfrm>
              <a:off x="8257067" y="5046755"/>
              <a:ext cx="1369261" cy="307777"/>
            </a:xfrm>
            <a:prstGeom prst="rect">
              <a:avLst/>
            </a:prstGeom>
          </p:spPr>
          <p:txBody>
            <a:bodyPr wrap="none">
              <a:spAutoFit/>
            </a:bodyPr>
            <a:lstStyle/>
            <a:p>
              <a:r>
                <a:rPr lang="en-US" sz="1400" b="1" dirty="0">
                  <a:solidFill>
                    <a:schemeClr val="bg1"/>
                  </a:solidFill>
                  <a:latin typeface="Arial" panose="020B0604020202020204" pitchFamily="34" charset="0"/>
                  <a:cs typeface="Arial" panose="020B0604020202020204" pitchFamily="34" charset="0"/>
                </a:rPr>
                <a:t>(25% missing)</a:t>
              </a:r>
            </a:p>
          </p:txBody>
        </p:sp>
        <p:sp>
          <p:nvSpPr>
            <p:cNvPr id="22" name="Rectangle 21"/>
            <p:cNvSpPr/>
            <p:nvPr/>
          </p:nvSpPr>
          <p:spPr>
            <a:xfrm>
              <a:off x="8275174" y="5948385"/>
              <a:ext cx="1369261" cy="307777"/>
            </a:xfrm>
            <a:prstGeom prst="rect">
              <a:avLst/>
            </a:prstGeom>
          </p:spPr>
          <p:txBody>
            <a:bodyPr wrap="none">
              <a:spAutoFit/>
            </a:bodyPr>
            <a:lstStyle/>
            <a:p>
              <a:r>
                <a:rPr lang="en-US" sz="1400" b="1" dirty="0">
                  <a:solidFill>
                    <a:schemeClr val="bg1"/>
                  </a:solidFill>
                  <a:latin typeface="Arial" panose="020B0604020202020204" pitchFamily="34" charset="0"/>
                  <a:cs typeface="Arial" panose="020B0604020202020204" pitchFamily="34" charset="0"/>
                </a:rPr>
                <a:t>(45% missing)</a:t>
              </a:r>
            </a:p>
          </p:txBody>
        </p:sp>
      </p:grpSp>
    </p:spTree>
    <p:extLst>
      <p:ext uri="{BB962C8B-B14F-4D97-AF65-F5344CB8AC3E}">
        <p14:creationId xmlns:p14="http://schemas.microsoft.com/office/powerpoint/2010/main" val="39912814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4009C8E0-196C-4D70-A4CC-B2F650E2E119}"/>
              </a:ext>
            </a:extLst>
          </p:cNvPr>
          <p:cNvSpPr>
            <a:spLocks noGrp="1"/>
          </p:cNvSpPr>
          <p:nvPr>
            <p:ph type="title"/>
          </p:nvPr>
        </p:nvSpPr>
        <p:spPr>
          <a:xfrm>
            <a:off x="300712" y="477192"/>
            <a:ext cx="10367287" cy="439455"/>
          </a:xfrm>
        </p:spPr>
        <p:txBody>
          <a:bodyPr/>
          <a:lstStyle/>
          <a:p>
            <a:r>
              <a:rPr lang="en-US" altLang="ko-KR" sz="2000" dirty="0"/>
              <a:t>4. Methodology : Task 1C.  Design of FE model (</a:t>
            </a:r>
            <a:r>
              <a:rPr lang="en-US" altLang="ko-KR" sz="2000" dirty="0">
                <a:highlight>
                  <a:srgbClr val="FFFF00"/>
                </a:highlight>
              </a:rPr>
              <a:t>moving load model):</a:t>
            </a:r>
          </a:p>
        </p:txBody>
      </p:sp>
      <p:sp>
        <p:nvSpPr>
          <p:cNvPr id="19" name="Rectangle 3">
            <a:extLst>
              <a:ext uri="{FF2B5EF4-FFF2-40B4-BE49-F238E27FC236}">
                <a16:creationId xmlns:a16="http://schemas.microsoft.com/office/drawing/2014/main" id="{FCC61E1F-76D6-4980-8912-635371127E5A}"/>
              </a:ext>
            </a:extLst>
          </p:cNvPr>
          <p:cNvSpPr txBox="1"/>
          <p:nvPr/>
        </p:nvSpPr>
        <p:spPr>
          <a:xfrm>
            <a:off x="1763032" y="1011168"/>
            <a:ext cx="8904969" cy="815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sz="2000" dirty="0">
                <a:latin typeface="Arial" panose="020B0604020202020204" pitchFamily="34" charset="0"/>
                <a:cs typeface="Arial" panose="020B0604020202020204" pitchFamily="34" charset="0"/>
              </a:rPr>
              <a:t>Apply contact method as vehicle moving path. </a:t>
            </a:r>
          </a:p>
          <a:p>
            <a:pPr marL="342900" indent="-342900">
              <a:buFont typeface="Arial" panose="020B0604020202020204" pitchFamily="34" charset="0"/>
              <a:buChar char="•"/>
              <a:defRPr sz="2000">
                <a:latin typeface="Times New Roman"/>
                <a:ea typeface="Times New Roman"/>
                <a:cs typeface="Times New Roman"/>
                <a:sym typeface="Times New Roman"/>
              </a:defRPr>
            </a:pPr>
            <a:endParaRPr lang="en-US" sz="600" dirty="0">
              <a:latin typeface="Arial" panose="020B0604020202020204" pitchFamily="34" charset="0"/>
              <a:cs typeface="Arial" panose="020B0604020202020204" pitchFamily="34" charset="0"/>
            </a:endParaRPr>
          </a:p>
          <a:p>
            <a:pPr algn="ctr">
              <a:defRPr sz="2000">
                <a:latin typeface="Times New Roman"/>
                <a:ea typeface="Times New Roman"/>
                <a:cs typeface="Times New Roman"/>
                <a:sym typeface="Times New Roman"/>
              </a:defRPr>
            </a:pPr>
            <a:r>
              <a:rPr lang="en-US" sz="2000" b="1" dirty="0">
                <a:latin typeface="Arial" panose="020B0604020202020204" pitchFamily="34" charset="0"/>
                <a:cs typeface="Arial" panose="020B0604020202020204" pitchFamily="34" charset="0"/>
              </a:rPr>
              <a:t>Contact parameters:</a:t>
            </a:r>
          </a:p>
        </p:txBody>
      </p:sp>
      <p:grpSp>
        <p:nvGrpSpPr>
          <p:cNvPr id="13" name="Group 12">
            <a:extLst>
              <a:ext uri="{FF2B5EF4-FFF2-40B4-BE49-F238E27FC236}">
                <a16:creationId xmlns:a16="http://schemas.microsoft.com/office/drawing/2014/main" id="{96C145CB-CACA-4773-A3F8-24915AE4147E}"/>
              </a:ext>
            </a:extLst>
          </p:cNvPr>
          <p:cNvGrpSpPr/>
          <p:nvPr/>
        </p:nvGrpSpPr>
        <p:grpSpPr>
          <a:xfrm>
            <a:off x="8369618" y="1826772"/>
            <a:ext cx="2298382" cy="3745172"/>
            <a:chOff x="6845618" y="2434590"/>
            <a:chExt cx="2298382" cy="3745172"/>
          </a:xfrm>
        </p:grpSpPr>
        <p:pic>
          <p:nvPicPr>
            <p:cNvPr id="18" name="Picture 17">
              <a:extLst>
                <a:ext uri="{FF2B5EF4-FFF2-40B4-BE49-F238E27FC236}">
                  <a16:creationId xmlns:a16="http://schemas.microsoft.com/office/drawing/2014/main" id="{37067205-64E6-4942-97C5-3BF9B8B3A59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846570" y="2434590"/>
              <a:ext cx="2068830" cy="361188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76A1B7BB-202B-4A22-A3DB-42B9F4D63904}"/>
                </a:ext>
              </a:extLst>
            </p:cNvPr>
            <p:cNvSpPr txBox="1"/>
            <p:nvPr/>
          </p:nvSpPr>
          <p:spPr>
            <a:xfrm>
              <a:off x="6845618" y="3180156"/>
              <a:ext cx="2297430" cy="523220"/>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Mild crack</a:t>
              </a:r>
            </a:p>
            <a:p>
              <a:r>
                <a:rPr lang="en-US" sz="1400" b="1" dirty="0">
                  <a:latin typeface="Arial" panose="020B0604020202020204" pitchFamily="34" charset="0"/>
                  <a:cs typeface="Arial" panose="020B0604020202020204" pitchFamily="34" charset="0"/>
                </a:rPr>
                <a:t>(10% missing)</a:t>
              </a:r>
            </a:p>
          </p:txBody>
        </p:sp>
        <p:sp>
          <p:nvSpPr>
            <p:cNvPr id="20" name="TextBox 19">
              <a:extLst>
                <a:ext uri="{FF2B5EF4-FFF2-40B4-BE49-F238E27FC236}">
                  <a16:creationId xmlns:a16="http://schemas.microsoft.com/office/drawing/2014/main" id="{016581E5-3737-4610-B300-A3B1BBC85252}"/>
                </a:ext>
              </a:extLst>
            </p:cNvPr>
            <p:cNvSpPr txBox="1"/>
            <p:nvPr/>
          </p:nvSpPr>
          <p:spPr>
            <a:xfrm>
              <a:off x="6846569" y="4402991"/>
              <a:ext cx="2068829" cy="523220"/>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Moderate crack</a:t>
              </a:r>
            </a:p>
            <a:p>
              <a:r>
                <a:rPr lang="en-US" sz="1400" b="1" dirty="0">
                  <a:latin typeface="Arial" panose="020B0604020202020204" pitchFamily="34" charset="0"/>
                  <a:cs typeface="Arial" panose="020B0604020202020204" pitchFamily="34" charset="0"/>
                </a:rPr>
                <a:t>(25% missing)</a:t>
              </a:r>
            </a:p>
          </p:txBody>
        </p:sp>
        <p:sp>
          <p:nvSpPr>
            <p:cNvPr id="21" name="TextBox 20">
              <a:extLst>
                <a:ext uri="{FF2B5EF4-FFF2-40B4-BE49-F238E27FC236}">
                  <a16:creationId xmlns:a16="http://schemas.microsoft.com/office/drawing/2014/main" id="{0F1303C3-3702-4B17-9BE1-B1BFE7BD88ED}"/>
                </a:ext>
              </a:extLst>
            </p:cNvPr>
            <p:cNvSpPr txBox="1"/>
            <p:nvPr/>
          </p:nvSpPr>
          <p:spPr>
            <a:xfrm>
              <a:off x="6846570" y="5656542"/>
              <a:ext cx="2297430" cy="523220"/>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Sever crack</a:t>
              </a:r>
            </a:p>
            <a:p>
              <a:r>
                <a:rPr lang="en-US" sz="1400" b="1" dirty="0">
                  <a:latin typeface="Arial" panose="020B0604020202020204" pitchFamily="34" charset="0"/>
                  <a:cs typeface="Arial" panose="020B0604020202020204" pitchFamily="34" charset="0"/>
                </a:rPr>
                <a:t>(45% missing)</a:t>
              </a:r>
            </a:p>
          </p:txBody>
        </p:sp>
      </p:grpSp>
      <p:sp>
        <p:nvSpPr>
          <p:cNvPr id="16" name="TextBox 15">
            <a:extLst>
              <a:ext uri="{FF2B5EF4-FFF2-40B4-BE49-F238E27FC236}">
                <a16:creationId xmlns:a16="http://schemas.microsoft.com/office/drawing/2014/main" id="{AC878B67-D5ED-41F3-9BF9-B66E03E3D037}"/>
              </a:ext>
            </a:extLst>
          </p:cNvPr>
          <p:cNvSpPr txBox="1"/>
          <p:nvPr/>
        </p:nvSpPr>
        <p:spPr>
          <a:xfrm>
            <a:off x="2546358" y="5572509"/>
            <a:ext cx="7099284" cy="307777"/>
          </a:xfrm>
          <a:prstGeom prst="rect">
            <a:avLst/>
          </a:prstGeom>
          <a:noFill/>
        </p:spPr>
        <p:txBody>
          <a:bodyPr wrap="square">
            <a:spAutoFit/>
          </a:bodyPr>
          <a:lstStyle/>
          <a:p>
            <a:pPr algn="ctr">
              <a:spcAft>
                <a:spcPts val="1000"/>
              </a:spcAft>
            </a:pPr>
            <a:r>
              <a:rPr lang="en-US" sz="1400" b="1" dirty="0">
                <a:latin typeface="Arial" panose="020B0604020202020204" pitchFamily="34" charset="0"/>
                <a:ea typeface="Calibri" panose="020F0502020204030204" pitchFamily="34" charset="0"/>
                <a:cs typeface="Arial" panose="020B0604020202020204" pitchFamily="34" charset="0"/>
              </a:rPr>
              <a:t>The setting for one-way moving load detail and material properties</a:t>
            </a:r>
          </a:p>
        </p:txBody>
      </p:sp>
      <p:pic>
        <p:nvPicPr>
          <p:cNvPr id="17" name="Picture 16"/>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7028" y="1773094"/>
            <a:ext cx="6752590" cy="3563015"/>
          </a:xfrm>
          <a:prstGeom prst="rect">
            <a:avLst/>
          </a:prstGeom>
          <a:noFill/>
          <a:ln w="6350">
            <a:noFill/>
          </a:ln>
        </p:spPr>
      </p:pic>
      <p:graphicFrame>
        <p:nvGraphicFramePr>
          <p:cNvPr id="4" name="Table 3"/>
          <p:cNvGraphicFramePr>
            <a:graphicFrameLocks noGrp="1"/>
          </p:cNvGraphicFramePr>
          <p:nvPr>
            <p:extLst>
              <p:ext uri="{D42A27DB-BD31-4B8C-83A1-F6EECF244321}">
                <p14:modId xmlns:p14="http://schemas.microsoft.com/office/powerpoint/2010/main" val="2280236262"/>
              </p:ext>
            </p:extLst>
          </p:nvPr>
        </p:nvGraphicFramePr>
        <p:xfrm>
          <a:off x="1863091" y="5936515"/>
          <a:ext cx="8261984" cy="731520"/>
        </p:xfrm>
        <a:graphic>
          <a:graphicData uri="http://schemas.openxmlformats.org/drawingml/2006/table">
            <a:tbl>
              <a:tblPr firstRow="1" firstCol="1" bandRow="1"/>
              <a:tblGrid>
                <a:gridCol w="951308">
                  <a:extLst>
                    <a:ext uri="{9D8B030D-6E8A-4147-A177-3AD203B41FA5}">
                      <a16:colId xmlns:a16="http://schemas.microsoft.com/office/drawing/2014/main" val="4005568142"/>
                    </a:ext>
                  </a:extLst>
                </a:gridCol>
                <a:gridCol w="1201892">
                  <a:extLst>
                    <a:ext uri="{9D8B030D-6E8A-4147-A177-3AD203B41FA5}">
                      <a16:colId xmlns:a16="http://schemas.microsoft.com/office/drawing/2014/main" val="865012067"/>
                    </a:ext>
                  </a:extLst>
                </a:gridCol>
                <a:gridCol w="1045163">
                  <a:extLst>
                    <a:ext uri="{9D8B030D-6E8A-4147-A177-3AD203B41FA5}">
                      <a16:colId xmlns:a16="http://schemas.microsoft.com/office/drawing/2014/main" val="3417243826"/>
                    </a:ext>
                  </a:extLst>
                </a:gridCol>
                <a:gridCol w="1143575">
                  <a:extLst>
                    <a:ext uri="{9D8B030D-6E8A-4147-A177-3AD203B41FA5}">
                      <a16:colId xmlns:a16="http://schemas.microsoft.com/office/drawing/2014/main" val="3640672049"/>
                    </a:ext>
                  </a:extLst>
                </a:gridCol>
                <a:gridCol w="1092547">
                  <a:extLst>
                    <a:ext uri="{9D8B030D-6E8A-4147-A177-3AD203B41FA5}">
                      <a16:colId xmlns:a16="http://schemas.microsoft.com/office/drawing/2014/main" val="1636711299"/>
                    </a:ext>
                  </a:extLst>
                </a:gridCol>
                <a:gridCol w="926705">
                  <a:extLst>
                    <a:ext uri="{9D8B030D-6E8A-4147-A177-3AD203B41FA5}">
                      <a16:colId xmlns:a16="http://schemas.microsoft.com/office/drawing/2014/main" val="1923207841"/>
                    </a:ext>
                  </a:extLst>
                </a:gridCol>
                <a:gridCol w="1019649">
                  <a:extLst>
                    <a:ext uri="{9D8B030D-6E8A-4147-A177-3AD203B41FA5}">
                      <a16:colId xmlns:a16="http://schemas.microsoft.com/office/drawing/2014/main" val="1739064831"/>
                    </a:ext>
                  </a:extLst>
                </a:gridCol>
                <a:gridCol w="881145">
                  <a:extLst>
                    <a:ext uri="{9D8B030D-6E8A-4147-A177-3AD203B41FA5}">
                      <a16:colId xmlns:a16="http://schemas.microsoft.com/office/drawing/2014/main" val="2465984308"/>
                    </a:ext>
                  </a:extLst>
                </a:gridCol>
              </a:tblGrid>
              <a:tr h="530860">
                <a:tc>
                  <a:txBody>
                    <a:bodyPr/>
                    <a:lstStyle/>
                    <a:p>
                      <a:pPr marL="0" marR="0" algn="just">
                        <a:spcBef>
                          <a:spcPts val="0"/>
                        </a:spcBef>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 </a:t>
                      </a:r>
                      <a:endParaRPr lang="en-US" sz="14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spcBef>
                          <a:spcPts val="0"/>
                        </a:spcBef>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 </a:t>
                      </a:r>
                      <a:endParaRPr lang="en-US" sz="14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spcBef>
                          <a:spcPts val="0"/>
                        </a:spcBef>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Velocity</a:t>
                      </a:r>
                      <a:endParaRPr lang="en-US" sz="14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 </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Concrete Density</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spcBef>
                          <a:spcPts val="0"/>
                        </a:spcBef>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Concrete Poisson ratio</a:t>
                      </a:r>
                      <a:endParaRPr lang="en-US" sz="14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Concrete Elastic modulus</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 </a:t>
                      </a:r>
                      <a:endParaRPr lang="en-US" sz="14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spcBef>
                          <a:spcPts val="0"/>
                        </a:spcBef>
                        <a:spcAft>
                          <a:spcPts val="0"/>
                        </a:spcAft>
                      </a:pPr>
                      <a:endParaRPr lang="en-US" sz="12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spcBef>
                          <a:spcPts val="0"/>
                        </a:spcBef>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Tire Density</a:t>
                      </a:r>
                      <a:endParaRPr lang="en-US" sz="14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Tire Poisson ratio</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spcBef>
                          <a:spcPts val="0"/>
                        </a:spcBef>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Tire Elastic modulus</a:t>
                      </a:r>
                      <a:endParaRPr lang="en-US" sz="14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 </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Load Applied</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121738"/>
                  </a:ext>
                </a:extLst>
              </a:tr>
              <a:tr h="0">
                <a:tc>
                  <a:txBody>
                    <a:bodyPr/>
                    <a:lstStyle/>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6 mph </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2400 kg/m</a:t>
                      </a:r>
                      <a:r>
                        <a:rPr lang="en-US" sz="1200" baseline="30000">
                          <a:effectLst/>
                          <a:latin typeface="Arial" panose="020B0604020202020204" pitchFamily="34" charset="0"/>
                          <a:ea typeface="Arial Unicode MS" panose="020B0604020202020204" pitchFamily="34" charset="-128"/>
                          <a:cs typeface="Arial" panose="020B0604020202020204" pitchFamily="34" charset="0"/>
                        </a:rPr>
                        <a:t>3</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0.2</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30 GPa</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700 kg/m</a:t>
                      </a:r>
                      <a:r>
                        <a:rPr lang="en-US" sz="1200" baseline="30000">
                          <a:effectLst/>
                          <a:latin typeface="Arial" panose="020B0604020202020204" pitchFamily="34" charset="0"/>
                          <a:ea typeface="Arial Unicode MS" panose="020B0604020202020204" pitchFamily="34" charset="-128"/>
                          <a:cs typeface="Arial" panose="020B0604020202020204" pitchFamily="34" charset="0"/>
                        </a:rPr>
                        <a:t>3</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0.3</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effectLst/>
                          <a:latin typeface="Arial" panose="020B0604020202020204" pitchFamily="34" charset="0"/>
                          <a:ea typeface="Arial Unicode MS" panose="020B0604020202020204" pitchFamily="34" charset="-128"/>
                          <a:cs typeface="Arial" panose="020B0604020202020204" pitchFamily="34" charset="0"/>
                        </a:rPr>
                        <a:t>1 GPa</a:t>
                      </a:r>
                      <a:endParaRPr lang="en-US" sz="140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effectLst/>
                          <a:latin typeface="Arial" panose="020B0604020202020204" pitchFamily="34" charset="0"/>
                          <a:ea typeface="Arial Unicode MS" panose="020B0604020202020204" pitchFamily="34" charset="-128"/>
                          <a:cs typeface="Arial" panose="020B0604020202020204" pitchFamily="34" charset="0"/>
                        </a:rPr>
                        <a:t>1 Hz</a:t>
                      </a:r>
                      <a:endParaRPr lang="en-US" sz="14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237978"/>
                  </a:ext>
                </a:extLst>
              </a:tr>
            </a:tbl>
          </a:graphicData>
        </a:graphic>
      </p:graphicFrame>
      <p:sp>
        <p:nvSpPr>
          <p:cNvPr id="14" name="TextBox 13">
            <a:extLst>
              <a:ext uri="{FF2B5EF4-FFF2-40B4-BE49-F238E27FC236}">
                <a16:creationId xmlns:a16="http://schemas.microsoft.com/office/drawing/2014/main" id="{BB4E03C8-0722-4A88-9D5B-B582ACCFABA3}"/>
              </a:ext>
            </a:extLst>
          </p:cNvPr>
          <p:cNvSpPr txBox="1"/>
          <p:nvPr/>
        </p:nvSpPr>
        <p:spPr>
          <a:xfrm>
            <a:off x="4562475" y="5110843"/>
            <a:ext cx="3494662" cy="307777"/>
          </a:xfrm>
          <a:prstGeom prst="rect">
            <a:avLst/>
          </a:prstGeom>
          <a:noFill/>
        </p:spPr>
        <p:txBody>
          <a:bodyPr wrap="square">
            <a:spAutoFit/>
          </a:bodyPr>
          <a:lstStyle/>
          <a:p>
            <a:pPr algn="ctr">
              <a:spcAft>
                <a:spcPts val="1000"/>
              </a:spcAft>
            </a:pPr>
            <a:r>
              <a:rPr lang="en-US" sz="1400" b="1" dirty="0">
                <a:latin typeface="Arial" panose="020B0604020202020204" pitchFamily="34" charset="0"/>
                <a:ea typeface="Calibri" panose="020F0502020204030204" pitchFamily="34" charset="0"/>
                <a:cs typeface="Arial" panose="020B0604020202020204" pitchFamily="34" charset="0"/>
              </a:rPr>
              <a:t>The model of moving load</a:t>
            </a:r>
          </a:p>
        </p:txBody>
      </p:sp>
    </p:spTree>
    <p:extLst>
      <p:ext uri="{BB962C8B-B14F-4D97-AF65-F5344CB8AC3E}">
        <p14:creationId xmlns:p14="http://schemas.microsoft.com/office/powerpoint/2010/main" val="5003209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6C20-8D34-3535-CD5E-DD102BFA9EDB}"/>
              </a:ext>
            </a:extLst>
          </p:cNvPr>
          <p:cNvSpPr>
            <a:spLocks noGrp="1"/>
          </p:cNvSpPr>
          <p:nvPr>
            <p:ph type="title"/>
          </p:nvPr>
        </p:nvSpPr>
        <p:spPr/>
        <p:txBody>
          <a:bodyPr/>
          <a:lstStyle/>
          <a:p>
            <a:r>
              <a:rPr lang="en-US" dirty="0"/>
              <a:t>√</a:t>
            </a:r>
          </a:p>
        </p:txBody>
      </p:sp>
      <p:pic>
        <p:nvPicPr>
          <p:cNvPr id="3" name="Picture 2">
            <a:extLst>
              <a:ext uri="{FF2B5EF4-FFF2-40B4-BE49-F238E27FC236}">
                <a16:creationId xmlns:a16="http://schemas.microsoft.com/office/drawing/2014/main" id="{EB0A993F-34D5-D692-B53A-382D6C2163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2700" y="977900"/>
            <a:ext cx="9626600" cy="4902200"/>
          </a:xfrm>
          <a:prstGeom prst="rect">
            <a:avLst/>
          </a:prstGeom>
        </p:spPr>
      </p:pic>
      <p:pic>
        <p:nvPicPr>
          <p:cNvPr id="6" name="Picture 5">
            <a:extLst>
              <a:ext uri="{FF2B5EF4-FFF2-40B4-BE49-F238E27FC236}">
                <a16:creationId xmlns:a16="http://schemas.microsoft.com/office/drawing/2014/main" id="{605BDD6C-EAF5-A39E-7112-7EA9E2A8B4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2700" y="1016000"/>
            <a:ext cx="9512300" cy="4864100"/>
          </a:xfrm>
          <a:prstGeom prst="rect">
            <a:avLst/>
          </a:prstGeom>
        </p:spPr>
      </p:pic>
      <p:pic>
        <p:nvPicPr>
          <p:cNvPr id="7" name="Picture 6">
            <a:extLst>
              <a:ext uri="{FF2B5EF4-FFF2-40B4-BE49-F238E27FC236}">
                <a16:creationId xmlns:a16="http://schemas.microsoft.com/office/drawing/2014/main" id="{4AB8982B-AB8D-5CA7-EC95-9174F181DF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2700" y="1016000"/>
            <a:ext cx="9588500" cy="5067300"/>
          </a:xfrm>
          <a:prstGeom prst="rect">
            <a:avLst/>
          </a:prstGeom>
        </p:spPr>
      </p:pic>
      <p:pic>
        <p:nvPicPr>
          <p:cNvPr id="8" name="Picture 7">
            <a:extLst>
              <a:ext uri="{FF2B5EF4-FFF2-40B4-BE49-F238E27FC236}">
                <a16:creationId xmlns:a16="http://schemas.microsoft.com/office/drawing/2014/main" id="{AD2A3B25-D514-FE01-E106-1C34F99C6E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8100" y="933450"/>
            <a:ext cx="9575800" cy="4991100"/>
          </a:xfrm>
          <a:prstGeom prst="rect">
            <a:avLst/>
          </a:prstGeom>
        </p:spPr>
      </p:pic>
      <p:pic>
        <p:nvPicPr>
          <p:cNvPr id="9" name="Picture 8">
            <a:extLst>
              <a:ext uri="{FF2B5EF4-FFF2-40B4-BE49-F238E27FC236}">
                <a16:creationId xmlns:a16="http://schemas.microsoft.com/office/drawing/2014/main" id="{CA85E757-7DC4-1FF2-8AA3-3156CD1FF0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97000" y="1016000"/>
            <a:ext cx="9588500" cy="4889500"/>
          </a:xfrm>
          <a:prstGeom prst="rect">
            <a:avLst/>
          </a:prstGeom>
        </p:spPr>
      </p:pic>
    </p:spTree>
    <p:extLst>
      <p:ext uri="{BB962C8B-B14F-4D97-AF65-F5344CB8AC3E}">
        <p14:creationId xmlns:p14="http://schemas.microsoft.com/office/powerpoint/2010/main" val="3968771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630A-EA61-2642-6673-A6A8A2C396B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47F6906-AC98-4B70-EB4C-E09C7C15A1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400" y="812800"/>
            <a:ext cx="10109200" cy="5232400"/>
          </a:xfrm>
          <a:prstGeom prst="rect">
            <a:avLst/>
          </a:prstGeom>
        </p:spPr>
      </p:pic>
      <p:pic>
        <p:nvPicPr>
          <p:cNvPr id="4" name="Picture 3">
            <a:extLst>
              <a:ext uri="{FF2B5EF4-FFF2-40B4-BE49-F238E27FC236}">
                <a16:creationId xmlns:a16="http://schemas.microsoft.com/office/drawing/2014/main" id="{434CA29F-0FD8-1EF4-0C90-85B2FA7D09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00" y="869950"/>
            <a:ext cx="10134600" cy="5118100"/>
          </a:xfrm>
          <a:prstGeom prst="rect">
            <a:avLst/>
          </a:prstGeom>
        </p:spPr>
      </p:pic>
    </p:spTree>
    <p:extLst>
      <p:ext uri="{BB962C8B-B14F-4D97-AF65-F5344CB8AC3E}">
        <p14:creationId xmlns:p14="http://schemas.microsoft.com/office/powerpoint/2010/main" val="867720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16EF04-0781-461B-A83A-5DC7F8F46D03}"/>
              </a:ext>
            </a:extLst>
          </p:cNvPr>
          <p:cNvSpPr>
            <a:spLocks noGrp="1"/>
          </p:cNvSpPr>
          <p:nvPr>
            <p:ph type="title"/>
          </p:nvPr>
        </p:nvSpPr>
        <p:spPr/>
        <p:txBody>
          <a:bodyPr/>
          <a:lstStyle/>
          <a:p>
            <a:r>
              <a:rPr lang="en-US" altLang="ko-KR" dirty="0"/>
              <a:t>4. Methodology and Procedure</a:t>
            </a:r>
            <a:endParaRPr lang="ko-KR" altLang="en-US" dirty="0"/>
          </a:p>
        </p:txBody>
      </p:sp>
      <p:sp>
        <p:nvSpPr>
          <p:cNvPr id="10" name="TextBox 9">
            <a:extLst>
              <a:ext uri="{FF2B5EF4-FFF2-40B4-BE49-F238E27FC236}">
                <a16:creationId xmlns:a16="http://schemas.microsoft.com/office/drawing/2014/main" id="{43A362A2-9D96-BE8D-8565-8EB16C63B3B4}"/>
              </a:ext>
            </a:extLst>
          </p:cNvPr>
          <p:cNvSpPr txBox="1"/>
          <p:nvPr/>
        </p:nvSpPr>
        <p:spPr>
          <a:xfrm>
            <a:off x="1586928" y="3198167"/>
            <a:ext cx="8769646" cy="584775"/>
          </a:xfrm>
          <a:prstGeom prst="rect">
            <a:avLst/>
          </a:prstGeom>
          <a:noFill/>
        </p:spPr>
        <p:txBody>
          <a:bodyPr wrap="square">
            <a:spAutoFit/>
          </a:bodyPr>
          <a:lstStyle/>
          <a:p>
            <a:pPr marL="0" lvl="1" algn="ctr"/>
            <a:r>
              <a:rPr lang="en-US" altLang="zh-TW" sz="2400" b="1" dirty="0">
                <a:latin typeface="Arial" panose="020B0604020202020204" pitchFamily="34" charset="0"/>
                <a:cs typeface="Arial" panose="020B0604020202020204" pitchFamily="34" charset="0"/>
              </a:rPr>
              <a:t>Task</a:t>
            </a:r>
            <a:r>
              <a:rPr lang="zh-TW" altLang="en-US" sz="2400" b="1" dirty="0">
                <a:latin typeface="Arial" panose="020B0604020202020204" pitchFamily="34" charset="0"/>
                <a:cs typeface="Arial" panose="020B0604020202020204" pitchFamily="34" charset="0"/>
              </a:rPr>
              <a:t> </a:t>
            </a:r>
            <a:r>
              <a:rPr lang="en-US" altLang="zh-TW" sz="3200" b="1" dirty="0">
                <a:latin typeface="Arial" panose="020B0604020202020204" pitchFamily="34" charset="0"/>
                <a:cs typeface="Arial" panose="020B0604020202020204" pitchFamily="34" charset="0"/>
              </a:rPr>
              <a:t>2</a:t>
            </a:r>
            <a:r>
              <a:rPr lang="en-US" altLang="zh-TW" sz="2400" b="1" dirty="0">
                <a:latin typeface="Arial" panose="020B0604020202020204" pitchFamily="34" charset="0"/>
                <a:cs typeface="Arial" panose="020B0604020202020204" pitchFamily="34" charset="0"/>
              </a:rPr>
              <a:t>.</a:t>
            </a:r>
            <a:r>
              <a:rPr lang="zh-TW" altLang="en-US" sz="2400" b="1" dirty="0">
                <a:latin typeface="Arial" panose="020B0604020202020204" pitchFamily="34" charset="0"/>
                <a:cs typeface="Arial" panose="020B0604020202020204" pitchFamily="34" charset="0"/>
              </a:rPr>
              <a:t> </a:t>
            </a:r>
            <a:r>
              <a:rPr lang="en-US" altLang="zh-TW" sz="2400" b="1" dirty="0">
                <a:latin typeface="Arial" panose="020B0604020202020204" pitchFamily="34" charset="0"/>
                <a:cs typeface="Arial" panose="020B0604020202020204" pitchFamily="34" charset="0"/>
              </a:rPr>
              <a:t>Low-cost sensor and data acquisition</a:t>
            </a:r>
          </a:p>
        </p:txBody>
      </p:sp>
    </p:spTree>
    <p:extLst>
      <p:ext uri="{BB962C8B-B14F-4D97-AF65-F5344CB8AC3E}">
        <p14:creationId xmlns:p14="http://schemas.microsoft.com/office/powerpoint/2010/main" val="404808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80975" y="312476"/>
            <a:ext cx="10972800" cy="439455"/>
          </a:xfrm>
        </p:spPr>
        <p:txBody>
          <a:bodyPr/>
          <a:lstStyle/>
          <a:p>
            <a:r>
              <a:rPr lang="en-US" sz="2000" dirty="0"/>
              <a:t>4.Methodology : Task 2A.  Low-cost sensor and data acquisition(DAQ)</a:t>
            </a:r>
          </a:p>
        </p:txBody>
      </p:sp>
      <p:sp>
        <p:nvSpPr>
          <p:cNvPr id="13" name="Rectangle 12"/>
          <p:cNvSpPr/>
          <p:nvPr/>
        </p:nvSpPr>
        <p:spPr>
          <a:xfrm>
            <a:off x="314325" y="673602"/>
            <a:ext cx="8044223" cy="400110"/>
          </a:xfrm>
          <a:prstGeom prst="rect">
            <a:avLst/>
          </a:prstGeom>
        </p:spPr>
        <p:txBody>
          <a:bodyPr wrap="square">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cs typeface="Arial" panose="020B0604020202020204" pitchFamily="34" charset="0"/>
              </a:rPr>
              <a:t>Different sensors use different DAQ system:</a:t>
            </a:r>
          </a:p>
        </p:txBody>
      </p:sp>
      <p:grpSp>
        <p:nvGrpSpPr>
          <p:cNvPr id="30" name="Group 29"/>
          <p:cNvGrpSpPr/>
          <p:nvPr/>
        </p:nvGrpSpPr>
        <p:grpSpPr>
          <a:xfrm>
            <a:off x="680240" y="1992084"/>
            <a:ext cx="11055134" cy="4660659"/>
            <a:chOff x="-93983" y="1139096"/>
            <a:chExt cx="11055134" cy="4660659"/>
          </a:xfrm>
        </p:grpSpPr>
        <p:pic>
          <p:nvPicPr>
            <p:cNvPr id="4" name="Picture 3" descr="The photo of data aqusision device(DAQ) (a) NI DAQ ,b) signal amplifier "/>
            <p:cNvPicPr/>
            <p:nvPr/>
          </p:nvPicPr>
          <p:blipFill rotWithShape="1">
            <a:blip r:embed="rId3" cstate="email">
              <a:extLst>
                <a:ext uri="{28A0092B-C50C-407E-A947-70E740481C1C}">
                  <a14:useLocalDpi xmlns:a14="http://schemas.microsoft.com/office/drawing/2010/main"/>
                </a:ext>
              </a:extLst>
            </a:blip>
            <a:srcRect/>
            <a:stretch/>
          </p:blipFill>
          <p:spPr bwMode="auto">
            <a:xfrm>
              <a:off x="1170954" y="1158593"/>
              <a:ext cx="1991346" cy="2137057"/>
            </a:xfrm>
            <a:prstGeom prst="rect">
              <a:avLst/>
            </a:prstGeom>
            <a:noFill/>
            <a:ln>
              <a:noFill/>
            </a:ln>
            <a:extLst>
              <a:ext uri="{53640926-AAD7-44D8-BBD7-CCE9431645EC}">
                <a14:shadowObscured xmlns:a14="http://schemas.microsoft.com/office/drawing/2010/main"/>
              </a:ext>
            </a:extLst>
          </p:spPr>
        </p:pic>
        <p:pic>
          <p:nvPicPr>
            <p:cNvPr id="6" name="Picture 5" descr="VPG DAQ"/>
            <p:cNvPicPr/>
            <p:nvPr/>
          </p:nvPicPr>
          <p:blipFill rotWithShape="1">
            <a:blip r:embed="rId4" cstate="email">
              <a:extLst>
                <a:ext uri="{28A0092B-C50C-407E-A947-70E740481C1C}">
                  <a14:useLocalDpi xmlns:a14="http://schemas.microsoft.com/office/drawing/2010/main"/>
                </a:ext>
              </a:extLst>
            </a:blip>
            <a:srcRect/>
            <a:stretch/>
          </p:blipFill>
          <p:spPr>
            <a:xfrm>
              <a:off x="4920624" y="1167962"/>
              <a:ext cx="2518605" cy="2108191"/>
            </a:xfrm>
            <a:prstGeom prst="rect">
              <a:avLst/>
            </a:prstGeom>
          </p:spPr>
        </p:pic>
        <p:pic>
          <p:nvPicPr>
            <p:cNvPr id="3074" name="Picture 2" descr="Arduino - Wikipedia"/>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389401" y="1139096"/>
              <a:ext cx="2571750" cy="2137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8797" y="3324867"/>
              <a:ext cx="1953227" cy="369332"/>
            </a:xfrm>
            <a:prstGeom prst="rect">
              <a:avLst/>
            </a:prstGeom>
          </p:spPr>
          <p:txBody>
            <a:bodyPr wrap="none">
              <a:spAutoFit/>
            </a:bodyPr>
            <a:lstStyle/>
            <a:p>
              <a:r>
                <a:rPr lang="en-US" dirty="0"/>
                <a:t>(a) NI DAQ ($5244)</a:t>
              </a:r>
              <a:endParaRPr lang="en-US" sz="1600" dirty="0"/>
            </a:p>
          </p:txBody>
        </p:sp>
        <p:sp>
          <p:nvSpPr>
            <p:cNvPr id="8" name="Rectangle 7"/>
            <p:cNvSpPr/>
            <p:nvPr/>
          </p:nvSpPr>
          <p:spPr>
            <a:xfrm>
              <a:off x="5013033" y="3324867"/>
              <a:ext cx="2153603" cy="369332"/>
            </a:xfrm>
            <a:prstGeom prst="rect">
              <a:avLst/>
            </a:prstGeom>
          </p:spPr>
          <p:txBody>
            <a:bodyPr wrap="none">
              <a:spAutoFit/>
            </a:bodyPr>
            <a:lstStyle/>
            <a:p>
              <a:pPr>
                <a:spcAft>
                  <a:spcPts val="800"/>
                </a:spcAft>
              </a:pPr>
              <a:r>
                <a:rPr lang="en-US" dirty="0"/>
                <a:t>(b) VPG DAQ ($2000)</a:t>
              </a:r>
            </a:p>
          </p:txBody>
        </p:sp>
        <p:sp>
          <p:nvSpPr>
            <p:cNvPr id="9" name="Rectangle 8"/>
            <p:cNvSpPr/>
            <p:nvPr/>
          </p:nvSpPr>
          <p:spPr>
            <a:xfrm>
              <a:off x="8389401" y="3326769"/>
              <a:ext cx="2481513" cy="369332"/>
            </a:xfrm>
            <a:prstGeom prst="rect">
              <a:avLst/>
            </a:prstGeom>
          </p:spPr>
          <p:txBody>
            <a:bodyPr wrap="none">
              <a:spAutoFit/>
            </a:bodyPr>
            <a:lstStyle/>
            <a:p>
              <a:pPr>
                <a:spcAft>
                  <a:spcPts val="800"/>
                </a:spcAft>
              </a:pPr>
              <a:r>
                <a:rPr lang="en-US" dirty="0"/>
                <a:t>(c) Microcontroller ($40)</a:t>
              </a:r>
            </a:p>
          </p:txBody>
        </p:sp>
        <p:pic>
          <p:nvPicPr>
            <p:cNvPr id="17" name="Picture 1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56683" y="4299056"/>
              <a:ext cx="2145171" cy="1500699"/>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229942" y="3975129"/>
              <a:ext cx="1500699" cy="2148550"/>
            </a:xfrm>
            <a:prstGeom prst="rect">
              <a:avLst/>
            </a:prstGeom>
          </p:spPr>
        </p:pic>
        <p:pic>
          <p:nvPicPr>
            <p:cNvPr id="19" name="Picture 1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47917" y="4299585"/>
              <a:ext cx="1693119" cy="1489017"/>
            </a:xfrm>
            <a:prstGeom prst="rect">
              <a:avLst/>
            </a:prstGeom>
          </p:spPr>
        </p:pic>
        <p:pic>
          <p:nvPicPr>
            <p:cNvPr id="21" name="Picture 2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630550" y="4054862"/>
              <a:ext cx="1489015" cy="1978461"/>
            </a:xfrm>
            <a:prstGeom prst="rect">
              <a:avLst/>
            </a:prstGeom>
          </p:spPr>
        </p:pic>
        <p:pic>
          <p:nvPicPr>
            <p:cNvPr id="22" name="Picture 2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548096" y="4054865"/>
              <a:ext cx="1489015" cy="1978458"/>
            </a:xfrm>
            <a:prstGeom prst="rect">
              <a:avLst/>
            </a:prstGeom>
          </p:spPr>
        </p:pic>
        <p:cxnSp>
          <p:nvCxnSpPr>
            <p:cNvPr id="23" name="Straight Arrow Connector 22"/>
            <p:cNvCxnSpPr/>
            <p:nvPr/>
          </p:nvCxnSpPr>
          <p:spPr>
            <a:xfrm flipH="1">
              <a:off x="1438480" y="3802276"/>
              <a:ext cx="428420" cy="51254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155497" y="3808799"/>
              <a:ext cx="384209" cy="50602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470322" y="3808799"/>
              <a:ext cx="384209" cy="506026"/>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661415" y="3802275"/>
              <a:ext cx="428420" cy="51254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669718" y="3818323"/>
              <a:ext cx="0" cy="49650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458346" y="1058934"/>
            <a:ext cx="10939367" cy="923330"/>
          </a:xfrm>
          <a:prstGeom prst="rect">
            <a:avLst/>
          </a:prstGeom>
        </p:spPr>
        <p:txBody>
          <a:bodyPr wrap="square">
            <a:spAutoFit/>
          </a:bodyPr>
          <a:lstStyle/>
          <a:p>
            <a:r>
              <a:rPr lang="en-US" dirty="0">
                <a:latin typeface="Arial" panose="020B0604020202020204" pitchFamily="34" charset="0"/>
                <a:ea typeface="Times New Roman"/>
                <a:cs typeface="Arial" panose="020B0604020202020204" pitchFamily="34" charset="0"/>
              </a:rPr>
              <a:t>1) The accelerometer and low-cost linear potentiometer position sensor use National Instrument (NI) DAQ</a:t>
            </a:r>
          </a:p>
          <a:p>
            <a:r>
              <a:rPr lang="en-US" dirty="0">
                <a:latin typeface="Arial" panose="020B0604020202020204" pitchFamily="34" charset="0"/>
                <a:cs typeface="Arial" panose="020B0604020202020204" pitchFamily="34" charset="0"/>
              </a:rPr>
              <a:t>2) Strain gauge and LVDT use VPG DAQ</a:t>
            </a:r>
          </a:p>
          <a:p>
            <a:r>
              <a:rPr lang="en-US" dirty="0">
                <a:latin typeface="Arial" panose="020B0604020202020204" pitchFamily="34" charset="0"/>
                <a:cs typeface="Arial" panose="020B0604020202020204" pitchFamily="34" charset="0"/>
              </a:rPr>
              <a:t>3) Draw-wire displacement linear sensor</a:t>
            </a:r>
            <a:r>
              <a:rPr lang="en-US" dirty="0"/>
              <a:t> use microcontroller</a:t>
            </a:r>
            <a:endParaRPr lang="en-US" dirty="0">
              <a:latin typeface="Arial" panose="020B0604020202020204" pitchFamily="34" charset="0"/>
              <a:cs typeface="Arial" panose="020B0604020202020204" pitchFamily="34" charset="0"/>
            </a:endParaRPr>
          </a:p>
        </p:txBody>
      </p:sp>
      <p:sp>
        <p:nvSpPr>
          <p:cNvPr id="32" name="Rectangle 31"/>
          <p:cNvSpPr/>
          <p:nvPr/>
        </p:nvSpPr>
        <p:spPr>
          <a:xfrm>
            <a:off x="2799128" y="6195212"/>
            <a:ext cx="1687450" cy="319446"/>
          </a:xfrm>
          <a:prstGeom prst="rect">
            <a:avLst/>
          </a:prstGeom>
        </p:spPr>
        <p:txBody>
          <a:bodyPr wrap="none">
            <a:spAutoFit/>
          </a:bodyPr>
          <a:lstStyle/>
          <a:p>
            <a:pPr algn="r">
              <a:lnSpc>
                <a:spcPct val="80000"/>
              </a:lnSpc>
            </a:pPr>
            <a:r>
              <a:rPr lang="en-US" b="1" dirty="0">
                <a:solidFill>
                  <a:schemeClr val="bg1"/>
                </a:solidFill>
                <a:ea typeface="Times New Roman"/>
                <a:cs typeface="Arial" panose="020B0604020202020204" pitchFamily="34" charset="0"/>
              </a:rPr>
              <a:t> Accelerometer </a:t>
            </a:r>
            <a:endParaRPr lang="en-US" b="1" dirty="0">
              <a:solidFill>
                <a:schemeClr val="bg1"/>
              </a:solidFill>
            </a:endParaRPr>
          </a:p>
        </p:txBody>
      </p:sp>
      <p:sp>
        <p:nvSpPr>
          <p:cNvPr id="33" name="Rectangle 32"/>
          <p:cNvSpPr/>
          <p:nvPr/>
        </p:nvSpPr>
        <p:spPr>
          <a:xfrm>
            <a:off x="251201" y="6139138"/>
            <a:ext cx="2279151" cy="762645"/>
          </a:xfrm>
          <a:prstGeom prst="rect">
            <a:avLst/>
          </a:prstGeom>
        </p:spPr>
        <p:txBody>
          <a:bodyPr wrap="square">
            <a:spAutoFit/>
          </a:bodyPr>
          <a:lstStyle/>
          <a:p>
            <a:pPr algn="r">
              <a:lnSpc>
                <a:spcPct val="80000"/>
              </a:lnSpc>
            </a:pPr>
            <a:r>
              <a:rPr lang="en-US" b="1" dirty="0">
                <a:solidFill>
                  <a:schemeClr val="bg1"/>
                </a:solidFill>
                <a:ea typeface="Times New Roman"/>
                <a:cs typeface="Arial" panose="020B0604020202020204" pitchFamily="34" charset="0"/>
              </a:rPr>
              <a:t>low-cost linear potentiometer position sensor </a:t>
            </a:r>
            <a:endParaRPr lang="en-US" b="1" dirty="0">
              <a:solidFill>
                <a:schemeClr val="bg1"/>
              </a:solidFill>
            </a:endParaRPr>
          </a:p>
        </p:txBody>
      </p:sp>
      <p:sp>
        <p:nvSpPr>
          <p:cNvPr id="34" name="Rectangle 33"/>
          <p:cNvSpPr/>
          <p:nvPr/>
        </p:nvSpPr>
        <p:spPr>
          <a:xfrm>
            <a:off x="5199263" y="6184985"/>
            <a:ext cx="1413849" cy="319446"/>
          </a:xfrm>
          <a:prstGeom prst="rect">
            <a:avLst/>
          </a:prstGeom>
        </p:spPr>
        <p:txBody>
          <a:bodyPr wrap="none">
            <a:spAutoFit/>
          </a:bodyPr>
          <a:lstStyle/>
          <a:p>
            <a:pPr>
              <a:lnSpc>
                <a:spcPct val="80000"/>
              </a:lnSpc>
            </a:pPr>
            <a:r>
              <a:rPr lang="en-US" b="1" dirty="0">
                <a:solidFill>
                  <a:schemeClr val="bg1"/>
                </a:solidFill>
              </a:rPr>
              <a:t>Strain gauge </a:t>
            </a:r>
            <a:endParaRPr lang="en-US" dirty="0">
              <a:solidFill>
                <a:schemeClr val="bg1"/>
              </a:solidFill>
            </a:endParaRPr>
          </a:p>
        </p:txBody>
      </p:sp>
      <p:sp>
        <p:nvSpPr>
          <p:cNvPr id="53" name="Rectangle 52"/>
          <p:cNvSpPr/>
          <p:nvPr/>
        </p:nvSpPr>
        <p:spPr>
          <a:xfrm>
            <a:off x="7988642" y="6215655"/>
            <a:ext cx="657103" cy="319446"/>
          </a:xfrm>
          <a:prstGeom prst="rect">
            <a:avLst/>
          </a:prstGeom>
        </p:spPr>
        <p:txBody>
          <a:bodyPr wrap="none">
            <a:spAutoFit/>
          </a:bodyPr>
          <a:lstStyle/>
          <a:p>
            <a:pPr algn="r">
              <a:lnSpc>
                <a:spcPct val="80000"/>
              </a:lnSpc>
            </a:pPr>
            <a:r>
              <a:rPr lang="en-US" b="1" dirty="0">
                <a:solidFill>
                  <a:schemeClr val="bg1"/>
                </a:solidFill>
              </a:rPr>
              <a:t>LVDT</a:t>
            </a:r>
            <a:endParaRPr lang="en-US" dirty="0">
              <a:solidFill>
                <a:schemeClr val="bg1"/>
              </a:solidFill>
            </a:endParaRPr>
          </a:p>
        </p:txBody>
      </p:sp>
      <p:sp>
        <p:nvSpPr>
          <p:cNvPr id="35" name="Rectangle 34"/>
          <p:cNvSpPr/>
          <p:nvPr/>
        </p:nvSpPr>
        <p:spPr>
          <a:xfrm>
            <a:off x="9451676" y="6111670"/>
            <a:ext cx="1591879" cy="762645"/>
          </a:xfrm>
          <a:prstGeom prst="rect">
            <a:avLst/>
          </a:prstGeom>
        </p:spPr>
        <p:txBody>
          <a:bodyPr wrap="square">
            <a:spAutoFit/>
          </a:bodyPr>
          <a:lstStyle/>
          <a:p>
            <a:pPr algn="r">
              <a:lnSpc>
                <a:spcPct val="80000"/>
              </a:lnSpc>
            </a:pPr>
            <a:r>
              <a:rPr lang="en-US" b="1" dirty="0">
                <a:solidFill>
                  <a:schemeClr val="bg1"/>
                </a:solidFill>
              </a:rPr>
              <a:t>Draw-wire displacement linear sensor</a:t>
            </a:r>
            <a:endParaRPr lang="en-US" dirty="0">
              <a:solidFill>
                <a:schemeClr val="bg1"/>
              </a:solidFill>
            </a:endParaRPr>
          </a:p>
        </p:txBody>
      </p:sp>
      <p:sp>
        <p:nvSpPr>
          <p:cNvPr id="2" name="Rectangle 1">
            <a:extLst>
              <a:ext uri="{FF2B5EF4-FFF2-40B4-BE49-F238E27FC236}">
                <a16:creationId xmlns:a16="http://schemas.microsoft.com/office/drawing/2014/main" id="{A8B46AF5-F9D0-84F3-2212-2AC1B589AA69}"/>
              </a:ext>
            </a:extLst>
          </p:cNvPr>
          <p:cNvSpPr/>
          <p:nvPr/>
        </p:nvSpPr>
        <p:spPr>
          <a:xfrm>
            <a:off x="558805" y="4783371"/>
            <a:ext cx="676788" cy="369332"/>
          </a:xfrm>
          <a:prstGeom prst="rect">
            <a:avLst/>
          </a:prstGeom>
        </p:spPr>
        <p:txBody>
          <a:bodyPr wrap="none">
            <a:spAutoFit/>
          </a:bodyPr>
          <a:lstStyle/>
          <a:p>
            <a:r>
              <a:rPr lang="en-US" dirty="0"/>
              <a:t>($30)</a:t>
            </a:r>
          </a:p>
        </p:txBody>
      </p:sp>
      <p:sp>
        <p:nvSpPr>
          <p:cNvPr id="5" name="Rectangle 4">
            <a:extLst>
              <a:ext uri="{FF2B5EF4-FFF2-40B4-BE49-F238E27FC236}">
                <a16:creationId xmlns:a16="http://schemas.microsoft.com/office/drawing/2014/main" id="{6DDD547B-1061-0968-E618-92FECC8BDD27}"/>
              </a:ext>
            </a:extLst>
          </p:cNvPr>
          <p:cNvSpPr/>
          <p:nvPr/>
        </p:nvSpPr>
        <p:spPr>
          <a:xfrm>
            <a:off x="5066849" y="4753433"/>
            <a:ext cx="559769" cy="369332"/>
          </a:xfrm>
          <a:prstGeom prst="rect">
            <a:avLst/>
          </a:prstGeom>
        </p:spPr>
        <p:txBody>
          <a:bodyPr wrap="none">
            <a:spAutoFit/>
          </a:bodyPr>
          <a:lstStyle/>
          <a:p>
            <a:r>
              <a:rPr lang="en-US" dirty="0"/>
              <a:t>($5)</a:t>
            </a:r>
          </a:p>
        </p:txBody>
      </p:sp>
      <p:sp>
        <p:nvSpPr>
          <p:cNvPr id="10" name="Rectangle 9">
            <a:extLst>
              <a:ext uri="{FF2B5EF4-FFF2-40B4-BE49-F238E27FC236}">
                <a16:creationId xmlns:a16="http://schemas.microsoft.com/office/drawing/2014/main" id="{BDCE6863-C699-861C-6DA9-64BA2D437C49}"/>
              </a:ext>
            </a:extLst>
          </p:cNvPr>
          <p:cNvSpPr/>
          <p:nvPr/>
        </p:nvSpPr>
        <p:spPr>
          <a:xfrm>
            <a:off x="7903134" y="4742961"/>
            <a:ext cx="910827" cy="369332"/>
          </a:xfrm>
          <a:prstGeom prst="rect">
            <a:avLst/>
          </a:prstGeom>
        </p:spPr>
        <p:txBody>
          <a:bodyPr wrap="none">
            <a:spAutoFit/>
          </a:bodyPr>
          <a:lstStyle/>
          <a:p>
            <a:r>
              <a:rPr lang="en-US" dirty="0"/>
              <a:t>($1000)</a:t>
            </a:r>
          </a:p>
        </p:txBody>
      </p:sp>
      <p:sp>
        <p:nvSpPr>
          <p:cNvPr id="11" name="Rectangle 10">
            <a:extLst>
              <a:ext uri="{FF2B5EF4-FFF2-40B4-BE49-F238E27FC236}">
                <a16:creationId xmlns:a16="http://schemas.microsoft.com/office/drawing/2014/main" id="{369E5C5B-3EF5-AC33-A0E5-A473D4867F75}"/>
              </a:ext>
            </a:extLst>
          </p:cNvPr>
          <p:cNvSpPr/>
          <p:nvPr/>
        </p:nvSpPr>
        <p:spPr>
          <a:xfrm>
            <a:off x="10413689" y="4764969"/>
            <a:ext cx="676788" cy="369332"/>
          </a:xfrm>
          <a:prstGeom prst="rect">
            <a:avLst/>
          </a:prstGeom>
        </p:spPr>
        <p:txBody>
          <a:bodyPr wrap="none">
            <a:spAutoFit/>
          </a:bodyPr>
          <a:lstStyle/>
          <a:p>
            <a:r>
              <a:rPr lang="en-US" dirty="0"/>
              <a:t>($76)</a:t>
            </a:r>
          </a:p>
        </p:txBody>
      </p:sp>
      <p:sp>
        <p:nvSpPr>
          <p:cNvPr id="12" name="Rectangle 11">
            <a:extLst>
              <a:ext uri="{FF2B5EF4-FFF2-40B4-BE49-F238E27FC236}">
                <a16:creationId xmlns:a16="http://schemas.microsoft.com/office/drawing/2014/main" id="{AD95990D-6AB3-0C91-4A5E-5376F197A327}"/>
              </a:ext>
            </a:extLst>
          </p:cNvPr>
          <p:cNvSpPr/>
          <p:nvPr/>
        </p:nvSpPr>
        <p:spPr>
          <a:xfrm>
            <a:off x="3817441" y="4740713"/>
            <a:ext cx="793807" cy="369332"/>
          </a:xfrm>
          <a:prstGeom prst="rect">
            <a:avLst/>
          </a:prstGeom>
        </p:spPr>
        <p:txBody>
          <a:bodyPr wrap="none">
            <a:spAutoFit/>
          </a:bodyPr>
          <a:lstStyle/>
          <a:p>
            <a:r>
              <a:rPr lang="en-US" dirty="0"/>
              <a:t>($300)</a:t>
            </a:r>
          </a:p>
        </p:txBody>
      </p:sp>
      <p:sp>
        <p:nvSpPr>
          <p:cNvPr id="36" name="Rectangle 35">
            <a:extLst>
              <a:ext uri="{FF2B5EF4-FFF2-40B4-BE49-F238E27FC236}">
                <a16:creationId xmlns:a16="http://schemas.microsoft.com/office/drawing/2014/main" id="{6787F6D1-9FF1-AF9C-49D5-EF2B21B6DFAE}"/>
              </a:ext>
            </a:extLst>
          </p:cNvPr>
          <p:cNvSpPr/>
          <p:nvPr/>
        </p:nvSpPr>
        <p:spPr>
          <a:xfrm>
            <a:off x="2360157" y="6530338"/>
            <a:ext cx="8044223" cy="400110"/>
          </a:xfrm>
          <a:prstGeom prst="rect">
            <a:avLst/>
          </a:prstGeom>
        </p:spPr>
        <p:txBody>
          <a:bodyPr wrap="square">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cs typeface="Arial" panose="020B0604020202020204" pitchFamily="34" charset="0"/>
              </a:rPr>
              <a:t>Test performance of low-cost sensors and DAQs in laboratory test </a:t>
            </a:r>
          </a:p>
        </p:txBody>
      </p:sp>
    </p:spTree>
    <p:extLst>
      <p:ext uri="{BB962C8B-B14F-4D97-AF65-F5344CB8AC3E}">
        <p14:creationId xmlns:p14="http://schemas.microsoft.com/office/powerpoint/2010/main" val="8824257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14325" y="377983"/>
            <a:ext cx="10972800" cy="439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173441"/>
                </a:solidFill>
                <a:latin typeface="Arial Black" panose="020B0A04020102020204" pitchFamily="34" charset="0"/>
                <a:ea typeface="+mj-ea"/>
                <a:cs typeface="+mj-cs"/>
              </a:defRPr>
            </a:lvl1pPr>
          </a:lstStyle>
          <a:p>
            <a:r>
              <a:rPr lang="en-US" sz="2000"/>
              <a:t>4.Methodology : Task 2A.  Low-cost sensor candidate and laboratory test</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2408832985"/>
              </p:ext>
            </p:extLst>
          </p:nvPr>
        </p:nvGraphicFramePr>
        <p:xfrm>
          <a:off x="1333500" y="1390651"/>
          <a:ext cx="9248775" cy="4714873"/>
        </p:xfrm>
        <a:graphic>
          <a:graphicData uri="http://schemas.openxmlformats.org/drawingml/2006/table">
            <a:tbl>
              <a:tblPr firstRow="1" firstCol="1" bandRow="1">
                <a:tableStyleId>{3B4B98B0-60AC-42C2-AFA5-B58CD77FA1E5}</a:tableStyleId>
              </a:tblPr>
              <a:tblGrid>
                <a:gridCol w="1267776">
                  <a:extLst>
                    <a:ext uri="{9D8B030D-6E8A-4147-A177-3AD203B41FA5}">
                      <a16:colId xmlns:a16="http://schemas.microsoft.com/office/drawing/2014/main" val="814299380"/>
                    </a:ext>
                  </a:extLst>
                </a:gridCol>
                <a:gridCol w="1332662">
                  <a:extLst>
                    <a:ext uri="{9D8B030D-6E8A-4147-A177-3AD203B41FA5}">
                      <a16:colId xmlns:a16="http://schemas.microsoft.com/office/drawing/2014/main" val="4146212079"/>
                    </a:ext>
                  </a:extLst>
                </a:gridCol>
                <a:gridCol w="2000137">
                  <a:extLst>
                    <a:ext uri="{9D8B030D-6E8A-4147-A177-3AD203B41FA5}">
                      <a16:colId xmlns:a16="http://schemas.microsoft.com/office/drawing/2014/main" val="2218397561"/>
                    </a:ext>
                  </a:extLst>
                </a:gridCol>
                <a:gridCol w="1533525">
                  <a:extLst>
                    <a:ext uri="{9D8B030D-6E8A-4147-A177-3AD203B41FA5}">
                      <a16:colId xmlns:a16="http://schemas.microsoft.com/office/drawing/2014/main" val="3930970224"/>
                    </a:ext>
                  </a:extLst>
                </a:gridCol>
                <a:gridCol w="1502504">
                  <a:extLst>
                    <a:ext uri="{9D8B030D-6E8A-4147-A177-3AD203B41FA5}">
                      <a16:colId xmlns:a16="http://schemas.microsoft.com/office/drawing/2014/main" val="2572742914"/>
                    </a:ext>
                  </a:extLst>
                </a:gridCol>
                <a:gridCol w="1612171">
                  <a:extLst>
                    <a:ext uri="{9D8B030D-6E8A-4147-A177-3AD203B41FA5}">
                      <a16:colId xmlns:a16="http://schemas.microsoft.com/office/drawing/2014/main" val="136541891"/>
                    </a:ext>
                  </a:extLst>
                </a:gridCol>
              </a:tblGrid>
              <a:tr h="898071">
                <a:tc>
                  <a:txBody>
                    <a:bodyPr/>
                    <a:lstStyle/>
                    <a:p>
                      <a:pPr marL="0" marR="0" algn="ctr">
                        <a:spcBef>
                          <a:spcPts val="0"/>
                        </a:spcBef>
                        <a:spcAft>
                          <a:spcPts val="0"/>
                        </a:spcAft>
                      </a:pPr>
                      <a:r>
                        <a:rPr lang="en-US" sz="1400" dirty="0">
                          <a:effectLst/>
                        </a:rPr>
                        <a:t> </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b="1">
                          <a:effectLst/>
                        </a:rPr>
                        <a:t>Strain gauge</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b="1" dirty="0">
                          <a:effectLst/>
                        </a:rPr>
                        <a:t>Linear</a:t>
                      </a:r>
                      <a:endParaRPr lang="en-US" sz="2000" dirty="0">
                        <a:effectLst/>
                      </a:endParaRPr>
                    </a:p>
                    <a:p>
                      <a:pPr marL="0" marR="0" algn="ctr">
                        <a:spcBef>
                          <a:spcPts val="0"/>
                        </a:spcBef>
                        <a:spcAft>
                          <a:spcPts val="0"/>
                        </a:spcAft>
                      </a:pPr>
                      <a:r>
                        <a:rPr lang="en-US" sz="1400" b="1" dirty="0">
                          <a:effectLst/>
                        </a:rPr>
                        <a:t>variable differential transformer(LVDT)</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b="1" dirty="0">
                          <a:effectLst/>
                        </a:rPr>
                        <a:t>PCB accelerometer</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b="1">
                          <a:effectLst/>
                        </a:rPr>
                        <a:t>Linear potentiometer position sensor</a:t>
                      </a:r>
                      <a:endParaRPr lang="en-US" sz="2000">
                        <a:effectLst/>
                      </a:endParaRPr>
                    </a:p>
                    <a:p>
                      <a:pPr marL="0" marR="0" algn="ctr">
                        <a:spcBef>
                          <a:spcPts val="0"/>
                        </a:spcBef>
                        <a:spcAft>
                          <a:spcPts val="0"/>
                        </a:spcAft>
                      </a:pPr>
                      <a:r>
                        <a:rPr lang="en-US" sz="1400" b="1">
                          <a:effectLst/>
                        </a:rPr>
                        <a:t> </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b="1">
                          <a:effectLst/>
                        </a:rPr>
                        <a:t>Draw-wire displacement linear sensor</a:t>
                      </a:r>
                      <a:endParaRPr lang="en-US" sz="200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16641011"/>
                  </a:ext>
                </a:extLst>
              </a:tr>
              <a:tr h="898071">
                <a:tc>
                  <a:txBody>
                    <a:bodyPr/>
                    <a:lstStyle/>
                    <a:p>
                      <a:pPr marL="0" marR="0" algn="ctr">
                        <a:spcBef>
                          <a:spcPts val="0"/>
                        </a:spcBef>
                        <a:spcAft>
                          <a:spcPts val="0"/>
                        </a:spcAft>
                      </a:pPr>
                      <a:r>
                        <a:rPr lang="en-US" sz="1400">
                          <a:effectLst/>
                        </a:rPr>
                        <a:t>Company</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rPr>
                        <a:t>Tokyo Sokki </a:t>
                      </a:r>
                      <a:r>
                        <a:rPr lang="en-US" sz="1400" dirty="0" err="1">
                          <a:effectLst/>
                        </a:rPr>
                        <a:t>Kenkyujo</a:t>
                      </a:r>
                      <a:r>
                        <a:rPr lang="en-US" sz="1400" dirty="0">
                          <a:effectLst/>
                        </a:rPr>
                        <a:t> </a:t>
                      </a:r>
                      <a:r>
                        <a:rPr lang="en-US" sz="1400" dirty="0" err="1">
                          <a:effectLst/>
                        </a:rPr>
                        <a:t>Co.Ltd</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rPr>
                        <a:t>Tokyo </a:t>
                      </a:r>
                      <a:endParaRPr lang="en-US" sz="2000" dirty="0">
                        <a:effectLst/>
                      </a:endParaRPr>
                    </a:p>
                    <a:p>
                      <a:pPr marL="0" marR="0" algn="ctr">
                        <a:spcBef>
                          <a:spcPts val="0"/>
                        </a:spcBef>
                        <a:spcAft>
                          <a:spcPts val="0"/>
                        </a:spcAft>
                      </a:pPr>
                      <a:r>
                        <a:rPr lang="en-US" sz="1400" dirty="0">
                          <a:effectLst/>
                        </a:rPr>
                        <a:t>Sokki </a:t>
                      </a:r>
                      <a:endParaRPr lang="en-US" sz="2000" dirty="0">
                        <a:effectLst/>
                      </a:endParaRPr>
                    </a:p>
                    <a:p>
                      <a:pPr marL="0" marR="0" algn="ctr">
                        <a:spcBef>
                          <a:spcPts val="0"/>
                        </a:spcBef>
                        <a:spcAft>
                          <a:spcPts val="0"/>
                        </a:spcAft>
                      </a:pPr>
                      <a:r>
                        <a:rPr lang="en-US" sz="1400" dirty="0" err="1">
                          <a:effectLst/>
                        </a:rPr>
                        <a:t>Kenkyujo</a:t>
                      </a:r>
                      <a:endParaRPr lang="en-US" sz="2000" dirty="0">
                        <a:effectLst/>
                      </a:endParaRPr>
                    </a:p>
                    <a:p>
                      <a:pPr marL="0" marR="0" algn="ctr">
                        <a:spcBef>
                          <a:spcPts val="0"/>
                        </a:spcBef>
                        <a:spcAft>
                          <a:spcPts val="0"/>
                        </a:spcAft>
                      </a:pPr>
                      <a:r>
                        <a:rPr lang="en-US" sz="1400" dirty="0">
                          <a:effectLst/>
                        </a:rPr>
                        <a:t> </a:t>
                      </a:r>
                      <a:r>
                        <a:rPr lang="en-US" sz="1400" dirty="0" err="1">
                          <a:effectLst/>
                        </a:rPr>
                        <a:t>Co.Ltd</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PCB Piezotronics</a:t>
                      </a:r>
                      <a:endParaRPr lang="en-US" sz="2000">
                        <a:effectLst/>
                      </a:endParaRPr>
                    </a:p>
                    <a:p>
                      <a:pPr marL="0" marR="0" algn="ctr">
                        <a:spcBef>
                          <a:spcPts val="0"/>
                        </a:spcBef>
                        <a:spcAft>
                          <a:spcPts val="0"/>
                        </a:spcAft>
                      </a:pPr>
                      <a:r>
                        <a:rPr lang="en-US" sz="1400">
                          <a:effectLst/>
                        </a:rPr>
                        <a:t> </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err="1">
                          <a:effectLst/>
                        </a:rPr>
                        <a:t>Fafeicy</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Calt</a:t>
                      </a:r>
                      <a:endParaRPr lang="en-US" sz="2000">
                        <a:effectLst/>
                      </a:endParaRPr>
                    </a:p>
                    <a:p>
                      <a:pPr marL="0" marR="0" algn="ctr">
                        <a:spcBef>
                          <a:spcPts val="0"/>
                        </a:spcBef>
                        <a:spcAft>
                          <a:spcPts val="0"/>
                        </a:spcAft>
                      </a:pPr>
                      <a:r>
                        <a:rPr lang="en-US" sz="1400">
                          <a:effectLst/>
                        </a:rPr>
                        <a:t> </a:t>
                      </a:r>
                      <a:endParaRPr lang="en-US" sz="200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3750588"/>
                  </a:ext>
                </a:extLst>
              </a:tr>
              <a:tr h="673553">
                <a:tc>
                  <a:txBody>
                    <a:bodyPr/>
                    <a:lstStyle/>
                    <a:p>
                      <a:pPr marL="0" marR="0" algn="ctr">
                        <a:spcBef>
                          <a:spcPts val="0"/>
                        </a:spcBef>
                        <a:spcAft>
                          <a:spcPts val="0"/>
                        </a:spcAft>
                      </a:pPr>
                      <a:r>
                        <a:rPr lang="en-US" sz="1400">
                          <a:effectLst/>
                        </a:rPr>
                        <a:t>Model number</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FFL-30-11-3L</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rPr>
                        <a:t>SDP-1000</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rPr>
                        <a:t>35B15</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KTC-100</a:t>
                      </a:r>
                      <a:endParaRPr lang="en-US" sz="2000">
                        <a:effectLst/>
                      </a:endParaRPr>
                    </a:p>
                    <a:p>
                      <a:pPr marL="0" marR="0" algn="ctr">
                        <a:spcBef>
                          <a:spcPts val="0"/>
                        </a:spcBef>
                        <a:spcAft>
                          <a:spcPts val="0"/>
                        </a:spcAft>
                      </a:pPr>
                      <a:r>
                        <a:rPr lang="en-US" sz="1400">
                          <a:effectLst/>
                        </a:rPr>
                        <a:t> </a:t>
                      </a:r>
                      <a:endParaRPr lang="en-US" sz="2000">
                        <a:effectLst/>
                      </a:endParaRPr>
                    </a:p>
                    <a:p>
                      <a:pPr marL="0" marR="0" algn="ctr">
                        <a:spcBef>
                          <a:spcPts val="0"/>
                        </a:spcBef>
                        <a:spcAft>
                          <a:spcPts val="0"/>
                        </a:spcAft>
                      </a:pPr>
                      <a:r>
                        <a:rPr lang="en-US" sz="1400">
                          <a:effectLst/>
                        </a:rPr>
                        <a:t> </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5-24V-NPN</a:t>
                      </a:r>
                      <a:endParaRPr lang="en-US" sz="2000">
                        <a:effectLst/>
                      </a:endParaRPr>
                    </a:p>
                    <a:p>
                      <a:pPr marL="0" marR="0" algn="ctr">
                        <a:spcBef>
                          <a:spcPts val="0"/>
                        </a:spcBef>
                        <a:spcAft>
                          <a:spcPts val="0"/>
                        </a:spcAft>
                      </a:pPr>
                      <a:r>
                        <a:rPr lang="en-US" sz="1400">
                          <a:effectLst/>
                        </a:rPr>
                        <a:t> </a:t>
                      </a:r>
                      <a:endParaRPr lang="en-US" sz="200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2563759"/>
                  </a:ext>
                </a:extLst>
              </a:tr>
              <a:tr h="898071">
                <a:tc>
                  <a:txBody>
                    <a:bodyPr/>
                    <a:lstStyle/>
                    <a:p>
                      <a:pPr marL="0" marR="0" algn="ctr">
                        <a:spcBef>
                          <a:spcPts val="0"/>
                        </a:spcBef>
                        <a:spcAft>
                          <a:spcPts val="0"/>
                        </a:spcAft>
                      </a:pPr>
                      <a:r>
                        <a:rPr lang="en-US" sz="1400">
                          <a:effectLst/>
                        </a:rPr>
                        <a:t>Resolution</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solidFill>
                            <a:srgbClr val="000000"/>
                          </a:solidFill>
                          <a:effectLst/>
                        </a:rPr>
                        <a:t>50000 </a:t>
                      </a:r>
                      <a:endParaRPr lang="en-US" sz="2000">
                        <a:effectLst/>
                      </a:endParaRPr>
                    </a:p>
                    <a:p>
                      <a:pPr marL="0" marR="0" algn="ctr">
                        <a:spcBef>
                          <a:spcPts val="0"/>
                        </a:spcBef>
                        <a:spcAft>
                          <a:spcPts val="0"/>
                        </a:spcAft>
                      </a:pPr>
                      <a:r>
                        <a:rPr lang="en-US" sz="1400">
                          <a:solidFill>
                            <a:srgbClr val="000000"/>
                          </a:solidFill>
                          <a:effectLst/>
                        </a:rPr>
                        <a:t>(10</a:t>
                      </a:r>
                      <a:r>
                        <a:rPr lang="en-US" sz="1400" baseline="30000">
                          <a:solidFill>
                            <a:srgbClr val="000000"/>
                          </a:solidFill>
                          <a:effectLst/>
                        </a:rPr>
                        <a:t>6</a:t>
                      </a:r>
                      <a:r>
                        <a:rPr lang="en-US" sz="1400">
                          <a:solidFill>
                            <a:srgbClr val="000000"/>
                          </a:solidFill>
                          <a:effectLst/>
                        </a:rPr>
                        <a:t> strain)</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 </a:t>
                      </a:r>
                      <a:endParaRPr lang="en-US" sz="2000">
                        <a:effectLst/>
                      </a:endParaRPr>
                    </a:p>
                    <a:p>
                      <a:pPr marL="0" marR="0" algn="ctr">
                        <a:spcBef>
                          <a:spcPts val="0"/>
                        </a:spcBef>
                        <a:spcAft>
                          <a:spcPts val="0"/>
                        </a:spcAft>
                      </a:pPr>
                      <a:r>
                        <a:rPr lang="en-US" sz="1400">
                          <a:effectLst/>
                        </a:rPr>
                        <a:t>0.01mm</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rPr>
                        <a:t> </a:t>
                      </a:r>
                      <a:endParaRPr lang="en-US" sz="2000" dirty="0">
                        <a:effectLst/>
                      </a:endParaRPr>
                    </a:p>
                    <a:p>
                      <a:pPr marL="0" marR="0" algn="ctr">
                        <a:spcBef>
                          <a:spcPts val="0"/>
                        </a:spcBef>
                        <a:spcAft>
                          <a:spcPts val="0"/>
                        </a:spcAft>
                      </a:pPr>
                      <a:r>
                        <a:rPr lang="en-US" sz="1400" dirty="0">
                          <a:effectLst/>
                        </a:rPr>
                        <a:t>10 mV/g</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rPr>
                        <a:t> </a:t>
                      </a:r>
                      <a:endParaRPr lang="en-US" sz="2000" dirty="0">
                        <a:effectLst/>
                      </a:endParaRPr>
                    </a:p>
                    <a:p>
                      <a:pPr marL="0" marR="0" algn="ctr">
                        <a:spcBef>
                          <a:spcPts val="0"/>
                        </a:spcBef>
                        <a:spcAft>
                          <a:spcPts val="0"/>
                        </a:spcAft>
                      </a:pPr>
                      <a:r>
                        <a:rPr lang="en-US" sz="1400" dirty="0">
                          <a:effectLst/>
                        </a:rPr>
                        <a:t>Unlimited</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171450" marR="0" algn="ctr">
                        <a:spcBef>
                          <a:spcPts val="0"/>
                        </a:spcBef>
                        <a:spcAft>
                          <a:spcPts val="0"/>
                        </a:spcAft>
                      </a:pPr>
                      <a:r>
                        <a:rPr lang="en-US" sz="1400" dirty="0">
                          <a:solidFill>
                            <a:srgbClr val="000000"/>
                          </a:solidFill>
                          <a:effectLst/>
                        </a:rPr>
                        <a:t>0.2</a:t>
                      </a:r>
                      <a:endParaRPr lang="en-US" sz="2000" dirty="0">
                        <a:effectLst/>
                      </a:endParaRPr>
                    </a:p>
                    <a:p>
                      <a:pPr marL="171450" marR="0" algn="ctr">
                        <a:spcBef>
                          <a:spcPts val="0"/>
                        </a:spcBef>
                        <a:spcAft>
                          <a:spcPts val="0"/>
                        </a:spcAft>
                      </a:pPr>
                      <a:r>
                        <a:rPr lang="en-US" sz="1400" dirty="0">
                          <a:solidFill>
                            <a:srgbClr val="000000"/>
                          </a:solidFill>
                          <a:effectLst/>
                        </a:rPr>
                        <a:t>mm /pulse resolution</a:t>
                      </a:r>
                      <a:endParaRPr lang="en-US" sz="2000" dirty="0">
                        <a:effectLst/>
                      </a:endParaRPr>
                    </a:p>
                    <a:p>
                      <a:pPr marL="0" marR="0" algn="ctr">
                        <a:spcBef>
                          <a:spcPts val="0"/>
                        </a:spcBef>
                        <a:spcAft>
                          <a:spcPts val="0"/>
                        </a:spcAft>
                      </a:pPr>
                      <a:r>
                        <a:rPr lang="en-US" sz="1400" dirty="0">
                          <a:effectLst/>
                        </a:rPr>
                        <a:t> </a:t>
                      </a:r>
                      <a:endParaRPr lang="en-US"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83378259"/>
                  </a:ext>
                </a:extLst>
              </a:tr>
              <a:tr h="449036">
                <a:tc>
                  <a:txBody>
                    <a:bodyPr/>
                    <a:lstStyle/>
                    <a:p>
                      <a:pPr marL="0" marR="0" algn="ctr">
                        <a:spcBef>
                          <a:spcPts val="0"/>
                        </a:spcBef>
                        <a:spcAft>
                          <a:spcPts val="0"/>
                        </a:spcAft>
                      </a:pPr>
                      <a:r>
                        <a:rPr lang="en-US" sz="1400">
                          <a:effectLst/>
                        </a:rPr>
                        <a:t>Price</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$5</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$1000</a:t>
                      </a:r>
                      <a:endParaRPr lang="en-US" sz="2000">
                        <a:effectLst/>
                      </a:endParaRPr>
                    </a:p>
                    <a:p>
                      <a:pPr marL="0" marR="0" algn="ctr">
                        <a:spcBef>
                          <a:spcPts val="0"/>
                        </a:spcBef>
                        <a:spcAft>
                          <a:spcPts val="0"/>
                        </a:spcAft>
                      </a:pPr>
                      <a:r>
                        <a:rPr lang="en-US" sz="1400">
                          <a:effectLst/>
                        </a:rPr>
                        <a:t> </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$300</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$30</a:t>
                      </a:r>
                      <a:endParaRPr lang="en-US" sz="2000">
                        <a:effectLst/>
                      </a:endParaRPr>
                    </a:p>
                    <a:p>
                      <a:pPr marL="0" marR="0" algn="ctr">
                        <a:spcBef>
                          <a:spcPts val="0"/>
                        </a:spcBef>
                        <a:spcAft>
                          <a:spcPts val="0"/>
                        </a:spcAft>
                      </a:pPr>
                      <a:r>
                        <a:rPr lang="en-US" sz="1400">
                          <a:effectLst/>
                        </a:rPr>
                        <a:t> </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rPr>
                        <a:t>$76</a:t>
                      </a:r>
                      <a:endParaRPr lang="en-US" sz="2000" dirty="0">
                        <a:effectLst/>
                      </a:endParaRPr>
                    </a:p>
                    <a:p>
                      <a:pPr marL="0" marR="0" algn="ctr">
                        <a:spcBef>
                          <a:spcPts val="0"/>
                        </a:spcBef>
                        <a:spcAft>
                          <a:spcPts val="0"/>
                        </a:spcAft>
                      </a:pPr>
                      <a:r>
                        <a:rPr lang="en-US" sz="1400" dirty="0">
                          <a:effectLst/>
                        </a:rPr>
                        <a:t> </a:t>
                      </a:r>
                      <a:endParaRPr lang="en-US"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92398083"/>
                  </a:ext>
                </a:extLst>
              </a:tr>
              <a:tr h="898071">
                <a:tc>
                  <a:txBody>
                    <a:bodyPr/>
                    <a:lstStyle/>
                    <a:p>
                      <a:pPr marL="0" marR="0" algn="ctr">
                        <a:spcBef>
                          <a:spcPts val="0"/>
                        </a:spcBef>
                        <a:spcAft>
                          <a:spcPts val="0"/>
                        </a:spcAft>
                      </a:pPr>
                      <a:r>
                        <a:rPr lang="en-US" sz="1400">
                          <a:effectLst/>
                        </a:rPr>
                        <a:t>Data acquisition device</a:t>
                      </a:r>
                      <a:endParaRPr lang="en-US" sz="2000">
                        <a:effectLst/>
                      </a:endParaRPr>
                    </a:p>
                    <a:p>
                      <a:pPr marL="0" marR="0" algn="ctr">
                        <a:spcBef>
                          <a:spcPts val="0"/>
                        </a:spcBef>
                        <a:spcAft>
                          <a:spcPts val="0"/>
                        </a:spcAft>
                      </a:pPr>
                      <a:r>
                        <a:rPr lang="en-US" sz="1400">
                          <a:effectLst/>
                        </a:rPr>
                        <a:t>(DAQ) used</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 </a:t>
                      </a:r>
                      <a:endParaRPr lang="en-US" sz="2000">
                        <a:effectLst/>
                      </a:endParaRPr>
                    </a:p>
                    <a:p>
                      <a:pPr marL="0" marR="0" algn="ctr">
                        <a:spcBef>
                          <a:spcPts val="0"/>
                        </a:spcBef>
                        <a:spcAft>
                          <a:spcPts val="0"/>
                        </a:spcAft>
                      </a:pPr>
                      <a:r>
                        <a:rPr lang="en-US" sz="1400">
                          <a:effectLst/>
                        </a:rPr>
                        <a:t>VPG DAQ</a:t>
                      </a:r>
                      <a:endParaRPr lang="en-US" sz="2000">
                        <a:effectLst/>
                      </a:endParaRPr>
                    </a:p>
                    <a:p>
                      <a:pPr marL="0" marR="0" algn="ctr">
                        <a:spcBef>
                          <a:spcPts val="0"/>
                        </a:spcBef>
                        <a:spcAft>
                          <a:spcPts val="0"/>
                        </a:spcAft>
                      </a:pPr>
                      <a:r>
                        <a:rPr lang="en-US" sz="1400">
                          <a:effectLst/>
                        </a:rPr>
                        <a:t> </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en-US" sz="1400">
                          <a:effectLst/>
                        </a:rPr>
                        <a:t> </a:t>
                      </a:r>
                      <a:endParaRPr lang="en-US" sz="2000">
                        <a:effectLst/>
                      </a:endParaRPr>
                    </a:p>
                    <a:p>
                      <a:pPr marL="0" marR="0" algn="ctr">
                        <a:spcBef>
                          <a:spcPts val="0"/>
                        </a:spcBef>
                        <a:spcAft>
                          <a:spcPts val="0"/>
                        </a:spcAft>
                      </a:pPr>
                      <a:r>
                        <a:rPr lang="en-US" sz="1400">
                          <a:effectLst/>
                        </a:rPr>
                        <a:t>NI DAQ</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rPr>
                        <a:t> </a:t>
                      </a:r>
                      <a:endParaRPr lang="en-US" sz="2000">
                        <a:effectLst/>
                      </a:endParaRPr>
                    </a:p>
                    <a:p>
                      <a:pPr marL="0" marR="0" algn="ctr">
                        <a:spcBef>
                          <a:spcPts val="0"/>
                        </a:spcBef>
                        <a:spcAft>
                          <a:spcPts val="0"/>
                        </a:spcAft>
                      </a:pPr>
                      <a:r>
                        <a:rPr lang="en-US" sz="1400">
                          <a:effectLst/>
                        </a:rPr>
                        <a:t>VPG DAQ</a:t>
                      </a:r>
                      <a:endParaRPr lang="en-US" sz="2000">
                        <a:effectLst/>
                      </a:endParaRPr>
                    </a:p>
                    <a:p>
                      <a:pPr marL="0" marR="0" algn="ctr">
                        <a:spcBef>
                          <a:spcPts val="0"/>
                        </a:spcBef>
                        <a:spcAft>
                          <a:spcPts val="0"/>
                        </a:spcAft>
                      </a:pPr>
                      <a:r>
                        <a:rPr lang="en-US" sz="1400">
                          <a:effectLst/>
                        </a:rPr>
                        <a:t> </a:t>
                      </a:r>
                      <a:endParaRPr lang="en-US" sz="20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en-US" sz="1400" dirty="0">
                          <a:effectLst/>
                        </a:rPr>
                        <a:t> </a:t>
                      </a:r>
                      <a:endParaRPr lang="en-US" sz="2000" dirty="0">
                        <a:effectLst/>
                      </a:endParaRPr>
                    </a:p>
                    <a:p>
                      <a:pPr marL="0" marR="0" algn="ctr">
                        <a:spcBef>
                          <a:spcPts val="0"/>
                        </a:spcBef>
                        <a:spcAft>
                          <a:spcPts val="0"/>
                        </a:spcAft>
                      </a:pPr>
                      <a:r>
                        <a:rPr lang="en-US" sz="1400" dirty="0">
                          <a:effectLst/>
                        </a:rPr>
                        <a:t>NI DAQ </a:t>
                      </a:r>
                      <a:endParaRPr lang="en-US" sz="2000" dirty="0">
                        <a:effectLst/>
                      </a:endParaRPr>
                    </a:p>
                    <a:p>
                      <a:pPr marL="0" marR="0" algn="ctr">
                        <a:spcBef>
                          <a:spcPts val="0"/>
                        </a:spcBef>
                        <a:spcAft>
                          <a:spcPts val="0"/>
                        </a:spcAft>
                      </a:pPr>
                      <a:r>
                        <a:rPr lang="en-US" sz="1400" dirty="0">
                          <a:effectLst/>
                        </a:rPr>
                        <a:t>and </a:t>
                      </a:r>
                      <a:endParaRPr lang="en-US" sz="2000" dirty="0">
                        <a:effectLst/>
                      </a:endParaRPr>
                    </a:p>
                    <a:p>
                      <a:pPr marL="0" marR="0" algn="ctr">
                        <a:spcBef>
                          <a:spcPts val="0"/>
                        </a:spcBef>
                        <a:spcAft>
                          <a:spcPts val="0"/>
                        </a:spcAft>
                      </a:pPr>
                      <a:r>
                        <a:rPr lang="en-US" sz="1400" dirty="0">
                          <a:effectLst/>
                        </a:rPr>
                        <a:t>amplifier</a:t>
                      </a:r>
                      <a:endParaRPr lang="en-US"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en-US" sz="1400" dirty="0">
                          <a:effectLst/>
                        </a:rPr>
                        <a:t> </a:t>
                      </a:r>
                      <a:endParaRPr lang="en-US" sz="2000" dirty="0">
                        <a:effectLst/>
                      </a:endParaRPr>
                    </a:p>
                    <a:p>
                      <a:pPr marL="0" marR="0" algn="ctr">
                        <a:spcBef>
                          <a:spcPts val="0"/>
                        </a:spcBef>
                        <a:spcAft>
                          <a:spcPts val="0"/>
                        </a:spcAft>
                      </a:pPr>
                      <a:r>
                        <a:rPr lang="en-US" sz="1400" dirty="0">
                          <a:effectLst/>
                        </a:rPr>
                        <a:t>Micro-controller</a:t>
                      </a:r>
                      <a:endParaRPr lang="en-US" sz="2000" dirty="0">
                        <a:effectLst/>
                      </a:endParaRPr>
                    </a:p>
                    <a:p>
                      <a:pPr marL="0" marR="0" algn="ctr">
                        <a:spcBef>
                          <a:spcPts val="0"/>
                        </a:spcBef>
                        <a:spcAft>
                          <a:spcPts val="0"/>
                        </a:spcAft>
                      </a:pPr>
                      <a:r>
                        <a:rPr lang="en-US" sz="1400" dirty="0">
                          <a:effectLst/>
                        </a:rPr>
                        <a:t> </a:t>
                      </a:r>
                      <a:endParaRPr lang="en-US"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35382128"/>
                  </a:ext>
                </a:extLst>
              </a:tr>
            </a:tbl>
          </a:graphicData>
        </a:graphic>
      </p:graphicFrame>
    </p:spTree>
    <p:extLst>
      <p:ext uri="{BB962C8B-B14F-4D97-AF65-F5344CB8AC3E}">
        <p14:creationId xmlns:p14="http://schemas.microsoft.com/office/powerpoint/2010/main" val="13588100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2D8E4D96-5E8E-41B9-AA08-8FAD348252A5}"/>
              </a:ext>
            </a:extLst>
          </p:cNvPr>
          <p:cNvSpPr>
            <a:spLocks noGrp="1"/>
          </p:cNvSpPr>
          <p:nvPr>
            <p:ph type="title"/>
          </p:nvPr>
        </p:nvSpPr>
        <p:spPr/>
        <p:txBody>
          <a:bodyPr/>
          <a:lstStyle/>
          <a:p>
            <a:pPr algn="ctr"/>
            <a:r>
              <a:rPr lang="en-US" dirty="0"/>
              <a:t>Contents</a:t>
            </a:r>
          </a:p>
        </p:txBody>
      </p:sp>
      <p:sp>
        <p:nvSpPr>
          <p:cNvPr id="2" name="Title 3">
            <a:extLst>
              <a:ext uri="{FF2B5EF4-FFF2-40B4-BE49-F238E27FC236}">
                <a16:creationId xmlns:a16="http://schemas.microsoft.com/office/drawing/2014/main" id="{EE01AC7A-FCC2-4A00-A4A2-EA0C55B6E3FE}"/>
              </a:ext>
            </a:extLst>
          </p:cNvPr>
          <p:cNvSpPr txBox="1">
            <a:spLocks/>
          </p:cNvSpPr>
          <p:nvPr/>
        </p:nvSpPr>
        <p:spPr bwMode="auto">
          <a:xfrm>
            <a:off x="2625357" y="2352905"/>
            <a:ext cx="7204315" cy="31525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indent="-457200">
              <a:lnSpc>
                <a:spcPct val="150000"/>
              </a:lnSpc>
              <a:buAutoNum type="arabicPeriod"/>
            </a:pPr>
            <a:r>
              <a:rPr lang="en-US" sz="2400" b="1" dirty="0">
                <a:solidFill>
                  <a:srgbClr val="173441"/>
                </a:solidFill>
                <a:latin typeface="Arial" panose="020B0604020202020204" pitchFamily="34" charset="0"/>
                <a:cs typeface="Arial" panose="020B0604020202020204" pitchFamily="34" charset="0"/>
              </a:rPr>
              <a:t>Background / Motivation</a:t>
            </a:r>
          </a:p>
          <a:p>
            <a:pPr marL="457200" indent="-457200">
              <a:lnSpc>
                <a:spcPct val="150000"/>
              </a:lnSpc>
              <a:buAutoNum type="arabicPeriod"/>
            </a:pPr>
            <a:r>
              <a:rPr lang="en-US" sz="2400" b="1" dirty="0">
                <a:solidFill>
                  <a:srgbClr val="173441"/>
                </a:solidFill>
                <a:latin typeface="Arial" panose="020B0604020202020204" pitchFamily="34" charset="0"/>
                <a:cs typeface="Arial" panose="020B0604020202020204" pitchFamily="34" charset="0"/>
              </a:rPr>
              <a:t>Challenge and Research Gap</a:t>
            </a:r>
          </a:p>
          <a:p>
            <a:pPr marL="457200" indent="-457200">
              <a:lnSpc>
                <a:spcPct val="150000"/>
              </a:lnSpc>
              <a:buAutoNum type="arabicPeriod"/>
            </a:pPr>
            <a:r>
              <a:rPr lang="en-US" sz="2400" b="1" dirty="0">
                <a:solidFill>
                  <a:srgbClr val="173441"/>
                </a:solidFill>
                <a:latin typeface="Arial" panose="020B0604020202020204" pitchFamily="34" charset="0"/>
                <a:cs typeface="Arial" panose="020B0604020202020204" pitchFamily="34" charset="0"/>
              </a:rPr>
              <a:t>Objectives</a:t>
            </a:r>
          </a:p>
          <a:p>
            <a:pPr marL="457200" indent="-457200">
              <a:lnSpc>
                <a:spcPct val="150000"/>
              </a:lnSpc>
              <a:buAutoNum type="arabicPeriod"/>
            </a:pPr>
            <a:r>
              <a:rPr lang="en-US" sz="2400" b="1" dirty="0">
                <a:solidFill>
                  <a:srgbClr val="173441"/>
                </a:solidFill>
                <a:latin typeface="Arial" panose="020B0604020202020204" pitchFamily="34" charset="0"/>
                <a:cs typeface="Arial" panose="020B0604020202020204" pitchFamily="34" charset="0"/>
              </a:rPr>
              <a:t>Methodology</a:t>
            </a:r>
          </a:p>
          <a:p>
            <a:pPr marL="457200" indent="-457200">
              <a:lnSpc>
                <a:spcPct val="150000"/>
              </a:lnSpc>
              <a:buAutoNum type="arabicPeriod"/>
            </a:pPr>
            <a:r>
              <a:rPr lang="en-US" sz="2400" b="1" dirty="0">
                <a:solidFill>
                  <a:srgbClr val="173441"/>
                </a:solidFill>
                <a:latin typeface="Arial" panose="020B0604020202020204" pitchFamily="34" charset="0"/>
                <a:cs typeface="Arial" panose="020B0604020202020204" pitchFamily="34" charset="0"/>
              </a:rPr>
              <a:t>Results</a:t>
            </a:r>
          </a:p>
          <a:p>
            <a:pPr marL="457200" indent="-457200">
              <a:lnSpc>
                <a:spcPct val="150000"/>
              </a:lnSpc>
              <a:buAutoNum type="arabicPeriod"/>
            </a:pPr>
            <a:r>
              <a:rPr lang="en-US" sz="2400" b="1" dirty="0">
                <a:solidFill>
                  <a:srgbClr val="173441"/>
                </a:solidFill>
                <a:latin typeface="Arial" panose="020B0604020202020204" pitchFamily="34" charset="0"/>
                <a:cs typeface="Arial" panose="020B0604020202020204" pitchFamily="34" charset="0"/>
              </a:rPr>
              <a:t>Conclusion</a:t>
            </a:r>
          </a:p>
        </p:txBody>
      </p:sp>
      <p:sp>
        <p:nvSpPr>
          <p:cNvPr id="7" name="Rectangle 6">
            <a:extLst>
              <a:ext uri="{FF2B5EF4-FFF2-40B4-BE49-F238E27FC236}">
                <a16:creationId xmlns:a16="http://schemas.microsoft.com/office/drawing/2014/main" id="{2E1DDD57-4BD4-425C-9E3C-438150B1736E}"/>
              </a:ext>
            </a:extLst>
          </p:cNvPr>
          <p:cNvSpPr/>
          <p:nvPr/>
        </p:nvSpPr>
        <p:spPr bwMode="auto">
          <a:xfrm>
            <a:off x="501706" y="1006169"/>
            <a:ext cx="11188588" cy="82404"/>
          </a:xfrm>
          <a:prstGeom prst="rect">
            <a:avLst/>
          </a:prstGeom>
          <a:solidFill>
            <a:srgbClr val="17344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0"/>
              </a:spcBef>
              <a:spcAft>
                <a:spcPct val="0"/>
              </a:spcAft>
            </a:pPr>
            <a:endParaRPr lang="en-US" b="1">
              <a:solidFill>
                <a:srgbClr val="080808"/>
              </a:solidFill>
              <a:latin typeface="Georgia" panose="02040502050405020303" pitchFamily="18" charset="0"/>
            </a:endParaRPr>
          </a:p>
        </p:txBody>
      </p:sp>
    </p:spTree>
    <p:extLst>
      <p:ext uri="{BB962C8B-B14F-4D97-AF65-F5344CB8AC3E}">
        <p14:creationId xmlns:p14="http://schemas.microsoft.com/office/powerpoint/2010/main" val="14922687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80975" y="312476"/>
            <a:ext cx="10972800" cy="439455"/>
          </a:xfrm>
        </p:spPr>
        <p:txBody>
          <a:bodyPr/>
          <a:lstStyle/>
          <a:p>
            <a:r>
              <a:rPr lang="en-US" sz="2000" dirty="0"/>
              <a:t>4.Methodology : Task 2B.  Laboratory test setting </a:t>
            </a:r>
          </a:p>
        </p:txBody>
      </p:sp>
      <p:pic>
        <p:nvPicPr>
          <p:cNvPr id="4" name="Picture 3" descr="Testing configuration of the first laboratory test."/>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 y="2009775"/>
            <a:ext cx="5060907" cy="4555092"/>
          </a:xfrm>
          <a:prstGeom prst="rect">
            <a:avLst/>
          </a:prstGeom>
          <a:noFill/>
        </p:spPr>
      </p:pic>
      <p:pic>
        <p:nvPicPr>
          <p:cNvPr id="5" name="Picture 4" descr="The concrete bean information of second laboratory test."/>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3090" y="1482072"/>
            <a:ext cx="6013450" cy="2103755"/>
          </a:xfrm>
          <a:prstGeom prst="rect">
            <a:avLst/>
          </a:prstGeom>
          <a:noFill/>
        </p:spPr>
      </p:pic>
      <p:sp>
        <p:nvSpPr>
          <p:cNvPr id="6" name="Rectangle 5"/>
          <p:cNvSpPr/>
          <p:nvPr/>
        </p:nvSpPr>
        <p:spPr>
          <a:xfrm>
            <a:off x="7521574" y="3388771"/>
            <a:ext cx="3076483" cy="369332"/>
          </a:xfrm>
          <a:prstGeom prst="rect">
            <a:avLst/>
          </a:prstGeom>
        </p:spPr>
        <p:txBody>
          <a:bodyPr wrap="none">
            <a:spAutoFit/>
          </a:bodyPr>
          <a:lstStyle/>
          <a:p>
            <a:pPr algn="just">
              <a:spcAft>
                <a:spcPts val="1000"/>
              </a:spcAft>
            </a:pPr>
            <a:r>
              <a:rPr lang="en-US" b="1" dirty="0">
                <a:ea typeface="Calibri" panose="020F0502020204030204" pitchFamily="34" charset="0"/>
              </a:rPr>
              <a:t>The concrete beam dimension</a:t>
            </a:r>
          </a:p>
        </p:txBody>
      </p:sp>
      <p:sp>
        <p:nvSpPr>
          <p:cNvPr id="7" name="Rectangle 6"/>
          <p:cNvSpPr/>
          <p:nvPr/>
        </p:nvSpPr>
        <p:spPr>
          <a:xfrm>
            <a:off x="1638299" y="6488668"/>
            <a:ext cx="2981329" cy="369332"/>
          </a:xfrm>
          <a:prstGeom prst="rect">
            <a:avLst/>
          </a:prstGeom>
        </p:spPr>
        <p:txBody>
          <a:bodyPr wrap="none">
            <a:spAutoFit/>
          </a:bodyPr>
          <a:lstStyle/>
          <a:p>
            <a:pPr algn="just">
              <a:spcAft>
                <a:spcPts val="1000"/>
              </a:spcAft>
            </a:pPr>
            <a:r>
              <a:rPr lang="en-US" b="1" dirty="0">
                <a:ea typeface="Calibri" panose="020F0502020204030204" pitchFamily="34" charset="0"/>
              </a:rPr>
              <a:t>The setting of laboratory test</a:t>
            </a:r>
          </a:p>
        </p:txBody>
      </p:sp>
      <p:pic>
        <p:nvPicPr>
          <p:cNvPr id="8" name="Picture 7" descr="The Finite element model of laboratory test "/>
          <p:cNvPicPr/>
          <p:nvPr/>
        </p:nvPicPr>
        <p:blipFill>
          <a:blip r:embed="rId4" cstate="email">
            <a:extLst>
              <a:ext uri="{28A0092B-C50C-407E-A947-70E740481C1C}">
                <a14:useLocalDpi xmlns:a14="http://schemas.microsoft.com/office/drawing/2010/main"/>
              </a:ext>
            </a:extLst>
          </a:blip>
          <a:srcRect/>
          <a:stretch>
            <a:fillRect/>
          </a:stretch>
        </p:blipFill>
        <p:spPr bwMode="auto">
          <a:xfrm>
            <a:off x="6643688" y="3920767"/>
            <a:ext cx="4510087" cy="2544882"/>
          </a:xfrm>
          <a:prstGeom prst="rect">
            <a:avLst/>
          </a:prstGeom>
          <a:noFill/>
          <a:ln>
            <a:noFill/>
          </a:ln>
        </p:spPr>
      </p:pic>
      <p:sp>
        <p:nvSpPr>
          <p:cNvPr id="9" name="Rectangle 8"/>
          <p:cNvSpPr/>
          <p:nvPr/>
        </p:nvSpPr>
        <p:spPr>
          <a:xfrm>
            <a:off x="7691491" y="6488668"/>
            <a:ext cx="2736647" cy="369332"/>
          </a:xfrm>
          <a:prstGeom prst="rect">
            <a:avLst/>
          </a:prstGeom>
        </p:spPr>
        <p:txBody>
          <a:bodyPr wrap="none">
            <a:spAutoFit/>
          </a:bodyPr>
          <a:lstStyle/>
          <a:p>
            <a:pPr algn="just">
              <a:spcAft>
                <a:spcPts val="1000"/>
              </a:spcAft>
            </a:pPr>
            <a:r>
              <a:rPr lang="en-US" b="1" dirty="0">
                <a:ea typeface="Calibri" panose="020F0502020204030204" pitchFamily="34" charset="0"/>
              </a:rPr>
              <a:t>The FE model of specimen</a:t>
            </a:r>
          </a:p>
        </p:txBody>
      </p:sp>
      <p:sp>
        <p:nvSpPr>
          <p:cNvPr id="10" name="Rectangle 9"/>
          <p:cNvSpPr/>
          <p:nvPr/>
        </p:nvSpPr>
        <p:spPr>
          <a:xfrm>
            <a:off x="392440" y="718590"/>
            <a:ext cx="8044223" cy="1323439"/>
          </a:xfrm>
          <a:prstGeom prst="rect">
            <a:avLst/>
          </a:prstGeom>
        </p:spPr>
        <p:txBody>
          <a:bodyPr wrap="square">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cs typeface="Arial" panose="020B0604020202020204" pitchFamily="34" charset="0"/>
              </a:rPr>
              <a:t>The sensors placed on mid span of specimen</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cs typeface="Arial" panose="020B0604020202020204" pitchFamily="34" charset="0"/>
              </a:rPr>
              <a:t>The collected data are used to verified with moving-load FE model</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cs typeface="Arial" panose="020B0604020202020204" pitchFamily="34" charset="0"/>
              </a:rPr>
              <a:t>Test low-cost sensors performance</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cs typeface="Arial" panose="020B0604020202020204" pitchFamily="34" charset="0"/>
              </a:rPr>
              <a:t>Calibrate FE model with laboratory data</a:t>
            </a:r>
          </a:p>
        </p:txBody>
      </p:sp>
    </p:spTree>
    <p:extLst>
      <p:ext uri="{BB962C8B-B14F-4D97-AF65-F5344CB8AC3E}">
        <p14:creationId xmlns:p14="http://schemas.microsoft.com/office/powerpoint/2010/main" val="15902918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80975" y="312476"/>
            <a:ext cx="10972800" cy="439455"/>
          </a:xfrm>
        </p:spPr>
        <p:txBody>
          <a:bodyPr/>
          <a:lstStyle/>
          <a:p>
            <a:r>
              <a:rPr lang="en-US" sz="2000" dirty="0"/>
              <a:t>4.Methodology : Task 2C.  Field test setting </a:t>
            </a:r>
          </a:p>
        </p:txBody>
      </p:sp>
      <p:sp>
        <p:nvSpPr>
          <p:cNvPr id="6" name="Rectangle 5"/>
          <p:cNvSpPr/>
          <p:nvPr/>
        </p:nvSpPr>
        <p:spPr>
          <a:xfrm>
            <a:off x="406325" y="1128260"/>
            <a:ext cx="8044223" cy="1323439"/>
          </a:xfrm>
          <a:prstGeom prst="rect">
            <a:avLst/>
          </a:prstGeom>
        </p:spPr>
        <p:txBody>
          <a:bodyPr wrap="square">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sz="2000" dirty="0">
                <a:latin typeface="Arial" panose="020B0604020202020204" pitchFamily="34" charset="0"/>
                <a:ea typeface="Times New Roman"/>
                <a:cs typeface="Arial" panose="020B0604020202020204" pitchFamily="34" charset="0"/>
              </a:rPr>
              <a:t>Bridge location: 32.724363, -97.104853</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sz="2000" dirty="0">
                <a:latin typeface="Arial" panose="020B0604020202020204" pitchFamily="34" charset="0"/>
                <a:ea typeface="Times New Roman"/>
                <a:cs typeface="Arial" panose="020B0604020202020204" pitchFamily="34" charset="0"/>
              </a:rPr>
              <a:t>Length: 64 m</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sz="2000" dirty="0">
                <a:latin typeface="Arial" panose="020B0604020202020204" pitchFamily="34" charset="0"/>
                <a:ea typeface="Times New Roman"/>
                <a:cs typeface="Arial" panose="020B0604020202020204" pitchFamily="34" charset="0"/>
              </a:rPr>
              <a:t>Bridge deck: Concrete pavement</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sz="2000" dirty="0">
                <a:latin typeface="Arial" panose="020B0604020202020204" pitchFamily="34" charset="0"/>
                <a:ea typeface="Times New Roman"/>
                <a:cs typeface="Arial" panose="020B0604020202020204" pitchFamily="34" charset="0"/>
              </a:rPr>
              <a:t>Three lane bridge </a:t>
            </a:r>
          </a:p>
        </p:txBody>
      </p:sp>
      <p:grpSp>
        <p:nvGrpSpPr>
          <p:cNvPr id="17" name="Group 16"/>
          <p:cNvGrpSpPr/>
          <p:nvPr/>
        </p:nvGrpSpPr>
        <p:grpSpPr>
          <a:xfrm>
            <a:off x="8229850" y="532203"/>
            <a:ext cx="3328868" cy="3073502"/>
            <a:chOff x="588107" y="577213"/>
            <a:chExt cx="4490582" cy="4188823"/>
          </a:xfrm>
        </p:grpSpPr>
        <p:pic>
          <p:nvPicPr>
            <p:cNvPr id="18" name="Picture 17">
              <a:extLst>
                <a:ext uri="{FF2B5EF4-FFF2-40B4-BE49-F238E27FC236}">
                  <a16:creationId xmlns:a16="http://schemas.microsoft.com/office/drawing/2014/main" id="{E18E977A-7247-481D-B3D9-0B28D5CD8E95}"/>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588107" y="577213"/>
              <a:ext cx="4490582" cy="4188823"/>
            </a:xfrm>
            <a:prstGeom prst="rect">
              <a:avLst/>
            </a:prstGeom>
          </p:spPr>
        </p:pic>
        <p:grpSp>
          <p:nvGrpSpPr>
            <p:cNvPr id="19" name="Group 18">
              <a:extLst>
                <a:ext uri="{FF2B5EF4-FFF2-40B4-BE49-F238E27FC236}">
                  <a16:creationId xmlns:a16="http://schemas.microsoft.com/office/drawing/2014/main" id="{A84F9743-02B2-4DF9-845D-313A2C858A37}"/>
                </a:ext>
              </a:extLst>
            </p:cNvPr>
            <p:cNvGrpSpPr/>
            <p:nvPr/>
          </p:nvGrpSpPr>
          <p:grpSpPr>
            <a:xfrm>
              <a:off x="4344515" y="577213"/>
              <a:ext cx="734174" cy="725228"/>
              <a:chOff x="7872548" y="1218235"/>
              <a:chExt cx="992777" cy="980680"/>
            </a:xfrm>
          </p:grpSpPr>
          <p:pic>
            <p:nvPicPr>
              <p:cNvPr id="23" name="Picture 22">
                <a:extLst>
                  <a:ext uri="{FF2B5EF4-FFF2-40B4-BE49-F238E27FC236}">
                    <a16:creationId xmlns:a16="http://schemas.microsoft.com/office/drawing/2014/main" id="{7B3501C1-B72E-4EB6-B0E3-9188710386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114161">
                <a:off x="7878597" y="1212186"/>
                <a:ext cx="980680" cy="992777"/>
              </a:xfrm>
              <a:prstGeom prst="ellipse">
                <a:avLst/>
              </a:prstGeom>
            </p:spPr>
          </p:pic>
          <p:sp>
            <p:nvSpPr>
              <p:cNvPr id="24" name="Block Arc 23">
                <a:extLst>
                  <a:ext uri="{FF2B5EF4-FFF2-40B4-BE49-F238E27FC236}">
                    <a16:creationId xmlns:a16="http://schemas.microsoft.com/office/drawing/2014/main" id="{72211613-F351-4B33-BC6B-58E8BEC1476F}"/>
                  </a:ext>
                </a:extLst>
              </p:cNvPr>
              <p:cNvSpPr/>
              <p:nvPr/>
            </p:nvSpPr>
            <p:spPr>
              <a:xfrm rot="15757353">
                <a:off x="7826281" y="1419412"/>
                <a:ext cx="854511" cy="611778"/>
              </a:xfrm>
              <a:prstGeom prst="blockArc">
                <a:avLst>
                  <a:gd name="adj1" fmla="val 10936537"/>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5" name="Block Arc 24">
                <a:extLst>
                  <a:ext uri="{FF2B5EF4-FFF2-40B4-BE49-F238E27FC236}">
                    <a16:creationId xmlns:a16="http://schemas.microsoft.com/office/drawing/2014/main" id="{71480C29-2F25-4656-AD11-89ED3C8A8871}"/>
                  </a:ext>
                </a:extLst>
              </p:cNvPr>
              <p:cNvSpPr/>
              <p:nvPr/>
            </p:nvSpPr>
            <p:spPr>
              <a:xfrm rot="5400000">
                <a:off x="8080502" y="1378166"/>
                <a:ext cx="854511" cy="660818"/>
              </a:xfrm>
              <a:prstGeom prst="blockArc">
                <a:avLst>
                  <a:gd name="adj1" fmla="val 10936537"/>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sp>
          <p:nvSpPr>
            <p:cNvPr id="20" name="Rectangle 19">
              <a:extLst>
                <a:ext uri="{FF2B5EF4-FFF2-40B4-BE49-F238E27FC236}">
                  <a16:creationId xmlns:a16="http://schemas.microsoft.com/office/drawing/2014/main" id="{0B3D2267-5F72-4EF6-943C-E9F1375BBDAE}"/>
                </a:ext>
              </a:extLst>
            </p:cNvPr>
            <p:cNvSpPr/>
            <p:nvPr/>
          </p:nvSpPr>
          <p:spPr>
            <a:xfrm>
              <a:off x="885825" y="1589448"/>
              <a:ext cx="3150014" cy="2027955"/>
            </a:xfrm>
            <a:prstGeom prst="rect">
              <a:avLst/>
            </a:prstGeom>
            <a:solidFill>
              <a:schemeClr val="accent3">
                <a:alpha val="4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tx1"/>
                  </a:solidFill>
                </a:rPr>
                <a:t>UTA</a:t>
              </a:r>
            </a:p>
            <a:p>
              <a:pPr algn="ctr"/>
              <a:r>
                <a:rPr lang="en-US" b="1" dirty="0">
                  <a:solidFill>
                    <a:schemeClr val="tx1"/>
                  </a:solidFill>
                </a:rPr>
                <a:t>Campus</a:t>
              </a:r>
            </a:p>
          </p:txBody>
        </p:sp>
        <p:sp>
          <p:nvSpPr>
            <p:cNvPr id="21" name="Oval 20">
              <a:extLst>
                <a:ext uri="{FF2B5EF4-FFF2-40B4-BE49-F238E27FC236}">
                  <a16:creationId xmlns:a16="http://schemas.microsoft.com/office/drawing/2014/main" id="{5BEA4428-4A33-48FA-8734-B59AC71311BD}"/>
                </a:ext>
              </a:extLst>
            </p:cNvPr>
            <p:cNvSpPr/>
            <p:nvPr/>
          </p:nvSpPr>
          <p:spPr>
            <a:xfrm>
              <a:off x="4439290" y="4042923"/>
              <a:ext cx="261257" cy="261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C240C57-5144-4DDC-A44F-6BF02412CA71}"/>
                </a:ext>
              </a:extLst>
            </p:cNvPr>
            <p:cNvSpPr txBox="1"/>
            <p:nvPr/>
          </p:nvSpPr>
          <p:spPr>
            <a:xfrm>
              <a:off x="4222050" y="3658975"/>
              <a:ext cx="839974" cy="369332"/>
            </a:xfrm>
            <a:prstGeom prst="rect">
              <a:avLst/>
            </a:prstGeom>
            <a:noFill/>
          </p:spPr>
          <p:txBody>
            <a:bodyPr wrap="none" rtlCol="0">
              <a:spAutoFit/>
            </a:bodyPr>
            <a:lstStyle/>
            <a:p>
              <a:r>
                <a:rPr lang="en-US" dirty="0"/>
                <a:t>Bridge </a:t>
              </a:r>
            </a:p>
          </p:txBody>
        </p:sp>
      </p:grpSp>
      <p:pic>
        <p:nvPicPr>
          <p:cNvPr id="39" name="Picture 38">
            <a:extLst>
              <a:ext uri="{FF2B5EF4-FFF2-40B4-BE49-F238E27FC236}">
                <a16:creationId xmlns:a16="http://schemas.microsoft.com/office/drawing/2014/main" id="{FDBBF814-6423-4D12-AF91-08D608FD57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8650" y="4254241"/>
            <a:ext cx="3254369" cy="2291422"/>
          </a:xfrm>
          <a:prstGeom prst="rect">
            <a:avLst/>
          </a:prstGeom>
        </p:spPr>
      </p:pic>
      <p:pic>
        <p:nvPicPr>
          <p:cNvPr id="40" name="Picture 39">
            <a:extLst>
              <a:ext uri="{FF2B5EF4-FFF2-40B4-BE49-F238E27FC236}">
                <a16:creationId xmlns:a16="http://schemas.microsoft.com/office/drawing/2014/main" id="{35AF7BFE-CA5A-472B-86C2-2FD8ACF10D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1682" y="4276388"/>
            <a:ext cx="3059160" cy="2269136"/>
          </a:xfrm>
          <a:prstGeom prst="rect">
            <a:avLst/>
          </a:prstGeom>
        </p:spPr>
      </p:pic>
      <p:grpSp>
        <p:nvGrpSpPr>
          <p:cNvPr id="41" name="Group 40"/>
          <p:cNvGrpSpPr/>
          <p:nvPr/>
        </p:nvGrpSpPr>
        <p:grpSpPr>
          <a:xfrm>
            <a:off x="8293122" y="3752364"/>
            <a:ext cx="3202324" cy="2947726"/>
            <a:chOff x="4198601" y="149770"/>
            <a:chExt cx="4150029" cy="3702050"/>
          </a:xfrm>
        </p:grpSpPr>
        <p:grpSp>
          <p:nvGrpSpPr>
            <p:cNvPr id="42" name="Group 41">
              <a:extLst>
                <a:ext uri="{FF2B5EF4-FFF2-40B4-BE49-F238E27FC236}">
                  <a16:creationId xmlns:a16="http://schemas.microsoft.com/office/drawing/2014/main" id="{9FA47018-8B53-4D1A-A60C-FFCC83242456}"/>
                </a:ext>
              </a:extLst>
            </p:cNvPr>
            <p:cNvGrpSpPr/>
            <p:nvPr/>
          </p:nvGrpSpPr>
          <p:grpSpPr>
            <a:xfrm>
              <a:off x="7511687" y="361810"/>
              <a:ext cx="734174" cy="725228"/>
              <a:chOff x="7872548" y="1218235"/>
              <a:chExt cx="992777" cy="980680"/>
            </a:xfrm>
          </p:grpSpPr>
          <p:pic>
            <p:nvPicPr>
              <p:cNvPr id="51" name="Picture 50">
                <a:extLst>
                  <a:ext uri="{FF2B5EF4-FFF2-40B4-BE49-F238E27FC236}">
                    <a16:creationId xmlns:a16="http://schemas.microsoft.com/office/drawing/2014/main" id="{CDDA55B6-95CE-4BBB-A3BB-EF9290EA75B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114161">
                <a:off x="7878597" y="1212186"/>
                <a:ext cx="980680" cy="992777"/>
              </a:xfrm>
              <a:prstGeom prst="ellipse">
                <a:avLst/>
              </a:prstGeom>
            </p:spPr>
          </p:pic>
          <p:sp>
            <p:nvSpPr>
              <p:cNvPr id="52" name="Block Arc 51">
                <a:extLst>
                  <a:ext uri="{FF2B5EF4-FFF2-40B4-BE49-F238E27FC236}">
                    <a16:creationId xmlns:a16="http://schemas.microsoft.com/office/drawing/2014/main" id="{DF538818-2EBF-4A49-AEEA-7A2F922FC147}"/>
                  </a:ext>
                </a:extLst>
              </p:cNvPr>
              <p:cNvSpPr/>
              <p:nvPr/>
            </p:nvSpPr>
            <p:spPr>
              <a:xfrm rot="15757353">
                <a:off x="7826281" y="1419412"/>
                <a:ext cx="854511" cy="611778"/>
              </a:xfrm>
              <a:prstGeom prst="blockArc">
                <a:avLst>
                  <a:gd name="adj1" fmla="val 10936537"/>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3" name="Block Arc 52">
                <a:extLst>
                  <a:ext uri="{FF2B5EF4-FFF2-40B4-BE49-F238E27FC236}">
                    <a16:creationId xmlns:a16="http://schemas.microsoft.com/office/drawing/2014/main" id="{CBAF6ABE-9BAF-4FC9-8E75-144EAE582717}"/>
                  </a:ext>
                </a:extLst>
              </p:cNvPr>
              <p:cNvSpPr/>
              <p:nvPr/>
            </p:nvSpPr>
            <p:spPr>
              <a:xfrm rot="5400000">
                <a:off x="8080502" y="1378166"/>
                <a:ext cx="854511" cy="660818"/>
              </a:xfrm>
              <a:prstGeom prst="blockArc">
                <a:avLst>
                  <a:gd name="adj1" fmla="val 10936537"/>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grpSp>
          <p:nvGrpSpPr>
            <p:cNvPr id="43" name="Group 42">
              <a:extLst>
                <a:ext uri="{FF2B5EF4-FFF2-40B4-BE49-F238E27FC236}">
                  <a16:creationId xmlns:a16="http://schemas.microsoft.com/office/drawing/2014/main" id="{547887CD-CCD0-4311-B6FF-BC2420DF932B}"/>
                </a:ext>
              </a:extLst>
            </p:cNvPr>
            <p:cNvGrpSpPr/>
            <p:nvPr/>
          </p:nvGrpSpPr>
          <p:grpSpPr>
            <a:xfrm>
              <a:off x="4198601" y="149770"/>
              <a:ext cx="4150029" cy="3702050"/>
              <a:chOff x="4198601" y="149770"/>
              <a:chExt cx="4150029" cy="3702050"/>
            </a:xfrm>
          </p:grpSpPr>
          <p:pic>
            <p:nvPicPr>
              <p:cNvPr id="49" name="Picture 48">
                <a:extLst>
                  <a:ext uri="{FF2B5EF4-FFF2-40B4-BE49-F238E27FC236}">
                    <a16:creationId xmlns:a16="http://schemas.microsoft.com/office/drawing/2014/main" id="{9918DB52-C3F0-40C9-A532-F3EC35D35C20}"/>
                  </a:ext>
                </a:extLst>
              </p:cNvPr>
              <p:cNvPicPr>
                <a:picLocks noChangeAspect="1"/>
              </p:cNvPicPr>
              <p:nvPr/>
            </p:nvPicPr>
            <p:blipFill>
              <a:blip r:embed="rId8" cstate="email">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4198601" y="149770"/>
                <a:ext cx="4150029" cy="3702050"/>
              </a:xfrm>
              <a:prstGeom prst="rect">
                <a:avLst/>
              </a:prstGeom>
            </p:spPr>
          </p:pic>
          <p:sp>
            <p:nvSpPr>
              <p:cNvPr id="50" name="Rectangle 49">
                <a:extLst>
                  <a:ext uri="{FF2B5EF4-FFF2-40B4-BE49-F238E27FC236}">
                    <a16:creationId xmlns:a16="http://schemas.microsoft.com/office/drawing/2014/main" id="{A2217063-03BA-4CFF-936C-DAC7973D5B24}"/>
                  </a:ext>
                </a:extLst>
              </p:cNvPr>
              <p:cNvSpPr/>
              <p:nvPr/>
            </p:nvSpPr>
            <p:spPr>
              <a:xfrm rot="18765364">
                <a:off x="5999742" y="637295"/>
                <a:ext cx="680776" cy="3144080"/>
              </a:xfrm>
              <a:prstGeom prst="rect">
                <a:avLst/>
              </a:prstGeom>
              <a:solidFill>
                <a:srgbClr val="FF0000">
                  <a:alpha val="3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E9024DC6-4ECD-48B4-9DA9-B3CEC768AF25}"/>
                </a:ext>
              </a:extLst>
            </p:cNvPr>
            <p:cNvGrpSpPr/>
            <p:nvPr/>
          </p:nvGrpSpPr>
          <p:grpSpPr>
            <a:xfrm>
              <a:off x="7723426" y="242081"/>
              <a:ext cx="551283" cy="544566"/>
              <a:chOff x="7872548" y="1218235"/>
              <a:chExt cx="992777" cy="980680"/>
            </a:xfrm>
          </p:grpSpPr>
          <p:pic>
            <p:nvPicPr>
              <p:cNvPr id="46" name="Picture 45">
                <a:extLst>
                  <a:ext uri="{FF2B5EF4-FFF2-40B4-BE49-F238E27FC236}">
                    <a16:creationId xmlns:a16="http://schemas.microsoft.com/office/drawing/2014/main" id="{C5E06122-49B9-4BD5-AAAA-43855170049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5114161">
                <a:off x="7878597" y="1212186"/>
                <a:ext cx="980680" cy="992777"/>
              </a:xfrm>
              <a:prstGeom prst="ellipse">
                <a:avLst/>
              </a:prstGeom>
            </p:spPr>
          </p:pic>
          <p:sp>
            <p:nvSpPr>
              <p:cNvPr id="47" name="Block Arc 46">
                <a:extLst>
                  <a:ext uri="{FF2B5EF4-FFF2-40B4-BE49-F238E27FC236}">
                    <a16:creationId xmlns:a16="http://schemas.microsoft.com/office/drawing/2014/main" id="{1942CA05-395F-433C-87EB-DD39E3575BA3}"/>
                  </a:ext>
                </a:extLst>
              </p:cNvPr>
              <p:cNvSpPr/>
              <p:nvPr/>
            </p:nvSpPr>
            <p:spPr>
              <a:xfrm rot="15757353">
                <a:off x="7826281" y="1419412"/>
                <a:ext cx="854511" cy="611778"/>
              </a:xfrm>
              <a:prstGeom prst="blockArc">
                <a:avLst>
                  <a:gd name="adj1" fmla="val 10936537"/>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8" name="Block Arc 47">
                <a:extLst>
                  <a:ext uri="{FF2B5EF4-FFF2-40B4-BE49-F238E27FC236}">
                    <a16:creationId xmlns:a16="http://schemas.microsoft.com/office/drawing/2014/main" id="{452CB28E-1E75-47E6-B068-AA89E8237FBA}"/>
                  </a:ext>
                </a:extLst>
              </p:cNvPr>
              <p:cNvSpPr/>
              <p:nvPr/>
            </p:nvSpPr>
            <p:spPr>
              <a:xfrm rot="5400000">
                <a:off x="8080502" y="1378166"/>
                <a:ext cx="854511" cy="660818"/>
              </a:xfrm>
              <a:prstGeom prst="blockArc">
                <a:avLst>
                  <a:gd name="adj1" fmla="val 10936537"/>
                  <a:gd name="adj2" fmla="val 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grpSp>
      <p:sp>
        <p:nvSpPr>
          <p:cNvPr id="55" name="Rectangle 54"/>
          <p:cNvSpPr/>
          <p:nvPr/>
        </p:nvSpPr>
        <p:spPr>
          <a:xfrm>
            <a:off x="4217700" y="6545524"/>
            <a:ext cx="3185487" cy="369332"/>
          </a:xfrm>
          <a:prstGeom prst="rect">
            <a:avLst/>
          </a:prstGeom>
        </p:spPr>
        <p:txBody>
          <a:bodyPr wrap="none">
            <a:spAutoFit/>
          </a:bodyPr>
          <a:lstStyle/>
          <a:p>
            <a:pPr algn="ctr">
              <a:spcAft>
                <a:spcPts val="1000"/>
              </a:spcAft>
            </a:pPr>
            <a:r>
              <a:rPr lang="en-US" b="1" dirty="0">
                <a:ea typeface="Calibri" panose="020F0502020204030204" pitchFamily="34" charset="0"/>
              </a:rPr>
              <a:t>Coordinate and view of bridge</a:t>
            </a:r>
          </a:p>
        </p:txBody>
      </p:sp>
      <p:cxnSp>
        <p:nvCxnSpPr>
          <p:cNvPr id="4" name="Straight Connector 3">
            <a:extLst>
              <a:ext uri="{FF2B5EF4-FFF2-40B4-BE49-F238E27FC236}">
                <a16:creationId xmlns:a16="http://schemas.microsoft.com/office/drawing/2014/main" id="{A471745E-3D92-6460-D988-F4D20D07FD47}"/>
              </a:ext>
            </a:extLst>
          </p:cNvPr>
          <p:cNvCxnSpPr>
            <a:endCxn id="21" idx="2"/>
          </p:cNvCxnSpPr>
          <p:nvPr/>
        </p:nvCxnSpPr>
        <p:spPr>
          <a:xfrm flipV="1">
            <a:off x="8293122" y="3170976"/>
            <a:ext cx="2791610" cy="5813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D2E02C-94A0-7949-C3D9-EC0A641950DC}"/>
              </a:ext>
            </a:extLst>
          </p:cNvPr>
          <p:cNvCxnSpPr>
            <a:cxnSpLocks/>
            <a:endCxn id="21" idx="5"/>
          </p:cNvCxnSpPr>
          <p:nvPr/>
        </p:nvCxnSpPr>
        <p:spPr>
          <a:xfrm flipH="1" flipV="1">
            <a:off x="11250040" y="3238750"/>
            <a:ext cx="245406" cy="51052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2624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80975" y="312476"/>
            <a:ext cx="10972800" cy="439455"/>
          </a:xfrm>
        </p:spPr>
        <p:txBody>
          <a:bodyPr/>
          <a:lstStyle/>
          <a:p>
            <a:r>
              <a:rPr lang="en-US" sz="2000" dirty="0"/>
              <a:t>4.Methodology : Task 2C.  Field test setting </a:t>
            </a:r>
          </a:p>
        </p:txBody>
      </p:sp>
      <p:pic>
        <p:nvPicPr>
          <p:cNvPr id="4" name="Picture 3" descr="The sensor deployment in the field test "/>
          <p:cNvPicPr/>
          <p:nvPr/>
        </p:nvPicPr>
        <p:blipFill>
          <a:blip r:embed="rId2" cstate="email">
            <a:extLst>
              <a:ext uri="{28A0092B-C50C-407E-A947-70E740481C1C}">
                <a14:useLocalDpi xmlns:a14="http://schemas.microsoft.com/office/drawing/2010/main"/>
              </a:ext>
            </a:extLst>
          </a:blip>
          <a:srcRect/>
          <a:stretch>
            <a:fillRect/>
          </a:stretch>
        </p:blipFill>
        <p:spPr bwMode="auto">
          <a:xfrm>
            <a:off x="6192836" y="2084981"/>
            <a:ext cx="4799014" cy="2101676"/>
          </a:xfrm>
          <a:prstGeom prst="rect">
            <a:avLst/>
          </a:prstGeom>
          <a:noFill/>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8058" y="4336552"/>
            <a:ext cx="2895574" cy="2148992"/>
          </a:xfrm>
          <a:prstGeom prst="rect">
            <a:avLst/>
          </a:prstGeom>
          <a:noFill/>
        </p:spPr>
      </p:pic>
      <p:pic>
        <p:nvPicPr>
          <p:cNvPr id="6" name="Picture 5" descr="The photo of equipment in field "/>
          <p:cNvPicPr/>
          <p:nvPr/>
        </p:nvPicPr>
        <p:blipFill rotWithShape="1">
          <a:blip r:embed="rId4" cstate="email">
            <a:extLst>
              <a:ext uri="{28A0092B-C50C-407E-A947-70E740481C1C}">
                <a14:useLocalDpi xmlns:a14="http://schemas.microsoft.com/office/drawing/2010/main"/>
              </a:ext>
            </a:extLst>
          </a:blip>
          <a:srcRect/>
          <a:stretch/>
        </p:blipFill>
        <p:spPr bwMode="auto">
          <a:xfrm>
            <a:off x="9269095" y="4339921"/>
            <a:ext cx="2370456" cy="2150134"/>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180975" y="751931"/>
            <a:ext cx="11591925" cy="1323439"/>
          </a:xfrm>
          <a:prstGeom prst="rect">
            <a:avLst/>
          </a:prstGeom>
        </p:spPr>
        <p:txBody>
          <a:bodyPr wrap="square">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ea typeface="Times New Roman"/>
                <a:cs typeface="Arial" panose="020B0604020202020204" pitchFamily="34" charset="0"/>
                <a:sym typeface="Times New Roman"/>
              </a:rPr>
              <a:t>The sensors are deployed on the middle lane under the bridge deck, 3m from the mid-span</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ea typeface="Times New Roman"/>
                <a:cs typeface="Arial" panose="020B0604020202020204" pitchFamily="34" charset="0"/>
              </a:rPr>
              <a:t>Use three different weight vehicle with different speed</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ea typeface="Times New Roman"/>
                <a:cs typeface="Arial" panose="020B0604020202020204" pitchFamily="34" charset="0"/>
              </a:rPr>
              <a:t>The research team skips traffic time to ensure that only one vehicle passes through the bridge to obtain correct sensing data </a:t>
            </a:r>
          </a:p>
        </p:txBody>
      </p:sp>
      <p:graphicFrame>
        <p:nvGraphicFramePr>
          <p:cNvPr id="14" name="Table 13"/>
          <p:cNvGraphicFramePr>
            <a:graphicFrameLocks noGrp="1"/>
          </p:cNvGraphicFramePr>
          <p:nvPr>
            <p:extLst>
              <p:ext uri="{D42A27DB-BD31-4B8C-83A1-F6EECF244321}">
                <p14:modId xmlns:p14="http://schemas.microsoft.com/office/powerpoint/2010/main" val="1190765250"/>
              </p:ext>
            </p:extLst>
          </p:nvPr>
        </p:nvGraphicFramePr>
        <p:xfrm>
          <a:off x="949535" y="3438090"/>
          <a:ext cx="4126548" cy="1854200"/>
        </p:xfrm>
        <a:graphic>
          <a:graphicData uri="http://schemas.openxmlformats.org/drawingml/2006/table">
            <a:tbl>
              <a:tblPr firstRow="1" bandRow="1">
                <a:tableStyleId>{073A0DAA-6AF3-43AB-8588-CEC1D06C72B9}</a:tableStyleId>
              </a:tblPr>
              <a:tblGrid>
                <a:gridCol w="2063274">
                  <a:extLst>
                    <a:ext uri="{9D8B030D-6E8A-4147-A177-3AD203B41FA5}">
                      <a16:colId xmlns:a16="http://schemas.microsoft.com/office/drawing/2014/main" val="3658822713"/>
                    </a:ext>
                  </a:extLst>
                </a:gridCol>
                <a:gridCol w="2063274">
                  <a:extLst>
                    <a:ext uri="{9D8B030D-6E8A-4147-A177-3AD203B41FA5}">
                      <a16:colId xmlns:a16="http://schemas.microsoft.com/office/drawing/2014/main" val="469005298"/>
                    </a:ext>
                  </a:extLst>
                </a:gridCol>
              </a:tblGrid>
              <a:tr h="370840">
                <a:tc>
                  <a:txBody>
                    <a:bodyPr/>
                    <a:lstStyle/>
                    <a:p>
                      <a:r>
                        <a:rPr lang="en-US" dirty="0"/>
                        <a:t>Vehicle used</a:t>
                      </a:r>
                    </a:p>
                  </a:txBody>
                  <a:tcPr/>
                </a:tc>
                <a:tc>
                  <a:txBody>
                    <a:bodyPr/>
                    <a:lstStyle/>
                    <a:p>
                      <a:r>
                        <a:rPr lang="en-US" dirty="0"/>
                        <a:t>Vehicle speed</a:t>
                      </a:r>
                    </a:p>
                  </a:txBody>
                  <a:tcPr/>
                </a:tc>
                <a:extLst>
                  <a:ext uri="{0D108BD9-81ED-4DB2-BD59-A6C34878D82A}">
                    <a16:rowId xmlns:a16="http://schemas.microsoft.com/office/drawing/2014/main" val="1541726407"/>
                  </a:ext>
                </a:extLst>
              </a:tr>
              <a:tr h="370840">
                <a:tc>
                  <a:txBody>
                    <a:bodyPr/>
                    <a:lstStyle/>
                    <a:p>
                      <a:r>
                        <a:rPr lang="en-US" dirty="0"/>
                        <a:t>Truck(9000lbs.)</a:t>
                      </a:r>
                    </a:p>
                  </a:txBody>
                  <a:tcPr/>
                </a:tc>
                <a:tc rowSpan="4">
                  <a:txBody>
                    <a:bodyPr/>
                    <a:lstStyle/>
                    <a:p>
                      <a:pPr algn="ctr"/>
                      <a:endParaRPr lang="en-US" sz="1800" kern="1200" dirty="0">
                        <a:effectLst/>
                      </a:endParaRPr>
                    </a:p>
                    <a:p>
                      <a:pPr algn="ctr"/>
                      <a:r>
                        <a:rPr lang="en-US" sz="1800" kern="1200" dirty="0">
                          <a:effectLst/>
                        </a:rPr>
                        <a:t>10 mph </a:t>
                      </a:r>
                    </a:p>
                    <a:p>
                      <a:pPr algn="ctr"/>
                      <a:r>
                        <a:rPr lang="en-US" sz="1800" kern="1200" dirty="0">
                          <a:effectLst/>
                        </a:rPr>
                        <a:t>25 mph</a:t>
                      </a:r>
                    </a:p>
                    <a:p>
                      <a:pPr algn="ctr"/>
                      <a:r>
                        <a:rPr lang="en-US" sz="1800" kern="1200" dirty="0">
                          <a:effectLst/>
                        </a:rPr>
                        <a:t>40 mph</a:t>
                      </a:r>
                      <a:endParaRPr lang="en-US" dirty="0"/>
                    </a:p>
                  </a:txBody>
                  <a:tcPr/>
                </a:tc>
                <a:extLst>
                  <a:ext uri="{0D108BD9-81ED-4DB2-BD59-A6C34878D82A}">
                    <a16:rowId xmlns:a16="http://schemas.microsoft.com/office/drawing/2014/main" val="239196592"/>
                  </a:ext>
                </a:extLst>
              </a:tr>
              <a:tr h="370840">
                <a:tc>
                  <a:txBody>
                    <a:bodyPr/>
                    <a:lstStyle/>
                    <a:p>
                      <a:r>
                        <a:rPr lang="en-US" dirty="0"/>
                        <a:t>Van(5950lbs.)</a:t>
                      </a:r>
                    </a:p>
                  </a:txBody>
                  <a:tcPr/>
                </a:tc>
                <a:tc vMerge="1">
                  <a:txBody>
                    <a:bodyPr/>
                    <a:lstStyle/>
                    <a:p>
                      <a:endParaRPr lang="en-US" dirty="0"/>
                    </a:p>
                  </a:txBody>
                  <a:tcPr/>
                </a:tc>
                <a:extLst>
                  <a:ext uri="{0D108BD9-81ED-4DB2-BD59-A6C34878D82A}">
                    <a16:rowId xmlns:a16="http://schemas.microsoft.com/office/drawing/2014/main" val="2658236062"/>
                  </a:ext>
                </a:extLst>
              </a:tr>
              <a:tr h="370840">
                <a:tc>
                  <a:txBody>
                    <a:bodyPr/>
                    <a:lstStyle/>
                    <a:p>
                      <a:r>
                        <a:rPr lang="en-US" dirty="0"/>
                        <a:t>SUV(4455lbs.)</a:t>
                      </a:r>
                    </a:p>
                  </a:txBody>
                  <a:tcPr/>
                </a:tc>
                <a:tc vMerge="1">
                  <a:txBody>
                    <a:bodyPr/>
                    <a:lstStyle/>
                    <a:p>
                      <a:endParaRPr lang="en-US" dirty="0"/>
                    </a:p>
                  </a:txBody>
                  <a:tcPr/>
                </a:tc>
                <a:extLst>
                  <a:ext uri="{0D108BD9-81ED-4DB2-BD59-A6C34878D82A}">
                    <a16:rowId xmlns:a16="http://schemas.microsoft.com/office/drawing/2014/main" val="3703529500"/>
                  </a:ext>
                </a:extLst>
              </a:tr>
              <a:tr h="370840">
                <a:tc>
                  <a:txBody>
                    <a:bodyPr/>
                    <a:lstStyle/>
                    <a:p>
                      <a:r>
                        <a:rPr lang="en-US" dirty="0"/>
                        <a:t>Sedan(4431lbs.)</a:t>
                      </a:r>
                    </a:p>
                  </a:txBody>
                  <a:tcPr/>
                </a:tc>
                <a:tc vMerge="1">
                  <a:txBody>
                    <a:bodyPr/>
                    <a:lstStyle/>
                    <a:p>
                      <a:endParaRPr lang="en-US" dirty="0"/>
                    </a:p>
                  </a:txBody>
                  <a:tcPr/>
                </a:tc>
                <a:extLst>
                  <a:ext uri="{0D108BD9-81ED-4DB2-BD59-A6C34878D82A}">
                    <a16:rowId xmlns:a16="http://schemas.microsoft.com/office/drawing/2014/main" val="2243145298"/>
                  </a:ext>
                </a:extLst>
              </a:tr>
            </a:tbl>
          </a:graphicData>
        </a:graphic>
      </p:graphicFrame>
      <p:sp>
        <p:nvSpPr>
          <p:cNvPr id="15" name="Rectangle 14"/>
          <p:cNvSpPr/>
          <p:nvPr/>
        </p:nvSpPr>
        <p:spPr>
          <a:xfrm>
            <a:off x="1317569" y="5362481"/>
            <a:ext cx="3228448" cy="369332"/>
          </a:xfrm>
          <a:prstGeom prst="rect">
            <a:avLst/>
          </a:prstGeom>
        </p:spPr>
        <p:txBody>
          <a:bodyPr wrap="none">
            <a:spAutoFit/>
          </a:bodyPr>
          <a:lstStyle/>
          <a:p>
            <a:pPr algn="just">
              <a:spcAft>
                <a:spcPts val="1000"/>
              </a:spcAft>
            </a:pPr>
            <a:r>
              <a:rPr lang="en-US" b="1" dirty="0">
                <a:ea typeface="Calibri" panose="020F0502020204030204" pitchFamily="34" charset="0"/>
              </a:rPr>
              <a:t>Vehicle used and moving speed</a:t>
            </a:r>
          </a:p>
        </p:txBody>
      </p:sp>
      <p:sp>
        <p:nvSpPr>
          <p:cNvPr id="16" name="Rectangle 15"/>
          <p:cNvSpPr/>
          <p:nvPr/>
        </p:nvSpPr>
        <p:spPr>
          <a:xfrm>
            <a:off x="7363112" y="6485544"/>
            <a:ext cx="3386504" cy="369332"/>
          </a:xfrm>
          <a:prstGeom prst="rect">
            <a:avLst/>
          </a:prstGeom>
        </p:spPr>
        <p:txBody>
          <a:bodyPr wrap="none">
            <a:spAutoFit/>
          </a:bodyPr>
          <a:lstStyle/>
          <a:p>
            <a:pPr algn="just">
              <a:spcAft>
                <a:spcPts val="1000"/>
              </a:spcAft>
            </a:pPr>
            <a:r>
              <a:rPr lang="en-US" b="1" dirty="0">
                <a:ea typeface="Calibri" panose="020F0502020204030204" pitchFamily="34" charset="0"/>
              </a:rPr>
              <a:t>Sensor configuration in field test</a:t>
            </a:r>
          </a:p>
        </p:txBody>
      </p:sp>
    </p:spTree>
    <p:extLst>
      <p:ext uri="{BB962C8B-B14F-4D97-AF65-F5344CB8AC3E}">
        <p14:creationId xmlns:p14="http://schemas.microsoft.com/office/powerpoint/2010/main" val="27141673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16EF04-0781-461B-A83A-5DC7F8F46D03}"/>
              </a:ext>
            </a:extLst>
          </p:cNvPr>
          <p:cNvSpPr>
            <a:spLocks noGrp="1"/>
          </p:cNvSpPr>
          <p:nvPr>
            <p:ph type="title"/>
          </p:nvPr>
        </p:nvSpPr>
        <p:spPr/>
        <p:txBody>
          <a:bodyPr/>
          <a:lstStyle/>
          <a:p>
            <a:r>
              <a:rPr lang="en-US" altLang="ko-KR" dirty="0"/>
              <a:t>4. Methodology and Procedure</a:t>
            </a:r>
            <a:endParaRPr lang="ko-KR" altLang="en-US" dirty="0"/>
          </a:p>
        </p:txBody>
      </p:sp>
      <p:sp>
        <p:nvSpPr>
          <p:cNvPr id="10" name="TextBox 9">
            <a:extLst>
              <a:ext uri="{FF2B5EF4-FFF2-40B4-BE49-F238E27FC236}">
                <a16:creationId xmlns:a16="http://schemas.microsoft.com/office/drawing/2014/main" id="{43A362A2-9D96-BE8D-8565-8EB16C63B3B4}"/>
              </a:ext>
            </a:extLst>
          </p:cNvPr>
          <p:cNvSpPr txBox="1"/>
          <p:nvPr/>
        </p:nvSpPr>
        <p:spPr>
          <a:xfrm>
            <a:off x="1586928" y="3198167"/>
            <a:ext cx="8769646" cy="584775"/>
          </a:xfrm>
          <a:prstGeom prst="rect">
            <a:avLst/>
          </a:prstGeom>
          <a:noFill/>
        </p:spPr>
        <p:txBody>
          <a:bodyPr wrap="square">
            <a:spAutoFit/>
          </a:bodyPr>
          <a:lstStyle/>
          <a:p>
            <a:pPr marL="0" lvl="1" algn="ctr"/>
            <a:r>
              <a:rPr lang="en-US" altLang="zh-TW" sz="2400" b="1" dirty="0">
                <a:latin typeface="Arial" panose="020B0604020202020204" pitchFamily="34" charset="0"/>
                <a:cs typeface="Arial" panose="020B0604020202020204" pitchFamily="34" charset="0"/>
              </a:rPr>
              <a:t>Task</a:t>
            </a:r>
            <a:r>
              <a:rPr lang="zh-TW" altLang="en-US" sz="2400" b="1" dirty="0">
                <a:latin typeface="Arial" panose="020B0604020202020204" pitchFamily="34" charset="0"/>
                <a:cs typeface="Arial" panose="020B0604020202020204" pitchFamily="34" charset="0"/>
              </a:rPr>
              <a:t> </a:t>
            </a:r>
            <a:r>
              <a:rPr lang="en-US" altLang="zh-TW" sz="3200" b="1" dirty="0">
                <a:latin typeface="Arial" panose="020B0604020202020204" pitchFamily="34" charset="0"/>
                <a:cs typeface="Arial" panose="020B0604020202020204" pitchFamily="34" charset="0"/>
              </a:rPr>
              <a:t>3</a:t>
            </a:r>
            <a:r>
              <a:rPr lang="en-US" altLang="zh-TW" sz="2400" b="1" dirty="0">
                <a:latin typeface="Arial" panose="020B0604020202020204" pitchFamily="34" charset="0"/>
                <a:cs typeface="Arial" panose="020B0604020202020204" pitchFamily="34" charset="0"/>
              </a:rPr>
              <a:t>.</a:t>
            </a:r>
            <a:r>
              <a:rPr lang="zh-TW" altLang="en-US" sz="2400" b="1" dirty="0">
                <a:latin typeface="Arial" panose="020B0604020202020204" pitchFamily="34" charset="0"/>
                <a:cs typeface="Arial" panose="020B0604020202020204" pitchFamily="34" charset="0"/>
              </a:rPr>
              <a:t> </a:t>
            </a:r>
            <a:r>
              <a:rPr lang="en-US" altLang="zh-TW" sz="2400" b="1" dirty="0">
                <a:latin typeface="Arial" panose="020B0604020202020204" pitchFamily="34" charset="0"/>
                <a:cs typeface="Arial" panose="020B0604020202020204" pitchFamily="34" charset="0"/>
              </a:rPr>
              <a:t>Develop damage prediction model</a:t>
            </a:r>
          </a:p>
        </p:txBody>
      </p:sp>
    </p:spTree>
    <p:extLst>
      <p:ext uri="{BB962C8B-B14F-4D97-AF65-F5344CB8AC3E}">
        <p14:creationId xmlns:p14="http://schemas.microsoft.com/office/powerpoint/2010/main" val="39121881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F40E493-56B4-49D0-8CDF-6E42E169612D}"/>
              </a:ext>
            </a:extLst>
          </p:cNvPr>
          <p:cNvSpPr txBox="1">
            <a:spLocks/>
          </p:cNvSpPr>
          <p:nvPr/>
        </p:nvSpPr>
        <p:spPr>
          <a:xfrm>
            <a:off x="124732" y="490502"/>
            <a:ext cx="8665936" cy="439455"/>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2800" kern="1200">
                <a:solidFill>
                  <a:srgbClr val="173441"/>
                </a:solidFill>
                <a:latin typeface="Arial Black" panose="020B0A04020102020204" pitchFamily="34" charset="0"/>
                <a:ea typeface="+mj-ea"/>
                <a:cs typeface="+mj-cs"/>
              </a:defRPr>
            </a:lvl1pPr>
          </a:lstStyle>
          <a:p>
            <a:r>
              <a:rPr lang="en-US" altLang="ko-KR" sz="2000" dirty="0"/>
              <a:t>4. Methodology : Task 3B. Damage prediction model</a:t>
            </a:r>
          </a:p>
        </p:txBody>
      </p:sp>
      <p:sp>
        <p:nvSpPr>
          <p:cNvPr id="20" name="TextBox 19">
            <a:extLst>
              <a:ext uri="{FF2B5EF4-FFF2-40B4-BE49-F238E27FC236}">
                <a16:creationId xmlns:a16="http://schemas.microsoft.com/office/drawing/2014/main" id="{0EC22864-173D-4230-B49A-152C775DBB42}"/>
              </a:ext>
            </a:extLst>
          </p:cNvPr>
          <p:cNvSpPr txBox="1"/>
          <p:nvPr/>
        </p:nvSpPr>
        <p:spPr>
          <a:xfrm>
            <a:off x="504825" y="880570"/>
            <a:ext cx="11106150" cy="2893100"/>
          </a:xfrm>
          <a:prstGeom prst="rect">
            <a:avLst/>
          </a:prstGeom>
          <a:noFill/>
        </p:spPr>
        <p:txBody>
          <a:bodyPr wrap="square">
            <a:spAutoFit/>
          </a:bodyPr>
          <a:lstStyle/>
          <a:p>
            <a:pPr>
              <a:spcAft>
                <a:spcPts val="600"/>
              </a:spcAft>
            </a:pPr>
            <a:r>
              <a:rPr lang="en-US" b="1" dirty="0">
                <a:latin typeface="Arial" panose="020B0604020202020204" pitchFamily="34" charset="0"/>
                <a:cs typeface="Arial" panose="020B0604020202020204" pitchFamily="34" charset="0"/>
              </a:rPr>
              <a:t>ML algorithm applied in this project:</a:t>
            </a:r>
          </a:p>
          <a:p>
            <a:pPr algn="just">
              <a:spcAft>
                <a:spcPts val="600"/>
              </a:spcAft>
            </a:pPr>
            <a:r>
              <a:rPr lang="en-US" dirty="0">
                <a:latin typeface="Arial" panose="020B0604020202020204" pitchFamily="34" charset="0"/>
                <a:cs typeface="Arial" panose="020B0604020202020204" pitchFamily="34" charset="0"/>
              </a:rPr>
              <a:t>1) </a:t>
            </a:r>
            <a:r>
              <a:rPr lang="en-US" b="1" dirty="0">
                <a:latin typeface="Arial" panose="020B0604020202020204" pitchFamily="34" charset="0"/>
                <a:cs typeface="Arial" panose="020B0604020202020204" pitchFamily="34" charset="0"/>
              </a:rPr>
              <a:t>Decision tree (DT)</a:t>
            </a:r>
            <a:r>
              <a:rPr lang="en-US" dirty="0">
                <a:latin typeface="Arial" panose="020B0604020202020204" pitchFamily="34" charset="0"/>
                <a:cs typeface="Arial" panose="020B0604020202020204" pitchFamily="34" charset="0"/>
              </a:rPr>
              <a:t>: By giving certain threshold(e.g., entropy), DT can classify data into different classification</a:t>
            </a:r>
          </a:p>
          <a:p>
            <a:pPr algn="just">
              <a:spcAft>
                <a:spcPts val="600"/>
              </a:spcAft>
            </a:pPr>
            <a:r>
              <a:rPr lang="en-US" dirty="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Support vector machine (SVM)</a:t>
            </a:r>
            <a:r>
              <a:rPr lang="en-US" dirty="0">
                <a:latin typeface="Arial" panose="020B0604020202020204" pitchFamily="34" charset="0"/>
                <a:cs typeface="Arial" panose="020B0604020202020204" pitchFamily="34" charset="0"/>
              </a:rPr>
              <a:t>: SVM is used to find the optimized hyperplane with the largest margin range to define the best classification of data </a:t>
            </a:r>
          </a:p>
          <a:p>
            <a:pPr algn="just">
              <a:spcAft>
                <a:spcPts val="600"/>
              </a:spcAft>
            </a:pPr>
            <a:r>
              <a:rPr lang="en-US" dirty="0">
                <a:latin typeface="Arial" panose="020B0604020202020204" pitchFamily="34" charset="0"/>
                <a:cs typeface="Arial" panose="020B0604020202020204" pitchFamily="34" charset="0"/>
              </a:rPr>
              <a:t>3) </a:t>
            </a:r>
            <a:r>
              <a:rPr lang="en-US" b="1" dirty="0">
                <a:latin typeface="Arial" panose="020B0604020202020204" pitchFamily="34" charset="0"/>
                <a:cs typeface="Arial" panose="020B0604020202020204" pitchFamily="34" charset="0"/>
              </a:rPr>
              <a:t>Backpropagation (BP)</a:t>
            </a:r>
            <a:r>
              <a:rPr lang="en-US" dirty="0">
                <a:latin typeface="Arial" panose="020B0604020202020204" pitchFamily="34" charset="0"/>
                <a:cs typeface="Arial" panose="020B0604020202020204" pitchFamily="34" charset="0"/>
              </a:rPr>
              <a:t>: In BP, the error of each neuron is re-calculated in “back direction” to improve the accuracy of prediction results by updating the weight.</a:t>
            </a:r>
          </a:p>
          <a:p>
            <a:pPr algn="just">
              <a:spcAft>
                <a:spcPts val="600"/>
              </a:spcAft>
            </a:pPr>
            <a:r>
              <a:rPr lang="en-US" dirty="0">
                <a:latin typeface="Arial" panose="020B0604020202020204" pitchFamily="34" charset="0"/>
                <a:cs typeface="Arial" panose="020B0604020202020204" pitchFamily="34" charset="0"/>
              </a:rPr>
              <a:t>4) </a:t>
            </a:r>
            <a:r>
              <a:rPr lang="en-US" b="1" dirty="0" err="1">
                <a:latin typeface="Arial" panose="020B0604020202020204" pitchFamily="34" charset="0"/>
                <a:cs typeface="Arial" panose="020B0604020202020204" pitchFamily="34" charset="0"/>
              </a:rPr>
              <a:t>XGBoost</a:t>
            </a:r>
            <a:r>
              <a:rPr lang="en-US" dirty="0">
                <a:latin typeface="Arial" panose="020B0604020202020204" pitchFamily="34" charset="0"/>
                <a:cs typeface="Arial" panose="020B0604020202020204" pitchFamily="34" charset="0"/>
              </a:rPr>
              <a:t>: Also known as extreme gradient boosting, which is improved from random forest by using the first and second-order derivative of Taylor polynomial</a:t>
            </a:r>
          </a:p>
        </p:txBody>
      </p:sp>
      <p:grpSp>
        <p:nvGrpSpPr>
          <p:cNvPr id="14" name="Group 13">
            <a:extLst>
              <a:ext uri="{FF2B5EF4-FFF2-40B4-BE49-F238E27FC236}">
                <a16:creationId xmlns:a16="http://schemas.microsoft.com/office/drawing/2014/main" id="{CFA97DCC-D79F-4D71-BE08-0F2C3C949C98}"/>
              </a:ext>
            </a:extLst>
          </p:cNvPr>
          <p:cNvGrpSpPr/>
          <p:nvPr/>
        </p:nvGrpSpPr>
        <p:grpSpPr>
          <a:xfrm>
            <a:off x="1120052" y="3917330"/>
            <a:ext cx="3103424" cy="2450168"/>
            <a:chOff x="4971053" y="2353661"/>
            <a:chExt cx="3827002" cy="3582490"/>
          </a:xfrm>
        </p:grpSpPr>
        <p:pic>
          <p:nvPicPr>
            <p:cNvPr id="15" name="Picture 14">
              <a:extLst>
                <a:ext uri="{FF2B5EF4-FFF2-40B4-BE49-F238E27FC236}">
                  <a16:creationId xmlns:a16="http://schemas.microsoft.com/office/drawing/2014/main" id="{AE7DE7B7-1CB0-45F9-AF69-BD898BC98A21}"/>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971053" y="2609981"/>
              <a:ext cx="3827002" cy="3326170"/>
            </a:xfrm>
            <a:prstGeom prst="rect">
              <a:avLst/>
            </a:prstGeom>
            <a:noFill/>
          </p:spPr>
        </p:pic>
        <p:pic>
          <p:nvPicPr>
            <p:cNvPr id="16" name="Picture 15">
              <a:extLst>
                <a:ext uri="{FF2B5EF4-FFF2-40B4-BE49-F238E27FC236}">
                  <a16:creationId xmlns:a16="http://schemas.microsoft.com/office/drawing/2014/main" id="{CA58E456-CAE9-4B49-9854-3E1CAC93F44D}"/>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660831" y="3569723"/>
              <a:ext cx="1383031" cy="302959"/>
            </a:xfrm>
            <a:prstGeom prst="rect">
              <a:avLst/>
            </a:prstGeom>
            <a:noFill/>
          </p:spPr>
        </p:pic>
        <p:pic>
          <p:nvPicPr>
            <p:cNvPr id="17" name="Picture 16">
              <a:extLst>
                <a:ext uri="{FF2B5EF4-FFF2-40B4-BE49-F238E27FC236}">
                  <a16:creationId xmlns:a16="http://schemas.microsoft.com/office/drawing/2014/main" id="{F16B0740-977B-4954-8250-7E45AABBBBF4}"/>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7340917" y="2353661"/>
              <a:ext cx="1405890" cy="234305"/>
            </a:xfrm>
            <a:prstGeom prst="rect">
              <a:avLst/>
            </a:prstGeom>
            <a:noFill/>
          </p:spPr>
        </p:pic>
      </p:grpSp>
      <p:pic>
        <p:nvPicPr>
          <p:cNvPr id="18" name="Picture 17">
            <a:extLst>
              <a:ext uri="{FF2B5EF4-FFF2-40B4-BE49-F238E27FC236}">
                <a16:creationId xmlns:a16="http://schemas.microsoft.com/office/drawing/2014/main" id="{ECB7D530-71D1-4127-B46A-3A95F126F16D}"/>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4995811" y="4163738"/>
            <a:ext cx="2386064" cy="2140282"/>
          </a:xfrm>
          <a:prstGeom prst="rect">
            <a:avLst/>
          </a:prstGeom>
          <a:noFill/>
        </p:spPr>
      </p:pic>
      <p:pic>
        <p:nvPicPr>
          <p:cNvPr id="19" name="Picture 18">
            <a:extLst>
              <a:ext uri="{FF2B5EF4-FFF2-40B4-BE49-F238E27FC236}">
                <a16:creationId xmlns:a16="http://schemas.microsoft.com/office/drawing/2014/main" id="{03418467-96BC-4807-A20E-7C13F3C58C79}"/>
              </a:ext>
            </a:extLst>
          </p:cNvPr>
          <p:cNvPicPr/>
          <p:nvPr/>
        </p:nvPicPr>
        <p:blipFill>
          <a:blip r:embed="rId7" cstate="email">
            <a:extLst>
              <a:ext uri="{28A0092B-C50C-407E-A947-70E740481C1C}">
                <a14:useLocalDpi xmlns:a14="http://schemas.microsoft.com/office/drawing/2010/main"/>
              </a:ext>
            </a:extLst>
          </a:blip>
          <a:stretch>
            <a:fillRect/>
          </a:stretch>
        </p:blipFill>
        <p:spPr>
          <a:xfrm>
            <a:off x="8124202" y="3935553"/>
            <a:ext cx="3103424" cy="2454192"/>
          </a:xfrm>
          <a:prstGeom prst="rect">
            <a:avLst/>
          </a:prstGeom>
        </p:spPr>
      </p:pic>
      <p:sp>
        <p:nvSpPr>
          <p:cNvPr id="21" name="TextBox 20">
            <a:extLst>
              <a:ext uri="{FF2B5EF4-FFF2-40B4-BE49-F238E27FC236}">
                <a16:creationId xmlns:a16="http://schemas.microsoft.com/office/drawing/2014/main" id="{F9AA2EFA-2F95-4F4A-A9B5-35480A43821D}"/>
              </a:ext>
            </a:extLst>
          </p:cNvPr>
          <p:cNvSpPr txBox="1"/>
          <p:nvPr/>
        </p:nvSpPr>
        <p:spPr>
          <a:xfrm>
            <a:off x="2519363" y="6528747"/>
            <a:ext cx="696551" cy="307777"/>
          </a:xfrm>
          <a:prstGeom prst="rect">
            <a:avLst/>
          </a:prstGeom>
          <a:noFill/>
        </p:spPr>
        <p:txBody>
          <a:bodyPr wrap="square">
            <a:spAutoFit/>
          </a:bodyPr>
          <a:lstStyle/>
          <a:p>
            <a:pPr algn="ctr">
              <a:spcAft>
                <a:spcPts val="1000"/>
              </a:spcAft>
            </a:pPr>
            <a:r>
              <a:rPr lang="en-US" sz="1400" b="1" dirty="0">
                <a:ea typeface="Calibri" panose="020F0502020204030204" pitchFamily="34" charset="0"/>
              </a:rPr>
              <a:t>SVM</a:t>
            </a:r>
          </a:p>
        </p:txBody>
      </p:sp>
      <p:sp>
        <p:nvSpPr>
          <p:cNvPr id="22" name="TextBox 21">
            <a:extLst>
              <a:ext uri="{FF2B5EF4-FFF2-40B4-BE49-F238E27FC236}">
                <a16:creationId xmlns:a16="http://schemas.microsoft.com/office/drawing/2014/main" id="{06E070F4-F1A0-4390-9914-25950C4FB703}"/>
              </a:ext>
            </a:extLst>
          </p:cNvPr>
          <p:cNvSpPr txBox="1"/>
          <p:nvPr/>
        </p:nvSpPr>
        <p:spPr>
          <a:xfrm>
            <a:off x="5840568" y="6504779"/>
            <a:ext cx="696551" cy="307777"/>
          </a:xfrm>
          <a:prstGeom prst="rect">
            <a:avLst/>
          </a:prstGeom>
          <a:noFill/>
        </p:spPr>
        <p:txBody>
          <a:bodyPr wrap="square">
            <a:spAutoFit/>
          </a:bodyPr>
          <a:lstStyle/>
          <a:p>
            <a:pPr algn="ctr">
              <a:spcAft>
                <a:spcPts val="1000"/>
              </a:spcAft>
            </a:pPr>
            <a:r>
              <a:rPr lang="en-US" sz="1400" b="1" dirty="0">
                <a:ea typeface="Calibri" panose="020F0502020204030204" pitchFamily="34" charset="0"/>
              </a:rPr>
              <a:t>DT</a:t>
            </a:r>
          </a:p>
        </p:txBody>
      </p:sp>
      <p:sp>
        <p:nvSpPr>
          <p:cNvPr id="25" name="TextBox 24">
            <a:extLst>
              <a:ext uri="{FF2B5EF4-FFF2-40B4-BE49-F238E27FC236}">
                <a16:creationId xmlns:a16="http://schemas.microsoft.com/office/drawing/2014/main" id="{747FF524-F094-492F-A6F8-828292501E03}"/>
              </a:ext>
            </a:extLst>
          </p:cNvPr>
          <p:cNvSpPr txBox="1"/>
          <p:nvPr/>
        </p:nvSpPr>
        <p:spPr>
          <a:xfrm>
            <a:off x="8932963" y="6504778"/>
            <a:ext cx="1037419" cy="307777"/>
          </a:xfrm>
          <a:prstGeom prst="rect">
            <a:avLst/>
          </a:prstGeom>
          <a:noFill/>
        </p:spPr>
        <p:txBody>
          <a:bodyPr wrap="square">
            <a:spAutoFit/>
          </a:bodyPr>
          <a:lstStyle/>
          <a:p>
            <a:pPr algn="ctr">
              <a:spcAft>
                <a:spcPts val="1000"/>
              </a:spcAft>
            </a:pPr>
            <a:r>
              <a:rPr lang="en-US" sz="1400" b="1" dirty="0" err="1">
                <a:ea typeface="Calibri" panose="020F0502020204030204" pitchFamily="34" charset="0"/>
              </a:rPr>
              <a:t>XGBoost</a:t>
            </a:r>
            <a:endParaRPr lang="en-US" sz="1400" b="1" dirty="0">
              <a:ea typeface="Calibri" panose="020F0502020204030204" pitchFamily="34" charset="0"/>
            </a:endParaRPr>
          </a:p>
        </p:txBody>
      </p:sp>
    </p:spTree>
    <p:extLst>
      <p:ext uri="{BB962C8B-B14F-4D97-AF65-F5344CB8AC3E}">
        <p14:creationId xmlns:p14="http://schemas.microsoft.com/office/powerpoint/2010/main" val="39693488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F40E493-56B4-49D0-8CDF-6E42E169612D}"/>
              </a:ext>
            </a:extLst>
          </p:cNvPr>
          <p:cNvSpPr txBox="1">
            <a:spLocks/>
          </p:cNvSpPr>
          <p:nvPr/>
        </p:nvSpPr>
        <p:spPr>
          <a:xfrm>
            <a:off x="191169" y="490101"/>
            <a:ext cx="12562806" cy="439455"/>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2800" kern="1200">
                <a:solidFill>
                  <a:srgbClr val="173441"/>
                </a:solidFill>
                <a:latin typeface="Arial Black" panose="020B0A04020102020204" pitchFamily="34" charset="0"/>
                <a:ea typeface="+mj-ea"/>
                <a:cs typeface="+mj-cs"/>
              </a:defRPr>
            </a:lvl1pPr>
          </a:lstStyle>
          <a:p>
            <a:r>
              <a:rPr lang="en-US" altLang="ko-KR" sz="2000" dirty="0"/>
              <a:t>4. Methodology: Step 3A. Develop damage prediction model (Data feature)</a:t>
            </a:r>
          </a:p>
        </p:txBody>
      </p:sp>
      <p:sp>
        <p:nvSpPr>
          <p:cNvPr id="4" name="TextBox 3">
            <a:extLst>
              <a:ext uri="{FF2B5EF4-FFF2-40B4-BE49-F238E27FC236}">
                <a16:creationId xmlns:a16="http://schemas.microsoft.com/office/drawing/2014/main" id="{35FBD8C7-5C9B-4E86-B5F9-BAFF574152C0}"/>
              </a:ext>
            </a:extLst>
          </p:cNvPr>
          <p:cNvSpPr txBox="1"/>
          <p:nvPr/>
        </p:nvSpPr>
        <p:spPr>
          <a:xfrm>
            <a:off x="660073" y="1387914"/>
            <a:ext cx="10493702"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input of ML model is called feature, which displays the importance of variables is known as structural response from FE simulation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Feature could be variables(e.g., structural response) or statistical indicators</a:t>
            </a:r>
          </a:p>
        </p:txBody>
      </p:sp>
      <p:pic>
        <p:nvPicPr>
          <p:cNvPr id="12" name="Picture 11">
            <a:extLst>
              <a:ext uri="{FF2B5EF4-FFF2-40B4-BE49-F238E27FC236}">
                <a16:creationId xmlns:a16="http://schemas.microsoft.com/office/drawing/2014/main" id="{6D3798AE-77D0-49F5-AD0E-6D25ABD6816B}"/>
              </a:ext>
            </a:extLst>
          </p:cNvPr>
          <p:cNvPicPr>
            <a:picLocks noChangeAspect="1"/>
          </p:cNvPicPr>
          <p:nvPr/>
        </p:nvPicPr>
        <p:blipFill>
          <a:blip r:embed="rId2"/>
          <a:stretch>
            <a:fillRect/>
          </a:stretch>
        </p:blipFill>
        <p:spPr>
          <a:xfrm>
            <a:off x="2069415" y="3003735"/>
            <a:ext cx="8081524" cy="3854265"/>
          </a:xfrm>
          <a:prstGeom prst="rect">
            <a:avLst/>
          </a:prstGeom>
        </p:spPr>
      </p:pic>
      <p:sp>
        <p:nvSpPr>
          <p:cNvPr id="24" name="TextBox 23">
            <a:extLst>
              <a:ext uri="{FF2B5EF4-FFF2-40B4-BE49-F238E27FC236}">
                <a16:creationId xmlns:a16="http://schemas.microsoft.com/office/drawing/2014/main" id="{8546C0ED-739D-44FB-9504-43E0E915A81F}"/>
              </a:ext>
            </a:extLst>
          </p:cNvPr>
          <p:cNvSpPr txBox="1"/>
          <p:nvPr/>
        </p:nvSpPr>
        <p:spPr>
          <a:xfrm>
            <a:off x="4992783" y="2615706"/>
            <a:ext cx="2812906" cy="369332"/>
          </a:xfrm>
          <a:prstGeom prst="rect">
            <a:avLst/>
          </a:prstGeom>
          <a:noFill/>
        </p:spPr>
        <p:txBody>
          <a:bodyPr wrap="square">
            <a:spAutoFit/>
          </a:bodyPr>
          <a:lstStyle/>
          <a:p>
            <a:pPr algn="ctr">
              <a:spcAft>
                <a:spcPts val="1000"/>
              </a:spcAft>
            </a:pPr>
            <a:r>
              <a:rPr lang="en-US" b="1" dirty="0">
                <a:ea typeface="Calibri" panose="020F0502020204030204" pitchFamily="34" charset="0"/>
              </a:rPr>
              <a:t>Statistical indicator</a:t>
            </a:r>
            <a:endParaRPr lang="en-US" sz="1400" b="1" i="1" dirty="0">
              <a:ea typeface="Calibri" panose="020F0502020204030204" pitchFamily="34" charset="0"/>
            </a:endParaRPr>
          </a:p>
        </p:txBody>
      </p:sp>
    </p:spTree>
    <p:extLst>
      <p:ext uri="{BB962C8B-B14F-4D97-AF65-F5344CB8AC3E}">
        <p14:creationId xmlns:p14="http://schemas.microsoft.com/office/powerpoint/2010/main" val="38469602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0618032-79D3-4A22-B5C4-107AB6682071}"/>
              </a:ext>
            </a:extLst>
          </p:cNvPr>
          <p:cNvSpPr>
            <a:spLocks noGrp="1"/>
          </p:cNvSpPr>
          <p:nvPr>
            <p:ph type="title"/>
          </p:nvPr>
        </p:nvSpPr>
        <p:spPr>
          <a:xfrm>
            <a:off x="4537859" y="3093224"/>
            <a:ext cx="10972800" cy="439455"/>
          </a:xfrm>
        </p:spPr>
        <p:txBody>
          <a:bodyPr/>
          <a:lstStyle/>
          <a:p>
            <a:r>
              <a:rPr lang="en-US" altLang="ko-KR" sz="2400" dirty="0"/>
              <a:t>5. Results:</a:t>
            </a:r>
            <a:endParaRPr lang="ko-KR" altLang="en-US" sz="2400" dirty="0"/>
          </a:p>
        </p:txBody>
      </p:sp>
    </p:spTree>
    <p:extLst>
      <p:ext uri="{BB962C8B-B14F-4D97-AF65-F5344CB8AC3E}">
        <p14:creationId xmlns:p14="http://schemas.microsoft.com/office/powerpoint/2010/main" val="19636411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8047" y="776892"/>
            <a:ext cx="10572750" cy="707886"/>
          </a:xfrm>
          <a:prstGeom prst="rect">
            <a:avLst/>
          </a:prstGeom>
        </p:spPr>
        <p:txBody>
          <a:bodyPr wrap="square">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ea typeface="Times New Roman"/>
                <a:cs typeface="Arial" panose="020B0604020202020204" pitchFamily="34" charset="0"/>
                <a:sym typeface="Times New Roman"/>
              </a:rPr>
              <a:t>Draw-wire displacement linear sensor resolution is not good enough for field test</a:t>
            </a:r>
          </a:p>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ea typeface="Times New Roman"/>
                <a:cs typeface="Arial" panose="020B0604020202020204" pitchFamily="34" charset="0"/>
                <a:sym typeface="Times New Roman"/>
              </a:rPr>
              <a:t>FE model results is verified with laboratory test</a:t>
            </a:r>
            <a:endParaRPr lang="en-US" dirty="0">
              <a:latin typeface="Arial" panose="020B0604020202020204" pitchFamily="34" charset="0"/>
              <a:ea typeface="Times New Roman"/>
              <a:cs typeface="Arial" panose="020B0604020202020204" pitchFamily="34" charset="0"/>
            </a:endParaRPr>
          </a:p>
        </p:txBody>
      </p:sp>
      <p:grpSp>
        <p:nvGrpSpPr>
          <p:cNvPr id="20" name="Group 19"/>
          <p:cNvGrpSpPr/>
          <p:nvPr/>
        </p:nvGrpSpPr>
        <p:grpSpPr>
          <a:xfrm>
            <a:off x="1050059" y="1375975"/>
            <a:ext cx="5357813" cy="5444451"/>
            <a:chOff x="309562" y="1526842"/>
            <a:chExt cx="5357813" cy="5444451"/>
          </a:xfrm>
        </p:grpSpPr>
        <p:grpSp>
          <p:nvGrpSpPr>
            <p:cNvPr id="12" name="Group 11"/>
            <p:cNvGrpSpPr/>
            <p:nvPr/>
          </p:nvGrpSpPr>
          <p:grpSpPr>
            <a:xfrm>
              <a:off x="492918" y="1526842"/>
              <a:ext cx="4974432" cy="3018544"/>
              <a:chOff x="223031" y="2913550"/>
              <a:chExt cx="5419725" cy="3389313"/>
            </a:xfrm>
          </p:grpSpPr>
          <p:pic>
            <p:nvPicPr>
              <p:cNvPr id="8" name="Picture 7" descr="The example of first laboratory test. Displacement(a), acceleration(b) and strain(n). According to a, LVDT gives the maximum amplitude data with good resolution which can record continuously changed data by time. The low-cost  linear potentiometer position sensor also has good resolution but the displacement value is not same as LVDT since the movable steel bar in linear position sensor only can pushed or pulled by bridge deck displacement, while LVDT has additional spring can push the pointer back. "/>
              <p:cNvPicPr/>
              <p:nvPr/>
            </p:nvPicPr>
            <p:blipFill>
              <a:blip r:embed="rId3">
                <a:extLst>
                  <a:ext uri="{28A0092B-C50C-407E-A947-70E740481C1C}">
                    <a14:useLocalDpi xmlns:a14="http://schemas.microsoft.com/office/drawing/2010/main"/>
                  </a:ext>
                </a:extLst>
              </a:blip>
              <a:srcRect/>
              <a:stretch>
                <a:fillRect/>
              </a:stretch>
            </p:blipFill>
            <p:spPr bwMode="auto">
              <a:xfrm>
                <a:off x="223031" y="2913550"/>
                <a:ext cx="5419725" cy="3389313"/>
              </a:xfrm>
              <a:prstGeom prst="rect">
                <a:avLst/>
              </a:prstGeom>
              <a:noFill/>
              <a:ln>
                <a:noFill/>
              </a:ln>
            </p:spPr>
          </p:pic>
          <p:cxnSp>
            <p:nvCxnSpPr>
              <p:cNvPr id="10" name="Straight Arrow Connector 9"/>
              <p:cNvCxnSpPr/>
              <p:nvPr/>
            </p:nvCxnSpPr>
            <p:spPr>
              <a:xfrm flipH="1" flipV="1">
                <a:off x="1990725" y="4162425"/>
                <a:ext cx="304800" cy="6667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35427" y="3802924"/>
                <a:ext cx="1884336" cy="414697"/>
              </a:xfrm>
              <a:prstGeom prst="rect">
                <a:avLst/>
              </a:prstGeom>
              <a:noFill/>
            </p:spPr>
            <p:txBody>
              <a:bodyPr wrap="square" rtlCol="0">
                <a:spAutoFit/>
              </a:bodyPr>
              <a:lstStyle/>
              <a:p>
                <a:r>
                  <a:rPr lang="en-US" b="1" dirty="0"/>
                  <a:t>Low Resolution</a:t>
                </a:r>
              </a:p>
            </p:txBody>
          </p:sp>
        </p:grpSp>
        <p:pic>
          <p:nvPicPr>
            <p:cNvPr id="13" name="Picture 12" descr="The example of acceleration and strain data.&#10;The strain and acceleration happen in same time during vehicle enter the bridge."/>
            <p:cNvPicPr/>
            <p:nvPr/>
          </p:nvPicPr>
          <p:blipFill>
            <a:blip r:embed="rId4">
              <a:extLst>
                <a:ext uri="{28A0092B-C50C-407E-A947-70E740481C1C}">
                  <a14:useLocalDpi xmlns:a14="http://schemas.microsoft.com/office/drawing/2010/main"/>
                </a:ext>
              </a:extLst>
            </a:blip>
            <a:srcRect/>
            <a:stretch>
              <a:fillRect/>
            </a:stretch>
          </p:blipFill>
          <p:spPr bwMode="auto">
            <a:xfrm>
              <a:off x="309562" y="4408919"/>
              <a:ext cx="2771775" cy="2231390"/>
            </a:xfrm>
            <a:prstGeom prst="rect">
              <a:avLst/>
            </a:prstGeom>
            <a:noFill/>
            <a:ln>
              <a:noFill/>
            </a:ln>
          </p:spPr>
        </p:pic>
        <p:pic>
          <p:nvPicPr>
            <p:cNvPr id="14" name="Picture 13" descr="The example of acceleration and strain data.&#10;The strain and acceleration happen in same time during vehicle enter the bridge."/>
            <p:cNvPicPr/>
            <p:nvPr/>
          </p:nvPicPr>
          <p:blipFill>
            <a:blip r:embed="rId5">
              <a:extLst>
                <a:ext uri="{28A0092B-C50C-407E-A947-70E740481C1C}">
                  <a14:useLocalDpi xmlns:a14="http://schemas.microsoft.com/office/drawing/2010/main"/>
                </a:ext>
              </a:extLst>
            </a:blip>
            <a:srcRect/>
            <a:stretch>
              <a:fillRect/>
            </a:stretch>
          </p:blipFill>
          <p:spPr bwMode="auto">
            <a:xfrm>
              <a:off x="2838450" y="4429879"/>
              <a:ext cx="2828925" cy="2243455"/>
            </a:xfrm>
            <a:prstGeom prst="rect">
              <a:avLst/>
            </a:prstGeom>
            <a:noFill/>
            <a:ln>
              <a:noFill/>
            </a:ln>
          </p:spPr>
        </p:pic>
        <p:sp>
          <p:nvSpPr>
            <p:cNvPr id="15" name="Rectangle 14"/>
            <p:cNvSpPr/>
            <p:nvPr/>
          </p:nvSpPr>
          <p:spPr>
            <a:xfrm>
              <a:off x="2066453" y="6601961"/>
              <a:ext cx="1827360" cy="369332"/>
            </a:xfrm>
            <a:prstGeom prst="rect">
              <a:avLst/>
            </a:prstGeom>
          </p:spPr>
          <p:txBody>
            <a:bodyPr wrap="none">
              <a:spAutoFit/>
            </a:bodyPr>
            <a:lstStyle/>
            <a:p>
              <a:pPr algn="just">
                <a:spcAft>
                  <a:spcPts val="1000"/>
                </a:spcAft>
              </a:pPr>
              <a:r>
                <a:rPr lang="en-US" b="1" dirty="0">
                  <a:ea typeface="Calibri" panose="020F0502020204030204" pitchFamily="34" charset="0"/>
                </a:rPr>
                <a:t>Laboratory signal</a:t>
              </a:r>
            </a:p>
          </p:txBody>
        </p:sp>
        <p:sp>
          <p:nvSpPr>
            <p:cNvPr id="16" name="Rectangle 15"/>
            <p:cNvSpPr/>
            <p:nvPr/>
          </p:nvSpPr>
          <p:spPr>
            <a:xfrm>
              <a:off x="1408262" y="4713919"/>
              <a:ext cx="1390124" cy="369332"/>
            </a:xfrm>
            <a:prstGeom prst="rect">
              <a:avLst/>
            </a:prstGeom>
          </p:spPr>
          <p:txBody>
            <a:bodyPr wrap="none">
              <a:spAutoFit/>
            </a:bodyPr>
            <a:lstStyle/>
            <a:p>
              <a:pPr algn="r">
                <a:spcAft>
                  <a:spcPts val="1000"/>
                </a:spcAft>
              </a:pPr>
              <a:r>
                <a:rPr lang="en-US" b="1" dirty="0"/>
                <a:t>Acceleration</a:t>
              </a:r>
            </a:p>
          </p:txBody>
        </p:sp>
        <p:sp>
          <p:nvSpPr>
            <p:cNvPr id="17" name="Rectangle 16"/>
            <p:cNvSpPr/>
            <p:nvPr/>
          </p:nvSpPr>
          <p:spPr>
            <a:xfrm>
              <a:off x="4551589" y="4713919"/>
              <a:ext cx="743858" cy="369332"/>
            </a:xfrm>
            <a:prstGeom prst="rect">
              <a:avLst/>
            </a:prstGeom>
          </p:spPr>
          <p:txBody>
            <a:bodyPr wrap="none">
              <a:spAutoFit/>
            </a:bodyPr>
            <a:lstStyle/>
            <a:p>
              <a:pPr>
                <a:spcAft>
                  <a:spcPts val="1000"/>
                </a:spcAft>
              </a:pPr>
              <a:r>
                <a:rPr lang="en-US" b="1" dirty="0"/>
                <a:t>Strain</a:t>
              </a:r>
            </a:p>
          </p:txBody>
        </p:sp>
      </p:grpSp>
      <p:grpSp>
        <p:nvGrpSpPr>
          <p:cNvPr id="19" name="Group 18"/>
          <p:cNvGrpSpPr/>
          <p:nvPr/>
        </p:nvGrpSpPr>
        <p:grpSpPr>
          <a:xfrm>
            <a:off x="6789638" y="3607386"/>
            <a:ext cx="4876800" cy="3250614"/>
            <a:chOff x="6827738" y="3569812"/>
            <a:chExt cx="4876800" cy="3250614"/>
          </a:xfrm>
        </p:grpSpPr>
        <p:grpSp>
          <p:nvGrpSpPr>
            <p:cNvPr id="7" name="Group 6"/>
            <p:cNvGrpSpPr/>
            <p:nvPr/>
          </p:nvGrpSpPr>
          <p:grpSpPr>
            <a:xfrm>
              <a:off x="6827738" y="3569812"/>
              <a:ext cx="4876800" cy="2473722"/>
              <a:chOff x="7188144" y="3975655"/>
              <a:chExt cx="4876800" cy="2473722"/>
            </a:xfrm>
          </p:grpSpPr>
          <p:pic>
            <p:nvPicPr>
              <p:cNvPr id="5" name="Picture 4" descr="The comparison between big-scale laboratory test and field test data. "/>
              <p:cNvPicPr/>
              <p:nvPr/>
            </p:nvPicPr>
            <p:blipFill>
              <a:blip r:embed="rId6">
                <a:extLst>
                  <a:ext uri="{28A0092B-C50C-407E-A947-70E740481C1C}">
                    <a14:useLocalDpi xmlns:a14="http://schemas.microsoft.com/office/drawing/2010/main"/>
                  </a:ext>
                </a:extLst>
              </a:blip>
              <a:srcRect/>
              <a:stretch>
                <a:fillRect/>
              </a:stretch>
            </p:blipFill>
            <p:spPr bwMode="auto">
              <a:xfrm>
                <a:off x="7188144" y="3975655"/>
                <a:ext cx="4876800" cy="2390140"/>
              </a:xfrm>
              <a:prstGeom prst="rect">
                <a:avLst/>
              </a:prstGeom>
              <a:noFill/>
              <a:ln>
                <a:noFill/>
              </a:ln>
            </p:spPr>
          </p:pic>
          <p:sp>
            <p:nvSpPr>
              <p:cNvPr id="2" name="TextBox 1"/>
              <p:cNvSpPr txBox="1"/>
              <p:nvPr/>
            </p:nvSpPr>
            <p:spPr>
              <a:xfrm>
                <a:off x="10398068" y="6080045"/>
                <a:ext cx="1666875" cy="369332"/>
              </a:xfrm>
              <a:prstGeom prst="rect">
                <a:avLst/>
              </a:prstGeom>
              <a:noFill/>
            </p:spPr>
            <p:txBody>
              <a:bodyPr wrap="square" rtlCol="0">
                <a:spAutoFit/>
              </a:bodyPr>
              <a:lstStyle/>
              <a:p>
                <a:r>
                  <a:rPr lang="en-US" b="1" dirty="0"/>
                  <a:t>(Mid-span)</a:t>
                </a:r>
              </a:p>
            </p:txBody>
          </p:sp>
        </p:grpSp>
        <p:sp>
          <p:nvSpPr>
            <p:cNvPr id="18" name="Rectangle 17"/>
            <p:cNvSpPr/>
            <p:nvPr/>
          </p:nvSpPr>
          <p:spPr>
            <a:xfrm>
              <a:off x="6827738" y="6174095"/>
              <a:ext cx="4559412" cy="646331"/>
            </a:xfrm>
            <a:prstGeom prst="rect">
              <a:avLst/>
            </a:prstGeom>
          </p:spPr>
          <p:txBody>
            <a:bodyPr wrap="square">
              <a:spAutoFit/>
            </a:bodyPr>
            <a:lstStyle/>
            <a:p>
              <a:pPr algn="ctr">
                <a:spcAft>
                  <a:spcPts val="1000"/>
                </a:spcAft>
              </a:pPr>
              <a:r>
                <a:rPr lang="en-US" b="1" dirty="0">
                  <a:ea typeface="Calibri" panose="020F0502020204030204" pitchFamily="34" charset="0"/>
                </a:rPr>
                <a:t>Deflection results between FE simulation and laboratory test</a:t>
              </a:r>
            </a:p>
          </p:txBody>
        </p:sp>
      </p:grpSp>
      <p:sp>
        <p:nvSpPr>
          <p:cNvPr id="22" name="Title 1">
            <a:extLst>
              <a:ext uri="{FF2B5EF4-FFF2-40B4-BE49-F238E27FC236}">
                <a16:creationId xmlns:a16="http://schemas.microsoft.com/office/drawing/2014/main" id="{F0618032-79D3-4A22-B5C4-107AB6682071}"/>
              </a:ext>
            </a:extLst>
          </p:cNvPr>
          <p:cNvSpPr>
            <a:spLocks noGrp="1"/>
          </p:cNvSpPr>
          <p:nvPr>
            <p:ph type="title"/>
          </p:nvPr>
        </p:nvSpPr>
        <p:spPr>
          <a:xfrm>
            <a:off x="304800" y="477437"/>
            <a:ext cx="10972800" cy="439455"/>
          </a:xfrm>
        </p:spPr>
        <p:txBody>
          <a:bodyPr/>
          <a:lstStyle/>
          <a:p>
            <a:r>
              <a:rPr lang="en-US" altLang="ko-KR" sz="2400" dirty="0"/>
              <a:t>5. Results: Laboratory results and FE results</a:t>
            </a:r>
            <a:endParaRPr lang="ko-KR" altLang="en-US" sz="2400" dirty="0"/>
          </a:p>
        </p:txBody>
      </p:sp>
      <p:pic>
        <p:nvPicPr>
          <p:cNvPr id="21" name="Picture 20" descr="The concrete bean information of second laboratory test.">
            <a:extLst>
              <a:ext uri="{FF2B5EF4-FFF2-40B4-BE49-F238E27FC236}">
                <a16:creationId xmlns:a16="http://schemas.microsoft.com/office/drawing/2014/main" id="{8C1846D3-1A9A-8F90-588C-4DD53425F480}"/>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3849" y="1433784"/>
            <a:ext cx="6013450" cy="2103755"/>
          </a:xfrm>
          <a:prstGeom prst="rect">
            <a:avLst/>
          </a:prstGeom>
          <a:noFill/>
        </p:spPr>
      </p:pic>
    </p:spTree>
    <p:extLst>
      <p:ext uri="{BB962C8B-B14F-4D97-AF65-F5344CB8AC3E}">
        <p14:creationId xmlns:p14="http://schemas.microsoft.com/office/powerpoint/2010/main" val="8323189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7840" y="778452"/>
            <a:ext cx="12299909" cy="892552"/>
          </a:xfrm>
          <a:prstGeom prst="rect">
            <a:avLst/>
          </a:prstGeom>
        </p:spPr>
        <p:txBody>
          <a:bodyPr wrap="square">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ea typeface="Times New Roman"/>
                <a:cs typeface="Arial" panose="020B0604020202020204" pitchFamily="34" charset="0"/>
                <a:sym typeface="Times New Roman"/>
              </a:rPr>
              <a:t>Find patterns between vehicle s and speed in BWIM data:</a:t>
            </a:r>
          </a:p>
          <a:p>
            <a:pPr marL="914400" lvl="1" indent="-457200">
              <a:buAutoNum type="arabicParenR"/>
              <a:defRPr sz="2000">
                <a:latin typeface="Times New Roman"/>
                <a:ea typeface="Times New Roman"/>
                <a:cs typeface="Times New Roman"/>
                <a:sym typeface="Times New Roman"/>
              </a:defRPr>
            </a:pPr>
            <a:r>
              <a:rPr lang="en-US" sz="1600" dirty="0">
                <a:latin typeface="Arial" panose="020B0604020202020204" pitchFamily="34" charset="0"/>
                <a:ea typeface="Times New Roman"/>
                <a:cs typeface="Arial" panose="020B0604020202020204" pitchFamily="34" charset="0"/>
              </a:rPr>
              <a:t>lower speed has more displacement variations (bottom figure a)</a:t>
            </a:r>
          </a:p>
          <a:p>
            <a:pPr marL="914400" lvl="1" indent="-457200">
              <a:buFontTx/>
              <a:buAutoNum type="arabicParenR"/>
              <a:defRPr sz="2000">
                <a:latin typeface="Times New Roman"/>
                <a:ea typeface="Times New Roman"/>
                <a:cs typeface="Times New Roman"/>
                <a:sym typeface="Times New Roman"/>
              </a:defRPr>
            </a:pPr>
            <a:r>
              <a:rPr lang="en-US" sz="1600" dirty="0">
                <a:latin typeface="Arial" panose="020B0604020202020204" pitchFamily="34" charset="0"/>
                <a:ea typeface="Times New Roman"/>
                <a:cs typeface="Arial" panose="020B0604020202020204" pitchFamily="34" charset="0"/>
              </a:rPr>
              <a:t>Vehicle weight affect peak displacement, while </a:t>
            </a:r>
            <a:r>
              <a:rPr lang="en-US" sz="1600">
                <a:latin typeface="Arial" panose="020B0604020202020204" pitchFamily="34" charset="0"/>
                <a:ea typeface="Times New Roman"/>
                <a:cs typeface="Arial" panose="020B0604020202020204" pitchFamily="34" charset="0"/>
              </a:rPr>
              <a:t>speed does </a:t>
            </a:r>
            <a:r>
              <a:rPr lang="en-US" sz="1600" dirty="0">
                <a:latin typeface="Arial" panose="020B0604020202020204" pitchFamily="34" charset="0"/>
                <a:ea typeface="Times New Roman"/>
                <a:cs typeface="Arial" panose="020B0604020202020204" pitchFamily="34" charset="0"/>
              </a:rPr>
              <a:t>not affect displacement (bottom figure b)</a:t>
            </a:r>
          </a:p>
        </p:txBody>
      </p:sp>
      <p:sp>
        <p:nvSpPr>
          <p:cNvPr id="20" name="Title 1">
            <a:extLst>
              <a:ext uri="{FF2B5EF4-FFF2-40B4-BE49-F238E27FC236}">
                <a16:creationId xmlns:a16="http://schemas.microsoft.com/office/drawing/2014/main" id="{F0618032-79D3-4A22-B5C4-107AB6682071}"/>
              </a:ext>
            </a:extLst>
          </p:cNvPr>
          <p:cNvSpPr>
            <a:spLocks noGrp="1"/>
          </p:cNvSpPr>
          <p:nvPr>
            <p:ph type="title"/>
          </p:nvPr>
        </p:nvSpPr>
        <p:spPr>
          <a:xfrm>
            <a:off x="177840" y="443380"/>
            <a:ext cx="10972800" cy="439455"/>
          </a:xfrm>
        </p:spPr>
        <p:txBody>
          <a:bodyPr/>
          <a:lstStyle/>
          <a:p>
            <a:r>
              <a:rPr lang="en-US" altLang="ko-KR" sz="2400" dirty="0"/>
              <a:t>5. Results: Field results</a:t>
            </a:r>
            <a:endParaRPr lang="ko-KR" altLang="en-US" sz="2400" dirty="0"/>
          </a:p>
        </p:txBody>
      </p:sp>
      <p:sp>
        <p:nvSpPr>
          <p:cNvPr id="69" name="Rectangle 68"/>
          <p:cNvSpPr/>
          <p:nvPr/>
        </p:nvSpPr>
        <p:spPr>
          <a:xfrm>
            <a:off x="4081964" y="3722683"/>
            <a:ext cx="3778373" cy="369332"/>
          </a:xfrm>
          <a:prstGeom prst="rect">
            <a:avLst/>
          </a:prstGeom>
        </p:spPr>
        <p:txBody>
          <a:bodyPr wrap="square">
            <a:spAutoFit/>
          </a:bodyPr>
          <a:lstStyle/>
          <a:p>
            <a:pPr algn="just">
              <a:spcAft>
                <a:spcPts val="1000"/>
              </a:spcAft>
            </a:pPr>
            <a:r>
              <a:rPr lang="en-US" b="1" i="1" dirty="0">
                <a:ea typeface="Calibri" panose="020F0502020204030204" pitchFamily="34" charset="0"/>
              </a:rPr>
              <a:t>The displacement data from field test </a:t>
            </a:r>
          </a:p>
        </p:txBody>
      </p:sp>
      <p:grpSp>
        <p:nvGrpSpPr>
          <p:cNvPr id="2" name="Group 1">
            <a:extLst>
              <a:ext uri="{FF2B5EF4-FFF2-40B4-BE49-F238E27FC236}">
                <a16:creationId xmlns:a16="http://schemas.microsoft.com/office/drawing/2014/main" id="{6A7F973D-2AFA-2E49-10BF-48FF3AA44D15}"/>
              </a:ext>
            </a:extLst>
          </p:cNvPr>
          <p:cNvGrpSpPr/>
          <p:nvPr/>
        </p:nvGrpSpPr>
        <p:grpSpPr>
          <a:xfrm>
            <a:off x="-232472" y="1716443"/>
            <a:ext cx="11603930" cy="2127790"/>
            <a:chOff x="-700677" y="1634964"/>
            <a:chExt cx="12492627" cy="2290748"/>
          </a:xfrm>
        </p:grpSpPr>
        <p:grpSp>
          <p:nvGrpSpPr>
            <p:cNvPr id="47" name="Group 46"/>
            <p:cNvGrpSpPr/>
            <p:nvPr/>
          </p:nvGrpSpPr>
          <p:grpSpPr>
            <a:xfrm>
              <a:off x="1199993" y="1634964"/>
              <a:ext cx="3144176" cy="2274484"/>
              <a:chOff x="1139478" y="1887200"/>
              <a:chExt cx="3112951" cy="2184247"/>
            </a:xfrm>
          </p:grpSpPr>
          <p:pic>
            <p:nvPicPr>
              <p:cNvPr id="36" name="Picture 35"/>
              <p:cNvPicPr>
                <a:picLocks noChangeAspect="1"/>
              </p:cNvPicPr>
              <p:nvPr/>
            </p:nvPicPr>
            <p:blipFill>
              <a:blip r:embed="rId2"/>
              <a:stretch>
                <a:fillRect/>
              </a:stretch>
            </p:blipFill>
            <p:spPr>
              <a:xfrm>
                <a:off x="1139478" y="1887200"/>
                <a:ext cx="2861842" cy="2184247"/>
              </a:xfrm>
              <a:prstGeom prst="rect">
                <a:avLst/>
              </a:prstGeom>
            </p:spPr>
          </p:pic>
          <p:cxnSp>
            <p:nvCxnSpPr>
              <p:cNvPr id="25" name="Straight Arrow Connector 24"/>
              <p:cNvCxnSpPr/>
              <p:nvPr/>
            </p:nvCxnSpPr>
            <p:spPr>
              <a:xfrm>
                <a:off x="1732456" y="2346479"/>
                <a:ext cx="644367"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363632" y="2076501"/>
                <a:ext cx="5346" cy="1454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45342" y="2083597"/>
                <a:ext cx="8391" cy="1487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37952" y="2346479"/>
                <a:ext cx="1372220" cy="456289"/>
              </a:xfrm>
              <a:prstGeom prst="rect">
                <a:avLst/>
              </a:prstGeom>
              <a:noFill/>
            </p:spPr>
            <p:txBody>
              <a:bodyPr wrap="square" rtlCol="0">
                <a:spAutoFit/>
              </a:bodyPr>
              <a:lstStyle/>
              <a:p>
                <a:pPr>
                  <a:lnSpc>
                    <a:spcPct val="80000"/>
                  </a:lnSpc>
                </a:pPr>
                <a:r>
                  <a:rPr lang="en-US" sz="1400" dirty="0">
                    <a:solidFill>
                      <a:srgbClr val="FF0000"/>
                    </a:solidFill>
                    <a:latin typeface="+mj-lt"/>
                  </a:rPr>
                  <a:t>Time period of Displacement</a:t>
                </a:r>
              </a:p>
            </p:txBody>
          </p:sp>
          <p:sp>
            <p:nvSpPr>
              <p:cNvPr id="42" name="TextBox 41"/>
              <p:cNvSpPr txBox="1"/>
              <p:nvPr/>
            </p:nvSpPr>
            <p:spPr>
              <a:xfrm>
                <a:off x="2412629" y="3247188"/>
                <a:ext cx="1839800" cy="307777"/>
              </a:xfrm>
              <a:prstGeom prst="rect">
                <a:avLst/>
              </a:prstGeom>
              <a:noFill/>
            </p:spPr>
            <p:txBody>
              <a:bodyPr wrap="square" rtlCol="0">
                <a:spAutoFit/>
              </a:bodyPr>
              <a:lstStyle/>
              <a:p>
                <a:r>
                  <a:rPr lang="en-US" sz="1400" dirty="0">
                    <a:solidFill>
                      <a:srgbClr val="FF0000"/>
                    </a:solidFill>
                    <a:latin typeface="+mj-lt"/>
                  </a:rPr>
                  <a:t>Peak of displacement</a:t>
                </a:r>
              </a:p>
            </p:txBody>
          </p:sp>
          <p:cxnSp>
            <p:nvCxnSpPr>
              <p:cNvPr id="44" name="Straight Arrow Connector 43"/>
              <p:cNvCxnSpPr/>
              <p:nvPr/>
            </p:nvCxnSpPr>
            <p:spPr>
              <a:xfrm flipV="1">
                <a:off x="1995424" y="3427903"/>
                <a:ext cx="434415" cy="824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9" name="Picture 48"/>
            <p:cNvPicPr>
              <a:picLocks noChangeAspect="1"/>
            </p:cNvPicPr>
            <p:nvPr/>
          </p:nvPicPr>
          <p:blipFill>
            <a:blip r:embed="rId3"/>
            <a:stretch>
              <a:fillRect/>
            </a:stretch>
          </p:blipFill>
          <p:spPr>
            <a:xfrm>
              <a:off x="8576192" y="1685758"/>
              <a:ext cx="3215758" cy="2239954"/>
            </a:xfrm>
            <a:prstGeom prst="rect">
              <a:avLst/>
            </a:prstGeom>
          </p:spPr>
        </p:pic>
        <p:pic>
          <p:nvPicPr>
            <p:cNvPr id="50" name="Picture 49"/>
            <p:cNvPicPr>
              <a:picLocks noChangeAspect="1"/>
            </p:cNvPicPr>
            <p:nvPr/>
          </p:nvPicPr>
          <p:blipFill>
            <a:blip r:embed="rId4"/>
            <a:stretch>
              <a:fillRect/>
            </a:stretch>
          </p:blipFill>
          <p:spPr>
            <a:xfrm>
              <a:off x="5284659" y="1656663"/>
              <a:ext cx="3057525" cy="2209800"/>
            </a:xfrm>
            <a:prstGeom prst="rect">
              <a:avLst/>
            </a:prstGeom>
          </p:spPr>
        </p:pic>
        <p:cxnSp>
          <p:nvCxnSpPr>
            <p:cNvPr id="71" name="Straight Arrow Connector 70"/>
            <p:cNvCxnSpPr/>
            <p:nvPr/>
          </p:nvCxnSpPr>
          <p:spPr>
            <a:xfrm flipH="1" flipV="1">
              <a:off x="1292958" y="1906692"/>
              <a:ext cx="465178" cy="1844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00677" y="1761341"/>
              <a:ext cx="2037341" cy="289584"/>
            </a:xfrm>
            <a:prstGeom prst="rect">
              <a:avLst/>
            </a:prstGeom>
            <a:noFill/>
          </p:spPr>
          <p:txBody>
            <a:bodyPr wrap="square" rtlCol="0">
              <a:spAutoFit/>
            </a:bodyPr>
            <a:lstStyle/>
            <a:p>
              <a:pPr algn="r">
                <a:lnSpc>
                  <a:spcPct val="80000"/>
                </a:lnSpc>
              </a:pPr>
              <a:r>
                <a:rPr lang="en-US" sz="1400" dirty="0">
                  <a:solidFill>
                    <a:srgbClr val="FF0000"/>
                  </a:solidFill>
                  <a:latin typeface="+mj-lt"/>
                </a:rPr>
                <a:t>Vehicle first contact</a:t>
              </a:r>
            </a:p>
          </p:txBody>
        </p:sp>
        <p:cxnSp>
          <p:nvCxnSpPr>
            <p:cNvPr id="76" name="Straight Arrow Connector 75"/>
            <p:cNvCxnSpPr/>
            <p:nvPr/>
          </p:nvCxnSpPr>
          <p:spPr>
            <a:xfrm flipV="1">
              <a:off x="2467762" y="1917208"/>
              <a:ext cx="1140594" cy="184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557087" y="1784812"/>
              <a:ext cx="1571083" cy="475139"/>
            </a:xfrm>
            <a:prstGeom prst="rect">
              <a:avLst/>
            </a:prstGeom>
            <a:noFill/>
          </p:spPr>
          <p:txBody>
            <a:bodyPr wrap="square" rtlCol="0">
              <a:spAutoFit/>
            </a:bodyPr>
            <a:lstStyle/>
            <a:p>
              <a:pPr>
                <a:lnSpc>
                  <a:spcPct val="80000"/>
                </a:lnSpc>
              </a:pPr>
              <a:r>
                <a:rPr lang="en-US" sz="1400" dirty="0">
                  <a:solidFill>
                    <a:srgbClr val="FF0000"/>
                  </a:solidFill>
                  <a:latin typeface="+mj-lt"/>
                </a:rPr>
                <a:t>End of displacement</a:t>
              </a:r>
            </a:p>
          </p:txBody>
        </p:sp>
      </p:grpSp>
      <p:grpSp>
        <p:nvGrpSpPr>
          <p:cNvPr id="3" name="Group 2">
            <a:extLst>
              <a:ext uri="{FF2B5EF4-FFF2-40B4-BE49-F238E27FC236}">
                <a16:creationId xmlns:a16="http://schemas.microsoft.com/office/drawing/2014/main" id="{1410AC3A-CC8F-DD8E-9F94-C8A6B17767A5}"/>
              </a:ext>
            </a:extLst>
          </p:cNvPr>
          <p:cNvGrpSpPr/>
          <p:nvPr/>
        </p:nvGrpSpPr>
        <p:grpSpPr>
          <a:xfrm>
            <a:off x="1365930" y="4084821"/>
            <a:ext cx="14112955" cy="2796647"/>
            <a:chOff x="1365930" y="4084821"/>
            <a:chExt cx="14112955" cy="2796647"/>
          </a:xfrm>
        </p:grpSpPr>
        <p:grpSp>
          <p:nvGrpSpPr>
            <p:cNvPr id="15" name="Group 14"/>
            <p:cNvGrpSpPr/>
            <p:nvPr/>
          </p:nvGrpSpPr>
          <p:grpSpPr>
            <a:xfrm>
              <a:off x="4991697" y="4196928"/>
              <a:ext cx="2868640" cy="2343544"/>
              <a:chOff x="4208441" y="1961524"/>
              <a:chExt cx="3315016" cy="2708212"/>
            </a:xfrm>
          </p:grpSpPr>
          <p:pic>
            <p:nvPicPr>
              <p:cNvPr id="8" name="Picture 7" descr="The tendency curve between vehicle weight and maximum displacement. Truck weight is 9000lb, van weight is 5950lb, sedan weight is 4431 and SUV is 4455 lb. Peak displacement is higher when vehicle is heavier. "/>
              <p:cNvPicPr/>
              <p:nvPr/>
            </p:nvPicPr>
            <p:blipFill>
              <a:blip r:embed="rId5">
                <a:extLst>
                  <a:ext uri="{28A0092B-C50C-407E-A947-70E740481C1C}">
                    <a14:useLocalDpi xmlns:a14="http://schemas.microsoft.com/office/drawing/2010/main"/>
                  </a:ext>
                </a:extLst>
              </a:blip>
              <a:srcRect/>
              <a:stretch>
                <a:fillRect/>
              </a:stretch>
            </p:blipFill>
            <p:spPr bwMode="auto">
              <a:xfrm>
                <a:off x="4208441" y="1961524"/>
                <a:ext cx="3315016" cy="2386241"/>
              </a:xfrm>
              <a:prstGeom prst="rect">
                <a:avLst/>
              </a:prstGeom>
              <a:noFill/>
              <a:ln>
                <a:noFill/>
              </a:ln>
            </p:spPr>
          </p:pic>
          <p:sp>
            <p:nvSpPr>
              <p:cNvPr id="13" name="Rectangle 12"/>
              <p:cNvSpPr/>
              <p:nvPr/>
            </p:nvSpPr>
            <p:spPr>
              <a:xfrm>
                <a:off x="5389801" y="4290310"/>
                <a:ext cx="1204032" cy="379426"/>
              </a:xfrm>
              <a:prstGeom prst="rect">
                <a:avLst/>
              </a:prstGeom>
            </p:spPr>
            <p:txBody>
              <a:bodyPr wrap="none">
                <a:spAutoFit/>
              </a:bodyPr>
              <a:lstStyle/>
              <a:p>
                <a:r>
                  <a:rPr lang="en-US" sz="1600" dirty="0">
                    <a:latin typeface="Arial" panose="020B0604020202020204" pitchFamily="34" charset="0"/>
                    <a:ea typeface="Times New Roman"/>
                    <a:cs typeface="Arial" panose="020B0604020202020204" pitchFamily="34" charset="0"/>
                  </a:rPr>
                  <a:t>Figure (b)</a:t>
                </a:r>
                <a:endParaRPr lang="en-US" sz="1600" dirty="0"/>
              </a:p>
            </p:txBody>
          </p:sp>
        </p:grpSp>
        <p:sp>
          <p:nvSpPr>
            <p:cNvPr id="18" name="Rectangle 17"/>
            <p:cNvSpPr/>
            <p:nvPr/>
          </p:nvSpPr>
          <p:spPr>
            <a:xfrm>
              <a:off x="1367757" y="6512136"/>
              <a:ext cx="10498895" cy="369332"/>
            </a:xfrm>
            <a:prstGeom prst="rect">
              <a:avLst/>
            </a:prstGeom>
          </p:spPr>
          <p:txBody>
            <a:bodyPr wrap="square">
              <a:spAutoFit/>
            </a:bodyPr>
            <a:lstStyle/>
            <a:p>
              <a:pPr algn="just">
                <a:spcAft>
                  <a:spcPts val="1000"/>
                </a:spcAft>
              </a:pPr>
              <a:r>
                <a:rPr lang="en-US" b="1" i="1" dirty="0">
                  <a:ea typeface="Calibri" panose="020F0502020204030204" pitchFamily="34" charset="0"/>
                </a:rPr>
                <a:t>Data analysis with all field test data with three different speed and four different vehicle weight)</a:t>
              </a:r>
            </a:p>
          </p:txBody>
        </p:sp>
        <p:grpSp>
          <p:nvGrpSpPr>
            <p:cNvPr id="29" name="Group 28"/>
            <p:cNvGrpSpPr/>
            <p:nvPr/>
          </p:nvGrpSpPr>
          <p:grpSpPr>
            <a:xfrm>
              <a:off x="1365930" y="4084821"/>
              <a:ext cx="2837081" cy="2428880"/>
              <a:chOff x="194631" y="3834301"/>
              <a:chExt cx="3515541" cy="2806828"/>
            </a:xfrm>
          </p:grpSpPr>
          <p:grpSp>
            <p:nvGrpSpPr>
              <p:cNvPr id="4" name="Group 3"/>
              <p:cNvGrpSpPr/>
              <p:nvPr/>
            </p:nvGrpSpPr>
            <p:grpSpPr>
              <a:xfrm>
                <a:off x="234184" y="3984220"/>
                <a:ext cx="3475988" cy="2656909"/>
                <a:chOff x="136731" y="1763763"/>
                <a:chExt cx="3475988" cy="2656909"/>
              </a:xfrm>
            </p:grpSpPr>
            <p:pic>
              <p:nvPicPr>
                <p:cNvPr id="7" name="Picture 6" descr="The tendency curve between speed and time of displacement variation when vehicle pass through the bridge."/>
                <p:cNvPicPr/>
                <p:nvPr/>
              </p:nvPicPr>
              <p:blipFill>
                <a:blip r:embed="rId6">
                  <a:extLst>
                    <a:ext uri="{28A0092B-C50C-407E-A947-70E740481C1C}">
                      <a14:useLocalDpi xmlns:a14="http://schemas.microsoft.com/office/drawing/2010/main"/>
                    </a:ext>
                  </a:extLst>
                </a:blip>
                <a:srcRect/>
                <a:stretch>
                  <a:fillRect/>
                </a:stretch>
              </p:blipFill>
              <p:spPr bwMode="auto">
                <a:xfrm>
                  <a:off x="136731" y="1763763"/>
                  <a:ext cx="3475988" cy="2310222"/>
                </a:xfrm>
                <a:prstGeom prst="rect">
                  <a:avLst/>
                </a:prstGeom>
                <a:noFill/>
                <a:ln>
                  <a:noFill/>
                </a:ln>
              </p:spPr>
            </p:pic>
            <p:sp>
              <p:nvSpPr>
                <p:cNvPr id="12" name="Rectangle 11"/>
                <p:cNvSpPr/>
                <p:nvPr/>
              </p:nvSpPr>
              <p:spPr>
                <a:xfrm>
                  <a:off x="1472456" y="4041246"/>
                  <a:ext cx="1291067" cy="379426"/>
                </a:xfrm>
                <a:prstGeom prst="rect">
                  <a:avLst/>
                </a:prstGeom>
              </p:spPr>
              <p:txBody>
                <a:bodyPr wrap="none">
                  <a:spAutoFit/>
                </a:bodyPr>
                <a:lstStyle/>
                <a:p>
                  <a:r>
                    <a:rPr lang="en-US" sz="1600" dirty="0">
                      <a:latin typeface="Arial" panose="020B0604020202020204" pitchFamily="34" charset="0"/>
                      <a:ea typeface="Times New Roman"/>
                      <a:cs typeface="Arial" panose="020B0604020202020204" pitchFamily="34" charset="0"/>
                    </a:rPr>
                    <a:t>Figure (a)</a:t>
                  </a:r>
                  <a:endParaRPr lang="en-US" sz="1600" dirty="0"/>
                </a:p>
              </p:txBody>
            </p:sp>
          </p:grpSp>
          <p:sp>
            <p:nvSpPr>
              <p:cNvPr id="27" name="TextBox 26"/>
              <p:cNvSpPr txBox="1"/>
              <p:nvPr/>
            </p:nvSpPr>
            <p:spPr>
              <a:xfrm rot="16200000">
                <a:off x="-788859" y="4817791"/>
                <a:ext cx="2310222" cy="343241"/>
              </a:xfrm>
              <a:prstGeom prst="rect">
                <a:avLst/>
              </a:prstGeom>
              <a:solidFill>
                <a:schemeClr val="bg1"/>
              </a:solidFill>
            </p:spPr>
            <p:txBody>
              <a:bodyPr wrap="square" rtlCol="0">
                <a:spAutoFit/>
              </a:bodyPr>
              <a:lstStyle/>
              <a:p>
                <a:r>
                  <a:rPr lang="en-US" sz="1200" dirty="0">
                    <a:latin typeface="+mj-lt"/>
                  </a:rPr>
                  <a:t>Time period of Displacement</a:t>
                </a:r>
              </a:p>
            </p:txBody>
          </p:sp>
        </p:grpSp>
        <p:sp>
          <p:nvSpPr>
            <p:cNvPr id="30" name="TextBox 29">
              <a:extLst>
                <a:ext uri="{FF2B5EF4-FFF2-40B4-BE49-F238E27FC236}">
                  <a16:creationId xmlns:a16="http://schemas.microsoft.com/office/drawing/2014/main" id="{3497A545-A7E1-3FB0-C473-628324BA164E}"/>
                </a:ext>
              </a:extLst>
            </p:cNvPr>
            <p:cNvSpPr txBox="1"/>
            <p:nvPr/>
          </p:nvSpPr>
          <p:spPr>
            <a:xfrm>
              <a:off x="8150308" y="4398269"/>
              <a:ext cx="6353174"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1) truck, 2) van, 3) SUV and 4) sedan, </a:t>
              </a:r>
            </a:p>
          </p:txBody>
        </p:sp>
        <p:sp>
          <p:nvSpPr>
            <p:cNvPr id="32" name="TextBox 31">
              <a:extLst>
                <a:ext uri="{FF2B5EF4-FFF2-40B4-BE49-F238E27FC236}">
                  <a16:creationId xmlns:a16="http://schemas.microsoft.com/office/drawing/2014/main" id="{212F9B42-32EA-A9E7-D01A-B441CA01365F}"/>
                </a:ext>
              </a:extLst>
            </p:cNvPr>
            <p:cNvSpPr txBox="1"/>
            <p:nvPr/>
          </p:nvSpPr>
          <p:spPr>
            <a:xfrm>
              <a:off x="8107177" y="4761119"/>
              <a:ext cx="7371708"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9002(lbs.), 5952(lbs.), 4452(lbs.), 4431(lbs.) </a:t>
              </a:r>
            </a:p>
            <a:p>
              <a:r>
                <a:rPr lang="en-US" sz="1600" dirty="0">
                  <a:latin typeface="Arial" panose="020B0604020202020204" pitchFamily="34" charset="0"/>
                  <a:cs typeface="Arial" panose="020B0604020202020204" pitchFamily="34" charset="0"/>
                </a:rPr>
                <a:t>of GVW</a:t>
              </a:r>
            </a:p>
          </p:txBody>
        </p:sp>
      </p:grpSp>
    </p:spTree>
    <p:extLst>
      <p:ext uri="{BB962C8B-B14F-4D97-AF65-F5344CB8AC3E}">
        <p14:creationId xmlns:p14="http://schemas.microsoft.com/office/powerpoint/2010/main" val="587677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7840" y="957792"/>
            <a:ext cx="11766510" cy="707886"/>
          </a:xfrm>
          <a:prstGeom prst="rect">
            <a:avLst/>
          </a:prstGeom>
        </p:spPr>
        <p:txBody>
          <a:bodyPr wrap="square">
            <a:spAutoFit/>
          </a:bodyPr>
          <a:lstStyle/>
          <a:p>
            <a:pPr marL="342900" indent="-342900">
              <a:buFont typeface="Arial" panose="020B0604020202020204" pitchFamily="34" charset="0"/>
              <a:buChar char="•"/>
              <a:defRPr sz="2000">
                <a:latin typeface="Times New Roman"/>
                <a:ea typeface="Times New Roman"/>
                <a:cs typeface="Times New Roman"/>
                <a:sym typeface="Times New Roman"/>
              </a:defRPr>
            </a:pPr>
            <a:r>
              <a:rPr lang="en-US" dirty="0">
                <a:latin typeface="Arial" panose="020B0604020202020204" pitchFamily="34" charset="0"/>
                <a:ea typeface="Times New Roman"/>
                <a:cs typeface="Arial" panose="020B0604020202020204" pitchFamily="34" charset="0"/>
                <a:sym typeface="Times New Roman"/>
              </a:rPr>
              <a:t>Verified moving-load FE model with field test data: FE model can simulate actual BWIM data collected from field test</a:t>
            </a:r>
          </a:p>
        </p:txBody>
      </p:sp>
      <p:grpSp>
        <p:nvGrpSpPr>
          <p:cNvPr id="13" name="Group 12"/>
          <p:cNvGrpSpPr/>
          <p:nvPr/>
        </p:nvGrpSpPr>
        <p:grpSpPr>
          <a:xfrm>
            <a:off x="1720979" y="1946271"/>
            <a:ext cx="4043978" cy="3445756"/>
            <a:chOff x="894636" y="1769745"/>
            <a:chExt cx="4306014" cy="3669030"/>
          </a:xfrm>
        </p:grpSpPr>
        <p:pic>
          <p:nvPicPr>
            <p:cNvPr id="5" name="Picture 4" descr="The comparison between field test data and simulation data. (a)Sedan 25mph case, and (b) Truck 25 mph case">
              <a:extLst>
                <a:ext uri="{FF2B5EF4-FFF2-40B4-BE49-F238E27FC236}">
                  <a16:creationId xmlns:a16="http://schemas.microsoft.com/office/drawing/2014/main" id="{0D164AE3-AA81-48F1-A148-C02AE656D066}"/>
                </a:ext>
              </a:extLst>
            </p:cNvPr>
            <p:cNvPicPr/>
            <p:nvPr/>
          </p:nvPicPr>
          <p:blipFill rotWithShape="1">
            <a:blip r:embed="rId2" cstate="email">
              <a:extLst>
                <a:ext uri="{28A0092B-C50C-407E-A947-70E740481C1C}">
                  <a14:useLocalDpi xmlns:a14="http://schemas.microsoft.com/office/drawing/2010/main"/>
                </a:ext>
              </a:extLst>
            </a:blip>
            <a:srcRect t="-124"/>
            <a:stretch/>
          </p:blipFill>
          <p:spPr>
            <a:xfrm>
              <a:off x="1263967" y="1769745"/>
              <a:ext cx="3936683" cy="3571875"/>
            </a:xfrm>
            <a:prstGeom prst="rect">
              <a:avLst/>
            </a:prstGeom>
          </p:spPr>
        </p:pic>
        <p:sp>
          <p:nvSpPr>
            <p:cNvPr id="8" name="TextBox 7"/>
            <p:cNvSpPr txBox="1"/>
            <p:nvPr/>
          </p:nvSpPr>
          <p:spPr>
            <a:xfrm rot="16200000">
              <a:off x="283547" y="3247608"/>
              <a:ext cx="1591509" cy="369332"/>
            </a:xfrm>
            <a:prstGeom prst="rect">
              <a:avLst/>
            </a:prstGeom>
            <a:noFill/>
          </p:spPr>
          <p:txBody>
            <a:bodyPr wrap="square" rtlCol="0">
              <a:spAutoFit/>
            </a:bodyPr>
            <a:lstStyle/>
            <a:p>
              <a:r>
                <a:rPr lang="en-US" dirty="0"/>
                <a:t>Displacement</a:t>
              </a:r>
            </a:p>
          </p:txBody>
        </p:sp>
        <p:sp>
          <p:nvSpPr>
            <p:cNvPr id="10" name="TextBox 9"/>
            <p:cNvSpPr txBox="1"/>
            <p:nvPr/>
          </p:nvSpPr>
          <p:spPr>
            <a:xfrm>
              <a:off x="2623362" y="5069443"/>
              <a:ext cx="1605738" cy="369332"/>
            </a:xfrm>
            <a:prstGeom prst="rect">
              <a:avLst/>
            </a:prstGeom>
            <a:noFill/>
          </p:spPr>
          <p:txBody>
            <a:bodyPr wrap="square" rtlCol="0">
              <a:spAutoFit/>
            </a:bodyPr>
            <a:lstStyle/>
            <a:p>
              <a:r>
                <a:rPr lang="en-US" dirty="0"/>
                <a:t>Data samples</a:t>
              </a:r>
            </a:p>
          </p:txBody>
        </p:sp>
      </p:grpSp>
      <p:grpSp>
        <p:nvGrpSpPr>
          <p:cNvPr id="12" name="Group 11"/>
          <p:cNvGrpSpPr/>
          <p:nvPr/>
        </p:nvGrpSpPr>
        <p:grpSpPr>
          <a:xfrm>
            <a:off x="6427043" y="1946271"/>
            <a:ext cx="3697122" cy="3445756"/>
            <a:chOff x="5689720" y="1769745"/>
            <a:chExt cx="4054355" cy="3756541"/>
          </a:xfrm>
        </p:grpSpPr>
        <p:pic>
          <p:nvPicPr>
            <p:cNvPr id="6" name="Picture 5" descr="The comparison between field test data and simulation data. (a)Sedan 25mph case, and (b) Truck 25 mph case">
              <a:extLst>
                <a:ext uri="{FF2B5EF4-FFF2-40B4-BE49-F238E27FC236}">
                  <a16:creationId xmlns:a16="http://schemas.microsoft.com/office/drawing/2014/main" id="{D34570A0-88C6-4F55-BC1E-9EF01D7F0772}"/>
                </a:ext>
              </a:extLst>
            </p:cNvPr>
            <p:cNvPicPr/>
            <p:nvPr/>
          </p:nvPicPr>
          <p:blipFill>
            <a:blip r:embed="rId3"/>
            <a:stretch>
              <a:fillRect/>
            </a:stretch>
          </p:blipFill>
          <p:spPr>
            <a:xfrm>
              <a:off x="5925184" y="1769745"/>
              <a:ext cx="3818891" cy="3669030"/>
            </a:xfrm>
            <a:prstGeom prst="rect">
              <a:avLst/>
            </a:prstGeom>
          </p:spPr>
        </p:pic>
        <p:sp>
          <p:nvSpPr>
            <p:cNvPr id="9" name="TextBox 8"/>
            <p:cNvSpPr txBox="1"/>
            <p:nvPr/>
          </p:nvSpPr>
          <p:spPr>
            <a:xfrm rot="16200000">
              <a:off x="5078631" y="3247607"/>
              <a:ext cx="1591509" cy="369332"/>
            </a:xfrm>
            <a:prstGeom prst="rect">
              <a:avLst/>
            </a:prstGeom>
            <a:noFill/>
          </p:spPr>
          <p:txBody>
            <a:bodyPr wrap="square" rtlCol="0">
              <a:spAutoFit/>
            </a:bodyPr>
            <a:lstStyle/>
            <a:p>
              <a:r>
                <a:rPr lang="en-US" dirty="0"/>
                <a:t>Displacement</a:t>
              </a:r>
            </a:p>
          </p:txBody>
        </p:sp>
        <p:sp>
          <p:nvSpPr>
            <p:cNvPr id="11" name="TextBox 10"/>
            <p:cNvSpPr txBox="1"/>
            <p:nvPr/>
          </p:nvSpPr>
          <p:spPr>
            <a:xfrm>
              <a:off x="7138212" y="5156954"/>
              <a:ext cx="1605738" cy="369332"/>
            </a:xfrm>
            <a:prstGeom prst="rect">
              <a:avLst/>
            </a:prstGeom>
            <a:noFill/>
          </p:spPr>
          <p:txBody>
            <a:bodyPr wrap="square" rtlCol="0">
              <a:spAutoFit/>
            </a:bodyPr>
            <a:lstStyle/>
            <a:p>
              <a:r>
                <a:rPr lang="en-US" dirty="0"/>
                <a:t>Data samples</a:t>
              </a:r>
            </a:p>
          </p:txBody>
        </p:sp>
      </p:grpSp>
      <p:sp>
        <p:nvSpPr>
          <p:cNvPr id="14" name="Rectangle 13"/>
          <p:cNvSpPr/>
          <p:nvPr/>
        </p:nvSpPr>
        <p:spPr>
          <a:xfrm>
            <a:off x="1859458" y="5672620"/>
            <a:ext cx="8403274" cy="369332"/>
          </a:xfrm>
          <a:prstGeom prst="rect">
            <a:avLst/>
          </a:prstGeom>
        </p:spPr>
        <p:txBody>
          <a:bodyPr wrap="square">
            <a:spAutoFit/>
          </a:bodyPr>
          <a:lstStyle/>
          <a:p>
            <a:pPr algn="ctr">
              <a:spcAft>
                <a:spcPts val="1000"/>
              </a:spcAft>
            </a:pPr>
            <a:r>
              <a:rPr lang="en-US" b="1" dirty="0">
                <a:ea typeface="Calibri" panose="020F0502020204030204" pitchFamily="34" charset="0"/>
              </a:rPr>
              <a:t>The displacement data from field test (sedan vs van)</a:t>
            </a:r>
          </a:p>
        </p:txBody>
      </p:sp>
      <p:sp>
        <p:nvSpPr>
          <p:cNvPr id="17" name="Title 1">
            <a:extLst>
              <a:ext uri="{FF2B5EF4-FFF2-40B4-BE49-F238E27FC236}">
                <a16:creationId xmlns:a16="http://schemas.microsoft.com/office/drawing/2014/main" id="{F0618032-79D3-4A22-B5C4-107AB6682071}"/>
              </a:ext>
            </a:extLst>
          </p:cNvPr>
          <p:cNvSpPr>
            <a:spLocks noGrp="1"/>
          </p:cNvSpPr>
          <p:nvPr>
            <p:ph type="title"/>
          </p:nvPr>
        </p:nvSpPr>
        <p:spPr>
          <a:xfrm>
            <a:off x="304800" y="477437"/>
            <a:ext cx="10972800" cy="439455"/>
          </a:xfrm>
        </p:spPr>
        <p:txBody>
          <a:bodyPr/>
          <a:lstStyle/>
          <a:p>
            <a:r>
              <a:rPr lang="en-US" altLang="ko-KR" sz="2400" dirty="0"/>
              <a:t>5. Results: Field test and FE simulation results</a:t>
            </a:r>
            <a:endParaRPr lang="ko-KR" altLang="en-US" sz="2400" dirty="0"/>
          </a:p>
        </p:txBody>
      </p:sp>
    </p:spTree>
    <p:extLst>
      <p:ext uri="{BB962C8B-B14F-4D97-AF65-F5344CB8AC3E}">
        <p14:creationId xmlns:p14="http://schemas.microsoft.com/office/powerpoint/2010/main" val="2199478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2D8E4D96-5E8E-41B9-AA08-8FAD348252A5}"/>
              </a:ext>
            </a:extLst>
          </p:cNvPr>
          <p:cNvSpPr>
            <a:spLocks noGrp="1"/>
          </p:cNvSpPr>
          <p:nvPr>
            <p:ph type="title"/>
          </p:nvPr>
        </p:nvSpPr>
        <p:spPr>
          <a:xfrm>
            <a:off x="-263610" y="395332"/>
            <a:ext cx="10972800" cy="439455"/>
          </a:xfrm>
        </p:spPr>
        <p:txBody>
          <a:bodyPr/>
          <a:lstStyle/>
          <a:p>
            <a:r>
              <a:rPr lang="en-US" dirty="0"/>
              <a:t>1. Background</a:t>
            </a:r>
          </a:p>
        </p:txBody>
      </p:sp>
      <p:pic>
        <p:nvPicPr>
          <p:cNvPr id="17" name="Picture 8" descr="bwim1">
            <a:extLst>
              <a:ext uri="{FF2B5EF4-FFF2-40B4-BE49-F238E27FC236}">
                <a16:creationId xmlns:a16="http://schemas.microsoft.com/office/drawing/2014/main" id="{9F0538B4-D45B-42C2-929A-E116F6D1FA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4624" y="2085929"/>
            <a:ext cx="5309797" cy="26018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E5E7CA17-AD44-4B19-A384-0ACF58B7A44E}"/>
              </a:ext>
            </a:extLst>
          </p:cNvPr>
          <p:cNvSpPr/>
          <p:nvPr/>
        </p:nvSpPr>
        <p:spPr>
          <a:xfrm>
            <a:off x="1821613" y="5601127"/>
            <a:ext cx="8215762" cy="461665"/>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Conceptual figure of </a:t>
            </a:r>
            <a:r>
              <a:rPr lang="en-US" sz="2400" b="1" dirty="0">
                <a:latin typeface="Arial" panose="020B0604020202020204" pitchFamily="34" charset="0"/>
                <a:cs typeface="Arial" panose="020B0604020202020204" pitchFamily="34" charset="0"/>
              </a:rPr>
              <a:t>Bridge-based weight-in-motion (BWIM)</a:t>
            </a:r>
          </a:p>
        </p:txBody>
      </p:sp>
      <p:grpSp>
        <p:nvGrpSpPr>
          <p:cNvPr id="12" name="Group 11">
            <a:extLst>
              <a:ext uri="{FF2B5EF4-FFF2-40B4-BE49-F238E27FC236}">
                <a16:creationId xmlns:a16="http://schemas.microsoft.com/office/drawing/2014/main" id="{8AFDACF8-C6FE-477F-9FFA-5B639BE3CEB3}"/>
              </a:ext>
            </a:extLst>
          </p:cNvPr>
          <p:cNvGrpSpPr/>
          <p:nvPr/>
        </p:nvGrpSpPr>
        <p:grpSpPr>
          <a:xfrm>
            <a:off x="171450" y="1908528"/>
            <a:ext cx="6248943" cy="2956601"/>
            <a:chOff x="1143000" y="3628932"/>
            <a:chExt cx="6248943" cy="2956601"/>
          </a:xfrm>
        </p:grpSpPr>
        <p:pic>
          <p:nvPicPr>
            <p:cNvPr id="13" name="Picture 12">
              <a:extLst>
                <a:ext uri="{FF2B5EF4-FFF2-40B4-BE49-F238E27FC236}">
                  <a16:creationId xmlns:a16="http://schemas.microsoft.com/office/drawing/2014/main" id="{74A69B97-6676-4BAE-821E-BD4FE387AE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3000" y="3628932"/>
              <a:ext cx="3048000" cy="2813921"/>
            </a:xfrm>
            <a:prstGeom prst="rect">
              <a:avLst/>
            </a:prstGeom>
          </p:spPr>
        </p:pic>
        <p:pic>
          <p:nvPicPr>
            <p:cNvPr id="14" name="Picture 13">
              <a:extLst>
                <a:ext uri="{FF2B5EF4-FFF2-40B4-BE49-F238E27FC236}">
                  <a16:creationId xmlns:a16="http://schemas.microsoft.com/office/drawing/2014/main" id="{E6EFB58E-2B14-4607-8964-E645DBD633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5257" y="3690653"/>
              <a:ext cx="3066686" cy="2831173"/>
            </a:xfrm>
            <a:prstGeom prst="rect">
              <a:avLst/>
            </a:prstGeom>
          </p:spPr>
        </p:pic>
        <p:sp>
          <p:nvSpPr>
            <p:cNvPr id="15" name="Rectangle 14">
              <a:extLst>
                <a:ext uri="{FF2B5EF4-FFF2-40B4-BE49-F238E27FC236}">
                  <a16:creationId xmlns:a16="http://schemas.microsoft.com/office/drawing/2014/main" id="{525DA2A3-4AEC-41A9-AC10-C6B5EE4B4C97}"/>
                </a:ext>
              </a:extLst>
            </p:cNvPr>
            <p:cNvSpPr/>
            <p:nvPr/>
          </p:nvSpPr>
          <p:spPr>
            <a:xfrm>
              <a:off x="3773044" y="6339312"/>
              <a:ext cx="1244251" cy="246221"/>
            </a:xfrm>
            <a:prstGeom prst="rect">
              <a:avLst/>
            </a:prstGeom>
          </p:spPr>
          <p:txBody>
            <a:bodyPr wrap="none">
              <a:spAutoFit/>
            </a:bodyPr>
            <a:lstStyle/>
            <a:p>
              <a:r>
                <a:rPr lang="en-US" sz="1000" b="0" dirty="0" err="1"/>
                <a:t>Leet</a:t>
              </a:r>
              <a:r>
                <a:rPr lang="en-US" sz="1000" b="0" dirty="0"/>
                <a:t> &amp; </a:t>
              </a:r>
              <a:r>
                <a:rPr lang="en-US" sz="1000" b="0" dirty="0" err="1"/>
                <a:t>Uang</a:t>
              </a:r>
              <a:r>
                <a:rPr lang="en-US" sz="1000" b="0" dirty="0"/>
                <a:t>, 2006</a:t>
              </a:r>
            </a:p>
          </p:txBody>
        </p:sp>
      </p:grpSp>
    </p:spTree>
    <p:extLst>
      <p:ext uri="{BB962C8B-B14F-4D97-AF65-F5344CB8AC3E}">
        <p14:creationId xmlns:p14="http://schemas.microsoft.com/office/powerpoint/2010/main" val="158921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8032-79D3-4A22-B5C4-107AB6682071}"/>
              </a:ext>
            </a:extLst>
          </p:cNvPr>
          <p:cNvSpPr>
            <a:spLocks noGrp="1"/>
          </p:cNvSpPr>
          <p:nvPr>
            <p:ph type="title"/>
          </p:nvPr>
        </p:nvSpPr>
        <p:spPr/>
        <p:txBody>
          <a:bodyPr/>
          <a:lstStyle/>
          <a:p>
            <a:r>
              <a:rPr lang="en-US" altLang="ko-KR" sz="2400" dirty="0"/>
              <a:t>5. Results: In-depth FE study and analytical results</a:t>
            </a:r>
            <a:endParaRPr lang="ko-KR" altLang="en-US" sz="2400" dirty="0"/>
          </a:p>
        </p:txBody>
      </p:sp>
      <p:sp>
        <p:nvSpPr>
          <p:cNvPr id="12" name="TextBox 11">
            <a:extLst>
              <a:ext uri="{FF2B5EF4-FFF2-40B4-BE49-F238E27FC236}">
                <a16:creationId xmlns:a16="http://schemas.microsoft.com/office/drawing/2014/main" id="{FB673AA4-C16D-42C6-BB57-82A024E82481}"/>
              </a:ext>
            </a:extLst>
          </p:cNvPr>
          <p:cNvSpPr txBox="1"/>
          <p:nvPr/>
        </p:nvSpPr>
        <p:spPr>
          <a:xfrm>
            <a:off x="171450" y="916892"/>
            <a:ext cx="11391900" cy="923330"/>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After comparison FE result with field test results, the FE model is used to create database for ML.</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parameter study of FE and VBI results, which are Elastic modulus, density, depth, and width. The detail value used for FE model as shown below. </a:t>
            </a:r>
          </a:p>
        </p:txBody>
      </p:sp>
      <p:pic>
        <p:nvPicPr>
          <p:cNvPr id="19" name="Picture 18">
            <a:extLst>
              <a:ext uri="{FF2B5EF4-FFF2-40B4-BE49-F238E27FC236}">
                <a16:creationId xmlns:a16="http://schemas.microsoft.com/office/drawing/2014/main" id="{F9C33CBD-891F-443B-8D7C-FAE4E7F02B13}"/>
              </a:ext>
            </a:extLst>
          </p:cNvPr>
          <p:cNvPicPr>
            <a:picLocks noChangeAspect="1"/>
          </p:cNvPicPr>
          <p:nvPr/>
        </p:nvPicPr>
        <p:blipFill>
          <a:blip r:embed="rId3"/>
          <a:stretch>
            <a:fillRect/>
          </a:stretch>
        </p:blipFill>
        <p:spPr>
          <a:xfrm>
            <a:off x="2171701" y="1923237"/>
            <a:ext cx="7562850" cy="4618156"/>
          </a:xfrm>
          <a:prstGeom prst="rect">
            <a:avLst/>
          </a:prstGeom>
        </p:spPr>
      </p:pic>
      <p:sp>
        <p:nvSpPr>
          <p:cNvPr id="20" name="TextBox 19">
            <a:extLst>
              <a:ext uri="{FF2B5EF4-FFF2-40B4-BE49-F238E27FC236}">
                <a16:creationId xmlns:a16="http://schemas.microsoft.com/office/drawing/2014/main" id="{542EDA7C-45E5-4687-A98E-345B48E48966}"/>
              </a:ext>
            </a:extLst>
          </p:cNvPr>
          <p:cNvSpPr txBox="1"/>
          <p:nvPr/>
        </p:nvSpPr>
        <p:spPr>
          <a:xfrm>
            <a:off x="2403484" y="6542711"/>
            <a:ext cx="7099284" cy="338554"/>
          </a:xfrm>
          <a:prstGeom prst="rect">
            <a:avLst/>
          </a:prstGeom>
          <a:noFill/>
        </p:spPr>
        <p:txBody>
          <a:bodyPr wrap="square">
            <a:spAutoFit/>
          </a:bodyPr>
          <a:lstStyle/>
          <a:p>
            <a:pPr algn="ctr">
              <a:spcAft>
                <a:spcPts val="1000"/>
              </a:spcAft>
            </a:pPr>
            <a:r>
              <a:rPr lang="en-US" sz="1600" b="1" dirty="0">
                <a:ea typeface="Calibri" panose="020F0502020204030204" pitchFamily="34" charset="0"/>
              </a:rPr>
              <a:t>Contact parameters</a:t>
            </a:r>
          </a:p>
        </p:txBody>
      </p:sp>
    </p:spTree>
    <p:extLst>
      <p:ext uri="{BB962C8B-B14F-4D97-AF65-F5344CB8AC3E}">
        <p14:creationId xmlns:p14="http://schemas.microsoft.com/office/powerpoint/2010/main" val="72048280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8032-79D3-4A22-B5C4-107AB6682071}"/>
              </a:ext>
            </a:extLst>
          </p:cNvPr>
          <p:cNvSpPr>
            <a:spLocks noGrp="1"/>
          </p:cNvSpPr>
          <p:nvPr>
            <p:ph type="title"/>
          </p:nvPr>
        </p:nvSpPr>
        <p:spPr>
          <a:xfrm>
            <a:off x="171450" y="459570"/>
            <a:ext cx="9514211" cy="439455"/>
          </a:xfrm>
        </p:spPr>
        <p:txBody>
          <a:bodyPr/>
          <a:lstStyle/>
          <a:p>
            <a:r>
              <a:rPr lang="en-US" altLang="ko-KR" sz="2400" dirty="0"/>
              <a:t>5. Results: FE and analytical results (Elastic modulus)</a:t>
            </a:r>
            <a:endParaRPr lang="ko-KR" altLang="en-US" sz="2400" dirty="0"/>
          </a:p>
        </p:txBody>
      </p:sp>
      <p:sp>
        <p:nvSpPr>
          <p:cNvPr id="8" name="TextBox 7">
            <a:extLst>
              <a:ext uri="{FF2B5EF4-FFF2-40B4-BE49-F238E27FC236}">
                <a16:creationId xmlns:a16="http://schemas.microsoft.com/office/drawing/2014/main" id="{B2F2F814-0F99-4AC2-B522-5A09D5FEE2F2}"/>
              </a:ext>
            </a:extLst>
          </p:cNvPr>
          <p:cNvSpPr txBox="1"/>
          <p:nvPr/>
        </p:nvSpPr>
        <p:spPr>
          <a:xfrm>
            <a:off x="894086" y="827237"/>
            <a:ext cx="11069314" cy="70788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latin typeface="Arial" panose="020B0604020202020204" pitchFamily="34" charset="0"/>
                <a:cs typeface="Arial" panose="020B0604020202020204" pitchFamily="34" charset="0"/>
              </a:rPr>
              <a:t>The trend of structural response is similar between FE and analytical solution.</a:t>
            </a:r>
          </a:p>
          <a:p>
            <a:pPr marL="285750" indent="-285750" algn="just">
              <a:buFont typeface="Arial" panose="020B0604020202020204" pitchFamily="34" charset="0"/>
              <a:buChar char="•"/>
            </a:pPr>
            <a:r>
              <a:rPr lang="en-US" sz="2000" dirty="0">
                <a:latin typeface="Arial" panose="020B0604020202020204" pitchFamily="34" charset="0"/>
                <a:cs typeface="Arial" panose="020B0604020202020204" pitchFamily="34" charset="0"/>
              </a:rPr>
              <a:t>The Energy loss also demonstrates good similarity between two approaches. </a:t>
            </a:r>
          </a:p>
        </p:txBody>
      </p:sp>
      <p:sp>
        <p:nvSpPr>
          <p:cNvPr id="9" name="TextBox 8">
            <a:extLst>
              <a:ext uri="{FF2B5EF4-FFF2-40B4-BE49-F238E27FC236}">
                <a16:creationId xmlns:a16="http://schemas.microsoft.com/office/drawing/2014/main" id="{A2A523EF-3986-4251-AA0F-FC227FD040EE}"/>
              </a:ext>
            </a:extLst>
          </p:cNvPr>
          <p:cNvSpPr txBox="1"/>
          <p:nvPr/>
        </p:nvSpPr>
        <p:spPr>
          <a:xfrm>
            <a:off x="3290337" y="6513450"/>
            <a:ext cx="6395324" cy="369332"/>
          </a:xfrm>
          <a:prstGeom prst="rect">
            <a:avLst/>
          </a:prstGeom>
          <a:noFill/>
        </p:spPr>
        <p:txBody>
          <a:bodyPr wrap="square">
            <a:spAutoFit/>
          </a:bodyPr>
          <a:lstStyle/>
          <a:p>
            <a:pPr algn="ctr">
              <a:spcAft>
                <a:spcPts val="1000"/>
              </a:spcAft>
            </a:pPr>
            <a:r>
              <a:rPr lang="en-US" b="1" dirty="0">
                <a:ea typeface="Calibri" panose="020F0502020204030204" pitchFamily="34" charset="0"/>
              </a:rPr>
              <a:t>The bridge displacement with different Elastic modulus</a:t>
            </a:r>
          </a:p>
        </p:txBody>
      </p:sp>
      <p:grpSp>
        <p:nvGrpSpPr>
          <p:cNvPr id="3" name="Group 2">
            <a:extLst>
              <a:ext uri="{FF2B5EF4-FFF2-40B4-BE49-F238E27FC236}">
                <a16:creationId xmlns:a16="http://schemas.microsoft.com/office/drawing/2014/main" id="{81482FDC-ACA5-47C3-1E93-18C6DD47ECEF}"/>
              </a:ext>
            </a:extLst>
          </p:cNvPr>
          <p:cNvGrpSpPr/>
          <p:nvPr/>
        </p:nvGrpSpPr>
        <p:grpSpPr>
          <a:xfrm>
            <a:off x="2340964" y="4154885"/>
            <a:ext cx="8653894" cy="2384934"/>
            <a:chOff x="2340964" y="4154885"/>
            <a:chExt cx="8653894" cy="238493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5721" y="4154885"/>
              <a:ext cx="4720554" cy="2326576"/>
            </a:xfrm>
            <a:prstGeom prst="rect">
              <a:avLst/>
            </a:prstGeom>
          </p:spPr>
        </p:pic>
        <p:sp>
          <p:nvSpPr>
            <p:cNvPr id="14" name="TextBox 13">
              <a:extLst>
                <a:ext uri="{FF2B5EF4-FFF2-40B4-BE49-F238E27FC236}">
                  <a16:creationId xmlns:a16="http://schemas.microsoft.com/office/drawing/2014/main" id="{5FEFBCE2-0801-4FCF-B5B2-39A052FFBA6E}"/>
                </a:ext>
              </a:extLst>
            </p:cNvPr>
            <p:cNvSpPr txBox="1"/>
            <p:nvPr/>
          </p:nvSpPr>
          <p:spPr>
            <a:xfrm>
              <a:off x="2340964" y="6232042"/>
              <a:ext cx="8653894"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 The loss(%) of maximum displacement calculated from different Elastic modulus cases</a:t>
              </a:r>
            </a:p>
          </p:txBody>
        </p:sp>
      </p:grpSp>
      <p:grpSp>
        <p:nvGrpSpPr>
          <p:cNvPr id="11" name="Group 10"/>
          <p:cNvGrpSpPr/>
          <p:nvPr/>
        </p:nvGrpSpPr>
        <p:grpSpPr>
          <a:xfrm>
            <a:off x="2689899" y="1618392"/>
            <a:ext cx="6492202" cy="2702642"/>
            <a:chOff x="2417164" y="1424743"/>
            <a:chExt cx="7037669" cy="2929716"/>
          </a:xfrm>
        </p:grpSpPr>
        <p:pic>
          <p:nvPicPr>
            <p:cNvPr id="15" name="Picture 14"/>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7164" y="1424743"/>
              <a:ext cx="7037669" cy="2929716"/>
            </a:xfrm>
            <a:prstGeom prst="rect">
              <a:avLst/>
            </a:prstGeom>
            <a:noFill/>
            <a:ln w="6350">
              <a:noFill/>
            </a:ln>
          </p:spPr>
        </p:pic>
        <p:sp>
          <p:nvSpPr>
            <p:cNvPr id="17" name="TextBox 16">
              <a:extLst>
                <a:ext uri="{FF2B5EF4-FFF2-40B4-BE49-F238E27FC236}">
                  <a16:creationId xmlns:a16="http://schemas.microsoft.com/office/drawing/2014/main" id="{08DDF86A-9736-4FDF-A8F0-14C68160D137}"/>
                </a:ext>
              </a:extLst>
            </p:cNvPr>
            <p:cNvSpPr txBox="1"/>
            <p:nvPr/>
          </p:nvSpPr>
          <p:spPr>
            <a:xfrm>
              <a:off x="3466477" y="3906818"/>
              <a:ext cx="2348608" cy="333636"/>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(a) FE simulation</a:t>
              </a:r>
            </a:p>
          </p:txBody>
        </p:sp>
        <p:sp>
          <p:nvSpPr>
            <p:cNvPr id="19" name="TextBox 18">
              <a:extLst>
                <a:ext uri="{FF2B5EF4-FFF2-40B4-BE49-F238E27FC236}">
                  <a16:creationId xmlns:a16="http://schemas.microsoft.com/office/drawing/2014/main" id="{ABF93CF8-9BD2-4C80-B00F-C07E3E22CAA2}"/>
                </a:ext>
              </a:extLst>
            </p:cNvPr>
            <p:cNvSpPr txBox="1"/>
            <p:nvPr/>
          </p:nvSpPr>
          <p:spPr>
            <a:xfrm>
              <a:off x="6775338" y="3906818"/>
              <a:ext cx="2348608" cy="333636"/>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(b) Analytical solution</a:t>
              </a:r>
            </a:p>
          </p:txBody>
        </p:sp>
      </p:grpSp>
    </p:spTree>
    <p:extLst>
      <p:ext uri="{BB962C8B-B14F-4D97-AF65-F5344CB8AC3E}">
        <p14:creationId xmlns:p14="http://schemas.microsoft.com/office/powerpoint/2010/main" val="1598389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8032-79D3-4A22-B5C4-107AB6682071}"/>
              </a:ext>
            </a:extLst>
          </p:cNvPr>
          <p:cNvSpPr>
            <a:spLocks noGrp="1"/>
          </p:cNvSpPr>
          <p:nvPr>
            <p:ph type="title"/>
          </p:nvPr>
        </p:nvSpPr>
        <p:spPr/>
        <p:txBody>
          <a:bodyPr/>
          <a:lstStyle/>
          <a:p>
            <a:r>
              <a:rPr lang="en-US" altLang="ko-KR" sz="2400" dirty="0"/>
              <a:t>5. Results: FE and analytical results (Density)</a:t>
            </a:r>
            <a:endParaRPr lang="ko-KR" altLang="en-US" sz="2400" dirty="0"/>
          </a:p>
        </p:txBody>
      </p:sp>
      <p:sp>
        <p:nvSpPr>
          <p:cNvPr id="14" name="TextBox 13">
            <a:extLst>
              <a:ext uri="{FF2B5EF4-FFF2-40B4-BE49-F238E27FC236}">
                <a16:creationId xmlns:a16="http://schemas.microsoft.com/office/drawing/2014/main" id="{5FEFBCE2-0801-4FCF-B5B2-39A052FFBA6E}"/>
              </a:ext>
            </a:extLst>
          </p:cNvPr>
          <p:cNvSpPr txBox="1"/>
          <p:nvPr/>
        </p:nvSpPr>
        <p:spPr>
          <a:xfrm>
            <a:off x="4526631" y="6424279"/>
            <a:ext cx="439050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 The loss(%) of maximum displacement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4F66D19-97EC-499A-82EE-8185464B9A81}"/>
                  </a:ext>
                </a:extLst>
              </p:cNvPr>
              <p:cNvSpPr txBox="1"/>
              <p:nvPr/>
            </p:nvSpPr>
            <p:spPr>
              <a:xfrm>
                <a:off x="1014413" y="900334"/>
                <a:ext cx="10129837" cy="773417"/>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In figure(a), the negative displacement happened when </a:t>
                </a:r>
                <a14:m>
                  <m:oMath xmlns:m="http://schemas.openxmlformats.org/officeDocument/2006/math">
                    <m:f>
                      <m:fPr>
                        <m:type m:val="skw"/>
                        <m:ctrlPr>
                          <a:rPr lang="en-US" i="1">
                            <a:latin typeface="Cambria Math" panose="02040503050406030204" pitchFamily="18" charset="0"/>
                            <a:cs typeface="Arial" panose="020B0604020202020204" pitchFamily="34" charset="0"/>
                          </a:rPr>
                        </m:ctrlPr>
                      </m:fPr>
                      <m:num>
                        <m:r>
                          <a:rPr lang="en-US" i="1">
                            <a:latin typeface="Cambria Math" panose="02040503050406030204" pitchFamily="18" charset="0"/>
                            <a:cs typeface="Arial" panose="020B0604020202020204" pitchFamily="34" charset="0"/>
                          </a:rPr>
                          <m:t>𝑥</m:t>
                        </m:r>
                      </m:num>
                      <m:den>
                        <m:r>
                          <a:rPr lang="en-US" i="1">
                            <a:latin typeface="Cambria Math" panose="02040503050406030204" pitchFamily="18" charset="0"/>
                            <a:cs typeface="Arial" panose="020B0604020202020204" pitchFamily="34" charset="0"/>
                          </a:rPr>
                          <m:t>𝐿</m:t>
                        </m:r>
                      </m:den>
                    </m:f>
                    <m:r>
                      <a:rPr lang="en-US" i="1">
                        <a:latin typeface="Cambria Math" panose="02040503050406030204" pitchFamily="18" charset="0"/>
                        <a:cs typeface="Arial" panose="020B0604020202020204" pitchFamily="34" charset="0"/>
                      </a:rPr>
                      <m:t>=0</m:t>
                    </m:r>
                  </m:oMath>
                </a14:m>
                <a:r>
                  <a:rPr lang="en-US" dirty="0">
                    <a:latin typeface="Arial" panose="020B0604020202020204" pitchFamily="34" charset="0"/>
                    <a:cs typeface="Arial" panose="020B0604020202020204" pitchFamily="34" charset="0"/>
                  </a:rPr>
                  <a:t>, because the moving element density is 700</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𝑘𝑔</m:t>
                        </m:r>
                      </m:num>
                      <m:den>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3</m:t>
                            </m:r>
                          </m:sup>
                        </m:sSup>
                      </m:den>
                    </m:f>
                  </m:oMath>
                </a14:m>
                <a:r>
                  <a:rPr lang="en-US" dirty="0">
                    <a:latin typeface="Arial" panose="020B0604020202020204" pitchFamily="34" charset="0"/>
                    <a:cs typeface="Arial" panose="020B0604020202020204" pitchFamily="34" charset="0"/>
                  </a:rPr>
                  <a:t>  which more than bridge density 100</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𝑘𝑔</m:t>
                        </m:r>
                      </m:num>
                      <m:den>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3</m:t>
                            </m:r>
                          </m:sup>
                        </m:sSup>
                      </m:den>
                    </m:f>
                  </m:oMath>
                </a14:m>
                <a:r>
                  <a:rPr lang="en-US" dirty="0">
                    <a:latin typeface="Arial" panose="020B0604020202020204" pitchFamily="34" charset="0"/>
                    <a:cs typeface="Arial" panose="020B0604020202020204" pitchFamily="34" charset="0"/>
                  </a:rPr>
                  <a:t>.</a:t>
                </a:r>
              </a:p>
            </p:txBody>
          </p:sp>
        </mc:Choice>
        <mc:Fallback xmlns="">
          <p:sp>
            <p:nvSpPr>
              <p:cNvPr id="17" name="TextBox 16">
                <a:extLst>
                  <a:ext uri="{FF2B5EF4-FFF2-40B4-BE49-F238E27FC236}">
                    <a16:creationId xmlns:a16="http://schemas.microsoft.com/office/drawing/2014/main" id="{74F66D19-97EC-499A-82EE-8185464B9A81}"/>
                  </a:ext>
                </a:extLst>
              </p:cNvPr>
              <p:cNvSpPr txBox="1">
                <a:spLocks noRot="1" noChangeAspect="1" noMove="1" noResize="1" noEditPoints="1" noAdjustHandles="1" noChangeArrowheads="1" noChangeShapeType="1" noTextEdit="1"/>
              </p:cNvSpPr>
              <p:nvPr/>
            </p:nvSpPr>
            <p:spPr>
              <a:xfrm>
                <a:off x="1014413" y="900334"/>
                <a:ext cx="10129837" cy="773417"/>
              </a:xfrm>
              <a:prstGeom prst="rect">
                <a:avLst/>
              </a:prstGeom>
              <a:blipFill>
                <a:blip r:embed="rId6"/>
                <a:stretch>
                  <a:fillRect l="-361" t="-53543" r="-542" b="-34646"/>
                </a:stretch>
              </a:blipFill>
            </p:spPr>
            <p:txBody>
              <a:bodyPr/>
              <a:lstStyle/>
              <a:p>
                <a:r>
                  <a:rPr lang="en-US">
                    <a:noFill/>
                  </a:rPr>
                  <a:t> </a:t>
                </a:r>
              </a:p>
            </p:txBody>
          </p:sp>
        </mc:Fallback>
      </mc:AlternateContent>
      <p:grpSp>
        <p:nvGrpSpPr>
          <p:cNvPr id="4" name="Group 3"/>
          <p:cNvGrpSpPr/>
          <p:nvPr/>
        </p:nvGrpSpPr>
        <p:grpSpPr>
          <a:xfrm>
            <a:off x="2894160" y="1749135"/>
            <a:ext cx="6584878" cy="2689032"/>
            <a:chOff x="2781300" y="1737385"/>
            <a:chExt cx="6810598" cy="2781208"/>
          </a:xfrm>
        </p:grpSpPr>
        <p:pic>
          <p:nvPicPr>
            <p:cNvPr id="11" name="Picture 10"/>
            <p:cNvPicPr/>
            <p:nvPr/>
          </p:nvPicPr>
          <p:blipFill>
            <a:blip r:embed="rId7" cstate="email">
              <a:extLst>
                <a:ext uri="{28A0092B-C50C-407E-A947-70E740481C1C}">
                  <a14:useLocalDpi xmlns:a14="http://schemas.microsoft.com/office/drawing/2010/main"/>
                </a:ext>
              </a:extLst>
            </a:blip>
            <a:srcRect/>
            <a:stretch>
              <a:fillRect/>
            </a:stretch>
          </p:blipFill>
          <p:spPr bwMode="auto">
            <a:xfrm>
              <a:off x="2781300" y="1737385"/>
              <a:ext cx="6810598" cy="2781208"/>
            </a:xfrm>
            <a:prstGeom prst="rect">
              <a:avLst/>
            </a:prstGeom>
            <a:noFill/>
            <a:ln w="6350">
              <a:noFill/>
            </a:ln>
          </p:spPr>
        </p:pic>
        <p:sp>
          <p:nvSpPr>
            <p:cNvPr id="18" name="TextBox 17">
              <a:extLst>
                <a:ext uri="{FF2B5EF4-FFF2-40B4-BE49-F238E27FC236}">
                  <a16:creationId xmlns:a16="http://schemas.microsoft.com/office/drawing/2014/main" id="{08DDF86A-9736-4FDF-A8F0-14C68160D137}"/>
                </a:ext>
              </a:extLst>
            </p:cNvPr>
            <p:cNvSpPr txBox="1"/>
            <p:nvPr/>
          </p:nvSpPr>
          <p:spPr>
            <a:xfrm>
              <a:off x="3685142" y="4109905"/>
              <a:ext cx="1682978" cy="307777"/>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(a) FE simulation</a:t>
              </a:r>
            </a:p>
          </p:txBody>
        </p:sp>
        <p:sp>
          <p:nvSpPr>
            <p:cNvPr id="19" name="TextBox 18">
              <a:extLst>
                <a:ext uri="{FF2B5EF4-FFF2-40B4-BE49-F238E27FC236}">
                  <a16:creationId xmlns:a16="http://schemas.microsoft.com/office/drawing/2014/main" id="{ABF93CF8-9BD2-4C80-B00F-C07E3E22CAA2}"/>
                </a:ext>
              </a:extLst>
            </p:cNvPr>
            <p:cNvSpPr txBox="1"/>
            <p:nvPr/>
          </p:nvSpPr>
          <p:spPr>
            <a:xfrm>
              <a:off x="6842013" y="4115022"/>
              <a:ext cx="2348608" cy="307777"/>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(b) Analytical solution</a:t>
              </a:r>
            </a:p>
          </p:txBody>
        </p:sp>
      </p:grpSp>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14997" y="4417397"/>
            <a:ext cx="4543204" cy="2006882"/>
          </a:xfrm>
          <a:prstGeom prst="rect">
            <a:avLst/>
          </a:prstGeom>
        </p:spPr>
      </p:pic>
    </p:spTree>
    <p:extLst>
      <p:ext uri="{BB962C8B-B14F-4D97-AF65-F5344CB8AC3E}">
        <p14:creationId xmlns:p14="http://schemas.microsoft.com/office/powerpoint/2010/main" val="129884160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8032-79D3-4A22-B5C4-107AB6682071}"/>
              </a:ext>
            </a:extLst>
          </p:cNvPr>
          <p:cNvSpPr>
            <a:spLocks noGrp="1"/>
          </p:cNvSpPr>
          <p:nvPr>
            <p:ph type="title"/>
          </p:nvPr>
        </p:nvSpPr>
        <p:spPr/>
        <p:txBody>
          <a:bodyPr/>
          <a:lstStyle/>
          <a:p>
            <a:r>
              <a:rPr lang="en-US" altLang="ko-KR" sz="2400" dirty="0"/>
              <a:t>5. Results: FE and analytical results (Depth)</a:t>
            </a:r>
            <a:endParaRPr lang="ko-KR" altLang="en-US" sz="2400" dirty="0"/>
          </a:p>
        </p:txBody>
      </p:sp>
      <p:sp>
        <p:nvSpPr>
          <p:cNvPr id="4" name="Rectangle 3">
            <a:extLst>
              <a:ext uri="{FF2B5EF4-FFF2-40B4-BE49-F238E27FC236}">
                <a16:creationId xmlns:a16="http://schemas.microsoft.com/office/drawing/2014/main" id="{BAA789FE-ED07-4A7A-9C4A-9231E75D1B81}"/>
              </a:ext>
            </a:extLst>
          </p:cNvPr>
          <p:cNvSpPr/>
          <p:nvPr/>
        </p:nvSpPr>
        <p:spPr>
          <a:xfrm>
            <a:off x="2928216" y="1371390"/>
            <a:ext cx="585132" cy="104819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E8E97A9-8DAD-4B9E-B4A3-FB06A6E04CA9}"/>
              </a:ext>
            </a:extLst>
          </p:cNvPr>
          <p:cNvCxnSpPr>
            <a:cxnSpLocks/>
          </p:cNvCxnSpPr>
          <p:nvPr/>
        </p:nvCxnSpPr>
        <p:spPr>
          <a:xfrm>
            <a:off x="2749641" y="1371390"/>
            <a:ext cx="0" cy="10481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8C8D4FF-6853-4A27-B635-68300F38D7D0}"/>
              </a:ext>
            </a:extLst>
          </p:cNvPr>
          <p:cNvSpPr txBox="1"/>
          <p:nvPr/>
        </p:nvSpPr>
        <p:spPr>
          <a:xfrm>
            <a:off x="2425089" y="1728448"/>
            <a:ext cx="295977" cy="369332"/>
          </a:xfrm>
          <a:prstGeom prst="rect">
            <a:avLst/>
          </a:prstGeom>
          <a:noFill/>
        </p:spPr>
        <p:txBody>
          <a:bodyPr wrap="square" rtlCol="0">
            <a:spAutoFit/>
          </a:bodyPr>
          <a:lstStyle/>
          <a:p>
            <a:r>
              <a:rPr lang="en-US" dirty="0"/>
              <a:t>H</a:t>
            </a:r>
          </a:p>
        </p:txBody>
      </p:sp>
      <p:pic>
        <p:nvPicPr>
          <p:cNvPr id="16" name="Picture 15"/>
          <p:cNvPicPr/>
          <p:nvPr/>
        </p:nvPicPr>
        <p:blipFill rotWithShape="1">
          <a:blip r:embed="rId3" cstate="email">
            <a:extLst>
              <a:ext uri="{28A0092B-C50C-407E-A947-70E740481C1C}">
                <a14:useLocalDpi xmlns:a14="http://schemas.microsoft.com/office/drawing/2010/main"/>
              </a:ext>
            </a:extLst>
          </a:blip>
          <a:srcRect/>
          <a:stretch/>
        </p:blipFill>
        <p:spPr bwMode="auto">
          <a:xfrm>
            <a:off x="835931" y="3429000"/>
            <a:ext cx="6512560" cy="2559878"/>
          </a:xfrm>
          <a:prstGeom prst="rect">
            <a:avLst/>
          </a:prstGeom>
          <a:noFill/>
          <a:ln w="6350">
            <a:noFill/>
          </a:ln>
        </p:spPr>
      </p:pic>
      <p:pic>
        <p:nvPicPr>
          <p:cNvPr id="9" name="Picture 8" descr="Figure 26. The models for depth(h) parameter study with five different depths: 0.1, 0.2, 0.3, 0.4, and 0.5m."/>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0498" y="1128753"/>
            <a:ext cx="5667375" cy="1988820"/>
          </a:xfrm>
          <a:prstGeom prst="rect">
            <a:avLst/>
          </a:prstGeom>
          <a:noFill/>
        </p:spPr>
      </p:pic>
      <p:grpSp>
        <p:nvGrpSpPr>
          <p:cNvPr id="3" name="Group 2"/>
          <p:cNvGrpSpPr/>
          <p:nvPr/>
        </p:nvGrpSpPr>
        <p:grpSpPr>
          <a:xfrm>
            <a:off x="6687536" y="3682325"/>
            <a:ext cx="5504464" cy="2540937"/>
            <a:chOff x="6554186" y="3640762"/>
            <a:chExt cx="5504464" cy="2540937"/>
          </a:xfrm>
        </p:grpSpPr>
        <p:pic>
          <p:nvPicPr>
            <p:cNvPr id="17" name="Picture 16"/>
            <p:cNvPicPr/>
            <p:nvPr/>
          </p:nvPicPr>
          <p:blipFill rotWithShape="1">
            <a:blip r:embed="rId5" cstate="email">
              <a:extLst>
                <a:ext uri="{28A0092B-C50C-407E-A947-70E740481C1C}">
                  <a14:useLocalDpi xmlns:a14="http://schemas.microsoft.com/office/drawing/2010/main"/>
                </a:ext>
              </a:extLst>
            </a:blip>
            <a:srcRect/>
            <a:stretch/>
          </p:blipFill>
          <p:spPr bwMode="auto">
            <a:xfrm>
              <a:off x="6809377" y="3640762"/>
              <a:ext cx="4413342" cy="2306554"/>
            </a:xfrm>
            <a:prstGeom prst="rect">
              <a:avLst/>
            </a:prstGeom>
            <a:noFill/>
            <a:ln w="6350">
              <a:noFill/>
            </a:ln>
          </p:spPr>
        </p:pic>
        <p:sp>
          <p:nvSpPr>
            <p:cNvPr id="10" name="TextBox 9">
              <a:extLst>
                <a:ext uri="{FF2B5EF4-FFF2-40B4-BE49-F238E27FC236}">
                  <a16:creationId xmlns:a16="http://schemas.microsoft.com/office/drawing/2014/main" id="{5FEFBCE2-0801-4FCF-B5B2-39A052FFBA6E}"/>
                </a:ext>
              </a:extLst>
            </p:cNvPr>
            <p:cNvSpPr txBox="1"/>
            <p:nvPr/>
          </p:nvSpPr>
          <p:spPr>
            <a:xfrm>
              <a:off x="6554186" y="5596924"/>
              <a:ext cx="5504464" cy="584775"/>
            </a:xfrm>
            <a:prstGeom prst="rect">
              <a:avLst/>
            </a:prstGeom>
            <a:solidFill>
              <a:schemeClr val="bg1"/>
            </a:solid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(c) The loss(%) of maximum displacement </a:t>
              </a:r>
            </a:p>
            <a:p>
              <a:pPr algn="ctr"/>
              <a:r>
                <a:rPr lang="en-US" sz="1600" dirty="0">
                  <a:latin typeface="Times New Roman" panose="02020603050405020304" pitchFamily="18" charset="0"/>
                  <a:cs typeface="Times New Roman" panose="02020603050405020304" pitchFamily="18" charset="0"/>
                </a:rPr>
                <a:t>between different depth cases</a:t>
              </a:r>
            </a:p>
          </p:txBody>
        </p:sp>
      </p:grpSp>
    </p:spTree>
    <p:extLst>
      <p:ext uri="{BB962C8B-B14F-4D97-AF65-F5344CB8AC3E}">
        <p14:creationId xmlns:p14="http://schemas.microsoft.com/office/powerpoint/2010/main" val="26374028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8032-79D3-4A22-B5C4-107AB6682071}"/>
              </a:ext>
            </a:extLst>
          </p:cNvPr>
          <p:cNvSpPr>
            <a:spLocks noGrp="1"/>
          </p:cNvSpPr>
          <p:nvPr>
            <p:ph type="title"/>
          </p:nvPr>
        </p:nvSpPr>
        <p:spPr/>
        <p:txBody>
          <a:bodyPr/>
          <a:lstStyle/>
          <a:p>
            <a:r>
              <a:rPr lang="en-US" altLang="ko-KR" sz="2400" dirty="0"/>
              <a:t>5. Results: FE and analytical results (Width)</a:t>
            </a:r>
            <a:endParaRPr lang="ko-KR" altLang="en-US" sz="2400" dirty="0"/>
          </a:p>
        </p:txBody>
      </p:sp>
      <p:sp>
        <p:nvSpPr>
          <p:cNvPr id="3" name="TextBox 2">
            <a:extLst>
              <a:ext uri="{FF2B5EF4-FFF2-40B4-BE49-F238E27FC236}">
                <a16:creationId xmlns:a16="http://schemas.microsoft.com/office/drawing/2014/main" id="{08DDF86A-9736-4FDF-A8F0-14C68160D137}"/>
              </a:ext>
            </a:extLst>
          </p:cNvPr>
          <p:cNvSpPr txBox="1"/>
          <p:nvPr/>
        </p:nvSpPr>
        <p:spPr>
          <a:xfrm>
            <a:off x="1158949" y="6043875"/>
            <a:ext cx="168297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 FE simulation</a:t>
            </a:r>
          </a:p>
        </p:txBody>
      </p:sp>
      <p:sp>
        <p:nvSpPr>
          <p:cNvPr id="13" name="TextBox 12">
            <a:extLst>
              <a:ext uri="{FF2B5EF4-FFF2-40B4-BE49-F238E27FC236}">
                <a16:creationId xmlns:a16="http://schemas.microsoft.com/office/drawing/2014/main" id="{ABF93CF8-9BD2-4C80-B00F-C07E3E22CAA2}"/>
              </a:ext>
            </a:extLst>
          </p:cNvPr>
          <p:cNvSpPr txBox="1"/>
          <p:nvPr/>
        </p:nvSpPr>
        <p:spPr>
          <a:xfrm>
            <a:off x="4287973" y="5987917"/>
            <a:ext cx="234860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(b) Analytical solution</a:t>
            </a:r>
          </a:p>
        </p:txBody>
      </p:sp>
      <p:sp>
        <p:nvSpPr>
          <p:cNvPr id="14" name="TextBox 13">
            <a:extLst>
              <a:ext uri="{FF2B5EF4-FFF2-40B4-BE49-F238E27FC236}">
                <a16:creationId xmlns:a16="http://schemas.microsoft.com/office/drawing/2014/main" id="{5FEFBCE2-0801-4FCF-B5B2-39A052FFBA6E}"/>
              </a:ext>
            </a:extLst>
          </p:cNvPr>
          <p:cNvSpPr txBox="1"/>
          <p:nvPr/>
        </p:nvSpPr>
        <p:spPr>
          <a:xfrm>
            <a:off x="7496176" y="6003305"/>
            <a:ext cx="3928738"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 The loss(%) of maximum displacement </a:t>
            </a:r>
          </a:p>
          <a:p>
            <a:pPr algn="ctr"/>
            <a:r>
              <a:rPr lang="en-US" sz="1400" b="1" dirty="0">
                <a:latin typeface="Arial" panose="020B0604020202020204" pitchFamily="34" charset="0"/>
                <a:cs typeface="Arial" panose="020B0604020202020204" pitchFamily="34" charset="0"/>
              </a:rPr>
              <a:t>calculated from different width cases</a:t>
            </a:r>
          </a:p>
        </p:txBody>
      </p:sp>
      <p:pic>
        <p:nvPicPr>
          <p:cNvPr id="11" name="Picture 10">
            <a:extLst>
              <a:ext uri="{FF2B5EF4-FFF2-40B4-BE49-F238E27FC236}">
                <a16:creationId xmlns:a16="http://schemas.microsoft.com/office/drawing/2014/main" id="{9354E086-34B8-4069-8EF2-F213CFDB0F0C}"/>
              </a:ext>
            </a:extLst>
          </p:cNvPr>
          <p:cNvPicPr/>
          <p:nvPr/>
        </p:nvPicPr>
        <p:blipFill>
          <a:blip r:embed="rId3"/>
          <a:stretch>
            <a:fillRect/>
          </a:stretch>
        </p:blipFill>
        <p:spPr>
          <a:xfrm>
            <a:off x="647700" y="3624064"/>
            <a:ext cx="2923222" cy="2402212"/>
          </a:xfrm>
          <a:prstGeom prst="rect">
            <a:avLst/>
          </a:prstGeom>
        </p:spPr>
      </p:pic>
      <p:pic>
        <p:nvPicPr>
          <p:cNvPr id="12" name="Picture 11">
            <a:extLst>
              <a:ext uri="{FF2B5EF4-FFF2-40B4-BE49-F238E27FC236}">
                <a16:creationId xmlns:a16="http://schemas.microsoft.com/office/drawing/2014/main" id="{BEDD88F8-0D28-4B9D-BCBF-2EBF987FCBF1}"/>
              </a:ext>
            </a:extLst>
          </p:cNvPr>
          <p:cNvPicPr/>
          <p:nvPr/>
        </p:nvPicPr>
        <p:blipFill>
          <a:blip r:embed="rId4"/>
          <a:stretch>
            <a:fillRect/>
          </a:stretch>
        </p:blipFill>
        <p:spPr>
          <a:xfrm>
            <a:off x="3719524" y="3614538"/>
            <a:ext cx="3100375" cy="2419811"/>
          </a:xfrm>
          <a:prstGeom prst="rect">
            <a:avLst/>
          </a:prstGeom>
        </p:spPr>
      </p:pic>
      <p:graphicFrame>
        <p:nvGraphicFramePr>
          <p:cNvPr id="15" name="Chart 14">
            <a:extLst>
              <a:ext uri="{FF2B5EF4-FFF2-40B4-BE49-F238E27FC236}">
                <a16:creationId xmlns:a16="http://schemas.microsoft.com/office/drawing/2014/main" id="{3E16CFDE-21B8-46D5-B3EE-C16DC1EB6758}"/>
              </a:ext>
            </a:extLst>
          </p:cNvPr>
          <p:cNvGraphicFramePr/>
          <p:nvPr>
            <p:extLst>
              <p:ext uri="{D42A27DB-BD31-4B8C-83A1-F6EECF244321}">
                <p14:modId xmlns:p14="http://schemas.microsoft.com/office/powerpoint/2010/main" val="108919620"/>
              </p:ext>
            </p:extLst>
          </p:nvPr>
        </p:nvGraphicFramePr>
        <p:xfrm>
          <a:off x="6680835" y="4226537"/>
          <a:ext cx="5101590" cy="1776768"/>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4C310F8-3EAD-46F8-A67B-816C0835E010}"/>
              </a:ext>
            </a:extLst>
          </p:cNvPr>
          <p:cNvSpPr/>
          <p:nvPr/>
        </p:nvSpPr>
        <p:spPr>
          <a:xfrm>
            <a:off x="2722674" y="1852896"/>
            <a:ext cx="585132" cy="46124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060FC85C-4B27-4AC8-B13B-35424D2AA578}"/>
              </a:ext>
            </a:extLst>
          </p:cNvPr>
          <p:cNvCxnSpPr>
            <a:cxnSpLocks/>
          </p:cNvCxnSpPr>
          <p:nvPr/>
        </p:nvCxnSpPr>
        <p:spPr>
          <a:xfrm>
            <a:off x="2722674" y="1705590"/>
            <a:ext cx="58513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7C01361-11CF-466B-8CA9-82012E659CD8}"/>
              </a:ext>
            </a:extLst>
          </p:cNvPr>
          <p:cNvSpPr txBox="1"/>
          <p:nvPr/>
        </p:nvSpPr>
        <p:spPr>
          <a:xfrm>
            <a:off x="2867252" y="1399243"/>
            <a:ext cx="295977" cy="369332"/>
          </a:xfrm>
          <a:prstGeom prst="rect">
            <a:avLst/>
          </a:prstGeom>
          <a:noFill/>
        </p:spPr>
        <p:txBody>
          <a:bodyPr wrap="square" rtlCol="0">
            <a:spAutoFit/>
          </a:bodyPr>
          <a:lstStyle/>
          <a:p>
            <a:r>
              <a:rPr lang="en-US" dirty="0"/>
              <a:t>b</a:t>
            </a:r>
          </a:p>
        </p:txBody>
      </p:sp>
      <p:pic>
        <p:nvPicPr>
          <p:cNvPr id="18" name="Picture 17" descr="The models for width(b) parameter study with six different widths: 0.1, 0.3, 0.5, 0.7,1.3 and 25m."/>
          <p:cNvPicPr/>
          <p:nvPr/>
        </p:nvPicPr>
        <p:blipFill>
          <a:blip r:embed="rId6" cstate="email">
            <a:extLst>
              <a:ext uri="{28A0092B-C50C-407E-A947-70E740481C1C}">
                <a14:useLocalDpi xmlns:a14="http://schemas.microsoft.com/office/drawing/2010/main"/>
              </a:ext>
            </a:extLst>
          </a:blip>
          <a:srcRect/>
          <a:stretch>
            <a:fillRect/>
          </a:stretch>
        </p:blipFill>
        <p:spPr bwMode="auto">
          <a:xfrm>
            <a:off x="3570922" y="1196708"/>
            <a:ext cx="5972175" cy="1945005"/>
          </a:xfrm>
          <a:prstGeom prst="rect">
            <a:avLst/>
          </a:prstGeom>
          <a:noFill/>
        </p:spPr>
      </p:pic>
    </p:spTree>
    <p:extLst>
      <p:ext uri="{BB962C8B-B14F-4D97-AF65-F5344CB8AC3E}">
        <p14:creationId xmlns:p14="http://schemas.microsoft.com/office/powerpoint/2010/main" val="389551659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8032-79D3-4A22-B5C4-107AB6682071}"/>
              </a:ext>
            </a:extLst>
          </p:cNvPr>
          <p:cNvSpPr>
            <a:spLocks noGrp="1"/>
          </p:cNvSpPr>
          <p:nvPr>
            <p:ph type="title"/>
          </p:nvPr>
        </p:nvSpPr>
        <p:spPr/>
        <p:txBody>
          <a:bodyPr/>
          <a:lstStyle/>
          <a:p>
            <a:r>
              <a:rPr lang="en-US" altLang="ko-KR" sz="2400" dirty="0"/>
              <a:t>5. Results: Feature selection</a:t>
            </a:r>
            <a:endParaRPr lang="ko-KR" altLang="en-US" sz="2400" dirty="0"/>
          </a:p>
        </p:txBody>
      </p:sp>
      <p:sp>
        <p:nvSpPr>
          <p:cNvPr id="20" name="TextBox 19">
            <a:extLst>
              <a:ext uri="{FF2B5EF4-FFF2-40B4-BE49-F238E27FC236}">
                <a16:creationId xmlns:a16="http://schemas.microsoft.com/office/drawing/2014/main" id="{081AF026-29AC-4994-BCF2-39F335B8DA46}"/>
              </a:ext>
            </a:extLst>
          </p:cNvPr>
          <p:cNvSpPr txBox="1"/>
          <p:nvPr/>
        </p:nvSpPr>
        <p:spPr>
          <a:xfrm>
            <a:off x="1700213" y="939657"/>
            <a:ext cx="9339262" cy="369332"/>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relative importance over 0.3 are used as input to train damage prediction model.</a:t>
            </a:r>
          </a:p>
        </p:txBody>
      </p:sp>
      <p:sp>
        <p:nvSpPr>
          <p:cNvPr id="21" name="TextBox 20">
            <a:extLst>
              <a:ext uri="{FF2B5EF4-FFF2-40B4-BE49-F238E27FC236}">
                <a16:creationId xmlns:a16="http://schemas.microsoft.com/office/drawing/2014/main" id="{09CECBC5-B363-4CC6-958C-8E1EE37D3C83}"/>
              </a:ext>
            </a:extLst>
          </p:cNvPr>
          <p:cNvSpPr txBox="1"/>
          <p:nvPr/>
        </p:nvSpPr>
        <p:spPr>
          <a:xfrm>
            <a:off x="4189888" y="1446143"/>
            <a:ext cx="5214307" cy="338554"/>
          </a:xfrm>
          <a:prstGeom prst="rect">
            <a:avLst/>
          </a:prstGeom>
          <a:noFill/>
        </p:spPr>
        <p:txBody>
          <a:bodyPr wrap="square">
            <a:spAutoFit/>
          </a:bodyPr>
          <a:lstStyle/>
          <a:p>
            <a:pPr algn="just">
              <a:spcAft>
                <a:spcPts val="1000"/>
              </a:spcAft>
            </a:pPr>
            <a:r>
              <a:rPr lang="en-US" sz="1600" b="1" dirty="0">
                <a:ea typeface="Calibri" panose="020F0502020204030204" pitchFamily="34" charset="0"/>
              </a:rPr>
              <a:t>The rank of relative importance for all features</a:t>
            </a:r>
          </a:p>
        </p:txBody>
      </p:sp>
      <p:grpSp>
        <p:nvGrpSpPr>
          <p:cNvPr id="9" name="Group 8"/>
          <p:cNvGrpSpPr/>
          <p:nvPr/>
        </p:nvGrpSpPr>
        <p:grpSpPr>
          <a:xfrm>
            <a:off x="2640039" y="1784697"/>
            <a:ext cx="6302322" cy="4991098"/>
            <a:chOff x="2886075" y="2181225"/>
            <a:chExt cx="5676900" cy="4495798"/>
          </a:xfrm>
        </p:grpSpPr>
        <p:pic>
          <p:nvPicPr>
            <p:cNvPr id="12" name="Picture 1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86075" y="2181225"/>
              <a:ext cx="5676900" cy="4438649"/>
            </a:xfrm>
            <a:prstGeom prst="rect">
              <a:avLst/>
            </a:prstGeom>
            <a:noFill/>
            <a:ln w="6350">
              <a:noFill/>
            </a:ln>
          </p:spPr>
        </p:pic>
        <p:sp>
          <p:nvSpPr>
            <p:cNvPr id="3" name="Rectangle 2"/>
            <p:cNvSpPr/>
            <p:nvPr/>
          </p:nvSpPr>
          <p:spPr>
            <a:xfrm rot="16200000">
              <a:off x="2731856" y="4162053"/>
              <a:ext cx="822789" cy="307777"/>
            </a:xfrm>
            <a:prstGeom prst="rect">
              <a:avLst/>
            </a:prstGeom>
            <a:solidFill>
              <a:schemeClr val="bg1"/>
            </a:solidFill>
          </p:spPr>
          <p:txBody>
            <a:bodyPr wrap="none">
              <a:spAutoFit/>
            </a:bodyPr>
            <a:lstStyle/>
            <a:p>
              <a:pPr algn="ctr">
                <a:defRPr sz="2400" b="0" i="0" u="none" strike="noStrike" kern="1200" baseline="0">
                  <a:solidFill>
                    <a:prstClr val="black"/>
                  </a:solidFill>
                  <a:latin typeface="+mn-lt"/>
                  <a:ea typeface="+mn-ea"/>
                  <a:cs typeface="+mn-cs"/>
                </a:defRPr>
              </a:pPr>
              <a:r>
                <a:rPr lang="en-US" sz="1400" b="1" dirty="0"/>
                <a:t>Features</a:t>
              </a:r>
            </a:p>
          </p:txBody>
        </p:sp>
        <p:sp>
          <p:nvSpPr>
            <p:cNvPr id="5" name="Rectangle 4"/>
            <p:cNvSpPr/>
            <p:nvPr/>
          </p:nvSpPr>
          <p:spPr>
            <a:xfrm>
              <a:off x="4494688" y="6369246"/>
              <a:ext cx="3468212" cy="307777"/>
            </a:xfrm>
            <a:prstGeom prst="rect">
              <a:avLst/>
            </a:prstGeom>
            <a:solidFill>
              <a:schemeClr val="bg1"/>
            </a:solidFill>
          </p:spPr>
          <p:txBody>
            <a:bodyPr wrap="square">
              <a:spAutoFit/>
            </a:bodyPr>
            <a:lstStyle/>
            <a:p>
              <a:pPr algn="ctr">
                <a:defRPr sz="1000" b="0" i="0" u="none" strike="noStrike" kern="1200" baseline="0">
                  <a:solidFill>
                    <a:prstClr val="black"/>
                  </a:solidFill>
                  <a:latin typeface="+mn-lt"/>
                  <a:ea typeface="+mn-ea"/>
                  <a:cs typeface="+mn-cs"/>
                </a:defRPr>
              </a:pPr>
              <a:r>
                <a:rPr lang="en-US" sz="1400" b="1" dirty="0"/>
                <a:t>Relative importance(Normalized)</a:t>
              </a:r>
            </a:p>
          </p:txBody>
        </p:sp>
      </p:grpSp>
      <p:cxnSp>
        <p:nvCxnSpPr>
          <p:cNvPr id="6" name="Straight Connector 5">
            <a:extLst>
              <a:ext uri="{FF2B5EF4-FFF2-40B4-BE49-F238E27FC236}">
                <a16:creationId xmlns:a16="http://schemas.microsoft.com/office/drawing/2014/main" id="{19DCFD4A-D7D4-3335-F50D-F05F67A7B6E4}"/>
              </a:ext>
            </a:extLst>
          </p:cNvPr>
          <p:cNvCxnSpPr/>
          <p:nvPr/>
        </p:nvCxnSpPr>
        <p:spPr>
          <a:xfrm>
            <a:off x="5892800" y="1784697"/>
            <a:ext cx="0" cy="451450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12067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AF589D8-7849-4C02-A223-56CCB14D4756}"/>
              </a:ext>
            </a:extLst>
          </p:cNvPr>
          <p:cNvGrpSpPr/>
          <p:nvPr/>
        </p:nvGrpSpPr>
        <p:grpSpPr>
          <a:xfrm>
            <a:off x="3623932" y="1809973"/>
            <a:ext cx="4887286" cy="4138674"/>
            <a:chOff x="1467873" y="1655125"/>
            <a:chExt cx="5263334" cy="4457121"/>
          </a:xfrm>
        </p:grpSpPr>
        <p:pic>
          <p:nvPicPr>
            <p:cNvPr id="5" name="Picture 4">
              <a:extLst>
                <a:ext uri="{FF2B5EF4-FFF2-40B4-BE49-F238E27FC236}">
                  <a16:creationId xmlns:a16="http://schemas.microsoft.com/office/drawing/2014/main" id="{3003CF45-6E99-4995-A51B-652DE2E64988}"/>
                </a:ext>
              </a:extLst>
            </p:cNvPr>
            <p:cNvPicPr/>
            <p:nvPr/>
          </p:nvPicPr>
          <p:blipFill rotWithShape="1">
            <a:blip r:embed="rId3" cstate="email">
              <a:extLst>
                <a:ext uri="{28A0092B-C50C-407E-A947-70E740481C1C}">
                  <a14:useLocalDpi xmlns:a14="http://schemas.microsoft.com/office/drawing/2010/main"/>
                </a:ext>
              </a:extLst>
            </a:blip>
            <a:srcRect t="-1137"/>
            <a:stretch/>
          </p:blipFill>
          <p:spPr>
            <a:xfrm>
              <a:off x="1811938" y="1964661"/>
              <a:ext cx="4919269" cy="4147585"/>
            </a:xfrm>
            <a:prstGeom prst="rect">
              <a:avLst/>
            </a:prstGeom>
          </p:spPr>
        </p:pic>
        <p:sp>
          <p:nvSpPr>
            <p:cNvPr id="6" name="Right Brace 5">
              <a:extLst>
                <a:ext uri="{FF2B5EF4-FFF2-40B4-BE49-F238E27FC236}">
                  <a16:creationId xmlns:a16="http://schemas.microsoft.com/office/drawing/2014/main" id="{1BA9EAFE-693D-4542-9C31-7CE16696E60A}"/>
                </a:ext>
              </a:extLst>
            </p:cNvPr>
            <p:cNvSpPr/>
            <p:nvPr/>
          </p:nvSpPr>
          <p:spPr>
            <a:xfrm rot="10800000">
              <a:off x="2043210" y="3075229"/>
              <a:ext cx="176565" cy="2478061"/>
            </a:xfrm>
            <a:prstGeom prst="rightBrace">
              <a:avLst>
                <a:gd name="adj1" fmla="val 64077"/>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id="{562683D9-35A7-4456-8341-CAF02451DD12}"/>
                </a:ext>
              </a:extLst>
            </p:cNvPr>
            <p:cNvSpPr/>
            <p:nvPr/>
          </p:nvSpPr>
          <p:spPr>
            <a:xfrm rot="16200000">
              <a:off x="4285638" y="1038913"/>
              <a:ext cx="151222" cy="2655020"/>
            </a:xfrm>
            <a:prstGeom prst="rightBrace">
              <a:avLst>
                <a:gd name="adj1" fmla="val 143755"/>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CB6F4E8D-C316-485C-86B9-484DEC30EB13}"/>
                </a:ext>
              </a:extLst>
            </p:cNvPr>
            <p:cNvSpPr txBox="1"/>
            <p:nvPr/>
          </p:nvSpPr>
          <p:spPr>
            <a:xfrm>
              <a:off x="3871562" y="1655125"/>
              <a:ext cx="2523163" cy="36460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(From FE model)</a:t>
              </a:r>
            </a:p>
          </p:txBody>
        </p:sp>
        <p:sp>
          <p:nvSpPr>
            <p:cNvPr id="27" name="TextBox 26">
              <a:extLst>
                <a:ext uri="{FF2B5EF4-FFF2-40B4-BE49-F238E27FC236}">
                  <a16:creationId xmlns:a16="http://schemas.microsoft.com/office/drawing/2014/main" id="{354CC035-1E49-4295-B016-8E529813785A}"/>
                </a:ext>
              </a:extLst>
            </p:cNvPr>
            <p:cNvSpPr txBox="1"/>
            <p:nvPr/>
          </p:nvSpPr>
          <p:spPr>
            <a:xfrm rot="16200000">
              <a:off x="587371" y="3910349"/>
              <a:ext cx="2125608" cy="36460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(From ML result)</a:t>
              </a:r>
            </a:p>
          </p:txBody>
        </p:sp>
      </p:grpSp>
      <p:sp>
        <p:nvSpPr>
          <p:cNvPr id="9" name="TextBox 8">
            <a:extLst>
              <a:ext uri="{FF2B5EF4-FFF2-40B4-BE49-F238E27FC236}">
                <a16:creationId xmlns:a16="http://schemas.microsoft.com/office/drawing/2014/main" id="{B5A09343-9FF5-4014-8673-465EE3A77C2B}"/>
              </a:ext>
            </a:extLst>
          </p:cNvPr>
          <p:cNvSpPr txBox="1"/>
          <p:nvPr/>
        </p:nvSpPr>
        <p:spPr>
          <a:xfrm>
            <a:off x="5669921" y="5928291"/>
            <a:ext cx="1682978"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(a) BP</a:t>
            </a:r>
          </a:p>
        </p:txBody>
      </p:sp>
      <p:sp>
        <p:nvSpPr>
          <p:cNvPr id="21" name="TextBox 20">
            <a:extLst>
              <a:ext uri="{FF2B5EF4-FFF2-40B4-BE49-F238E27FC236}">
                <a16:creationId xmlns:a16="http://schemas.microsoft.com/office/drawing/2014/main" id="{3473DF66-8751-472B-AD41-EEE4DE18D76F}"/>
              </a:ext>
            </a:extLst>
          </p:cNvPr>
          <p:cNvSpPr txBox="1"/>
          <p:nvPr/>
        </p:nvSpPr>
        <p:spPr>
          <a:xfrm>
            <a:off x="1821417" y="2910917"/>
            <a:ext cx="2069199" cy="584775"/>
          </a:xfrm>
          <a:prstGeom prst="rect">
            <a:avLst/>
          </a:prstGeom>
          <a:noFill/>
        </p:spPr>
        <p:txBody>
          <a:bodyPr wrap="square" rtlCol="0">
            <a:spAutoFit/>
          </a:bodyPr>
          <a:lstStyle/>
          <a:p>
            <a:r>
              <a:rPr lang="en-US" sz="1600" dirty="0"/>
              <a:t>How many data set </a:t>
            </a:r>
          </a:p>
          <a:p>
            <a:r>
              <a:rPr lang="en-US" sz="1600" dirty="0"/>
              <a:t>(e.g., peak freq. )</a:t>
            </a:r>
          </a:p>
        </p:txBody>
      </p:sp>
      <p:sp>
        <p:nvSpPr>
          <p:cNvPr id="22" name="TextBox 21">
            <a:extLst>
              <a:ext uri="{FF2B5EF4-FFF2-40B4-BE49-F238E27FC236}">
                <a16:creationId xmlns:a16="http://schemas.microsoft.com/office/drawing/2014/main" id="{23348FFC-F671-4516-8CE1-0CB229DCCC7A}"/>
              </a:ext>
            </a:extLst>
          </p:cNvPr>
          <p:cNvSpPr txBox="1"/>
          <p:nvPr/>
        </p:nvSpPr>
        <p:spPr>
          <a:xfrm>
            <a:off x="305692" y="909354"/>
            <a:ext cx="6205718"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Total test data: 270</a:t>
            </a:r>
          </a:p>
          <a:p>
            <a:pPr marL="285750" indent="-285750">
              <a:buFont typeface="Arial" panose="020B0604020202020204" pitchFamily="34" charset="0"/>
              <a:buChar char="•"/>
            </a:pPr>
            <a:r>
              <a:rPr lang="en-US" b="1" dirty="0"/>
              <a:t>Real class number(30% randomly choose from database)</a:t>
            </a:r>
            <a:r>
              <a:rPr lang="en-US" dirty="0"/>
              <a:t>:</a:t>
            </a:r>
          </a:p>
          <a:p>
            <a:r>
              <a:rPr lang="en-US" dirty="0"/>
              <a:t>	Healthy(75+1+2)=</a:t>
            </a:r>
            <a:r>
              <a:rPr lang="en-US" dirty="0">
                <a:highlight>
                  <a:srgbClr val="00FF00"/>
                </a:highlight>
              </a:rPr>
              <a:t>78</a:t>
            </a:r>
          </a:p>
          <a:p>
            <a:r>
              <a:rPr lang="en-US" dirty="0"/>
              <a:t>	Mild(4+39+5+6)=54</a:t>
            </a:r>
          </a:p>
          <a:p>
            <a:r>
              <a:rPr lang="en-US" dirty="0"/>
              <a:t>	Moderate(4+61)=65</a:t>
            </a:r>
          </a:p>
          <a:p>
            <a:r>
              <a:rPr lang="en-US" dirty="0"/>
              <a:t>	Severe(4+69)=73</a:t>
            </a:r>
          </a:p>
        </p:txBody>
      </p:sp>
      <p:cxnSp>
        <p:nvCxnSpPr>
          <p:cNvPr id="25" name="Straight Arrow Connector 24">
            <a:extLst>
              <a:ext uri="{FF2B5EF4-FFF2-40B4-BE49-F238E27FC236}">
                <a16:creationId xmlns:a16="http://schemas.microsoft.com/office/drawing/2014/main" id="{C93696BD-7BE5-4B1D-9EA9-291AA33F1FD8}"/>
              </a:ext>
            </a:extLst>
          </p:cNvPr>
          <p:cNvCxnSpPr>
            <a:cxnSpLocks/>
          </p:cNvCxnSpPr>
          <p:nvPr/>
        </p:nvCxnSpPr>
        <p:spPr>
          <a:xfrm flipH="1">
            <a:off x="3627951" y="2992470"/>
            <a:ext cx="1372982" cy="1022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0AC077AA-1C57-4FB8-A68E-A3DAF1605760}"/>
              </a:ext>
            </a:extLst>
          </p:cNvPr>
          <p:cNvSpPr>
            <a:spLocks noGrp="1"/>
          </p:cNvSpPr>
          <p:nvPr>
            <p:ph type="title"/>
          </p:nvPr>
        </p:nvSpPr>
        <p:spPr>
          <a:xfrm>
            <a:off x="72168" y="518099"/>
            <a:ext cx="8229600" cy="439455"/>
          </a:xfrm>
        </p:spPr>
        <p:txBody>
          <a:bodyPr/>
          <a:lstStyle/>
          <a:p>
            <a:r>
              <a:rPr lang="en-US" altLang="ko-KR" sz="2400" dirty="0"/>
              <a:t>5. Results: Damage prediction</a:t>
            </a:r>
            <a:endParaRPr lang="ko-KR" altLang="en-US" sz="2400" dirty="0"/>
          </a:p>
        </p:txBody>
      </p:sp>
      <p:sp>
        <p:nvSpPr>
          <p:cNvPr id="17" name="TextBox 16">
            <a:extLst>
              <a:ext uri="{FF2B5EF4-FFF2-40B4-BE49-F238E27FC236}">
                <a16:creationId xmlns:a16="http://schemas.microsoft.com/office/drawing/2014/main" id="{030C35C6-DAA4-4A30-B3AB-C9429C722D8E}"/>
              </a:ext>
            </a:extLst>
          </p:cNvPr>
          <p:cNvSpPr txBox="1"/>
          <p:nvPr/>
        </p:nvSpPr>
        <p:spPr>
          <a:xfrm>
            <a:off x="8896406" y="3865532"/>
            <a:ext cx="3009344" cy="923330"/>
          </a:xfrm>
          <a:prstGeom prst="rect">
            <a:avLst/>
          </a:prstGeom>
          <a:solidFill>
            <a:schemeClr val="bg1">
              <a:alpha val="55000"/>
            </a:schemeClr>
          </a:solidFill>
        </p:spPr>
        <p:txBody>
          <a:bodyPr wrap="square" rtlCol="0">
            <a:spAutoFit/>
          </a:bodyPr>
          <a:lstStyle/>
          <a:p>
            <a:r>
              <a:rPr lang="en-US" b="1" dirty="0"/>
              <a:t>Model accuracy:</a:t>
            </a:r>
          </a:p>
          <a:p>
            <a:r>
              <a:rPr lang="en-US" b="1" dirty="0"/>
              <a:t>27.7%+14.4%+22.6%+25.6%</a:t>
            </a:r>
          </a:p>
          <a:p>
            <a:r>
              <a:rPr lang="en-US" b="1" dirty="0"/>
              <a:t>= </a:t>
            </a:r>
            <a:r>
              <a:rPr lang="en-US" b="1" dirty="0">
                <a:highlight>
                  <a:srgbClr val="FF0000"/>
                </a:highlight>
              </a:rPr>
              <a:t>90.3%</a:t>
            </a:r>
          </a:p>
        </p:txBody>
      </p:sp>
      <p:cxnSp>
        <p:nvCxnSpPr>
          <p:cNvPr id="28" name="Straight Arrow Connector 27">
            <a:extLst>
              <a:ext uri="{FF2B5EF4-FFF2-40B4-BE49-F238E27FC236}">
                <a16:creationId xmlns:a16="http://schemas.microsoft.com/office/drawing/2014/main" id="{5CC99B6A-4B3E-4700-B5B2-F0939DDF7DE7}"/>
              </a:ext>
            </a:extLst>
          </p:cNvPr>
          <p:cNvCxnSpPr>
            <a:cxnSpLocks/>
          </p:cNvCxnSpPr>
          <p:nvPr/>
        </p:nvCxnSpPr>
        <p:spPr>
          <a:xfrm flipH="1">
            <a:off x="3408551" y="5091764"/>
            <a:ext cx="1853626" cy="1053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4FC9F91-A8D8-4312-8E5E-665873D64B26}"/>
              </a:ext>
            </a:extLst>
          </p:cNvPr>
          <p:cNvSpPr txBox="1"/>
          <p:nvPr/>
        </p:nvSpPr>
        <p:spPr>
          <a:xfrm>
            <a:off x="371598" y="6200957"/>
            <a:ext cx="4343400" cy="584775"/>
          </a:xfrm>
          <a:prstGeom prst="rect">
            <a:avLst/>
          </a:prstGeom>
          <a:noFill/>
        </p:spPr>
        <p:txBody>
          <a:bodyPr wrap="square" rtlCol="0">
            <a:spAutoFit/>
          </a:bodyPr>
          <a:lstStyle/>
          <a:p>
            <a:pPr algn="r"/>
            <a:r>
              <a:rPr lang="en-US" sz="1600" dirty="0"/>
              <a:t>These data(2 data) should be “healthy” </a:t>
            </a:r>
          </a:p>
          <a:p>
            <a:pPr algn="r"/>
            <a:r>
              <a:rPr lang="en-US" sz="1600" dirty="0"/>
              <a:t>but ML give wrong classification to “Severe”</a:t>
            </a:r>
          </a:p>
        </p:txBody>
      </p:sp>
      <p:cxnSp>
        <p:nvCxnSpPr>
          <p:cNvPr id="36" name="Straight Arrow Connector 35">
            <a:extLst>
              <a:ext uri="{FF2B5EF4-FFF2-40B4-BE49-F238E27FC236}">
                <a16:creationId xmlns:a16="http://schemas.microsoft.com/office/drawing/2014/main" id="{A923764A-0735-4B3C-B78E-7A025DBFD596}"/>
              </a:ext>
            </a:extLst>
          </p:cNvPr>
          <p:cNvCxnSpPr>
            <a:cxnSpLocks/>
          </p:cNvCxnSpPr>
          <p:nvPr/>
        </p:nvCxnSpPr>
        <p:spPr>
          <a:xfrm flipH="1">
            <a:off x="2500439" y="3223412"/>
            <a:ext cx="2403334" cy="552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6E5B0C8-A291-4728-ACED-4B46C87DD8AF}"/>
              </a:ext>
            </a:extLst>
          </p:cNvPr>
          <p:cNvSpPr txBox="1"/>
          <p:nvPr/>
        </p:nvSpPr>
        <p:spPr>
          <a:xfrm>
            <a:off x="286250" y="3728844"/>
            <a:ext cx="2240854" cy="584775"/>
          </a:xfrm>
          <a:prstGeom prst="rect">
            <a:avLst/>
          </a:prstGeom>
          <a:noFill/>
        </p:spPr>
        <p:txBody>
          <a:bodyPr wrap="square" rtlCol="0">
            <a:spAutoFit/>
          </a:bodyPr>
          <a:lstStyle/>
          <a:p>
            <a:pPr algn="r"/>
            <a:r>
              <a:rPr lang="en-US" sz="1600" dirty="0">
                <a:highlight>
                  <a:srgbClr val="FFFF00"/>
                </a:highlight>
              </a:rPr>
              <a:t>75</a:t>
            </a:r>
            <a:r>
              <a:rPr lang="en-US" sz="1600" dirty="0"/>
              <a:t>/270=27.7%</a:t>
            </a:r>
          </a:p>
          <a:p>
            <a:pPr algn="r"/>
            <a:r>
              <a:rPr lang="en-US" sz="1600" dirty="0">
                <a:highlight>
                  <a:srgbClr val="FFFF00"/>
                </a:highlight>
              </a:rPr>
              <a:t>75</a:t>
            </a:r>
            <a:r>
              <a:rPr lang="en-US" sz="1600" dirty="0"/>
              <a:t>/</a:t>
            </a:r>
            <a:r>
              <a:rPr lang="en-US" sz="1600" dirty="0">
                <a:highlight>
                  <a:srgbClr val="00FF00"/>
                </a:highlight>
              </a:rPr>
              <a:t>78</a:t>
            </a:r>
            <a:r>
              <a:rPr lang="en-US" sz="1600" dirty="0"/>
              <a:t> = </a:t>
            </a:r>
            <a:r>
              <a:rPr lang="en-US" sz="1600" dirty="0">
                <a:highlight>
                  <a:srgbClr val="FF0000"/>
                </a:highlight>
              </a:rPr>
              <a:t>96%</a:t>
            </a:r>
          </a:p>
        </p:txBody>
      </p:sp>
      <p:cxnSp>
        <p:nvCxnSpPr>
          <p:cNvPr id="42" name="Straight Arrow Connector 41">
            <a:extLst>
              <a:ext uri="{FF2B5EF4-FFF2-40B4-BE49-F238E27FC236}">
                <a16:creationId xmlns:a16="http://schemas.microsoft.com/office/drawing/2014/main" id="{65F31818-9D40-4B4E-AB9C-B959CFCED153}"/>
              </a:ext>
            </a:extLst>
          </p:cNvPr>
          <p:cNvCxnSpPr>
            <a:cxnSpLocks/>
          </p:cNvCxnSpPr>
          <p:nvPr/>
        </p:nvCxnSpPr>
        <p:spPr>
          <a:xfrm flipV="1">
            <a:off x="8410330" y="2086417"/>
            <a:ext cx="782877" cy="906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84CF86C-81F0-42B6-9DC4-57B8021AC65D}"/>
              </a:ext>
            </a:extLst>
          </p:cNvPr>
          <p:cNvSpPr txBox="1"/>
          <p:nvPr/>
        </p:nvSpPr>
        <p:spPr>
          <a:xfrm>
            <a:off x="9246006" y="1915251"/>
            <a:ext cx="2240854" cy="1077218"/>
          </a:xfrm>
          <a:prstGeom prst="rect">
            <a:avLst/>
          </a:prstGeom>
          <a:noFill/>
        </p:spPr>
        <p:txBody>
          <a:bodyPr wrap="square" rtlCol="0">
            <a:spAutoFit/>
          </a:bodyPr>
          <a:lstStyle/>
          <a:p>
            <a:r>
              <a:rPr lang="en-US" sz="1600" dirty="0"/>
              <a:t>75/79=94.9%, which means ML provides “healthy” class with 94.9% accuracy.</a:t>
            </a:r>
          </a:p>
        </p:txBody>
      </p:sp>
      <p:cxnSp>
        <p:nvCxnSpPr>
          <p:cNvPr id="46" name="Straight Arrow Connector 45">
            <a:extLst>
              <a:ext uri="{FF2B5EF4-FFF2-40B4-BE49-F238E27FC236}">
                <a16:creationId xmlns:a16="http://schemas.microsoft.com/office/drawing/2014/main" id="{42D5DA23-1E07-4EBB-B194-B3988DD8F5B6}"/>
              </a:ext>
            </a:extLst>
          </p:cNvPr>
          <p:cNvCxnSpPr>
            <a:cxnSpLocks/>
          </p:cNvCxnSpPr>
          <p:nvPr/>
        </p:nvCxnSpPr>
        <p:spPr>
          <a:xfrm>
            <a:off x="7430992" y="5732152"/>
            <a:ext cx="105394" cy="413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BF57222-EEEB-4A87-AB7E-66D28C13D192}"/>
              </a:ext>
            </a:extLst>
          </p:cNvPr>
          <p:cNvSpPr txBox="1"/>
          <p:nvPr/>
        </p:nvSpPr>
        <p:spPr>
          <a:xfrm>
            <a:off x="7303044" y="6183961"/>
            <a:ext cx="4131017" cy="584775"/>
          </a:xfrm>
          <a:prstGeom prst="rect">
            <a:avLst/>
          </a:prstGeom>
          <a:noFill/>
        </p:spPr>
        <p:txBody>
          <a:bodyPr wrap="square" rtlCol="0">
            <a:spAutoFit/>
          </a:bodyPr>
          <a:lstStyle/>
          <a:p>
            <a:r>
              <a:rPr lang="en-US" sz="1600" dirty="0"/>
              <a:t>69/73=94.5%, which means for “severe”, ML has 94.5% accuracy of prediction</a:t>
            </a:r>
          </a:p>
        </p:txBody>
      </p:sp>
    </p:spTree>
    <p:extLst>
      <p:ext uri="{BB962C8B-B14F-4D97-AF65-F5344CB8AC3E}">
        <p14:creationId xmlns:p14="http://schemas.microsoft.com/office/powerpoint/2010/main" val="12017419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8032-79D3-4A22-B5C4-107AB6682071}"/>
              </a:ext>
            </a:extLst>
          </p:cNvPr>
          <p:cNvSpPr>
            <a:spLocks noGrp="1"/>
          </p:cNvSpPr>
          <p:nvPr>
            <p:ph type="title"/>
          </p:nvPr>
        </p:nvSpPr>
        <p:spPr/>
        <p:txBody>
          <a:bodyPr/>
          <a:lstStyle/>
          <a:p>
            <a:r>
              <a:rPr lang="en-US" altLang="ko-KR" sz="2400" dirty="0"/>
              <a:t>5. Results: Damage prediction (static load case)</a:t>
            </a:r>
            <a:endParaRPr lang="ko-KR" altLang="en-US" sz="2400" dirty="0"/>
          </a:p>
        </p:txBody>
      </p:sp>
      <p:grpSp>
        <p:nvGrpSpPr>
          <p:cNvPr id="3" name="Group 2">
            <a:extLst>
              <a:ext uri="{FF2B5EF4-FFF2-40B4-BE49-F238E27FC236}">
                <a16:creationId xmlns:a16="http://schemas.microsoft.com/office/drawing/2014/main" id="{B50F3E82-D477-50C9-F3AF-561ED82E5A65}"/>
              </a:ext>
            </a:extLst>
          </p:cNvPr>
          <p:cNvGrpSpPr/>
          <p:nvPr/>
        </p:nvGrpSpPr>
        <p:grpSpPr>
          <a:xfrm>
            <a:off x="2700018" y="1596185"/>
            <a:ext cx="6443982" cy="4909022"/>
            <a:chOff x="2233293" y="1412868"/>
            <a:chExt cx="6901182" cy="5257316"/>
          </a:xfrm>
        </p:grpSpPr>
        <p:pic>
          <p:nvPicPr>
            <p:cNvPr id="5" name="Picture 4">
              <a:extLst>
                <a:ext uri="{FF2B5EF4-FFF2-40B4-BE49-F238E27FC236}">
                  <a16:creationId xmlns:a16="http://schemas.microsoft.com/office/drawing/2014/main" id="{3003CF45-6E99-4995-A51B-652DE2E64988}"/>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2246155" y="1412869"/>
              <a:ext cx="3134043" cy="2418451"/>
            </a:xfrm>
            <a:prstGeom prst="rect">
              <a:avLst/>
            </a:prstGeom>
          </p:spPr>
        </p:pic>
        <p:pic>
          <p:nvPicPr>
            <p:cNvPr id="6" name="Picture 5">
              <a:extLst>
                <a:ext uri="{FF2B5EF4-FFF2-40B4-BE49-F238E27FC236}">
                  <a16:creationId xmlns:a16="http://schemas.microsoft.com/office/drawing/2014/main" id="{7B8D3B6B-CD93-4D38-BFD7-89194F546B3A}"/>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5869464" y="1412868"/>
              <a:ext cx="3265010" cy="2418452"/>
            </a:xfrm>
            <a:prstGeom prst="rect">
              <a:avLst/>
            </a:prstGeom>
          </p:spPr>
        </p:pic>
        <p:pic>
          <p:nvPicPr>
            <p:cNvPr id="7" name="Picture 6">
              <a:extLst>
                <a:ext uri="{FF2B5EF4-FFF2-40B4-BE49-F238E27FC236}">
                  <a16:creationId xmlns:a16="http://schemas.microsoft.com/office/drawing/2014/main" id="{E5DB4D2F-5930-4783-B027-F9E749502FD5}"/>
                </a:ext>
              </a:extLst>
            </p:cNvPr>
            <p:cNvPicPr/>
            <p:nvPr/>
          </p:nvPicPr>
          <p:blipFill rotWithShape="1">
            <a:blip r:embed="rId5" cstate="email">
              <a:extLst>
                <a:ext uri="{28A0092B-C50C-407E-A947-70E740481C1C}">
                  <a14:useLocalDpi xmlns:a14="http://schemas.microsoft.com/office/drawing/2010/main"/>
                </a:ext>
              </a:extLst>
            </a:blip>
            <a:srcRect/>
            <a:stretch/>
          </p:blipFill>
          <p:spPr>
            <a:xfrm>
              <a:off x="2233293" y="3966080"/>
              <a:ext cx="3151191" cy="2501391"/>
            </a:xfrm>
            <a:prstGeom prst="rect">
              <a:avLst/>
            </a:prstGeom>
          </p:spPr>
        </p:pic>
        <p:pic>
          <p:nvPicPr>
            <p:cNvPr id="8" name="Picture 7">
              <a:extLst>
                <a:ext uri="{FF2B5EF4-FFF2-40B4-BE49-F238E27FC236}">
                  <a16:creationId xmlns:a16="http://schemas.microsoft.com/office/drawing/2014/main" id="{167AABC1-5DB5-4303-9D9E-37B54B4ADE43}"/>
                </a:ext>
              </a:extLst>
            </p:cNvPr>
            <p:cNvPicPr/>
            <p:nvPr/>
          </p:nvPicPr>
          <p:blipFill rotWithShape="1">
            <a:blip r:embed="rId6" cstate="email">
              <a:extLst>
                <a:ext uri="{28A0092B-C50C-407E-A947-70E740481C1C}">
                  <a14:useLocalDpi xmlns:a14="http://schemas.microsoft.com/office/drawing/2010/main"/>
                </a:ext>
              </a:extLst>
            </a:blip>
            <a:srcRect/>
            <a:stretch/>
          </p:blipFill>
          <p:spPr>
            <a:xfrm>
              <a:off x="5865178" y="3931920"/>
              <a:ext cx="3269297" cy="2501391"/>
            </a:xfrm>
            <a:prstGeom prst="rect">
              <a:avLst/>
            </a:prstGeom>
          </p:spPr>
        </p:pic>
        <p:sp>
          <p:nvSpPr>
            <p:cNvPr id="9" name="TextBox 8">
              <a:extLst>
                <a:ext uri="{FF2B5EF4-FFF2-40B4-BE49-F238E27FC236}">
                  <a16:creationId xmlns:a16="http://schemas.microsoft.com/office/drawing/2014/main" id="{B5A09343-9FF5-4014-8673-465EE3A77C2B}"/>
                </a:ext>
              </a:extLst>
            </p:cNvPr>
            <p:cNvSpPr txBox="1"/>
            <p:nvPr/>
          </p:nvSpPr>
          <p:spPr>
            <a:xfrm>
              <a:off x="3604940" y="3730722"/>
              <a:ext cx="168297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 BP</a:t>
              </a:r>
            </a:p>
          </p:txBody>
        </p:sp>
        <p:sp>
          <p:nvSpPr>
            <p:cNvPr id="10" name="TextBox 9">
              <a:extLst>
                <a:ext uri="{FF2B5EF4-FFF2-40B4-BE49-F238E27FC236}">
                  <a16:creationId xmlns:a16="http://schemas.microsoft.com/office/drawing/2014/main" id="{E880A252-3FBF-4AD7-A1B5-6732E3EDF9E4}"/>
                </a:ext>
              </a:extLst>
            </p:cNvPr>
            <p:cNvSpPr txBox="1"/>
            <p:nvPr/>
          </p:nvSpPr>
          <p:spPr>
            <a:xfrm>
              <a:off x="7320529" y="3718459"/>
              <a:ext cx="168297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(b) SVM</a:t>
              </a:r>
            </a:p>
          </p:txBody>
        </p:sp>
        <p:sp>
          <p:nvSpPr>
            <p:cNvPr id="11" name="TextBox 10">
              <a:extLst>
                <a:ext uri="{FF2B5EF4-FFF2-40B4-BE49-F238E27FC236}">
                  <a16:creationId xmlns:a16="http://schemas.microsoft.com/office/drawing/2014/main" id="{8414BB40-9794-4C4A-ADDB-C5B903A4DF89}"/>
                </a:ext>
              </a:extLst>
            </p:cNvPr>
            <p:cNvSpPr txBox="1"/>
            <p:nvPr/>
          </p:nvSpPr>
          <p:spPr>
            <a:xfrm>
              <a:off x="3600653" y="6362407"/>
              <a:ext cx="168297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 DT</a:t>
              </a:r>
            </a:p>
          </p:txBody>
        </p:sp>
        <p:sp>
          <p:nvSpPr>
            <p:cNvPr id="12" name="TextBox 11">
              <a:extLst>
                <a:ext uri="{FF2B5EF4-FFF2-40B4-BE49-F238E27FC236}">
                  <a16:creationId xmlns:a16="http://schemas.microsoft.com/office/drawing/2014/main" id="{289F1A26-0BA9-4118-BC19-B3CCF82B0639}"/>
                </a:ext>
              </a:extLst>
            </p:cNvPr>
            <p:cNvSpPr txBox="1"/>
            <p:nvPr/>
          </p:nvSpPr>
          <p:spPr>
            <a:xfrm>
              <a:off x="7316242" y="6356352"/>
              <a:ext cx="168297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(d) </a:t>
              </a:r>
              <a:r>
                <a:rPr lang="en-US" sz="1400" b="1" dirty="0" err="1">
                  <a:latin typeface="Arial" panose="020B0604020202020204" pitchFamily="34" charset="0"/>
                  <a:cs typeface="Arial" panose="020B0604020202020204" pitchFamily="34" charset="0"/>
                </a:rPr>
                <a:t>XGBoost</a:t>
              </a:r>
              <a:endParaRPr lang="en-US" sz="1400" b="1" dirty="0">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CB8632F2-48D3-403C-B8F0-A67BA6E93DCB}"/>
              </a:ext>
            </a:extLst>
          </p:cNvPr>
          <p:cNvSpPr txBox="1"/>
          <p:nvPr/>
        </p:nvSpPr>
        <p:spPr>
          <a:xfrm>
            <a:off x="1700213" y="886990"/>
            <a:ext cx="8791575" cy="646331"/>
          </a:xfrm>
          <a:prstGeom prst="rect">
            <a:avLst/>
          </a:prstGeom>
          <a:noFill/>
        </p:spPr>
        <p:txBody>
          <a:bodyPr wrap="square" rtlCol="0">
            <a:spAutoFit/>
          </a:bodyPr>
          <a:lstStyle/>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XGBoost</a:t>
            </a:r>
            <a:r>
              <a:rPr lang="en-US" dirty="0">
                <a:latin typeface="Arial" panose="020B0604020202020204" pitchFamily="34" charset="0"/>
                <a:cs typeface="Arial" panose="020B0604020202020204" pitchFamily="34" charset="0"/>
              </a:rPr>
              <a:t> shows the highest accuracy, which about 92.6% of the correct rate of damage prediction.</a:t>
            </a:r>
          </a:p>
        </p:txBody>
      </p:sp>
      <p:sp>
        <p:nvSpPr>
          <p:cNvPr id="16" name="TextBox 15">
            <a:extLst>
              <a:ext uri="{FF2B5EF4-FFF2-40B4-BE49-F238E27FC236}">
                <a16:creationId xmlns:a16="http://schemas.microsoft.com/office/drawing/2014/main" id="{D7468020-C427-489F-AFDB-04EADCB711A3}"/>
              </a:ext>
            </a:extLst>
          </p:cNvPr>
          <p:cNvSpPr txBox="1"/>
          <p:nvPr/>
        </p:nvSpPr>
        <p:spPr>
          <a:xfrm>
            <a:off x="3995841" y="6529971"/>
            <a:ext cx="5214307" cy="369332"/>
          </a:xfrm>
          <a:prstGeom prst="rect">
            <a:avLst/>
          </a:prstGeom>
          <a:noFill/>
        </p:spPr>
        <p:txBody>
          <a:bodyPr wrap="square">
            <a:spAutoFit/>
          </a:bodyPr>
          <a:lstStyle/>
          <a:p>
            <a:pPr algn="just">
              <a:spcAft>
                <a:spcPts val="1000"/>
              </a:spcAft>
            </a:pPr>
            <a:r>
              <a:rPr lang="en-US" b="1" dirty="0">
                <a:ea typeface="Calibri" panose="020F0502020204030204" pitchFamily="34" charset="0"/>
              </a:rPr>
              <a:t>Damage prediction results (static load case)</a:t>
            </a:r>
          </a:p>
        </p:txBody>
      </p:sp>
    </p:spTree>
    <p:extLst>
      <p:ext uri="{BB962C8B-B14F-4D97-AF65-F5344CB8AC3E}">
        <p14:creationId xmlns:p14="http://schemas.microsoft.com/office/powerpoint/2010/main" val="8338145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8032-79D3-4A22-B5C4-107AB6682071}"/>
              </a:ext>
            </a:extLst>
          </p:cNvPr>
          <p:cNvSpPr>
            <a:spLocks noGrp="1"/>
          </p:cNvSpPr>
          <p:nvPr>
            <p:ph type="title"/>
          </p:nvPr>
        </p:nvSpPr>
        <p:spPr/>
        <p:txBody>
          <a:bodyPr/>
          <a:lstStyle/>
          <a:p>
            <a:r>
              <a:rPr lang="en-US" altLang="ko-KR" sz="2400" dirty="0"/>
              <a:t>5. Results: Damage prediction (moving load case)</a:t>
            </a:r>
            <a:endParaRPr lang="ko-KR" altLang="en-US" sz="2400" dirty="0"/>
          </a:p>
        </p:txBody>
      </p:sp>
      <p:sp>
        <p:nvSpPr>
          <p:cNvPr id="15" name="TextBox 14">
            <a:extLst>
              <a:ext uri="{FF2B5EF4-FFF2-40B4-BE49-F238E27FC236}">
                <a16:creationId xmlns:a16="http://schemas.microsoft.com/office/drawing/2014/main" id="{CB8632F2-48D3-403C-B8F0-A67BA6E93DCB}"/>
              </a:ext>
            </a:extLst>
          </p:cNvPr>
          <p:cNvSpPr txBox="1"/>
          <p:nvPr/>
        </p:nvSpPr>
        <p:spPr>
          <a:xfrm>
            <a:off x="642938" y="928909"/>
            <a:ext cx="11187112" cy="369332"/>
          </a:xfrm>
          <a:prstGeom prst="rect">
            <a:avLst/>
          </a:prstGeom>
          <a:noFill/>
        </p:spPr>
        <p:txBody>
          <a:bodyPr wrap="square" rtlCol="0">
            <a:spAutoFit/>
          </a:bodyPr>
          <a:lstStyle/>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XGBoost</a:t>
            </a:r>
            <a:r>
              <a:rPr lang="en-US" dirty="0">
                <a:latin typeface="Arial" panose="020B0604020202020204" pitchFamily="34" charset="0"/>
                <a:cs typeface="Arial" panose="020B0604020202020204" pitchFamily="34" charset="0"/>
              </a:rPr>
              <a:t> shows the highest accuracy, which about 83.3% of the correct rate of damage prediction.</a:t>
            </a:r>
          </a:p>
        </p:txBody>
      </p:sp>
      <p:sp>
        <p:nvSpPr>
          <p:cNvPr id="18" name="TextBox 17">
            <a:extLst>
              <a:ext uri="{FF2B5EF4-FFF2-40B4-BE49-F238E27FC236}">
                <a16:creationId xmlns:a16="http://schemas.microsoft.com/office/drawing/2014/main" id="{002F13E5-7560-41A2-AC08-D28BF20C1994}"/>
              </a:ext>
            </a:extLst>
          </p:cNvPr>
          <p:cNvSpPr txBox="1"/>
          <p:nvPr/>
        </p:nvSpPr>
        <p:spPr>
          <a:xfrm>
            <a:off x="3845504" y="6508001"/>
            <a:ext cx="5214307" cy="369332"/>
          </a:xfrm>
          <a:prstGeom prst="rect">
            <a:avLst/>
          </a:prstGeom>
          <a:noFill/>
        </p:spPr>
        <p:txBody>
          <a:bodyPr wrap="square">
            <a:spAutoFit/>
          </a:bodyPr>
          <a:lstStyle/>
          <a:p>
            <a:pPr algn="ctr">
              <a:spcAft>
                <a:spcPts val="1000"/>
              </a:spcAft>
            </a:pPr>
            <a:r>
              <a:rPr lang="en-US" b="1" dirty="0">
                <a:ea typeface="Calibri" panose="020F0502020204030204" pitchFamily="34" charset="0"/>
              </a:rPr>
              <a:t>Damage prediction results (moving load case)</a:t>
            </a:r>
          </a:p>
        </p:txBody>
      </p:sp>
      <p:grpSp>
        <p:nvGrpSpPr>
          <p:cNvPr id="19" name="Group 18">
            <a:extLst>
              <a:ext uri="{FF2B5EF4-FFF2-40B4-BE49-F238E27FC236}">
                <a16:creationId xmlns:a16="http://schemas.microsoft.com/office/drawing/2014/main" id="{5F183CB1-6B04-4BBC-C9F7-D7D71710CFA6}"/>
              </a:ext>
            </a:extLst>
          </p:cNvPr>
          <p:cNvGrpSpPr/>
          <p:nvPr/>
        </p:nvGrpSpPr>
        <p:grpSpPr>
          <a:xfrm>
            <a:off x="2790563" y="1595291"/>
            <a:ext cx="6610873" cy="4904262"/>
            <a:chOff x="2203824" y="1457798"/>
            <a:chExt cx="7026219" cy="5212386"/>
          </a:xfrm>
        </p:grpSpPr>
        <p:pic>
          <p:nvPicPr>
            <p:cNvPr id="20" name="Picture 19">
              <a:extLst>
                <a:ext uri="{FF2B5EF4-FFF2-40B4-BE49-F238E27FC236}">
                  <a16:creationId xmlns:a16="http://schemas.microsoft.com/office/drawing/2014/main" id="{2E585E36-63D9-FBBD-D14B-050666677218}"/>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2203824" y="1495559"/>
              <a:ext cx="3002961" cy="2307911"/>
            </a:xfrm>
            <a:prstGeom prst="rect">
              <a:avLst/>
            </a:prstGeom>
          </p:spPr>
        </p:pic>
        <p:pic>
          <p:nvPicPr>
            <p:cNvPr id="21" name="Picture 20">
              <a:extLst>
                <a:ext uri="{FF2B5EF4-FFF2-40B4-BE49-F238E27FC236}">
                  <a16:creationId xmlns:a16="http://schemas.microsoft.com/office/drawing/2014/main" id="{D9E8FCCB-061B-1B2E-BE09-073327F14F4C}"/>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6060916" y="1457798"/>
              <a:ext cx="3169127" cy="2307910"/>
            </a:xfrm>
            <a:prstGeom prst="rect">
              <a:avLst/>
            </a:prstGeom>
          </p:spPr>
        </p:pic>
        <p:pic>
          <p:nvPicPr>
            <p:cNvPr id="22" name="Picture 21">
              <a:extLst>
                <a:ext uri="{FF2B5EF4-FFF2-40B4-BE49-F238E27FC236}">
                  <a16:creationId xmlns:a16="http://schemas.microsoft.com/office/drawing/2014/main" id="{B18BF2AE-61F3-4A2F-E7F2-E2D34CE3B2F7}"/>
                </a:ext>
              </a:extLst>
            </p:cNvPr>
            <p:cNvPicPr/>
            <p:nvPr/>
          </p:nvPicPr>
          <p:blipFill rotWithShape="1">
            <a:blip r:embed="rId5" cstate="email">
              <a:extLst>
                <a:ext uri="{28A0092B-C50C-407E-A947-70E740481C1C}">
                  <a14:useLocalDpi xmlns:a14="http://schemas.microsoft.com/office/drawing/2010/main"/>
                </a:ext>
              </a:extLst>
            </a:blip>
            <a:srcRect/>
            <a:stretch/>
          </p:blipFill>
          <p:spPr>
            <a:xfrm>
              <a:off x="6096000" y="3943257"/>
              <a:ext cx="3134043" cy="2488374"/>
            </a:xfrm>
            <a:prstGeom prst="rect">
              <a:avLst/>
            </a:prstGeom>
          </p:spPr>
        </p:pic>
        <p:pic>
          <p:nvPicPr>
            <p:cNvPr id="23" name="Picture 22">
              <a:extLst>
                <a:ext uri="{FF2B5EF4-FFF2-40B4-BE49-F238E27FC236}">
                  <a16:creationId xmlns:a16="http://schemas.microsoft.com/office/drawing/2014/main" id="{FBE5823B-FA44-85CB-D886-876139E10EE0}"/>
                </a:ext>
              </a:extLst>
            </p:cNvPr>
            <p:cNvPicPr/>
            <p:nvPr/>
          </p:nvPicPr>
          <p:blipFill rotWithShape="1">
            <a:blip r:embed="rId6" cstate="email">
              <a:extLst>
                <a:ext uri="{28A0092B-C50C-407E-A947-70E740481C1C}">
                  <a14:useLocalDpi xmlns:a14="http://schemas.microsoft.com/office/drawing/2010/main"/>
                </a:ext>
              </a:extLst>
            </a:blip>
            <a:srcRect/>
            <a:stretch/>
          </p:blipFill>
          <p:spPr>
            <a:xfrm>
              <a:off x="2240662" y="3997212"/>
              <a:ext cx="3002962" cy="2434418"/>
            </a:xfrm>
            <a:prstGeom prst="rect">
              <a:avLst/>
            </a:prstGeom>
          </p:spPr>
        </p:pic>
        <p:sp>
          <p:nvSpPr>
            <p:cNvPr id="24" name="TextBox 23">
              <a:extLst>
                <a:ext uri="{FF2B5EF4-FFF2-40B4-BE49-F238E27FC236}">
                  <a16:creationId xmlns:a16="http://schemas.microsoft.com/office/drawing/2014/main" id="{51E8D196-728A-CB2B-485E-317DB4C11293}"/>
                </a:ext>
              </a:extLst>
            </p:cNvPr>
            <p:cNvSpPr txBox="1"/>
            <p:nvPr/>
          </p:nvSpPr>
          <p:spPr>
            <a:xfrm>
              <a:off x="3604940" y="3730722"/>
              <a:ext cx="168297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 BP</a:t>
              </a:r>
            </a:p>
          </p:txBody>
        </p:sp>
        <p:sp>
          <p:nvSpPr>
            <p:cNvPr id="25" name="TextBox 24">
              <a:extLst>
                <a:ext uri="{FF2B5EF4-FFF2-40B4-BE49-F238E27FC236}">
                  <a16:creationId xmlns:a16="http://schemas.microsoft.com/office/drawing/2014/main" id="{2F1C3B61-8665-3290-940E-0005D61219BB}"/>
                </a:ext>
              </a:extLst>
            </p:cNvPr>
            <p:cNvSpPr txBox="1"/>
            <p:nvPr/>
          </p:nvSpPr>
          <p:spPr>
            <a:xfrm>
              <a:off x="7320529" y="3718459"/>
              <a:ext cx="168297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(b) SVM</a:t>
              </a:r>
            </a:p>
          </p:txBody>
        </p:sp>
        <p:sp>
          <p:nvSpPr>
            <p:cNvPr id="26" name="TextBox 25">
              <a:extLst>
                <a:ext uri="{FF2B5EF4-FFF2-40B4-BE49-F238E27FC236}">
                  <a16:creationId xmlns:a16="http://schemas.microsoft.com/office/drawing/2014/main" id="{3AC6ADBF-AAF0-3917-DEEB-7331CF923EB8}"/>
                </a:ext>
              </a:extLst>
            </p:cNvPr>
            <p:cNvSpPr txBox="1"/>
            <p:nvPr/>
          </p:nvSpPr>
          <p:spPr>
            <a:xfrm>
              <a:off x="3600653" y="6362407"/>
              <a:ext cx="168297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 DT</a:t>
              </a:r>
            </a:p>
          </p:txBody>
        </p:sp>
        <p:sp>
          <p:nvSpPr>
            <p:cNvPr id="27" name="TextBox 26">
              <a:extLst>
                <a:ext uri="{FF2B5EF4-FFF2-40B4-BE49-F238E27FC236}">
                  <a16:creationId xmlns:a16="http://schemas.microsoft.com/office/drawing/2014/main" id="{D52EC631-221C-DA60-A233-30CDE577C7AA}"/>
                </a:ext>
              </a:extLst>
            </p:cNvPr>
            <p:cNvSpPr txBox="1"/>
            <p:nvPr/>
          </p:nvSpPr>
          <p:spPr>
            <a:xfrm>
              <a:off x="7316242" y="6356352"/>
              <a:ext cx="168297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(d) </a:t>
              </a:r>
              <a:r>
                <a:rPr lang="en-US" sz="1400" b="1" dirty="0" err="1">
                  <a:latin typeface="Arial" panose="020B0604020202020204" pitchFamily="34" charset="0"/>
                  <a:cs typeface="Arial" panose="020B0604020202020204" pitchFamily="34" charset="0"/>
                </a:rPr>
                <a:t>XGBoost</a:t>
              </a:r>
              <a:endParaRPr lang="en-US" sz="1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611925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676E-3527-42DC-A5A8-53CD686D45AF}"/>
              </a:ext>
            </a:extLst>
          </p:cNvPr>
          <p:cNvSpPr>
            <a:spLocks noGrp="1"/>
          </p:cNvSpPr>
          <p:nvPr>
            <p:ph type="title"/>
          </p:nvPr>
        </p:nvSpPr>
        <p:spPr/>
        <p:txBody>
          <a:bodyPr/>
          <a:lstStyle/>
          <a:p>
            <a:r>
              <a:rPr lang="en-US" altLang="ko-KR" dirty="0"/>
              <a:t>6. Conclusion</a:t>
            </a:r>
            <a:endParaRPr lang="ko-KR" altLang="en-US" dirty="0"/>
          </a:p>
        </p:txBody>
      </p:sp>
      <p:sp>
        <p:nvSpPr>
          <p:cNvPr id="3" name="Rectangle 2">
            <a:extLst>
              <a:ext uri="{FF2B5EF4-FFF2-40B4-BE49-F238E27FC236}">
                <a16:creationId xmlns:a16="http://schemas.microsoft.com/office/drawing/2014/main" id="{7EFA9DCA-5B86-4DD3-88E4-A80921BD883A}"/>
              </a:ext>
            </a:extLst>
          </p:cNvPr>
          <p:cNvSpPr/>
          <p:nvPr/>
        </p:nvSpPr>
        <p:spPr>
          <a:xfrm>
            <a:off x="661718" y="1025251"/>
            <a:ext cx="10868564" cy="5647700"/>
          </a:xfrm>
          <a:prstGeom prst="rect">
            <a:avLst/>
          </a:prstGeom>
        </p:spPr>
        <p:txBody>
          <a:bodyPr wrap="square">
            <a:spAutoFit/>
          </a:bodyPr>
          <a:lstStyle/>
          <a:p>
            <a:pPr algn="just"/>
            <a:r>
              <a:rPr lang="en-US" sz="1900" dirty="0">
                <a:latin typeface="Arial" panose="020B0604020202020204" pitchFamily="34" charset="0"/>
                <a:ea typeface="Calibri" panose="020F0502020204030204" pitchFamily="34" charset="0"/>
                <a:cs typeface="Arial" panose="020B0604020202020204" pitchFamily="34" charset="0"/>
              </a:rPr>
              <a:t>Developed a moving load FE model to simulate vehicle motion with contact method and finished the comprehensive parameter study of the FE model, which verified with VBI analytical solutions, and comparatively studied ML methods for damage prediction </a:t>
            </a:r>
          </a:p>
          <a:p>
            <a:pPr algn="just"/>
            <a:endParaRPr lang="en-US" sz="1900" dirty="0">
              <a:latin typeface="Arial" panose="020B0604020202020204" pitchFamily="34" charset="0"/>
              <a:cs typeface="Arial" panose="020B0604020202020204" pitchFamily="34" charset="0"/>
            </a:endParaRPr>
          </a:p>
          <a:p>
            <a:pPr algn="ctr"/>
            <a:r>
              <a:rPr lang="en-US" sz="1900" b="1" u="sng" dirty="0">
                <a:latin typeface="Arial" panose="020B0604020202020204" pitchFamily="34" charset="0"/>
                <a:cs typeface="Arial" panose="020B0604020202020204" pitchFamily="34" charset="0"/>
              </a:rPr>
              <a:t>Major Findings:</a:t>
            </a:r>
          </a:p>
          <a:p>
            <a:pPr algn="just"/>
            <a:endParaRPr lang="en-US" sz="19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Among four different ML models, </a:t>
            </a:r>
            <a:r>
              <a:rPr lang="en-US" sz="1900" dirty="0" err="1">
                <a:latin typeface="Arial" panose="020B0604020202020204" pitchFamily="34" charset="0"/>
                <a:cs typeface="Arial" panose="020B0604020202020204" pitchFamily="34" charset="0"/>
              </a:rPr>
              <a:t>XGBoost</a:t>
            </a:r>
            <a:r>
              <a:rPr lang="en-US" sz="1900" dirty="0">
                <a:latin typeface="Arial" panose="020B0604020202020204" pitchFamily="34" charset="0"/>
                <a:cs typeface="Arial" panose="020B0604020202020204" pitchFamily="34" charset="0"/>
              </a:rPr>
              <a:t> brings the highest damage prediction accuracy, with 92.6% accuracy for the static load model and 83.3% accuracy for the moving load model </a:t>
            </a:r>
          </a:p>
          <a:p>
            <a:pPr marL="285750" indent="-285750" algn="just">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The contact method used to simulate moving load is feasible, which the structural responses are verified with VBI analytical solution with comprehensive parameter studies. The energy loss (%) of maximum displacement between FE simulation results and VBI analytical solution shows a similar value</a:t>
            </a:r>
          </a:p>
          <a:p>
            <a:pPr marL="285750" indent="-285750" algn="just">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900" dirty="0">
                <a:latin typeface="Arial" panose="020B0604020202020204" pitchFamily="34" charset="0"/>
                <a:ea typeface="Calibri" panose="020F0502020204030204" pitchFamily="34" charset="0"/>
                <a:cs typeface="Arial" panose="020B0604020202020204" pitchFamily="34" charset="0"/>
              </a:rPr>
              <a:t>Feature selection is required for ML to avoid overfitting and minimize the situation where the ML prediction model is not well trained to increase the accuracy of damage prediction</a:t>
            </a:r>
            <a:endParaRPr lang="en-US" sz="1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The prediction accuracy of moving load is lower than static load accuracy because the structural response with moving load is much more complicated than the response in static load model</a:t>
            </a:r>
          </a:p>
        </p:txBody>
      </p:sp>
    </p:spTree>
    <p:extLst>
      <p:ext uri="{BB962C8B-B14F-4D97-AF65-F5344CB8AC3E}">
        <p14:creationId xmlns:p14="http://schemas.microsoft.com/office/powerpoint/2010/main" val="41957147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2D8E4D96-5E8E-41B9-AA08-8FAD348252A5}"/>
              </a:ext>
            </a:extLst>
          </p:cNvPr>
          <p:cNvSpPr>
            <a:spLocks noGrp="1"/>
          </p:cNvSpPr>
          <p:nvPr>
            <p:ph type="title"/>
          </p:nvPr>
        </p:nvSpPr>
        <p:spPr/>
        <p:txBody>
          <a:bodyPr/>
          <a:lstStyle/>
          <a:p>
            <a:r>
              <a:rPr lang="en-US" dirty="0"/>
              <a:t>1. Background</a:t>
            </a:r>
          </a:p>
        </p:txBody>
      </p:sp>
      <p:sp>
        <p:nvSpPr>
          <p:cNvPr id="18" name="Content Placeholder 2">
            <a:extLst>
              <a:ext uri="{FF2B5EF4-FFF2-40B4-BE49-F238E27FC236}">
                <a16:creationId xmlns:a16="http://schemas.microsoft.com/office/drawing/2014/main" id="{22B264B2-6241-41EF-A66B-F6A377749071}"/>
              </a:ext>
            </a:extLst>
          </p:cNvPr>
          <p:cNvSpPr txBox="1">
            <a:spLocks/>
          </p:cNvSpPr>
          <p:nvPr/>
        </p:nvSpPr>
        <p:spPr>
          <a:xfrm>
            <a:off x="535661" y="1108794"/>
            <a:ext cx="11103889" cy="2206430"/>
          </a:xfrm>
          <a:prstGeom prst="rect">
            <a:avLst/>
          </a:prstGeom>
        </p:spPr>
        <p:txBody>
          <a:bodyPr>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latinLnBrk="0">
              <a:defRPr>
                <a:latin typeface="Times New Roman"/>
                <a:ea typeface="Times New Roman"/>
                <a:cs typeface="Times New Roman"/>
                <a:sym typeface="Times New Roman"/>
              </a:defRPr>
            </a:pPr>
            <a:r>
              <a:rPr lang="en-US" sz="2400" dirty="0">
                <a:latin typeface="Arial" panose="020B0604020202020204" pitchFamily="34" charset="0"/>
                <a:ea typeface="Times New Roman"/>
                <a:cs typeface="Arial" panose="020B0604020202020204" pitchFamily="34" charset="0"/>
                <a:sym typeface="Times New Roman"/>
              </a:rPr>
              <a:t>BWIM to overcome the critical challenges of </a:t>
            </a:r>
            <a:r>
              <a:rPr lang="en-US" sz="2400" b="1" dirty="0">
                <a:latin typeface="Arial" panose="020B0604020202020204" pitchFamily="34" charset="0"/>
                <a:ea typeface="Times New Roman"/>
                <a:cs typeface="Arial" panose="020B0604020202020204" pitchFamily="34" charset="0"/>
                <a:sym typeface="Times New Roman"/>
              </a:rPr>
              <a:t>structural health monitoring (SHM) by monitoring the vehicle’s load distribution</a:t>
            </a:r>
          </a:p>
          <a:p>
            <a:pPr algn="just" latinLnBrk="0">
              <a:defRPr>
                <a:latin typeface="Times New Roman"/>
                <a:ea typeface="Times New Roman"/>
                <a:cs typeface="Times New Roman"/>
                <a:sym typeface="Times New Roman"/>
              </a:defRPr>
            </a:pPr>
            <a:r>
              <a:rPr lang="en-US" sz="2400" dirty="0">
                <a:latin typeface="Arial" panose="020B0604020202020204" pitchFamily="34" charset="0"/>
                <a:ea typeface="Times New Roman"/>
                <a:cs typeface="Arial" panose="020B0604020202020204" pitchFamily="34" charset="0"/>
                <a:sym typeface="Times New Roman"/>
              </a:rPr>
              <a:t>Need </a:t>
            </a:r>
            <a:r>
              <a:rPr lang="en-US" sz="2400" dirty="0">
                <a:latin typeface="Arial" panose="020B0604020202020204" pitchFamily="34" charset="0"/>
                <a:ea typeface="Calibri" panose="020F0502020204030204" pitchFamily="34" charset="0"/>
                <a:cs typeface="Arial" panose="020B0604020202020204" pitchFamily="34" charset="0"/>
              </a:rPr>
              <a:t>a tool for performing </a:t>
            </a:r>
            <a:r>
              <a:rPr lang="en-US" sz="2400" b="1" dirty="0">
                <a:latin typeface="Arial" panose="020B0604020202020204" pitchFamily="34" charset="0"/>
                <a:ea typeface="Calibri" panose="020F0502020204030204" pitchFamily="34" charset="0"/>
                <a:cs typeface="Arial" panose="020B0604020202020204" pitchFamily="34" charset="0"/>
              </a:rPr>
              <a:t>accurate structural assessments in a real-time manner</a:t>
            </a:r>
            <a:endParaRPr lang="en-US" sz="2400" b="1" dirty="0">
              <a:latin typeface="Arial" panose="020B0604020202020204" pitchFamily="34" charset="0"/>
              <a:ea typeface="Times New Roman"/>
              <a:cs typeface="Arial" panose="020B0604020202020204" pitchFamily="34" charset="0"/>
              <a:sym typeface="Times New Roman"/>
            </a:endParaRPr>
          </a:p>
        </p:txBody>
      </p:sp>
      <p:pic>
        <p:nvPicPr>
          <p:cNvPr id="17" name="Picture 8" descr="bwim1">
            <a:extLst>
              <a:ext uri="{FF2B5EF4-FFF2-40B4-BE49-F238E27FC236}">
                <a16:creationId xmlns:a16="http://schemas.microsoft.com/office/drawing/2014/main" id="{9F0538B4-D45B-42C2-929A-E116F6D1FA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8106" y="3213803"/>
            <a:ext cx="4321166" cy="211737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A362938-EDEC-4B5F-BE45-015655FE9D8E}"/>
              </a:ext>
            </a:extLst>
          </p:cNvPr>
          <p:cNvGrpSpPr/>
          <p:nvPr/>
        </p:nvGrpSpPr>
        <p:grpSpPr>
          <a:xfrm>
            <a:off x="5764463" y="2978339"/>
            <a:ext cx="2824675" cy="2577043"/>
            <a:chOff x="4614956" y="2803011"/>
            <a:chExt cx="2824675" cy="2577043"/>
          </a:xfrm>
        </p:grpSpPr>
        <p:sp>
          <p:nvSpPr>
            <p:cNvPr id="16" name="Arrow: Right 15">
              <a:extLst>
                <a:ext uri="{FF2B5EF4-FFF2-40B4-BE49-F238E27FC236}">
                  <a16:creationId xmlns:a16="http://schemas.microsoft.com/office/drawing/2014/main" id="{0361D6E1-53ED-4FBD-B2A9-495324FCEC37}"/>
                </a:ext>
              </a:extLst>
            </p:cNvPr>
            <p:cNvSpPr/>
            <p:nvPr/>
          </p:nvSpPr>
          <p:spPr>
            <a:xfrm>
              <a:off x="4614956" y="4006653"/>
              <a:ext cx="208795" cy="16975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40" tIns="0" rIns="0" bIns="0" rtlCol="0" anchor="ctr"/>
            <a:lstStyle/>
            <a:p>
              <a:pPr algn="ctr"/>
              <a:endParaRPr lang="en-US" sz="1350"/>
            </a:p>
          </p:txBody>
        </p:sp>
        <p:sp>
          <p:nvSpPr>
            <p:cNvPr id="19" name="Rectangle 18">
              <a:extLst>
                <a:ext uri="{FF2B5EF4-FFF2-40B4-BE49-F238E27FC236}">
                  <a16:creationId xmlns:a16="http://schemas.microsoft.com/office/drawing/2014/main" id="{7E18203A-8F8F-4CDC-95E1-7E237D0F486F}"/>
                </a:ext>
              </a:extLst>
            </p:cNvPr>
            <p:cNvSpPr/>
            <p:nvPr/>
          </p:nvSpPr>
          <p:spPr>
            <a:xfrm>
              <a:off x="4883353" y="2803011"/>
              <a:ext cx="2556278" cy="25770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285750" indent="-285750">
                <a:buFont typeface="Arial" panose="020B0604020202020204" pitchFamily="34" charset="0"/>
                <a:buChar char="•"/>
              </a:pPr>
              <a:r>
                <a:rPr lang="en-US" sz="1600" dirty="0">
                  <a:solidFill>
                    <a:sysClr val="windowText" lastClr="000000"/>
                  </a:solidFill>
                  <a:latin typeface="Arial" panose="020B0604020202020204" pitchFamily="34" charset="0"/>
                  <a:cs typeface="Arial" panose="020B0604020202020204" pitchFamily="34" charset="0"/>
                </a:rPr>
                <a:t>Vehicle axle weight</a:t>
              </a:r>
            </a:p>
            <a:p>
              <a:pPr marL="285750" indent="-285750">
                <a:buFont typeface="Arial" panose="020B0604020202020204" pitchFamily="34" charset="0"/>
                <a:buChar char="•"/>
              </a:pPr>
              <a:r>
                <a:rPr lang="en-US" sz="1600" dirty="0">
                  <a:solidFill>
                    <a:sysClr val="windowText" lastClr="000000"/>
                  </a:solidFill>
                  <a:latin typeface="Arial" panose="020B0604020202020204" pitchFamily="34" charset="0"/>
                  <a:cs typeface="Arial" panose="020B0604020202020204" pitchFamily="34" charset="0"/>
                </a:rPr>
                <a:t>Gross vehicle weight</a:t>
              </a:r>
            </a:p>
            <a:p>
              <a:pPr marL="285750" indent="-285750">
                <a:buFont typeface="Arial" panose="020B0604020202020204" pitchFamily="34" charset="0"/>
                <a:buChar char="•"/>
              </a:pPr>
              <a:r>
                <a:rPr lang="en-US" sz="1600" dirty="0">
                  <a:solidFill>
                    <a:sysClr val="windowText" lastClr="000000"/>
                  </a:solidFill>
                  <a:latin typeface="Arial" panose="020B0604020202020204" pitchFamily="34" charset="0"/>
                  <a:cs typeface="Arial" panose="020B0604020202020204" pitchFamily="34" charset="0"/>
                </a:rPr>
                <a:t>Vehicle speed</a:t>
              </a:r>
            </a:p>
            <a:p>
              <a:pPr marL="285750" indent="-285750">
                <a:buFont typeface="Arial" panose="020B0604020202020204" pitchFamily="34" charset="0"/>
                <a:buChar char="•"/>
              </a:pPr>
              <a:r>
                <a:rPr lang="en-US" sz="1600" dirty="0">
                  <a:solidFill>
                    <a:sysClr val="windowText" lastClr="000000"/>
                  </a:solidFill>
                  <a:latin typeface="Arial" panose="020B0604020202020204" pitchFamily="34" charset="0"/>
                  <a:cs typeface="Arial" panose="020B0604020202020204" pitchFamily="34" charset="0"/>
                </a:rPr>
                <a:t>Strain measurement</a:t>
              </a:r>
            </a:p>
            <a:p>
              <a:pPr marL="285750" indent="-285750">
                <a:buFont typeface="Arial" panose="020B0604020202020204" pitchFamily="34" charset="0"/>
                <a:buChar char="•"/>
              </a:pPr>
              <a:r>
                <a:rPr lang="en-US" sz="1600" dirty="0">
                  <a:solidFill>
                    <a:sysClr val="windowText" lastClr="000000"/>
                  </a:solidFill>
                  <a:latin typeface="Arial" panose="020B0604020202020204" pitchFamily="34" charset="0"/>
                  <a:cs typeface="Arial" panose="020B0604020202020204" pitchFamily="34" charset="0"/>
                </a:rPr>
                <a:t>Influence line</a:t>
              </a:r>
            </a:p>
            <a:p>
              <a:pPr marL="285750" indent="-285750">
                <a:buFont typeface="Arial" panose="020B0604020202020204" pitchFamily="34" charset="0"/>
                <a:buChar char="•"/>
              </a:pPr>
              <a:r>
                <a:rPr lang="en-US" sz="1600" dirty="0">
                  <a:solidFill>
                    <a:sysClr val="windowText" lastClr="000000"/>
                  </a:solidFill>
                  <a:latin typeface="Arial" panose="020B0604020202020204" pitchFamily="34" charset="0"/>
                  <a:cs typeface="Arial" panose="020B0604020202020204" pitchFamily="34" charset="0"/>
                </a:rPr>
                <a:t>Load distribution factor</a:t>
              </a:r>
            </a:p>
            <a:p>
              <a:pPr marL="285750" indent="-285750">
                <a:buFont typeface="Arial" panose="020B0604020202020204" pitchFamily="34" charset="0"/>
                <a:buChar char="•"/>
              </a:pPr>
              <a:r>
                <a:rPr lang="en-US" sz="1600" dirty="0">
                  <a:solidFill>
                    <a:sysClr val="windowText" lastClr="000000"/>
                  </a:solidFill>
                  <a:latin typeface="Arial" panose="020B0604020202020204" pitchFamily="34" charset="0"/>
                  <a:cs typeface="Arial" panose="020B0604020202020204" pitchFamily="34" charset="0"/>
                </a:rPr>
                <a:t>Dynamic amplification </a:t>
              </a:r>
            </a:p>
            <a:p>
              <a:pPr algn="ctr">
                <a:lnSpc>
                  <a:spcPct val="70000"/>
                </a:lnSpc>
              </a:pPr>
              <a:r>
                <a:rPr lang="en-US" sz="1600" dirty="0">
                  <a:solidFill>
                    <a:sysClr val="windowText" lastClr="000000"/>
                  </a:solidFill>
                  <a:latin typeface="Arial" panose="020B0604020202020204" pitchFamily="34" charset="0"/>
                  <a:cs typeface="Arial" panose="020B0604020202020204" pitchFamily="34" charset="0"/>
                </a:rPr>
                <a:t>.</a:t>
              </a:r>
            </a:p>
            <a:p>
              <a:pPr algn="ctr">
                <a:lnSpc>
                  <a:spcPct val="70000"/>
                </a:lnSpc>
              </a:pPr>
              <a:r>
                <a:rPr lang="en-US" sz="1600" dirty="0">
                  <a:solidFill>
                    <a:sysClr val="windowText" lastClr="000000"/>
                  </a:solidFill>
                  <a:latin typeface="Arial" panose="020B0604020202020204" pitchFamily="34" charset="0"/>
                  <a:cs typeface="Arial" panose="020B0604020202020204" pitchFamily="34" charset="0"/>
                </a:rPr>
                <a:t>.</a:t>
              </a:r>
            </a:p>
            <a:p>
              <a:pPr algn="ctr">
                <a:lnSpc>
                  <a:spcPct val="70000"/>
                </a:lnSpc>
              </a:pPr>
              <a:r>
                <a:rPr lang="en-US" sz="1600" dirty="0">
                  <a:solidFill>
                    <a:sysClr val="windowText" lastClr="000000"/>
                  </a:solidFill>
                  <a:latin typeface="Arial" panose="020B0604020202020204" pitchFamily="34" charset="0"/>
                  <a:cs typeface="Arial" panose="020B0604020202020204" pitchFamily="34" charset="0"/>
                </a:rPr>
                <a:t>.</a:t>
              </a:r>
            </a:p>
          </p:txBody>
        </p:sp>
      </p:grpSp>
      <p:sp>
        <p:nvSpPr>
          <p:cNvPr id="21" name="Rectangle 20">
            <a:extLst>
              <a:ext uri="{FF2B5EF4-FFF2-40B4-BE49-F238E27FC236}">
                <a16:creationId xmlns:a16="http://schemas.microsoft.com/office/drawing/2014/main" id="{E5E7CA17-AD44-4B19-A384-0ACF58B7A44E}"/>
              </a:ext>
            </a:extLst>
          </p:cNvPr>
          <p:cNvSpPr/>
          <p:nvPr/>
        </p:nvSpPr>
        <p:spPr>
          <a:xfrm>
            <a:off x="1634717" y="5798104"/>
            <a:ext cx="8215762"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Conceptual figure of Bridge-based weight-in-motion (BWIM)</a:t>
            </a:r>
          </a:p>
        </p:txBody>
      </p:sp>
      <p:grpSp>
        <p:nvGrpSpPr>
          <p:cNvPr id="3" name="Group 2">
            <a:extLst>
              <a:ext uri="{FF2B5EF4-FFF2-40B4-BE49-F238E27FC236}">
                <a16:creationId xmlns:a16="http://schemas.microsoft.com/office/drawing/2014/main" id="{E8EE6437-C5FA-4C03-B368-95859CA39D09}"/>
              </a:ext>
            </a:extLst>
          </p:cNvPr>
          <p:cNvGrpSpPr/>
          <p:nvPr/>
        </p:nvGrpSpPr>
        <p:grpSpPr>
          <a:xfrm>
            <a:off x="8648739" y="3622083"/>
            <a:ext cx="1749476" cy="1200329"/>
            <a:chOff x="7439631" y="3487951"/>
            <a:chExt cx="1749476" cy="1200329"/>
          </a:xfrm>
        </p:grpSpPr>
        <p:sp>
          <p:nvSpPr>
            <p:cNvPr id="29" name="Arrow: Right 28">
              <a:extLst>
                <a:ext uri="{FF2B5EF4-FFF2-40B4-BE49-F238E27FC236}">
                  <a16:creationId xmlns:a16="http://schemas.microsoft.com/office/drawing/2014/main" id="{25DFF511-2411-433B-97B2-528E2E8FAD9E}"/>
                </a:ext>
              </a:extLst>
            </p:cNvPr>
            <p:cNvSpPr/>
            <p:nvPr/>
          </p:nvSpPr>
          <p:spPr>
            <a:xfrm>
              <a:off x="7439631" y="4006655"/>
              <a:ext cx="208795" cy="16975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81DAB4FC-E849-40B0-9FC8-B4B3B499CEC2}"/>
                </a:ext>
              </a:extLst>
            </p:cNvPr>
            <p:cNvSpPr/>
            <p:nvPr/>
          </p:nvSpPr>
          <p:spPr>
            <a:xfrm>
              <a:off x="7763717" y="3487951"/>
              <a:ext cx="1425390" cy="1200329"/>
            </a:xfrm>
            <a:prstGeom prst="rect">
              <a:avLst/>
            </a:prstGeom>
          </p:spPr>
          <p:txBody>
            <a:bodyPr wrap="none">
              <a:spAutoFit/>
            </a:bodyPr>
            <a:lstStyle/>
            <a:p>
              <a:pPr algn="dist"/>
              <a:r>
                <a:rPr lang="en-US" sz="2400" b="1" dirty="0">
                  <a:latin typeface="Arial" panose="020B0604020202020204" pitchFamily="34" charset="0"/>
                  <a:ea typeface="SimSun" panose="02010600030101010101" pitchFamily="2" charset="-122"/>
                  <a:cs typeface="Times New Roman" panose="02020603050405020304" pitchFamily="18" charset="0"/>
                </a:rPr>
                <a:t>S</a:t>
              </a:r>
              <a:r>
                <a:rPr lang="en-US" sz="2000" dirty="0">
                  <a:latin typeface="Arial" panose="020B0604020202020204" pitchFamily="34" charset="0"/>
                  <a:ea typeface="SimSun" panose="02010600030101010101" pitchFamily="2" charset="-122"/>
                  <a:cs typeface="Times New Roman" panose="02020603050405020304" pitchFamily="18" charset="0"/>
                </a:rPr>
                <a:t>tructural</a:t>
              </a:r>
            </a:p>
            <a:p>
              <a:pPr algn="just"/>
              <a:r>
                <a:rPr lang="en-US" sz="2400" b="1" dirty="0">
                  <a:latin typeface="Arial" panose="020B0604020202020204" pitchFamily="34" charset="0"/>
                  <a:ea typeface="SimSun" panose="02010600030101010101" pitchFamily="2" charset="-122"/>
                  <a:cs typeface="Times New Roman" panose="02020603050405020304" pitchFamily="18" charset="0"/>
                </a:rPr>
                <a:t>H</a:t>
              </a:r>
              <a:r>
                <a:rPr lang="en-US" sz="2000" dirty="0">
                  <a:latin typeface="Arial" panose="020B0604020202020204" pitchFamily="34" charset="0"/>
                  <a:ea typeface="SimSun" panose="02010600030101010101" pitchFamily="2" charset="-122"/>
                  <a:cs typeface="Times New Roman" panose="02020603050405020304" pitchFamily="18" charset="0"/>
                </a:rPr>
                <a:t>ealth</a:t>
              </a:r>
            </a:p>
            <a:p>
              <a:pPr algn="dist"/>
              <a:r>
                <a:rPr lang="en-US" sz="2400" b="1" dirty="0">
                  <a:latin typeface="Arial" panose="020B0604020202020204" pitchFamily="34" charset="0"/>
                  <a:ea typeface="SimSun" panose="02010600030101010101" pitchFamily="2" charset="-122"/>
                  <a:cs typeface="Times New Roman" panose="02020603050405020304" pitchFamily="18" charset="0"/>
                </a:rPr>
                <a:t>M</a:t>
              </a:r>
              <a:r>
                <a:rPr lang="en-US" sz="2000" dirty="0">
                  <a:latin typeface="Arial" panose="020B0604020202020204" pitchFamily="34" charset="0"/>
                  <a:ea typeface="SimSun" panose="02010600030101010101" pitchFamily="2" charset="-122"/>
                  <a:cs typeface="Times New Roman" panose="02020603050405020304" pitchFamily="18" charset="0"/>
                </a:rPr>
                <a:t>onitoring</a:t>
              </a:r>
              <a:endParaRPr lang="en-US" sz="2000" dirty="0"/>
            </a:p>
          </p:txBody>
        </p:sp>
      </p:grpSp>
    </p:spTree>
    <p:extLst>
      <p:ext uri="{BB962C8B-B14F-4D97-AF65-F5344CB8AC3E}">
        <p14:creationId xmlns:p14="http://schemas.microsoft.com/office/powerpoint/2010/main" val="615368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C6ED-D979-442D-A1D4-D4D3B9A6EEB5}"/>
              </a:ext>
            </a:extLst>
          </p:cNvPr>
          <p:cNvSpPr>
            <a:spLocks noGrp="1"/>
          </p:cNvSpPr>
          <p:nvPr>
            <p:ph type="title"/>
          </p:nvPr>
        </p:nvSpPr>
        <p:spPr>
          <a:xfrm>
            <a:off x="4366408" y="2749089"/>
            <a:ext cx="3261214" cy="439455"/>
          </a:xfrm>
        </p:spPr>
        <p:txBody>
          <a:bodyPr/>
          <a:lstStyle/>
          <a:p>
            <a:pPr algn="ctr"/>
            <a:r>
              <a:rPr lang="en-US" sz="3600" dirty="0"/>
              <a:t>Thank You </a:t>
            </a:r>
          </a:p>
        </p:txBody>
      </p:sp>
      <p:sp>
        <p:nvSpPr>
          <p:cNvPr id="3" name="Subtitle 4">
            <a:extLst>
              <a:ext uri="{FF2B5EF4-FFF2-40B4-BE49-F238E27FC236}">
                <a16:creationId xmlns:a16="http://schemas.microsoft.com/office/drawing/2014/main" id="{F744FA0E-C52F-4F40-AD13-E2ED61427436}"/>
              </a:ext>
            </a:extLst>
          </p:cNvPr>
          <p:cNvSpPr txBox="1">
            <a:spLocks/>
          </p:cNvSpPr>
          <p:nvPr/>
        </p:nvSpPr>
        <p:spPr bwMode="auto">
          <a:xfrm>
            <a:off x="4640731" y="3746308"/>
            <a:ext cx="2579219" cy="10022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b="1">
                <a:solidFill>
                  <a:schemeClr val="tx1"/>
                </a:solidFill>
                <a:latin typeface="+mj-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j-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b="1">
                <a:solidFill>
                  <a:schemeClr val="tx1"/>
                </a:solidFill>
                <a:latin typeface="+mj-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b="1">
                <a:solidFill>
                  <a:schemeClr val="tx1"/>
                </a:solidFill>
                <a:latin typeface="+mj-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b="1">
                <a:solidFill>
                  <a:schemeClr val="tx1"/>
                </a:solidFill>
                <a:latin typeface="+mj-lt"/>
              </a:defRPr>
            </a:lvl5pPr>
            <a:lvl6pPr marL="2754313" indent="-468313" algn="l" rtl="0" fontAlgn="base">
              <a:spcBef>
                <a:spcPct val="20000"/>
              </a:spcBef>
              <a:spcAft>
                <a:spcPct val="0"/>
              </a:spcAft>
              <a:buClr>
                <a:schemeClr val="accent1"/>
              </a:buClr>
              <a:buSzPct val="50000"/>
              <a:buFont typeface="Wingdings" pitchFamily="2" charset="2"/>
              <a:buChar char="o"/>
              <a:defRPr sz="2000" b="1">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b="1">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b="1">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b="1">
                <a:solidFill>
                  <a:schemeClr val="tx1"/>
                </a:solidFill>
                <a:latin typeface="+mn-lt"/>
              </a:defRPr>
            </a:lvl9pPr>
          </a:lstStyle>
          <a:p>
            <a:pPr marL="0" indent="0">
              <a:spcBef>
                <a:spcPct val="0"/>
              </a:spcBef>
              <a:buNone/>
            </a:pPr>
            <a:r>
              <a:rPr lang="en-US" sz="1800" dirty="0">
                <a:latin typeface="Georgia" panose="02040502050405020303" pitchFamily="18" charset="0"/>
                <a:ea typeface="굴림" pitchFamily="50" charset="-127"/>
                <a:cs typeface="Times New Roman" panose="02020603050405020304" pitchFamily="18" charset="0"/>
              </a:rPr>
              <a:t>Suyun Ham, Ph.D</a:t>
            </a:r>
            <a:r>
              <a:rPr lang="en-US" sz="1800" b="0" dirty="0">
                <a:latin typeface="Georgia" panose="02040502050405020303" pitchFamily="18" charset="0"/>
                <a:ea typeface="굴림" pitchFamily="50" charset="-127"/>
                <a:cs typeface="Times New Roman" panose="02020603050405020304" pitchFamily="18" charset="0"/>
              </a:rPr>
              <a:t>.</a:t>
            </a:r>
          </a:p>
        </p:txBody>
      </p:sp>
      <p:grpSp>
        <p:nvGrpSpPr>
          <p:cNvPr id="4" name="Group 3">
            <a:extLst>
              <a:ext uri="{FF2B5EF4-FFF2-40B4-BE49-F238E27FC236}">
                <a16:creationId xmlns:a16="http://schemas.microsoft.com/office/drawing/2014/main" id="{6892E357-F398-4C6B-A29F-335A58F6F585}"/>
              </a:ext>
            </a:extLst>
          </p:cNvPr>
          <p:cNvGrpSpPr/>
          <p:nvPr/>
        </p:nvGrpSpPr>
        <p:grpSpPr>
          <a:xfrm>
            <a:off x="2913531" y="4129104"/>
            <a:ext cx="7344703" cy="2354491"/>
            <a:chOff x="-3416113" y="3896942"/>
            <a:chExt cx="8915124" cy="2354491"/>
          </a:xfrm>
        </p:grpSpPr>
        <p:sp>
          <p:nvSpPr>
            <p:cNvPr id="5" name="Rectangle 4">
              <a:extLst>
                <a:ext uri="{FF2B5EF4-FFF2-40B4-BE49-F238E27FC236}">
                  <a16:creationId xmlns:a16="http://schemas.microsoft.com/office/drawing/2014/main" id="{69EC767D-E975-4979-B448-65C8D94F5D08}"/>
                </a:ext>
              </a:extLst>
            </p:cNvPr>
            <p:cNvSpPr/>
            <p:nvPr/>
          </p:nvSpPr>
          <p:spPr>
            <a:xfrm>
              <a:off x="-3416113" y="3896942"/>
              <a:ext cx="8915124" cy="2354491"/>
            </a:xfrm>
            <a:prstGeom prst="rect">
              <a:avLst/>
            </a:prstGeom>
          </p:spPr>
          <p:txBody>
            <a:bodyPr wrap="none">
              <a:spAutoFit/>
            </a:bodyPr>
            <a:lstStyle/>
            <a:p>
              <a:pPr eaLnBrk="0" hangingPunct="0">
                <a:lnSpc>
                  <a:spcPct val="150000"/>
                </a:lnSpc>
                <a:buClr>
                  <a:schemeClr val="bg2"/>
                </a:buClr>
                <a:buSzPct val="70000"/>
              </a:pPr>
              <a:endParaRPr lang="en-US" sz="1400" dirty="0">
                <a:latin typeface="Georgia" panose="02040502050405020303" pitchFamily="18" charset="0"/>
                <a:cs typeface="Times New Roman" panose="02020603050405020304" pitchFamily="18" charset="0"/>
              </a:endParaRPr>
            </a:p>
            <a:p>
              <a:pPr algn="l" rtl="0" fontAlgn="base"/>
              <a:r>
                <a:rPr lang="en-US" sz="1800" b="0" i="1" dirty="0">
                  <a:solidFill>
                    <a:srgbClr val="000000"/>
                  </a:solidFill>
                  <a:effectLst/>
                  <a:latin typeface="Arial" panose="020B0604020202020204" pitchFamily="34" charset="0"/>
                </a:rPr>
                <a:t>Director of the Smart Infrastructure and Testing Laboratory (SITL)</a:t>
              </a:r>
              <a:endParaRPr lang="en-US" sz="1800" b="0" i="0" dirty="0">
                <a:solidFill>
                  <a:srgbClr val="000000"/>
                </a:solidFill>
                <a:effectLst/>
                <a:latin typeface="Arial" panose="020B0604020202020204" pitchFamily="34" charset="0"/>
              </a:endParaRPr>
            </a:p>
            <a:p>
              <a:pPr algn="l" rtl="0" fontAlgn="base"/>
              <a:r>
                <a:rPr lang="en-US" sz="1800" b="0" i="1" dirty="0">
                  <a:solidFill>
                    <a:srgbClr val="000000"/>
                  </a:solidFill>
                  <a:effectLst/>
                  <a:latin typeface="Arial" panose="020B0604020202020204" pitchFamily="34" charset="0"/>
                </a:rPr>
                <a:t>Associate Professor of Structural Engineering and Applied Mechanics </a:t>
              </a:r>
              <a:endParaRPr lang="en-US" sz="1800" b="0" i="0" dirty="0">
                <a:solidFill>
                  <a:srgbClr val="000000"/>
                </a:solidFill>
                <a:effectLst/>
                <a:latin typeface="Arial" panose="020B0604020202020204" pitchFamily="34" charset="0"/>
              </a:endParaRPr>
            </a:p>
            <a:p>
              <a:pPr algn="l" rtl="0" fontAlgn="base"/>
              <a:r>
                <a:rPr lang="en-US" sz="1800" b="0" i="0" dirty="0">
                  <a:solidFill>
                    <a:srgbClr val="000000"/>
                  </a:solidFill>
                  <a:effectLst/>
                  <a:latin typeface="Arial" panose="020B0604020202020204" pitchFamily="34" charset="0"/>
                </a:rPr>
                <a:t>Department of Civil Engineering </a:t>
              </a:r>
            </a:p>
            <a:p>
              <a:pPr algn="l" rtl="0" fontAlgn="base"/>
              <a:r>
                <a:rPr lang="en-US" sz="1800" b="0" i="0" dirty="0">
                  <a:solidFill>
                    <a:srgbClr val="000000"/>
                  </a:solidFill>
                  <a:effectLst/>
                  <a:latin typeface="Arial" panose="020B0604020202020204" pitchFamily="34" charset="0"/>
                </a:rPr>
                <a:t>The University of Texas at Arlington </a:t>
              </a:r>
            </a:p>
            <a:p>
              <a:pPr algn="l" rtl="0" fontAlgn="base"/>
              <a:r>
                <a:rPr lang="en-US" sz="1800" b="0" i="0" dirty="0">
                  <a:solidFill>
                    <a:srgbClr val="000000"/>
                  </a:solidFill>
                  <a:effectLst/>
                  <a:latin typeface="Arial" panose="020B0604020202020204" pitchFamily="34" charset="0"/>
                </a:rPr>
                <a:t>Tel: 817-272-5217</a:t>
              </a:r>
            </a:p>
            <a:p>
              <a:pPr algn="l" rtl="0" fontAlgn="base"/>
              <a:r>
                <a:rPr lang="en-US" sz="1800" b="0" i="0" dirty="0">
                  <a:solidFill>
                    <a:srgbClr val="000000"/>
                  </a:solidFill>
                  <a:effectLst/>
                  <a:latin typeface="Arial" panose="020B0604020202020204" pitchFamily="34" charset="0"/>
                </a:rPr>
                <a:t>Email: s.ham@uta.edu</a:t>
              </a:r>
              <a:br>
                <a:rPr lang="en-US" sz="1800" b="0" i="0" dirty="0">
                  <a:solidFill>
                    <a:srgbClr val="000000"/>
                  </a:solidFill>
                  <a:effectLst/>
                  <a:latin typeface="Arial" panose="020B0604020202020204" pitchFamily="34" charset="0"/>
                </a:rPr>
              </a:br>
              <a:r>
                <a:rPr lang="en-US" sz="1800" b="0" i="0" dirty="0">
                  <a:solidFill>
                    <a:srgbClr val="000000"/>
                  </a:solidFill>
                  <a:effectLst/>
                  <a:latin typeface="Arial" panose="020B0604020202020204" pitchFamily="34" charset="0"/>
                </a:rPr>
                <a:t> </a:t>
              </a:r>
            </a:p>
          </p:txBody>
        </p:sp>
        <p:cxnSp>
          <p:nvCxnSpPr>
            <p:cNvPr id="6" name="Straight Connector 5">
              <a:extLst>
                <a:ext uri="{FF2B5EF4-FFF2-40B4-BE49-F238E27FC236}">
                  <a16:creationId xmlns:a16="http://schemas.microsoft.com/office/drawing/2014/main" id="{A37875E1-94E3-4BDA-A7FE-9B22A154EE52}"/>
                </a:ext>
              </a:extLst>
            </p:cNvPr>
            <p:cNvCxnSpPr>
              <a:cxnSpLocks/>
            </p:cNvCxnSpPr>
            <p:nvPr/>
          </p:nvCxnSpPr>
          <p:spPr bwMode="auto">
            <a:xfrm>
              <a:off x="3140675" y="3970568"/>
              <a:ext cx="0" cy="100227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09979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2D8E4D96-5E8E-41B9-AA08-8FAD348252A5}"/>
              </a:ext>
            </a:extLst>
          </p:cNvPr>
          <p:cNvSpPr>
            <a:spLocks noGrp="1"/>
          </p:cNvSpPr>
          <p:nvPr>
            <p:ph type="title"/>
          </p:nvPr>
        </p:nvSpPr>
        <p:spPr/>
        <p:txBody>
          <a:bodyPr/>
          <a:lstStyle/>
          <a:p>
            <a:r>
              <a:rPr lang="en-US" dirty="0"/>
              <a:t>2. </a:t>
            </a:r>
            <a:r>
              <a:rPr lang="en-US" altLang="ko-KR" dirty="0"/>
              <a:t>Motivation</a:t>
            </a:r>
            <a:endParaRPr lang="en-US" dirty="0"/>
          </a:p>
        </p:txBody>
      </p:sp>
      <p:sp>
        <p:nvSpPr>
          <p:cNvPr id="18" name="Content Placeholder 2">
            <a:extLst>
              <a:ext uri="{FF2B5EF4-FFF2-40B4-BE49-F238E27FC236}">
                <a16:creationId xmlns:a16="http://schemas.microsoft.com/office/drawing/2014/main" id="{845AC67F-1D91-47B6-A409-D045D145A1C9}"/>
              </a:ext>
            </a:extLst>
          </p:cNvPr>
          <p:cNvSpPr txBox="1">
            <a:spLocks/>
          </p:cNvSpPr>
          <p:nvPr/>
        </p:nvSpPr>
        <p:spPr>
          <a:xfrm>
            <a:off x="830109" y="1186078"/>
            <a:ext cx="11291760" cy="2242922"/>
          </a:xfrm>
          <a:prstGeom prst="rect">
            <a:avLst/>
          </a:prstGeom>
          <a:solidFill>
            <a:schemeClr val="bg1"/>
          </a:solidFill>
        </p:spPr>
        <p:txBody>
          <a:bodyPr lIns="45718" tIns="45718" rIns="45718" bIns="45718" anchor="t">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24078" latinLnBrk="0">
              <a:spcBef>
                <a:spcPts val="600"/>
              </a:spcBef>
              <a:buNone/>
              <a:defRPr sz="1729">
                <a:latin typeface="Times New Roman"/>
                <a:ea typeface="Times New Roman"/>
                <a:cs typeface="Times New Roman"/>
                <a:sym typeface="Times New Roman"/>
              </a:defRPr>
            </a:pPr>
            <a:r>
              <a:rPr lang="en-US" sz="2400" u="sng" dirty="0">
                <a:latin typeface="Arial" panose="020B0604020202020204" pitchFamily="34" charset="0"/>
                <a:ea typeface="Times New Roman"/>
                <a:cs typeface="Arial" panose="020B0604020202020204" pitchFamily="34" charset="0"/>
                <a:sym typeface="Times New Roman"/>
              </a:rPr>
              <a:t>Still exist technical challenges :</a:t>
            </a:r>
          </a:p>
          <a:p>
            <a:pPr marL="285750" indent="-285750"/>
            <a:r>
              <a:rPr lang="en-US" sz="2400" dirty="0">
                <a:latin typeface="Arial" panose="020B0604020202020204" pitchFamily="34" charset="0"/>
                <a:cs typeface="Arial" panose="020B0604020202020204" pitchFamily="34" charset="0"/>
              </a:rPr>
              <a:t>Level 1: Is there damage present in the structure? </a:t>
            </a:r>
          </a:p>
          <a:p>
            <a:pPr marL="285750" indent="-285750"/>
            <a:r>
              <a:rPr lang="en-US" sz="2400" dirty="0">
                <a:latin typeface="Arial" panose="020B0604020202020204" pitchFamily="34" charset="0"/>
                <a:cs typeface="Arial" panose="020B0604020202020204" pitchFamily="34" charset="0"/>
              </a:rPr>
              <a:t>Level 2: What is the geometric location of the damage? </a:t>
            </a:r>
          </a:p>
          <a:p>
            <a:pPr marL="285750" indent="-285750"/>
            <a:r>
              <a:rPr lang="en-US" sz="2400" b="1" dirty="0">
                <a:solidFill>
                  <a:srgbClr val="C00000"/>
                </a:solidFill>
                <a:latin typeface="Arial" panose="020B0604020202020204" pitchFamily="34" charset="0"/>
                <a:cs typeface="Arial" panose="020B0604020202020204" pitchFamily="34" charset="0"/>
              </a:rPr>
              <a:t>Level 3: What is the type of damage?  </a:t>
            </a:r>
          </a:p>
          <a:p>
            <a:pPr marL="285750" indent="-285750"/>
            <a:r>
              <a:rPr lang="en-US" sz="2400" b="1" dirty="0">
                <a:solidFill>
                  <a:srgbClr val="C00000"/>
                </a:solidFill>
                <a:latin typeface="Arial" panose="020B0604020202020204" pitchFamily="34" charset="0"/>
                <a:cs typeface="Arial" panose="020B0604020202020204" pitchFamily="34" charset="0"/>
              </a:rPr>
              <a:t>Level 4: What is the severity of the damage? </a:t>
            </a:r>
          </a:p>
          <a:p>
            <a:pPr marL="285750" indent="-285750"/>
            <a:r>
              <a:rPr lang="en-US" sz="2400" dirty="0">
                <a:latin typeface="Arial" panose="020B0604020202020204" pitchFamily="34" charset="0"/>
                <a:cs typeface="Arial" panose="020B0604020202020204" pitchFamily="34" charset="0"/>
              </a:rPr>
              <a:t>Level 5: What is the prediction of the remaining service life of the structure?</a:t>
            </a:r>
            <a:endParaRPr lang="en-US" sz="2400" dirty="0">
              <a:latin typeface="Arial" panose="020B0604020202020204" pitchFamily="34" charset="0"/>
              <a:ea typeface="Times New Roman"/>
              <a:cs typeface="Arial" panose="020B0604020202020204" pitchFamily="34" charset="0"/>
              <a:sym typeface="Times New Roman"/>
            </a:endParaRPr>
          </a:p>
        </p:txBody>
      </p:sp>
      <p:sp>
        <p:nvSpPr>
          <p:cNvPr id="11" name="Arrow: Right 10">
            <a:extLst>
              <a:ext uri="{FF2B5EF4-FFF2-40B4-BE49-F238E27FC236}">
                <a16:creationId xmlns:a16="http://schemas.microsoft.com/office/drawing/2014/main" id="{D0A3EC31-8F67-4C20-9866-9ADA380F77F6}"/>
              </a:ext>
            </a:extLst>
          </p:cNvPr>
          <p:cNvSpPr/>
          <p:nvPr/>
        </p:nvSpPr>
        <p:spPr>
          <a:xfrm>
            <a:off x="7929683" y="2862685"/>
            <a:ext cx="802504" cy="338288"/>
          </a:xfrm>
          <a:prstGeom prst="rightArrow">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a:p>
        </p:txBody>
      </p:sp>
      <p:sp>
        <p:nvSpPr>
          <p:cNvPr id="4" name="Rectangle 3">
            <a:extLst>
              <a:ext uri="{FF2B5EF4-FFF2-40B4-BE49-F238E27FC236}">
                <a16:creationId xmlns:a16="http://schemas.microsoft.com/office/drawing/2014/main" id="{F6512192-2701-41C5-94AC-51CFB350C870}"/>
              </a:ext>
            </a:extLst>
          </p:cNvPr>
          <p:cNvSpPr/>
          <p:nvPr/>
        </p:nvSpPr>
        <p:spPr>
          <a:xfrm>
            <a:off x="698051" y="2537022"/>
            <a:ext cx="7086705" cy="923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308E1D8F-9669-4E34-9706-6944349BEE25}"/>
              </a:ext>
            </a:extLst>
          </p:cNvPr>
          <p:cNvSpPr txBox="1"/>
          <p:nvPr/>
        </p:nvSpPr>
        <p:spPr>
          <a:xfrm>
            <a:off x="8732187" y="2767853"/>
            <a:ext cx="3920490" cy="461665"/>
          </a:xfrm>
          <a:prstGeom prst="rect">
            <a:avLst/>
          </a:prstGeom>
          <a:noFill/>
        </p:spPr>
        <p:txBody>
          <a:bodyPr wrap="square" rtlCol="0">
            <a:spAutoFit/>
          </a:bodyPr>
          <a:lstStyle/>
          <a:p>
            <a:r>
              <a:rPr lang="en-US" sz="2400" b="1" dirty="0">
                <a:solidFill>
                  <a:srgbClr val="C00000"/>
                </a:solidFill>
              </a:rPr>
              <a:t>Current biggest challenge</a:t>
            </a:r>
          </a:p>
        </p:txBody>
      </p:sp>
      <p:sp>
        <p:nvSpPr>
          <p:cNvPr id="9" name="TextBox 8">
            <a:extLst>
              <a:ext uri="{FF2B5EF4-FFF2-40B4-BE49-F238E27FC236}">
                <a16:creationId xmlns:a16="http://schemas.microsoft.com/office/drawing/2014/main" id="{94457283-FB7E-4ECE-96FD-E1F74CEE87A9}"/>
              </a:ext>
            </a:extLst>
          </p:cNvPr>
          <p:cNvSpPr txBox="1"/>
          <p:nvPr/>
        </p:nvSpPr>
        <p:spPr>
          <a:xfrm>
            <a:off x="1626604" y="4623692"/>
            <a:ext cx="8938791" cy="1200329"/>
          </a:xfrm>
          <a:prstGeom prst="rect">
            <a:avLst/>
          </a:prstGeom>
          <a:noFill/>
        </p:spPr>
        <p:txBody>
          <a:bodyPr wrap="square">
            <a:spAutoFit/>
          </a:bodyPr>
          <a:lstStyle/>
          <a:p>
            <a:r>
              <a:rPr lang="en-US" sz="2400" i="1" dirty="0">
                <a:latin typeface="Arial" panose="020B0604020202020204" pitchFamily="34" charset="0"/>
                <a:ea typeface="Times New Roman"/>
                <a:cs typeface="Arial" panose="020B0604020202020204" pitchFamily="34" charset="0"/>
                <a:sym typeface="Times New Roman"/>
              </a:rPr>
              <a:t>It is hard to identify bridge damages and their damage severity due to many unknown factors (e.g., different type of bridge, different environment, limited current ML)</a:t>
            </a:r>
            <a:endParaRPr lang="en-US" sz="2400" i="1" dirty="0"/>
          </a:p>
        </p:txBody>
      </p:sp>
    </p:spTree>
    <p:extLst>
      <p:ext uri="{BB962C8B-B14F-4D97-AF65-F5344CB8AC3E}">
        <p14:creationId xmlns:p14="http://schemas.microsoft.com/office/powerpoint/2010/main" val="3475284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2D8E4D96-5E8E-41B9-AA08-8FAD348252A5}"/>
              </a:ext>
            </a:extLst>
          </p:cNvPr>
          <p:cNvSpPr>
            <a:spLocks noGrp="1"/>
          </p:cNvSpPr>
          <p:nvPr>
            <p:ph type="title"/>
          </p:nvPr>
        </p:nvSpPr>
        <p:spPr/>
        <p:txBody>
          <a:bodyPr/>
          <a:lstStyle/>
          <a:p>
            <a:r>
              <a:rPr lang="en-US" dirty="0"/>
              <a:t>2. </a:t>
            </a:r>
            <a:r>
              <a:rPr lang="en-US" altLang="ko-KR" dirty="0"/>
              <a:t>Challenge and Research gap</a:t>
            </a:r>
            <a:endParaRPr lang="en-US" dirty="0"/>
          </a:p>
        </p:txBody>
      </p:sp>
      <p:sp>
        <p:nvSpPr>
          <p:cNvPr id="19" name="TextBox 18">
            <a:extLst>
              <a:ext uri="{FF2B5EF4-FFF2-40B4-BE49-F238E27FC236}">
                <a16:creationId xmlns:a16="http://schemas.microsoft.com/office/drawing/2014/main" id="{EC30F329-7C26-4E45-90E7-4772CFE66F27}"/>
              </a:ext>
            </a:extLst>
          </p:cNvPr>
          <p:cNvSpPr txBox="1"/>
          <p:nvPr/>
        </p:nvSpPr>
        <p:spPr>
          <a:xfrm>
            <a:off x="501706" y="967298"/>
            <a:ext cx="11345033" cy="2360861"/>
          </a:xfrm>
          <a:prstGeom prst="roundRect">
            <a:avLst>
              <a:gd name="adj" fmla="val 10832"/>
            </a:avLst>
          </a:prstGeom>
          <a:noFill/>
          <a:ln w="38100">
            <a:solidFill>
              <a:schemeClr val="accent1">
                <a:shade val="50000"/>
              </a:schemeClr>
            </a:solidFill>
          </a:ln>
        </p:spPr>
        <p:txBody>
          <a:bodyPr wrap="square">
            <a:spAutoFit/>
          </a:bodyPr>
          <a:lstStyle/>
          <a:p>
            <a:pPr algn="just" defTabSz="624078">
              <a:spcBef>
                <a:spcPts val="600"/>
              </a:spcBef>
              <a:defRPr sz="1729">
                <a:latin typeface="Times New Roman"/>
                <a:ea typeface="Times New Roman"/>
                <a:cs typeface="Times New Roman"/>
                <a:sym typeface="Times New Roman"/>
              </a:defRPr>
            </a:pPr>
            <a:r>
              <a:rPr lang="en-US" sz="2400" b="1" dirty="0">
                <a:latin typeface="Arial" panose="020B0604020202020204" pitchFamily="34" charset="0"/>
                <a:ea typeface="Times New Roman"/>
                <a:cs typeface="Arial" panose="020B0604020202020204" pitchFamily="34" charset="0"/>
                <a:sym typeface="Times New Roman"/>
              </a:rPr>
              <a:t>Main research gaps:</a:t>
            </a:r>
          </a:p>
          <a:p>
            <a:pPr marL="800100" lvl="1" indent="-342900" algn="just" defTabSz="624078">
              <a:spcBef>
                <a:spcPts val="600"/>
              </a:spcBef>
              <a:buFont typeface="+mj-lt"/>
              <a:buAutoNum type="arabicPeriod"/>
              <a:defRPr sz="1729">
                <a:latin typeface="Times New Roman"/>
                <a:ea typeface="Times New Roman"/>
                <a:cs typeface="Times New Roman"/>
                <a:sym typeface="Times New Roman"/>
              </a:defRPr>
            </a:pPr>
            <a:r>
              <a:rPr lang="en-US" sz="2000" dirty="0">
                <a:latin typeface="Arial" panose="020B0604020202020204" pitchFamily="34" charset="0"/>
                <a:ea typeface="Calibri" panose="020F0502020204030204" pitchFamily="34" charset="0"/>
                <a:cs typeface="Arial" panose="020B0604020202020204" pitchFamily="34" charset="0"/>
              </a:rPr>
              <a:t>Static-load based vs. </a:t>
            </a:r>
            <a:r>
              <a:rPr lang="en-US" sz="2000" b="1" u="sng" dirty="0">
                <a:solidFill>
                  <a:srgbClr val="C00000"/>
                </a:solidFill>
                <a:latin typeface="Arial" panose="020B0604020202020204" pitchFamily="34" charset="0"/>
                <a:ea typeface="Calibri" panose="020F0502020204030204" pitchFamily="34" charset="0"/>
                <a:cs typeface="Arial" panose="020B0604020202020204" pitchFamily="34" charset="0"/>
              </a:rPr>
              <a:t>moving-load</a:t>
            </a: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 based FE simulation</a:t>
            </a:r>
            <a:r>
              <a:rPr lang="en-US" sz="2000" dirty="0">
                <a:latin typeface="Arial" panose="020B0604020202020204" pitchFamily="34" charset="0"/>
                <a:ea typeface="Calibri" panose="020F0502020204030204" pitchFamily="34" charset="0"/>
                <a:cs typeface="Arial" panose="020B0604020202020204" pitchFamily="34" charset="0"/>
              </a:rPr>
              <a:t>, which likely simulates actual moving vehicle</a:t>
            </a:r>
          </a:p>
          <a:p>
            <a:pPr marL="800100" lvl="1" indent="-342900" algn="just" defTabSz="624078">
              <a:spcBef>
                <a:spcPts val="600"/>
              </a:spcBef>
              <a:buFont typeface="+mj-lt"/>
              <a:buAutoNum type="arabicPeriod"/>
              <a:defRPr sz="1729">
                <a:latin typeface="Times New Roman"/>
                <a:ea typeface="Times New Roman"/>
                <a:cs typeface="Times New Roman"/>
                <a:sym typeface="Times New Roman"/>
              </a:defRPr>
            </a:pPr>
            <a:r>
              <a:rPr lang="en-US" sz="2000" dirty="0">
                <a:latin typeface="Arial" panose="020B0604020202020204" pitchFamily="34" charset="0"/>
                <a:ea typeface="Calibri" panose="020F0502020204030204" pitchFamily="34" charset="0"/>
                <a:cs typeface="Arial" panose="020B0604020202020204" pitchFamily="34" charset="0"/>
              </a:rPr>
              <a:t>Healthy and unhealthy condition on the model by </a:t>
            </a:r>
            <a:r>
              <a:rPr lang="en-US" sz="2000" u="sng" dirty="0">
                <a:solidFill>
                  <a:srgbClr val="C00000"/>
                </a:solidFill>
                <a:latin typeface="Arial" panose="020B0604020202020204" pitchFamily="34" charset="0"/>
                <a:ea typeface="Calibri" panose="020F0502020204030204" pitchFamily="34" charset="0"/>
                <a:cs typeface="Arial" panose="020B0604020202020204" pitchFamily="34" charset="0"/>
              </a:rPr>
              <a:t>different severity</a:t>
            </a:r>
            <a:r>
              <a:rPr lang="en-US" sz="2000" dirty="0">
                <a:solidFill>
                  <a:srgbClr val="C00000"/>
                </a:solidFill>
                <a:latin typeface="Arial" panose="020B0604020202020204" pitchFamily="34" charset="0"/>
                <a:ea typeface="Calibri" panose="020F0502020204030204" pitchFamily="34" charset="0"/>
                <a:cs typeface="Arial" panose="020B0604020202020204" pitchFamily="34" charset="0"/>
              </a:rPr>
              <a:t> (or damages level)</a:t>
            </a:r>
          </a:p>
          <a:p>
            <a:pPr marL="800100" lvl="1" indent="-342900" algn="just" defTabSz="624078">
              <a:spcBef>
                <a:spcPts val="600"/>
              </a:spcBef>
              <a:buFont typeface="+mj-lt"/>
              <a:buAutoNum type="arabicPeriod"/>
              <a:defRPr sz="1729">
                <a:latin typeface="Times New Roman"/>
                <a:ea typeface="Times New Roman"/>
                <a:cs typeface="Times New Roman"/>
                <a:sym typeface="Times New Roman"/>
              </a:defRPr>
            </a:pPr>
            <a:r>
              <a:rPr lang="en-US" sz="2000" dirty="0">
                <a:latin typeface="Arial" panose="020B0604020202020204" pitchFamily="34" charset="0"/>
                <a:ea typeface="Calibri" panose="020F0502020204030204" pitchFamily="34" charset="0"/>
                <a:cs typeface="Arial" panose="020B0604020202020204" pitchFamily="34" charset="0"/>
              </a:rPr>
              <a:t>Lack of </a:t>
            </a:r>
            <a:r>
              <a:rPr lang="en-US" sz="2000" dirty="0" err="1">
                <a:latin typeface="Arial" panose="020B0604020202020204" pitchFamily="34" charset="0"/>
                <a:ea typeface="Calibri" panose="020F0502020204030204" pitchFamily="34" charset="0"/>
                <a:cs typeface="Arial" panose="020B0604020202020204" pitchFamily="34" charset="0"/>
              </a:rPr>
              <a:t>superlearner</a:t>
            </a:r>
            <a:r>
              <a:rPr lang="en-US" sz="2000" dirty="0">
                <a:latin typeface="Arial" panose="020B0604020202020204" pitchFamily="34" charset="0"/>
                <a:ea typeface="Calibri" panose="020F0502020204030204" pitchFamily="34" charset="0"/>
                <a:cs typeface="Arial" panose="020B0604020202020204" pitchFamily="34" charset="0"/>
              </a:rPr>
              <a:t> study on advanced machine learning (ML) for SHM using BWIM: </a:t>
            </a:r>
            <a:r>
              <a:rPr lang="en-US" sz="2000" b="1" dirty="0">
                <a:latin typeface="Arial" panose="020B0604020202020204" pitchFamily="34" charset="0"/>
                <a:ea typeface="Calibri" panose="020F0502020204030204" pitchFamily="34" charset="0"/>
                <a:cs typeface="Arial" panose="020B0604020202020204" pitchFamily="34" charset="0"/>
              </a:rPr>
              <a:t>Comparison between several ML models for damage prediction</a:t>
            </a:r>
          </a:p>
        </p:txBody>
      </p:sp>
      <p:grpSp>
        <p:nvGrpSpPr>
          <p:cNvPr id="2" name="Group 1">
            <a:extLst>
              <a:ext uri="{FF2B5EF4-FFF2-40B4-BE49-F238E27FC236}">
                <a16:creationId xmlns:a16="http://schemas.microsoft.com/office/drawing/2014/main" id="{DCCA9228-453E-4090-9163-BEBEDEAD95E3}"/>
              </a:ext>
            </a:extLst>
          </p:cNvPr>
          <p:cNvGrpSpPr/>
          <p:nvPr/>
        </p:nvGrpSpPr>
        <p:grpSpPr>
          <a:xfrm>
            <a:off x="1001258" y="3332592"/>
            <a:ext cx="10093800" cy="3391552"/>
            <a:chOff x="108437" y="3421553"/>
            <a:chExt cx="10093800" cy="3391552"/>
          </a:xfrm>
        </p:grpSpPr>
        <p:sp>
          <p:nvSpPr>
            <p:cNvPr id="7" name="TextBox 6">
              <a:extLst>
                <a:ext uri="{FF2B5EF4-FFF2-40B4-BE49-F238E27FC236}">
                  <a16:creationId xmlns:a16="http://schemas.microsoft.com/office/drawing/2014/main" id="{CE0AE319-A753-44F0-AB1C-2280CCAE07A3}"/>
                </a:ext>
              </a:extLst>
            </p:cNvPr>
            <p:cNvSpPr txBox="1"/>
            <p:nvPr/>
          </p:nvSpPr>
          <p:spPr>
            <a:xfrm>
              <a:off x="676169" y="3421553"/>
              <a:ext cx="9352349" cy="646331"/>
            </a:xfrm>
            <a:prstGeom prst="rect">
              <a:avLst/>
            </a:prstGeom>
            <a:noFill/>
          </p:spPr>
          <p:txBody>
            <a:bodyPr wrap="square">
              <a:spAutoFit/>
            </a:bodyPr>
            <a:lstStyle/>
            <a:p>
              <a:r>
                <a:rPr lang="en-US" dirty="0" err="1">
                  <a:latin typeface="Arial" panose="020B0604020202020204" pitchFamily="34" charset="0"/>
                  <a:ea typeface="Times New Roman"/>
                  <a:cs typeface="Arial" panose="020B0604020202020204" pitchFamily="34" charset="0"/>
                  <a:sym typeface="Times New Roman"/>
                </a:rPr>
                <a:t>Superlearner</a:t>
              </a:r>
              <a:r>
                <a:rPr lang="en-US" dirty="0">
                  <a:latin typeface="Arial" panose="020B0604020202020204" pitchFamily="34" charset="0"/>
                  <a:ea typeface="Times New Roman"/>
                  <a:cs typeface="Arial" panose="020B0604020202020204" pitchFamily="34" charset="0"/>
                  <a:sym typeface="Times New Roman"/>
                </a:rPr>
                <a:t> as known as assemble learning which including different ML model to find which model provides the highest accuracy</a:t>
              </a:r>
              <a:endParaRPr lang="en-US" u="sng" dirty="0"/>
            </a:p>
          </p:txBody>
        </p:sp>
        <p:sp>
          <p:nvSpPr>
            <p:cNvPr id="3" name="Rectangle: Rounded Corners 2">
              <a:extLst>
                <a:ext uri="{FF2B5EF4-FFF2-40B4-BE49-F238E27FC236}">
                  <a16:creationId xmlns:a16="http://schemas.microsoft.com/office/drawing/2014/main" id="{DAB86097-0C5E-4DDB-B298-3BAA7F603313}"/>
                </a:ext>
              </a:extLst>
            </p:cNvPr>
            <p:cNvSpPr/>
            <p:nvPr/>
          </p:nvSpPr>
          <p:spPr>
            <a:xfrm>
              <a:off x="3166944" y="4357278"/>
              <a:ext cx="1695450" cy="2146100"/>
            </a:xfrm>
            <a:prstGeom prst="roundRect">
              <a:avLst>
                <a:gd name="adj" fmla="val 1442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695ED50-35BE-42E8-B625-D9943E0F2889}"/>
                </a:ext>
              </a:extLst>
            </p:cNvPr>
            <p:cNvSpPr txBox="1"/>
            <p:nvPr/>
          </p:nvSpPr>
          <p:spPr>
            <a:xfrm>
              <a:off x="3145510" y="4587620"/>
              <a:ext cx="1695450" cy="1822165"/>
            </a:xfrm>
            <a:prstGeom prst="rect">
              <a:avLst/>
            </a:prstGeom>
            <a:noFill/>
          </p:spPr>
          <p:txBody>
            <a:bodyPr wrap="square" rtlCol="0">
              <a:spAutoFit/>
            </a:bodyPr>
            <a:lstStyle/>
            <a:p>
              <a:pPr algn="ctr"/>
              <a:r>
                <a:rPr lang="en-US" dirty="0"/>
                <a:t>ML model 1</a:t>
              </a:r>
            </a:p>
            <a:p>
              <a:pPr algn="ctr"/>
              <a:r>
                <a:rPr lang="en-US" dirty="0"/>
                <a:t>ML model 2</a:t>
              </a:r>
            </a:p>
            <a:p>
              <a:pPr algn="ctr">
                <a:lnSpc>
                  <a:spcPct val="70000"/>
                </a:lnSpc>
              </a:pPr>
              <a:r>
                <a:rPr lang="en-US" b="1" dirty="0">
                  <a:solidFill>
                    <a:sysClr val="windowText" lastClr="000000"/>
                  </a:solidFill>
                </a:rPr>
                <a:t>.</a:t>
              </a:r>
            </a:p>
            <a:p>
              <a:pPr algn="ctr">
                <a:lnSpc>
                  <a:spcPct val="70000"/>
                </a:lnSpc>
              </a:pPr>
              <a:r>
                <a:rPr lang="en-US" b="1" dirty="0">
                  <a:solidFill>
                    <a:sysClr val="windowText" lastClr="000000"/>
                  </a:solidFill>
                </a:rPr>
                <a:t>.</a:t>
              </a:r>
            </a:p>
            <a:p>
              <a:pPr algn="ctr">
                <a:lnSpc>
                  <a:spcPct val="70000"/>
                </a:lnSpc>
              </a:pPr>
              <a:r>
                <a:rPr lang="en-US" b="1" dirty="0">
                  <a:solidFill>
                    <a:sysClr val="windowText" lastClr="000000"/>
                  </a:solidFill>
                </a:rPr>
                <a:t>.</a:t>
              </a:r>
            </a:p>
            <a:p>
              <a:pPr algn="ctr">
                <a:lnSpc>
                  <a:spcPct val="70000"/>
                </a:lnSpc>
              </a:pPr>
              <a:endParaRPr lang="en-US" b="1" dirty="0">
                <a:solidFill>
                  <a:sysClr val="windowText" lastClr="000000"/>
                </a:solidFill>
              </a:endParaRPr>
            </a:p>
            <a:p>
              <a:pPr algn="ctr">
                <a:lnSpc>
                  <a:spcPct val="70000"/>
                </a:lnSpc>
              </a:pPr>
              <a:r>
                <a:rPr lang="en-US" dirty="0"/>
                <a:t>ML model n</a:t>
              </a:r>
            </a:p>
            <a:p>
              <a:pPr algn="ctr">
                <a:lnSpc>
                  <a:spcPct val="70000"/>
                </a:lnSpc>
              </a:pPr>
              <a:endParaRPr lang="en-US" dirty="0"/>
            </a:p>
          </p:txBody>
        </p:sp>
        <p:sp>
          <p:nvSpPr>
            <p:cNvPr id="13" name="TextBox 12">
              <a:extLst>
                <a:ext uri="{FF2B5EF4-FFF2-40B4-BE49-F238E27FC236}">
                  <a16:creationId xmlns:a16="http://schemas.microsoft.com/office/drawing/2014/main" id="{CA46756F-C42C-41D9-BE94-FCBBD216536D}"/>
                </a:ext>
              </a:extLst>
            </p:cNvPr>
            <p:cNvSpPr txBox="1"/>
            <p:nvPr/>
          </p:nvSpPr>
          <p:spPr>
            <a:xfrm>
              <a:off x="3112380" y="6505328"/>
              <a:ext cx="2239964" cy="307777"/>
            </a:xfrm>
            <a:prstGeom prst="rect">
              <a:avLst/>
            </a:prstGeom>
            <a:noFill/>
          </p:spPr>
          <p:txBody>
            <a:bodyPr wrap="square">
              <a:spAutoFit/>
            </a:bodyPr>
            <a:lstStyle/>
            <a:p>
              <a:r>
                <a:rPr lang="en-US" sz="1400" b="1" dirty="0">
                  <a:latin typeface="Arial" panose="020B0604020202020204" pitchFamily="34" charset="0"/>
                  <a:ea typeface="Times New Roman"/>
                  <a:cs typeface="Arial" panose="020B0604020202020204" pitchFamily="34" charset="0"/>
                  <a:sym typeface="Times New Roman"/>
                </a:rPr>
                <a:t>Assemble learning </a:t>
              </a:r>
              <a:endParaRPr lang="en-US" sz="1400" b="1" dirty="0"/>
            </a:p>
          </p:txBody>
        </p:sp>
        <p:sp>
          <p:nvSpPr>
            <p:cNvPr id="14" name="Arrow: Right 13">
              <a:extLst>
                <a:ext uri="{FF2B5EF4-FFF2-40B4-BE49-F238E27FC236}">
                  <a16:creationId xmlns:a16="http://schemas.microsoft.com/office/drawing/2014/main" id="{BEC36B77-7A8E-4403-B2C1-6E159B78CC72}"/>
                </a:ext>
              </a:extLst>
            </p:cNvPr>
            <p:cNvSpPr/>
            <p:nvPr/>
          </p:nvSpPr>
          <p:spPr>
            <a:xfrm>
              <a:off x="4926625" y="5247491"/>
              <a:ext cx="425719" cy="1647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Arrow: Right 14">
              <a:extLst>
                <a:ext uri="{FF2B5EF4-FFF2-40B4-BE49-F238E27FC236}">
                  <a16:creationId xmlns:a16="http://schemas.microsoft.com/office/drawing/2014/main" id="{8FD0727C-28B5-4236-BB94-018DCE693AF5}"/>
                </a:ext>
              </a:extLst>
            </p:cNvPr>
            <p:cNvSpPr/>
            <p:nvPr/>
          </p:nvSpPr>
          <p:spPr>
            <a:xfrm>
              <a:off x="2609144" y="5247491"/>
              <a:ext cx="327713" cy="180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6" name="Picture 2" descr="Improved accuracy and robustness of bridge weigh-in-motion systems">
              <a:extLst>
                <a:ext uri="{FF2B5EF4-FFF2-40B4-BE49-F238E27FC236}">
                  <a16:creationId xmlns:a16="http://schemas.microsoft.com/office/drawing/2014/main" id="{0F0F76E5-0235-4A62-80FF-B607F46BF84D}"/>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7502" y="4595632"/>
              <a:ext cx="2144075" cy="137833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916AFF0-110A-47AA-B9C9-27543C73719C}"/>
                </a:ext>
              </a:extLst>
            </p:cNvPr>
            <p:cNvSpPr txBox="1"/>
            <p:nvPr/>
          </p:nvSpPr>
          <p:spPr>
            <a:xfrm>
              <a:off x="551327" y="5925070"/>
              <a:ext cx="2000250" cy="523220"/>
            </a:xfrm>
            <a:prstGeom prst="rect">
              <a:avLst/>
            </a:prstGeom>
            <a:noFill/>
          </p:spPr>
          <p:txBody>
            <a:bodyPr wrap="square">
              <a:spAutoFit/>
            </a:bodyPr>
            <a:lstStyle/>
            <a:p>
              <a:r>
                <a:rPr lang="en-US" sz="1400" b="1" dirty="0">
                  <a:latin typeface="Arial" panose="020B0604020202020204" pitchFamily="34" charset="0"/>
                  <a:ea typeface="Times New Roman"/>
                  <a:cs typeface="Arial" panose="020B0604020202020204" pitchFamily="34" charset="0"/>
                  <a:sym typeface="Times New Roman"/>
                </a:rPr>
                <a:t>Use same input data for ML models</a:t>
              </a:r>
              <a:endParaRPr lang="en-US" sz="1400" b="1" dirty="0"/>
            </a:p>
          </p:txBody>
        </p:sp>
        <p:sp>
          <p:nvSpPr>
            <p:cNvPr id="18" name="Rectangle: Rounded Corners 17">
              <a:extLst>
                <a:ext uri="{FF2B5EF4-FFF2-40B4-BE49-F238E27FC236}">
                  <a16:creationId xmlns:a16="http://schemas.microsoft.com/office/drawing/2014/main" id="{157F688F-19ED-43EC-AF2F-0C8D1B151BF6}"/>
                </a:ext>
              </a:extLst>
            </p:cNvPr>
            <p:cNvSpPr/>
            <p:nvPr/>
          </p:nvSpPr>
          <p:spPr>
            <a:xfrm>
              <a:off x="5352344" y="4357278"/>
              <a:ext cx="1830639" cy="21461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ADC4541-9EC3-46CE-8D77-FE9FEBD9FA17}"/>
                </a:ext>
              </a:extLst>
            </p:cNvPr>
            <p:cNvSpPr txBox="1"/>
            <p:nvPr/>
          </p:nvSpPr>
          <p:spPr>
            <a:xfrm>
              <a:off x="5420757" y="6503378"/>
              <a:ext cx="2237721" cy="307777"/>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sym typeface="Times New Roman"/>
                </a:rPr>
                <a:t>Results (Accuracy)</a:t>
              </a:r>
              <a:endParaRPr lang="en-US" sz="1400" b="1" dirty="0"/>
            </a:p>
          </p:txBody>
        </p:sp>
        <p:sp>
          <p:nvSpPr>
            <p:cNvPr id="21" name="TextBox 20">
              <a:extLst>
                <a:ext uri="{FF2B5EF4-FFF2-40B4-BE49-F238E27FC236}">
                  <a16:creationId xmlns:a16="http://schemas.microsoft.com/office/drawing/2014/main" id="{EF910FE7-A688-4F72-9ACD-5121876A3A6F}"/>
                </a:ext>
              </a:extLst>
            </p:cNvPr>
            <p:cNvSpPr txBox="1"/>
            <p:nvPr/>
          </p:nvSpPr>
          <p:spPr>
            <a:xfrm>
              <a:off x="5352344" y="4492182"/>
              <a:ext cx="1904590" cy="1822165"/>
            </a:xfrm>
            <a:prstGeom prst="rect">
              <a:avLst/>
            </a:prstGeom>
            <a:noFill/>
          </p:spPr>
          <p:txBody>
            <a:bodyPr wrap="square" rtlCol="0">
              <a:spAutoFit/>
            </a:bodyPr>
            <a:lstStyle/>
            <a:p>
              <a:pPr algn="ctr"/>
              <a:r>
                <a:rPr lang="en-US" dirty="0"/>
                <a:t>ML model 1 (96%)</a:t>
              </a:r>
            </a:p>
            <a:p>
              <a:pPr algn="ctr"/>
              <a:r>
                <a:rPr lang="en-US" dirty="0"/>
                <a:t>ML model 2 (93%)</a:t>
              </a:r>
            </a:p>
            <a:p>
              <a:pPr algn="ctr">
                <a:lnSpc>
                  <a:spcPct val="70000"/>
                </a:lnSpc>
              </a:pPr>
              <a:r>
                <a:rPr lang="en-US" b="1" dirty="0">
                  <a:solidFill>
                    <a:sysClr val="windowText" lastClr="000000"/>
                  </a:solidFill>
                </a:rPr>
                <a:t>.</a:t>
              </a:r>
            </a:p>
            <a:p>
              <a:pPr algn="ctr">
                <a:lnSpc>
                  <a:spcPct val="70000"/>
                </a:lnSpc>
              </a:pPr>
              <a:r>
                <a:rPr lang="en-US" b="1" dirty="0">
                  <a:solidFill>
                    <a:sysClr val="windowText" lastClr="000000"/>
                  </a:solidFill>
                </a:rPr>
                <a:t>.</a:t>
              </a:r>
            </a:p>
            <a:p>
              <a:pPr algn="ctr">
                <a:lnSpc>
                  <a:spcPct val="70000"/>
                </a:lnSpc>
              </a:pPr>
              <a:r>
                <a:rPr lang="en-US" b="1" dirty="0">
                  <a:solidFill>
                    <a:sysClr val="windowText" lastClr="000000"/>
                  </a:solidFill>
                </a:rPr>
                <a:t>.</a:t>
              </a:r>
            </a:p>
            <a:p>
              <a:pPr algn="ctr">
                <a:lnSpc>
                  <a:spcPct val="70000"/>
                </a:lnSpc>
              </a:pPr>
              <a:endParaRPr lang="en-US" b="1" dirty="0">
                <a:solidFill>
                  <a:sysClr val="windowText" lastClr="000000"/>
                </a:solidFill>
              </a:endParaRPr>
            </a:p>
            <a:p>
              <a:pPr algn="ctr">
                <a:lnSpc>
                  <a:spcPct val="70000"/>
                </a:lnSpc>
              </a:pPr>
              <a:r>
                <a:rPr lang="en-US" dirty="0"/>
                <a:t>ML model n (86%)</a:t>
              </a:r>
            </a:p>
            <a:p>
              <a:pPr algn="ctr">
                <a:lnSpc>
                  <a:spcPct val="70000"/>
                </a:lnSpc>
              </a:pPr>
              <a:endParaRPr lang="en-US" dirty="0"/>
            </a:p>
          </p:txBody>
        </p:sp>
        <p:sp>
          <p:nvSpPr>
            <p:cNvPr id="22" name="Arrow: Right 21">
              <a:extLst>
                <a:ext uri="{FF2B5EF4-FFF2-40B4-BE49-F238E27FC236}">
                  <a16:creationId xmlns:a16="http://schemas.microsoft.com/office/drawing/2014/main" id="{88978D43-4209-4BB0-A095-DD523E45A3D7}"/>
                </a:ext>
              </a:extLst>
            </p:cNvPr>
            <p:cNvSpPr/>
            <p:nvPr/>
          </p:nvSpPr>
          <p:spPr>
            <a:xfrm>
              <a:off x="7225851" y="5247491"/>
              <a:ext cx="503101" cy="1557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30920159-A151-4C34-B57C-69745653F7FC}"/>
                </a:ext>
              </a:extLst>
            </p:cNvPr>
            <p:cNvSpPr txBox="1"/>
            <p:nvPr/>
          </p:nvSpPr>
          <p:spPr>
            <a:xfrm>
              <a:off x="7728953" y="4979214"/>
              <a:ext cx="2473284" cy="646331"/>
            </a:xfrm>
            <a:prstGeom prst="rect">
              <a:avLst/>
            </a:prstGeom>
            <a:noFill/>
          </p:spPr>
          <p:txBody>
            <a:bodyPr wrap="square">
              <a:spAutoFit/>
            </a:bodyPr>
            <a:lstStyle/>
            <a:p>
              <a:r>
                <a:rPr lang="en-US" b="1" dirty="0"/>
                <a:t>ML model 1 is the best model</a:t>
              </a:r>
            </a:p>
          </p:txBody>
        </p:sp>
        <p:sp>
          <p:nvSpPr>
            <p:cNvPr id="9" name="Rectangle: Rounded Corners 8">
              <a:extLst>
                <a:ext uri="{FF2B5EF4-FFF2-40B4-BE49-F238E27FC236}">
                  <a16:creationId xmlns:a16="http://schemas.microsoft.com/office/drawing/2014/main" id="{CE9C4E68-061D-47B3-A034-737038569617}"/>
                </a:ext>
              </a:extLst>
            </p:cNvPr>
            <p:cNvSpPr/>
            <p:nvPr/>
          </p:nvSpPr>
          <p:spPr>
            <a:xfrm>
              <a:off x="108437" y="4048730"/>
              <a:ext cx="10060554" cy="2762424"/>
            </a:xfrm>
            <a:prstGeom prst="roundRect">
              <a:avLst>
                <a:gd name="adj" fmla="val 8554"/>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136E499-F910-45AB-AEB8-2561AEB6671A}"/>
                </a:ext>
              </a:extLst>
            </p:cNvPr>
            <p:cNvSpPr txBox="1"/>
            <p:nvPr/>
          </p:nvSpPr>
          <p:spPr>
            <a:xfrm>
              <a:off x="3188378" y="4033622"/>
              <a:ext cx="1695450" cy="369332"/>
            </a:xfrm>
            <a:prstGeom prst="rect">
              <a:avLst/>
            </a:prstGeom>
            <a:noFill/>
          </p:spPr>
          <p:txBody>
            <a:bodyPr wrap="square">
              <a:spAutoFit/>
            </a:bodyPr>
            <a:lstStyle/>
            <a:p>
              <a:r>
                <a:rPr lang="en-US" b="1" dirty="0">
                  <a:latin typeface="Arial" panose="020B0604020202020204" pitchFamily="34" charset="0"/>
                  <a:ea typeface="Times New Roman"/>
                  <a:cs typeface="Arial" panose="020B0604020202020204" pitchFamily="34" charset="0"/>
                  <a:sym typeface="Times New Roman"/>
                </a:rPr>
                <a:t>Superlearner</a:t>
              </a:r>
              <a:endParaRPr lang="en-US" b="1" dirty="0"/>
            </a:p>
          </p:txBody>
        </p:sp>
      </p:grpSp>
    </p:spTree>
    <p:extLst>
      <p:ext uri="{BB962C8B-B14F-4D97-AF65-F5344CB8AC3E}">
        <p14:creationId xmlns:p14="http://schemas.microsoft.com/office/powerpoint/2010/main" val="1026564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38C85C-4976-47A6-956D-8338EDE70AAF}"/>
              </a:ext>
            </a:extLst>
          </p:cNvPr>
          <p:cNvSpPr/>
          <p:nvPr/>
        </p:nvSpPr>
        <p:spPr>
          <a:xfrm>
            <a:off x="2105083" y="2515361"/>
            <a:ext cx="8452185" cy="646331"/>
          </a:xfrm>
          <a:prstGeom prst="rect">
            <a:avLst/>
          </a:prstGeom>
        </p:spPr>
        <p:txBody>
          <a:bodyPr wrap="square">
            <a:spAutoFit/>
          </a:bodyPr>
          <a:lstStyle/>
          <a:p>
            <a:pPr algn="ctr" latinLnBrk="1"/>
            <a:r>
              <a:rPr lang="en-US" altLang="ko-KR" b="1" dirty="0">
                <a:solidFill>
                  <a:srgbClr val="FF0000"/>
                </a:solidFill>
                <a:latin typeface="Arial" panose="020B0604020202020204" pitchFamily="34" charset="0"/>
                <a:cs typeface="Arial" panose="020B0604020202020204" pitchFamily="34" charset="0"/>
              </a:rPr>
              <a:t>Goal</a:t>
            </a:r>
            <a:r>
              <a:rPr lang="en-US" altLang="ko-KR" b="1" dirty="0">
                <a:latin typeface="Arial" panose="020B0604020202020204" pitchFamily="34" charset="0"/>
                <a:cs typeface="Arial" panose="020B0604020202020204" pitchFamily="34" charset="0"/>
              </a:rPr>
              <a:t>: Develop a damage prediction model using reliable damage classification approach leveraging FE model and machine learning(ML)</a:t>
            </a:r>
          </a:p>
        </p:txBody>
      </p:sp>
      <p:grpSp>
        <p:nvGrpSpPr>
          <p:cNvPr id="4" name="Group 3">
            <a:extLst>
              <a:ext uri="{FF2B5EF4-FFF2-40B4-BE49-F238E27FC236}">
                <a16:creationId xmlns:a16="http://schemas.microsoft.com/office/drawing/2014/main" id="{76BDD8C6-51B1-493C-B69F-FA0AFA3C4642}"/>
              </a:ext>
            </a:extLst>
          </p:cNvPr>
          <p:cNvGrpSpPr/>
          <p:nvPr/>
        </p:nvGrpSpPr>
        <p:grpSpPr>
          <a:xfrm>
            <a:off x="894268" y="1160746"/>
            <a:ext cx="10625064" cy="1077092"/>
            <a:chOff x="234549" y="941600"/>
            <a:chExt cx="8626315" cy="1077092"/>
          </a:xfrm>
        </p:grpSpPr>
        <p:sp>
          <p:nvSpPr>
            <p:cNvPr id="10" name="Oval 9">
              <a:extLst>
                <a:ext uri="{FF2B5EF4-FFF2-40B4-BE49-F238E27FC236}">
                  <a16:creationId xmlns:a16="http://schemas.microsoft.com/office/drawing/2014/main" id="{E3A7D9FD-F775-4CF3-974F-479A5F05C03C}"/>
                </a:ext>
              </a:extLst>
            </p:cNvPr>
            <p:cNvSpPr/>
            <p:nvPr/>
          </p:nvSpPr>
          <p:spPr>
            <a:xfrm>
              <a:off x="234549" y="987046"/>
              <a:ext cx="2640933" cy="103164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74868ACC-343A-44C6-8C59-BE6D17DE28C1}"/>
                </a:ext>
              </a:extLst>
            </p:cNvPr>
            <p:cNvSpPr txBox="1"/>
            <p:nvPr/>
          </p:nvSpPr>
          <p:spPr>
            <a:xfrm>
              <a:off x="372371" y="1238677"/>
              <a:ext cx="2409427" cy="600164"/>
            </a:xfrm>
            <a:prstGeom prst="rect">
              <a:avLst/>
            </a:prstGeom>
            <a:noFill/>
          </p:spPr>
          <p:txBody>
            <a:bodyPr wrap="square" rtlCol="0">
              <a:spAutoFit/>
            </a:bodyPr>
            <a:lstStyle>
              <a:defPPr>
                <a:defRPr lang="en-US"/>
              </a:defPPr>
              <a:lvl1pPr>
                <a:defRPr sz="1600"/>
              </a:lvl1pPr>
            </a:lstStyle>
            <a:p>
              <a:pPr algn="ctr"/>
              <a:r>
                <a:rPr lang="en-US" dirty="0"/>
                <a:t>Lack of study of moving load-based FE model with </a:t>
              </a:r>
            </a:p>
          </p:txBody>
        </p:sp>
        <p:sp>
          <p:nvSpPr>
            <p:cNvPr id="23" name="TextBox 22">
              <a:extLst>
                <a:ext uri="{FF2B5EF4-FFF2-40B4-BE49-F238E27FC236}">
                  <a16:creationId xmlns:a16="http://schemas.microsoft.com/office/drawing/2014/main" id="{9306F469-C8A6-48C9-AE08-49333D1194F7}"/>
                </a:ext>
              </a:extLst>
            </p:cNvPr>
            <p:cNvSpPr txBox="1"/>
            <p:nvPr/>
          </p:nvSpPr>
          <p:spPr>
            <a:xfrm>
              <a:off x="674151" y="943233"/>
              <a:ext cx="1768344" cy="346249"/>
            </a:xfrm>
            <a:prstGeom prst="rect">
              <a:avLst/>
            </a:prstGeom>
            <a:noFill/>
          </p:spPr>
          <p:txBody>
            <a:bodyPr wrap="square" rtlCol="0">
              <a:spAutoFit/>
            </a:bodyPr>
            <a:lstStyle/>
            <a:p>
              <a:pPr algn="ctr"/>
              <a:r>
                <a:rPr lang="en-US" sz="1650" b="1" dirty="0"/>
                <a:t>Gap 1</a:t>
              </a:r>
            </a:p>
          </p:txBody>
        </p:sp>
        <p:sp>
          <p:nvSpPr>
            <p:cNvPr id="29" name="Oval 28">
              <a:extLst>
                <a:ext uri="{FF2B5EF4-FFF2-40B4-BE49-F238E27FC236}">
                  <a16:creationId xmlns:a16="http://schemas.microsoft.com/office/drawing/2014/main" id="{2DFDBAA4-B0FB-49EA-8C78-8F7453D7A174}"/>
                </a:ext>
              </a:extLst>
            </p:cNvPr>
            <p:cNvSpPr/>
            <p:nvPr/>
          </p:nvSpPr>
          <p:spPr>
            <a:xfrm>
              <a:off x="3308254" y="954795"/>
              <a:ext cx="2640933" cy="103164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xtBox 30">
              <a:extLst>
                <a:ext uri="{FF2B5EF4-FFF2-40B4-BE49-F238E27FC236}">
                  <a16:creationId xmlns:a16="http://schemas.microsoft.com/office/drawing/2014/main" id="{22EAD7FE-8A27-4919-B3DF-4A551D190A2D}"/>
                </a:ext>
              </a:extLst>
            </p:cNvPr>
            <p:cNvSpPr txBox="1"/>
            <p:nvPr/>
          </p:nvSpPr>
          <p:spPr>
            <a:xfrm>
              <a:off x="3525890" y="1221099"/>
              <a:ext cx="2205660" cy="600164"/>
            </a:xfrm>
            <a:prstGeom prst="rect">
              <a:avLst/>
            </a:prstGeom>
            <a:noFill/>
          </p:spPr>
          <p:txBody>
            <a:bodyPr wrap="square" rtlCol="0">
              <a:spAutoFit/>
            </a:bodyPr>
            <a:lstStyle>
              <a:defPPr>
                <a:defRPr lang="en-US"/>
              </a:defPPr>
              <a:lvl1pPr>
                <a:defRPr sz="1600"/>
              </a:lvl1pPr>
            </a:lstStyle>
            <a:p>
              <a:pPr algn="ctr"/>
              <a:r>
                <a:rPr lang="en-US" dirty="0"/>
                <a:t>Lack of study with different structural damages</a:t>
              </a:r>
            </a:p>
          </p:txBody>
        </p:sp>
        <p:sp>
          <p:nvSpPr>
            <p:cNvPr id="32" name="TextBox 31">
              <a:extLst>
                <a:ext uri="{FF2B5EF4-FFF2-40B4-BE49-F238E27FC236}">
                  <a16:creationId xmlns:a16="http://schemas.microsoft.com/office/drawing/2014/main" id="{5019BD0D-CD91-4212-AD17-A0A5AC0D2B6E}"/>
                </a:ext>
              </a:extLst>
            </p:cNvPr>
            <p:cNvSpPr txBox="1"/>
            <p:nvPr/>
          </p:nvSpPr>
          <p:spPr>
            <a:xfrm>
              <a:off x="3766409" y="941600"/>
              <a:ext cx="1768344" cy="346249"/>
            </a:xfrm>
            <a:prstGeom prst="rect">
              <a:avLst/>
            </a:prstGeom>
            <a:noFill/>
          </p:spPr>
          <p:txBody>
            <a:bodyPr wrap="square" rtlCol="0">
              <a:spAutoFit/>
            </a:bodyPr>
            <a:lstStyle/>
            <a:p>
              <a:pPr algn="ctr"/>
              <a:r>
                <a:rPr lang="en-US" sz="1650" b="1" dirty="0"/>
                <a:t>Gap 2</a:t>
              </a:r>
            </a:p>
          </p:txBody>
        </p:sp>
        <p:sp>
          <p:nvSpPr>
            <p:cNvPr id="36" name="Oval 35">
              <a:extLst>
                <a:ext uri="{FF2B5EF4-FFF2-40B4-BE49-F238E27FC236}">
                  <a16:creationId xmlns:a16="http://schemas.microsoft.com/office/drawing/2014/main" id="{4C38EBE2-5847-4148-A747-A6C7F346E4FA}"/>
                </a:ext>
              </a:extLst>
            </p:cNvPr>
            <p:cNvSpPr/>
            <p:nvPr/>
          </p:nvSpPr>
          <p:spPr>
            <a:xfrm>
              <a:off x="6219931" y="987046"/>
              <a:ext cx="2640933" cy="1031646"/>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a:extLst>
                <a:ext uri="{FF2B5EF4-FFF2-40B4-BE49-F238E27FC236}">
                  <a16:creationId xmlns:a16="http://schemas.microsoft.com/office/drawing/2014/main" id="{6FCDA938-1B2B-441D-A121-2E8E0797A041}"/>
                </a:ext>
              </a:extLst>
            </p:cNvPr>
            <p:cNvSpPr txBox="1"/>
            <p:nvPr/>
          </p:nvSpPr>
          <p:spPr>
            <a:xfrm>
              <a:off x="6335684" y="1263573"/>
              <a:ext cx="2409427" cy="600164"/>
            </a:xfrm>
            <a:prstGeom prst="rect">
              <a:avLst/>
            </a:prstGeom>
            <a:noFill/>
          </p:spPr>
          <p:txBody>
            <a:bodyPr wrap="square" rtlCol="0">
              <a:spAutoFit/>
            </a:bodyPr>
            <a:lstStyle>
              <a:defPPr>
                <a:defRPr lang="en-US"/>
              </a:defPPr>
              <a:lvl1pPr>
                <a:defRPr sz="1600"/>
              </a:lvl1pPr>
            </a:lstStyle>
            <a:p>
              <a:pPr algn="ctr"/>
              <a:r>
                <a:rPr lang="en-US" dirty="0"/>
                <a:t>Lack of study of damage prediction model </a:t>
              </a:r>
            </a:p>
          </p:txBody>
        </p:sp>
        <p:sp>
          <p:nvSpPr>
            <p:cNvPr id="38" name="TextBox 37">
              <a:extLst>
                <a:ext uri="{FF2B5EF4-FFF2-40B4-BE49-F238E27FC236}">
                  <a16:creationId xmlns:a16="http://schemas.microsoft.com/office/drawing/2014/main" id="{C80F0404-D202-4C30-B13B-0D9E9EC30AEB}"/>
                </a:ext>
              </a:extLst>
            </p:cNvPr>
            <p:cNvSpPr txBox="1"/>
            <p:nvPr/>
          </p:nvSpPr>
          <p:spPr>
            <a:xfrm>
              <a:off x="6618376" y="972128"/>
              <a:ext cx="1768344" cy="346249"/>
            </a:xfrm>
            <a:prstGeom prst="rect">
              <a:avLst/>
            </a:prstGeom>
            <a:noFill/>
          </p:spPr>
          <p:txBody>
            <a:bodyPr wrap="square" rtlCol="0">
              <a:spAutoFit/>
            </a:bodyPr>
            <a:lstStyle/>
            <a:p>
              <a:pPr algn="ctr"/>
              <a:r>
                <a:rPr lang="en-US" sz="1650" b="1" dirty="0"/>
                <a:t>Gap 3</a:t>
              </a:r>
            </a:p>
          </p:txBody>
        </p:sp>
      </p:grpSp>
      <p:grpSp>
        <p:nvGrpSpPr>
          <p:cNvPr id="2" name="Group 1">
            <a:extLst>
              <a:ext uri="{FF2B5EF4-FFF2-40B4-BE49-F238E27FC236}">
                <a16:creationId xmlns:a16="http://schemas.microsoft.com/office/drawing/2014/main" id="{61C38CB1-B5BE-4348-B3FE-92BFCFAFAFBC}"/>
              </a:ext>
            </a:extLst>
          </p:cNvPr>
          <p:cNvGrpSpPr/>
          <p:nvPr/>
        </p:nvGrpSpPr>
        <p:grpSpPr>
          <a:xfrm>
            <a:off x="675570" y="3501988"/>
            <a:ext cx="10952120" cy="3284166"/>
            <a:chOff x="675570" y="3576734"/>
            <a:chExt cx="10952120" cy="3284166"/>
          </a:xfrm>
        </p:grpSpPr>
        <p:grpSp>
          <p:nvGrpSpPr>
            <p:cNvPr id="40" name="Group 39">
              <a:extLst>
                <a:ext uri="{FF2B5EF4-FFF2-40B4-BE49-F238E27FC236}">
                  <a16:creationId xmlns:a16="http://schemas.microsoft.com/office/drawing/2014/main" id="{D0CBC0E2-D819-4C29-989D-C63F07102D54}"/>
                </a:ext>
              </a:extLst>
            </p:cNvPr>
            <p:cNvGrpSpPr/>
            <p:nvPr/>
          </p:nvGrpSpPr>
          <p:grpSpPr>
            <a:xfrm>
              <a:off x="675570" y="3576734"/>
              <a:ext cx="10952120" cy="1424876"/>
              <a:chOff x="203291" y="1408349"/>
              <a:chExt cx="11761322" cy="1899835"/>
            </a:xfrm>
          </p:grpSpPr>
          <p:grpSp>
            <p:nvGrpSpPr>
              <p:cNvPr id="41" name="Group 40">
                <a:extLst>
                  <a:ext uri="{FF2B5EF4-FFF2-40B4-BE49-F238E27FC236}">
                    <a16:creationId xmlns:a16="http://schemas.microsoft.com/office/drawing/2014/main" id="{237CE93D-CFE5-4E3A-AAAC-6E6E2711FF79}"/>
                  </a:ext>
                </a:extLst>
              </p:cNvPr>
              <p:cNvGrpSpPr/>
              <p:nvPr/>
            </p:nvGrpSpPr>
            <p:grpSpPr>
              <a:xfrm>
                <a:off x="203291" y="1408349"/>
                <a:ext cx="11761322" cy="1899835"/>
                <a:chOff x="291521" y="1231984"/>
                <a:chExt cx="11761322" cy="1899835"/>
              </a:xfrm>
            </p:grpSpPr>
            <p:sp>
              <p:nvSpPr>
                <p:cNvPr id="45" name="Oval 44">
                  <a:extLst>
                    <a:ext uri="{FF2B5EF4-FFF2-40B4-BE49-F238E27FC236}">
                      <a16:creationId xmlns:a16="http://schemas.microsoft.com/office/drawing/2014/main" id="{8E6DE86A-5441-4A14-AD61-D358081C0FB0}"/>
                    </a:ext>
                  </a:extLst>
                </p:cNvPr>
                <p:cNvSpPr/>
                <p:nvPr/>
              </p:nvSpPr>
              <p:spPr>
                <a:xfrm>
                  <a:off x="291521" y="1319665"/>
                  <a:ext cx="3839733" cy="1768103"/>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xtBox 45">
                  <a:extLst>
                    <a:ext uri="{FF2B5EF4-FFF2-40B4-BE49-F238E27FC236}">
                      <a16:creationId xmlns:a16="http://schemas.microsoft.com/office/drawing/2014/main" id="{87743106-CA91-4735-99EF-E4EB12E7ED39}"/>
                    </a:ext>
                  </a:extLst>
                </p:cNvPr>
                <p:cNvSpPr txBox="1"/>
                <p:nvPr/>
              </p:nvSpPr>
              <p:spPr>
                <a:xfrm>
                  <a:off x="545766" y="1706784"/>
                  <a:ext cx="3287693" cy="1107996"/>
                </a:xfrm>
                <a:prstGeom prst="rect">
                  <a:avLst/>
                </a:prstGeom>
                <a:noFill/>
              </p:spPr>
              <p:txBody>
                <a:bodyPr wrap="square" rtlCol="0">
                  <a:spAutoFit/>
                </a:bodyPr>
                <a:lstStyle>
                  <a:defPPr>
                    <a:defRPr lang="en-US"/>
                  </a:defPPr>
                  <a:lvl1pPr>
                    <a:defRPr sz="1600"/>
                  </a:lvl1pPr>
                </a:lstStyle>
                <a:p>
                  <a:pPr algn="ctr"/>
                  <a:r>
                    <a:rPr lang="en-US" dirty="0"/>
                    <a:t>Fundamental study of</a:t>
                  </a:r>
                </a:p>
                <a:p>
                  <a:pPr algn="ctr"/>
                  <a:r>
                    <a:rPr lang="en-US" dirty="0"/>
                    <a:t>FE model with time-dependent moving load</a:t>
                  </a:r>
                </a:p>
              </p:txBody>
            </p:sp>
            <p:sp>
              <p:nvSpPr>
                <p:cNvPr id="47" name="Oval 46">
                  <a:extLst>
                    <a:ext uri="{FF2B5EF4-FFF2-40B4-BE49-F238E27FC236}">
                      <a16:creationId xmlns:a16="http://schemas.microsoft.com/office/drawing/2014/main" id="{D6E807A2-5482-4922-BAE0-212DEEF8D34E}"/>
                    </a:ext>
                  </a:extLst>
                </p:cNvPr>
                <p:cNvSpPr/>
                <p:nvPr/>
              </p:nvSpPr>
              <p:spPr>
                <a:xfrm>
                  <a:off x="4403970" y="1231984"/>
                  <a:ext cx="3705858" cy="18998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xtBox 47">
                  <a:extLst>
                    <a:ext uri="{FF2B5EF4-FFF2-40B4-BE49-F238E27FC236}">
                      <a16:creationId xmlns:a16="http://schemas.microsoft.com/office/drawing/2014/main" id="{4A5CE818-C35E-43B3-9CF1-02C81D72099D}"/>
                    </a:ext>
                  </a:extLst>
                </p:cNvPr>
                <p:cNvSpPr txBox="1"/>
                <p:nvPr/>
              </p:nvSpPr>
              <p:spPr>
                <a:xfrm>
                  <a:off x="4633597" y="1706784"/>
                  <a:ext cx="3207364" cy="1107996"/>
                </a:xfrm>
                <a:prstGeom prst="rect">
                  <a:avLst/>
                </a:prstGeom>
                <a:noFill/>
              </p:spPr>
              <p:txBody>
                <a:bodyPr wrap="square" rtlCol="0">
                  <a:spAutoFit/>
                </a:bodyPr>
                <a:lstStyle>
                  <a:defPPr>
                    <a:defRPr lang="en-US"/>
                  </a:defPPr>
                </a:lstStyle>
                <a:p>
                  <a:pPr algn="ctr"/>
                  <a:r>
                    <a:rPr lang="en-US" sz="1600" dirty="0"/>
                    <a:t>Design a reliable FE model with moving load and several damages(verified with field data)</a:t>
                  </a:r>
                </a:p>
              </p:txBody>
            </p:sp>
            <p:sp>
              <p:nvSpPr>
                <p:cNvPr id="49" name="Oval 48">
                  <a:extLst>
                    <a:ext uri="{FF2B5EF4-FFF2-40B4-BE49-F238E27FC236}">
                      <a16:creationId xmlns:a16="http://schemas.microsoft.com/office/drawing/2014/main" id="{979B6D7A-7FCE-47E7-A25A-E733097EAFBD}"/>
                    </a:ext>
                  </a:extLst>
                </p:cNvPr>
                <p:cNvSpPr/>
                <p:nvPr/>
              </p:nvSpPr>
              <p:spPr>
                <a:xfrm>
                  <a:off x="8286895" y="1261297"/>
                  <a:ext cx="3705857" cy="1768106"/>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TextBox 49">
                  <a:extLst>
                    <a:ext uri="{FF2B5EF4-FFF2-40B4-BE49-F238E27FC236}">
                      <a16:creationId xmlns:a16="http://schemas.microsoft.com/office/drawing/2014/main" id="{6E3FDE6E-F96D-47AF-9E77-A5A7774985C5}"/>
                    </a:ext>
                  </a:extLst>
                </p:cNvPr>
                <p:cNvSpPr txBox="1"/>
                <p:nvPr/>
              </p:nvSpPr>
              <p:spPr>
                <a:xfrm>
                  <a:off x="8226802" y="1866625"/>
                  <a:ext cx="3826041" cy="779700"/>
                </a:xfrm>
                <a:prstGeom prst="rect">
                  <a:avLst/>
                </a:prstGeom>
                <a:noFill/>
              </p:spPr>
              <p:txBody>
                <a:bodyPr wrap="square" rtlCol="0">
                  <a:spAutoFit/>
                </a:bodyPr>
                <a:lstStyle>
                  <a:defPPr>
                    <a:defRPr lang="en-US"/>
                  </a:defPPr>
                  <a:lvl1pPr>
                    <a:defRPr sz="1600"/>
                  </a:lvl1pPr>
                </a:lstStyle>
                <a:p>
                  <a:pPr algn="ctr"/>
                  <a:r>
                    <a:rPr lang="en-US" dirty="0"/>
                    <a:t>Develop reliable damage prediction model for high-accuracy</a:t>
                  </a:r>
                </a:p>
              </p:txBody>
            </p:sp>
          </p:grpSp>
          <p:sp>
            <p:nvSpPr>
              <p:cNvPr id="42" name="TextBox 41">
                <a:extLst>
                  <a:ext uri="{FF2B5EF4-FFF2-40B4-BE49-F238E27FC236}">
                    <a16:creationId xmlns:a16="http://schemas.microsoft.com/office/drawing/2014/main" id="{809BF624-3D48-4BFE-B42A-8AA8BB437902}"/>
                  </a:ext>
                </a:extLst>
              </p:cNvPr>
              <p:cNvSpPr txBox="1"/>
              <p:nvPr/>
            </p:nvSpPr>
            <p:spPr>
              <a:xfrm>
                <a:off x="1330651" y="1496030"/>
                <a:ext cx="1555953" cy="461665"/>
              </a:xfrm>
              <a:prstGeom prst="rect">
                <a:avLst/>
              </a:prstGeom>
              <a:noFill/>
            </p:spPr>
            <p:txBody>
              <a:bodyPr wrap="square" rtlCol="0">
                <a:spAutoFit/>
              </a:bodyPr>
              <a:lstStyle/>
              <a:p>
                <a:pPr algn="ctr"/>
                <a:r>
                  <a:rPr lang="en-US" sz="1650" b="1" dirty="0"/>
                  <a:t>Objective 1</a:t>
                </a:r>
              </a:p>
            </p:txBody>
          </p:sp>
          <p:sp>
            <p:nvSpPr>
              <p:cNvPr id="43" name="TextBox 42">
                <a:extLst>
                  <a:ext uri="{FF2B5EF4-FFF2-40B4-BE49-F238E27FC236}">
                    <a16:creationId xmlns:a16="http://schemas.microsoft.com/office/drawing/2014/main" id="{DFF0B00D-CFBA-41F4-8E2D-E5D8D6E322E8}"/>
                  </a:ext>
                </a:extLst>
              </p:cNvPr>
              <p:cNvSpPr txBox="1"/>
              <p:nvPr/>
            </p:nvSpPr>
            <p:spPr>
              <a:xfrm>
                <a:off x="5472380" y="1494770"/>
                <a:ext cx="1555953" cy="461665"/>
              </a:xfrm>
              <a:prstGeom prst="rect">
                <a:avLst/>
              </a:prstGeom>
              <a:noFill/>
            </p:spPr>
            <p:txBody>
              <a:bodyPr wrap="square" rtlCol="0">
                <a:spAutoFit/>
              </a:bodyPr>
              <a:lstStyle/>
              <a:p>
                <a:pPr algn="ctr"/>
                <a:r>
                  <a:rPr lang="en-US" sz="1650" b="1" dirty="0"/>
                  <a:t>Objective 2</a:t>
                </a:r>
              </a:p>
            </p:txBody>
          </p:sp>
          <p:sp>
            <p:nvSpPr>
              <p:cNvPr id="44" name="TextBox 43">
                <a:extLst>
                  <a:ext uri="{FF2B5EF4-FFF2-40B4-BE49-F238E27FC236}">
                    <a16:creationId xmlns:a16="http://schemas.microsoft.com/office/drawing/2014/main" id="{EC68D52F-A780-44FE-BDC2-F42A28B93F05}"/>
                  </a:ext>
                </a:extLst>
              </p:cNvPr>
              <p:cNvSpPr txBox="1"/>
              <p:nvPr/>
            </p:nvSpPr>
            <p:spPr>
              <a:xfrm>
                <a:off x="9348218" y="1496709"/>
                <a:ext cx="1555953" cy="461665"/>
              </a:xfrm>
              <a:prstGeom prst="rect">
                <a:avLst/>
              </a:prstGeom>
              <a:noFill/>
            </p:spPr>
            <p:txBody>
              <a:bodyPr wrap="square" rtlCol="0">
                <a:spAutoFit/>
              </a:bodyPr>
              <a:lstStyle/>
              <a:p>
                <a:r>
                  <a:rPr lang="en-US" sz="1650" b="1" dirty="0"/>
                  <a:t>Objective 3</a:t>
                </a:r>
              </a:p>
            </p:txBody>
          </p:sp>
        </p:grpSp>
        <p:sp>
          <p:nvSpPr>
            <p:cNvPr id="51" name="TextBox 16">
              <a:extLst>
                <a:ext uri="{FF2B5EF4-FFF2-40B4-BE49-F238E27FC236}">
                  <a16:creationId xmlns:a16="http://schemas.microsoft.com/office/drawing/2014/main" id="{B924D642-45A4-48BB-ADFF-6802796F4BBC}"/>
                </a:ext>
              </a:extLst>
            </p:cNvPr>
            <p:cNvSpPr txBox="1"/>
            <p:nvPr/>
          </p:nvSpPr>
          <p:spPr>
            <a:xfrm>
              <a:off x="3022209" y="6491572"/>
              <a:ext cx="656875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b="1">
                  <a:latin typeface="Times New Roman"/>
                  <a:ea typeface="Times New Roman"/>
                  <a:cs typeface="Times New Roman"/>
                  <a:sym typeface="Times New Roman"/>
                </a:defRPr>
              </a:lvl1pPr>
            </a:lstStyle>
            <a:p>
              <a:pPr algn="ctr"/>
              <a:r>
                <a:rPr lang="en-US" dirty="0">
                  <a:latin typeface="Arial Black" panose="020B0A04020102020204" pitchFamily="34" charset="0"/>
                </a:rPr>
                <a:t>Goal and Objectives</a:t>
              </a:r>
              <a:endParaRPr dirty="0">
                <a:latin typeface="Arial Black" panose="020B0A04020102020204" pitchFamily="34" charset="0"/>
              </a:endParaRPr>
            </a:p>
          </p:txBody>
        </p:sp>
        <p:pic>
          <p:nvPicPr>
            <p:cNvPr id="52" name="Picture 2" descr="Improved accuracy and robustness of bridge weigh-in-motion systems">
              <a:extLst>
                <a:ext uri="{FF2B5EF4-FFF2-40B4-BE49-F238E27FC236}">
                  <a16:creationId xmlns:a16="http://schemas.microsoft.com/office/drawing/2014/main" id="{B6B693FD-A44D-4CB5-8524-1DEE103695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030" y="5083653"/>
              <a:ext cx="2144075" cy="1378334"/>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a:extLst>
                <a:ext uri="{FF2B5EF4-FFF2-40B4-BE49-F238E27FC236}">
                  <a16:creationId xmlns:a16="http://schemas.microsoft.com/office/drawing/2014/main" id="{B7BF676C-D4A0-4FCF-BD67-956809C71D9A}"/>
                </a:ext>
              </a:extLst>
            </p:cNvPr>
            <p:cNvGrpSpPr/>
            <p:nvPr/>
          </p:nvGrpSpPr>
          <p:grpSpPr>
            <a:xfrm>
              <a:off x="4952236" y="5051755"/>
              <a:ext cx="2287527" cy="1442130"/>
              <a:chOff x="4293328" y="4369991"/>
              <a:chExt cx="2410143" cy="1846659"/>
            </a:xfrm>
          </p:grpSpPr>
          <p:pic>
            <p:nvPicPr>
              <p:cNvPr id="54" name="Graphic 12">
                <a:extLst>
                  <a:ext uri="{FF2B5EF4-FFF2-40B4-BE49-F238E27FC236}">
                    <a16:creationId xmlns:a16="http://schemas.microsoft.com/office/drawing/2014/main" id="{63F72310-23E1-4003-90F9-BB1BCE40B052}"/>
                  </a:ext>
                </a:extLst>
              </p:cNvPr>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93328" y="4369991"/>
                <a:ext cx="2410143" cy="1846659"/>
              </a:xfrm>
              <a:prstGeom prst="rect">
                <a:avLst/>
              </a:prstGeom>
            </p:spPr>
          </p:pic>
          <p:sp>
            <p:nvSpPr>
              <p:cNvPr id="55" name="Rectangle 54">
                <a:extLst>
                  <a:ext uri="{FF2B5EF4-FFF2-40B4-BE49-F238E27FC236}">
                    <a16:creationId xmlns:a16="http://schemas.microsoft.com/office/drawing/2014/main" id="{24805660-B6F8-4C2F-9D2A-8F83A9F99160}"/>
                  </a:ext>
                </a:extLst>
              </p:cNvPr>
              <p:cNvSpPr/>
              <p:nvPr/>
            </p:nvSpPr>
            <p:spPr>
              <a:xfrm>
                <a:off x="4800372" y="4813033"/>
                <a:ext cx="1140618" cy="16668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8E102184-A246-4CAE-AC85-7E8EBFDD5267}"/>
                  </a:ext>
                </a:extLst>
              </p:cNvPr>
              <p:cNvCxnSpPr/>
              <p:nvPr/>
            </p:nvCxnSpPr>
            <p:spPr>
              <a:xfrm flipV="1">
                <a:off x="4843585" y="4560878"/>
                <a:ext cx="1044444" cy="4410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E6AE92E7-15B6-41B8-AD82-B88F0AD1FB46}"/>
                  </a:ext>
                </a:extLst>
              </p:cNvPr>
              <p:cNvCxnSpPr>
                <a:cxnSpLocks/>
              </p:cNvCxnSpPr>
              <p:nvPr/>
            </p:nvCxnSpPr>
            <p:spPr>
              <a:xfrm flipH="1">
                <a:off x="5145424" y="4699473"/>
                <a:ext cx="1054152" cy="4957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58" name="Rectangle 57">
              <a:extLst>
                <a:ext uri="{FF2B5EF4-FFF2-40B4-BE49-F238E27FC236}">
                  <a16:creationId xmlns:a16="http://schemas.microsoft.com/office/drawing/2014/main" id="{5BBC98E1-84DD-438A-8871-A8400ADD5826}"/>
                </a:ext>
              </a:extLst>
            </p:cNvPr>
            <p:cNvSpPr/>
            <p:nvPr/>
          </p:nvSpPr>
          <p:spPr>
            <a:xfrm>
              <a:off x="8370712" y="5360908"/>
              <a:ext cx="2813014" cy="769441"/>
            </a:xfrm>
            <a:prstGeom prst="rect">
              <a:avLst/>
            </a:prstGeom>
            <a:ln>
              <a:solidFill>
                <a:srgbClr val="FF0000"/>
              </a:solidFill>
            </a:ln>
          </p:spPr>
          <p:txBody>
            <a:bodyPr wrap="none">
              <a:spAutoFit/>
            </a:bodyPr>
            <a:lstStyle/>
            <a:p>
              <a:pPr algn="ctr"/>
              <a:r>
                <a:rPr lang="en-US" sz="2800" b="1" dirty="0">
                  <a:solidFill>
                    <a:srgbClr val="C00000"/>
                  </a:solidFill>
                </a:rPr>
                <a:t>ML-BWIM system</a:t>
              </a:r>
            </a:p>
            <a:p>
              <a:pPr algn="ctr"/>
              <a:r>
                <a:rPr lang="en-US" sz="1600" b="1" dirty="0">
                  <a:solidFill>
                    <a:srgbClr val="C00000"/>
                  </a:solidFill>
                </a:rPr>
                <a:t>Machine learning + BWIM</a:t>
              </a:r>
              <a:endParaRPr lang="en-US" sz="1400" dirty="0">
                <a:solidFill>
                  <a:srgbClr val="C00000"/>
                </a:solidFill>
              </a:endParaRPr>
            </a:p>
          </p:txBody>
        </p:sp>
        <p:sp>
          <p:nvSpPr>
            <p:cNvPr id="61" name="Arrow: Right 60">
              <a:extLst>
                <a:ext uri="{FF2B5EF4-FFF2-40B4-BE49-F238E27FC236}">
                  <a16:creationId xmlns:a16="http://schemas.microsoft.com/office/drawing/2014/main" id="{83E9E0AD-6943-44CD-8153-273FCFBE0179}"/>
                </a:ext>
              </a:extLst>
            </p:cNvPr>
            <p:cNvSpPr/>
            <p:nvPr/>
          </p:nvSpPr>
          <p:spPr>
            <a:xfrm>
              <a:off x="4212658" y="5673895"/>
              <a:ext cx="446695" cy="195414"/>
            </a:xfrm>
            <a:prstGeom prst="rightArrow">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2" name="Arrow: Right 61">
              <a:extLst>
                <a:ext uri="{FF2B5EF4-FFF2-40B4-BE49-F238E27FC236}">
                  <a16:creationId xmlns:a16="http://schemas.microsoft.com/office/drawing/2014/main" id="{2456E6B8-4589-4434-80B9-4CD680845CF5}"/>
                </a:ext>
              </a:extLst>
            </p:cNvPr>
            <p:cNvSpPr/>
            <p:nvPr/>
          </p:nvSpPr>
          <p:spPr>
            <a:xfrm>
              <a:off x="7532646" y="5673895"/>
              <a:ext cx="446695" cy="195414"/>
            </a:xfrm>
            <a:prstGeom prst="rightArrow">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sp>
        <p:nvSpPr>
          <p:cNvPr id="60" name="Title 22">
            <a:extLst>
              <a:ext uri="{FF2B5EF4-FFF2-40B4-BE49-F238E27FC236}">
                <a16:creationId xmlns:a16="http://schemas.microsoft.com/office/drawing/2014/main" id="{6DB60B30-D0E1-323A-8991-77809EEA2F1A}"/>
              </a:ext>
            </a:extLst>
          </p:cNvPr>
          <p:cNvSpPr txBox="1">
            <a:spLocks noGrp="1"/>
          </p:cNvSpPr>
          <p:nvPr>
            <p:ph type="title"/>
          </p:nvPr>
        </p:nvSpPr>
        <p:spPr>
          <a:xfrm>
            <a:off x="304800" y="477838"/>
            <a:ext cx="10972800" cy="439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100" kern="1200">
                <a:solidFill>
                  <a:srgbClr val="173441"/>
                </a:solidFill>
                <a:latin typeface="Arial Black" panose="020B0A04020102020204" pitchFamily="34" charset="0"/>
                <a:ea typeface="+mj-ea"/>
                <a:cs typeface="+mj-cs"/>
              </a:defRPr>
            </a:lvl1pPr>
          </a:lstStyle>
          <a:p>
            <a:r>
              <a:rPr lang="en-US" sz="2800" dirty="0"/>
              <a:t>2. </a:t>
            </a:r>
            <a:r>
              <a:rPr lang="en-US" altLang="ko-KR" sz="2800" dirty="0"/>
              <a:t>Challenge and Research gap</a:t>
            </a:r>
            <a:endParaRPr lang="en-US" sz="2800" dirty="0"/>
          </a:p>
        </p:txBody>
      </p:sp>
      <p:sp>
        <p:nvSpPr>
          <p:cNvPr id="65" name="Arrow: Down 64">
            <a:extLst>
              <a:ext uri="{FF2B5EF4-FFF2-40B4-BE49-F238E27FC236}">
                <a16:creationId xmlns:a16="http://schemas.microsoft.com/office/drawing/2014/main" id="{0B7A751C-EC15-E5FA-F9A4-8ABDCDFC5561}"/>
              </a:ext>
            </a:extLst>
          </p:cNvPr>
          <p:cNvSpPr/>
          <p:nvPr/>
        </p:nvSpPr>
        <p:spPr>
          <a:xfrm>
            <a:off x="5860826" y="3191277"/>
            <a:ext cx="942971" cy="2590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Down 65">
            <a:extLst>
              <a:ext uri="{FF2B5EF4-FFF2-40B4-BE49-F238E27FC236}">
                <a16:creationId xmlns:a16="http://schemas.microsoft.com/office/drawing/2014/main" id="{5854D6BC-D53A-93FD-C250-8517F9266A40}"/>
              </a:ext>
            </a:extLst>
          </p:cNvPr>
          <p:cNvSpPr/>
          <p:nvPr/>
        </p:nvSpPr>
        <p:spPr>
          <a:xfrm>
            <a:off x="5860826" y="2256328"/>
            <a:ext cx="942971" cy="2590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16EF04-0781-461B-A83A-5DC7F8F46D03}"/>
              </a:ext>
            </a:extLst>
          </p:cNvPr>
          <p:cNvSpPr>
            <a:spLocks noGrp="1"/>
          </p:cNvSpPr>
          <p:nvPr>
            <p:ph type="title"/>
          </p:nvPr>
        </p:nvSpPr>
        <p:spPr/>
        <p:txBody>
          <a:bodyPr/>
          <a:lstStyle/>
          <a:p>
            <a:r>
              <a:rPr lang="en-US" altLang="ko-KR" dirty="0"/>
              <a:t>3. Objectives</a:t>
            </a:r>
            <a:endParaRPr lang="ko-KR" altLang="en-US" dirty="0"/>
          </a:p>
        </p:txBody>
      </p:sp>
      <p:sp>
        <p:nvSpPr>
          <p:cNvPr id="2" name="TextBox 1"/>
          <p:cNvSpPr txBox="1"/>
          <p:nvPr/>
        </p:nvSpPr>
        <p:spPr>
          <a:xfrm>
            <a:off x="1143019" y="1040874"/>
            <a:ext cx="10292017" cy="264687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Objective 1. Study and develop reliable FE model applied with moving load and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several damages :</a:t>
            </a:r>
          </a:p>
          <a:p>
            <a:pPr lvl="1"/>
            <a:r>
              <a:rPr lang="en-US" altLang="zh-TW" b="1" dirty="0">
                <a:latin typeface="Arial" panose="020B0604020202020204" pitchFamily="34" charset="0"/>
                <a:cs typeface="Arial" panose="020B0604020202020204" pitchFamily="34" charset="0"/>
              </a:rPr>
              <a:t>Task</a:t>
            </a:r>
            <a:r>
              <a:rPr lang="zh-TW" altLang="en-US" b="1" dirty="0">
                <a:latin typeface="Arial" panose="020B0604020202020204" pitchFamily="34" charset="0"/>
                <a:cs typeface="Arial" panose="020B0604020202020204" pitchFamily="34" charset="0"/>
              </a:rPr>
              <a:t> </a:t>
            </a:r>
            <a:r>
              <a:rPr lang="en-US" altLang="zh-TW" b="1" dirty="0">
                <a:latin typeface="Arial" panose="020B0604020202020204" pitchFamily="34" charset="0"/>
                <a:cs typeface="Arial" panose="020B0604020202020204" pitchFamily="34" charset="0"/>
              </a:rPr>
              <a:t>1)</a:t>
            </a:r>
            <a:r>
              <a:rPr lang="zh-TW" altLang="en-US" b="1" dirty="0">
                <a:latin typeface="Arial" panose="020B0604020202020204" pitchFamily="34" charset="0"/>
                <a:cs typeface="Arial" panose="020B0604020202020204" pitchFamily="34" charset="0"/>
              </a:rPr>
              <a:t> </a:t>
            </a:r>
            <a:r>
              <a:rPr lang="en-US" altLang="zh-TW" b="1" dirty="0">
                <a:latin typeface="Arial" panose="020B0604020202020204" pitchFamily="34" charset="0"/>
                <a:cs typeface="Arial" panose="020B0604020202020204" pitchFamily="34" charset="0"/>
              </a:rPr>
              <a:t>Design of FE model for moving load and verified with analytical solution:</a:t>
            </a:r>
          </a:p>
          <a:p>
            <a:pPr marL="1200150" lvl="2" indent="-285750">
              <a:buFont typeface="Arial" panose="020B0604020202020204" pitchFamily="34" charset="0"/>
              <a:buChar char="•"/>
            </a:pPr>
            <a:r>
              <a:rPr lang="en-US" altLang="zh-TW" dirty="0">
                <a:latin typeface="Arial" panose="020B0604020202020204" pitchFamily="34" charset="0"/>
                <a:cs typeface="Arial" panose="020B0604020202020204" pitchFamily="34" charset="0"/>
              </a:rPr>
              <a:t>Use contact method to simulate actual motion of vehicle in FE model</a:t>
            </a:r>
          </a:p>
          <a:p>
            <a:pPr marL="1200150" lvl="2" indent="-285750">
              <a:buFont typeface="Arial" panose="020B0604020202020204" pitchFamily="34" charset="0"/>
              <a:buChar char="•"/>
            </a:pPr>
            <a:r>
              <a:rPr lang="en-US" altLang="zh-TW" dirty="0">
                <a:latin typeface="Arial" panose="020B0604020202020204" pitchFamily="34" charset="0"/>
                <a:cs typeface="Arial" panose="020B0604020202020204" pitchFamily="34" charset="0"/>
              </a:rPr>
              <a:t>Use vehicle bridge interaction(VBI) theorem to verify results of FE model</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Apply four different severity crack on the bridge, which including healthy, mild damage, moderate damage, and sever damage.</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Set 30 different measuring points as sensor position to collect structural response data.</a:t>
            </a:r>
          </a:p>
          <a:p>
            <a:pPr marL="1200150" lvl="2" indent="-285750">
              <a:buFont typeface="Arial" panose="020B0604020202020204" pitchFamily="34" charset="0"/>
              <a:buChar char="•"/>
            </a:pPr>
            <a:endParaRPr lang="en-US" altLang="zh-TW"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53BCAF8-D67C-4E0C-A7B2-3843A8D6E97A}"/>
              </a:ext>
            </a:extLst>
          </p:cNvPr>
          <p:cNvSpPr/>
          <p:nvPr/>
        </p:nvSpPr>
        <p:spPr>
          <a:xfrm>
            <a:off x="1222590" y="4977646"/>
            <a:ext cx="10212445" cy="1785104"/>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Objective 3. Develop reliable damage prediction model with high-accuracy</a:t>
            </a:r>
            <a:endParaRPr lang="en-US" sz="2000" dirty="0">
              <a:latin typeface="Arial" panose="020B0604020202020204" pitchFamily="34" charset="0"/>
              <a:cs typeface="Arial" panose="020B0604020202020204" pitchFamily="34" charset="0"/>
            </a:endParaRPr>
          </a:p>
          <a:p>
            <a:pPr lvl="1"/>
            <a:r>
              <a:rPr lang="en-US" altLang="zh-TW" b="1" dirty="0">
                <a:latin typeface="Arial" panose="020B0604020202020204" pitchFamily="34" charset="0"/>
                <a:cs typeface="Arial" panose="020B0604020202020204" pitchFamily="34" charset="0"/>
              </a:rPr>
              <a:t>Task</a:t>
            </a:r>
            <a:r>
              <a:rPr lang="zh-TW" altLang="en-US" b="1" dirty="0">
                <a:latin typeface="Arial" panose="020B0604020202020204" pitchFamily="34" charset="0"/>
                <a:cs typeface="Arial" panose="020B0604020202020204" pitchFamily="34" charset="0"/>
              </a:rPr>
              <a:t> </a:t>
            </a:r>
            <a:r>
              <a:rPr lang="en-US" altLang="zh-TW" b="1" dirty="0">
                <a:latin typeface="Arial" panose="020B0604020202020204" pitchFamily="34" charset="0"/>
                <a:cs typeface="Arial" panose="020B0604020202020204" pitchFamily="34" charset="0"/>
              </a:rPr>
              <a:t>3)</a:t>
            </a:r>
            <a:r>
              <a:rPr lang="zh-TW" altLang="en-US"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Study and apply ML model:</a:t>
            </a:r>
            <a:endParaRPr lang="en-US"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Use feature selection to delete unimportant data and reduce the uncertainty of damage prediction results.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Apply different types of ML model to detect damage, which including </a:t>
            </a:r>
            <a:r>
              <a:rPr lang="en-US" dirty="0" err="1">
                <a:latin typeface="Arial" panose="020B0604020202020204" pitchFamily="34" charset="0"/>
                <a:cs typeface="Arial" panose="020B0604020202020204" pitchFamily="34" charset="0"/>
              </a:rPr>
              <a:t>backpropocation</a:t>
            </a:r>
            <a:r>
              <a:rPr lang="en-US" dirty="0">
                <a:latin typeface="Arial" panose="020B0604020202020204" pitchFamily="34" charset="0"/>
                <a:cs typeface="Arial" panose="020B0604020202020204" pitchFamily="34" charset="0"/>
              </a:rPr>
              <a:t>(BP), support vector machine(SVM), decision tree(DT) and </a:t>
            </a:r>
            <a:r>
              <a:rPr lang="en-US" dirty="0" err="1">
                <a:latin typeface="Arial" panose="020B0604020202020204" pitchFamily="34" charset="0"/>
                <a:cs typeface="Arial" panose="020B0604020202020204" pitchFamily="34" charset="0"/>
              </a:rPr>
              <a:t>XGBoost</a:t>
            </a: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3B90164-0322-4A1B-A6BB-E90E611FF55E}"/>
              </a:ext>
            </a:extLst>
          </p:cNvPr>
          <p:cNvSpPr/>
          <p:nvPr/>
        </p:nvSpPr>
        <p:spPr>
          <a:xfrm>
            <a:off x="1222590" y="3431420"/>
            <a:ext cx="10292017" cy="1508105"/>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Objective 2. Collect BWIM data from low-cost  sensors</a:t>
            </a:r>
            <a:endParaRPr lang="en-US" sz="2000" dirty="0">
              <a:latin typeface="Arial" panose="020B0604020202020204" pitchFamily="34" charset="0"/>
              <a:cs typeface="Arial" panose="020B0604020202020204" pitchFamily="34" charset="0"/>
            </a:endParaRPr>
          </a:p>
          <a:p>
            <a:pPr lvl="1"/>
            <a:r>
              <a:rPr lang="en-US" altLang="zh-TW" b="1" dirty="0">
                <a:latin typeface="Arial" panose="020B0604020202020204" pitchFamily="34" charset="0"/>
                <a:cs typeface="Arial" panose="020B0604020202020204" pitchFamily="34" charset="0"/>
              </a:rPr>
              <a:t>Task</a:t>
            </a:r>
            <a:r>
              <a:rPr lang="zh-TW" altLang="en-US" b="1" dirty="0">
                <a:latin typeface="Arial" panose="020B0604020202020204" pitchFamily="34" charset="0"/>
                <a:cs typeface="Arial" panose="020B0604020202020204" pitchFamily="34" charset="0"/>
              </a:rPr>
              <a:t> </a:t>
            </a:r>
            <a:r>
              <a:rPr lang="en-US" altLang="zh-TW" b="1" dirty="0">
                <a:latin typeface="Arial" panose="020B0604020202020204" pitchFamily="34" charset="0"/>
                <a:cs typeface="Arial" panose="020B0604020202020204" pitchFamily="34" charset="0"/>
              </a:rPr>
              <a:t>2)</a:t>
            </a:r>
            <a:r>
              <a:rPr lang="zh-TW" altLang="en-US" b="1" dirty="0">
                <a:latin typeface="Arial" panose="020B0604020202020204" pitchFamily="34" charset="0"/>
                <a:cs typeface="Arial" panose="020B0604020202020204" pitchFamily="34" charset="0"/>
              </a:rPr>
              <a:t> </a:t>
            </a:r>
            <a:r>
              <a:rPr lang="en-US" altLang="zh-TW" b="1" dirty="0">
                <a:latin typeface="Arial" panose="020B0604020202020204" pitchFamily="34" charset="0"/>
                <a:cs typeface="Arial" panose="020B0604020202020204" pitchFamily="34" charset="0"/>
              </a:rPr>
              <a:t>Collect real data to verified FE model</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Low-cost sensors and laboratory test data</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Collect field data with different vehicle speed and weight</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Verified FE model with field test data</a:t>
            </a:r>
          </a:p>
        </p:txBody>
      </p:sp>
    </p:spTree>
    <p:extLst>
      <p:ext uri="{BB962C8B-B14F-4D97-AF65-F5344CB8AC3E}">
        <p14:creationId xmlns:p14="http://schemas.microsoft.com/office/powerpoint/2010/main" val="30763551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16EF04-0781-461B-A83A-5DC7F8F46D03}"/>
              </a:ext>
            </a:extLst>
          </p:cNvPr>
          <p:cNvSpPr>
            <a:spLocks noGrp="1"/>
          </p:cNvSpPr>
          <p:nvPr>
            <p:ph type="title"/>
          </p:nvPr>
        </p:nvSpPr>
        <p:spPr/>
        <p:txBody>
          <a:bodyPr/>
          <a:lstStyle/>
          <a:p>
            <a:r>
              <a:rPr lang="en-US" altLang="ko-KR" dirty="0"/>
              <a:t>4. Methodology and Procedure</a:t>
            </a:r>
            <a:endParaRPr lang="ko-KR" altLang="en-US" dirty="0"/>
          </a:p>
        </p:txBody>
      </p:sp>
      <p:sp>
        <p:nvSpPr>
          <p:cNvPr id="10" name="TextBox 9">
            <a:extLst>
              <a:ext uri="{FF2B5EF4-FFF2-40B4-BE49-F238E27FC236}">
                <a16:creationId xmlns:a16="http://schemas.microsoft.com/office/drawing/2014/main" id="{43A362A2-9D96-BE8D-8565-8EB16C63B3B4}"/>
              </a:ext>
            </a:extLst>
          </p:cNvPr>
          <p:cNvSpPr txBox="1"/>
          <p:nvPr/>
        </p:nvSpPr>
        <p:spPr>
          <a:xfrm>
            <a:off x="1586928" y="3198167"/>
            <a:ext cx="8769646" cy="584775"/>
          </a:xfrm>
          <a:prstGeom prst="rect">
            <a:avLst/>
          </a:prstGeom>
          <a:noFill/>
        </p:spPr>
        <p:txBody>
          <a:bodyPr wrap="square">
            <a:spAutoFit/>
          </a:bodyPr>
          <a:lstStyle/>
          <a:p>
            <a:pPr marL="0" lvl="1" algn="ctr"/>
            <a:r>
              <a:rPr lang="en-US" altLang="zh-TW" sz="2400" b="1" dirty="0">
                <a:latin typeface="Arial" panose="020B0604020202020204" pitchFamily="34" charset="0"/>
                <a:cs typeface="Arial" panose="020B0604020202020204" pitchFamily="34" charset="0"/>
              </a:rPr>
              <a:t>Task</a:t>
            </a:r>
            <a:r>
              <a:rPr lang="zh-TW" altLang="en-US" sz="2400" b="1" dirty="0">
                <a:latin typeface="Arial" panose="020B0604020202020204" pitchFamily="34" charset="0"/>
                <a:cs typeface="Arial" panose="020B0604020202020204" pitchFamily="34" charset="0"/>
              </a:rPr>
              <a:t> </a:t>
            </a:r>
            <a:r>
              <a:rPr lang="en-US" altLang="zh-TW" sz="3200" b="1" dirty="0">
                <a:latin typeface="Arial" panose="020B0604020202020204" pitchFamily="34" charset="0"/>
                <a:cs typeface="Arial" panose="020B0604020202020204" pitchFamily="34" charset="0"/>
              </a:rPr>
              <a:t>1</a:t>
            </a:r>
            <a:r>
              <a:rPr lang="en-US" altLang="zh-TW" sz="2400" b="1" dirty="0">
                <a:latin typeface="Arial" panose="020B0604020202020204" pitchFamily="34" charset="0"/>
                <a:cs typeface="Arial" panose="020B0604020202020204" pitchFamily="34" charset="0"/>
              </a:rPr>
              <a:t>.</a:t>
            </a:r>
            <a:r>
              <a:rPr lang="zh-TW" altLang="en-US" sz="2400" b="1" dirty="0">
                <a:latin typeface="Arial" panose="020B0604020202020204" pitchFamily="34" charset="0"/>
                <a:cs typeface="Arial" panose="020B0604020202020204" pitchFamily="34" charset="0"/>
              </a:rPr>
              <a:t> </a:t>
            </a:r>
            <a:r>
              <a:rPr lang="en-US" altLang="zh-TW" sz="2400" b="1" dirty="0">
                <a:latin typeface="Arial" panose="020B0604020202020204" pitchFamily="34" charset="0"/>
                <a:cs typeface="Arial" panose="020B0604020202020204" pitchFamily="34" charset="0"/>
              </a:rPr>
              <a:t>Study of moving-load FE model</a:t>
            </a:r>
          </a:p>
        </p:txBody>
      </p:sp>
    </p:spTree>
    <p:extLst>
      <p:ext uri="{BB962C8B-B14F-4D97-AF65-F5344CB8AC3E}">
        <p14:creationId xmlns:p14="http://schemas.microsoft.com/office/powerpoint/2010/main" val="2215042329"/>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5889944BB334799533CD849BA11EA" ma:contentTypeVersion="14" ma:contentTypeDescription="Create a new document." ma:contentTypeScope="" ma:versionID="7ce20dd64cc6ce58c3be28740f41fc69">
  <xsd:schema xmlns:xsd="http://www.w3.org/2001/XMLSchema" xmlns:xs="http://www.w3.org/2001/XMLSchema" xmlns:p="http://schemas.microsoft.com/office/2006/metadata/properties" xmlns:ns3="10f37ff0-b97a-40d0-a943-a94b1e0ce6f2" xmlns:ns4="169f0bbc-c66a-4669-ba93-1a37129081a6" targetNamespace="http://schemas.microsoft.com/office/2006/metadata/properties" ma:root="true" ma:fieldsID="dd3a0f7269062094df0ef9bc20089296" ns3:_="" ns4:_="">
    <xsd:import namespace="10f37ff0-b97a-40d0-a943-a94b1e0ce6f2"/>
    <xsd:import namespace="169f0bbc-c66a-4669-ba93-1a37129081a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f37ff0-b97a-40d0-a943-a94b1e0ce6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9f0bbc-c66a-4669-ba93-1a37129081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DD5EE8-9F9B-4D4A-8B1C-653AD377E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f37ff0-b97a-40d0-a943-a94b1e0ce6f2"/>
    <ds:schemaRef ds:uri="169f0bbc-c66a-4669-ba93-1a37129081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2E0DD4-B05F-4B5B-8D53-FA50E5FAEA69}">
  <ds:schemaRefs>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 ds:uri="http://schemas.openxmlformats.org/package/2006/metadata/core-properties"/>
    <ds:schemaRef ds:uri="169f0bbc-c66a-4669-ba93-1a37129081a6"/>
    <ds:schemaRef ds:uri="10f37ff0-b97a-40d0-a943-a94b1e0ce6f2"/>
  </ds:schemaRefs>
</ds:datastoreItem>
</file>

<file path=customXml/itemProps3.xml><?xml version="1.0" encoding="utf-8"?>
<ds:datastoreItem xmlns:ds="http://schemas.openxmlformats.org/officeDocument/2006/customXml" ds:itemID="{97B9B6C9-AF4E-4253-B6B1-3209CA0F60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12604</TotalTime>
  <Words>3189</Words>
  <Application>Microsoft Macintosh PowerPoint</Application>
  <PresentationFormat>Widescreen</PresentationFormat>
  <Paragraphs>499</Paragraphs>
  <Slides>40</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맑은 고딕</vt:lpstr>
      <vt:lpstr>Arial</vt:lpstr>
      <vt:lpstr>Arial Black</vt:lpstr>
      <vt:lpstr>Calibri</vt:lpstr>
      <vt:lpstr>Calibri Light</vt:lpstr>
      <vt:lpstr>Cambria Math</vt:lpstr>
      <vt:lpstr>Georgia</vt:lpstr>
      <vt:lpstr>Segoe UI</vt:lpstr>
      <vt:lpstr>Times New Roman</vt:lpstr>
      <vt:lpstr>Wingdings</vt:lpstr>
      <vt:lpstr>Office Theme</vt:lpstr>
      <vt:lpstr>PowerPoint Presentation</vt:lpstr>
      <vt:lpstr>Contents</vt:lpstr>
      <vt:lpstr>1. Background</vt:lpstr>
      <vt:lpstr>1. Background</vt:lpstr>
      <vt:lpstr>2. Motivation</vt:lpstr>
      <vt:lpstr>2. Challenge and Research gap</vt:lpstr>
      <vt:lpstr>2. Challenge and Research gap</vt:lpstr>
      <vt:lpstr>3. Objectives</vt:lpstr>
      <vt:lpstr>4. Methodology and Procedure</vt:lpstr>
      <vt:lpstr>4. Methodology : Task 1.  Study of moving-load FE model</vt:lpstr>
      <vt:lpstr>4. Methodology : Task 1.  Study and apply for moving load (FE model) </vt:lpstr>
      <vt:lpstr>4. Methodology : Task 1B.  Study and apply for moving load (analytical solutions) </vt:lpstr>
      <vt:lpstr>4. Methodology : Task 1C.  Design of FE model (static load model):</vt:lpstr>
      <vt:lpstr>4. Methodology : Task 1C.  Design of FE model (moving load model):</vt:lpstr>
      <vt:lpstr>√</vt:lpstr>
      <vt:lpstr>PowerPoint Presentation</vt:lpstr>
      <vt:lpstr>4. Methodology and Procedure</vt:lpstr>
      <vt:lpstr>4.Methodology : Task 2A.  Low-cost sensor and data acquisition(DAQ)</vt:lpstr>
      <vt:lpstr>PowerPoint Presentation</vt:lpstr>
      <vt:lpstr>4.Methodology : Task 2B.  Laboratory test setting </vt:lpstr>
      <vt:lpstr>4.Methodology : Task 2C.  Field test setting </vt:lpstr>
      <vt:lpstr>4.Methodology : Task 2C.  Field test setting </vt:lpstr>
      <vt:lpstr>4. Methodology and Procedure</vt:lpstr>
      <vt:lpstr>PowerPoint Presentation</vt:lpstr>
      <vt:lpstr>PowerPoint Presentation</vt:lpstr>
      <vt:lpstr>5. Results:</vt:lpstr>
      <vt:lpstr>5. Results: Laboratory results and FE results</vt:lpstr>
      <vt:lpstr>5. Results: Field results</vt:lpstr>
      <vt:lpstr>5. Results: Field test and FE simulation results</vt:lpstr>
      <vt:lpstr>5. Results: In-depth FE study and analytical results</vt:lpstr>
      <vt:lpstr>5. Results: FE and analytical results (Elastic modulus)</vt:lpstr>
      <vt:lpstr>5. Results: FE and analytical results (Density)</vt:lpstr>
      <vt:lpstr>5. Results: FE and analytical results (Depth)</vt:lpstr>
      <vt:lpstr>5. Results: FE and analytical results (Width)</vt:lpstr>
      <vt:lpstr>5. Results: Feature selection</vt:lpstr>
      <vt:lpstr>5. Results: Damage prediction</vt:lpstr>
      <vt:lpstr>5. Results: Damage prediction (static load case)</vt:lpstr>
      <vt:lpstr>5. Results: Damage prediction (moving load case)</vt:lpstr>
      <vt:lpstr>6. Conclusion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 goo Kang</dc:creator>
  <cp:lastModifiedBy>Ham, Suyun</cp:lastModifiedBy>
  <cp:revision>445</cp:revision>
  <dcterms:created xsi:type="dcterms:W3CDTF">2018-10-01T12:00:48Z</dcterms:created>
  <dcterms:modified xsi:type="dcterms:W3CDTF">2022-06-27T07:15:46Z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0x01010080B5889944BB334799533CD849BA11EA</vt:lpwstr>
  </property>
</Properties>
</file>