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2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9E1"/>
    <a:srgbClr val="07519E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3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22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39" b="1"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5" name="INL Logo">
            <a:extLst>
              <a:ext uri="{FF2B5EF4-FFF2-40B4-BE49-F238E27FC236}">
                <a16:creationId xmlns:a16="http://schemas.microsoft.com/office/drawing/2014/main" id="{21EEECFB-01DD-5F4A-AC25-029E8729B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5025" y="5904670"/>
            <a:ext cx="3189597" cy="473455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C40A-E02E-BBB7-BAAE-7324A1A611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121DDE-A929-3B48-9CF6-9A7DFF8AAAEE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6/27/22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3176E-FAD1-2B4C-96D5-F706C4448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1191" y="795778"/>
            <a:ext cx="9120809" cy="2292350"/>
          </a:xfrm>
        </p:spPr>
        <p:txBody>
          <a:bodyPr/>
          <a:lstStyle/>
          <a:p>
            <a:r>
              <a:rPr lang="en-US" sz="2400" dirty="0"/>
              <a:t>PANEL CO-SPONSORED BY HRA SOCIETY:</a:t>
            </a:r>
            <a:br>
              <a:rPr lang="en-US" sz="2400" dirty="0"/>
            </a:br>
            <a:r>
              <a:rPr lang="en-US" dirty="0"/>
              <a:t>The Diamond Anniversary of HRA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THERP at 60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1949" y="2581674"/>
            <a:ext cx="4339180" cy="1694651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000" dirty="0">
                <a:solidFill>
                  <a:srgbClr val="07519E"/>
                </a:solidFill>
              </a:rPr>
              <a:t>Ronald Boring (INL)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7519E"/>
                </a:solidFill>
              </a:rPr>
              <a:t>Katrina </a:t>
            </a:r>
            <a:r>
              <a:rPr lang="en-US" sz="2000" dirty="0" err="1">
                <a:solidFill>
                  <a:srgbClr val="07519E"/>
                </a:solidFill>
              </a:rPr>
              <a:t>Groth</a:t>
            </a:r>
            <a:r>
              <a:rPr lang="en-US" sz="2000" dirty="0">
                <a:solidFill>
                  <a:srgbClr val="07519E"/>
                </a:solidFill>
              </a:rPr>
              <a:t> (UMD)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7519E"/>
                </a:solidFill>
              </a:rPr>
              <a:t>Andreas Bye (IFE)</a:t>
            </a:r>
          </a:p>
          <a:p>
            <a:pPr>
              <a:spcBef>
                <a:spcPts val="500"/>
              </a:spcBef>
            </a:pPr>
            <a:r>
              <a:rPr lang="en-US" sz="2000" dirty="0">
                <a:solidFill>
                  <a:srgbClr val="07519E"/>
                </a:solidFill>
              </a:rPr>
              <a:t>Jeff Julius (</a:t>
            </a:r>
            <a:r>
              <a:rPr lang="en-US" sz="2000" dirty="0" err="1">
                <a:solidFill>
                  <a:srgbClr val="07519E"/>
                </a:solidFill>
              </a:rPr>
              <a:t>JensenHughes</a:t>
            </a:r>
            <a:r>
              <a:rPr lang="en-US" sz="2000" dirty="0">
                <a:solidFill>
                  <a:srgbClr val="07519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515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1983 Was Not the End!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459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1983: </a:t>
            </a:r>
            <a:r>
              <a:rPr lang="en-US" dirty="0"/>
              <a:t>NUREG/CR-2254, </a:t>
            </a:r>
            <a:r>
              <a:rPr lang="en-US" i="1" dirty="0"/>
              <a:t>A Procedure for Conducting a Human Reliability Analysis for Nuclear Power Plants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1987: </a:t>
            </a:r>
            <a:r>
              <a:rPr lang="en-US" dirty="0"/>
              <a:t>NUREG/CR-4772, </a:t>
            </a:r>
            <a:r>
              <a:rPr lang="en-US" i="1" dirty="0"/>
              <a:t>Accident Sequence Evaluation Program (ASEP)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Refinements to THERP procedure for weapons work at Sandia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1992: </a:t>
            </a:r>
            <a:r>
              <a:rPr lang="en-US" dirty="0"/>
              <a:t>Swain retires, but continues consulting with industry and making minor revisions on THERP in courses he teaches until 2005</a:t>
            </a:r>
          </a:p>
        </p:txBody>
      </p:sp>
    </p:spTree>
    <p:extLst>
      <p:ext uri="{BB962C8B-B14F-4D97-AF65-F5344CB8AC3E}">
        <p14:creationId xmlns:p14="http://schemas.microsoft.com/office/powerpoint/2010/main" val="34260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DF73-E09E-F494-8C47-F15FCC99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31A3-03ED-5177-215C-E7B071A2C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8812041B-7C9A-036E-17EC-6311D529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167" y="-1363906"/>
            <a:ext cx="13712395" cy="850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796EF6-14E8-E670-ABAF-83A69CB82EB8}"/>
              </a:ext>
            </a:extLst>
          </p:cNvPr>
          <p:cNvSpPr/>
          <p:nvPr/>
        </p:nvSpPr>
        <p:spPr>
          <a:xfrm>
            <a:off x="8738326" y="2764572"/>
            <a:ext cx="31478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chemeClr val="accent5"/>
                </a:solidFill>
                <a:latin typeface="Arial Narrow"/>
                <a:cs typeface="Arial Narrow"/>
              </a:rPr>
              <a:t>“There should have been many more changes had the research been done to develop more hard data on HEPs for human tasks. That failure has been a disappointment to me.…I always said that the data tables in [THERP] were not written in stone, and I was not Moses coming down from a mountain with these tables so inscribed.”</a:t>
            </a:r>
          </a:p>
        </p:txBody>
      </p:sp>
    </p:spTree>
    <p:extLst>
      <p:ext uri="{BB962C8B-B14F-4D97-AF65-F5344CB8AC3E}">
        <p14:creationId xmlns:p14="http://schemas.microsoft.com/office/powerpoint/2010/main" val="338152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of HRA are in THERP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459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Human Error Identification (Qualitative HRA)</a:t>
            </a:r>
          </a:p>
          <a:p>
            <a:pPr lvl="1"/>
            <a:r>
              <a:rPr lang="en-US" dirty="0"/>
              <a:t>Task analysis approach</a:t>
            </a:r>
          </a:p>
          <a:p>
            <a:pPr lvl="1"/>
            <a:r>
              <a:rPr lang="en-US" dirty="0"/>
              <a:t>Human failure events</a:t>
            </a:r>
          </a:p>
          <a:p>
            <a:pPr lvl="1"/>
            <a:r>
              <a:rPr lang="en-US" dirty="0"/>
              <a:t>Performance shaping factors</a:t>
            </a:r>
          </a:p>
          <a:p>
            <a:pPr marL="0" indent="0">
              <a:buNone/>
            </a:pPr>
            <a:r>
              <a:rPr lang="en-US" b="1" dirty="0"/>
              <a:t>Human Error Quantification (HEP)</a:t>
            </a:r>
          </a:p>
          <a:p>
            <a:pPr lvl="1"/>
            <a:r>
              <a:rPr lang="en-US" dirty="0"/>
              <a:t>Nominal HEP and error factor</a:t>
            </a:r>
          </a:p>
          <a:p>
            <a:pPr lvl="1"/>
            <a:r>
              <a:rPr lang="en-US" dirty="0"/>
              <a:t>Basic HEP: Adjustment for PSFs</a:t>
            </a:r>
          </a:p>
          <a:p>
            <a:pPr lvl="1"/>
            <a:r>
              <a:rPr lang="en-US" dirty="0"/>
              <a:t>Conditional HEP: Adjustment for dependence</a:t>
            </a:r>
          </a:p>
          <a:p>
            <a:pPr marL="0" indent="0">
              <a:buNone/>
            </a:pPr>
            <a:r>
              <a:rPr lang="en-US" b="1" dirty="0"/>
              <a:t>PRA Integration</a:t>
            </a:r>
          </a:p>
          <a:p>
            <a:pPr lvl="1"/>
            <a:r>
              <a:rPr lang="en-US" dirty="0"/>
              <a:t>HRA event tree designed for integration into PRA</a:t>
            </a:r>
          </a:p>
          <a:p>
            <a:pPr lvl="1"/>
            <a:r>
              <a:rPr lang="en-US" dirty="0"/>
              <a:t>Recovery</a:t>
            </a:r>
          </a:p>
          <a:p>
            <a:pPr lvl="1"/>
            <a:r>
              <a:rPr lang="en-US" dirty="0"/>
              <a:t>Pre- and post-initiating events</a:t>
            </a:r>
          </a:p>
        </p:txBody>
      </p:sp>
    </p:spTree>
    <p:extLst>
      <p:ext uri="{BB962C8B-B14F-4D97-AF65-F5344CB8AC3E}">
        <p14:creationId xmlns:p14="http://schemas.microsoft.com/office/powerpoint/2010/main" val="322838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Acknowledged Limitations of THERP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459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It’s showing its age</a:t>
            </a:r>
          </a:p>
          <a:p>
            <a:pPr lvl="1"/>
            <a:r>
              <a:rPr lang="en-US" dirty="0"/>
              <a:t>Predates modern plant technologies like digital HMIs or automation</a:t>
            </a:r>
          </a:p>
          <a:p>
            <a:pPr lvl="1"/>
            <a:r>
              <a:rPr lang="en-US" dirty="0"/>
              <a:t>Psychologically, mostly behaviorist, and doesn’t thoroughly address cognition</a:t>
            </a:r>
          </a:p>
          <a:p>
            <a:pPr marL="0" indent="0">
              <a:buNone/>
            </a:pPr>
            <a:r>
              <a:rPr lang="en-US" b="1" dirty="0"/>
              <a:t>It’s very centered on nuclear power</a:t>
            </a:r>
          </a:p>
          <a:p>
            <a:pPr lvl="1"/>
            <a:r>
              <a:rPr lang="en-US" dirty="0"/>
              <a:t>Lookup tables make it hard to generalize THERP to new domains</a:t>
            </a:r>
          </a:p>
          <a:p>
            <a:pPr marL="0" indent="0">
              <a:buNone/>
            </a:pPr>
            <a:r>
              <a:rPr lang="en-US" b="1" dirty="0"/>
              <a:t>It’s pretty focused on control room operations</a:t>
            </a:r>
          </a:p>
          <a:p>
            <a:pPr lvl="1"/>
            <a:r>
              <a:rPr lang="en-US" dirty="0"/>
              <a:t>Doesn’t cover balance of plant nor severe accidents</a:t>
            </a:r>
          </a:p>
          <a:p>
            <a:pPr marL="0" indent="0">
              <a:buNone/>
            </a:pPr>
            <a:r>
              <a:rPr lang="en-US" b="1" dirty="0"/>
              <a:t>It has a very constrained list of PSFs and doesn’t address context very well</a:t>
            </a:r>
          </a:p>
          <a:p>
            <a:pPr marL="0" indent="0">
              <a:buNone/>
            </a:pPr>
            <a:r>
              <a:rPr lang="en-US" b="1" dirty="0"/>
              <a:t>It has limited treatment of errors of commission</a:t>
            </a:r>
          </a:p>
          <a:p>
            <a:pPr marL="0" indent="0">
              <a:buNone/>
            </a:pPr>
            <a:r>
              <a:rPr lang="en-US" b="1" dirty="0"/>
              <a:t>The quality of its underlying data for quantification is questionable</a:t>
            </a:r>
          </a:p>
          <a:p>
            <a:pPr lvl="1"/>
            <a:r>
              <a:rPr lang="en-US" dirty="0"/>
              <a:t>Documentation gaps for data sources</a:t>
            </a:r>
          </a:p>
          <a:p>
            <a:pPr marL="0" indent="0">
              <a:buNone/>
            </a:pPr>
            <a:r>
              <a:rPr lang="en-US" b="1" dirty="0"/>
              <a:t>Its model of dependence is cumbersome and possibly inaccurate</a:t>
            </a:r>
          </a:p>
        </p:txBody>
      </p:sp>
    </p:spTree>
    <p:extLst>
      <p:ext uri="{BB962C8B-B14F-4D97-AF65-F5344CB8AC3E}">
        <p14:creationId xmlns:p14="http://schemas.microsoft.com/office/powerpoint/2010/main" val="221407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THERP Still Relevant?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459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It’s still widely used</a:t>
            </a:r>
          </a:p>
          <a:p>
            <a:pPr lvl="1"/>
            <a:r>
              <a:rPr lang="en-US" dirty="0"/>
              <a:t>Integral part of execution calculation in EPRI HRA Calculator used by every plant in U.S.</a:t>
            </a:r>
          </a:p>
          <a:p>
            <a:pPr lvl="1"/>
            <a:r>
              <a:rPr lang="en-US" dirty="0"/>
              <a:t>It returns half a million hits on Google, and 59,200 with its full name spelled out</a:t>
            </a:r>
          </a:p>
          <a:p>
            <a:pPr lvl="1"/>
            <a:r>
              <a:rPr lang="en-US" dirty="0"/>
              <a:t>It is used in new plant licensing (e.g., </a:t>
            </a:r>
            <a:r>
              <a:rPr lang="en-US" dirty="0" err="1"/>
              <a:t>Nuscale</a:t>
            </a:r>
            <a:r>
              <a:rPr lang="en-US" dirty="0"/>
              <a:t> Power)</a:t>
            </a:r>
          </a:p>
          <a:p>
            <a:pPr marL="0" indent="0">
              <a:buNone/>
            </a:pPr>
            <a:r>
              <a:rPr lang="en-US" b="1" dirty="0"/>
              <a:t>It’s still the benchmark for new HRA</a:t>
            </a:r>
          </a:p>
          <a:p>
            <a:pPr lvl="1"/>
            <a:r>
              <a:rPr lang="en-US" dirty="0"/>
              <a:t>A new HRA method needs to compare its findings to THERP</a:t>
            </a:r>
          </a:p>
          <a:p>
            <a:pPr marL="0" indent="0">
              <a:buNone/>
            </a:pPr>
            <a:r>
              <a:rPr lang="en-US" b="1" dirty="0"/>
              <a:t>It still sets the research agenda</a:t>
            </a:r>
          </a:p>
          <a:p>
            <a:pPr lvl="1"/>
            <a:r>
              <a:rPr lang="en-US" dirty="0"/>
              <a:t>Many hot topics like HRA data collection are based on what THERP started</a:t>
            </a:r>
          </a:p>
          <a:p>
            <a:pPr lvl="1"/>
            <a:r>
              <a:rPr lang="en-US" dirty="0"/>
              <a:t>Many definitional items are unresolved since THERP</a:t>
            </a:r>
          </a:p>
          <a:p>
            <a:pPr marL="0" indent="0">
              <a:buNone/>
            </a:pPr>
            <a:r>
              <a:rPr lang="en-US" b="1" dirty="0"/>
              <a:t>It may be more adaptable than people admit</a:t>
            </a:r>
          </a:p>
          <a:p>
            <a:pPr lvl="1"/>
            <a:r>
              <a:rPr lang="en-US" dirty="0"/>
              <a:t>New THERP tables might be easier than new HRA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2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8A13-4C8E-C602-FE00-D6221BA2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Modest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3913-B16B-BCC1-A1BD-01AE9ECD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specific awards in HRA for innovation</a:t>
            </a:r>
          </a:p>
          <a:p>
            <a:r>
              <a:rPr lang="en-US" dirty="0"/>
              <a:t>Wouldn’t the rightful legacy of THERP be continued innovation?</a:t>
            </a:r>
          </a:p>
          <a:p>
            <a:r>
              <a:rPr lang="en-US" dirty="0"/>
              <a:t>Working to set up </a:t>
            </a:r>
            <a:r>
              <a:rPr lang="en-US" b="1" i="1" dirty="0"/>
              <a:t>Alan D. Swain Memorial Award for Innovation in Human Error Research</a:t>
            </a:r>
          </a:p>
          <a:p>
            <a:pPr lvl="1"/>
            <a:r>
              <a:rPr lang="en-US" dirty="0"/>
              <a:t>No current endowment for award (typical path) but could be funded as a recurring line item for HRA Society or IAPSAM</a:t>
            </a:r>
          </a:p>
          <a:p>
            <a:pPr lvl="1"/>
            <a:r>
              <a:rPr lang="en-US" dirty="0"/>
              <a:t>Does not necessarily need to be a cash award</a:t>
            </a:r>
          </a:p>
          <a:p>
            <a:pPr lvl="1"/>
            <a:r>
              <a:rPr lang="en-US" dirty="0"/>
              <a:t>Important point is to help encourage HRA research and evolution of methods and basic research needed to understand and prevent human error</a:t>
            </a:r>
          </a:p>
          <a:p>
            <a:pPr lvl="2"/>
            <a:r>
              <a:rPr lang="en-US" dirty="0"/>
              <a:t>Additionally, raise awareness of need for HRA research across multiple disciplines</a:t>
            </a:r>
          </a:p>
        </p:txBody>
      </p:sp>
    </p:spTree>
    <p:extLst>
      <p:ext uri="{BB962C8B-B14F-4D97-AF65-F5344CB8AC3E}">
        <p14:creationId xmlns:p14="http://schemas.microsoft.com/office/powerpoint/2010/main" val="199967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Legacy of THERP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459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THERP left us an impressive legacy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Has any subsequent HRA method topped it or just improved on it?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Its longevity of 60 years in general and 39 years as a NUREG is a testament of its tremendous significance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THERP started a field in which most of us in this room are now employed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To honor our field, we must remember where we came from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Any epistemic uncertainty about HRA can be resolved through practitioner best practices and new research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2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FA92-30DC-6040-9963-184E5B0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for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D61A-0E65-624F-89C6-4D156FFF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individual panelist will make opening remarks (ca. 10 minutes)</a:t>
            </a:r>
          </a:p>
          <a:p>
            <a:pPr lvl="1"/>
            <a:r>
              <a:rPr lang="en-US" dirty="0"/>
              <a:t>Ron Boring</a:t>
            </a:r>
          </a:p>
          <a:p>
            <a:pPr lvl="1"/>
            <a:r>
              <a:rPr lang="en-US" dirty="0"/>
              <a:t>Katrina </a:t>
            </a:r>
            <a:r>
              <a:rPr lang="en-US" dirty="0" err="1"/>
              <a:t>Groth</a:t>
            </a:r>
            <a:endParaRPr lang="en-US" dirty="0"/>
          </a:p>
          <a:p>
            <a:pPr lvl="1"/>
            <a:r>
              <a:rPr lang="en-US" dirty="0"/>
              <a:t>Andreas Bye</a:t>
            </a:r>
          </a:p>
          <a:p>
            <a:pPr lvl="1"/>
            <a:r>
              <a:rPr lang="en-US" dirty="0"/>
              <a:t>Jeff Julius</a:t>
            </a:r>
          </a:p>
          <a:p>
            <a:r>
              <a:rPr lang="en-US" dirty="0"/>
              <a:t>We will then open it up for audience comments, questions,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74050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2216-89FC-AE5E-DC30-2C0F870F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55" y="2102151"/>
            <a:ext cx="10415648" cy="1008797"/>
          </a:xfrm>
        </p:spPr>
        <p:txBody>
          <a:bodyPr/>
          <a:lstStyle/>
          <a:p>
            <a:r>
              <a:rPr lang="en-US" dirty="0"/>
              <a:t>Opening Remarks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Ron Boring, PhD, FHFES</a:t>
            </a:r>
            <a:br>
              <a:rPr lang="en-US" b="0" dirty="0"/>
            </a:br>
            <a:r>
              <a:rPr lang="en-US" b="0" dirty="0"/>
              <a:t>Manager, Human Factors and Reliability Department</a:t>
            </a:r>
            <a:br>
              <a:rPr lang="en-US" b="0" dirty="0"/>
            </a:br>
            <a:r>
              <a:rPr lang="en-US" b="0" dirty="0"/>
              <a:t>Idaho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90139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Wasn’t It Just Yesterday?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HRA Society celebrated the Golden (50th) Anniversary of THERP at PSAM in Seattle in 2012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Let’s revisit some of the thoughts from that time</a:t>
            </a:r>
          </a:p>
          <a:p>
            <a:pPr lvl="2"/>
            <a:r>
              <a:rPr lang="en-US" dirty="0"/>
              <a:t>Chance for me to reuse ten-year-old slides!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Let’s see if anything has changed in those ten years </a:t>
            </a:r>
          </a:p>
        </p:txBody>
      </p:sp>
    </p:spTree>
    <p:extLst>
      <p:ext uri="{BB962C8B-B14F-4D97-AF65-F5344CB8AC3E}">
        <p14:creationId xmlns:p14="http://schemas.microsoft.com/office/powerpoint/2010/main" val="264425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87CD-738E-75AC-CE12-FBC8C4A8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Memoriam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0A03-EBE2-12D6-6E58-A6C16943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2" y="1567399"/>
            <a:ext cx="587255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Dr. Alan D. Swain, III</a:t>
            </a:r>
          </a:p>
          <a:p>
            <a:pPr marL="0" indent="0">
              <a:buNone/>
            </a:pPr>
            <a:r>
              <a:rPr lang="en-US" sz="2400" dirty="0"/>
              <a:t>November 21, 1923 – November 2, 2021</a:t>
            </a:r>
          </a:p>
          <a:p>
            <a:r>
              <a:rPr lang="en-US" sz="2400" dirty="0"/>
              <a:t>Served as radioman-navigator for U.S. Navy in World War II</a:t>
            </a:r>
          </a:p>
          <a:p>
            <a:r>
              <a:rPr lang="en-US" sz="2400" dirty="0"/>
              <a:t>MA in 1948 and PhD in 1953 in Psychology from </a:t>
            </a:r>
            <a:r>
              <a:rPr lang="en-US" sz="2400" i="1" dirty="0"/>
              <a:t>the</a:t>
            </a:r>
            <a:r>
              <a:rPr lang="en-US" sz="2400" dirty="0"/>
              <a:t> Ohio State University under Paul Fitts</a:t>
            </a:r>
          </a:p>
          <a:p>
            <a:r>
              <a:rPr lang="en-US" sz="2400" dirty="0"/>
              <a:t>Worked for American Institute of Research before joining Sandia National Laboratories in 1961</a:t>
            </a:r>
          </a:p>
          <a:p>
            <a:r>
              <a:rPr lang="en-US" sz="2400" dirty="0"/>
              <a:t>Considered to be the founder of human reliability analysis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5" descr="swain_1972">
            <a:extLst>
              <a:ext uri="{FF2B5EF4-FFF2-40B4-BE49-F238E27FC236}">
                <a16:creationId xmlns:a16="http://schemas.microsoft.com/office/drawing/2014/main" id="{CD08A9DF-87D4-F6BE-C22E-29EDBBE7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040" y="2343808"/>
            <a:ext cx="4780594" cy="31846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11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87CD-738E-75AC-CE12-FBC8C4A8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Personal 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0A03-EBE2-12D6-6E58-A6C16943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2" y="1567399"/>
            <a:ext cx="577744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At the 2008 Human Factors and Ergonomics Society Conference, I gave a talk on HRA and referred to him as the ”late” Alan Swain</a:t>
            </a:r>
          </a:p>
          <a:p>
            <a:r>
              <a:rPr lang="en-US" sz="2400" dirty="0"/>
              <a:t>His son in law, Michael Rodriquez, was in attendance and told me he certainly hoped Alan was still alive, because he was at home watching the grandkids</a:t>
            </a:r>
          </a:p>
          <a:p>
            <a:r>
              <a:rPr lang="en-US" sz="2400" dirty="0"/>
              <a:t>I began correspondence and met him once in Tucson in December, 2009</a:t>
            </a:r>
          </a:p>
          <a:p>
            <a:r>
              <a:rPr lang="en-US" sz="2400" dirty="0"/>
              <a:t>Alan would want nothing to do with deifying him at his passing, but I—like many of you—thank him for paving the way for my own career in HRA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 descr="Photo2.jpg">
            <a:extLst>
              <a:ext uri="{FF2B5EF4-FFF2-40B4-BE49-F238E27FC236}">
                <a16:creationId xmlns:a16="http://schemas.microsoft.com/office/drawing/2014/main" id="{36CFC879-78D3-387D-CE43-2093BA643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1287" r="-71287"/>
          <a:stretch>
            <a:fillRect/>
          </a:stretch>
        </p:blipFill>
        <p:spPr>
          <a:xfrm>
            <a:off x="5147534" y="1394362"/>
            <a:ext cx="8231187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8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87CD-738E-75AC-CE12-FBC8C4A8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 of HRA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0A03-EBE2-12D6-6E58-A6C16943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567399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1962: Human Factors Conference symposium of human error quantification</a:t>
            </a:r>
          </a:p>
          <a:p>
            <a:pPr lvl="1"/>
            <a:r>
              <a:rPr lang="en-US" dirty="0"/>
              <a:t>First published mention of a </a:t>
            </a:r>
            <a:r>
              <a:rPr lang="en-US" i="1" dirty="0"/>
              <a:t>Technique for Human Error Rate Prediction </a:t>
            </a:r>
            <a:r>
              <a:rPr lang="en-US" dirty="0"/>
              <a:t>(THERP)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1963: Sandia monograph outlining basic THERP </a:t>
            </a:r>
            <a:br>
              <a:rPr lang="en-US" b="1" dirty="0"/>
            </a:br>
            <a:r>
              <a:rPr lang="en-US" b="1" dirty="0"/>
              <a:t>quantification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1964: </a:t>
            </a:r>
            <a:r>
              <a:rPr lang="en-US" b="1" i="1" dirty="0"/>
              <a:t>Human Factors</a:t>
            </a:r>
            <a:r>
              <a:rPr lang="en-US" b="1" dirty="0"/>
              <a:t> journal, Volume 6, Issue 6, </a:t>
            </a:r>
            <a:br>
              <a:rPr lang="en-US" b="1" dirty="0"/>
            </a:br>
            <a:r>
              <a:rPr lang="en-US" b="1" dirty="0"/>
              <a:t>“Special Issue on Quantification of Human </a:t>
            </a:r>
            <a:br>
              <a:rPr lang="en-US" b="1" dirty="0"/>
            </a:br>
            <a:r>
              <a:rPr lang="en-US" b="1" dirty="0"/>
              <a:t>Performance”</a:t>
            </a:r>
            <a:endParaRPr lang="en-US" dirty="0"/>
          </a:p>
          <a:p>
            <a:pPr lvl="1"/>
            <a:r>
              <a:rPr lang="en-US" dirty="0"/>
              <a:t>Included contributors from across weapons and</a:t>
            </a:r>
            <a:br>
              <a:rPr lang="en-US" dirty="0"/>
            </a:br>
            <a:r>
              <a:rPr lang="en-US" dirty="0"/>
              <a:t>military aviation industry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hra_1964.jpg">
            <a:extLst>
              <a:ext uri="{FF2B5EF4-FFF2-40B4-BE49-F238E27FC236}">
                <a16:creationId xmlns:a16="http://schemas.microsoft.com/office/drawing/2014/main" id="{9A513850-BB95-3DD2-4AE4-E449D6BFD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624" y="2418795"/>
            <a:ext cx="2745238" cy="3606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269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C9C7-E57D-2EBC-37D1-EDAF2E21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7B8C-CA28-3480-42FC-28AF6932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Early HRA and THERP work was focused on ensuring safety of assembling and handling nuclear weapons</a:t>
            </a:r>
          </a:p>
          <a:p>
            <a:pPr lvl="1"/>
            <a:r>
              <a:rPr lang="en-US" dirty="0"/>
              <a:t>U.S. Nuclear Regulatory Commission and U.S. Department of Energy were not split off for several decades from U.S. Atomic Energy Commission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Interest in using HRA for nuclear power applications did not come until 1970s</a:t>
            </a:r>
          </a:p>
        </p:txBody>
      </p:sp>
      <p:pic>
        <p:nvPicPr>
          <p:cNvPr id="4" name="Picture 3" descr="zdiv_12 copy.jpg">
            <a:extLst>
              <a:ext uri="{FF2B5EF4-FFF2-40B4-BE49-F238E27FC236}">
                <a16:creationId xmlns:a16="http://schemas.microsoft.com/office/drawing/2014/main" id="{187A8B53-4E23-C506-88CA-0D9A8416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79" y="3117099"/>
            <a:ext cx="2171145" cy="2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F049-3088-2D4B-65C2-96FE25A0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 Swain’s Own Observations on THERP’s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0FE1-0920-48C7-A565-A373676A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4591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1960s: main emphasis was on collecting data</a:t>
            </a:r>
          </a:p>
          <a:p>
            <a:pPr lvl="1"/>
            <a:r>
              <a:rPr lang="en-US" dirty="0"/>
              <a:t>Sandia Human Error Rate Bank (SHERB, with Rigby) database</a:t>
            </a:r>
          </a:p>
          <a:p>
            <a:pPr lvl="1"/>
            <a:r>
              <a:rPr lang="en-US" dirty="0"/>
              <a:t>Equally interested in predicting human success and human error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c. 1970: </a:t>
            </a:r>
            <a:r>
              <a:rPr lang="en-US" dirty="0"/>
              <a:t>Jens Rasmussen invited Alan Swain to </a:t>
            </a:r>
            <a:r>
              <a:rPr lang="en-US" dirty="0" err="1"/>
              <a:t>Risø</a:t>
            </a:r>
            <a:r>
              <a:rPr lang="en-US" dirty="0"/>
              <a:t> National Laboratory to discuss use of HRA for nuclear power</a:t>
            </a:r>
          </a:p>
          <a:p>
            <a:pPr lvl="1"/>
            <a:r>
              <a:rPr lang="en-US" dirty="0"/>
              <a:t>Rasmussen very impressed with Swain’s insights into nuclear power operations</a:t>
            </a:r>
          </a:p>
          <a:p>
            <a:pPr lvl="1"/>
            <a:r>
              <a:rPr lang="en-US" dirty="0"/>
              <a:t>Two years later, Swain finally was able to take a course on nuclear engineering</a:t>
            </a:r>
          </a:p>
          <a:p>
            <a:pPr marL="0" indent="0">
              <a:buNone/>
            </a:pPr>
            <a:r>
              <a:rPr lang="en-US" b="1" dirty="0"/>
              <a:t>1975: </a:t>
            </a:r>
            <a:r>
              <a:rPr lang="en-US" dirty="0"/>
              <a:t>WASH-1400 articulated THERP approach for nuclear power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1983: </a:t>
            </a:r>
            <a:r>
              <a:rPr lang="en-US" dirty="0"/>
              <a:t>NUREG/CR-1278 formalized approach for nuclear power</a:t>
            </a:r>
          </a:p>
        </p:txBody>
      </p:sp>
    </p:spTree>
    <p:extLst>
      <p:ext uri="{BB962C8B-B14F-4D97-AF65-F5344CB8AC3E}">
        <p14:creationId xmlns:p14="http://schemas.microsoft.com/office/powerpoint/2010/main" val="1769562355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" id="{2A2FFFCA-57ED-3F4E-9633-7F5A4B8B1D37}" vid="{0996F196-6325-7C43-BA54-93CB30EBD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68D4D-9402-4485-B11D-8DDDCEB2E4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BD8C8-895E-4169-A358-3E9B46BE6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 2020</Template>
  <TotalTime>122</TotalTime>
  <Words>1164</Words>
  <Application>Microsoft Macintosh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Myriad Pro Cond</vt:lpstr>
      <vt:lpstr>Times New Roman</vt:lpstr>
      <vt:lpstr>INL 2020</vt:lpstr>
      <vt:lpstr>PowerPoint Presentation</vt:lpstr>
      <vt:lpstr>Format for Panel</vt:lpstr>
      <vt:lpstr>Opening Remarks  Ron Boring, PhD, FHFES Manager, Human Factors and Reliability Department Idaho National Laboratory</vt:lpstr>
      <vt:lpstr>Wasn’t It Just Yesterday?</vt:lpstr>
      <vt:lpstr>In Memoriam</vt:lpstr>
      <vt:lpstr>A Personal Dedication</vt:lpstr>
      <vt:lpstr>The Birth of HRA</vt:lpstr>
      <vt:lpstr>Context</vt:lpstr>
      <vt:lpstr>Alan Swain’s Own Observations on THERP’s History</vt:lpstr>
      <vt:lpstr>1983 Was Not the End!</vt:lpstr>
      <vt:lpstr>PowerPoint Presentation</vt:lpstr>
      <vt:lpstr>Foundations of HRA are in THERP</vt:lpstr>
      <vt:lpstr>Acknowledged Limitations of THERP</vt:lpstr>
      <vt:lpstr>Is THERP Still Relevant?</vt:lpstr>
      <vt:lpstr>A Modest Proposal</vt:lpstr>
      <vt:lpstr>The Legacy of THERP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Ronald L. Boring</dc:creator>
  <cp:keywords/>
  <dc:description/>
  <cp:lastModifiedBy>Ronald L. Boring</cp:lastModifiedBy>
  <cp:revision>3</cp:revision>
  <dcterms:created xsi:type="dcterms:W3CDTF">2022-06-27T15:37:38Z</dcterms:created>
  <dcterms:modified xsi:type="dcterms:W3CDTF">2022-06-27T17:40:35Z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