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56" r:id="rId2"/>
    <p:sldId id="1803" r:id="rId3"/>
    <p:sldId id="1804" r:id="rId4"/>
    <p:sldId id="1811" r:id="rId5"/>
    <p:sldId id="1817" r:id="rId6"/>
    <p:sldId id="1814" r:id="rId7"/>
    <p:sldId id="1805" r:id="rId8"/>
    <p:sldId id="1816" r:id="rId9"/>
    <p:sldId id="1806" r:id="rId10"/>
    <p:sldId id="1812" r:id="rId11"/>
    <p:sldId id="1813" r:id="rId12"/>
    <p:sldId id="1807" r:id="rId13"/>
    <p:sldId id="1818" r:id="rId14"/>
    <p:sldId id="1808" r:id="rId15"/>
    <p:sldId id="1809" r:id="rId16"/>
    <p:sldId id="1810" r:id="rId17"/>
    <p:sldId id="1815" r:id="rId18"/>
  </p:sldIdLst>
  <p:sldSz cx="12192000" cy="6858000"/>
  <p:notesSz cx="6858000" cy="9144000"/>
  <p:embeddedFontLst>
    <p:embeddedFont>
      <p:font typeface="Garamond" panose="02020404030301010803" pitchFamily="18" charset="0"/>
      <p:regular r:id="rId21"/>
      <p:bold r:id="rId22"/>
      <p: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8F097-0A73-434B-97FE-ED3B8A0EF645}">
          <p14:sldIdLst>
            <p14:sldId id="256"/>
            <p14:sldId id="1803"/>
            <p14:sldId id="1804"/>
            <p14:sldId id="1811"/>
            <p14:sldId id="1817"/>
            <p14:sldId id="1814"/>
            <p14:sldId id="1805"/>
            <p14:sldId id="1816"/>
            <p14:sldId id="1806"/>
            <p14:sldId id="1812"/>
            <p14:sldId id="1813"/>
            <p14:sldId id="1807"/>
            <p14:sldId id="1818"/>
            <p14:sldId id="1808"/>
            <p14:sldId id="1809"/>
            <p14:sldId id="1810"/>
            <p14:sldId id="18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9" autoAdjust="0"/>
    <p:restoredTop sz="97176" autoAdjust="0"/>
  </p:normalViewPr>
  <p:slideViewPr>
    <p:cSldViewPr snapToGrid="0" showGuides="1">
      <p:cViewPr>
        <p:scale>
          <a:sx n="86" d="100"/>
          <a:sy n="86" d="100"/>
        </p:scale>
        <p:origin x="658" y="53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6/27/2022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ndia 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01FDE4-204F-8A4F-897A-2FD925F71231}"/>
              </a:ext>
            </a:extLst>
          </p:cNvPr>
          <p:cNvSpPr/>
          <p:nvPr userDrawn="1"/>
        </p:nvSpPr>
        <p:spPr>
          <a:xfrm>
            <a:off x="2139174" y="6546375"/>
            <a:ext cx="7408863" cy="31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9136E-7E06-F942-9B25-67EC00827399}"/>
              </a:ext>
            </a:extLst>
          </p:cNvPr>
          <p:cNvSpPr/>
          <p:nvPr userDrawn="1"/>
        </p:nvSpPr>
        <p:spPr>
          <a:xfrm>
            <a:off x="0" y="1994263"/>
            <a:ext cx="12192000" cy="2795810"/>
          </a:xfrm>
          <a:prstGeom prst="rect">
            <a:avLst/>
          </a:prstGeom>
          <a:solidFill>
            <a:srgbClr val="00AC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62060-6C17-CC42-AE02-487CBE7845C6}"/>
              </a:ext>
            </a:extLst>
          </p:cNvPr>
          <p:cNvSpPr/>
          <p:nvPr userDrawn="1"/>
        </p:nvSpPr>
        <p:spPr>
          <a:xfrm>
            <a:off x="308192" y="2224526"/>
            <a:ext cx="62865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D41BF9-BEC6-2541-BC17-FCD21E6A27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165" y="2224526"/>
            <a:ext cx="1271131" cy="485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192" y="2340408"/>
            <a:ext cx="9589164" cy="10798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192" y="4167692"/>
            <a:ext cx="8762049" cy="52658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192" y="3532189"/>
            <a:ext cx="9589165" cy="378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FD967D1-92EE-DA4A-AEB6-21AF38FD8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2768" y="4167693"/>
            <a:ext cx="2471928" cy="21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66B0A716-7B6E-5541-8ACF-6CA4B930F84C}" type="datetime4">
              <a:rPr lang="en-US" smtClean="0"/>
              <a:pPr/>
              <a:t>June 27, 2022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EF28A1-BDA3-EF4F-B592-78648F6EF0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24" y="6610629"/>
            <a:ext cx="601498" cy="1729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300E57-1F87-C74E-9FD7-FC4E22CFD6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92" y="6565052"/>
            <a:ext cx="916995" cy="22924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FFF460D-5224-F745-AA08-BF60F564B889}"/>
              </a:ext>
            </a:extLst>
          </p:cNvPr>
          <p:cNvSpPr txBox="1"/>
          <p:nvPr userDrawn="1"/>
        </p:nvSpPr>
        <p:spPr>
          <a:xfrm>
            <a:off x="2139175" y="6520248"/>
            <a:ext cx="740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Sandia National Laboratories is a multimission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2768" y="6697094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8192" y="5013689"/>
            <a:ext cx="8762049" cy="108231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ndia Blue Section - N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630940"/>
            <a:ext cx="9144000" cy="766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43CBB9C-21EF-704D-A7F5-BD4B58ED3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545293"/>
            <a:ext cx="9144000" cy="15580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9144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40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ndia Blue Section - 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630940"/>
            <a:ext cx="9144000" cy="766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43CBB9C-21EF-704D-A7F5-BD4B58ED3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545293"/>
            <a:ext cx="9144000" cy="15580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9144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4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476" y="135787"/>
            <a:ext cx="11433395" cy="973004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476" y="1685925"/>
            <a:ext cx="11433396" cy="4422694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E114A-6AF8-2C4F-AE0E-ED5EDB14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477" y="6501816"/>
            <a:ext cx="28432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DE9E9-5B72-F740-9CA1-7BF072FE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873" y="6493595"/>
            <a:ext cx="365128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2E94512F-4FCD-4B8F-9303-F99597583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476" y="157300"/>
            <a:ext cx="11395619" cy="973004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904" y="1685925"/>
            <a:ext cx="5457208" cy="4422694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E114A-6AF8-2C4F-AE0E-ED5EDB14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477" y="6501816"/>
            <a:ext cx="28432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DE9E9-5B72-F740-9CA1-7BF072FE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873" y="6493595"/>
            <a:ext cx="365128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2E94512F-4FCD-4B8F-9303-F99597583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685925"/>
            <a:ext cx="5457208" cy="4422694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477" y="157300"/>
            <a:ext cx="11375562" cy="973004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E114A-6AF8-2C4F-AE0E-ED5EDB14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477" y="6501816"/>
            <a:ext cx="28432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DE9E9-5B72-F740-9CA1-7BF072FE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873" y="6493595"/>
            <a:ext cx="365128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2E94512F-4FCD-4B8F-9303-F99597583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E114A-6AF8-2C4F-AE0E-ED5EDB14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477" y="6501816"/>
            <a:ext cx="28432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DE9E9-5B72-F740-9CA1-7BF072FE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873" y="6493595"/>
            <a:ext cx="365128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2E94512F-4FCD-4B8F-9303-F99597583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DAB39D-3DF2-E847-8C3E-FDFA1C596259}"/>
              </a:ext>
            </a:extLst>
          </p:cNvPr>
          <p:cNvSpPr/>
          <p:nvPr userDrawn="1"/>
        </p:nvSpPr>
        <p:spPr>
          <a:xfrm>
            <a:off x="0" y="1223783"/>
            <a:ext cx="12192000" cy="5278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29" y="135000"/>
            <a:ext cx="11539936" cy="9730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0A6B1-B674-D445-B9BF-76365E83B1FA}"/>
              </a:ext>
            </a:extLst>
          </p:cNvPr>
          <p:cNvSpPr/>
          <p:nvPr userDrawn="1"/>
        </p:nvSpPr>
        <p:spPr>
          <a:xfrm rot="5400000" flipV="1">
            <a:off x="11689712" y="6666552"/>
            <a:ext cx="246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7547A-5252-D141-892A-B9814F803C9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493" y="6564988"/>
            <a:ext cx="258631" cy="2586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29" y="1685925"/>
            <a:ext cx="11497943" cy="44226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477" y="6501816"/>
            <a:ext cx="28432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26873" y="6493595"/>
            <a:ext cx="365128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2E94512F-4FCD-4B8F-9303-F99597583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CC5664D-20F0-BF4A-ADD9-28067308A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of Hydrogen Plant Risks for Siting near Nuclear Power Plants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16BBD8D2-204B-3240-B83E-7ADDF514A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Austin Glover, Dusty Brooks, Austin Baird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F0583B-EBD7-784D-A4BA-8D96A3BF61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SAND2022-7915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4235-1793-430A-B7B5-A8720B98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Selection: High Pressure 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0948-9215-4E51-8BD3-D48BD648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6" y="1685925"/>
            <a:ext cx="5359624" cy="44226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Scenario identification focused on variation of relevant variables in system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Pipe size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Pressure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Full bore leak for each scenario was evaluated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Sections of the system carrying hydrogen were identified and evaluated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103A1-9F67-43E1-A8CE-929EC9EB54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0A0AD-98DB-4AF4-94D9-D625F5214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B476E0-7559-49B8-9F0F-8BC7C7CD5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96590"/>
              </p:ext>
            </p:extLst>
          </p:nvPr>
        </p:nvGraphicFramePr>
        <p:xfrm>
          <a:off x="6229350" y="1723435"/>
          <a:ext cx="5841206" cy="4155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1851801155"/>
                    </a:ext>
                  </a:extLst>
                </a:gridCol>
                <a:gridCol w="1832048">
                  <a:extLst>
                    <a:ext uri="{9D8B030D-6E8A-4147-A177-3AD203B41FA5}">
                      <a16:colId xmlns:a16="http://schemas.microsoft.com/office/drawing/2014/main" val="4121120079"/>
                    </a:ext>
                  </a:extLst>
                </a:gridCol>
                <a:gridCol w="1163528">
                  <a:extLst>
                    <a:ext uri="{9D8B030D-6E8A-4147-A177-3AD203B41FA5}">
                      <a16:colId xmlns:a16="http://schemas.microsoft.com/office/drawing/2014/main" val="1748469629"/>
                    </a:ext>
                  </a:extLst>
                </a:gridCol>
                <a:gridCol w="1036674">
                  <a:extLst>
                    <a:ext uri="{9D8B030D-6E8A-4147-A177-3AD203B41FA5}">
                      <a16:colId xmlns:a16="http://schemas.microsoft.com/office/drawing/2014/main" val="2582240338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3038254518"/>
                    </a:ext>
                  </a:extLst>
                </a:gridCol>
              </a:tblGrid>
              <a:tr h="541461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Scenario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System Section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Temperature (°C)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Pressure (MPa)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Line Sizes (mm)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06650894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3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Mix-100 thru HX-KO1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3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735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3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0.52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203.2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043579113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254.0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166297839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3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300.0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721652323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4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4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HX-KO1 thru HX-KO2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4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75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4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0.48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152.4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921002947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5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203.2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599024501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6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254.0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184551138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7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300.0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779914904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8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4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HX-KO2 thru HX-KO3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4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75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4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1.01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88.9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154594253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9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101.6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233763916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10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200.0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009313189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11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254.0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79182527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12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3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HX-KO3 thru K-301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3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25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3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2.23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88.9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094218983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13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200.0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081233881"/>
                  </a:ext>
                </a:extLst>
              </a:tr>
              <a:tr h="230574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14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254.0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984391608"/>
                  </a:ext>
                </a:extLst>
              </a:tr>
              <a:tr h="386018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15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K-301 thru System Output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50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>
                          <a:effectLst/>
                        </a:rPr>
                        <a:t>7.00</a:t>
                      </a:r>
                      <a:endParaRPr lang="en-US" sz="1200" baseline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effectLst/>
                        </a:rPr>
                        <a:t>200.0</a:t>
                      </a:r>
                      <a:endParaRPr lang="en-US" sz="1200" baseline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53528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B065-C36C-40FA-AA23-1F411EE6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Selection: Hydrogen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E1D5-8A85-4E79-93BF-4178C4AA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6" y="1807846"/>
            <a:ext cx="6661374" cy="44226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Quantity of hydrogen released is a function of system flowrate and time to leak isolation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Identified the two systems with the largest hydrogen flowrates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Assumed a range of isolation times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Assumed 100% of the released quantity is hydrogen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Assumed hydrogen is well mixed in air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A1F91-E1D0-4085-8878-69C6692A17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2433-71E0-46EF-845B-323979CE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B112F4-5031-4D07-A417-81CA9BE2A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12987"/>
              </p:ext>
            </p:extLst>
          </p:nvPr>
        </p:nvGraphicFramePr>
        <p:xfrm>
          <a:off x="7419182" y="2352953"/>
          <a:ext cx="4340224" cy="309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056">
                  <a:extLst>
                    <a:ext uri="{9D8B030D-6E8A-4147-A177-3AD203B41FA5}">
                      <a16:colId xmlns:a16="http://schemas.microsoft.com/office/drawing/2014/main" val="4007085284"/>
                    </a:ext>
                  </a:extLst>
                </a:gridCol>
                <a:gridCol w="1085056">
                  <a:extLst>
                    <a:ext uri="{9D8B030D-6E8A-4147-A177-3AD203B41FA5}">
                      <a16:colId xmlns:a16="http://schemas.microsoft.com/office/drawing/2014/main" val="2185387187"/>
                    </a:ext>
                  </a:extLst>
                </a:gridCol>
                <a:gridCol w="1085056">
                  <a:extLst>
                    <a:ext uri="{9D8B030D-6E8A-4147-A177-3AD203B41FA5}">
                      <a16:colId xmlns:a16="http://schemas.microsoft.com/office/drawing/2014/main" val="3198034961"/>
                    </a:ext>
                  </a:extLst>
                </a:gridCol>
                <a:gridCol w="1085056">
                  <a:extLst>
                    <a:ext uri="{9D8B030D-6E8A-4147-A177-3AD203B41FA5}">
                      <a16:colId xmlns:a16="http://schemas.microsoft.com/office/drawing/2014/main" val="406002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Flowrate (nlpm)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Isolation Time (min)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Hydrogen Quantity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22921439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Hydrogen Product, 93% H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513389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4144996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636546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865759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569085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904482878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Hydrogen Product Manifold to Condenser, 62% H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1,223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280433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5714101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103481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401544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9582964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10211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0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2E70-3717-450D-9663-7C991204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at Fixed Distance: High Pressure Jet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3912963-CCBC-4AA1-8707-39EAD2ADF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389712"/>
              </p:ext>
            </p:extLst>
          </p:nvPr>
        </p:nvGraphicFramePr>
        <p:xfrm>
          <a:off x="1210984" y="2432153"/>
          <a:ext cx="2971800" cy="384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833">
                  <a:extLst>
                    <a:ext uri="{9D8B030D-6E8A-4147-A177-3AD203B41FA5}">
                      <a16:colId xmlns:a16="http://schemas.microsoft.com/office/drawing/2014/main" val="2421115893"/>
                    </a:ext>
                  </a:extLst>
                </a:gridCol>
                <a:gridCol w="1003833">
                  <a:extLst>
                    <a:ext uri="{9D8B030D-6E8A-4147-A177-3AD203B41FA5}">
                      <a16:colId xmlns:a16="http://schemas.microsoft.com/office/drawing/2014/main" val="2425767685"/>
                    </a:ext>
                  </a:extLst>
                </a:gridCol>
                <a:gridCol w="964134">
                  <a:extLst>
                    <a:ext uri="{9D8B030D-6E8A-4147-A177-3AD203B41FA5}">
                      <a16:colId xmlns:a16="http://schemas.microsoft.com/office/drawing/2014/main" val="1795356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Scenario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gridSpan="2"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Overpressure at 1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27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(MPa)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(psi)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38231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3.03E-05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0.00440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122244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4.37E-05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0.00633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70599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0.00826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446358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2.90E-05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0.00420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115493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4.68E-05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0.00679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93123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6.70E-05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195947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8.76E-05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88261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2.16E-05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0.00313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259547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2.70E-05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0.00392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69403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8.13E-05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91884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11.9E-05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018405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4.52E-05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0.00656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6468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16.4E-05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144560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24.0E-05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681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38.4E-05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0.0557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5629527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F4D0A-FE38-452A-A824-C8D9F211BE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E1677-187C-4649-AB8E-0745E889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368C47-3AB6-4B97-B3F4-8228BF058B06}"/>
              </a:ext>
            </a:extLst>
          </p:cNvPr>
          <p:cNvSpPr txBox="1">
            <a:spLocks/>
          </p:cNvSpPr>
          <p:nvPr/>
        </p:nvSpPr>
        <p:spPr>
          <a:xfrm>
            <a:off x="423189" y="1480635"/>
            <a:ext cx="11403681" cy="44226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800" b="0" i="0" kern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a typeface="PMingLiU" panose="02020500000000000000" pitchFamily="18" charset="-120"/>
              </a:rPr>
              <a:t>High Pressure Jet: t</a:t>
            </a:r>
            <a:r>
              <a:rPr lang="en-GB" sz="1800" dirty="0">
                <a:effectLst/>
                <a:ea typeface="PMingLiU" panose="02020500000000000000" pitchFamily="18" charset="-120"/>
              </a:rPr>
              <a:t>he largest impulse overpressure at a distance of 1 km away is ~400 Pa (0.06 psi), which is well below the 1 psi fragility failure criterion.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AEB2E-F2D8-41B2-B774-7EA55308595E}"/>
              </a:ext>
            </a:extLst>
          </p:cNvPr>
          <p:cNvSpPr txBox="1"/>
          <p:nvPr/>
        </p:nvSpPr>
        <p:spPr>
          <a:xfrm>
            <a:off x="5007143" y="2331814"/>
            <a:ext cx="777633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Scenario 15 is a 200.0 mm break with a temperature of 50°C and pressure of 7.0 MPa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EE1765-0F14-463E-8DAE-DFBD964C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" t="20184" r="4465" b="15917"/>
          <a:stretch/>
        </p:blipFill>
        <p:spPr bwMode="auto">
          <a:xfrm>
            <a:off x="6096000" y="2634143"/>
            <a:ext cx="4823564" cy="3641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9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2E70-3717-450D-9663-7C991204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at Fixed Distance: Hydrogen Accumulation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F4D0A-FE38-452A-A824-C8D9F211BE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E1677-187C-4649-AB8E-0745E889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09DC4-E22D-43F2-B2A6-B1963A741B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2963"/>
            <a:ext cx="5214151" cy="309118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DF42D7-9368-43F7-ADF2-B38A342E13DE}"/>
              </a:ext>
            </a:extLst>
          </p:cNvPr>
          <p:cNvSpPr txBox="1">
            <a:spLocks/>
          </p:cNvSpPr>
          <p:nvPr/>
        </p:nvSpPr>
        <p:spPr>
          <a:xfrm>
            <a:off x="393476" y="1480635"/>
            <a:ext cx="11615961" cy="44226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800" b="0" i="0" kern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a typeface="PMingLiU" panose="02020500000000000000" pitchFamily="18" charset="-120"/>
              </a:rPr>
              <a:t>Hydrogen Accumulation: </a:t>
            </a:r>
            <a:r>
              <a:rPr lang="en-GB" sz="1800" dirty="0">
                <a:effectLst/>
                <a:ea typeface="PMingLiU" panose="02020500000000000000" pitchFamily="18" charset="-120"/>
              </a:rPr>
              <a:t>the overpressure experienced at 1 km is ~ 0.7 psi for the case that estimates 50 kg of hydrogen released. When compared to the fragility criterion of 1 psi for the fragility criterion, there is more than a 40% margin.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0CD8FA-DD86-4970-8367-8ADC2B9FD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47295"/>
              </p:ext>
            </p:extLst>
          </p:nvPr>
        </p:nvGraphicFramePr>
        <p:xfrm>
          <a:off x="982872" y="2982964"/>
          <a:ext cx="4340224" cy="309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056">
                  <a:extLst>
                    <a:ext uri="{9D8B030D-6E8A-4147-A177-3AD203B41FA5}">
                      <a16:colId xmlns:a16="http://schemas.microsoft.com/office/drawing/2014/main" val="4007085284"/>
                    </a:ext>
                  </a:extLst>
                </a:gridCol>
                <a:gridCol w="1085056">
                  <a:extLst>
                    <a:ext uri="{9D8B030D-6E8A-4147-A177-3AD203B41FA5}">
                      <a16:colId xmlns:a16="http://schemas.microsoft.com/office/drawing/2014/main" val="2185387187"/>
                    </a:ext>
                  </a:extLst>
                </a:gridCol>
                <a:gridCol w="1085056">
                  <a:extLst>
                    <a:ext uri="{9D8B030D-6E8A-4147-A177-3AD203B41FA5}">
                      <a16:colId xmlns:a16="http://schemas.microsoft.com/office/drawing/2014/main" val="3198034961"/>
                    </a:ext>
                  </a:extLst>
                </a:gridCol>
                <a:gridCol w="1085056">
                  <a:extLst>
                    <a:ext uri="{9D8B030D-6E8A-4147-A177-3AD203B41FA5}">
                      <a16:colId xmlns:a16="http://schemas.microsoft.com/office/drawing/2014/main" val="406002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Flowrate (nlpm)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Isolation Time (min)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Hydrogen Quantity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22921439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Hydrogen Product, 93% H</a:t>
                      </a:r>
                      <a:r>
                        <a:rPr lang="en-US" sz="1000" baseline="-25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513389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4144996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636546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865759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569085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904482878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Hydrogen Product Manifold to Condenser, 62% H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1,223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280433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5714101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2103481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401544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9582964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10211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35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C6A5-1D5C-4EAE-94D2-C580750E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Set-back Distance: High Pressure 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6F90-ABDE-488B-AF58-B6CBFAA4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a typeface="PMingLiU" panose="02020500000000000000" pitchFamily="18" charset="-120"/>
              </a:rPr>
              <a:t>T</a:t>
            </a:r>
            <a:r>
              <a:rPr lang="en-US" sz="1800" dirty="0">
                <a:effectLst/>
                <a:ea typeface="PMingLiU" panose="02020500000000000000" pitchFamily="18" charset="-120"/>
              </a:rPr>
              <a:t>he largest separation distance is ~120 meters away from the NPP.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90D04-4156-4A7D-A771-80646303D6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D36B1-6F18-4BAE-874B-B4563D06F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A0D81-FEDE-40A7-A5B8-A3E87E54098E}"/>
              </a:ext>
            </a:extLst>
          </p:cNvPr>
          <p:cNvPicPr/>
          <p:nvPr/>
        </p:nvPicPr>
        <p:blipFill rotWithShape="1">
          <a:blip r:embed="rId2"/>
          <a:srcRect l="4006" t="19790" r="4006" b="15932"/>
          <a:stretch/>
        </p:blipFill>
        <p:spPr bwMode="auto">
          <a:xfrm>
            <a:off x="4971632" y="2842220"/>
            <a:ext cx="3905250" cy="2938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27E65-2B5E-48A5-BF54-7AF627270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25928"/>
              </p:ext>
            </p:extLst>
          </p:nvPr>
        </p:nvGraphicFramePr>
        <p:xfrm>
          <a:off x="9512524" y="2426930"/>
          <a:ext cx="2286000" cy="37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891">
                  <a:extLst>
                    <a:ext uri="{9D8B030D-6E8A-4147-A177-3AD203B41FA5}">
                      <a16:colId xmlns:a16="http://schemas.microsoft.com/office/drawing/2014/main" val="1677118007"/>
                    </a:ext>
                  </a:extLst>
                </a:gridCol>
                <a:gridCol w="1299109">
                  <a:extLst>
                    <a:ext uri="{9D8B030D-6E8A-4147-A177-3AD203B41FA5}">
                      <a16:colId xmlns:a16="http://schemas.microsoft.com/office/drawing/2014/main" val="55445815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Scenario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Separation Distance (m)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857701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18.0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300053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23.7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5272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28.9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548911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17.4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22827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24.9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478039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32.6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952535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39.8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336113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14.0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7911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16.5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70203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37.7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30782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50.1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519345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24.3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778319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63.6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630939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84.5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342318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119.8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5361411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FDCA9CA-043E-4F13-81F9-DC5B8F63E0A3}"/>
              </a:ext>
            </a:extLst>
          </p:cNvPr>
          <p:cNvSpPr txBox="1"/>
          <p:nvPr/>
        </p:nvSpPr>
        <p:spPr>
          <a:xfrm>
            <a:off x="4971632" y="2265086"/>
            <a:ext cx="390525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Scenario 15 is a 200.0 mm break with a </a:t>
            </a:r>
          </a:p>
          <a:p>
            <a:pPr algn="ctr"/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temperature of 50°C and pressure of 7.0 MPa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1C2E9-8D04-4262-A212-6220F43BBE3E}"/>
              </a:ext>
            </a:extLst>
          </p:cNvPr>
          <p:cNvSpPr txBox="1"/>
          <p:nvPr/>
        </p:nvSpPr>
        <p:spPr>
          <a:xfrm>
            <a:off x="430740" y="2268412"/>
            <a:ext cx="390525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Scenario 1 is a 203.2 mm break with a </a:t>
            </a:r>
          </a:p>
          <a:p>
            <a:pPr algn="ctr"/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temperature of 735°C and pressure of 0.52 MPa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5047E5-005E-4750-A40F-45FA11CA0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" t="20236" r="3846" b="16228"/>
          <a:stretch/>
        </p:blipFill>
        <p:spPr bwMode="auto">
          <a:xfrm>
            <a:off x="430740" y="2842220"/>
            <a:ext cx="3986364" cy="2944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0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F228-33C8-4DC5-BF86-01F5364E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Set-back Distance: Hydrogen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7A53-8C20-40CE-9077-5BD92513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a typeface="PMingLiU" panose="02020500000000000000" pitchFamily="18" charset="-120"/>
              </a:rPr>
              <a:t>T</a:t>
            </a:r>
            <a:r>
              <a:rPr lang="en-US" sz="1800" dirty="0">
                <a:effectLst/>
                <a:ea typeface="PMingLiU" panose="02020500000000000000" pitchFamily="18" charset="-120"/>
              </a:rPr>
              <a:t>he largest separation distance is ~492.1 meters away from the NPP.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7AA8-80F3-40FC-AC8D-4804A2FB0C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73D16-4AC5-4B3C-BD59-E0B3D6740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1BCE6-C080-4100-9DF0-EB27B3AC8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81" y="3961933"/>
            <a:ext cx="3596148" cy="2339174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B7DC0E-3627-40C7-A5ED-3E829E8BC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99849"/>
              </p:ext>
            </p:extLst>
          </p:nvPr>
        </p:nvGraphicFramePr>
        <p:xfrm>
          <a:off x="708819" y="2677160"/>
          <a:ext cx="5556250" cy="309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3071750866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70516744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15128979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4675774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852768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Flowrate (nlpm)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Isolation Time (min)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Hydrogen Quantity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Separation Distance (m)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999655918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Hydrogen Product, 93% H2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139.4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5015474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184.9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1682633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4858140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23139716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7878234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418.2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330506743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Hydrogen Product Manifold to Condenser, 62% H2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1,223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2334850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214.9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31063239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38269864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266818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7671956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492.1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52186842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ABC0114-AACD-4E1E-878B-3AB568309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81" y="1515886"/>
            <a:ext cx="3596147" cy="2322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8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32AA-1766-4890-A39E-6273CECD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991D4-4B1B-42AE-85D9-976643F7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6" y="1685925"/>
            <a:ext cx="6642324" cy="442269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PMingLiU" panose="02020500000000000000" pitchFamily="18" charset="-120"/>
              </a:rPr>
              <a:t>T</a:t>
            </a:r>
            <a:r>
              <a:rPr lang="en-GB" sz="1800" dirty="0">
                <a:effectLst/>
                <a:ea typeface="PMingLiU" panose="02020500000000000000" pitchFamily="18" charset="-120"/>
              </a:rPr>
              <a:t>he consequence of a detonation does not detrimentally affect critical targets at the NPP at a distance of 1 km.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PMingLiU" panose="02020500000000000000" pitchFamily="18" charset="-120"/>
              </a:rPr>
              <a:t>A full rupture leak was evaluated at different locations in the HTEF system with varying line sizes and system pressures.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PMingLiU" panose="02020500000000000000" pitchFamily="18" charset="-120"/>
              </a:rPr>
              <a:t>Also, the consequence of detonation of the high-pressure jet release of hydrogen and the detonation of accumulated hydrogen were evaluated as worst-case scenarios.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PMingLiU" panose="02020500000000000000" pitchFamily="18" charset="-120"/>
              </a:rPr>
              <a:t>The largest overpressure seen at a distance of 1 km away from the accident location was ~0.06 psi for detonation of the high-pressure hydrogen jet and ~0.4 psi for detonation of the accumulated hydrogen cloud.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a typeface="PMingLiU" panose="02020500000000000000" pitchFamily="18" charset="-120"/>
              </a:rPr>
              <a:t>The maximum set-back distance for the high pressure jet and hydrogen accumulation scenarios were 120 m and 492 m, respectively</a:t>
            </a:r>
            <a:endParaRPr lang="en-GB" sz="1800" dirty="0">
              <a:effectLst/>
              <a:ea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PMingLiU" panose="02020500000000000000" pitchFamily="18" charset="-120"/>
              </a:rPr>
              <a:t>This does not challenge the fragility criteria of the critical targets.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10D7-5036-4BF2-9EC8-975FEDAE89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49425-6594-4E8C-A4E1-11A5348AE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E5A4-2F79-49BE-89F1-2CF15482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AAE6-CEC6-42CB-83BC-434F63D07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508C6-0A5C-452B-AACF-F11BEB77AF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65CA7-017A-445B-96AE-DCC3076BB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0789-6D1D-44F8-B716-75A4CED6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6FBD-117C-43AB-8C0A-993C4512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Leak Frequency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to Consequence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Consequence 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at Fixed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Set-back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678B-4399-496F-8963-6FD53183E7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3AD9-C9F1-4CDA-947C-C582A23FC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3D84-60B0-4735-BCCA-D61187DA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BECAC-8077-423B-B38A-64C0CD679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C7FB-A32E-41F1-B836-24843C702A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E1547-C760-467E-942E-4A506385F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9F151D-42FE-442D-A026-849C8B9250A5}"/>
              </a:ext>
            </a:extLst>
          </p:cNvPr>
          <p:cNvSpPr txBox="1">
            <a:spLocks/>
          </p:cNvSpPr>
          <p:nvPr/>
        </p:nvSpPr>
        <p:spPr>
          <a:xfrm>
            <a:off x="545876" y="1838325"/>
            <a:ext cx="5391374" cy="44226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800" b="0" i="0" kern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Nuclear power plants (NPPs) may use flexible plant operations and generation to take advantage of excess thermal and electrical energy.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Hydrogen production through high temperature electrolysis is a feasible option for NPPs because the excess thermal and electrical energy produced through normal operation can be used to produce a carbon-free, storable energy source.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NPPs must show that the operation of such a system is safe and does not pose a significant threat to the high consequence NPP facilities and structures.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0DD45-B155-484B-B09C-D36EE87F1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3" t="31944" r="19268" b="18982"/>
          <a:stretch/>
        </p:blipFill>
        <p:spPr>
          <a:xfrm>
            <a:off x="6459315" y="1806575"/>
            <a:ext cx="5519957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8295-C212-45E8-8467-A44A4E87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3DC4-1D00-49C2-841A-AA28C5F9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Investigated the risk of a high temperature steam electrolysis hydrogen production facility (HTEF) in close proximity to an NPP for input into the plant probabilistic risk assessment (PRA)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List of components in HTEF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HAZOP for accident impact scenarios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Leak Frequency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Target Fragility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1900" dirty="0"/>
              <a:t>Consequence modeling</a:t>
            </a:r>
          </a:p>
          <a:p>
            <a:pPr marL="1714500" lvl="2" indent="-457200">
              <a:buFont typeface="Arial" panose="020B0604020202020204" pitchFamily="34" charset="0"/>
              <a:buChar char="•"/>
            </a:pPr>
            <a:r>
              <a:rPr lang="en-US" sz="1700" dirty="0"/>
              <a:t>Two scenarios: 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sz="1500" dirty="0"/>
              <a:t>Detonation of high pressure jet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sz="1500" dirty="0"/>
              <a:t>Detonation of accumulated hydrogen cloud</a:t>
            </a:r>
          </a:p>
          <a:p>
            <a:pPr marL="1714500" lvl="2" indent="-457200">
              <a:buFont typeface="Arial" panose="020B0604020202020204" pitchFamily="34" charset="0"/>
              <a:buChar char="•"/>
            </a:pPr>
            <a:r>
              <a:rPr lang="en-US" sz="1700" dirty="0"/>
              <a:t>Two proximity evaluations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sz="1500" dirty="0"/>
              <a:t>Consequence at 1 km from NPP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sz="1500" dirty="0"/>
              <a:t>Minimum Separation Distance calculations</a:t>
            </a:r>
          </a:p>
          <a:p>
            <a:pPr marL="1714500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5CA4F-2F92-4811-8B6F-F03E002D3D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B439-754A-4D7D-A140-95A190184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7131-E7C0-4779-99AA-4443B9D3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2239-EB36-4F90-BEBC-E096215A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6" y="1685925"/>
            <a:ext cx="6983868" cy="442269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Bayesian model was developed to predict the probability of a leak in various components used in an HTEF due to the limited industry data on hydrogen-specific component leakage events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model was selected based on analysis of actual leakage data from the offshore oil industry. 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tilized published data on leakage events from non-hydrogen sources that are representative of hydrogen components to update model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hydrogen data was used to update a second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Bayesian approach has several major advantages for cases in which large amounts of data are not available. 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It allows for the generation of leakage rates for different amounts of leakage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 generates uncertainty distributions for the leakage rates that can be propagated through the risk assessment models to establish the uncertainty in the risk results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 provides a means for incorporating limited hydrogen-specific leakage data with leakage frequencies from other sources to establish estimates for leakage rates for hydrogen components.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BA80-9663-4B6C-A4F1-9CE0BC63DD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13171-B42E-40DA-9549-50E7A518D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5FFB2-DE07-4524-9C99-442760240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1" t="41938" r="35737" b="27831"/>
          <a:stretch/>
        </p:blipFill>
        <p:spPr bwMode="auto">
          <a:xfrm>
            <a:off x="7466120" y="2433681"/>
            <a:ext cx="4638635" cy="3050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0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5CD2-306E-4CE1-A26B-D55F2ECC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Consequence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A49C-74D1-4058-8817-14FFC4BE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dirty="0"/>
              <a:t>Refine initial evaluation done by INL to determine at what distance a hydrogen generation plant can be located in relation to a NPP without damaging critical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Approach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dirty="0"/>
              <a:t>Define realistic inputs based on preliminary design of HTEF 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dirty="0"/>
              <a:t>Evaluate detonation as the consequence of leak event</a:t>
            </a:r>
          </a:p>
          <a:p>
            <a:pPr marL="1714500" lvl="2" indent="-457200">
              <a:buFont typeface="Arial" panose="020B0604020202020204" pitchFamily="34" charset="0"/>
              <a:buChar char="•"/>
            </a:pPr>
            <a:r>
              <a:rPr lang="en-US" dirty="0"/>
              <a:t>Overpressure is metric for which proximity was evaluated</a:t>
            </a:r>
          </a:p>
          <a:p>
            <a:pPr marL="1714500" lvl="2" indent="-457200">
              <a:buFont typeface="Arial" panose="020B0604020202020204" pitchFamily="34" charset="0"/>
              <a:buChar char="•"/>
            </a:pPr>
            <a:r>
              <a:rPr lang="en-US" dirty="0"/>
              <a:t>The other results of a leak that were not investigated include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dirty="0"/>
              <a:t>Leak can be isolated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dirty="0"/>
              <a:t>Escaped hydrogen can disperse</a:t>
            </a:r>
          </a:p>
          <a:p>
            <a:pPr marL="2114550" lvl="3" indent="-457200">
              <a:buFont typeface="Arial" panose="020B0604020202020204" pitchFamily="34" charset="0"/>
              <a:buChar char="•"/>
            </a:pPr>
            <a:r>
              <a:rPr lang="en-US" dirty="0"/>
              <a:t>Leak can immediately ignite</a:t>
            </a:r>
          </a:p>
          <a:p>
            <a:pPr marL="1714500" lvl="2" indent="-457200">
              <a:buFont typeface="Arial" panose="020B0604020202020204" pitchFamily="34" charset="0"/>
              <a:buChar char="•"/>
            </a:pPr>
            <a:r>
              <a:rPr lang="en-US" dirty="0"/>
              <a:t>Use Bauwens and </a:t>
            </a:r>
            <a:r>
              <a:rPr lang="en-US" dirty="0" err="1"/>
              <a:t>Dorofeev</a:t>
            </a:r>
            <a:r>
              <a:rPr lang="en-US" dirty="0"/>
              <a:t> methodology to calculate overpressure rather than TNT methodology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dirty="0"/>
              <a:t>Only evaluated full bore leaks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101C-7777-41CD-B5D5-50225EF44C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1FA2B-E64F-407E-8F1B-2CA2DC738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8A75-F777-46CE-B02C-58F30176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Methodology: High Pressure 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B531-CC41-4C82-8681-D69A447E8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6" y="1685925"/>
            <a:ext cx="6326920" cy="44226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a typeface="PMingLiU" panose="02020500000000000000" pitchFamily="18" charset="-120"/>
              </a:rPr>
              <a:t>Detonation of high pressure jet (Bauwens and </a:t>
            </a:r>
            <a:r>
              <a:rPr lang="en-US" sz="1800" dirty="0" err="1">
                <a:ea typeface="PMingLiU" panose="02020500000000000000" pitchFamily="18" charset="-120"/>
              </a:rPr>
              <a:t>Dorofeev</a:t>
            </a:r>
            <a:r>
              <a:rPr lang="en-US" sz="1800" dirty="0">
                <a:ea typeface="PMingLiU" panose="02020500000000000000" pitchFamily="18" charset="-120"/>
              </a:rPr>
              <a:t>)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A flammable jet released from a leak could result in a detonation, which would expose nearby targets to damaging overpressure.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The </a:t>
            </a:r>
            <a:r>
              <a:rPr lang="en-US" sz="1800" dirty="0">
                <a:ea typeface="PMingLiU" panose="02020500000000000000" pitchFamily="18" charset="-120"/>
              </a:rPr>
              <a:t>cell size and</a:t>
            </a:r>
            <a:r>
              <a:rPr lang="en-US" sz="1800" dirty="0">
                <a:effectLst/>
                <a:ea typeface="PMingLiU" panose="02020500000000000000" pitchFamily="18" charset="-120"/>
              </a:rPr>
              <a:t> concentration gradient in the jet reduce the portion of the flammable plume that is available as fuel</a:t>
            </a:r>
            <a:r>
              <a:rPr lang="en-US" sz="1800" dirty="0">
                <a:ea typeface="PMingLiU" panose="02020500000000000000" pitchFamily="18" charset="-120"/>
              </a:rPr>
              <a:t> for detonation (detonable region)</a:t>
            </a:r>
            <a:endParaRPr lang="en-US" sz="1400" dirty="0">
              <a:effectLst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The overpressure released through detonation of the large plume can be calculated from the detonable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The overpressure is compared to the target fragility criteria to determine if critical damage occurs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7CA1-76BB-4923-8460-3FE5C634A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369A-094E-4B48-B654-7589A1EB2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5E2A8-5DF6-46B4-93FE-30F1BC335470}"/>
              </a:ext>
            </a:extLst>
          </p:cNvPr>
          <p:cNvPicPr/>
          <p:nvPr/>
        </p:nvPicPr>
        <p:blipFill rotWithShape="1">
          <a:blip r:embed="rId2"/>
          <a:srcRect l="4018" t="14921" r="4018" b="11025"/>
          <a:stretch/>
        </p:blipFill>
        <p:spPr bwMode="auto">
          <a:xfrm>
            <a:off x="6788150" y="1641475"/>
            <a:ext cx="4546600" cy="4054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26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B879-DF60-47AE-8DE4-6C21F162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Consequence Calculation: High Pressure 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F158-6D89-4AAF-A9A7-22F81D59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76" y="1504864"/>
            <a:ext cx="6974990" cy="44226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dirty="0" err="1">
                <a:ea typeface="Times New Roman" panose="02020603050405020304" pitchFamily="18" charset="0"/>
                <a:cs typeface="Calibri" panose="020F0502020204030204" pitchFamily="34" charset="0"/>
              </a:rPr>
              <a:t>HyRAM</a:t>
            </a:r>
            <a:r>
              <a:rPr lang="en-US" sz="1800" dirty="0">
                <a:ea typeface="Times New Roman" panose="02020603050405020304" pitchFamily="18" charset="0"/>
                <a:cs typeface="Calibri" panose="020F0502020204030204" pitchFamily="34" charset="0"/>
              </a:rPr>
              <a:t>+ software toolkit was used to calculate the 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concentration of hydrogen in the high-pressure jet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HyRAM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incorporates computationally and experimentally validated models of various aspects of hydrogen release and flame physics.</a:t>
            </a:r>
            <a:endParaRPr lang="en-US" sz="18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Experimental values of detonation cell size for a range of hydrogen-air mixture compositions were taken from the CALTECH Detonation Database </a:t>
            </a:r>
            <a:endParaRPr lang="en-US" sz="18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 the concentration and cell size define, the 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cell size gradient was evaluated to define the detonable region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Detonation propagation was only considered for regions in which the cell size increases by more than ~10% across a single cell length</a:t>
            </a:r>
            <a:endParaRPr lang="en-US" sz="18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overpressure was estimated with a model informed by experimental studies of large-scale hydrogen jet releases that were ignited.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2663-AE0C-46C7-93CD-CD5C54207B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B57F4-4643-45C8-81E1-968F04E38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F8F20-1643-494B-B2F4-D5C420EC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88" y="1504864"/>
            <a:ext cx="6044175" cy="13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C04E0-1089-46D6-8B48-662D00680000}"/>
              </a:ext>
            </a:extLst>
          </p:cNvPr>
          <p:cNvPicPr/>
          <p:nvPr/>
        </p:nvPicPr>
        <p:blipFill rotWithShape="1">
          <a:blip r:embed="rId3"/>
          <a:srcRect l="28851" t="26621" r="13002" b="12802"/>
          <a:stretch/>
        </p:blipFill>
        <p:spPr>
          <a:xfrm>
            <a:off x="7518647" y="3029166"/>
            <a:ext cx="4673353" cy="32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6118-A088-4310-83A5-FB87907D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 Methodology: Hydrogen 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2A20-0063-4024-A850-1CCAA483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6" y="1685925"/>
            <a:ext cx="5702524" cy="442269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An alternate consequence of a hydrogen leak in the HTEF system is ignition of an accumulated cloud of a hydrogen/air mixture.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If ignition/detonation of the high-pressure hydrogen jet does not occur, the hydrogen can accumulate and mix with ambient air before being ignited.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The total quantity of hydrogen released in this case was assumed to contribute to the overpressure experienced by the critical NPP structures.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PMingLiU" panose="02020500000000000000" pitchFamily="18" charset="-120"/>
              </a:rPr>
              <a:t>The amount of hydrogen released is a function of the system flowrate at the leak location as well as the time to leak isolation.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0F652-C655-4A2F-8FAB-1D1C5566E6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AD235-CEBB-1F44-95D4-4CBCA52064A0}" type="datetime4">
              <a:rPr lang="en-US" smtClean="0"/>
              <a:pPr/>
              <a:t>June 27, 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E4DDC-770B-4B3D-9A00-A8440396E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E94512F-4FCD-4B8F-9303-F99597583EE2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3076" name="Picture 4" descr="Vector Triangle Filled Hydrogen Cloud Icon Stock Vector - Illustration of  chemistry, chemical: 232832465">
            <a:extLst>
              <a:ext uri="{FF2B5EF4-FFF2-40B4-BE49-F238E27FC236}">
                <a16:creationId xmlns:a16="http://schemas.microsoft.com/office/drawing/2014/main" id="{228FACD1-F313-4C87-93B6-DEAFAA4C0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/>
          <a:stretch/>
        </p:blipFill>
        <p:spPr bwMode="auto">
          <a:xfrm>
            <a:off x="7569199" y="2229208"/>
            <a:ext cx="3262463" cy="23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Blue">
  <a:themeElements>
    <a:clrScheme name="SandiaBlueTheme">
      <a:dk1>
        <a:srgbClr val="324259"/>
      </a:dk1>
      <a:lt1>
        <a:srgbClr val="FFFFFF"/>
      </a:lt1>
      <a:dk2>
        <a:srgbClr val="3A3B3A"/>
      </a:dk2>
      <a:lt2>
        <a:srgbClr val="FAFAFA"/>
      </a:lt2>
      <a:accent1>
        <a:srgbClr val="029EBE"/>
      </a:accent1>
      <a:accent2>
        <a:srgbClr val="236482"/>
      </a:accent2>
      <a:accent3>
        <a:srgbClr val="05395F"/>
      </a:accent3>
      <a:accent4>
        <a:srgbClr val="627288"/>
      </a:accent4>
      <a:accent5>
        <a:srgbClr val="324259"/>
      </a:accent5>
      <a:accent6>
        <a:srgbClr val="04162A"/>
      </a:accent6>
      <a:hlink>
        <a:srgbClr val="00ABD4"/>
      </a:hlink>
      <a:folHlink>
        <a:srgbClr val="008DB1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5685</TotalTime>
  <Words>1590</Words>
  <Application>Microsoft Office PowerPoint</Application>
  <PresentationFormat>Widescreen</PresentationFormat>
  <Paragraphs>376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Garamond</vt:lpstr>
      <vt:lpstr>Wingdings</vt:lpstr>
      <vt:lpstr>Open Sans</vt:lpstr>
      <vt:lpstr>Arial</vt:lpstr>
      <vt:lpstr>Times New Roman</vt:lpstr>
      <vt:lpstr>Open Sans bold</vt:lpstr>
      <vt:lpstr>Open Sans Light</vt:lpstr>
      <vt:lpstr>Sandia Blue</vt:lpstr>
      <vt:lpstr>Assessment of Hydrogen Plant Risks for Siting near Nuclear Power Plants</vt:lpstr>
      <vt:lpstr>Contents</vt:lpstr>
      <vt:lpstr>Background</vt:lpstr>
      <vt:lpstr>Background (cont’d)</vt:lpstr>
      <vt:lpstr>Leak Frequency</vt:lpstr>
      <vt:lpstr>Approach to Consequence Modeling</vt:lpstr>
      <vt:lpstr>Consequence Methodology: High Pressure Jet</vt:lpstr>
      <vt:lpstr>Consequence Calculation: High Pressure Jet</vt:lpstr>
      <vt:lpstr>Consequence Methodology: Hydrogen Accumulation</vt:lpstr>
      <vt:lpstr>Scenario Selection: High Pressure Jet</vt:lpstr>
      <vt:lpstr>Scenario Selection: Hydrogen Accumulation</vt:lpstr>
      <vt:lpstr>Results at Fixed Distance: High Pressure Jet</vt:lpstr>
      <vt:lpstr>Results at Fixed Distance: Hydrogen Accumulation</vt:lpstr>
      <vt:lpstr>Set-back Distance: High Pressure Jet</vt:lpstr>
      <vt:lpstr>Set-back Distance: Hydrogen Accumulation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Glover, Austin Michael</cp:lastModifiedBy>
  <cp:revision>487</cp:revision>
  <dcterms:created xsi:type="dcterms:W3CDTF">2018-07-21T13:25:45Z</dcterms:created>
  <dcterms:modified xsi:type="dcterms:W3CDTF">2022-06-28T05:48:02Z</dcterms:modified>
</cp:coreProperties>
</file>