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2" r:id="rId4"/>
  </p:sldMasterIdLst>
  <p:notesMasterIdLst>
    <p:notesMasterId r:id="rId23"/>
  </p:notesMasterIdLst>
  <p:sldIdLst>
    <p:sldId id="256" r:id="rId5"/>
    <p:sldId id="277" r:id="rId6"/>
    <p:sldId id="513" r:id="rId7"/>
    <p:sldId id="514" r:id="rId8"/>
    <p:sldId id="502" r:id="rId9"/>
    <p:sldId id="515" r:id="rId10"/>
    <p:sldId id="516" r:id="rId11"/>
    <p:sldId id="517" r:id="rId12"/>
    <p:sldId id="518" r:id="rId13"/>
    <p:sldId id="522" r:id="rId14"/>
    <p:sldId id="519" r:id="rId15"/>
    <p:sldId id="521" r:id="rId16"/>
    <p:sldId id="511" r:id="rId17"/>
    <p:sldId id="269" r:id="rId18"/>
    <p:sldId id="258" r:id="rId19"/>
    <p:sldId id="259" r:id="rId20"/>
    <p:sldId id="262" r:id="rId21"/>
    <p:sldId id="26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5A11"/>
    <a:srgbClr val="015976"/>
    <a:srgbClr val="07519E"/>
    <a:srgbClr val="2DA9E1"/>
    <a:srgbClr val="1C3665"/>
    <a:srgbClr val="8EC4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40"/>
    <p:restoredTop sz="81972"/>
  </p:normalViewPr>
  <p:slideViewPr>
    <p:cSldViewPr snapToGrid="0" snapToObjects="1">
      <p:cViewPr varScale="1">
        <p:scale>
          <a:sx n="67" d="100"/>
          <a:sy n="67" d="100"/>
        </p:scale>
        <p:origin x="826" y="6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7" d="100"/>
          <a:sy n="87" d="100"/>
        </p:scale>
        <p:origin x="253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9992B-A26C-6A4B-AC27-2602734F2866}" type="datetimeFigureOut">
              <a:rPr lang="en-US" smtClean="0"/>
              <a:t>6/28/2022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CCFD4-A7F8-054B-8822-BC244B953582}" type="slidenum">
              <a:rPr lang="en-US" smtClean="0"/>
              <a:t>‹#›</a:t>
            </a:fld>
            <a:endParaRPr lang="en-US"/>
          </a:p>
        </p:txBody>
      </p:sp>
    </p:spTree>
    <p:extLst>
      <p:ext uri="{BB962C8B-B14F-4D97-AF65-F5344CB8AC3E}">
        <p14:creationId xmlns:p14="http://schemas.microsoft.com/office/powerpoint/2010/main" val="243701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 to steam methane reforming (SMR), it is more efficient. Roughly, ~30% more efficient, but the comparison is difficult because they are very different processes. SMR has larger thermal losses associated with processing natural gas to hydrogen.</a:t>
            </a:r>
          </a:p>
          <a:p>
            <a:endParaRPr lang="en-US" dirty="0"/>
          </a:p>
        </p:txBody>
      </p:sp>
      <p:sp>
        <p:nvSpPr>
          <p:cNvPr id="4" name="Slide Number Placeholder 3"/>
          <p:cNvSpPr>
            <a:spLocks noGrp="1"/>
          </p:cNvSpPr>
          <p:nvPr>
            <p:ph type="sldNum" sz="quarter" idx="5"/>
          </p:nvPr>
        </p:nvSpPr>
        <p:spPr/>
        <p:txBody>
          <a:bodyPr/>
          <a:lstStyle/>
          <a:p>
            <a:fld id="{9A0CCFD4-A7F8-054B-8822-BC244B953582}" type="slidenum">
              <a:rPr lang="en-US" smtClean="0"/>
              <a:t>3</a:t>
            </a:fld>
            <a:endParaRPr lang="en-US"/>
          </a:p>
        </p:txBody>
      </p:sp>
    </p:spTree>
    <p:extLst>
      <p:ext uri="{BB962C8B-B14F-4D97-AF65-F5344CB8AC3E}">
        <p14:creationId xmlns:p14="http://schemas.microsoft.com/office/powerpoint/2010/main" val="3010269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on the left shows where the extraction occurs in the turbine loop. Extraction from the steam generator (PWR)/reactor vessel (BWR) outlet conditions, with reinsertion at the main condenser. The process steam generation is a once through design with the DI water source pumping through the TPE system and used directly as process steam in the H2 plant in this scenario.</a:t>
            </a:r>
          </a:p>
          <a:p>
            <a:endParaRPr lang="en-US" dirty="0"/>
          </a:p>
          <a:p>
            <a:r>
              <a:rPr lang="en-US" dirty="0"/>
              <a:t>The image on the right shows the P&amp;ID for the steam-to-steam TPE system. This is a representation of the system that was added to each of the simulators (highlighted in the next slide).</a:t>
            </a:r>
          </a:p>
        </p:txBody>
      </p:sp>
      <p:sp>
        <p:nvSpPr>
          <p:cNvPr id="4" name="Slide Number Placeholder 3"/>
          <p:cNvSpPr>
            <a:spLocks noGrp="1"/>
          </p:cNvSpPr>
          <p:nvPr>
            <p:ph type="sldNum" sz="quarter" idx="5"/>
          </p:nvPr>
        </p:nvSpPr>
        <p:spPr/>
        <p:txBody>
          <a:bodyPr/>
          <a:lstStyle/>
          <a:p>
            <a:fld id="{F0869AC8-B521-4C25-91BB-C78B38F1B477}" type="slidenum">
              <a:rPr lang="en-US" smtClean="0"/>
              <a:t>16</a:t>
            </a:fld>
            <a:endParaRPr lang="en-US"/>
          </a:p>
        </p:txBody>
      </p:sp>
    </p:spTree>
    <p:extLst>
      <p:ext uri="{BB962C8B-B14F-4D97-AF65-F5344CB8AC3E}">
        <p14:creationId xmlns:p14="http://schemas.microsoft.com/office/powerpoint/2010/main" val="2692871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image shows the three steam flows of concern, main steam generator flow, steam flow to turbine, and steam flow to the TPE (XSL) system. The steam is simply maneuvered between the two systems while maintaining a balance around the steam generator.</a:t>
            </a:r>
          </a:p>
          <a:p>
            <a:endParaRPr lang="en-US" dirty="0"/>
          </a:p>
          <a:p>
            <a:r>
              <a:rPr lang="en-US" dirty="0"/>
              <a:t>Scale on the y-axes of the bottom image is important. It is enhanced to show the detail in the fluctuations in reactor power. These are results from the manual operation. This shows that the reactor power is maintained near 100% and it also shows the dependence of the reactor power on the cold leg temperature of the primary loop, which is directly affected by the changes in the steam flow of the secondary loop. (These results are technically from the oil-based simulator not the steam-to-steam simulator, but they are for 15% extraction and my other figures have 15% and 50% in the same figure, which may be confusing in this context. The results are very similar since the effect on the reactor system is essentially the same).</a:t>
            </a:r>
          </a:p>
        </p:txBody>
      </p:sp>
      <p:sp>
        <p:nvSpPr>
          <p:cNvPr id="4" name="Slide Number Placeholder 3"/>
          <p:cNvSpPr>
            <a:spLocks noGrp="1"/>
          </p:cNvSpPr>
          <p:nvPr>
            <p:ph type="sldNum" sz="quarter" idx="5"/>
          </p:nvPr>
        </p:nvSpPr>
        <p:spPr/>
        <p:txBody>
          <a:bodyPr/>
          <a:lstStyle/>
          <a:p>
            <a:fld id="{F0869AC8-B521-4C25-91BB-C78B38F1B477}" type="slidenum">
              <a:rPr lang="en-US" smtClean="0"/>
              <a:t>17</a:t>
            </a:fld>
            <a:endParaRPr lang="en-US"/>
          </a:p>
        </p:txBody>
      </p:sp>
    </p:spTree>
    <p:extLst>
      <p:ext uri="{BB962C8B-B14F-4D97-AF65-F5344CB8AC3E}">
        <p14:creationId xmlns:p14="http://schemas.microsoft.com/office/powerpoint/2010/main" val="2405286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image shows the steam flows as in the PWR version.</a:t>
            </a:r>
          </a:p>
          <a:p>
            <a:endParaRPr lang="en-US" dirty="0"/>
          </a:p>
          <a:p>
            <a:r>
              <a:rPr lang="en-US" dirty="0"/>
              <a:t>The bottom image is included to highlight the reactor power which goes above 100% in this case. I included the recommendation of how the reactor power could be maintained below 100%, this is based on my tests with he GBWR provided to us by GSE. (The results in the figures come from the results from GSE in their report to us. They were not as concerned about reactor power as we are.) </a:t>
            </a:r>
          </a:p>
        </p:txBody>
      </p:sp>
      <p:sp>
        <p:nvSpPr>
          <p:cNvPr id="4" name="Slide Number Placeholder 3"/>
          <p:cNvSpPr>
            <a:spLocks noGrp="1"/>
          </p:cNvSpPr>
          <p:nvPr>
            <p:ph type="sldNum" sz="quarter" idx="5"/>
          </p:nvPr>
        </p:nvSpPr>
        <p:spPr/>
        <p:txBody>
          <a:bodyPr/>
          <a:lstStyle/>
          <a:p>
            <a:fld id="{F0869AC8-B521-4C25-91BB-C78B38F1B477}" type="slidenum">
              <a:rPr lang="en-US" smtClean="0"/>
              <a:t>18</a:t>
            </a:fld>
            <a:endParaRPr lang="en-US"/>
          </a:p>
        </p:txBody>
      </p:sp>
    </p:spTree>
    <p:extLst>
      <p:ext uri="{BB962C8B-B14F-4D97-AF65-F5344CB8AC3E}">
        <p14:creationId xmlns:p14="http://schemas.microsoft.com/office/powerpoint/2010/main" val="309836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 preconceptual design indicates 100 MW thermal is reasonable for Option B but would require some modification, especially to account for pressure drop in the heat drain tank (see slide 11).</a:t>
            </a:r>
          </a:p>
        </p:txBody>
      </p:sp>
      <p:sp>
        <p:nvSpPr>
          <p:cNvPr id="4" name="Slide Number Placeholder 3"/>
          <p:cNvSpPr>
            <a:spLocks noGrp="1"/>
          </p:cNvSpPr>
          <p:nvPr>
            <p:ph type="sldNum" sz="quarter" idx="5"/>
          </p:nvPr>
        </p:nvSpPr>
        <p:spPr/>
        <p:txBody>
          <a:bodyPr/>
          <a:lstStyle/>
          <a:p>
            <a:fld id="{9A0CCFD4-A7F8-054B-8822-BC244B953582}" type="slidenum">
              <a:rPr lang="en-US" smtClean="0"/>
              <a:t>5</a:t>
            </a:fld>
            <a:endParaRPr lang="en-US"/>
          </a:p>
        </p:txBody>
      </p:sp>
    </p:spTree>
    <p:extLst>
      <p:ext uri="{BB962C8B-B14F-4D97-AF65-F5344CB8AC3E}">
        <p14:creationId xmlns:p14="http://schemas.microsoft.com/office/powerpoint/2010/main" val="2764676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 built in both python with some </a:t>
            </a:r>
            <a:r>
              <a:rPr lang="en-US" dirty="0" err="1"/>
              <a:t>Matlab</a:t>
            </a:r>
            <a:r>
              <a:rPr lang="en-US" dirty="0"/>
              <a:t>. Current RO model is steady-state, but we are adapting it to be transient.</a:t>
            </a:r>
          </a:p>
          <a:p>
            <a:endParaRPr lang="en-US" dirty="0"/>
          </a:p>
          <a:p>
            <a:r>
              <a:rPr lang="en-US" dirty="0"/>
              <a:t>Next slides discuss results from each of these methods.</a:t>
            </a:r>
          </a:p>
        </p:txBody>
      </p:sp>
      <p:sp>
        <p:nvSpPr>
          <p:cNvPr id="4" name="Slide Number Placeholder 3"/>
          <p:cNvSpPr>
            <a:spLocks noGrp="1"/>
          </p:cNvSpPr>
          <p:nvPr>
            <p:ph type="sldNum" sz="quarter" idx="5"/>
          </p:nvPr>
        </p:nvSpPr>
        <p:spPr/>
        <p:txBody>
          <a:bodyPr/>
          <a:lstStyle/>
          <a:p>
            <a:fld id="{9A0CCFD4-A7F8-054B-8822-BC244B953582}" type="slidenum">
              <a:rPr lang="en-US" smtClean="0"/>
              <a:t>6</a:t>
            </a:fld>
            <a:endParaRPr lang="en-US"/>
          </a:p>
        </p:txBody>
      </p:sp>
    </p:spTree>
    <p:extLst>
      <p:ext uri="{BB962C8B-B14F-4D97-AF65-F5344CB8AC3E}">
        <p14:creationId xmlns:p14="http://schemas.microsoft.com/office/powerpoint/2010/main" val="244058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This slide shows the predicted decreases in turbine power output for extracting approximately 15% and 50% of the steam from the main steam line (Option 1) as predicted by the two models.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Two different versions of the reduced order (RO) model were employed.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 one version, all of the pressure drops in the plant lines and components were assumed to be linear (RO-linear) and in the other (RO-nonlinear), non-linearities were introduced into the pressure drops to better replicate the mass flows that were predicted by the high-fidelity, full-scope simulator (Hancock, et. al).</a:t>
            </a:r>
            <a:r>
              <a:rPr lang="en-US" dirty="0">
                <a:effectLst/>
              </a:rPr>
              <a:t> </a:t>
            </a:r>
            <a:endParaRPr lang="en-US" dirty="0"/>
          </a:p>
        </p:txBody>
      </p:sp>
      <p:sp>
        <p:nvSpPr>
          <p:cNvPr id="4" name="Slide Number Placeholder 3"/>
          <p:cNvSpPr>
            <a:spLocks noGrp="1"/>
          </p:cNvSpPr>
          <p:nvPr>
            <p:ph type="sldNum" sz="quarter" idx="5"/>
          </p:nvPr>
        </p:nvSpPr>
        <p:spPr/>
        <p:txBody>
          <a:bodyPr/>
          <a:lstStyle/>
          <a:p>
            <a:fld id="{748D868B-E6F8-4CA0-B88F-D01F02099700}" type="slidenum">
              <a:rPr lang="en-US" smtClean="0"/>
              <a:t>7</a:t>
            </a:fld>
            <a:endParaRPr lang="en-US" dirty="0"/>
          </a:p>
        </p:txBody>
      </p:sp>
    </p:spTree>
    <p:extLst>
      <p:ext uri="{BB962C8B-B14F-4D97-AF65-F5344CB8AC3E}">
        <p14:creationId xmlns:p14="http://schemas.microsoft.com/office/powerpoint/2010/main" val="796713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Assuming the steam sent to the hydrogen plant can be used with 95% efficiency, the efficiency of the integrated PWR/SOEC system can be estimated as shown here.</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For 15% thermal power extraction, the total power output of the PWR increased from 968 MWe to 773 MWe plus 468 </a:t>
            </a:r>
            <a:r>
              <a:rPr lang="en-GB" sz="1200" kern="1200" dirty="0" err="1">
                <a:solidFill>
                  <a:schemeClr val="tx1"/>
                </a:solidFill>
                <a:effectLst/>
                <a:latin typeface="+mn-lt"/>
                <a:ea typeface="+mn-ea"/>
                <a:cs typeface="+mn-cs"/>
              </a:rPr>
              <a:t>MWth</a:t>
            </a:r>
            <a:r>
              <a:rPr lang="en-GB" sz="1200" kern="1200" dirty="0">
                <a:solidFill>
                  <a:schemeClr val="tx1"/>
                </a:solidFill>
                <a:effectLst/>
                <a:latin typeface="+mn-lt"/>
                <a:ea typeface="+mn-ea"/>
                <a:cs typeface="+mn-cs"/>
              </a:rPr>
              <a:t> (1241 </a:t>
            </a:r>
            <a:r>
              <a:rPr lang="en-GB" sz="1200" kern="1200" dirty="0" err="1">
                <a:solidFill>
                  <a:schemeClr val="tx1"/>
                </a:solidFill>
                <a:effectLst/>
                <a:latin typeface="+mn-lt"/>
                <a:ea typeface="+mn-ea"/>
                <a:cs typeface="+mn-cs"/>
              </a:rPr>
              <a:t>MWe+th</a:t>
            </a:r>
            <a:r>
              <a:rPr lang="en-GB" sz="1200" kern="1200" dirty="0">
                <a:solidFill>
                  <a:schemeClr val="tx1"/>
                </a:solidFill>
                <a:effectLst/>
                <a:latin typeface="+mn-lt"/>
                <a:ea typeface="+mn-ea"/>
                <a:cs typeface="+mn-cs"/>
              </a:rPr>
              <a:t>), resulting in an overall thermal efficiency of 41.9%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Similarly, the combined power output of the nuclear plant during 50% thermal power extraction also increased, yielding an overall thermal efficiency of 60.1%, even though the net electrical output decreased to 30% of the full power output when 50% of the steam was extracted.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For 50% thermal power dispatch, the power dissipated by the condenser decreased from 1,932 </a:t>
            </a:r>
            <a:r>
              <a:rPr lang="en-GB" sz="1200" kern="1200" dirty="0" err="1">
                <a:solidFill>
                  <a:schemeClr val="tx1"/>
                </a:solidFill>
                <a:effectLst/>
                <a:latin typeface="+mn-lt"/>
                <a:ea typeface="+mn-ea"/>
                <a:cs typeface="+mn-cs"/>
              </a:rPr>
              <a:t>MWth</a:t>
            </a:r>
            <a:r>
              <a:rPr lang="en-GB" sz="1200" kern="1200" dirty="0">
                <a:solidFill>
                  <a:schemeClr val="tx1"/>
                </a:solidFill>
                <a:effectLst/>
                <a:latin typeface="+mn-lt"/>
                <a:ea typeface="+mn-ea"/>
                <a:cs typeface="+mn-cs"/>
              </a:rPr>
              <a:t> to 1,081 </a:t>
            </a:r>
            <a:r>
              <a:rPr lang="en-GB" sz="1200" kern="1200" dirty="0" err="1">
                <a:solidFill>
                  <a:schemeClr val="tx1"/>
                </a:solidFill>
                <a:effectLst/>
                <a:latin typeface="+mn-lt"/>
                <a:ea typeface="+mn-ea"/>
                <a:cs typeface="+mn-cs"/>
              </a:rPr>
              <a:t>MWth</a:t>
            </a:r>
            <a:r>
              <a:rPr lang="en-GB" sz="1200" kern="1200" dirty="0">
                <a:solidFill>
                  <a:schemeClr val="tx1"/>
                </a:solidFill>
                <a:effectLst/>
                <a:latin typeface="+mn-lt"/>
                <a:ea typeface="+mn-ea"/>
                <a:cs typeface="+mn-cs"/>
              </a:rPr>
              <a:t>, indicating that the amount of heat that is rejected to the environment decreased by nearly 50%.</a:t>
            </a:r>
          </a:p>
          <a:p>
            <a:endParaRPr lang="en-US" dirty="0"/>
          </a:p>
        </p:txBody>
      </p:sp>
      <p:sp>
        <p:nvSpPr>
          <p:cNvPr id="4" name="Slide Number Placeholder 3"/>
          <p:cNvSpPr>
            <a:spLocks noGrp="1"/>
          </p:cNvSpPr>
          <p:nvPr>
            <p:ph type="sldNum" sz="quarter" idx="5"/>
          </p:nvPr>
        </p:nvSpPr>
        <p:spPr/>
        <p:txBody>
          <a:bodyPr/>
          <a:lstStyle/>
          <a:p>
            <a:fld id="{748D868B-E6F8-4CA0-B88F-D01F02099700}" type="slidenum">
              <a:rPr lang="en-US" smtClean="0"/>
              <a:t>8</a:t>
            </a:fld>
            <a:endParaRPr lang="en-US" dirty="0"/>
          </a:p>
        </p:txBody>
      </p:sp>
    </p:spTree>
    <p:extLst>
      <p:ext uri="{BB962C8B-B14F-4D97-AF65-F5344CB8AC3E}">
        <p14:creationId xmlns:p14="http://schemas.microsoft.com/office/powerpoint/2010/main" val="2465345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48D868B-E6F8-4CA0-B88F-D01F02099700}" type="slidenum">
              <a:rPr lang="en-US" smtClean="0"/>
              <a:t>9</a:t>
            </a:fld>
            <a:endParaRPr lang="en-US" dirty="0"/>
          </a:p>
        </p:txBody>
      </p:sp>
    </p:spTree>
    <p:extLst>
      <p:ext uri="{BB962C8B-B14F-4D97-AF65-F5344CB8AC3E}">
        <p14:creationId xmlns:p14="http://schemas.microsoft.com/office/powerpoint/2010/main" val="3338466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Layout of design</a:t>
            </a:r>
            <a:endParaRPr lang="en-US" dirty="0"/>
          </a:p>
        </p:txBody>
      </p:sp>
      <p:sp>
        <p:nvSpPr>
          <p:cNvPr id="4" name="Slide Number Placeholder 3"/>
          <p:cNvSpPr>
            <a:spLocks noGrp="1"/>
          </p:cNvSpPr>
          <p:nvPr>
            <p:ph type="sldNum" sz="quarter" idx="5"/>
          </p:nvPr>
        </p:nvSpPr>
        <p:spPr/>
        <p:txBody>
          <a:bodyPr/>
          <a:lstStyle/>
          <a:p>
            <a:fld id="{748D868B-E6F8-4CA0-B88F-D01F02099700}" type="slidenum">
              <a:rPr lang="en-US" smtClean="0"/>
              <a:t>10</a:t>
            </a:fld>
            <a:endParaRPr lang="en-US" dirty="0"/>
          </a:p>
        </p:txBody>
      </p:sp>
    </p:spTree>
    <p:extLst>
      <p:ext uri="{BB962C8B-B14F-4D97-AF65-F5344CB8AC3E}">
        <p14:creationId xmlns:p14="http://schemas.microsoft.com/office/powerpoint/2010/main" val="2125028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Note: Cascading drain conditions are averaged. Individual FWDH drain lines may have higher variations in conditions.</a:t>
            </a:r>
            <a:br>
              <a:rPr lang="en-US" sz="1200" kern="1200" dirty="0">
                <a:solidFill>
                  <a:schemeClr val="tx1"/>
                </a:solidFill>
                <a:effectLst/>
                <a:latin typeface="+mn-lt"/>
                <a:ea typeface="+mn-ea"/>
                <a:cs typeface="+mn-cs"/>
              </a:rPr>
            </a:b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48D868B-E6F8-4CA0-B88F-D01F02099700}" type="slidenum">
              <a:rPr lang="en-US" smtClean="0"/>
              <a:t>11</a:t>
            </a:fld>
            <a:endParaRPr lang="en-US" dirty="0"/>
          </a:p>
        </p:txBody>
      </p:sp>
    </p:spTree>
    <p:extLst>
      <p:ext uri="{BB962C8B-B14F-4D97-AF65-F5344CB8AC3E}">
        <p14:creationId xmlns:p14="http://schemas.microsoft.com/office/powerpoint/2010/main" val="2985237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err="1">
                <a:solidFill>
                  <a:schemeClr val="tx1"/>
                </a:solidFill>
                <a:effectLst/>
                <a:latin typeface="+mn-lt"/>
                <a:ea typeface="+mn-ea"/>
                <a:cs typeface="+mn-cs"/>
              </a:rPr>
              <a:t>Assumin</a:t>
            </a:r>
            <a:endParaRPr lang="en-US" dirty="0"/>
          </a:p>
        </p:txBody>
      </p:sp>
      <p:sp>
        <p:nvSpPr>
          <p:cNvPr id="4" name="Slide Number Placeholder 3"/>
          <p:cNvSpPr>
            <a:spLocks noGrp="1"/>
          </p:cNvSpPr>
          <p:nvPr>
            <p:ph type="sldNum" sz="quarter" idx="5"/>
          </p:nvPr>
        </p:nvSpPr>
        <p:spPr/>
        <p:txBody>
          <a:bodyPr/>
          <a:lstStyle/>
          <a:p>
            <a:fld id="{748D868B-E6F8-4CA0-B88F-D01F02099700}" type="slidenum">
              <a:rPr lang="en-US" smtClean="0"/>
              <a:t>12</a:t>
            </a:fld>
            <a:endParaRPr lang="en-US" dirty="0"/>
          </a:p>
        </p:txBody>
      </p:sp>
    </p:spTree>
    <p:extLst>
      <p:ext uri="{BB962C8B-B14F-4D97-AF65-F5344CB8AC3E}">
        <p14:creationId xmlns:p14="http://schemas.microsoft.com/office/powerpoint/2010/main" val="1555042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rimary 0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DC532A-1765-6F91-C87D-41AC2669E4D9}"/>
              </a:ext>
            </a:extLst>
          </p:cNvPr>
          <p:cNvPicPr>
            <a:picLocks noChangeAspect="1"/>
          </p:cNvPicPr>
          <p:nvPr userDrawn="1"/>
        </p:nvPicPr>
        <p:blipFill>
          <a:blip r:embed="rId2"/>
          <a:srcRect/>
          <a:stretch/>
        </p:blipFill>
        <p:spPr>
          <a:xfrm>
            <a:off x="0" y="0"/>
            <a:ext cx="12192000" cy="6858000"/>
          </a:xfrm>
          <a:prstGeom prst="rect">
            <a:avLst/>
          </a:prstGeom>
        </p:spPr>
      </p:pic>
      <p:sp>
        <p:nvSpPr>
          <p:cNvPr id="21" name="Text Placeholder 20">
            <a:extLst>
              <a:ext uri="{FF2B5EF4-FFF2-40B4-BE49-F238E27FC236}">
                <a16:creationId xmlns:a16="http://schemas.microsoft.com/office/drawing/2014/main" id="{E1DFF24A-6025-2847-8C93-29954BFB7B89}"/>
              </a:ext>
            </a:extLst>
          </p:cNvPr>
          <p:cNvSpPr>
            <a:spLocks noGrp="1"/>
          </p:cNvSpPr>
          <p:nvPr>
            <p:ph type="body" sz="quarter" idx="13" hasCustomPrompt="1"/>
          </p:nvPr>
        </p:nvSpPr>
        <p:spPr>
          <a:xfrm>
            <a:off x="4036290" y="2432543"/>
            <a:ext cx="8155710" cy="2292350"/>
          </a:xfrm>
          <a:prstGeom prst="rect">
            <a:avLst/>
          </a:prstGeom>
          <a:noFill/>
        </p:spPr>
        <p:txBody>
          <a:bodyPr wrap="square" lIns="0" tIns="457200" rIns="457200" bIns="457200" anchor="ctr" anchorCtr="0">
            <a:noAutofit/>
          </a:bodyPr>
          <a:lstStyle>
            <a:lvl1pPr marL="0" indent="0">
              <a:buFont typeface="Arial" panose="020B0604020202020204" pitchFamily="34" charset="0"/>
              <a:buNone/>
              <a:tabLst/>
              <a:defRPr sz="3200" b="1" i="0">
                <a:solidFill>
                  <a:schemeClr val="tx2"/>
                </a:solidFill>
                <a:latin typeface="Arial" panose="020B0604020202020204" pitchFamily="34" charset="0"/>
                <a:cs typeface="Arial" panose="020B0604020202020204" pitchFamily="34" charset="0"/>
              </a:defRPr>
            </a:lvl1pPr>
            <a:lvl2pPr marL="9525" indent="0">
              <a:buFontTx/>
              <a:buNone/>
              <a:tabLst/>
              <a:defRPr sz="2000" i="1">
                <a:solidFill>
                  <a:schemeClr val="tx2"/>
                </a:solidFill>
                <a:latin typeface="Arial" panose="020B0604020202020204" pitchFamily="34" charset="0"/>
                <a:cs typeface="Arial" panose="020B0604020202020204" pitchFamily="34" charset="0"/>
              </a:defRPr>
            </a:lvl2pPr>
            <a:lvl3pPr marL="914400" indent="0">
              <a:buFontTx/>
              <a:buNone/>
              <a:defRPr/>
            </a:lvl3pPr>
            <a:lvl4pPr marL="1371600" indent="0">
              <a:buFontTx/>
              <a:buNone/>
              <a:defRPr/>
            </a:lvl4pPr>
            <a:lvl5pPr marL="1828800" indent="0">
              <a:buFontTx/>
              <a:buNone/>
              <a:defRPr/>
            </a:lvl5pPr>
          </a:lstStyle>
          <a:p>
            <a:pPr lvl="0"/>
            <a:r>
              <a:rPr lang="en-US" dirty="0"/>
              <a:t>Click to edit title</a:t>
            </a:r>
          </a:p>
          <a:p>
            <a:pPr lvl="1"/>
            <a:r>
              <a:rPr lang="en-US" dirty="0"/>
              <a:t>Click to edit subtitle</a:t>
            </a:r>
          </a:p>
        </p:txBody>
      </p:sp>
      <p:sp>
        <p:nvSpPr>
          <p:cNvPr id="5" name="Text Placeholder 4">
            <a:extLst>
              <a:ext uri="{FF2B5EF4-FFF2-40B4-BE49-F238E27FC236}">
                <a16:creationId xmlns:a16="http://schemas.microsoft.com/office/drawing/2014/main" id="{3ECB832D-E542-5FEF-5CC7-3DF3A0B97D04}"/>
              </a:ext>
            </a:extLst>
          </p:cNvPr>
          <p:cNvSpPr>
            <a:spLocks noGrp="1"/>
          </p:cNvSpPr>
          <p:nvPr>
            <p:ph type="body" sz="quarter" idx="17" hasCustomPrompt="1"/>
          </p:nvPr>
        </p:nvSpPr>
        <p:spPr>
          <a:xfrm>
            <a:off x="728663" y="2864129"/>
            <a:ext cx="2541981" cy="1392236"/>
          </a:xfrm>
        </p:spPr>
        <p:txBody>
          <a:bodyPr tIns="45720" rIns="0" anchor="ctr"/>
          <a:lstStyle>
            <a:lvl1pPr marL="0" indent="0" algn="r">
              <a:buNone/>
              <a:defRPr sz="1600" b="1" i="0" baseline="0">
                <a:solidFill>
                  <a:schemeClr val="tx2"/>
                </a:solidFill>
              </a:defRPr>
            </a:lvl1pPr>
            <a:lvl2pPr marL="0" indent="0" algn="r">
              <a:spcBef>
                <a:spcPts val="800"/>
              </a:spcBef>
              <a:buFontTx/>
              <a:buNone/>
              <a:defRPr sz="1400" baseline="0">
                <a:solidFill>
                  <a:schemeClr val="tx2"/>
                </a:solidFill>
              </a:defRPr>
            </a:lvl2pPr>
          </a:lstStyle>
          <a:p>
            <a:pPr lvl="0"/>
            <a:r>
              <a:rPr lang="en-US" dirty="0"/>
              <a:t>Presenter name</a:t>
            </a:r>
          </a:p>
          <a:p>
            <a:pPr lvl="1"/>
            <a:r>
              <a:rPr lang="en-US" dirty="0"/>
              <a:t>Date</a:t>
            </a:r>
          </a:p>
        </p:txBody>
      </p:sp>
    </p:spTree>
    <p:extLst>
      <p:ext uri="{BB962C8B-B14F-4D97-AF65-F5344CB8AC3E}">
        <p14:creationId xmlns:p14="http://schemas.microsoft.com/office/powerpoint/2010/main" val="2249788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840">
          <p15:clr>
            <a:srgbClr val="FBAE40"/>
          </p15:clr>
        </p15:guide>
        <p15:guide id="3" orient="horz" pos="1920">
          <p15:clr>
            <a:srgbClr val="FBAE40"/>
          </p15:clr>
        </p15:guide>
        <p15:guide id="4" pos="53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Master title (reduce font if over 1 line)</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6/28/2022</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a:xfrm>
            <a:off x="938150" y="6492875"/>
            <a:ext cx="5060066"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7" name="Picture Placeholder 6">
            <a:extLst>
              <a:ext uri="{FF2B5EF4-FFF2-40B4-BE49-F238E27FC236}">
                <a16:creationId xmlns:a16="http://schemas.microsoft.com/office/drawing/2014/main" id="{EE6D6083-77A6-334A-8C7F-A5F18D4F5F87}"/>
              </a:ext>
            </a:extLst>
          </p:cNvPr>
          <p:cNvSpPr>
            <a:spLocks noGrp="1"/>
          </p:cNvSpPr>
          <p:nvPr>
            <p:ph type="pic" sz="quarter" idx="13" hasCustomPrompt="1"/>
          </p:nvPr>
        </p:nvSpPr>
        <p:spPr>
          <a:xfrm>
            <a:off x="589448" y="2194560"/>
            <a:ext cx="10802899" cy="4152452"/>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bg2"/>
              </a:buClr>
              <a:buSzTx/>
              <a:buFontTx/>
              <a:buNone/>
              <a:tabLst/>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a:p>
            <a:endParaRPr lang="en-US" dirty="0"/>
          </a:p>
        </p:txBody>
      </p:sp>
    </p:spTree>
    <p:extLst>
      <p:ext uri="{BB962C8B-B14F-4D97-AF65-F5344CB8AC3E}">
        <p14:creationId xmlns:p14="http://schemas.microsoft.com/office/powerpoint/2010/main" val="2254134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Master title (reduce font if over 1 line)</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6129707" y="2216075"/>
            <a:ext cx="5257800" cy="412018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6/28/2022</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a:xfrm>
            <a:off x="938150" y="6492875"/>
            <a:ext cx="5060066"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7" name="Picture Placeholder 5">
            <a:extLst>
              <a:ext uri="{FF2B5EF4-FFF2-40B4-BE49-F238E27FC236}">
                <a16:creationId xmlns:a16="http://schemas.microsoft.com/office/drawing/2014/main" id="{705329EE-4FB4-5A4D-AB92-8FB39F637855}"/>
              </a:ext>
            </a:extLst>
          </p:cNvPr>
          <p:cNvSpPr>
            <a:spLocks noGrp="1"/>
          </p:cNvSpPr>
          <p:nvPr>
            <p:ph type="pic" sz="quarter" idx="13" hasCustomPrompt="1"/>
          </p:nvPr>
        </p:nvSpPr>
        <p:spPr>
          <a:xfrm>
            <a:off x="589448" y="2216075"/>
            <a:ext cx="5258286" cy="4120180"/>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Tree>
    <p:extLst>
      <p:ext uri="{BB962C8B-B14F-4D97-AF65-F5344CB8AC3E}">
        <p14:creationId xmlns:p14="http://schemas.microsoft.com/office/powerpoint/2010/main" val="1810270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Master title (reduce font if over 1 line)</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589448" y="2216075"/>
            <a:ext cx="5257800" cy="410942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6/28/2022</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a:xfrm>
            <a:off x="938150" y="6492875"/>
            <a:ext cx="5060066"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7" name="Picture Placeholder 5">
            <a:extLst>
              <a:ext uri="{FF2B5EF4-FFF2-40B4-BE49-F238E27FC236}">
                <a16:creationId xmlns:a16="http://schemas.microsoft.com/office/drawing/2014/main" id="{705329EE-4FB4-5A4D-AB92-8FB39F637855}"/>
              </a:ext>
            </a:extLst>
          </p:cNvPr>
          <p:cNvSpPr>
            <a:spLocks noGrp="1"/>
          </p:cNvSpPr>
          <p:nvPr>
            <p:ph type="pic" sz="quarter" idx="13" hasCustomPrompt="1"/>
          </p:nvPr>
        </p:nvSpPr>
        <p:spPr>
          <a:xfrm>
            <a:off x="6134062" y="2216075"/>
            <a:ext cx="5258286" cy="4109422"/>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Tree>
    <p:extLst>
      <p:ext uri="{BB962C8B-B14F-4D97-AF65-F5344CB8AC3E}">
        <p14:creationId xmlns:p14="http://schemas.microsoft.com/office/powerpoint/2010/main" val="2780029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Master title (reduce font if over 1 line)</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589448" y="2216075"/>
            <a:ext cx="5257800" cy="410942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6/28/2022</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a:xfrm>
            <a:off x="938150" y="6492875"/>
            <a:ext cx="5060066"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8" name="Content Placeholder 2">
            <a:extLst>
              <a:ext uri="{FF2B5EF4-FFF2-40B4-BE49-F238E27FC236}">
                <a16:creationId xmlns:a16="http://schemas.microsoft.com/office/drawing/2014/main" id="{0BCF8D78-4703-AAF5-C924-DCC80D2C1BB3}"/>
              </a:ext>
            </a:extLst>
          </p:cNvPr>
          <p:cNvSpPr>
            <a:spLocks noGrp="1"/>
          </p:cNvSpPr>
          <p:nvPr>
            <p:ph idx="14" hasCustomPrompt="1"/>
          </p:nvPr>
        </p:nvSpPr>
        <p:spPr>
          <a:xfrm>
            <a:off x="6134548" y="2216075"/>
            <a:ext cx="5257800" cy="410942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8508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Master title (reduce font if over 1 line)</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589448" y="2775474"/>
            <a:ext cx="5257800" cy="3603811"/>
          </a:xfrm>
        </p:spPr>
        <p:txBody>
          <a:bodyPr/>
          <a:lstStyle>
            <a:lvl1pPr>
              <a:defRPr sz="1800" baseline="0"/>
            </a:lvl1pPr>
            <a:lvl2pPr>
              <a:defRPr sz="1800" baseline="0"/>
            </a:lvl2pPr>
            <a:lvl3pPr>
              <a:defRPr sz="1800" baseline="0"/>
            </a:lvl3pPr>
            <a:lvl4pPr>
              <a:defRPr sz="1800" baseline="0"/>
            </a:lvl4pPr>
            <a:lvl5pPr>
              <a:defRPr sz="1800" baseline="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6/28/2022</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a:xfrm>
            <a:off x="938150" y="6492875"/>
            <a:ext cx="5060066"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8" name="Content Placeholder 2">
            <a:extLst>
              <a:ext uri="{FF2B5EF4-FFF2-40B4-BE49-F238E27FC236}">
                <a16:creationId xmlns:a16="http://schemas.microsoft.com/office/drawing/2014/main" id="{0BCF8D78-4703-AAF5-C924-DCC80D2C1BB3}"/>
              </a:ext>
            </a:extLst>
          </p:cNvPr>
          <p:cNvSpPr>
            <a:spLocks noGrp="1"/>
          </p:cNvSpPr>
          <p:nvPr>
            <p:ph idx="14" hasCustomPrompt="1"/>
          </p:nvPr>
        </p:nvSpPr>
        <p:spPr>
          <a:xfrm>
            <a:off x="6134548" y="2775474"/>
            <a:ext cx="5257800" cy="3603811"/>
          </a:xfrm>
        </p:spPr>
        <p:txBody>
          <a:bodyPr/>
          <a:lstStyle>
            <a:lvl1pPr>
              <a:defRPr sz="1800" baseline="0"/>
            </a:lvl1pPr>
            <a:lvl2pPr>
              <a:defRPr sz="1800" baseline="0"/>
            </a:lvl2pPr>
            <a:lvl3pPr>
              <a:defRPr sz="1800" baseline="0"/>
            </a:lvl3pPr>
            <a:lvl4pPr>
              <a:defRPr sz="1800" baseline="0"/>
            </a:lvl4pPr>
            <a:lvl5pPr>
              <a:defRPr sz="1800" baseline="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0560E1C0-B20E-CB06-458B-8762576521AC}"/>
              </a:ext>
            </a:extLst>
          </p:cNvPr>
          <p:cNvSpPr>
            <a:spLocks noGrp="1"/>
          </p:cNvSpPr>
          <p:nvPr>
            <p:ph type="body" sz="quarter" idx="15" hasCustomPrompt="1"/>
          </p:nvPr>
        </p:nvSpPr>
        <p:spPr>
          <a:xfrm>
            <a:off x="588963" y="2247900"/>
            <a:ext cx="5257800" cy="411480"/>
          </a:xfrm>
        </p:spPr>
        <p:txBody>
          <a:bodyPr/>
          <a:lstStyle>
            <a:lvl1pPr marL="0" indent="0">
              <a:buFontTx/>
              <a:buNone/>
              <a:defRPr b="1" i="0" baseline="0"/>
            </a:lvl1pPr>
          </a:lstStyle>
          <a:p>
            <a:pPr lvl="0"/>
            <a:r>
              <a:rPr lang="en-US" dirty="0"/>
              <a:t>Click to edit subtitle</a:t>
            </a:r>
          </a:p>
        </p:txBody>
      </p:sp>
      <p:sp>
        <p:nvSpPr>
          <p:cNvPr id="10" name="Text Placeholder 8">
            <a:extLst>
              <a:ext uri="{FF2B5EF4-FFF2-40B4-BE49-F238E27FC236}">
                <a16:creationId xmlns:a16="http://schemas.microsoft.com/office/drawing/2014/main" id="{DA44E999-9A14-8D2C-A2C1-076A24CEB9D7}"/>
              </a:ext>
            </a:extLst>
          </p:cNvPr>
          <p:cNvSpPr>
            <a:spLocks noGrp="1"/>
          </p:cNvSpPr>
          <p:nvPr>
            <p:ph type="body" sz="quarter" idx="16" hasCustomPrompt="1"/>
          </p:nvPr>
        </p:nvSpPr>
        <p:spPr>
          <a:xfrm>
            <a:off x="6134548" y="2247900"/>
            <a:ext cx="5257800" cy="411480"/>
          </a:xfrm>
        </p:spPr>
        <p:txBody>
          <a:bodyPr/>
          <a:lstStyle>
            <a:lvl1pPr marL="0" indent="0">
              <a:buFontTx/>
              <a:buNone/>
              <a:defRPr b="1" i="0" baseline="0"/>
            </a:lvl1pPr>
          </a:lstStyle>
          <a:p>
            <a:pPr lvl="0"/>
            <a:r>
              <a:rPr lang="en-US" dirty="0"/>
              <a:t>Click to edit subtitle</a:t>
            </a:r>
          </a:p>
        </p:txBody>
      </p:sp>
    </p:spTree>
    <p:extLst>
      <p:ext uri="{BB962C8B-B14F-4D97-AF65-F5344CB8AC3E}">
        <p14:creationId xmlns:p14="http://schemas.microsoft.com/office/powerpoint/2010/main" val="813372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29A26BD-CD94-D4A4-0B8D-4D14872056A0}"/>
              </a:ext>
            </a:extLst>
          </p:cNvPr>
          <p:cNvSpPr>
            <a:spLocks noGrp="1"/>
          </p:cNvSpPr>
          <p:nvPr>
            <p:ph type="dt" sz="half" idx="10"/>
          </p:nvPr>
        </p:nvSpPr>
        <p:spPr/>
        <p:txBody>
          <a:bodyPr/>
          <a:lstStyle/>
          <a:p>
            <a:fld id="{27CD4A3B-E186-AB40-96C6-355AF9A6FE76}" type="datetimeFigureOut">
              <a:rPr lang="en-US" smtClean="0"/>
              <a:pPr/>
              <a:t>6/28/2022</a:t>
            </a:fld>
            <a:endParaRPr lang="en-US" dirty="0"/>
          </a:p>
        </p:txBody>
      </p:sp>
      <p:sp>
        <p:nvSpPr>
          <p:cNvPr id="4" name="Footer Placeholder 3">
            <a:extLst>
              <a:ext uri="{FF2B5EF4-FFF2-40B4-BE49-F238E27FC236}">
                <a16:creationId xmlns:a16="http://schemas.microsoft.com/office/drawing/2014/main" id="{F7C0515D-E218-9BBE-A5BF-A63C1840206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07C8B4E-844E-BE02-9928-77EA6918E020}"/>
              </a:ext>
            </a:extLst>
          </p:cNvPr>
          <p:cNvSpPr>
            <a:spLocks noGrp="1"/>
          </p:cNvSpPr>
          <p:nvPr>
            <p:ph type="sldNum" sz="quarter" idx="12"/>
          </p:nvPr>
        </p:nvSpPr>
        <p:spPr/>
        <p:txBody>
          <a:bodyPr/>
          <a:lstStyle/>
          <a:p>
            <a:fld id="{82B577FA-F7D9-2C48-919F-F962E3BF952F}" type="slidenum">
              <a:rPr lang="en-US" smtClean="0"/>
              <a:pPr/>
              <a:t>‹#›</a:t>
            </a:fld>
            <a:endParaRPr lang="en-US" dirty="0"/>
          </a:p>
        </p:txBody>
      </p:sp>
      <p:pic>
        <p:nvPicPr>
          <p:cNvPr id="7" name="Picture 6" descr="Logo&#10;&#10;Description automatically generated">
            <a:extLst>
              <a:ext uri="{FF2B5EF4-FFF2-40B4-BE49-F238E27FC236}">
                <a16:creationId xmlns:a16="http://schemas.microsoft.com/office/drawing/2014/main" id="{6AA88D4E-D160-A6F7-93E6-C84790A2E97B}"/>
              </a:ext>
            </a:extLst>
          </p:cNvPr>
          <p:cNvPicPr>
            <a:picLocks noChangeAspect="1"/>
          </p:cNvPicPr>
          <p:nvPr userDrawn="1"/>
        </p:nvPicPr>
        <p:blipFill>
          <a:blip r:embed="rId2"/>
          <a:stretch>
            <a:fillRect/>
          </a:stretch>
        </p:blipFill>
        <p:spPr>
          <a:xfrm>
            <a:off x="3135327" y="1263534"/>
            <a:ext cx="5921346" cy="2321168"/>
          </a:xfrm>
          <a:prstGeom prst="rect">
            <a:avLst/>
          </a:prstGeom>
        </p:spPr>
      </p:pic>
      <p:sp>
        <p:nvSpPr>
          <p:cNvPr id="8" name="TextBox 7">
            <a:extLst>
              <a:ext uri="{FF2B5EF4-FFF2-40B4-BE49-F238E27FC236}">
                <a16:creationId xmlns:a16="http://schemas.microsoft.com/office/drawing/2014/main" id="{EA2255FF-463A-9683-CAE1-535CD938E849}"/>
              </a:ext>
            </a:extLst>
          </p:cNvPr>
          <p:cNvSpPr txBox="1"/>
          <p:nvPr userDrawn="1"/>
        </p:nvSpPr>
        <p:spPr>
          <a:xfrm>
            <a:off x="2442557" y="4305992"/>
            <a:ext cx="7306887" cy="707886"/>
          </a:xfrm>
          <a:prstGeom prst="rect">
            <a:avLst/>
          </a:prstGeom>
          <a:noFill/>
        </p:spPr>
        <p:txBody>
          <a:bodyPr wrap="square" rtlCol="0">
            <a:spAutoFit/>
          </a:bodyPr>
          <a:lstStyle/>
          <a:p>
            <a:pPr algn="ctr"/>
            <a:r>
              <a:rPr lang="en-US" sz="4000" b="1" i="0" dirty="0">
                <a:solidFill>
                  <a:schemeClr val="accent1"/>
                </a:solidFill>
                <a:latin typeface="Arial Narrow" panose="020B0604020202020204" pitchFamily="34" charset="0"/>
                <a:cs typeface="Arial Narrow" panose="020B0604020202020204" pitchFamily="34" charset="0"/>
              </a:rPr>
              <a:t>Sustaining National Nuclear Assets</a:t>
            </a:r>
          </a:p>
        </p:txBody>
      </p:sp>
      <p:sp>
        <p:nvSpPr>
          <p:cNvPr id="9" name="TextBox 8">
            <a:extLst>
              <a:ext uri="{FF2B5EF4-FFF2-40B4-BE49-F238E27FC236}">
                <a16:creationId xmlns:a16="http://schemas.microsoft.com/office/drawing/2014/main" id="{C1CDD832-29E3-A578-DC5E-3C790692AB4B}"/>
              </a:ext>
            </a:extLst>
          </p:cNvPr>
          <p:cNvSpPr txBox="1"/>
          <p:nvPr userDrawn="1"/>
        </p:nvSpPr>
        <p:spPr>
          <a:xfrm>
            <a:off x="2442557" y="5677592"/>
            <a:ext cx="7306887" cy="461665"/>
          </a:xfrm>
          <a:prstGeom prst="rect">
            <a:avLst/>
          </a:prstGeom>
          <a:noFill/>
        </p:spPr>
        <p:txBody>
          <a:bodyPr wrap="square" rtlCol="0">
            <a:spAutoFit/>
          </a:bodyPr>
          <a:lstStyle/>
          <a:p>
            <a:pPr algn="ctr"/>
            <a:r>
              <a:rPr lang="en-US" sz="2400" b="0" i="1" dirty="0" err="1">
                <a:solidFill>
                  <a:schemeClr val="tx2"/>
                </a:solidFill>
                <a:latin typeface="Arial" panose="020B0604020202020204" pitchFamily="34" charset="0"/>
                <a:cs typeface="Arial" panose="020B0604020202020204" pitchFamily="34" charset="0"/>
              </a:rPr>
              <a:t>lwrs.inl.gov</a:t>
            </a:r>
            <a:endParaRPr lang="en-US" sz="2400" b="0" i="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493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No Background">
    <p:spTree>
      <p:nvGrpSpPr>
        <p:cNvPr id="1" name=""/>
        <p:cNvGrpSpPr/>
        <p:nvPr/>
      </p:nvGrpSpPr>
      <p:grpSpPr>
        <a:xfrm>
          <a:off x="0" y="0"/>
          <a:ext cx="0" cy="0"/>
          <a:chOff x="0" y="0"/>
          <a:chExt cx="0" cy="0"/>
        </a:xfrm>
      </p:grpSpPr>
      <p:sp>
        <p:nvSpPr>
          <p:cNvPr id="8" name="Text Placeholder 2"/>
          <p:cNvSpPr>
            <a:spLocks noGrp="1"/>
          </p:cNvSpPr>
          <p:nvPr>
            <p:ph idx="1"/>
          </p:nvPr>
        </p:nvSpPr>
        <p:spPr>
          <a:xfrm>
            <a:off x="461700" y="1437375"/>
            <a:ext cx="11277600" cy="5064187"/>
          </a:xfrm>
          <a:prstGeom prst="rect">
            <a:avLst/>
          </a:prstGeom>
        </p:spPr>
        <p:txBody>
          <a:bodyPr rtlCol="0">
            <a:normAutofit/>
          </a:bodyPr>
          <a:lstStyle>
            <a:lvl1pPr>
              <a:buClr>
                <a:srgbClr val="005976"/>
              </a:buClr>
              <a:defRPr sz="2800"/>
            </a:lvl1pPr>
            <a:lvl2pPr>
              <a:buClr>
                <a:srgbClr val="005976"/>
              </a:buClr>
              <a:defRPr sz="2400"/>
            </a:lvl2pPr>
            <a:lvl3pPr>
              <a:buClr>
                <a:srgbClr val="005976"/>
              </a:buClr>
              <a:defRPr sz="1800"/>
            </a:lvl3pPr>
          </a:lstStyle>
          <a:p>
            <a:pPr lvl="0"/>
            <a:r>
              <a:rPr lang="en-US" noProof="0" dirty="0"/>
              <a:t>Edit Master text styles</a:t>
            </a:r>
          </a:p>
          <a:p>
            <a:pPr lvl="1"/>
            <a:r>
              <a:rPr lang="en-US" noProof="0" dirty="0"/>
              <a:t>Second level</a:t>
            </a:r>
          </a:p>
          <a:p>
            <a:pPr lvl="2"/>
            <a:r>
              <a:rPr lang="en-US" noProof="0" dirty="0"/>
              <a:t>Third level</a:t>
            </a:r>
          </a:p>
        </p:txBody>
      </p:sp>
      <p:sp>
        <p:nvSpPr>
          <p:cNvPr id="3" name="Title 2">
            <a:extLst>
              <a:ext uri="{FF2B5EF4-FFF2-40B4-BE49-F238E27FC236}">
                <a16:creationId xmlns:a16="http://schemas.microsoft.com/office/drawing/2014/main" id="{44D8A74B-F46C-E94D-BE6E-A6BF8718D425}"/>
              </a:ext>
            </a:extLst>
          </p:cNvPr>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8E5CE3BA-ED37-8246-9557-684595986869}"/>
              </a:ext>
            </a:extLst>
          </p:cNvPr>
          <p:cNvSpPr/>
          <p:nvPr userDrawn="1"/>
        </p:nvSpPr>
        <p:spPr>
          <a:xfrm>
            <a:off x="0" y="502920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288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_No_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5CE3BA-ED37-8246-9557-684595986869}"/>
              </a:ext>
            </a:extLst>
          </p:cNvPr>
          <p:cNvSpPr/>
          <p:nvPr userDrawn="1"/>
        </p:nvSpPr>
        <p:spPr>
          <a:xfrm>
            <a:off x="0" y="502920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a:extLst>
              <a:ext uri="{FF2B5EF4-FFF2-40B4-BE49-F238E27FC236}">
                <a16:creationId xmlns:a16="http://schemas.microsoft.com/office/drawing/2014/main" id="{27345CEF-564D-9E51-F0AB-1B54D93B0D46}"/>
              </a:ext>
            </a:extLst>
          </p:cNvPr>
          <p:cNvSpPr>
            <a:spLocks noGrp="1"/>
          </p:cNvSpPr>
          <p:nvPr>
            <p:ph type="dt" sz="half" idx="10"/>
          </p:nvPr>
        </p:nvSpPr>
        <p:spPr>
          <a:xfrm>
            <a:off x="10534487" y="6492875"/>
            <a:ext cx="1438726" cy="365125"/>
          </a:xfrm>
        </p:spPr>
        <p:txBody>
          <a:bodyPr/>
          <a:lstStyle/>
          <a:p>
            <a:fld id="{27CD4A3B-E186-AB40-96C6-355AF9A6FE76}" type="datetimeFigureOut">
              <a:rPr lang="en-US" smtClean="0"/>
              <a:t>6/28/2022</a:t>
            </a:fld>
            <a:endParaRPr lang="en-US"/>
          </a:p>
        </p:txBody>
      </p:sp>
      <p:sp>
        <p:nvSpPr>
          <p:cNvPr id="6" name="Footer Placeholder 4">
            <a:extLst>
              <a:ext uri="{FF2B5EF4-FFF2-40B4-BE49-F238E27FC236}">
                <a16:creationId xmlns:a16="http://schemas.microsoft.com/office/drawing/2014/main" id="{1290FCCD-1C7D-0E52-F230-D9217B847B31}"/>
              </a:ext>
            </a:extLst>
          </p:cNvPr>
          <p:cNvSpPr>
            <a:spLocks noGrp="1"/>
          </p:cNvSpPr>
          <p:nvPr>
            <p:ph type="ftr" sz="quarter" idx="11"/>
          </p:nvPr>
        </p:nvSpPr>
        <p:spPr>
          <a:xfrm>
            <a:off x="938150" y="6492875"/>
            <a:ext cx="5060066"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F3A945AA-37BC-13F6-010A-0E1DD9504C82}"/>
              </a:ext>
            </a:extLst>
          </p:cNvPr>
          <p:cNvSpPr>
            <a:spLocks noGrp="1"/>
          </p:cNvSpPr>
          <p:nvPr>
            <p:ph type="sldNum" sz="quarter" idx="12"/>
          </p:nvPr>
        </p:nvSpPr>
        <p:spPr>
          <a:xfrm>
            <a:off x="155020" y="6492875"/>
            <a:ext cx="434428" cy="365125"/>
          </a:xfrm>
        </p:spPr>
        <p:txBody>
          <a:bodyPr/>
          <a:lstStyle/>
          <a:p>
            <a:fld id="{82B577FA-F7D9-2C48-919F-F962E3BF952F}" type="slidenum">
              <a:rPr lang="en-US" smtClean="0"/>
              <a:t>‹#›</a:t>
            </a:fld>
            <a:endParaRPr lang="en-US"/>
          </a:p>
        </p:txBody>
      </p:sp>
      <p:sp>
        <p:nvSpPr>
          <p:cNvPr id="9" name="Title 1">
            <a:extLst>
              <a:ext uri="{FF2B5EF4-FFF2-40B4-BE49-F238E27FC236}">
                <a16:creationId xmlns:a16="http://schemas.microsoft.com/office/drawing/2014/main" id="{9D7DB5D6-0629-FDE3-327A-DA962CD39224}"/>
              </a:ext>
            </a:extLst>
          </p:cNvPr>
          <p:cNvSpPr>
            <a:spLocks noGrp="1"/>
          </p:cNvSpPr>
          <p:nvPr>
            <p:ph type="title" hasCustomPrompt="1"/>
          </p:nvPr>
        </p:nvSpPr>
        <p:spPr>
          <a:xfrm>
            <a:off x="589448" y="586323"/>
            <a:ext cx="10802900" cy="715148"/>
          </a:xfrm>
        </p:spPr>
        <p:txBody>
          <a:bodyPr/>
          <a:lstStyle/>
          <a:p>
            <a:r>
              <a:rPr lang="en-US" dirty="0"/>
              <a:t>Click to edit Master title (reduce font if over 1 line)</a:t>
            </a:r>
          </a:p>
        </p:txBody>
      </p:sp>
      <p:sp>
        <p:nvSpPr>
          <p:cNvPr id="10" name="Content Placeholder 2">
            <a:extLst>
              <a:ext uri="{FF2B5EF4-FFF2-40B4-BE49-F238E27FC236}">
                <a16:creationId xmlns:a16="http://schemas.microsoft.com/office/drawing/2014/main" id="{8BAB579F-679F-115E-CB1B-33B2E6349846}"/>
              </a:ext>
            </a:extLst>
          </p:cNvPr>
          <p:cNvSpPr>
            <a:spLocks noGrp="1"/>
          </p:cNvSpPr>
          <p:nvPr>
            <p:ph idx="1" hasCustomPrompt="1"/>
          </p:nvPr>
        </p:nvSpPr>
        <p:spPr>
          <a:xfrm>
            <a:off x="589447" y="1301471"/>
            <a:ext cx="10802901" cy="4678915"/>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0378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5CE3BA-ED37-8246-9557-684595986869}"/>
              </a:ext>
            </a:extLst>
          </p:cNvPr>
          <p:cNvSpPr/>
          <p:nvPr userDrawn="1"/>
        </p:nvSpPr>
        <p:spPr>
          <a:xfrm>
            <a:off x="0" y="502920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a:extLst>
              <a:ext uri="{FF2B5EF4-FFF2-40B4-BE49-F238E27FC236}">
                <a16:creationId xmlns:a16="http://schemas.microsoft.com/office/drawing/2014/main" id="{27345CEF-564D-9E51-F0AB-1B54D93B0D46}"/>
              </a:ext>
            </a:extLst>
          </p:cNvPr>
          <p:cNvSpPr>
            <a:spLocks noGrp="1"/>
          </p:cNvSpPr>
          <p:nvPr>
            <p:ph type="dt" sz="half" idx="10"/>
          </p:nvPr>
        </p:nvSpPr>
        <p:spPr>
          <a:xfrm>
            <a:off x="10534487" y="6492875"/>
            <a:ext cx="1438726" cy="365125"/>
          </a:xfrm>
        </p:spPr>
        <p:txBody>
          <a:bodyPr/>
          <a:lstStyle/>
          <a:p>
            <a:fld id="{27CD4A3B-E186-AB40-96C6-355AF9A6FE76}" type="datetimeFigureOut">
              <a:rPr lang="en-US" smtClean="0"/>
              <a:t>6/28/2022</a:t>
            </a:fld>
            <a:endParaRPr lang="en-US"/>
          </a:p>
        </p:txBody>
      </p:sp>
      <p:sp>
        <p:nvSpPr>
          <p:cNvPr id="6" name="Footer Placeholder 4">
            <a:extLst>
              <a:ext uri="{FF2B5EF4-FFF2-40B4-BE49-F238E27FC236}">
                <a16:creationId xmlns:a16="http://schemas.microsoft.com/office/drawing/2014/main" id="{1290FCCD-1C7D-0E52-F230-D9217B847B31}"/>
              </a:ext>
            </a:extLst>
          </p:cNvPr>
          <p:cNvSpPr>
            <a:spLocks noGrp="1"/>
          </p:cNvSpPr>
          <p:nvPr>
            <p:ph type="ftr" sz="quarter" idx="11"/>
          </p:nvPr>
        </p:nvSpPr>
        <p:spPr>
          <a:xfrm>
            <a:off x="938150" y="6492875"/>
            <a:ext cx="5060066"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F3A945AA-37BC-13F6-010A-0E1DD9504C82}"/>
              </a:ext>
            </a:extLst>
          </p:cNvPr>
          <p:cNvSpPr>
            <a:spLocks noGrp="1"/>
          </p:cNvSpPr>
          <p:nvPr>
            <p:ph type="sldNum" sz="quarter" idx="12"/>
          </p:nvPr>
        </p:nvSpPr>
        <p:spPr>
          <a:xfrm>
            <a:off x="155020" y="6492875"/>
            <a:ext cx="434428" cy="365125"/>
          </a:xfrm>
        </p:spPr>
        <p:txBody>
          <a:bodyPr/>
          <a:lstStyle/>
          <a:p>
            <a:fld id="{82B577FA-F7D9-2C48-919F-F962E3BF952F}" type="slidenum">
              <a:rPr lang="en-US" smtClean="0"/>
              <a:t>‹#›</a:t>
            </a:fld>
            <a:endParaRPr lang="en-US"/>
          </a:p>
        </p:txBody>
      </p:sp>
    </p:spTree>
    <p:extLst>
      <p:ext uri="{BB962C8B-B14F-4D97-AF65-F5344CB8AC3E}">
        <p14:creationId xmlns:p14="http://schemas.microsoft.com/office/powerpoint/2010/main" val="894589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793CA0-DB6A-9D47-B762-0FD9727C9A4A}"/>
              </a:ext>
            </a:extLst>
          </p:cNvPr>
          <p:cNvSpPr>
            <a:spLocks noGrp="1"/>
          </p:cNvSpPr>
          <p:nvPr>
            <p:ph type="title"/>
          </p:nvPr>
        </p:nvSpPr>
        <p:spPr/>
        <p:txBody>
          <a:bodyPr/>
          <a:lstStyle/>
          <a:p>
            <a:r>
              <a:rPr lang="en-US" dirty="0"/>
              <a:t>Click to edit Master title style</a:t>
            </a:r>
          </a:p>
        </p:txBody>
      </p:sp>
      <p:sp>
        <p:nvSpPr>
          <p:cNvPr id="7" name="Slide Number Placeholder 6">
            <a:extLst>
              <a:ext uri="{FF2B5EF4-FFF2-40B4-BE49-F238E27FC236}">
                <a16:creationId xmlns:a16="http://schemas.microsoft.com/office/drawing/2014/main" id="{EB84E59A-2F96-CA46-A26F-210DFBF73571}"/>
              </a:ext>
            </a:extLst>
          </p:cNvPr>
          <p:cNvSpPr>
            <a:spLocks noGrp="1"/>
          </p:cNvSpPr>
          <p:nvPr>
            <p:ph type="sldNum" sz="quarter" idx="10"/>
          </p:nvPr>
        </p:nvSpPr>
        <p:spPr/>
        <p:txBody>
          <a:bodyPr/>
          <a:lstStyle/>
          <a:p>
            <a:fld id="{15BEEC3B-0EA6-480B-B109-237CC158263F}" type="slidenum">
              <a:rPr lang="en-US" smtClean="0"/>
              <a:t>‹#›</a:t>
            </a:fld>
            <a:endParaRPr lang="en-US"/>
          </a:p>
        </p:txBody>
      </p:sp>
      <p:sp>
        <p:nvSpPr>
          <p:cNvPr id="3" name="Content Placeholder 2">
            <a:extLst>
              <a:ext uri="{FF2B5EF4-FFF2-40B4-BE49-F238E27FC236}">
                <a16:creationId xmlns:a16="http://schemas.microsoft.com/office/drawing/2014/main" id="{B045EB57-62D1-6143-8650-426DFDE7A971}"/>
              </a:ext>
            </a:extLst>
          </p:cNvPr>
          <p:cNvSpPr>
            <a:spLocks noGrp="1"/>
          </p:cNvSpPr>
          <p:nvPr>
            <p:ph sz="quarter" idx="11"/>
          </p:nvPr>
        </p:nvSpPr>
        <p:spPr>
          <a:xfrm>
            <a:off x="461963" y="1487488"/>
            <a:ext cx="11156950" cy="4524375"/>
          </a:xfrm>
          <a:prstGeom prst="rect">
            <a:avLst/>
          </a:prstGeom>
        </p:spPr>
        <p:txBody>
          <a:bodyPr/>
          <a:lstStyle>
            <a:lvl1pPr>
              <a:lnSpc>
                <a:spcPct val="100000"/>
              </a:lnSpc>
              <a:spcBef>
                <a:spcPts val="0"/>
              </a:spcBef>
              <a:defRPr>
                <a:latin typeface="Helvetica" pitchFamily="2" charset="0"/>
              </a:defRPr>
            </a:lvl1pPr>
            <a:lvl2pPr>
              <a:lnSpc>
                <a:spcPct val="100000"/>
              </a:lnSpc>
              <a:defRPr>
                <a:latin typeface="Helvetica" pitchFamily="2" charset="0"/>
              </a:defRPr>
            </a:lvl2pPr>
            <a:lvl3pPr>
              <a:lnSpc>
                <a:spcPct val="100000"/>
              </a:lnSpc>
              <a:defRPr>
                <a:latin typeface="Helvetica" pitchFamily="2" charset="0"/>
              </a:defRPr>
            </a:lvl3pPr>
            <a:lvl4pPr>
              <a:lnSpc>
                <a:spcPct val="100000"/>
              </a:lnSpc>
              <a:defRPr>
                <a:latin typeface="Helvetica" pitchFamily="2" charset="0"/>
              </a:defRPr>
            </a:lvl4pPr>
            <a:lvl5pPr>
              <a:lnSpc>
                <a:spcPct val="100000"/>
              </a:lnSpc>
              <a:defRPr>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7690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rimary 0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DC532A-1765-6F91-C87D-41AC2669E4D9}"/>
              </a:ext>
            </a:extLst>
          </p:cNvPr>
          <p:cNvPicPr>
            <a:picLocks noChangeAspect="1"/>
          </p:cNvPicPr>
          <p:nvPr userDrawn="1"/>
        </p:nvPicPr>
        <p:blipFill>
          <a:blip r:embed="rId2"/>
          <a:srcRect/>
          <a:stretch/>
        </p:blipFill>
        <p:spPr>
          <a:xfrm>
            <a:off x="0" y="0"/>
            <a:ext cx="12192000" cy="6858000"/>
          </a:xfrm>
          <a:prstGeom prst="rect">
            <a:avLst/>
          </a:prstGeom>
        </p:spPr>
      </p:pic>
      <p:sp>
        <p:nvSpPr>
          <p:cNvPr id="21" name="Text Placeholder 20">
            <a:extLst>
              <a:ext uri="{FF2B5EF4-FFF2-40B4-BE49-F238E27FC236}">
                <a16:creationId xmlns:a16="http://schemas.microsoft.com/office/drawing/2014/main" id="{E1DFF24A-6025-2847-8C93-29954BFB7B89}"/>
              </a:ext>
            </a:extLst>
          </p:cNvPr>
          <p:cNvSpPr>
            <a:spLocks noGrp="1"/>
          </p:cNvSpPr>
          <p:nvPr>
            <p:ph type="body" sz="quarter" idx="13" hasCustomPrompt="1"/>
          </p:nvPr>
        </p:nvSpPr>
        <p:spPr>
          <a:xfrm>
            <a:off x="4036290" y="2118267"/>
            <a:ext cx="8155710" cy="2292350"/>
          </a:xfrm>
          <a:prstGeom prst="rect">
            <a:avLst/>
          </a:prstGeom>
          <a:noFill/>
        </p:spPr>
        <p:txBody>
          <a:bodyPr wrap="square" lIns="0" tIns="457200" rIns="457200" bIns="457200" anchor="ctr" anchorCtr="0">
            <a:noAutofit/>
          </a:bodyPr>
          <a:lstStyle>
            <a:lvl1pPr marL="0" indent="0">
              <a:buFont typeface="Arial" panose="020B0604020202020204" pitchFamily="34" charset="0"/>
              <a:buNone/>
              <a:tabLst/>
              <a:defRPr sz="3200" b="1" i="0">
                <a:solidFill>
                  <a:schemeClr val="tx2"/>
                </a:solidFill>
                <a:latin typeface="Arial" panose="020B0604020202020204" pitchFamily="34" charset="0"/>
                <a:cs typeface="Arial" panose="020B0604020202020204" pitchFamily="34" charset="0"/>
              </a:defRPr>
            </a:lvl1pPr>
            <a:lvl2pPr marL="9525" indent="0">
              <a:buFontTx/>
              <a:buNone/>
              <a:tabLst/>
              <a:defRPr sz="2000" i="1">
                <a:solidFill>
                  <a:schemeClr val="tx2"/>
                </a:solidFill>
                <a:latin typeface="Arial" panose="020B0604020202020204" pitchFamily="34" charset="0"/>
                <a:cs typeface="Arial" panose="020B0604020202020204" pitchFamily="34" charset="0"/>
              </a:defRPr>
            </a:lvl2pPr>
            <a:lvl3pPr marL="914400" indent="0">
              <a:buFontTx/>
              <a:buNone/>
              <a:defRPr/>
            </a:lvl3pPr>
            <a:lvl4pPr marL="1371600" indent="0">
              <a:buFontTx/>
              <a:buNone/>
              <a:defRPr/>
            </a:lvl4pPr>
            <a:lvl5pPr marL="1828800" indent="0">
              <a:buFontTx/>
              <a:buNone/>
              <a:defRPr/>
            </a:lvl5pPr>
          </a:lstStyle>
          <a:p>
            <a:pPr lvl="0"/>
            <a:r>
              <a:rPr lang="en-US" dirty="0"/>
              <a:t>Click to edit title</a:t>
            </a:r>
          </a:p>
          <a:p>
            <a:pPr lvl="1"/>
            <a:r>
              <a:rPr lang="en-US" dirty="0"/>
              <a:t>Click to edit subtitle</a:t>
            </a:r>
          </a:p>
        </p:txBody>
      </p:sp>
      <p:sp>
        <p:nvSpPr>
          <p:cNvPr id="6" name="Text Placeholder 4">
            <a:extLst>
              <a:ext uri="{FF2B5EF4-FFF2-40B4-BE49-F238E27FC236}">
                <a16:creationId xmlns:a16="http://schemas.microsoft.com/office/drawing/2014/main" id="{93A50A97-98D0-7BD0-AFDD-E150E451635D}"/>
              </a:ext>
            </a:extLst>
          </p:cNvPr>
          <p:cNvSpPr>
            <a:spLocks noGrp="1"/>
          </p:cNvSpPr>
          <p:nvPr>
            <p:ph type="body" sz="quarter" idx="17" hasCustomPrompt="1"/>
          </p:nvPr>
        </p:nvSpPr>
        <p:spPr>
          <a:xfrm>
            <a:off x="728663" y="2531624"/>
            <a:ext cx="2541981" cy="1392236"/>
          </a:xfrm>
        </p:spPr>
        <p:txBody>
          <a:bodyPr tIns="45720" rIns="0" anchor="ctr"/>
          <a:lstStyle>
            <a:lvl1pPr marL="0" indent="0" algn="r">
              <a:buNone/>
              <a:defRPr sz="1600" b="1" i="0" baseline="0">
                <a:solidFill>
                  <a:schemeClr val="tx2"/>
                </a:solidFill>
              </a:defRPr>
            </a:lvl1pPr>
            <a:lvl2pPr marL="0" indent="0" algn="r">
              <a:spcBef>
                <a:spcPts val="800"/>
              </a:spcBef>
              <a:buFontTx/>
              <a:buNone/>
              <a:defRPr sz="1400" baseline="0">
                <a:solidFill>
                  <a:schemeClr val="tx2"/>
                </a:solidFill>
              </a:defRPr>
            </a:lvl2pPr>
          </a:lstStyle>
          <a:p>
            <a:pPr lvl="0"/>
            <a:r>
              <a:rPr lang="en-US" dirty="0"/>
              <a:t>Presenter name</a:t>
            </a:r>
          </a:p>
          <a:p>
            <a:pPr lvl="1"/>
            <a:r>
              <a:rPr lang="en-US" dirty="0"/>
              <a:t>Date</a:t>
            </a:r>
          </a:p>
        </p:txBody>
      </p:sp>
    </p:spTree>
    <p:extLst>
      <p:ext uri="{BB962C8B-B14F-4D97-AF65-F5344CB8AC3E}">
        <p14:creationId xmlns:p14="http://schemas.microsoft.com/office/powerpoint/2010/main" val="31761096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840">
          <p15:clr>
            <a:srgbClr val="FBAE40"/>
          </p15:clr>
        </p15:guide>
        <p15:guide id="3" orient="horz" pos="1920">
          <p15:clr>
            <a:srgbClr val="FBAE40"/>
          </p15:clr>
        </p15:guide>
        <p15:guide id="4" pos="532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793CA0-DB6A-9D47-B762-0FD9727C9A4A}"/>
              </a:ext>
            </a:extLst>
          </p:cNvPr>
          <p:cNvSpPr>
            <a:spLocks noGrp="1"/>
          </p:cNvSpPr>
          <p:nvPr>
            <p:ph type="title"/>
          </p:nvPr>
        </p:nvSpPr>
        <p:spPr/>
        <p:txBody>
          <a:bodyPr/>
          <a:lstStyle/>
          <a:p>
            <a:r>
              <a:rPr lang="en-US" dirty="0"/>
              <a:t>Click to edit Master title style</a:t>
            </a:r>
          </a:p>
        </p:txBody>
      </p:sp>
      <p:sp>
        <p:nvSpPr>
          <p:cNvPr id="7" name="Slide Number Placeholder 6">
            <a:extLst>
              <a:ext uri="{FF2B5EF4-FFF2-40B4-BE49-F238E27FC236}">
                <a16:creationId xmlns:a16="http://schemas.microsoft.com/office/drawing/2014/main" id="{EB84E59A-2F96-CA46-A26F-210DFBF73571}"/>
              </a:ext>
            </a:extLst>
          </p:cNvPr>
          <p:cNvSpPr>
            <a:spLocks noGrp="1"/>
          </p:cNvSpPr>
          <p:nvPr>
            <p:ph type="sldNum" sz="quarter" idx="10"/>
          </p:nvPr>
        </p:nvSpPr>
        <p:spPr/>
        <p:txBody>
          <a:bodyPr/>
          <a:lstStyle/>
          <a:p>
            <a:fld id="{15BEEC3B-0EA6-480B-B109-237CC158263F}" type="slidenum">
              <a:rPr lang="en-US" smtClean="0"/>
              <a:t>‹#›</a:t>
            </a:fld>
            <a:endParaRPr lang="en-US"/>
          </a:p>
        </p:txBody>
      </p:sp>
      <p:sp>
        <p:nvSpPr>
          <p:cNvPr id="3" name="Content Placeholder 2">
            <a:extLst>
              <a:ext uri="{FF2B5EF4-FFF2-40B4-BE49-F238E27FC236}">
                <a16:creationId xmlns:a16="http://schemas.microsoft.com/office/drawing/2014/main" id="{B045EB57-62D1-6143-8650-426DFDE7A971}"/>
              </a:ext>
            </a:extLst>
          </p:cNvPr>
          <p:cNvSpPr>
            <a:spLocks noGrp="1"/>
          </p:cNvSpPr>
          <p:nvPr>
            <p:ph sz="quarter" idx="11"/>
          </p:nvPr>
        </p:nvSpPr>
        <p:spPr>
          <a:xfrm>
            <a:off x="461963" y="1487488"/>
            <a:ext cx="11156950" cy="4524375"/>
          </a:xfrm>
          <a:prstGeom prst="rect">
            <a:avLst/>
          </a:prstGeom>
        </p:spPr>
        <p:txBody>
          <a:bodyPr/>
          <a:lstStyle>
            <a:lvl1pPr>
              <a:lnSpc>
                <a:spcPct val="100000"/>
              </a:lnSpc>
              <a:spcBef>
                <a:spcPts val="0"/>
              </a:spcBef>
              <a:defRPr>
                <a:latin typeface="Helvetica" pitchFamily="2" charset="0"/>
              </a:defRPr>
            </a:lvl1pPr>
            <a:lvl2pPr>
              <a:lnSpc>
                <a:spcPct val="100000"/>
              </a:lnSpc>
              <a:defRPr>
                <a:latin typeface="Helvetica" pitchFamily="2" charset="0"/>
              </a:defRPr>
            </a:lvl2pPr>
            <a:lvl3pPr>
              <a:lnSpc>
                <a:spcPct val="100000"/>
              </a:lnSpc>
              <a:defRPr>
                <a:latin typeface="Helvetica" pitchFamily="2" charset="0"/>
              </a:defRPr>
            </a:lvl3pPr>
            <a:lvl4pPr>
              <a:lnSpc>
                <a:spcPct val="100000"/>
              </a:lnSpc>
              <a:defRPr>
                <a:latin typeface="Helvetica" pitchFamily="2" charset="0"/>
              </a:defRPr>
            </a:lvl4pPr>
            <a:lvl5pPr>
              <a:lnSpc>
                <a:spcPct val="100000"/>
              </a:lnSpc>
              <a:defRPr>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9012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rimary 03">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DC532A-1765-6F91-C87D-41AC2669E4D9}"/>
              </a:ext>
            </a:extLst>
          </p:cNvPr>
          <p:cNvPicPr>
            <a:picLocks noChangeAspect="1"/>
          </p:cNvPicPr>
          <p:nvPr userDrawn="1"/>
        </p:nvPicPr>
        <p:blipFill>
          <a:blip r:embed="rId2"/>
          <a:srcRect/>
          <a:stretch/>
        </p:blipFill>
        <p:spPr>
          <a:xfrm>
            <a:off x="0" y="0"/>
            <a:ext cx="12192000" cy="6858000"/>
          </a:xfrm>
          <a:prstGeom prst="rect">
            <a:avLst/>
          </a:prstGeom>
        </p:spPr>
      </p:pic>
      <p:sp>
        <p:nvSpPr>
          <p:cNvPr id="21" name="Text Placeholder 20">
            <a:extLst>
              <a:ext uri="{FF2B5EF4-FFF2-40B4-BE49-F238E27FC236}">
                <a16:creationId xmlns:a16="http://schemas.microsoft.com/office/drawing/2014/main" id="{E1DFF24A-6025-2847-8C93-29954BFB7B89}"/>
              </a:ext>
            </a:extLst>
          </p:cNvPr>
          <p:cNvSpPr>
            <a:spLocks noGrp="1"/>
          </p:cNvSpPr>
          <p:nvPr>
            <p:ph type="body" sz="quarter" idx="13" hasCustomPrompt="1"/>
          </p:nvPr>
        </p:nvSpPr>
        <p:spPr>
          <a:xfrm>
            <a:off x="6788727" y="1016000"/>
            <a:ext cx="5403273" cy="5015345"/>
          </a:xfrm>
          <a:prstGeom prst="rect">
            <a:avLst/>
          </a:prstGeom>
          <a:noFill/>
        </p:spPr>
        <p:txBody>
          <a:bodyPr wrap="square" lIns="0" tIns="457200" rIns="457200" bIns="457200" anchor="ctr" anchorCtr="0">
            <a:noAutofit/>
          </a:bodyPr>
          <a:lstStyle>
            <a:lvl1pPr marL="0" indent="0">
              <a:buFont typeface="Arial" panose="020B0604020202020204" pitchFamily="34" charset="0"/>
              <a:buNone/>
              <a:tabLst/>
              <a:defRPr sz="3200" b="1" i="0" baseline="0">
                <a:solidFill>
                  <a:schemeClr val="tx2"/>
                </a:solidFill>
                <a:latin typeface="Arial" panose="020B0604020202020204" pitchFamily="34" charset="0"/>
                <a:cs typeface="Arial" panose="020B0604020202020204" pitchFamily="34" charset="0"/>
              </a:defRPr>
            </a:lvl1pPr>
            <a:lvl2pPr marL="9525" indent="0">
              <a:buFontTx/>
              <a:buNone/>
              <a:tabLst/>
              <a:defRPr sz="2000" i="1" baseline="0">
                <a:solidFill>
                  <a:schemeClr val="tx2"/>
                </a:solidFill>
                <a:latin typeface="Arial" panose="020B0604020202020204" pitchFamily="34" charset="0"/>
                <a:cs typeface="Arial" panose="020B0604020202020204" pitchFamily="34" charset="0"/>
              </a:defRPr>
            </a:lvl2pPr>
            <a:lvl3pPr marL="0" indent="0">
              <a:spcBef>
                <a:spcPts val="3000"/>
              </a:spcBef>
              <a:buFontTx/>
              <a:buNone/>
              <a:defRPr sz="1600" b="1" i="0" baseline="0">
                <a:solidFill>
                  <a:schemeClr val="tx2"/>
                </a:solidFill>
                <a:latin typeface="+mj-lt"/>
              </a:defRPr>
            </a:lvl3pPr>
            <a:lvl4pPr marL="0" indent="0">
              <a:buFontTx/>
              <a:buNone/>
              <a:defRPr sz="1400" baseline="0">
                <a:solidFill>
                  <a:schemeClr val="tx2"/>
                </a:solidFill>
              </a:defRPr>
            </a:lvl4pPr>
            <a:lvl5pPr marL="1828800" indent="0">
              <a:buFontTx/>
              <a:buNone/>
              <a:defRPr/>
            </a:lvl5pPr>
          </a:lstStyle>
          <a:p>
            <a:pPr lvl="0"/>
            <a:r>
              <a:rPr lang="en-US" dirty="0"/>
              <a:t>Click to edit title</a:t>
            </a:r>
          </a:p>
          <a:p>
            <a:pPr lvl="1"/>
            <a:r>
              <a:rPr lang="en-US" dirty="0"/>
              <a:t>Click to edit subtitle</a:t>
            </a:r>
          </a:p>
          <a:p>
            <a:pPr lvl="2"/>
            <a:r>
              <a:rPr lang="en-US" dirty="0"/>
              <a:t>Presenter name</a:t>
            </a:r>
          </a:p>
          <a:p>
            <a:pPr lvl="3"/>
            <a:r>
              <a:rPr lang="en-US" dirty="0"/>
              <a:t>Date</a:t>
            </a:r>
          </a:p>
          <a:p>
            <a:pPr lvl="1"/>
            <a:endParaRPr lang="en-US" dirty="0"/>
          </a:p>
        </p:txBody>
      </p:sp>
    </p:spTree>
    <p:extLst>
      <p:ext uri="{BB962C8B-B14F-4D97-AF65-F5344CB8AC3E}">
        <p14:creationId xmlns:p14="http://schemas.microsoft.com/office/powerpoint/2010/main" val="6250856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840">
          <p15:clr>
            <a:srgbClr val="FBAE40"/>
          </p15:clr>
        </p15:guide>
        <p15:guide id="3" orient="horz" pos="1920">
          <p15:clr>
            <a:srgbClr val="FBAE40"/>
          </p15:clr>
        </p15:guide>
        <p15:guide id="4" pos="532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ue 0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DC532A-1765-6F91-C87D-41AC2669E4D9}"/>
              </a:ext>
            </a:extLst>
          </p:cNvPr>
          <p:cNvPicPr>
            <a:picLocks noChangeAspect="1"/>
          </p:cNvPicPr>
          <p:nvPr userDrawn="1"/>
        </p:nvPicPr>
        <p:blipFill>
          <a:blip r:embed="rId2"/>
          <a:srcRect/>
          <a:stretch/>
        </p:blipFill>
        <p:spPr>
          <a:xfrm>
            <a:off x="0" y="0"/>
            <a:ext cx="12192000" cy="6858000"/>
          </a:xfrm>
          <a:prstGeom prst="rect">
            <a:avLst/>
          </a:prstGeom>
        </p:spPr>
      </p:pic>
      <p:sp>
        <p:nvSpPr>
          <p:cNvPr id="21" name="Text Placeholder 20">
            <a:extLst>
              <a:ext uri="{FF2B5EF4-FFF2-40B4-BE49-F238E27FC236}">
                <a16:creationId xmlns:a16="http://schemas.microsoft.com/office/drawing/2014/main" id="{E1DFF24A-6025-2847-8C93-29954BFB7B89}"/>
              </a:ext>
            </a:extLst>
          </p:cNvPr>
          <p:cNvSpPr>
            <a:spLocks noGrp="1"/>
          </p:cNvSpPr>
          <p:nvPr>
            <p:ph type="body" sz="quarter" idx="13" hasCustomPrompt="1"/>
          </p:nvPr>
        </p:nvSpPr>
        <p:spPr>
          <a:xfrm>
            <a:off x="4036290" y="2432543"/>
            <a:ext cx="8155710" cy="2292350"/>
          </a:xfrm>
          <a:prstGeom prst="rect">
            <a:avLst/>
          </a:prstGeom>
          <a:noFill/>
        </p:spPr>
        <p:txBody>
          <a:bodyPr wrap="square" lIns="0" tIns="457200" rIns="457200" bIns="457200" anchor="ctr" anchorCtr="0">
            <a:noAutofit/>
          </a:bodyPr>
          <a:lstStyle>
            <a:lvl1pPr marL="0" indent="0">
              <a:buFont typeface="Arial" panose="020B0604020202020204" pitchFamily="34" charset="0"/>
              <a:buNone/>
              <a:tabLst/>
              <a:defRPr sz="3200" b="1" i="0" baseline="0">
                <a:solidFill>
                  <a:schemeClr val="bg1"/>
                </a:solidFill>
                <a:latin typeface="Arial" panose="020B0604020202020204" pitchFamily="34" charset="0"/>
                <a:cs typeface="Arial" panose="020B0604020202020204" pitchFamily="34" charset="0"/>
              </a:defRPr>
            </a:lvl1pPr>
            <a:lvl2pPr marL="9525" indent="0">
              <a:buFontTx/>
              <a:buNone/>
              <a:tabLst/>
              <a:defRPr sz="2000" i="1" baseline="0">
                <a:solidFill>
                  <a:schemeClr val="bg1"/>
                </a:solidFill>
                <a:latin typeface="Arial" panose="020B0604020202020204" pitchFamily="34" charset="0"/>
                <a:cs typeface="Arial" panose="020B0604020202020204" pitchFamily="34" charset="0"/>
              </a:defRPr>
            </a:lvl2pPr>
            <a:lvl3pPr marL="914400" indent="0">
              <a:buFontTx/>
              <a:buNone/>
              <a:defRPr/>
            </a:lvl3pPr>
            <a:lvl4pPr marL="1371600" indent="0">
              <a:buFontTx/>
              <a:buNone/>
              <a:defRPr/>
            </a:lvl4pPr>
            <a:lvl5pPr marL="1828800" indent="0">
              <a:buFontTx/>
              <a:buNone/>
              <a:defRPr/>
            </a:lvl5pPr>
          </a:lstStyle>
          <a:p>
            <a:pPr lvl="0"/>
            <a:r>
              <a:rPr lang="en-US" dirty="0"/>
              <a:t>Click to edit title</a:t>
            </a:r>
          </a:p>
          <a:p>
            <a:pPr lvl="1"/>
            <a:r>
              <a:rPr lang="en-US" dirty="0"/>
              <a:t>Click to edit subtitle</a:t>
            </a:r>
          </a:p>
        </p:txBody>
      </p:sp>
      <p:sp>
        <p:nvSpPr>
          <p:cNvPr id="14" name="Text Placeholder 46">
            <a:extLst>
              <a:ext uri="{FF2B5EF4-FFF2-40B4-BE49-F238E27FC236}">
                <a16:creationId xmlns:a16="http://schemas.microsoft.com/office/drawing/2014/main" id="{45BFF713-8DD6-6843-86C3-2D1862E3CA9C}"/>
              </a:ext>
            </a:extLst>
          </p:cNvPr>
          <p:cNvSpPr>
            <a:spLocks noGrp="1"/>
          </p:cNvSpPr>
          <p:nvPr>
            <p:ph type="body" sz="quarter" idx="16" hasCustomPrompt="1"/>
          </p:nvPr>
        </p:nvSpPr>
        <p:spPr>
          <a:xfrm>
            <a:off x="728683" y="2864128"/>
            <a:ext cx="2541981" cy="1392237"/>
          </a:xfrm>
          <a:effectLst/>
        </p:spPr>
        <p:txBody>
          <a:bodyPr lIns="0" rIns="0" bIns="0" anchor="ctr" anchorCtr="0">
            <a:noAutofit/>
          </a:bodyPr>
          <a:lstStyle>
            <a:lvl1pPr marL="7938" indent="0" algn="r">
              <a:buFontTx/>
              <a:buNone/>
              <a:tabLst/>
              <a:defRPr sz="1600" b="1" i="0" baseline="0">
                <a:solidFill>
                  <a:schemeClr val="bg1"/>
                </a:solidFill>
                <a:latin typeface="Arial" panose="020B0604020202020204" pitchFamily="34" charset="0"/>
                <a:cs typeface="Arial" panose="020B0604020202020204" pitchFamily="34" charset="0"/>
              </a:defRPr>
            </a:lvl1pPr>
            <a:lvl2pPr marL="457200" indent="0">
              <a:buFontTx/>
              <a:buNone/>
              <a:defRPr b="0" i="0">
                <a:solidFill>
                  <a:schemeClr val="bg1"/>
                </a:solidFill>
                <a:latin typeface="Myriad Pro Cond" panose="020B0506030403020204" pitchFamily="34" charset="0"/>
              </a:defRPr>
            </a:lvl2pPr>
            <a:lvl3pPr marL="7938" indent="0" algn="r">
              <a:spcBef>
                <a:spcPts val="800"/>
              </a:spcBef>
              <a:buFontTx/>
              <a:buNone/>
              <a:tabLst/>
              <a:defRPr sz="1400" b="0" i="0" baseline="0">
                <a:solidFill>
                  <a:schemeClr val="bg1"/>
                </a:solidFill>
                <a:latin typeface="Arial" panose="020B0604020202020204" pitchFamily="34" charset="0"/>
                <a:cs typeface="Arial" panose="020B0604020202020204" pitchFamily="34" charset="0"/>
              </a:defRPr>
            </a:lvl3pPr>
            <a:lvl4pPr marL="1371600" indent="0">
              <a:buFontTx/>
              <a:buNone/>
              <a:defRPr b="0" i="0">
                <a:solidFill>
                  <a:schemeClr val="bg1"/>
                </a:solidFill>
                <a:latin typeface="Myriad Pro Cond" panose="020B0506030403020204" pitchFamily="34" charset="0"/>
              </a:defRPr>
            </a:lvl4pPr>
            <a:lvl5pPr marL="1828800" indent="0">
              <a:buFontTx/>
              <a:buNone/>
              <a:defRPr b="0" i="0">
                <a:solidFill>
                  <a:schemeClr val="bg1"/>
                </a:solidFill>
                <a:latin typeface="Myriad Pro Cond" panose="020B0506030403020204" pitchFamily="34" charset="0"/>
              </a:defRPr>
            </a:lvl5pPr>
          </a:lstStyle>
          <a:p>
            <a:pPr lvl="0"/>
            <a:r>
              <a:rPr lang="en-US" dirty="0"/>
              <a:t>Presenter name</a:t>
            </a:r>
          </a:p>
          <a:p>
            <a:pPr lvl="2"/>
            <a:r>
              <a:rPr lang="en-US" dirty="0"/>
              <a:t>Date</a:t>
            </a:r>
          </a:p>
        </p:txBody>
      </p:sp>
    </p:spTree>
    <p:extLst>
      <p:ext uri="{BB962C8B-B14F-4D97-AF65-F5344CB8AC3E}">
        <p14:creationId xmlns:p14="http://schemas.microsoft.com/office/powerpoint/2010/main" val="2393495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840">
          <p15:clr>
            <a:srgbClr val="FBAE40"/>
          </p15:clr>
        </p15:guide>
        <p15:guide id="3" orient="horz" pos="1920">
          <p15:clr>
            <a:srgbClr val="FBAE40"/>
          </p15:clr>
        </p15:guide>
        <p15:guide id="4" pos="532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Blue 03">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DC532A-1765-6F91-C87D-41AC2669E4D9}"/>
              </a:ext>
            </a:extLst>
          </p:cNvPr>
          <p:cNvPicPr>
            <a:picLocks noChangeAspect="1"/>
          </p:cNvPicPr>
          <p:nvPr userDrawn="1"/>
        </p:nvPicPr>
        <p:blipFill>
          <a:blip r:embed="rId2"/>
          <a:srcRect/>
          <a:stretch/>
        </p:blipFill>
        <p:spPr>
          <a:xfrm>
            <a:off x="0" y="0"/>
            <a:ext cx="12192000" cy="6858000"/>
          </a:xfrm>
          <a:prstGeom prst="rect">
            <a:avLst/>
          </a:prstGeom>
        </p:spPr>
      </p:pic>
      <p:sp>
        <p:nvSpPr>
          <p:cNvPr id="21" name="Text Placeholder 20">
            <a:extLst>
              <a:ext uri="{FF2B5EF4-FFF2-40B4-BE49-F238E27FC236}">
                <a16:creationId xmlns:a16="http://schemas.microsoft.com/office/drawing/2014/main" id="{E1DFF24A-6025-2847-8C93-29954BFB7B89}"/>
              </a:ext>
            </a:extLst>
          </p:cNvPr>
          <p:cNvSpPr>
            <a:spLocks noGrp="1"/>
          </p:cNvSpPr>
          <p:nvPr>
            <p:ph type="body" sz="quarter" idx="13" hasCustomPrompt="1"/>
          </p:nvPr>
        </p:nvSpPr>
        <p:spPr>
          <a:xfrm>
            <a:off x="6788727" y="1016000"/>
            <a:ext cx="5403273" cy="5015345"/>
          </a:xfrm>
          <a:prstGeom prst="rect">
            <a:avLst/>
          </a:prstGeom>
          <a:noFill/>
        </p:spPr>
        <p:txBody>
          <a:bodyPr wrap="square" lIns="0" tIns="457200" rIns="457200" bIns="457200" anchor="ctr" anchorCtr="0">
            <a:noAutofit/>
          </a:bodyPr>
          <a:lstStyle>
            <a:lvl1pPr marL="0" indent="0">
              <a:buFont typeface="Arial" panose="020B0604020202020204" pitchFamily="34" charset="0"/>
              <a:buNone/>
              <a:tabLst/>
              <a:defRPr sz="3200" b="1" i="0">
                <a:solidFill>
                  <a:schemeClr val="bg1"/>
                </a:solidFill>
                <a:latin typeface="Arial" panose="020B0604020202020204" pitchFamily="34" charset="0"/>
                <a:cs typeface="Arial" panose="020B0604020202020204" pitchFamily="34" charset="0"/>
              </a:defRPr>
            </a:lvl1pPr>
            <a:lvl2pPr marL="9525" indent="0">
              <a:buFontTx/>
              <a:buNone/>
              <a:tabLst/>
              <a:defRPr sz="2000" i="1">
                <a:solidFill>
                  <a:schemeClr val="bg1"/>
                </a:solidFill>
                <a:latin typeface="Arial" panose="020B0604020202020204" pitchFamily="34" charset="0"/>
                <a:cs typeface="Arial" panose="020B0604020202020204" pitchFamily="34" charset="0"/>
              </a:defRPr>
            </a:lvl2pPr>
            <a:lvl3pPr marL="0" indent="0">
              <a:spcBef>
                <a:spcPts val="3000"/>
              </a:spcBef>
              <a:buFontTx/>
              <a:buNone/>
              <a:defRPr sz="1600" b="1" i="0" baseline="0">
                <a:solidFill>
                  <a:schemeClr val="bg1"/>
                </a:solidFill>
                <a:latin typeface="+mj-lt"/>
              </a:defRPr>
            </a:lvl3pPr>
            <a:lvl4pPr marL="0" indent="0">
              <a:buFontTx/>
              <a:buNone/>
              <a:defRPr sz="1400" baseline="0">
                <a:solidFill>
                  <a:schemeClr val="bg1"/>
                </a:solidFill>
              </a:defRPr>
            </a:lvl4pPr>
            <a:lvl5pPr marL="1828800" indent="0">
              <a:buFontTx/>
              <a:buNone/>
              <a:defRPr/>
            </a:lvl5pPr>
          </a:lstStyle>
          <a:p>
            <a:pPr lvl="0"/>
            <a:r>
              <a:rPr lang="en-US" dirty="0"/>
              <a:t>Click to edit title</a:t>
            </a:r>
          </a:p>
          <a:p>
            <a:pPr lvl="1"/>
            <a:r>
              <a:rPr lang="en-US" dirty="0"/>
              <a:t>Click to edit subtitle</a:t>
            </a:r>
          </a:p>
          <a:p>
            <a:pPr lvl="2"/>
            <a:r>
              <a:rPr lang="en-US" dirty="0"/>
              <a:t>Presenter name</a:t>
            </a:r>
          </a:p>
          <a:p>
            <a:pPr lvl="3"/>
            <a:r>
              <a:rPr lang="en-US" dirty="0"/>
              <a:t>Date</a:t>
            </a:r>
          </a:p>
          <a:p>
            <a:pPr lvl="1"/>
            <a:endParaRPr lang="en-US" dirty="0"/>
          </a:p>
        </p:txBody>
      </p:sp>
    </p:spTree>
    <p:extLst>
      <p:ext uri="{BB962C8B-B14F-4D97-AF65-F5344CB8AC3E}">
        <p14:creationId xmlns:p14="http://schemas.microsoft.com/office/powerpoint/2010/main" val="25878209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840">
          <p15:clr>
            <a:srgbClr val="FBAE40"/>
          </p15:clr>
        </p15:guide>
        <p15:guide id="3" orient="horz" pos="1920">
          <p15:clr>
            <a:srgbClr val="FBAE40"/>
          </p15:clr>
        </p15:guide>
        <p15:guide id="4" pos="532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lvl1pPr>
              <a:defRPr>
                <a:solidFill>
                  <a:srgbClr val="015976"/>
                </a:solidFill>
              </a:defRPr>
            </a:lvl1pPr>
          </a:lstStyle>
          <a:p>
            <a:r>
              <a:rPr lang="en-US" dirty="0"/>
              <a:t>Click to edit Master title (reduce font if over 1 line)</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589447" y="2162286"/>
            <a:ext cx="10802901" cy="4163209"/>
          </a:xfrm>
        </p:spPr>
        <p:txBody>
          <a:bodyPr/>
          <a:lstStyle>
            <a:lvl1pPr>
              <a:buClr>
                <a:srgbClr val="015976"/>
              </a:buClr>
              <a:defRPr/>
            </a:lvl1pPr>
            <a:lvl2pPr>
              <a:buClr>
                <a:srgbClr val="015976"/>
              </a:buClr>
              <a:defRPr/>
            </a:lvl2pPr>
            <a:lvl3pPr>
              <a:buClr>
                <a:srgbClr val="015976"/>
              </a:buClr>
              <a:defRPr sz="1800"/>
            </a:lvl3pPr>
            <a:lvl4pPr>
              <a:buClr>
                <a:srgbClr val="015976"/>
              </a:buClr>
              <a:defRPr sz="1800"/>
            </a:lvl4pPr>
            <a:lvl5pPr>
              <a:buClr>
                <a:srgbClr val="015976"/>
              </a:buCl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6/28/2022</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a:xfrm>
            <a:off x="938150" y="6492875"/>
            <a:ext cx="5060066"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Tree>
    <p:extLst>
      <p:ext uri="{BB962C8B-B14F-4D97-AF65-F5344CB8AC3E}">
        <p14:creationId xmlns:p14="http://schemas.microsoft.com/office/powerpoint/2010/main" val="2061193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Banner Righ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6B62C5-0F37-C0EE-C918-68C1AD3D44A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a:xfrm>
            <a:off x="589448" y="1290516"/>
            <a:ext cx="10802900" cy="715148"/>
          </a:xfrm>
        </p:spPr>
        <p:txBody>
          <a:bodyPr/>
          <a:lstStyle/>
          <a:p>
            <a:r>
              <a:rPr lang="en-US" dirty="0"/>
              <a:t>Click to edit Master title (reduce font if over 1 line)</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589447" y="2005664"/>
            <a:ext cx="10802901" cy="4173967"/>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6/28/2022</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a:xfrm>
            <a:off x="938150" y="6492875"/>
            <a:ext cx="5060066"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Tree>
    <p:extLst>
      <p:ext uri="{BB962C8B-B14F-4D97-AF65-F5344CB8AC3E}">
        <p14:creationId xmlns:p14="http://schemas.microsoft.com/office/powerpoint/2010/main" val="3931340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Banner S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6B62C5-0F37-C0EE-C918-68C1AD3D44A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a:xfrm>
            <a:off x="1269402" y="784906"/>
            <a:ext cx="10122945" cy="715148"/>
          </a:xfrm>
        </p:spPr>
        <p:txBody>
          <a:bodyPr/>
          <a:lstStyle/>
          <a:p>
            <a:r>
              <a:rPr lang="en-US" dirty="0"/>
              <a:t>Click to edit Master title (reduce font if over 1 line)</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1269402" y="1581375"/>
            <a:ext cx="10122946" cy="4260027"/>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a:xfrm>
            <a:off x="6330874" y="6492875"/>
            <a:ext cx="1438726" cy="365125"/>
          </a:xfrm>
        </p:spPr>
        <p:txBody>
          <a:bodyPr/>
          <a:lstStyle>
            <a:lvl1pPr algn="l">
              <a:defRPr/>
            </a:lvl1pPr>
          </a:lstStyle>
          <a:p>
            <a:fld id="{27CD4A3B-E186-AB40-96C6-355AF9A6FE76}" type="datetimeFigureOut">
              <a:rPr lang="en-US" smtClean="0"/>
              <a:pPr/>
              <a:t>6/28/2022</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a:xfrm>
            <a:off x="1269402" y="6492875"/>
            <a:ext cx="4728814"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Tree>
    <p:extLst>
      <p:ext uri="{BB962C8B-B14F-4D97-AF65-F5344CB8AC3E}">
        <p14:creationId xmlns:p14="http://schemas.microsoft.com/office/powerpoint/2010/main" val="4075564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Bottom Banner">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DC532A-1765-6F91-C87D-41AC2669E4D9}"/>
              </a:ext>
            </a:extLst>
          </p:cNvPr>
          <p:cNvPicPr>
            <a:picLocks noChangeAspect="1"/>
          </p:cNvPicPr>
          <p:nvPr userDrawn="1"/>
        </p:nvPicPr>
        <p:blipFill>
          <a:blip r:embed="rId2"/>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B94490C-B860-ABF6-480D-C7295322D466}"/>
              </a:ext>
            </a:extLst>
          </p:cNvPr>
          <p:cNvSpPr/>
          <p:nvPr userDrawn="1"/>
        </p:nvSpPr>
        <p:spPr>
          <a:xfrm>
            <a:off x="0" y="189186"/>
            <a:ext cx="12192000" cy="520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3">
            <a:extLst>
              <a:ext uri="{FF2B5EF4-FFF2-40B4-BE49-F238E27FC236}">
                <a16:creationId xmlns:a16="http://schemas.microsoft.com/office/drawing/2014/main" id="{31E5B5F1-D494-D09F-AA13-6E06D49A2956}"/>
              </a:ext>
            </a:extLst>
          </p:cNvPr>
          <p:cNvSpPr>
            <a:spLocks noGrp="1"/>
          </p:cNvSpPr>
          <p:nvPr>
            <p:ph type="dt" sz="half" idx="10"/>
          </p:nvPr>
        </p:nvSpPr>
        <p:spPr>
          <a:xfrm>
            <a:off x="10534487" y="6492875"/>
            <a:ext cx="1438726" cy="365125"/>
          </a:xfrm>
        </p:spPr>
        <p:txBody>
          <a:bodyPr/>
          <a:lstStyle/>
          <a:p>
            <a:fld id="{27CD4A3B-E186-AB40-96C6-355AF9A6FE76}" type="datetimeFigureOut">
              <a:rPr lang="en-US" smtClean="0"/>
              <a:t>6/28/2022</a:t>
            </a:fld>
            <a:endParaRPr lang="en-US"/>
          </a:p>
        </p:txBody>
      </p:sp>
      <p:sp>
        <p:nvSpPr>
          <p:cNvPr id="7" name="Footer Placeholder 4">
            <a:extLst>
              <a:ext uri="{FF2B5EF4-FFF2-40B4-BE49-F238E27FC236}">
                <a16:creationId xmlns:a16="http://schemas.microsoft.com/office/drawing/2014/main" id="{92A4C42D-981C-49A1-9A49-4F8355179CA2}"/>
              </a:ext>
            </a:extLst>
          </p:cNvPr>
          <p:cNvSpPr>
            <a:spLocks noGrp="1"/>
          </p:cNvSpPr>
          <p:nvPr>
            <p:ph type="ftr" sz="quarter" idx="11"/>
          </p:nvPr>
        </p:nvSpPr>
        <p:spPr>
          <a:xfrm>
            <a:off x="938150" y="6492875"/>
            <a:ext cx="5060066" cy="365125"/>
          </a:xfrm>
          <a:prstGeom prst="rect">
            <a:avLst/>
          </a:prstGeom>
        </p:spPr>
        <p:txBody>
          <a:bodyPr/>
          <a:lstStyle/>
          <a:p>
            <a:endParaRPr lang="en-US" dirty="0"/>
          </a:p>
        </p:txBody>
      </p:sp>
      <p:sp>
        <p:nvSpPr>
          <p:cNvPr id="8" name="Slide Number Placeholder 5">
            <a:extLst>
              <a:ext uri="{FF2B5EF4-FFF2-40B4-BE49-F238E27FC236}">
                <a16:creationId xmlns:a16="http://schemas.microsoft.com/office/drawing/2014/main" id="{CCC190C0-1F56-921B-F751-D9694028AFD8}"/>
              </a:ext>
            </a:extLst>
          </p:cNvPr>
          <p:cNvSpPr>
            <a:spLocks noGrp="1"/>
          </p:cNvSpPr>
          <p:nvPr>
            <p:ph type="sldNum" sz="quarter" idx="12"/>
          </p:nvPr>
        </p:nvSpPr>
        <p:spPr>
          <a:xfrm>
            <a:off x="155020" y="6492875"/>
            <a:ext cx="434428" cy="365125"/>
          </a:xfrm>
        </p:spPr>
        <p:txBody>
          <a:bodyPr/>
          <a:lstStyle/>
          <a:p>
            <a:fld id="{82B577FA-F7D9-2C48-919F-F962E3BF952F}" type="slidenum">
              <a:rPr lang="en-US" smtClean="0"/>
              <a:t>‹#›</a:t>
            </a:fld>
            <a:endParaRPr lang="en-US" dirty="0"/>
          </a:p>
        </p:txBody>
      </p:sp>
      <p:sp>
        <p:nvSpPr>
          <p:cNvPr id="9" name="Title 1">
            <a:extLst>
              <a:ext uri="{FF2B5EF4-FFF2-40B4-BE49-F238E27FC236}">
                <a16:creationId xmlns:a16="http://schemas.microsoft.com/office/drawing/2014/main" id="{B7730526-4C2A-C4CE-429C-661986FB54B5}"/>
              </a:ext>
            </a:extLst>
          </p:cNvPr>
          <p:cNvSpPr>
            <a:spLocks noGrp="1"/>
          </p:cNvSpPr>
          <p:nvPr>
            <p:ph type="title" hasCustomPrompt="1"/>
          </p:nvPr>
        </p:nvSpPr>
        <p:spPr>
          <a:xfrm>
            <a:off x="589448" y="586323"/>
            <a:ext cx="10802900" cy="715148"/>
          </a:xfrm>
        </p:spPr>
        <p:txBody>
          <a:bodyPr/>
          <a:lstStyle/>
          <a:p>
            <a:r>
              <a:rPr lang="en-US" dirty="0"/>
              <a:t>Click to edit Master title (reduce font if over 1 line)</a:t>
            </a:r>
          </a:p>
        </p:txBody>
      </p:sp>
      <p:sp>
        <p:nvSpPr>
          <p:cNvPr id="10" name="Content Placeholder 2">
            <a:extLst>
              <a:ext uri="{FF2B5EF4-FFF2-40B4-BE49-F238E27FC236}">
                <a16:creationId xmlns:a16="http://schemas.microsoft.com/office/drawing/2014/main" id="{50909143-8958-3722-C299-479A105D2DE7}"/>
              </a:ext>
            </a:extLst>
          </p:cNvPr>
          <p:cNvSpPr>
            <a:spLocks noGrp="1"/>
          </p:cNvSpPr>
          <p:nvPr>
            <p:ph idx="1" hasCustomPrompt="1"/>
          </p:nvPr>
        </p:nvSpPr>
        <p:spPr>
          <a:xfrm>
            <a:off x="589447" y="1301471"/>
            <a:ext cx="10802901" cy="4678915"/>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39784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840">
          <p15:clr>
            <a:srgbClr val="FBAE40"/>
          </p15:clr>
        </p15:guide>
        <p15:guide id="3" orient="horz" pos="1920">
          <p15:clr>
            <a:srgbClr val="FBAE40"/>
          </p15:clr>
        </p15:guide>
        <p15:guide id="4" pos="532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71229F-2137-2D6A-5550-9EBE3E74A18B}"/>
              </a:ext>
            </a:extLst>
          </p:cNvPr>
          <p:cNvPicPr>
            <a:picLocks noChangeAspect="1"/>
          </p:cNvPicPr>
          <p:nvPr userDrawn="1"/>
        </p:nvPicPr>
        <p:blipFill>
          <a:blip r:embed="rId22"/>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D682502A-5BF2-8845-923F-AAF24377FEFD}"/>
              </a:ext>
            </a:extLst>
          </p:cNvPr>
          <p:cNvSpPr>
            <a:spLocks noGrp="1"/>
          </p:cNvSpPr>
          <p:nvPr>
            <p:ph type="title"/>
          </p:nvPr>
        </p:nvSpPr>
        <p:spPr>
          <a:xfrm>
            <a:off x="589448" y="1419213"/>
            <a:ext cx="10802900" cy="635497"/>
          </a:xfrm>
          <a:prstGeom prst="rect">
            <a:avLst/>
          </a:prstGeom>
        </p:spPr>
        <p:txBody>
          <a:bodyPr vert="horz" lIns="0" tIns="0" rIns="91440" bIns="45720" rtlCol="0" anchor="t" anchorCtr="0">
            <a:noAutofit/>
          </a:bodyPr>
          <a:lstStyle/>
          <a:p>
            <a:r>
              <a:rPr lang="en-US" dirty="0"/>
              <a:t>Click to edit Master title (reduce font if over 1 line)</a:t>
            </a:r>
          </a:p>
        </p:txBody>
      </p:sp>
      <p:sp>
        <p:nvSpPr>
          <p:cNvPr id="3" name="Text Placeholder 2">
            <a:extLst>
              <a:ext uri="{FF2B5EF4-FFF2-40B4-BE49-F238E27FC236}">
                <a16:creationId xmlns:a16="http://schemas.microsoft.com/office/drawing/2014/main" id="{3C7B4A4D-34FE-994A-AFE8-DCF682312F44}"/>
              </a:ext>
            </a:extLst>
          </p:cNvPr>
          <p:cNvSpPr>
            <a:spLocks noGrp="1"/>
          </p:cNvSpPr>
          <p:nvPr>
            <p:ph type="body" idx="1"/>
          </p:nvPr>
        </p:nvSpPr>
        <p:spPr>
          <a:xfrm>
            <a:off x="589447" y="2162286"/>
            <a:ext cx="10802901" cy="4173967"/>
          </a:xfrm>
          <a:prstGeom prst="rect">
            <a:avLst/>
          </a:prstGeom>
        </p:spPr>
        <p:txBody>
          <a:bodyPr vert="horz" lIns="0" tIns="0" rIns="91440" bIns="4572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600CF24-C629-E54C-BA9B-20518F01F087}"/>
              </a:ext>
            </a:extLst>
          </p:cNvPr>
          <p:cNvSpPr>
            <a:spLocks noGrp="1"/>
          </p:cNvSpPr>
          <p:nvPr>
            <p:ph type="dt" sz="half" idx="2"/>
          </p:nvPr>
        </p:nvSpPr>
        <p:spPr>
          <a:xfrm>
            <a:off x="10534487" y="6492875"/>
            <a:ext cx="1438726" cy="365125"/>
          </a:xfrm>
          <a:prstGeom prst="rect">
            <a:avLst/>
          </a:prstGeom>
        </p:spPr>
        <p:txBody>
          <a:bodyPr vert="horz" lIns="91440" tIns="45720" rIns="91440" bIns="155448" rtlCol="0" anchor="ctr"/>
          <a:lstStyle>
            <a:lvl1pPr algn="r">
              <a:defRPr sz="1000">
                <a:solidFill>
                  <a:schemeClr val="accent6">
                    <a:lumMod val="40000"/>
                    <a:lumOff val="60000"/>
                  </a:schemeClr>
                </a:solidFill>
                <a:latin typeface="Arial" panose="020B0604020202020204" pitchFamily="34" charset="0"/>
                <a:cs typeface="Arial" panose="020B0604020202020204" pitchFamily="34" charset="0"/>
              </a:defRPr>
            </a:lvl1pPr>
          </a:lstStyle>
          <a:p>
            <a:fld id="{27CD4A3B-E186-AB40-96C6-355AF9A6FE76}" type="datetimeFigureOut">
              <a:rPr lang="en-US" smtClean="0"/>
              <a:pPr/>
              <a:t>6/28/2022</a:t>
            </a:fld>
            <a:endParaRPr lang="en-US" dirty="0"/>
          </a:p>
        </p:txBody>
      </p:sp>
      <p:sp>
        <p:nvSpPr>
          <p:cNvPr id="5" name="Footer Placeholder 4">
            <a:extLst>
              <a:ext uri="{FF2B5EF4-FFF2-40B4-BE49-F238E27FC236}">
                <a16:creationId xmlns:a16="http://schemas.microsoft.com/office/drawing/2014/main" id="{73334D85-E219-4F49-88C8-4DC17F06DE96}"/>
              </a:ext>
            </a:extLst>
          </p:cNvPr>
          <p:cNvSpPr>
            <a:spLocks noGrp="1"/>
          </p:cNvSpPr>
          <p:nvPr>
            <p:ph type="ftr" sz="quarter" idx="3"/>
          </p:nvPr>
        </p:nvSpPr>
        <p:spPr>
          <a:xfrm>
            <a:off x="938150" y="6492875"/>
            <a:ext cx="8625398" cy="365125"/>
          </a:xfrm>
          <a:prstGeom prst="rect">
            <a:avLst/>
          </a:prstGeom>
        </p:spPr>
        <p:txBody>
          <a:bodyPr vert="horz" lIns="91440" tIns="45720" rIns="91440" bIns="155448" rtlCol="0" anchor="ctr"/>
          <a:lstStyle>
            <a:lvl1pPr algn="l">
              <a:defRPr sz="1000">
                <a:solidFill>
                  <a:schemeClr val="accent6">
                    <a:lumMod val="40000"/>
                    <a:lumOff val="60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FE57F2A8-2F01-4745-8AFB-4EEC8D271DA8}"/>
              </a:ext>
            </a:extLst>
          </p:cNvPr>
          <p:cNvSpPr>
            <a:spLocks noGrp="1"/>
          </p:cNvSpPr>
          <p:nvPr>
            <p:ph type="sldNum" sz="quarter" idx="4"/>
          </p:nvPr>
        </p:nvSpPr>
        <p:spPr>
          <a:xfrm>
            <a:off x="155020" y="6492875"/>
            <a:ext cx="434428" cy="365125"/>
          </a:xfrm>
          <a:prstGeom prst="rect">
            <a:avLst/>
          </a:prstGeom>
        </p:spPr>
        <p:txBody>
          <a:bodyPr vert="horz" lIns="91440" tIns="45720" rIns="91440" bIns="155448" rtlCol="0" anchor="ctr"/>
          <a:lstStyle>
            <a:lvl1pPr algn="ctr">
              <a:defRPr sz="1000" b="1">
                <a:solidFill>
                  <a:schemeClr val="accent6">
                    <a:lumMod val="40000"/>
                    <a:lumOff val="60000"/>
                  </a:schemeClr>
                </a:solidFill>
                <a:latin typeface="Arial" panose="020B0604020202020204" pitchFamily="34" charset="0"/>
                <a:cs typeface="Arial" panose="020B0604020202020204" pitchFamily="34" charset="0"/>
              </a:defRPr>
            </a:lvl1pPr>
          </a:lstStyle>
          <a:p>
            <a:fld id="{82B577FA-F7D9-2C48-919F-F962E3BF952F}" type="slidenum">
              <a:rPr lang="en-US" smtClean="0"/>
              <a:pPr/>
              <a:t>‹#›</a:t>
            </a:fld>
            <a:endParaRPr lang="en-US" dirty="0"/>
          </a:p>
        </p:txBody>
      </p:sp>
    </p:spTree>
    <p:extLst>
      <p:ext uri="{BB962C8B-B14F-4D97-AF65-F5344CB8AC3E}">
        <p14:creationId xmlns:p14="http://schemas.microsoft.com/office/powerpoint/2010/main" val="1735166460"/>
      </p:ext>
    </p:extLst>
  </p:cSld>
  <p:clrMap bg1="lt1" tx1="dk1" bg2="lt2" tx2="dk2" accent1="accent1" accent2="accent2" accent3="accent3" accent4="accent4" accent5="accent5" accent6="accent6" hlink="hlink" folHlink="folHlink"/>
  <p:sldLayoutIdLst>
    <p:sldLayoutId id="2147483688" r:id="rId1"/>
    <p:sldLayoutId id="2147483726" r:id="rId2"/>
    <p:sldLayoutId id="2147483716" r:id="rId3"/>
    <p:sldLayoutId id="2147483721" r:id="rId4"/>
    <p:sldLayoutId id="2147483723" r:id="rId5"/>
    <p:sldLayoutId id="2147483694" r:id="rId6"/>
    <p:sldLayoutId id="2147483704" r:id="rId7"/>
    <p:sldLayoutId id="2147483719" r:id="rId8"/>
    <p:sldLayoutId id="2147483729" r:id="rId9"/>
    <p:sldLayoutId id="2147483705" r:id="rId10"/>
    <p:sldLayoutId id="2147483707" r:id="rId11"/>
    <p:sldLayoutId id="2147483717" r:id="rId12"/>
    <p:sldLayoutId id="2147483718" r:id="rId13"/>
    <p:sldLayoutId id="2147483720" r:id="rId14"/>
    <p:sldLayoutId id="2147483725" r:id="rId15"/>
    <p:sldLayoutId id="2147483730" r:id="rId16"/>
    <p:sldLayoutId id="2147483731" r:id="rId17"/>
    <p:sldLayoutId id="2147483732" r:id="rId18"/>
    <p:sldLayoutId id="2147483733" r:id="rId19"/>
    <p:sldLayoutId id="2147483734" r:id="rId20"/>
  </p:sldLayoutIdLst>
  <p:txStyles>
    <p:titleStyle>
      <a:lvl1pPr algn="l" defTabSz="914400" rtl="0" eaLnBrk="1" latinLnBrk="0" hangingPunct="1">
        <a:lnSpc>
          <a:spcPct val="90000"/>
        </a:lnSpc>
        <a:spcBef>
          <a:spcPct val="0"/>
        </a:spcBef>
        <a:buNone/>
        <a:defRPr sz="3200" b="1" i="0" kern="1200">
          <a:solidFill>
            <a:srgbClr val="01597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15976"/>
        </a:buClr>
        <a:buFont typeface="Arial" panose="020B0604020202020204" pitchFamily="34" charset="0"/>
        <a:buChar char="•"/>
        <a:defRPr sz="2100" b="0" i="0" kern="1200" baseline="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15976"/>
        </a:buClr>
        <a:buFont typeface="Arial" panose="020B0604020202020204" pitchFamily="34" charset="0"/>
        <a:buChar char="−"/>
        <a:defRPr sz="2100" b="0" i="0" kern="1200" baseline="0">
          <a:solidFill>
            <a:schemeClr val="accent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15976"/>
        </a:buClr>
        <a:buFont typeface="Arial" panose="020B0604020202020204" pitchFamily="34" charset="0"/>
        <a:buChar char="•"/>
        <a:defRPr sz="1800" b="0" i="0" kern="1200" baseline="0">
          <a:solidFill>
            <a:schemeClr val="accent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15976"/>
        </a:buClr>
        <a:buFont typeface="Arial" panose="020B0604020202020204" pitchFamily="34" charset="0"/>
        <a:buChar char="−"/>
        <a:defRPr sz="2000" b="0" i="0" kern="1200" baseline="0">
          <a:solidFill>
            <a:schemeClr val="accent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15976"/>
        </a:buClr>
        <a:buFont typeface="Arial" panose="020B0604020202020204" pitchFamily="34" charset="0"/>
        <a:buChar char="•"/>
        <a:defRPr sz="1600" b="0" i="0" kern="1200" baseline="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FFBDF4-D027-5540-A4D0-49BD3CCE65CE}"/>
              </a:ext>
            </a:extLst>
          </p:cNvPr>
          <p:cNvSpPr>
            <a:spLocks noGrp="1"/>
          </p:cNvSpPr>
          <p:nvPr>
            <p:ph type="body" sz="quarter" idx="13"/>
          </p:nvPr>
        </p:nvSpPr>
        <p:spPr/>
        <p:txBody>
          <a:bodyPr/>
          <a:lstStyle/>
          <a:p>
            <a:r>
              <a:rPr lang="en-GB" dirty="0"/>
              <a:t>Thermal and Electrical Coupling to Electrolysis Plants</a:t>
            </a:r>
            <a:endParaRPr lang="en-US" i="1" dirty="0"/>
          </a:p>
        </p:txBody>
      </p:sp>
      <p:sp>
        <p:nvSpPr>
          <p:cNvPr id="9" name="Text Placeholder 8">
            <a:extLst>
              <a:ext uri="{FF2B5EF4-FFF2-40B4-BE49-F238E27FC236}">
                <a16:creationId xmlns:a16="http://schemas.microsoft.com/office/drawing/2014/main" id="{1ED3DB38-6776-81B1-483B-E2B8DE1A4A3E}"/>
              </a:ext>
            </a:extLst>
          </p:cNvPr>
          <p:cNvSpPr>
            <a:spLocks noGrp="1"/>
          </p:cNvSpPr>
          <p:nvPr>
            <p:ph type="body" sz="quarter" idx="17"/>
          </p:nvPr>
        </p:nvSpPr>
        <p:spPr>
          <a:xfrm>
            <a:off x="728663" y="2447778"/>
            <a:ext cx="2541981" cy="1662058"/>
          </a:xfrm>
        </p:spPr>
        <p:txBody>
          <a:bodyPr/>
          <a:lstStyle/>
          <a:p>
            <a:r>
              <a:rPr lang="en-US" dirty="0"/>
              <a:t>Tyler Westover</a:t>
            </a:r>
          </a:p>
          <a:p>
            <a:r>
              <a:rPr lang="en-US" dirty="0"/>
              <a:t>Richard Boardman</a:t>
            </a:r>
          </a:p>
          <a:p>
            <a:r>
              <a:rPr lang="en-US" dirty="0"/>
              <a:t>Stephen Hancock</a:t>
            </a:r>
          </a:p>
          <a:p>
            <a:r>
              <a:rPr lang="en-US" dirty="0"/>
              <a:t>Kurt </a:t>
            </a:r>
            <a:r>
              <a:rPr lang="en-US" dirty="0" err="1"/>
              <a:t>Vedros</a:t>
            </a:r>
            <a:endParaRPr lang="en-US" dirty="0"/>
          </a:p>
          <a:p>
            <a:pPr lvl="1"/>
            <a:r>
              <a:rPr lang="en-US" dirty="0"/>
              <a:t>July 2022</a:t>
            </a:r>
          </a:p>
        </p:txBody>
      </p:sp>
      <p:sp>
        <p:nvSpPr>
          <p:cNvPr id="4" name="Text Placeholder 8">
            <a:extLst>
              <a:ext uri="{FF2B5EF4-FFF2-40B4-BE49-F238E27FC236}">
                <a16:creationId xmlns:a16="http://schemas.microsoft.com/office/drawing/2014/main" id="{BFD317EE-79C6-294A-0BA3-1EAE2E91408B}"/>
              </a:ext>
            </a:extLst>
          </p:cNvPr>
          <p:cNvSpPr txBox="1">
            <a:spLocks/>
          </p:cNvSpPr>
          <p:nvPr/>
        </p:nvSpPr>
        <p:spPr>
          <a:xfrm>
            <a:off x="10786406" y="28136"/>
            <a:ext cx="1341025" cy="657484"/>
          </a:xfrm>
          <a:prstGeom prst="rect">
            <a:avLst/>
          </a:prstGeom>
        </p:spPr>
        <p:txBody>
          <a:bodyPr vert="horz" lIns="0" tIns="45720" rIns="0" bIns="45720" rtlCol="0" anchor="ctr">
            <a:noAutofit/>
          </a:bodyPr>
          <a:lstStyle>
            <a:lvl1pPr marL="0" indent="0" algn="r" defTabSz="914400" rtl="0" eaLnBrk="1" latinLnBrk="0" hangingPunct="1">
              <a:lnSpc>
                <a:spcPct val="90000"/>
              </a:lnSpc>
              <a:spcBef>
                <a:spcPts val="1000"/>
              </a:spcBef>
              <a:buClr>
                <a:srgbClr val="015976"/>
              </a:buClr>
              <a:buFont typeface="Arial" panose="020B0604020202020204" pitchFamily="34" charset="0"/>
              <a:buNone/>
              <a:defRPr sz="1600" b="1" i="0" kern="1200" baseline="0">
                <a:solidFill>
                  <a:schemeClr val="tx2"/>
                </a:solidFill>
                <a:latin typeface="Arial" panose="020B0604020202020204" pitchFamily="34" charset="0"/>
                <a:ea typeface="+mn-ea"/>
                <a:cs typeface="Arial" panose="020B0604020202020204" pitchFamily="34" charset="0"/>
              </a:defRPr>
            </a:lvl1pPr>
            <a:lvl2pPr marL="0" indent="0" algn="r" defTabSz="914400" rtl="0" eaLnBrk="1" latinLnBrk="0" hangingPunct="1">
              <a:lnSpc>
                <a:spcPct val="90000"/>
              </a:lnSpc>
              <a:spcBef>
                <a:spcPts val="800"/>
              </a:spcBef>
              <a:buClr>
                <a:srgbClr val="015976"/>
              </a:buClr>
              <a:buFontTx/>
              <a:buNone/>
              <a:defRPr sz="1400" b="0" i="0" kern="1200" baseline="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15976"/>
              </a:buClr>
              <a:buFont typeface="Arial" panose="020B0604020202020204" pitchFamily="34" charset="0"/>
              <a:buChar char="•"/>
              <a:defRPr sz="1800" b="0" i="0" kern="1200" baseline="0">
                <a:solidFill>
                  <a:schemeClr val="accent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15976"/>
              </a:buClr>
              <a:buFont typeface="Arial" panose="020B0604020202020204" pitchFamily="34" charset="0"/>
              <a:buChar char="−"/>
              <a:defRPr sz="2000" b="0" i="0" kern="1200" baseline="0">
                <a:solidFill>
                  <a:schemeClr val="accent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15976"/>
              </a:buClr>
              <a:buFont typeface="Arial" panose="020B0604020202020204" pitchFamily="34" charset="0"/>
              <a:buChar char="•"/>
              <a:defRPr sz="1600" b="0" i="0" kern="1200" baseline="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rgbClr val="FFC000"/>
                </a:solidFill>
              </a:rPr>
              <a:t>RI309</a:t>
            </a:r>
          </a:p>
        </p:txBody>
      </p:sp>
    </p:spTree>
    <p:extLst>
      <p:ext uri="{BB962C8B-B14F-4D97-AF65-F5344CB8AC3E}">
        <p14:creationId xmlns:p14="http://schemas.microsoft.com/office/powerpoint/2010/main" val="1665996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A8180-AEDB-9841-BFBB-CF23E2626A5E}"/>
              </a:ext>
            </a:extLst>
          </p:cNvPr>
          <p:cNvSpPr>
            <a:spLocks noGrp="1"/>
          </p:cNvSpPr>
          <p:nvPr>
            <p:ph type="title"/>
          </p:nvPr>
        </p:nvSpPr>
        <p:spPr>
          <a:xfrm>
            <a:off x="589447" y="1014880"/>
            <a:ext cx="11205285" cy="923246"/>
          </a:xfrm>
        </p:spPr>
        <p:txBody>
          <a:bodyPr/>
          <a:lstStyle/>
          <a:p>
            <a:r>
              <a:rPr lang="en-US" dirty="0"/>
              <a:t>Method #3:</a:t>
            </a:r>
            <a:br>
              <a:rPr lang="en-US" dirty="0"/>
            </a:br>
            <a:r>
              <a:rPr lang="en-US" sz="2400" dirty="0"/>
              <a:t>Continued…</a:t>
            </a:r>
            <a:endParaRPr lang="en-US" dirty="0"/>
          </a:p>
        </p:txBody>
      </p:sp>
      <p:sp>
        <p:nvSpPr>
          <p:cNvPr id="3" name="Slide Number Placeholder 2">
            <a:extLst>
              <a:ext uri="{FF2B5EF4-FFF2-40B4-BE49-F238E27FC236}">
                <a16:creationId xmlns:a16="http://schemas.microsoft.com/office/drawing/2014/main" id="{EEF8BE34-5BE5-204B-BEA6-CB78B4BA6279}"/>
              </a:ext>
            </a:extLst>
          </p:cNvPr>
          <p:cNvSpPr>
            <a:spLocks noGrp="1"/>
          </p:cNvSpPr>
          <p:nvPr>
            <p:ph type="sldNum" sz="quarter" idx="12"/>
          </p:nvPr>
        </p:nvSpPr>
        <p:spPr/>
        <p:txBody>
          <a:bodyPr/>
          <a:lstStyle/>
          <a:p>
            <a:fld id="{15BEEC3B-0EA6-480B-B109-237CC158263F}" type="slidenum">
              <a:rPr lang="en-US" smtClean="0"/>
              <a:t>10</a:t>
            </a:fld>
            <a:endParaRPr lang="en-US" dirty="0"/>
          </a:p>
        </p:txBody>
      </p:sp>
      <p:sp>
        <p:nvSpPr>
          <p:cNvPr id="10" name="Rectangle 9">
            <a:extLst>
              <a:ext uri="{FF2B5EF4-FFF2-40B4-BE49-F238E27FC236}">
                <a16:creationId xmlns:a16="http://schemas.microsoft.com/office/drawing/2014/main" id="{0FB8C490-7525-B346-8A15-69EE8033E2F8}"/>
              </a:ext>
            </a:extLst>
          </p:cNvPr>
          <p:cNvSpPr/>
          <p:nvPr/>
        </p:nvSpPr>
        <p:spPr>
          <a:xfrm>
            <a:off x="2168975" y="3058633"/>
            <a:ext cx="3160406" cy="527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Traditional HSSL Control Room Modernization</a:t>
            </a:r>
          </a:p>
        </p:txBody>
      </p:sp>
      <p:pic>
        <p:nvPicPr>
          <p:cNvPr id="18" name="Picture 17" descr="Diagram, schematic&#10;&#10;Description automatically generated">
            <a:extLst>
              <a:ext uri="{FF2B5EF4-FFF2-40B4-BE49-F238E27FC236}">
                <a16:creationId xmlns:a16="http://schemas.microsoft.com/office/drawing/2014/main" id="{6E1324A6-FC3B-53E7-E0EA-A9D66FE24F27}"/>
              </a:ext>
            </a:extLst>
          </p:cNvPr>
          <p:cNvPicPr>
            <a:picLocks noChangeAspect="1"/>
          </p:cNvPicPr>
          <p:nvPr/>
        </p:nvPicPr>
        <p:blipFill>
          <a:blip r:embed="rId3"/>
          <a:stretch>
            <a:fillRect/>
          </a:stretch>
        </p:blipFill>
        <p:spPr>
          <a:xfrm>
            <a:off x="3172403" y="981993"/>
            <a:ext cx="8430150" cy="5876007"/>
          </a:xfrm>
          <a:prstGeom prst="rect">
            <a:avLst/>
          </a:prstGeom>
        </p:spPr>
      </p:pic>
      <p:sp>
        <p:nvSpPr>
          <p:cNvPr id="8" name="Rectangle 7">
            <a:extLst>
              <a:ext uri="{FF2B5EF4-FFF2-40B4-BE49-F238E27FC236}">
                <a16:creationId xmlns:a16="http://schemas.microsoft.com/office/drawing/2014/main" id="{CC744AB8-63C2-EDF5-9D35-870622E02E55}"/>
              </a:ext>
            </a:extLst>
          </p:cNvPr>
          <p:cNvSpPr/>
          <p:nvPr/>
        </p:nvSpPr>
        <p:spPr>
          <a:xfrm>
            <a:off x="155020" y="3058633"/>
            <a:ext cx="3017383" cy="961097"/>
          </a:xfrm>
          <a:prstGeom prst="rect">
            <a:avLst/>
          </a:prstGeom>
        </p:spPr>
        <p:txBody>
          <a:bodyPr wrap="square">
            <a:spAutoFit/>
          </a:bodyPr>
          <a:lstStyle/>
          <a:p>
            <a:pPr marR="0" lvl="0">
              <a:lnSpc>
                <a:spcPct val="107000"/>
              </a:lnSpc>
              <a:spcBef>
                <a:spcPts val="0"/>
              </a:spcBef>
              <a:spcAft>
                <a:spcPts val="800"/>
              </a:spcAft>
            </a:pPr>
            <a:r>
              <a:rPr lang="en-US" dirty="0">
                <a:latin typeface="Arial" panose="020B0604020202020204" pitchFamily="34" charset="0"/>
                <a:ea typeface="Times New Roman" panose="02020603050405020304" pitchFamily="18" charset="0"/>
              </a:rPr>
              <a:t>Westinghouse 4</a:t>
            </a:r>
            <a:r>
              <a:rPr lang="en-US" dirty="0">
                <a:latin typeface="Cambria Math" panose="02040503050406030204" pitchFamily="18" charset="0"/>
                <a:ea typeface="Times New Roman" panose="02020603050405020304" pitchFamily="18" charset="0"/>
                <a:cs typeface="Cambria Math" panose="02040503050406030204" pitchFamily="18" charset="0"/>
              </a:rPr>
              <a:t>‐</a:t>
            </a:r>
            <a:r>
              <a:rPr lang="en-US" dirty="0">
                <a:latin typeface="Arial" panose="020B0604020202020204" pitchFamily="34" charset="0"/>
                <a:ea typeface="Times New Roman" panose="02020603050405020304" pitchFamily="18" charset="0"/>
              </a:rPr>
              <a:t>loop pressurized water reactor rated at 1200 MW</a:t>
            </a:r>
            <a:r>
              <a:rPr lang="en-US" baseline="-25000" dirty="0">
                <a:latin typeface="Arial" panose="020B0604020202020204" pitchFamily="34" charset="0"/>
                <a:ea typeface="Times New Roman" panose="02020603050405020304" pitchFamily="18" charset="0"/>
              </a:rPr>
              <a:t>e</a:t>
            </a:r>
            <a:r>
              <a:rPr lang="en-US" dirty="0">
                <a:latin typeface="Arial" panose="020B0604020202020204" pitchFamily="34" charset="0"/>
                <a:ea typeface="Times New Roman" panose="02020603050405020304" pitchFamily="18" charset="0"/>
              </a:rPr>
              <a:t> nominal</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7818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A8180-AEDB-9841-BFBB-CF23E2626A5E}"/>
              </a:ext>
            </a:extLst>
          </p:cNvPr>
          <p:cNvSpPr>
            <a:spLocks noGrp="1"/>
          </p:cNvSpPr>
          <p:nvPr>
            <p:ph type="title"/>
          </p:nvPr>
        </p:nvSpPr>
        <p:spPr>
          <a:xfrm>
            <a:off x="311854" y="1014880"/>
            <a:ext cx="11205285" cy="923246"/>
          </a:xfrm>
        </p:spPr>
        <p:txBody>
          <a:bodyPr/>
          <a:lstStyle/>
          <a:p>
            <a:r>
              <a:rPr lang="en-US" dirty="0"/>
              <a:t>Method #3: </a:t>
            </a:r>
            <a:br>
              <a:rPr lang="en-US" dirty="0"/>
            </a:br>
            <a:r>
              <a:rPr lang="en-US" sz="2400" dirty="0"/>
              <a:t>Continued…</a:t>
            </a:r>
            <a:endParaRPr lang="en-US" dirty="0"/>
          </a:p>
        </p:txBody>
      </p:sp>
      <p:sp>
        <p:nvSpPr>
          <p:cNvPr id="3" name="Slide Number Placeholder 2">
            <a:extLst>
              <a:ext uri="{FF2B5EF4-FFF2-40B4-BE49-F238E27FC236}">
                <a16:creationId xmlns:a16="http://schemas.microsoft.com/office/drawing/2014/main" id="{EEF8BE34-5BE5-204B-BEA6-CB78B4BA6279}"/>
              </a:ext>
            </a:extLst>
          </p:cNvPr>
          <p:cNvSpPr>
            <a:spLocks noGrp="1"/>
          </p:cNvSpPr>
          <p:nvPr>
            <p:ph type="sldNum" sz="quarter" idx="12"/>
          </p:nvPr>
        </p:nvSpPr>
        <p:spPr/>
        <p:txBody>
          <a:bodyPr/>
          <a:lstStyle/>
          <a:p>
            <a:fld id="{15BEEC3B-0EA6-480B-B109-237CC158263F}" type="slidenum">
              <a:rPr lang="en-US" smtClean="0"/>
              <a:t>11</a:t>
            </a:fld>
            <a:endParaRPr lang="en-US" dirty="0"/>
          </a:p>
        </p:txBody>
      </p:sp>
      <p:sp>
        <p:nvSpPr>
          <p:cNvPr id="10" name="Rectangle 9">
            <a:extLst>
              <a:ext uri="{FF2B5EF4-FFF2-40B4-BE49-F238E27FC236}">
                <a16:creationId xmlns:a16="http://schemas.microsoft.com/office/drawing/2014/main" id="{0FB8C490-7525-B346-8A15-69EE8033E2F8}"/>
              </a:ext>
            </a:extLst>
          </p:cNvPr>
          <p:cNvSpPr/>
          <p:nvPr/>
        </p:nvSpPr>
        <p:spPr>
          <a:xfrm>
            <a:off x="2168975" y="3058633"/>
            <a:ext cx="3160406" cy="527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Traditional HSSL Control Room Modernization</a:t>
            </a:r>
          </a:p>
        </p:txBody>
      </p:sp>
      <p:sp>
        <p:nvSpPr>
          <p:cNvPr id="21" name="Content Placeholder 3">
            <a:extLst>
              <a:ext uri="{FF2B5EF4-FFF2-40B4-BE49-F238E27FC236}">
                <a16:creationId xmlns:a16="http://schemas.microsoft.com/office/drawing/2014/main" id="{DBC58F26-8A9D-D436-1ED3-9DA33448411F}"/>
              </a:ext>
            </a:extLst>
          </p:cNvPr>
          <p:cNvSpPr>
            <a:spLocks noGrp="1"/>
          </p:cNvSpPr>
          <p:nvPr>
            <p:ph idx="1"/>
          </p:nvPr>
        </p:nvSpPr>
        <p:spPr>
          <a:xfrm>
            <a:off x="280156" y="1938126"/>
            <a:ext cx="2366954" cy="4850694"/>
          </a:xfrm>
        </p:spPr>
        <p:txBody>
          <a:bodyPr/>
          <a:lstStyle/>
          <a:p>
            <a:r>
              <a:rPr lang="en-US" sz="1800" dirty="0"/>
              <a:t>Operation diverts  0.67% of the total cold reheat flow and reduces the hot reheat flow to the low-P turbines by approximately 0.76%. </a:t>
            </a:r>
          </a:p>
          <a:p>
            <a:r>
              <a:rPr lang="en-US" sz="1800" dirty="0"/>
              <a:t>Heater drain tank pressure decreases 1.5 psia</a:t>
            </a:r>
          </a:p>
          <a:p>
            <a:r>
              <a:rPr lang="en-US" sz="1800" dirty="0"/>
              <a:t>These changes are not expected to cause any significant burden on the existing plant operation.</a:t>
            </a:r>
          </a:p>
        </p:txBody>
      </p:sp>
      <p:pic>
        <p:nvPicPr>
          <p:cNvPr id="5" name="Picture 4">
            <a:extLst>
              <a:ext uri="{FF2B5EF4-FFF2-40B4-BE49-F238E27FC236}">
                <a16:creationId xmlns:a16="http://schemas.microsoft.com/office/drawing/2014/main" id="{C91747B2-C388-D8C1-F71C-E335A142C740}"/>
              </a:ext>
            </a:extLst>
          </p:cNvPr>
          <p:cNvPicPr>
            <a:picLocks noChangeAspect="1"/>
          </p:cNvPicPr>
          <p:nvPr/>
        </p:nvPicPr>
        <p:blipFill>
          <a:blip r:embed="rId3"/>
          <a:stretch>
            <a:fillRect/>
          </a:stretch>
        </p:blipFill>
        <p:spPr>
          <a:xfrm>
            <a:off x="3037118" y="1495683"/>
            <a:ext cx="9116852" cy="5343935"/>
          </a:xfrm>
          <a:prstGeom prst="rect">
            <a:avLst/>
          </a:prstGeom>
        </p:spPr>
      </p:pic>
      <p:sp>
        <p:nvSpPr>
          <p:cNvPr id="18" name="Content Placeholder 3">
            <a:extLst>
              <a:ext uri="{FF2B5EF4-FFF2-40B4-BE49-F238E27FC236}">
                <a16:creationId xmlns:a16="http://schemas.microsoft.com/office/drawing/2014/main" id="{7676E43A-68E6-E149-B8B6-5CA5C43D5EB9}"/>
              </a:ext>
            </a:extLst>
          </p:cNvPr>
          <p:cNvSpPr txBox="1">
            <a:spLocks/>
          </p:cNvSpPr>
          <p:nvPr/>
        </p:nvSpPr>
        <p:spPr>
          <a:xfrm>
            <a:off x="3810000" y="1001728"/>
            <a:ext cx="8070146" cy="578620"/>
          </a:xfrm>
          <a:prstGeom prst="rect">
            <a:avLst/>
          </a:prstGeom>
        </p:spPr>
        <p:txBody>
          <a:bodyPr vert="horz" lIns="0" tIns="0" rIns="91440" bIns="45720" rtlCol="0">
            <a:normAutofit fontScale="92500" lnSpcReduction="20000"/>
          </a:bodyPr>
          <a:lstStyle>
            <a:lvl1pPr marL="228600" indent="-228600" algn="l" defTabSz="914400" rtl="0" eaLnBrk="1" latinLnBrk="0" hangingPunct="1">
              <a:lnSpc>
                <a:spcPct val="90000"/>
              </a:lnSpc>
              <a:spcBef>
                <a:spcPts val="1000"/>
              </a:spcBef>
              <a:buClr>
                <a:srgbClr val="015976"/>
              </a:buClr>
              <a:buFont typeface="Arial" panose="020B0604020202020204" pitchFamily="34" charset="0"/>
              <a:buChar char="•"/>
              <a:defRPr sz="2100" b="0" i="0" kern="1200" baseline="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15976"/>
              </a:buClr>
              <a:buFont typeface="Arial" panose="020B0604020202020204" pitchFamily="34" charset="0"/>
              <a:buChar char="−"/>
              <a:defRPr sz="2100" b="0" i="0" kern="1200" baseline="0">
                <a:solidFill>
                  <a:schemeClr val="accent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15976"/>
              </a:buClr>
              <a:buFont typeface="Arial" panose="020B0604020202020204" pitchFamily="34" charset="0"/>
              <a:buChar char="•"/>
              <a:defRPr sz="1800" b="0" i="0" kern="1200" baseline="0">
                <a:solidFill>
                  <a:schemeClr val="accent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15976"/>
              </a:buClr>
              <a:buFont typeface="Arial" panose="020B0604020202020204" pitchFamily="34" charset="0"/>
              <a:buChar char="−"/>
              <a:defRPr sz="1800" b="0" i="0" kern="1200" baseline="0">
                <a:solidFill>
                  <a:schemeClr val="accent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15976"/>
              </a:buClr>
              <a:buFont typeface="Arial" panose="020B0604020202020204" pitchFamily="34" charset="0"/>
              <a:buChar char="•"/>
              <a:defRPr sz="1800" b="0" i="0" kern="1200" baseline="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Table 4-1. Summary of Important System Parameters for 25-MWt extraction.</a:t>
            </a:r>
          </a:p>
          <a:p>
            <a:pPr marL="0" indent="0">
              <a:buNone/>
            </a:pPr>
            <a:r>
              <a:rPr lang="en-US" sz="1800" b="1" dirty="0"/>
              <a:t>Source: SL-106181, Rev0A 0 DRAFT)</a:t>
            </a:r>
          </a:p>
        </p:txBody>
      </p:sp>
      <p:sp>
        <p:nvSpPr>
          <p:cNvPr id="7" name="Rectangle 6">
            <a:extLst>
              <a:ext uri="{FF2B5EF4-FFF2-40B4-BE49-F238E27FC236}">
                <a16:creationId xmlns:a16="http://schemas.microsoft.com/office/drawing/2014/main" id="{A96A2A4E-B092-FFD2-FF60-492592FB53B7}"/>
              </a:ext>
            </a:extLst>
          </p:cNvPr>
          <p:cNvSpPr/>
          <p:nvPr/>
        </p:nvSpPr>
        <p:spPr>
          <a:xfrm>
            <a:off x="10957810" y="4098144"/>
            <a:ext cx="734518" cy="284813"/>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FCCE5EA-CC61-CFF3-8BB2-9BFDA3036333}"/>
              </a:ext>
            </a:extLst>
          </p:cNvPr>
          <p:cNvSpPr/>
          <p:nvPr/>
        </p:nvSpPr>
        <p:spPr>
          <a:xfrm>
            <a:off x="10957810" y="5015042"/>
            <a:ext cx="734518" cy="284813"/>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30256C5-3A85-3A65-1261-15427839122E}"/>
              </a:ext>
            </a:extLst>
          </p:cNvPr>
          <p:cNvSpPr/>
          <p:nvPr/>
        </p:nvSpPr>
        <p:spPr>
          <a:xfrm>
            <a:off x="10957810" y="6447206"/>
            <a:ext cx="734518" cy="284813"/>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1105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A8180-AEDB-9841-BFBB-CF23E2626A5E}"/>
              </a:ext>
            </a:extLst>
          </p:cNvPr>
          <p:cNvSpPr>
            <a:spLocks noGrp="1"/>
          </p:cNvSpPr>
          <p:nvPr>
            <p:ph type="title"/>
          </p:nvPr>
        </p:nvSpPr>
        <p:spPr>
          <a:xfrm>
            <a:off x="589447" y="1014880"/>
            <a:ext cx="11205285" cy="923246"/>
          </a:xfrm>
        </p:spPr>
        <p:txBody>
          <a:bodyPr/>
          <a:lstStyle/>
          <a:p>
            <a:r>
              <a:rPr lang="en-US" dirty="0"/>
              <a:t>Method #3: </a:t>
            </a:r>
            <a:r>
              <a:rPr lang="en-US" sz="2400" dirty="0"/>
              <a:t>Continued</a:t>
            </a:r>
            <a:endParaRPr lang="en-US" dirty="0"/>
          </a:p>
        </p:txBody>
      </p:sp>
      <p:sp>
        <p:nvSpPr>
          <p:cNvPr id="3" name="Slide Number Placeholder 2">
            <a:extLst>
              <a:ext uri="{FF2B5EF4-FFF2-40B4-BE49-F238E27FC236}">
                <a16:creationId xmlns:a16="http://schemas.microsoft.com/office/drawing/2014/main" id="{EEF8BE34-5BE5-204B-BEA6-CB78B4BA6279}"/>
              </a:ext>
            </a:extLst>
          </p:cNvPr>
          <p:cNvSpPr>
            <a:spLocks noGrp="1"/>
          </p:cNvSpPr>
          <p:nvPr>
            <p:ph type="sldNum" sz="quarter" idx="12"/>
          </p:nvPr>
        </p:nvSpPr>
        <p:spPr/>
        <p:txBody>
          <a:bodyPr/>
          <a:lstStyle/>
          <a:p>
            <a:fld id="{15BEEC3B-0EA6-480B-B109-237CC158263F}" type="slidenum">
              <a:rPr lang="en-US" smtClean="0"/>
              <a:t>12</a:t>
            </a:fld>
            <a:endParaRPr lang="en-US" dirty="0"/>
          </a:p>
        </p:txBody>
      </p:sp>
      <p:sp>
        <p:nvSpPr>
          <p:cNvPr id="10" name="Rectangle 9">
            <a:extLst>
              <a:ext uri="{FF2B5EF4-FFF2-40B4-BE49-F238E27FC236}">
                <a16:creationId xmlns:a16="http://schemas.microsoft.com/office/drawing/2014/main" id="{0FB8C490-7525-B346-8A15-69EE8033E2F8}"/>
              </a:ext>
            </a:extLst>
          </p:cNvPr>
          <p:cNvSpPr/>
          <p:nvPr/>
        </p:nvSpPr>
        <p:spPr>
          <a:xfrm>
            <a:off x="2168975" y="3058633"/>
            <a:ext cx="3160406" cy="527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Traditional HSSL Control Room Modernization</a:t>
            </a:r>
          </a:p>
        </p:txBody>
      </p:sp>
      <p:sp>
        <p:nvSpPr>
          <p:cNvPr id="21" name="Content Placeholder 3">
            <a:extLst>
              <a:ext uri="{FF2B5EF4-FFF2-40B4-BE49-F238E27FC236}">
                <a16:creationId xmlns:a16="http://schemas.microsoft.com/office/drawing/2014/main" id="{DBC58F26-8A9D-D436-1ED3-9DA33448411F}"/>
              </a:ext>
            </a:extLst>
          </p:cNvPr>
          <p:cNvSpPr>
            <a:spLocks noGrp="1"/>
          </p:cNvSpPr>
          <p:nvPr>
            <p:ph idx="1"/>
          </p:nvPr>
        </p:nvSpPr>
        <p:spPr>
          <a:xfrm>
            <a:off x="280154" y="1528786"/>
            <a:ext cx="11637025" cy="2297626"/>
          </a:xfrm>
        </p:spPr>
        <p:txBody>
          <a:bodyPr/>
          <a:lstStyle/>
          <a:p>
            <a:r>
              <a:rPr lang="en-US" sz="2000" b="1" dirty="0"/>
              <a:t>Electrical Design. </a:t>
            </a:r>
            <a:r>
              <a:rPr lang="en-US" sz="2000" dirty="0"/>
              <a:t>The preferred electrical system tie-in point is high-voltage side of the main GSU transformer. The electrical feed consists of a motor-operated disconnect switch, high-voltage circuit breaker, and high-voltage transmission line. For a total apparent power rating of 140 MVA transmitted to the H</a:t>
            </a:r>
            <a:r>
              <a:rPr lang="en-US" sz="2000" baseline="-25000" dirty="0"/>
              <a:t>2</a:t>
            </a:r>
            <a:r>
              <a:rPr lang="en-US" sz="2000" dirty="0"/>
              <a:t> plant, the current rating of the high-voltage equipment must be in the range of approximately 162 A-350 A, considering a nominal transmission system voltage in the range of 230 kV to 500 kV. </a:t>
            </a:r>
          </a:p>
          <a:p>
            <a:pPr lvl="1"/>
            <a:r>
              <a:rPr lang="en-US" sz="2000" dirty="0"/>
              <a:t>Well within typical rating of available high-voltage electrical equipment.</a:t>
            </a:r>
          </a:p>
        </p:txBody>
      </p:sp>
      <p:pic>
        <p:nvPicPr>
          <p:cNvPr id="5" name="Picture 4">
            <a:extLst>
              <a:ext uri="{FF2B5EF4-FFF2-40B4-BE49-F238E27FC236}">
                <a16:creationId xmlns:a16="http://schemas.microsoft.com/office/drawing/2014/main" id="{C617228D-A669-3CD3-E9F6-1D88AACCCF10}"/>
              </a:ext>
            </a:extLst>
          </p:cNvPr>
          <p:cNvPicPr>
            <a:picLocks noChangeAspect="1"/>
          </p:cNvPicPr>
          <p:nvPr/>
        </p:nvPicPr>
        <p:blipFill>
          <a:blip r:embed="rId3"/>
          <a:stretch>
            <a:fillRect/>
          </a:stretch>
        </p:blipFill>
        <p:spPr>
          <a:xfrm>
            <a:off x="589447" y="3705837"/>
            <a:ext cx="11125200" cy="2933700"/>
          </a:xfrm>
          <a:prstGeom prst="rect">
            <a:avLst/>
          </a:prstGeom>
        </p:spPr>
      </p:pic>
    </p:spTree>
    <p:extLst>
      <p:ext uri="{BB962C8B-B14F-4D97-AF65-F5344CB8AC3E}">
        <p14:creationId xmlns:p14="http://schemas.microsoft.com/office/powerpoint/2010/main" val="3712081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C133A-1369-79B7-90FE-7F77E21985E7}"/>
              </a:ext>
            </a:extLst>
          </p:cNvPr>
          <p:cNvSpPr>
            <a:spLocks noGrp="1"/>
          </p:cNvSpPr>
          <p:nvPr>
            <p:ph type="title"/>
          </p:nvPr>
        </p:nvSpPr>
        <p:spPr>
          <a:xfrm>
            <a:off x="201990" y="1139333"/>
            <a:ext cx="10802900" cy="635497"/>
          </a:xfrm>
        </p:spPr>
        <p:txBody>
          <a:bodyPr/>
          <a:lstStyle/>
          <a:p>
            <a:r>
              <a:rPr lang="en-US" dirty="0"/>
              <a:t>Future Directions </a:t>
            </a:r>
          </a:p>
        </p:txBody>
      </p:sp>
      <p:sp>
        <p:nvSpPr>
          <p:cNvPr id="3" name="Content Placeholder 2">
            <a:extLst>
              <a:ext uri="{FF2B5EF4-FFF2-40B4-BE49-F238E27FC236}">
                <a16:creationId xmlns:a16="http://schemas.microsoft.com/office/drawing/2014/main" id="{B8E3FF9F-26BB-CCFB-54B3-E1030C856E92}"/>
              </a:ext>
            </a:extLst>
          </p:cNvPr>
          <p:cNvSpPr>
            <a:spLocks noGrp="1"/>
          </p:cNvSpPr>
          <p:nvPr>
            <p:ph idx="1"/>
          </p:nvPr>
        </p:nvSpPr>
        <p:spPr>
          <a:xfrm>
            <a:off x="728929" y="1774830"/>
            <a:ext cx="10802901" cy="4563977"/>
          </a:xfrm>
        </p:spPr>
        <p:txBody>
          <a:bodyPr/>
          <a:lstStyle/>
          <a:p>
            <a:pPr marL="0" indent="0">
              <a:buNone/>
            </a:pPr>
            <a:r>
              <a:rPr lang="en-US" b="1" dirty="0"/>
              <a:t>Full-scope &amp; Reduced-order Simulators (Methods #1 &amp; #2; Option A)</a:t>
            </a:r>
          </a:p>
          <a:p>
            <a:pPr lvl="1"/>
            <a:r>
              <a:rPr lang="en-US" dirty="0"/>
              <a:t>Update simulators with automatic control system design</a:t>
            </a:r>
          </a:p>
          <a:p>
            <a:pPr lvl="1"/>
            <a:r>
              <a:rPr lang="en-US" dirty="0"/>
              <a:t>Update simulators to match Sargent &amp; Lundy Preconceptual Design (Option B)</a:t>
            </a:r>
          </a:p>
          <a:p>
            <a:pPr lvl="1"/>
            <a:r>
              <a:rPr lang="en-US" dirty="0"/>
              <a:t>Add high fidelity simulation of H</a:t>
            </a:r>
            <a:r>
              <a:rPr lang="en-US" baseline="-25000" dirty="0"/>
              <a:t>2</a:t>
            </a:r>
            <a:r>
              <a:rPr lang="en-US" dirty="0"/>
              <a:t> plant for realistic electrical and thermal power coupling</a:t>
            </a:r>
          </a:p>
          <a:p>
            <a:pPr marL="0" indent="0">
              <a:buNone/>
            </a:pPr>
            <a:r>
              <a:rPr lang="en-US" b="1" dirty="0"/>
              <a:t>Sargent &amp; Lundy / Westinghouse Preconceptual Design (Method #3)</a:t>
            </a:r>
            <a:endParaRPr lang="en-US" dirty="0"/>
          </a:p>
          <a:p>
            <a:pPr lvl="1"/>
            <a:r>
              <a:rPr lang="en-US" dirty="0"/>
              <a:t>Complete preconceptual design for 25 </a:t>
            </a:r>
            <a:r>
              <a:rPr lang="en-US" dirty="0" err="1"/>
              <a:t>MW</a:t>
            </a:r>
            <a:r>
              <a:rPr lang="en-US" baseline="-25000" dirty="0" err="1"/>
              <a:t>t</a:t>
            </a:r>
            <a:r>
              <a:rPr lang="en-US" dirty="0"/>
              <a:t> and perform sensitivity studies for 100-500 </a:t>
            </a:r>
            <a:r>
              <a:rPr lang="en-US" dirty="0" err="1"/>
              <a:t>MW</a:t>
            </a:r>
            <a:r>
              <a:rPr lang="en-US" baseline="-25000" dirty="0" err="1"/>
              <a:t>t</a:t>
            </a:r>
            <a:endParaRPr lang="en-US" baseline="-25000" dirty="0"/>
          </a:p>
          <a:p>
            <a:pPr lvl="1"/>
            <a:r>
              <a:rPr lang="en-US" dirty="0"/>
              <a:t>Estimate installation costs</a:t>
            </a:r>
          </a:p>
          <a:p>
            <a:pPr lvl="1"/>
            <a:r>
              <a:rPr lang="en-US" dirty="0"/>
              <a:t>Perform 10 CFR 50.59 evaluation</a:t>
            </a:r>
          </a:p>
          <a:p>
            <a:pPr marL="0" indent="0">
              <a:buNone/>
            </a:pPr>
            <a:r>
              <a:rPr lang="en-US" b="1" dirty="0"/>
              <a:t>Work with Partners to Develop Site-Specific Conceptual Designs</a:t>
            </a:r>
            <a:endParaRPr lang="en-US" dirty="0"/>
          </a:p>
          <a:p>
            <a:pPr lvl="1"/>
            <a:r>
              <a:rPr lang="en-US" dirty="0"/>
              <a:t>Prepares for coupling of light water reactors with SOC hydrogen plants, potentially in a future Regional Hydrogen Hub. </a:t>
            </a:r>
            <a:endParaRPr lang="en-US" b="1" dirty="0"/>
          </a:p>
          <a:p>
            <a:pPr marL="0" indent="0">
              <a:buNone/>
            </a:pPr>
            <a:endParaRPr lang="en-US" dirty="0"/>
          </a:p>
        </p:txBody>
      </p:sp>
    </p:spTree>
    <p:extLst>
      <p:ext uri="{BB962C8B-B14F-4D97-AF65-F5344CB8AC3E}">
        <p14:creationId xmlns:p14="http://schemas.microsoft.com/office/powerpoint/2010/main" val="1798443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510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4AD2D-421C-1A69-83BB-6781EF0E3E82}"/>
              </a:ext>
            </a:extLst>
          </p:cNvPr>
          <p:cNvSpPr>
            <a:spLocks noGrp="1"/>
          </p:cNvSpPr>
          <p:nvPr>
            <p:ph type="title"/>
          </p:nvPr>
        </p:nvSpPr>
        <p:spPr/>
        <p:txBody>
          <a:bodyPr/>
          <a:lstStyle/>
          <a:p>
            <a:r>
              <a:rPr lang="en-US" dirty="0"/>
              <a:t>Thermal Dispatch Modifications</a:t>
            </a:r>
          </a:p>
        </p:txBody>
      </p:sp>
      <p:sp>
        <p:nvSpPr>
          <p:cNvPr id="3" name="Content Placeholder 2">
            <a:extLst>
              <a:ext uri="{FF2B5EF4-FFF2-40B4-BE49-F238E27FC236}">
                <a16:creationId xmlns:a16="http://schemas.microsoft.com/office/drawing/2014/main" id="{4BF95447-7F96-A432-C9AF-E06D5142269E}"/>
              </a:ext>
            </a:extLst>
          </p:cNvPr>
          <p:cNvSpPr>
            <a:spLocks noGrp="1"/>
          </p:cNvSpPr>
          <p:nvPr>
            <p:ph idx="1"/>
          </p:nvPr>
        </p:nvSpPr>
        <p:spPr>
          <a:xfrm>
            <a:off x="946609" y="2216385"/>
            <a:ext cx="4013318" cy="3962400"/>
          </a:xfrm>
        </p:spPr>
        <p:txBody>
          <a:bodyPr>
            <a:normAutofit fontScale="85000" lnSpcReduction="20000"/>
          </a:bodyPr>
          <a:lstStyle/>
          <a:p>
            <a:r>
              <a:rPr lang="en-US" dirty="0"/>
              <a:t>Thermal-hydraulic two-phase models are generated using a GSE Systems software (JADE, </a:t>
            </a:r>
            <a:r>
              <a:rPr lang="en-US" dirty="0" err="1"/>
              <a:t>Jtopmeret</a:t>
            </a:r>
            <a:r>
              <a:rPr lang="en-US" dirty="0"/>
              <a:t>) which creates the FORTRAN source code from the designed system geometries</a:t>
            </a:r>
          </a:p>
          <a:p>
            <a:r>
              <a:rPr lang="en-US" dirty="0"/>
              <a:t>In each case, the model interfaces with the main steam header of the nuclear power plant, to extract high pressure steam prior to the high pressure turbine</a:t>
            </a:r>
          </a:p>
          <a:p>
            <a:r>
              <a:rPr lang="en-US" dirty="0"/>
              <a:t>The targeted extraction rate is 15% of the main steam flow</a:t>
            </a:r>
          </a:p>
          <a:p>
            <a:r>
              <a:rPr lang="en-US" dirty="0"/>
              <a:t>The extracted steam is used to generate process steam for the process plant on-site at the nuclear plant, with a transport pipeline to the process plant</a:t>
            </a:r>
          </a:p>
          <a:p>
            <a:endParaRPr lang="en-US" dirty="0"/>
          </a:p>
        </p:txBody>
      </p:sp>
      <p:pic>
        <p:nvPicPr>
          <p:cNvPr id="4" name="Content Placeholder 4">
            <a:extLst>
              <a:ext uri="{FF2B5EF4-FFF2-40B4-BE49-F238E27FC236}">
                <a16:creationId xmlns:a16="http://schemas.microsoft.com/office/drawing/2014/main" id="{C0835011-CB62-C6F2-D8E6-FA51AD8C8682}"/>
              </a:ext>
            </a:extLst>
          </p:cNvPr>
          <p:cNvPicPr>
            <a:picLocks noChangeAspect="1"/>
          </p:cNvPicPr>
          <p:nvPr/>
        </p:nvPicPr>
        <p:blipFill>
          <a:blip r:embed="rId2"/>
          <a:stretch>
            <a:fillRect/>
          </a:stretch>
        </p:blipFill>
        <p:spPr bwMode="auto">
          <a:xfrm>
            <a:off x="5901935" y="2216385"/>
            <a:ext cx="4533363" cy="4056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4024264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82548-95B1-6382-9E34-511D4562CF8F}"/>
              </a:ext>
            </a:extLst>
          </p:cNvPr>
          <p:cNvSpPr>
            <a:spLocks noGrp="1"/>
          </p:cNvSpPr>
          <p:nvPr>
            <p:ph type="title"/>
          </p:nvPr>
        </p:nvSpPr>
        <p:spPr/>
        <p:txBody>
          <a:bodyPr/>
          <a:lstStyle/>
          <a:p>
            <a:r>
              <a:rPr lang="en-US" dirty="0"/>
              <a:t>Extraction Steam Line (XSL)</a:t>
            </a:r>
          </a:p>
        </p:txBody>
      </p:sp>
      <p:pic>
        <p:nvPicPr>
          <p:cNvPr id="5" name="Content Placeholder 4">
            <a:extLst>
              <a:ext uri="{FF2B5EF4-FFF2-40B4-BE49-F238E27FC236}">
                <a16:creationId xmlns:a16="http://schemas.microsoft.com/office/drawing/2014/main" id="{9AB60C70-5B61-84D8-79ED-C7F75CE2811E}"/>
              </a:ext>
            </a:extLst>
          </p:cNvPr>
          <p:cNvPicPr>
            <a:picLocks noGrp="1" noChangeAspect="1"/>
          </p:cNvPicPr>
          <p:nvPr>
            <p:ph idx="1"/>
          </p:nvPr>
        </p:nvPicPr>
        <p:blipFill>
          <a:blip r:embed="rId3"/>
          <a:stretch>
            <a:fillRect/>
          </a:stretch>
        </p:blipFill>
        <p:spPr>
          <a:xfrm>
            <a:off x="1200418" y="1972871"/>
            <a:ext cx="4533363" cy="4056845"/>
          </a:xfrm>
        </p:spPr>
      </p:pic>
      <p:pic>
        <p:nvPicPr>
          <p:cNvPr id="7" name="Picture 6">
            <a:extLst>
              <a:ext uri="{FF2B5EF4-FFF2-40B4-BE49-F238E27FC236}">
                <a16:creationId xmlns:a16="http://schemas.microsoft.com/office/drawing/2014/main" id="{EDF549A6-98CD-5835-0A58-147030B4DF09}"/>
              </a:ext>
            </a:extLst>
          </p:cNvPr>
          <p:cNvPicPr>
            <a:picLocks noChangeAspect="1"/>
          </p:cNvPicPr>
          <p:nvPr/>
        </p:nvPicPr>
        <p:blipFill>
          <a:blip r:embed="rId4"/>
          <a:stretch>
            <a:fillRect/>
          </a:stretch>
        </p:blipFill>
        <p:spPr>
          <a:xfrm>
            <a:off x="6275366" y="1783555"/>
            <a:ext cx="5477742" cy="4435475"/>
          </a:xfrm>
          <a:prstGeom prst="rect">
            <a:avLst/>
          </a:prstGeom>
        </p:spPr>
      </p:pic>
      <p:sp>
        <p:nvSpPr>
          <p:cNvPr id="8" name="TextBox 7">
            <a:extLst>
              <a:ext uri="{FF2B5EF4-FFF2-40B4-BE49-F238E27FC236}">
                <a16:creationId xmlns:a16="http://schemas.microsoft.com/office/drawing/2014/main" id="{DE0B7DF3-520A-0F90-9872-4E9548AEB69D}"/>
              </a:ext>
            </a:extLst>
          </p:cNvPr>
          <p:cNvSpPr txBox="1"/>
          <p:nvPr/>
        </p:nvSpPr>
        <p:spPr>
          <a:xfrm>
            <a:off x="1200418" y="6219030"/>
            <a:ext cx="10515600" cy="215444"/>
          </a:xfrm>
          <a:prstGeom prst="rect">
            <a:avLst/>
          </a:prstGeom>
          <a:noFill/>
        </p:spPr>
        <p:txBody>
          <a:bodyPr wrap="square" rtlCol="0">
            <a:spAutoFit/>
          </a:bodyPr>
          <a:lstStyle/>
          <a:p>
            <a:r>
              <a:rPr lang="en-US" sz="800" dirty="0"/>
              <a:t>Source: Hancock, S.; Westover, T.; Luo, Y. Evaluation of Different Levels of Electric and Thermal Power Dispatch Using a Full-Scope PWR Simulator; Idaho National Laboratory INL/EXT-21-63226: Idaho Falls, ID 2021.</a:t>
            </a:r>
          </a:p>
        </p:txBody>
      </p:sp>
    </p:spTree>
    <p:extLst>
      <p:ext uri="{BB962C8B-B14F-4D97-AF65-F5344CB8AC3E}">
        <p14:creationId xmlns:p14="http://schemas.microsoft.com/office/powerpoint/2010/main" val="4173434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E6AF-CE9C-ED6C-7830-82FAA7ED8AAD}"/>
              </a:ext>
            </a:extLst>
          </p:cNvPr>
          <p:cNvSpPr>
            <a:spLocks noGrp="1"/>
          </p:cNvSpPr>
          <p:nvPr>
            <p:ph type="title"/>
          </p:nvPr>
        </p:nvSpPr>
        <p:spPr/>
        <p:txBody>
          <a:bodyPr/>
          <a:lstStyle/>
          <a:p>
            <a:r>
              <a:rPr lang="en-US" dirty="0"/>
              <a:t>GPWR Performance for Thermal Dispatch</a:t>
            </a:r>
          </a:p>
        </p:txBody>
      </p:sp>
      <p:sp>
        <p:nvSpPr>
          <p:cNvPr id="3" name="Content Placeholder 2">
            <a:extLst>
              <a:ext uri="{FF2B5EF4-FFF2-40B4-BE49-F238E27FC236}">
                <a16:creationId xmlns:a16="http://schemas.microsoft.com/office/drawing/2014/main" id="{D01D5832-681D-A29C-41A7-B628BFF6C0BD}"/>
              </a:ext>
            </a:extLst>
          </p:cNvPr>
          <p:cNvSpPr>
            <a:spLocks noGrp="1"/>
          </p:cNvSpPr>
          <p:nvPr>
            <p:ph idx="1"/>
          </p:nvPr>
        </p:nvSpPr>
        <p:spPr>
          <a:xfrm>
            <a:off x="838200" y="1825625"/>
            <a:ext cx="5257800" cy="4351338"/>
          </a:xfrm>
        </p:spPr>
        <p:txBody>
          <a:bodyPr>
            <a:normAutofit/>
          </a:bodyPr>
          <a:lstStyle/>
          <a:p>
            <a:r>
              <a:rPr lang="en-US" dirty="0"/>
              <a:t>For the PWR, the steam turbine power must be decreased by closing the turbine governor valves, otherwise steam extraction will result in a reactor overpower scenario</a:t>
            </a:r>
          </a:p>
          <a:p>
            <a:r>
              <a:rPr lang="en-US" dirty="0"/>
              <a:t>To maintain reactor power at near 100% during the transition, the XSL flow control valve is manually opened in a controlled manner during the turbine power decrease to maintain a minimal difference between the </a:t>
            </a:r>
            <a:r>
              <a:rPr lang="en-US" dirty="0" err="1"/>
              <a:t>Tavg</a:t>
            </a:r>
            <a:r>
              <a:rPr lang="en-US" dirty="0"/>
              <a:t> and </a:t>
            </a:r>
            <a:r>
              <a:rPr lang="en-US" dirty="0" err="1"/>
              <a:t>Tref</a:t>
            </a:r>
            <a:r>
              <a:rPr lang="en-US" dirty="0"/>
              <a:t> values</a:t>
            </a:r>
          </a:p>
        </p:txBody>
      </p:sp>
      <p:sp>
        <p:nvSpPr>
          <p:cNvPr id="5" name="TextBox 4">
            <a:extLst>
              <a:ext uri="{FF2B5EF4-FFF2-40B4-BE49-F238E27FC236}">
                <a16:creationId xmlns:a16="http://schemas.microsoft.com/office/drawing/2014/main" id="{951128A5-4D47-01D5-34E0-2955CCDAB9FB}"/>
              </a:ext>
            </a:extLst>
          </p:cNvPr>
          <p:cNvSpPr txBox="1"/>
          <p:nvPr/>
        </p:nvSpPr>
        <p:spPr>
          <a:xfrm>
            <a:off x="6849978" y="6031210"/>
            <a:ext cx="4411579" cy="461665"/>
          </a:xfrm>
          <a:prstGeom prst="rect">
            <a:avLst/>
          </a:prstGeom>
          <a:noFill/>
        </p:spPr>
        <p:txBody>
          <a:bodyPr wrap="square">
            <a:spAutoFit/>
          </a:bodyPr>
          <a:lstStyle/>
          <a:p>
            <a:pPr algn="l"/>
            <a:r>
              <a:rPr lang="en-US" sz="800" b="0" i="0" u="none" strike="noStrike" baseline="0" dirty="0">
                <a:latin typeface="PalatinoLinotype-Roman"/>
              </a:rPr>
              <a:t>Hancock, S.; Westover, T. Simulation of 15% and 50% Thermal Power Dispatch to an Industrial Facility Using a Flexible Generic Full‐Scope Pressurized Water Reactor Plant Simulator. </a:t>
            </a:r>
            <a:r>
              <a:rPr lang="en-US" sz="800" b="0" i="1" u="none" strike="noStrike" baseline="0" dirty="0">
                <a:latin typeface="PalatinoLinotype-Italic"/>
              </a:rPr>
              <a:t>Energies </a:t>
            </a:r>
            <a:r>
              <a:rPr lang="en-US" sz="800" b="1" i="0" u="none" strike="noStrike" baseline="0" dirty="0">
                <a:latin typeface="PalatinoLinotype-Bold"/>
              </a:rPr>
              <a:t>2022</a:t>
            </a:r>
            <a:r>
              <a:rPr lang="en-US" sz="800" b="0" i="0" u="none" strike="noStrike" baseline="0" dirty="0">
                <a:latin typeface="PalatinoLinotype-Roman"/>
              </a:rPr>
              <a:t>, </a:t>
            </a:r>
            <a:r>
              <a:rPr lang="en-US" sz="800" b="0" i="1" u="none" strike="noStrike" baseline="0" dirty="0">
                <a:latin typeface="PalatinoLinotype-Italic"/>
              </a:rPr>
              <a:t>15</a:t>
            </a:r>
            <a:r>
              <a:rPr lang="en-US" sz="800" b="0" i="0" u="none" strike="noStrike" baseline="0" dirty="0">
                <a:latin typeface="PalatinoLinotype-Roman"/>
              </a:rPr>
              <a:t>, 1151. https://doi.org/ 10.3390/en15031151</a:t>
            </a:r>
            <a:endParaRPr lang="en-US" dirty="0"/>
          </a:p>
        </p:txBody>
      </p:sp>
      <p:pic>
        <p:nvPicPr>
          <p:cNvPr id="7" name="Picture 6">
            <a:extLst>
              <a:ext uri="{FF2B5EF4-FFF2-40B4-BE49-F238E27FC236}">
                <a16:creationId xmlns:a16="http://schemas.microsoft.com/office/drawing/2014/main" id="{AA8AF247-1981-D267-E039-6E6B2A5E4783}"/>
              </a:ext>
            </a:extLst>
          </p:cNvPr>
          <p:cNvPicPr>
            <a:picLocks noChangeAspect="1"/>
          </p:cNvPicPr>
          <p:nvPr/>
        </p:nvPicPr>
        <p:blipFill>
          <a:blip r:embed="rId3"/>
          <a:stretch>
            <a:fillRect/>
          </a:stretch>
        </p:blipFill>
        <p:spPr>
          <a:xfrm>
            <a:off x="6761410" y="1327434"/>
            <a:ext cx="3698043" cy="2455732"/>
          </a:xfrm>
          <a:prstGeom prst="rect">
            <a:avLst/>
          </a:prstGeom>
        </p:spPr>
      </p:pic>
      <p:pic>
        <p:nvPicPr>
          <p:cNvPr id="9" name="Picture 8">
            <a:extLst>
              <a:ext uri="{FF2B5EF4-FFF2-40B4-BE49-F238E27FC236}">
                <a16:creationId xmlns:a16="http://schemas.microsoft.com/office/drawing/2014/main" id="{B8670011-659B-FD58-30FE-C0EE43E293C0}"/>
              </a:ext>
            </a:extLst>
          </p:cNvPr>
          <p:cNvPicPr>
            <a:picLocks noChangeAspect="1"/>
          </p:cNvPicPr>
          <p:nvPr/>
        </p:nvPicPr>
        <p:blipFill>
          <a:blip r:embed="rId4"/>
          <a:stretch>
            <a:fillRect/>
          </a:stretch>
        </p:blipFill>
        <p:spPr>
          <a:xfrm>
            <a:off x="6989964" y="3726546"/>
            <a:ext cx="3569706" cy="2361284"/>
          </a:xfrm>
          <a:prstGeom prst="rect">
            <a:avLst/>
          </a:prstGeom>
        </p:spPr>
      </p:pic>
    </p:spTree>
    <p:extLst>
      <p:ext uri="{BB962C8B-B14F-4D97-AF65-F5344CB8AC3E}">
        <p14:creationId xmlns:p14="http://schemas.microsoft.com/office/powerpoint/2010/main" val="1811291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88B1F-7904-FD6A-6E25-193932F91583}"/>
              </a:ext>
            </a:extLst>
          </p:cNvPr>
          <p:cNvSpPr>
            <a:spLocks noGrp="1"/>
          </p:cNvSpPr>
          <p:nvPr>
            <p:ph type="title"/>
          </p:nvPr>
        </p:nvSpPr>
        <p:spPr/>
        <p:txBody>
          <a:bodyPr/>
          <a:lstStyle/>
          <a:p>
            <a:r>
              <a:rPr lang="en-US" dirty="0"/>
              <a:t>GBWR Performance for Thermal Dispatch</a:t>
            </a:r>
          </a:p>
        </p:txBody>
      </p:sp>
      <p:sp>
        <p:nvSpPr>
          <p:cNvPr id="3" name="Content Placeholder 2">
            <a:extLst>
              <a:ext uri="{FF2B5EF4-FFF2-40B4-BE49-F238E27FC236}">
                <a16:creationId xmlns:a16="http://schemas.microsoft.com/office/drawing/2014/main" id="{9819D025-D893-D8FF-2AE9-6FE557E86DE8}"/>
              </a:ext>
            </a:extLst>
          </p:cNvPr>
          <p:cNvSpPr>
            <a:spLocks noGrp="1"/>
          </p:cNvSpPr>
          <p:nvPr>
            <p:ph idx="1"/>
          </p:nvPr>
        </p:nvSpPr>
        <p:spPr>
          <a:xfrm>
            <a:off x="838200" y="1825625"/>
            <a:ext cx="5257800" cy="4351338"/>
          </a:xfrm>
        </p:spPr>
        <p:txBody>
          <a:bodyPr>
            <a:normAutofit fontScale="92500"/>
          </a:bodyPr>
          <a:lstStyle/>
          <a:p>
            <a:r>
              <a:rPr lang="en-US" dirty="0"/>
              <a:t>In BWR operation, the reactor vessel pressure (steam pressure) is controlled by the turbine governor valves. Steam extraction is therefore controlled by a pressure controller instead of a flow controller as in the PWR case</a:t>
            </a:r>
          </a:p>
          <a:p>
            <a:r>
              <a:rPr lang="en-US" dirty="0"/>
              <a:t>Since this control was automatic, using the same pressure control as in the unmodified BWR, results for steam flow are smoother</a:t>
            </a:r>
          </a:p>
          <a:p>
            <a:r>
              <a:rPr lang="en-US" dirty="0"/>
              <a:t>Reactor power could be maintained below 100% by adjusting the flow rate of the coolant through the reactor core since the pressure controller alone was not sufficient to maintain the desired reactor level</a:t>
            </a:r>
          </a:p>
        </p:txBody>
      </p:sp>
      <p:pic>
        <p:nvPicPr>
          <p:cNvPr id="5" name="Picture 4">
            <a:extLst>
              <a:ext uri="{FF2B5EF4-FFF2-40B4-BE49-F238E27FC236}">
                <a16:creationId xmlns:a16="http://schemas.microsoft.com/office/drawing/2014/main" id="{3D8DE65A-6627-CC39-E3B3-57C13A287E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77373" y="1254125"/>
            <a:ext cx="3418438" cy="2534694"/>
          </a:xfrm>
          <a:prstGeom prst="rect">
            <a:avLst/>
          </a:prstGeom>
        </p:spPr>
      </p:pic>
      <p:sp>
        <p:nvSpPr>
          <p:cNvPr id="8" name="TextBox 7">
            <a:extLst>
              <a:ext uri="{FF2B5EF4-FFF2-40B4-BE49-F238E27FC236}">
                <a16:creationId xmlns:a16="http://schemas.microsoft.com/office/drawing/2014/main" id="{DAFC2B20-C193-1781-2BD9-A821ACB136C1}"/>
              </a:ext>
            </a:extLst>
          </p:cNvPr>
          <p:cNvSpPr txBox="1"/>
          <p:nvPr/>
        </p:nvSpPr>
        <p:spPr>
          <a:xfrm>
            <a:off x="6683130" y="6323514"/>
            <a:ext cx="4654950" cy="461665"/>
          </a:xfrm>
          <a:prstGeom prst="rect">
            <a:avLst/>
          </a:prstGeom>
          <a:noFill/>
        </p:spPr>
        <p:txBody>
          <a:bodyPr wrap="square" rtlCol="0">
            <a:spAutoFit/>
          </a:bodyPr>
          <a:lstStyle/>
          <a:p>
            <a:r>
              <a:rPr lang="en-US" sz="800" dirty="0"/>
              <a:t>Source: Hancock, S.; Westover, T.; Rhodes, J.; Yeh, H.; </a:t>
            </a:r>
            <a:r>
              <a:rPr lang="en-US" sz="800" dirty="0" err="1"/>
              <a:t>Smola</a:t>
            </a:r>
            <a:r>
              <a:rPr lang="en-US" sz="800" dirty="0"/>
              <a:t>, T.; Watson, J. Incorporation of Thermal Hydraulic Models for Thermal Power Dispatch into a BWR Power Plant Simulator; Idaho National Laboratory INL/EXT-21-64479: Idaho Falls, ID 2021.</a:t>
            </a:r>
          </a:p>
        </p:txBody>
      </p:sp>
      <p:pic>
        <p:nvPicPr>
          <p:cNvPr id="10" name="Picture 9">
            <a:extLst>
              <a:ext uri="{FF2B5EF4-FFF2-40B4-BE49-F238E27FC236}">
                <a16:creationId xmlns:a16="http://schemas.microsoft.com/office/drawing/2014/main" id="{D08E5C0B-953B-DFD5-5BFB-BA3179C3F0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33473" y="3788819"/>
            <a:ext cx="3106237" cy="2213640"/>
          </a:xfrm>
          <a:prstGeom prst="rect">
            <a:avLst/>
          </a:prstGeom>
        </p:spPr>
      </p:pic>
    </p:spTree>
    <p:extLst>
      <p:ext uri="{BB962C8B-B14F-4D97-AF65-F5344CB8AC3E}">
        <p14:creationId xmlns:p14="http://schemas.microsoft.com/office/powerpoint/2010/main" val="1867916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5196DB-4413-47CE-0766-27C964B82B7D}"/>
              </a:ext>
            </a:extLst>
          </p:cNvPr>
          <p:cNvSpPr>
            <a:spLocks noGrp="1"/>
          </p:cNvSpPr>
          <p:nvPr>
            <p:ph type="body" sz="quarter" idx="13"/>
          </p:nvPr>
        </p:nvSpPr>
        <p:spPr>
          <a:xfrm>
            <a:off x="6200775" y="1016000"/>
            <a:ext cx="5991226" cy="5015345"/>
          </a:xfrm>
        </p:spPr>
        <p:txBody>
          <a:bodyPr/>
          <a:lstStyle/>
          <a:p>
            <a:pPr algn="ctr"/>
            <a:r>
              <a:rPr lang="en-US" sz="4000" dirty="0"/>
              <a:t>Flexible Plant Operation and Generation Pathway</a:t>
            </a:r>
          </a:p>
        </p:txBody>
      </p:sp>
    </p:spTree>
    <p:extLst>
      <p:ext uri="{BB962C8B-B14F-4D97-AF65-F5344CB8AC3E}">
        <p14:creationId xmlns:p14="http://schemas.microsoft.com/office/powerpoint/2010/main" val="193042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3525" y="0"/>
            <a:ext cx="12699049" cy="6878722"/>
            <a:chOff x="5633226" y="-1"/>
            <a:chExt cx="3591716" cy="6878722"/>
          </a:xfrm>
        </p:grpSpPr>
        <p:sp>
          <p:nvSpPr>
            <p:cNvPr id="5" name="Rectangle 4"/>
            <p:cNvSpPr/>
            <p:nvPr/>
          </p:nvSpPr>
          <p:spPr bwMode="auto">
            <a:xfrm>
              <a:off x="5704931" y="-1"/>
              <a:ext cx="3448306" cy="687872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6" name="TextBox 5"/>
            <p:cNvSpPr txBox="1"/>
            <p:nvPr/>
          </p:nvSpPr>
          <p:spPr>
            <a:xfrm>
              <a:off x="5633226" y="148204"/>
              <a:ext cx="3591716" cy="1200329"/>
            </a:xfrm>
            <a:prstGeom prst="rect">
              <a:avLst/>
            </a:prstGeom>
            <a:noFill/>
          </p:spPr>
          <p:txBody>
            <a:bodyPr wrap="square" rtlCol="0">
              <a:spAutoFit/>
            </a:bodyPr>
            <a:lstStyle/>
            <a:p>
              <a:pPr algn="ctr"/>
              <a:r>
                <a:rPr lang="en-US" sz="3600" dirty="0">
                  <a:solidFill>
                    <a:srgbClr val="FFFFFF"/>
                  </a:solidFill>
                  <a:latin typeface="Arial"/>
                  <a:cs typeface="Arial"/>
                </a:rPr>
                <a:t>Why Couple a Light Water Reactor to a Solid Oxide Cell (SOC) Hydrogen Plant?</a:t>
              </a:r>
            </a:p>
          </p:txBody>
        </p:sp>
      </p:grpSp>
      <p:pic>
        <p:nvPicPr>
          <p:cNvPr id="7" name="Picture 6" descr="A picture containing shape&#10;&#10;Description automatically generated">
            <a:extLst>
              <a:ext uri="{FF2B5EF4-FFF2-40B4-BE49-F238E27FC236}">
                <a16:creationId xmlns:a16="http://schemas.microsoft.com/office/drawing/2014/main" id="{E8562A9C-4826-2FCC-B6A5-CCA2C69E4E21}"/>
              </a:ext>
            </a:extLst>
          </p:cNvPr>
          <p:cNvPicPr>
            <a:picLocks noChangeAspect="1"/>
          </p:cNvPicPr>
          <p:nvPr/>
        </p:nvPicPr>
        <p:blipFill>
          <a:blip r:embed="rId3"/>
          <a:stretch>
            <a:fillRect/>
          </a:stretch>
        </p:blipFill>
        <p:spPr>
          <a:xfrm>
            <a:off x="2987871" y="4559575"/>
            <a:ext cx="6216258" cy="2093016"/>
          </a:xfrm>
          <a:prstGeom prst="rect">
            <a:avLst/>
          </a:prstGeom>
        </p:spPr>
      </p:pic>
      <p:sp>
        <p:nvSpPr>
          <p:cNvPr id="8" name="Rectangle 7">
            <a:extLst>
              <a:ext uri="{FF2B5EF4-FFF2-40B4-BE49-F238E27FC236}">
                <a16:creationId xmlns:a16="http://schemas.microsoft.com/office/drawing/2014/main" id="{A7AF0236-B1E8-4A21-D565-BFA357C7C76A}"/>
              </a:ext>
            </a:extLst>
          </p:cNvPr>
          <p:cNvSpPr/>
          <p:nvPr/>
        </p:nvSpPr>
        <p:spPr>
          <a:xfrm>
            <a:off x="441719" y="1338173"/>
            <a:ext cx="9957643" cy="3077766"/>
          </a:xfrm>
          <a:prstGeom prst="rect">
            <a:avLst/>
          </a:prstGeom>
        </p:spPr>
        <p:txBody>
          <a:bodyPr wrap="square">
            <a:spAutoFit/>
          </a:bodyPr>
          <a:lstStyle/>
          <a:p>
            <a:pPr marL="457200" indent="-457200">
              <a:buFont typeface="+mj-lt"/>
              <a:buAutoNum type="arabicPeriod"/>
            </a:pPr>
            <a:r>
              <a:rPr lang="en-US" sz="2000" dirty="0">
                <a:solidFill>
                  <a:schemeClr val="bg1"/>
                </a:solidFill>
              </a:rPr>
              <a:t>Hydrogen is useful to decarbonize industries that cannot be decarbonized with electricity alone:</a:t>
            </a:r>
          </a:p>
          <a:p>
            <a:pPr marL="742950" lvl="1" indent="-285750">
              <a:buFont typeface="Arial" panose="020B0604020202020204" pitchFamily="34" charset="0"/>
              <a:buChar char="•"/>
            </a:pPr>
            <a:r>
              <a:rPr lang="en-US" dirty="0">
                <a:solidFill>
                  <a:schemeClr val="bg1"/>
                </a:solidFill>
              </a:rPr>
              <a:t>Heavy transportation, aviation, fertilizer, steal, cement, synthetic fuels, heating, etc.</a:t>
            </a:r>
          </a:p>
          <a:p>
            <a:pPr marL="457200" indent="-457200">
              <a:buFont typeface="+mj-lt"/>
              <a:buAutoNum type="arabicPeriod"/>
            </a:pPr>
            <a:r>
              <a:rPr lang="en-US" sz="2000" dirty="0">
                <a:solidFill>
                  <a:schemeClr val="bg1"/>
                </a:solidFill>
              </a:rPr>
              <a:t>SOC systems are advantageous because they use low-pressure steam at approximately 250 °F to increase efficiency and reduce hydrogen production costs (system efficiency &gt;85% on a lower heating value basis)</a:t>
            </a:r>
          </a:p>
          <a:p>
            <a:pPr marL="742950" lvl="1" indent="-285750">
              <a:buFont typeface="Arial" panose="020B0604020202020204" pitchFamily="34" charset="0"/>
              <a:buChar char="•"/>
            </a:pPr>
            <a:r>
              <a:rPr lang="en-US" dirty="0">
                <a:solidFill>
                  <a:schemeClr val="bg1"/>
                </a:solidFill>
              </a:rPr>
              <a:t>Full benefit of SOC technology requires electrical and thermal coupling between LWR and H</a:t>
            </a:r>
            <a:r>
              <a:rPr lang="en-US" baseline="-25000" dirty="0">
                <a:solidFill>
                  <a:schemeClr val="bg1"/>
                </a:solidFill>
              </a:rPr>
              <a:t>2</a:t>
            </a:r>
            <a:r>
              <a:rPr lang="en-US" dirty="0">
                <a:solidFill>
                  <a:schemeClr val="bg1"/>
                </a:solidFill>
              </a:rPr>
              <a:t> plant (ratio of thermal/electric power is ~1/4)</a:t>
            </a:r>
          </a:p>
          <a:p>
            <a:pPr marL="457200" indent="-457200">
              <a:buFont typeface="+mj-lt"/>
              <a:buAutoNum type="arabicPeriod"/>
            </a:pPr>
            <a:r>
              <a:rPr lang="en-US" sz="2000" dirty="0">
                <a:solidFill>
                  <a:schemeClr val="bg1"/>
                </a:solidFill>
              </a:rPr>
              <a:t>SOC systems are dispatchable, so that they provide an offtake for energy  when the price of electricity is lower than the production cost.</a:t>
            </a:r>
          </a:p>
        </p:txBody>
      </p:sp>
    </p:spTree>
    <p:extLst>
      <p:ext uri="{BB962C8B-B14F-4D97-AF65-F5344CB8AC3E}">
        <p14:creationId xmlns:p14="http://schemas.microsoft.com/office/powerpoint/2010/main" val="2284161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3525" y="10041"/>
            <a:ext cx="12699049" cy="6878722"/>
            <a:chOff x="5633226" y="-1"/>
            <a:chExt cx="3591716" cy="6878722"/>
          </a:xfrm>
        </p:grpSpPr>
        <p:sp>
          <p:nvSpPr>
            <p:cNvPr id="5" name="Rectangle 4"/>
            <p:cNvSpPr/>
            <p:nvPr/>
          </p:nvSpPr>
          <p:spPr bwMode="auto">
            <a:xfrm>
              <a:off x="5704931" y="-1"/>
              <a:ext cx="3448306" cy="687872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6" name="TextBox 5"/>
            <p:cNvSpPr txBox="1"/>
            <p:nvPr/>
          </p:nvSpPr>
          <p:spPr>
            <a:xfrm>
              <a:off x="5633226" y="148204"/>
              <a:ext cx="3591716" cy="646331"/>
            </a:xfrm>
            <a:prstGeom prst="rect">
              <a:avLst/>
            </a:prstGeom>
            <a:noFill/>
          </p:spPr>
          <p:txBody>
            <a:bodyPr wrap="square" rtlCol="0">
              <a:spAutoFit/>
            </a:bodyPr>
            <a:lstStyle/>
            <a:p>
              <a:pPr algn="ctr"/>
              <a:r>
                <a:rPr lang="en-US" sz="3600" dirty="0">
                  <a:solidFill>
                    <a:srgbClr val="FFFFFF"/>
                  </a:solidFill>
                  <a:cs typeface="Arial"/>
                </a:rPr>
                <a:t>SOC TECHNOLOGY OVERVIEW</a:t>
              </a:r>
              <a:endParaRPr lang="en-US" sz="3600" dirty="0">
                <a:solidFill>
                  <a:srgbClr val="FFFFFF"/>
                </a:solidFill>
                <a:latin typeface="Arial"/>
                <a:cs typeface="Arial"/>
              </a:endParaRPr>
            </a:p>
          </p:txBody>
        </p:sp>
      </p:grpSp>
      <p:sp>
        <p:nvSpPr>
          <p:cNvPr id="8" name="Rectangle 7">
            <a:extLst>
              <a:ext uri="{FF2B5EF4-FFF2-40B4-BE49-F238E27FC236}">
                <a16:creationId xmlns:a16="http://schemas.microsoft.com/office/drawing/2014/main" id="{A7AF0236-B1E8-4A21-D565-BFA357C7C76A}"/>
              </a:ext>
            </a:extLst>
          </p:cNvPr>
          <p:cNvSpPr/>
          <p:nvPr/>
        </p:nvSpPr>
        <p:spPr>
          <a:xfrm>
            <a:off x="414266" y="1092240"/>
            <a:ext cx="5273695" cy="5447645"/>
          </a:xfrm>
          <a:prstGeom prst="rect">
            <a:avLst/>
          </a:prstGeom>
        </p:spPr>
        <p:txBody>
          <a:bodyPr wrap="square">
            <a:spAutoFit/>
          </a:bodyPr>
          <a:lstStyle/>
          <a:p>
            <a:pPr marL="457200" indent="-457200">
              <a:buFont typeface="+mj-lt"/>
              <a:buAutoNum type="arabicPeriod"/>
            </a:pPr>
            <a:r>
              <a:rPr lang="en-US" sz="2000" dirty="0">
                <a:solidFill>
                  <a:schemeClr val="bg1"/>
                </a:solidFill>
              </a:rPr>
              <a:t>Steam flows through fuel electrode (anode) side where O</a:t>
            </a:r>
            <a:r>
              <a:rPr lang="en-US" sz="2000" b="1" baseline="30000" dirty="0">
                <a:solidFill>
                  <a:schemeClr val="bg1"/>
                </a:solidFill>
              </a:rPr>
              <a:t>-</a:t>
            </a:r>
            <a:r>
              <a:rPr lang="en-US" sz="2000" dirty="0">
                <a:solidFill>
                  <a:schemeClr val="bg1"/>
                </a:solidFill>
              </a:rPr>
              <a:t> is stripped and pulled through electrolyte to air stream</a:t>
            </a:r>
          </a:p>
          <a:p>
            <a:pPr marL="457200" indent="-457200">
              <a:buFont typeface="+mj-lt"/>
              <a:buAutoNum type="arabicPeriod"/>
            </a:pPr>
            <a:r>
              <a:rPr lang="en-US" sz="2000" dirty="0">
                <a:solidFill>
                  <a:schemeClr val="bg1"/>
                </a:solidFill>
              </a:rPr>
              <a:t>Air flows through air electrode (cathode) side and removes excess O</a:t>
            </a:r>
            <a:r>
              <a:rPr lang="en-US" sz="2000" baseline="-25000" dirty="0">
                <a:solidFill>
                  <a:schemeClr val="bg1"/>
                </a:solidFill>
              </a:rPr>
              <a:t>2</a:t>
            </a:r>
          </a:p>
          <a:p>
            <a:pPr marL="457200" indent="-457200">
              <a:buFont typeface="+mj-lt"/>
              <a:buAutoNum type="arabicPeriod"/>
            </a:pPr>
            <a:r>
              <a:rPr lang="en-US" sz="2000" dirty="0">
                <a:solidFill>
                  <a:schemeClr val="bg1"/>
                </a:solidFill>
              </a:rPr>
              <a:t>Electrodes operate at 700-800 ºC</a:t>
            </a:r>
          </a:p>
          <a:p>
            <a:pPr marL="800100" lvl="1" indent="-342900">
              <a:buFont typeface="Arial" panose="020B0604020202020204" pitchFamily="34" charset="0"/>
              <a:buChar char="•"/>
            </a:pPr>
            <a:r>
              <a:rPr lang="en-US" dirty="0">
                <a:solidFill>
                  <a:schemeClr val="bg1"/>
                </a:solidFill>
              </a:rPr>
              <a:t>Steam &amp; air flow through separate heat exchangers to cool products and preheat reactants</a:t>
            </a:r>
          </a:p>
          <a:p>
            <a:pPr marL="457200" indent="-457200">
              <a:buFont typeface="+mj-lt"/>
              <a:buAutoNum type="arabicPeriod"/>
            </a:pPr>
            <a:r>
              <a:rPr lang="en-US" sz="2000" dirty="0">
                <a:solidFill>
                  <a:schemeClr val="bg1"/>
                </a:solidFill>
              </a:rPr>
              <a:t>A small amount of H</a:t>
            </a:r>
            <a:r>
              <a:rPr lang="en-US" sz="2000" baseline="-25000" dirty="0">
                <a:solidFill>
                  <a:schemeClr val="bg1"/>
                </a:solidFill>
              </a:rPr>
              <a:t>2</a:t>
            </a:r>
            <a:r>
              <a:rPr lang="en-US" sz="2000" dirty="0">
                <a:solidFill>
                  <a:schemeClr val="bg1"/>
                </a:solidFill>
              </a:rPr>
              <a:t> is recycled to protect catalysts in electrodes</a:t>
            </a:r>
          </a:p>
          <a:p>
            <a:pPr marL="457200" indent="-457200">
              <a:buFont typeface="+mj-lt"/>
              <a:buAutoNum type="arabicPeriod"/>
            </a:pPr>
            <a:r>
              <a:rPr lang="en-US" sz="2000" dirty="0">
                <a:solidFill>
                  <a:schemeClr val="bg1"/>
                </a:solidFill>
              </a:rPr>
              <a:t>Reaction in the electrode cells is &gt;98% efficient</a:t>
            </a:r>
          </a:p>
          <a:p>
            <a:pPr marL="811213" lvl="1" indent="-354013">
              <a:buFont typeface="Arial" panose="020B0604020202020204" pitchFamily="34" charset="0"/>
              <a:buChar char="•"/>
            </a:pPr>
            <a:r>
              <a:rPr lang="en-US" dirty="0">
                <a:solidFill>
                  <a:schemeClr val="bg1"/>
                </a:solidFill>
              </a:rPr>
              <a:t>Largest losses are H</a:t>
            </a:r>
            <a:r>
              <a:rPr lang="en-US" baseline="-25000" dirty="0">
                <a:solidFill>
                  <a:schemeClr val="bg1"/>
                </a:solidFill>
              </a:rPr>
              <a:t>2</a:t>
            </a:r>
            <a:r>
              <a:rPr lang="en-US" dirty="0">
                <a:solidFill>
                  <a:schemeClr val="bg1"/>
                </a:solidFill>
              </a:rPr>
              <a:t> compression, AC/DC power rectification, blowers, and thermal losses.</a:t>
            </a:r>
          </a:p>
          <a:p>
            <a:pPr marL="354013" indent="-354013">
              <a:buFont typeface="Arial" panose="020B0604020202020204" pitchFamily="34" charset="0"/>
              <a:buChar char="•"/>
            </a:pPr>
            <a:r>
              <a:rPr lang="en-US" sz="2000" dirty="0">
                <a:solidFill>
                  <a:schemeClr val="bg1"/>
                </a:solidFill>
              </a:rPr>
              <a:t>LWR can provide both electricity and steam for H</a:t>
            </a:r>
            <a:r>
              <a:rPr lang="en-US" sz="2000" baseline="-25000" dirty="0">
                <a:solidFill>
                  <a:schemeClr val="bg1"/>
                </a:solidFill>
              </a:rPr>
              <a:t>2</a:t>
            </a:r>
            <a:r>
              <a:rPr lang="en-US" sz="2000" dirty="0">
                <a:solidFill>
                  <a:schemeClr val="bg1"/>
                </a:solidFill>
              </a:rPr>
              <a:t> production</a:t>
            </a:r>
          </a:p>
        </p:txBody>
      </p:sp>
      <p:sp>
        <p:nvSpPr>
          <p:cNvPr id="2" name="Rounded Rectangle 1">
            <a:extLst>
              <a:ext uri="{FF2B5EF4-FFF2-40B4-BE49-F238E27FC236}">
                <a16:creationId xmlns:a16="http://schemas.microsoft.com/office/drawing/2014/main" id="{D1E1AB63-FC4E-6996-C382-B7E27E8B9337}"/>
              </a:ext>
            </a:extLst>
          </p:cNvPr>
          <p:cNvSpPr/>
          <p:nvPr/>
        </p:nvSpPr>
        <p:spPr>
          <a:xfrm>
            <a:off x="6102227" y="1338173"/>
            <a:ext cx="6034866" cy="4361159"/>
          </a:xfrm>
          <a:prstGeom prst="roundRect">
            <a:avLst>
              <a:gd name="adj" fmla="val 94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3D99BF5-EA9D-C690-D02B-69D5B124A8EC}"/>
              </a:ext>
            </a:extLst>
          </p:cNvPr>
          <p:cNvPicPr>
            <a:picLocks noChangeAspect="1"/>
          </p:cNvPicPr>
          <p:nvPr/>
        </p:nvPicPr>
        <p:blipFill>
          <a:blip r:embed="rId2"/>
          <a:stretch>
            <a:fillRect/>
          </a:stretch>
        </p:blipFill>
        <p:spPr>
          <a:xfrm>
            <a:off x="6070047" y="1570384"/>
            <a:ext cx="6034866" cy="4128947"/>
          </a:xfrm>
          <a:prstGeom prst="rect">
            <a:avLst/>
          </a:prstGeom>
        </p:spPr>
      </p:pic>
      <p:sp>
        <p:nvSpPr>
          <p:cNvPr id="10" name="Content Placeholder 2">
            <a:extLst>
              <a:ext uri="{FF2B5EF4-FFF2-40B4-BE49-F238E27FC236}">
                <a16:creationId xmlns:a16="http://schemas.microsoft.com/office/drawing/2014/main" id="{3EBE02A9-C2DF-FF00-E019-C537CF1FD273}"/>
              </a:ext>
            </a:extLst>
          </p:cNvPr>
          <p:cNvSpPr txBox="1">
            <a:spLocks/>
          </p:cNvSpPr>
          <p:nvPr/>
        </p:nvSpPr>
        <p:spPr bwMode="auto">
          <a:xfrm>
            <a:off x="6095999" y="5766895"/>
            <a:ext cx="5273694" cy="910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t" anchorCtr="0" compatLnSpc="1">
            <a:prstTxWarp prst="textNoShape">
              <a:avLst/>
            </a:prstTxWarp>
          </a:bodyPr>
          <a:lstStyle>
            <a:lvl1pPr marL="342900" indent="-342900" algn="l" rtl="0" eaLnBrk="0" fontAlgn="base" hangingPunct="0">
              <a:lnSpc>
                <a:spcPct val="85000"/>
              </a:lnSpc>
              <a:spcBef>
                <a:spcPct val="40000"/>
              </a:spcBef>
              <a:spcAft>
                <a:spcPct val="0"/>
              </a:spcAft>
              <a:buChar char="•"/>
              <a:defRPr sz="2400">
                <a:solidFill>
                  <a:schemeClr val="tx1"/>
                </a:solidFill>
                <a:latin typeface="Arial Narrow"/>
                <a:ea typeface="ＭＳ Ｐゴシック" charset="-128"/>
                <a:cs typeface="Arial Narrow"/>
              </a:defRPr>
            </a:lvl1pPr>
            <a:lvl2pPr marL="742950" indent="-285750" algn="l" rtl="0" eaLnBrk="0" fontAlgn="base" hangingPunct="0">
              <a:lnSpc>
                <a:spcPct val="85000"/>
              </a:lnSpc>
              <a:spcBef>
                <a:spcPct val="40000"/>
              </a:spcBef>
              <a:spcAft>
                <a:spcPct val="0"/>
              </a:spcAft>
              <a:buChar char="–"/>
              <a:defRPr sz="2400">
                <a:solidFill>
                  <a:schemeClr val="tx1"/>
                </a:solidFill>
                <a:latin typeface="Arial Narrow"/>
                <a:ea typeface="ＭＳ Ｐゴシック" charset="-128"/>
                <a:cs typeface="Arial Narrow"/>
              </a:defRPr>
            </a:lvl2pPr>
            <a:lvl3pPr marL="1143000" indent="-228600" algn="l" rtl="0" eaLnBrk="0" fontAlgn="base" hangingPunct="0">
              <a:lnSpc>
                <a:spcPct val="85000"/>
              </a:lnSpc>
              <a:spcBef>
                <a:spcPct val="40000"/>
              </a:spcBef>
              <a:spcAft>
                <a:spcPct val="0"/>
              </a:spcAft>
              <a:buChar char="•"/>
              <a:defRPr sz="2400">
                <a:solidFill>
                  <a:schemeClr val="tx1"/>
                </a:solidFill>
                <a:latin typeface="Arial Narrow"/>
                <a:ea typeface="ＭＳ Ｐゴシック" charset="-128"/>
                <a:cs typeface="Arial Narrow"/>
              </a:defRPr>
            </a:lvl3pPr>
            <a:lvl4pPr marL="1600200" indent="-228600" algn="l" rtl="0" eaLnBrk="0" fontAlgn="base" hangingPunct="0">
              <a:lnSpc>
                <a:spcPct val="85000"/>
              </a:lnSpc>
              <a:spcBef>
                <a:spcPct val="40000"/>
              </a:spcBef>
              <a:spcAft>
                <a:spcPct val="0"/>
              </a:spcAft>
              <a:buChar char="–"/>
              <a:defRPr sz="2400">
                <a:solidFill>
                  <a:schemeClr val="tx1"/>
                </a:solidFill>
                <a:latin typeface="Arial Narrow"/>
                <a:ea typeface="ＭＳ Ｐゴシック" charset="-128"/>
                <a:cs typeface="Arial Narrow"/>
              </a:defRPr>
            </a:lvl4pPr>
            <a:lvl5pPr marL="2057400" indent="-228600" algn="l" rtl="0" eaLnBrk="0" fontAlgn="base" hangingPunct="0">
              <a:lnSpc>
                <a:spcPct val="85000"/>
              </a:lnSpc>
              <a:spcBef>
                <a:spcPct val="40000"/>
              </a:spcBef>
              <a:spcAft>
                <a:spcPct val="0"/>
              </a:spcAft>
              <a:buChar char="•"/>
              <a:defRPr sz="2400">
                <a:solidFill>
                  <a:schemeClr val="tx1"/>
                </a:solidFill>
                <a:latin typeface="Arial Narrow"/>
                <a:ea typeface="ＭＳ Ｐゴシック" charset="-128"/>
                <a:cs typeface="Arial Narrow"/>
              </a:defRPr>
            </a:lvl5pPr>
            <a:lvl6pPr marL="2514600" indent="-228600" algn="l" rtl="0" eaLnBrk="0" fontAlgn="base" hangingPunct="0">
              <a:lnSpc>
                <a:spcPct val="85000"/>
              </a:lnSpc>
              <a:spcBef>
                <a:spcPct val="40000"/>
              </a:spcBef>
              <a:spcAft>
                <a:spcPct val="0"/>
              </a:spcAft>
              <a:buChar char="•"/>
              <a:defRPr sz="2400" b="1">
                <a:solidFill>
                  <a:schemeClr val="tx1"/>
                </a:solidFill>
                <a:latin typeface="+mn-lt"/>
                <a:ea typeface="ＭＳ Ｐゴシック" charset="-128"/>
              </a:defRPr>
            </a:lvl6pPr>
            <a:lvl7pPr marL="2971800" indent="-228600" algn="l" rtl="0" eaLnBrk="0" fontAlgn="base" hangingPunct="0">
              <a:lnSpc>
                <a:spcPct val="85000"/>
              </a:lnSpc>
              <a:spcBef>
                <a:spcPct val="40000"/>
              </a:spcBef>
              <a:spcAft>
                <a:spcPct val="0"/>
              </a:spcAft>
              <a:buChar char="•"/>
              <a:defRPr sz="2400" b="1">
                <a:solidFill>
                  <a:schemeClr val="tx1"/>
                </a:solidFill>
                <a:latin typeface="+mn-lt"/>
                <a:ea typeface="ＭＳ Ｐゴシック" charset="-128"/>
              </a:defRPr>
            </a:lvl7pPr>
            <a:lvl8pPr marL="3429000" indent="-228600" algn="l" rtl="0" eaLnBrk="0" fontAlgn="base" hangingPunct="0">
              <a:lnSpc>
                <a:spcPct val="85000"/>
              </a:lnSpc>
              <a:spcBef>
                <a:spcPct val="40000"/>
              </a:spcBef>
              <a:spcAft>
                <a:spcPct val="0"/>
              </a:spcAft>
              <a:buChar char="•"/>
              <a:defRPr sz="2400" b="1">
                <a:solidFill>
                  <a:schemeClr val="tx1"/>
                </a:solidFill>
                <a:latin typeface="+mn-lt"/>
                <a:ea typeface="ＭＳ Ｐゴシック" charset="-128"/>
              </a:defRPr>
            </a:lvl8pPr>
            <a:lvl9pPr marL="3886200" indent="-228600" algn="l" rtl="0" eaLnBrk="0" fontAlgn="base" hangingPunct="0">
              <a:lnSpc>
                <a:spcPct val="85000"/>
              </a:lnSpc>
              <a:spcBef>
                <a:spcPct val="40000"/>
              </a:spcBef>
              <a:spcAft>
                <a:spcPct val="0"/>
              </a:spcAft>
              <a:buChar char="•"/>
              <a:defRPr sz="2400" b="1">
                <a:solidFill>
                  <a:schemeClr val="tx1"/>
                </a:solidFill>
                <a:latin typeface="+mn-lt"/>
                <a:ea typeface="ＭＳ Ｐゴシック" charset="-128"/>
              </a:defRPr>
            </a:lvl9pPr>
          </a:lstStyle>
          <a:p>
            <a:pPr marL="0" indent="0">
              <a:buNone/>
            </a:pPr>
            <a:r>
              <a:rPr lang="en-US" sz="2000" dirty="0">
                <a:solidFill>
                  <a:schemeClr val="bg1"/>
                </a:solidFill>
              </a:rPr>
              <a:t>Simplified process flow diagram for high temperature streams in a SOC system </a:t>
            </a:r>
          </a:p>
        </p:txBody>
      </p:sp>
    </p:spTree>
    <p:extLst>
      <p:ext uri="{BB962C8B-B14F-4D97-AF65-F5344CB8AC3E}">
        <p14:creationId xmlns:p14="http://schemas.microsoft.com/office/powerpoint/2010/main" val="2535299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3525" y="-20722"/>
            <a:ext cx="12699049" cy="6878722"/>
            <a:chOff x="5633226" y="-1"/>
            <a:chExt cx="3591716" cy="6878722"/>
          </a:xfrm>
        </p:grpSpPr>
        <p:sp>
          <p:nvSpPr>
            <p:cNvPr id="5" name="Rectangle 4"/>
            <p:cNvSpPr/>
            <p:nvPr/>
          </p:nvSpPr>
          <p:spPr bwMode="auto">
            <a:xfrm>
              <a:off x="5704931" y="-1"/>
              <a:ext cx="3448306" cy="687872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6" name="TextBox 5"/>
            <p:cNvSpPr txBox="1"/>
            <p:nvPr/>
          </p:nvSpPr>
          <p:spPr>
            <a:xfrm>
              <a:off x="5633226" y="148204"/>
              <a:ext cx="3591716" cy="646331"/>
            </a:xfrm>
            <a:prstGeom prst="rect">
              <a:avLst/>
            </a:prstGeom>
            <a:noFill/>
          </p:spPr>
          <p:txBody>
            <a:bodyPr wrap="square" rtlCol="0">
              <a:spAutoFit/>
            </a:bodyPr>
            <a:lstStyle/>
            <a:p>
              <a:pPr algn="ctr"/>
              <a:r>
                <a:rPr lang="en-US" sz="3600" dirty="0">
                  <a:solidFill>
                    <a:srgbClr val="FFFFFF"/>
                  </a:solidFill>
                  <a:latin typeface="Arial"/>
                  <a:cs typeface="Arial"/>
                </a:rPr>
                <a:t>Coupling Design Options</a:t>
              </a:r>
            </a:p>
          </p:txBody>
        </p:sp>
      </p:grpSp>
      <p:pic>
        <p:nvPicPr>
          <p:cNvPr id="9" name="Picture 8">
            <a:extLst>
              <a:ext uri="{FF2B5EF4-FFF2-40B4-BE49-F238E27FC236}">
                <a16:creationId xmlns:a16="http://schemas.microsoft.com/office/drawing/2014/main" id="{3A9EB501-1D68-2F73-21C2-56AD0BAE800B}"/>
              </a:ext>
            </a:extLst>
          </p:cNvPr>
          <p:cNvPicPr>
            <a:picLocks noChangeAspect="1"/>
          </p:cNvPicPr>
          <p:nvPr/>
        </p:nvPicPr>
        <p:blipFill>
          <a:blip r:embed="rId3"/>
          <a:stretch>
            <a:fillRect/>
          </a:stretch>
        </p:blipFill>
        <p:spPr>
          <a:xfrm>
            <a:off x="6400800" y="879908"/>
            <a:ext cx="5572336" cy="5226341"/>
          </a:xfrm>
          <a:prstGeom prst="rect">
            <a:avLst/>
          </a:prstGeom>
        </p:spPr>
      </p:pic>
      <p:sp>
        <p:nvSpPr>
          <p:cNvPr id="10" name="Content Placeholder 2">
            <a:extLst>
              <a:ext uri="{FF2B5EF4-FFF2-40B4-BE49-F238E27FC236}">
                <a16:creationId xmlns:a16="http://schemas.microsoft.com/office/drawing/2014/main" id="{EAB9200C-FB29-9372-6A8E-12853BEBA6A6}"/>
              </a:ext>
            </a:extLst>
          </p:cNvPr>
          <p:cNvSpPr txBox="1">
            <a:spLocks/>
          </p:cNvSpPr>
          <p:nvPr/>
        </p:nvSpPr>
        <p:spPr bwMode="auto">
          <a:xfrm>
            <a:off x="6355829" y="6116270"/>
            <a:ext cx="5572335" cy="603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t" anchorCtr="0" compatLnSpc="1">
            <a:prstTxWarp prst="textNoShape">
              <a:avLst/>
            </a:prstTxWarp>
          </a:bodyPr>
          <a:lstStyle>
            <a:lvl1pPr marL="342900" indent="-342900" algn="l" rtl="0" eaLnBrk="0" fontAlgn="base" hangingPunct="0">
              <a:lnSpc>
                <a:spcPct val="85000"/>
              </a:lnSpc>
              <a:spcBef>
                <a:spcPct val="40000"/>
              </a:spcBef>
              <a:spcAft>
                <a:spcPct val="0"/>
              </a:spcAft>
              <a:buChar char="•"/>
              <a:defRPr sz="2400">
                <a:solidFill>
                  <a:schemeClr val="tx1"/>
                </a:solidFill>
                <a:latin typeface="Arial Narrow"/>
                <a:ea typeface="ＭＳ Ｐゴシック" charset="-128"/>
                <a:cs typeface="Arial Narrow"/>
              </a:defRPr>
            </a:lvl1pPr>
            <a:lvl2pPr marL="742950" indent="-285750" algn="l" rtl="0" eaLnBrk="0" fontAlgn="base" hangingPunct="0">
              <a:lnSpc>
                <a:spcPct val="85000"/>
              </a:lnSpc>
              <a:spcBef>
                <a:spcPct val="40000"/>
              </a:spcBef>
              <a:spcAft>
                <a:spcPct val="0"/>
              </a:spcAft>
              <a:buChar char="–"/>
              <a:defRPr sz="2400">
                <a:solidFill>
                  <a:schemeClr val="tx1"/>
                </a:solidFill>
                <a:latin typeface="Arial Narrow"/>
                <a:ea typeface="ＭＳ Ｐゴシック" charset="-128"/>
                <a:cs typeface="Arial Narrow"/>
              </a:defRPr>
            </a:lvl2pPr>
            <a:lvl3pPr marL="1143000" indent="-228600" algn="l" rtl="0" eaLnBrk="0" fontAlgn="base" hangingPunct="0">
              <a:lnSpc>
                <a:spcPct val="85000"/>
              </a:lnSpc>
              <a:spcBef>
                <a:spcPct val="40000"/>
              </a:spcBef>
              <a:spcAft>
                <a:spcPct val="0"/>
              </a:spcAft>
              <a:buChar char="•"/>
              <a:defRPr sz="2400">
                <a:solidFill>
                  <a:schemeClr val="tx1"/>
                </a:solidFill>
                <a:latin typeface="Arial Narrow"/>
                <a:ea typeface="ＭＳ Ｐゴシック" charset="-128"/>
                <a:cs typeface="Arial Narrow"/>
              </a:defRPr>
            </a:lvl3pPr>
            <a:lvl4pPr marL="1600200" indent="-228600" algn="l" rtl="0" eaLnBrk="0" fontAlgn="base" hangingPunct="0">
              <a:lnSpc>
                <a:spcPct val="85000"/>
              </a:lnSpc>
              <a:spcBef>
                <a:spcPct val="40000"/>
              </a:spcBef>
              <a:spcAft>
                <a:spcPct val="0"/>
              </a:spcAft>
              <a:buChar char="–"/>
              <a:defRPr sz="2400">
                <a:solidFill>
                  <a:schemeClr val="tx1"/>
                </a:solidFill>
                <a:latin typeface="Arial Narrow"/>
                <a:ea typeface="ＭＳ Ｐゴシック" charset="-128"/>
                <a:cs typeface="Arial Narrow"/>
              </a:defRPr>
            </a:lvl4pPr>
            <a:lvl5pPr marL="2057400" indent="-228600" algn="l" rtl="0" eaLnBrk="0" fontAlgn="base" hangingPunct="0">
              <a:lnSpc>
                <a:spcPct val="85000"/>
              </a:lnSpc>
              <a:spcBef>
                <a:spcPct val="40000"/>
              </a:spcBef>
              <a:spcAft>
                <a:spcPct val="0"/>
              </a:spcAft>
              <a:buChar char="•"/>
              <a:defRPr sz="2400">
                <a:solidFill>
                  <a:schemeClr val="tx1"/>
                </a:solidFill>
                <a:latin typeface="Arial Narrow"/>
                <a:ea typeface="ＭＳ Ｐゴシック" charset="-128"/>
                <a:cs typeface="Arial Narrow"/>
              </a:defRPr>
            </a:lvl5pPr>
            <a:lvl6pPr marL="2514600" indent="-228600" algn="l" rtl="0" eaLnBrk="0" fontAlgn="base" hangingPunct="0">
              <a:lnSpc>
                <a:spcPct val="85000"/>
              </a:lnSpc>
              <a:spcBef>
                <a:spcPct val="40000"/>
              </a:spcBef>
              <a:spcAft>
                <a:spcPct val="0"/>
              </a:spcAft>
              <a:buChar char="•"/>
              <a:defRPr sz="2400" b="1">
                <a:solidFill>
                  <a:schemeClr val="tx1"/>
                </a:solidFill>
                <a:latin typeface="+mn-lt"/>
                <a:ea typeface="ＭＳ Ｐゴシック" charset="-128"/>
              </a:defRPr>
            </a:lvl6pPr>
            <a:lvl7pPr marL="2971800" indent="-228600" algn="l" rtl="0" eaLnBrk="0" fontAlgn="base" hangingPunct="0">
              <a:lnSpc>
                <a:spcPct val="85000"/>
              </a:lnSpc>
              <a:spcBef>
                <a:spcPct val="40000"/>
              </a:spcBef>
              <a:spcAft>
                <a:spcPct val="0"/>
              </a:spcAft>
              <a:buChar char="•"/>
              <a:defRPr sz="2400" b="1">
                <a:solidFill>
                  <a:schemeClr val="tx1"/>
                </a:solidFill>
                <a:latin typeface="+mn-lt"/>
                <a:ea typeface="ＭＳ Ｐゴシック" charset="-128"/>
              </a:defRPr>
            </a:lvl7pPr>
            <a:lvl8pPr marL="3429000" indent="-228600" algn="l" rtl="0" eaLnBrk="0" fontAlgn="base" hangingPunct="0">
              <a:lnSpc>
                <a:spcPct val="85000"/>
              </a:lnSpc>
              <a:spcBef>
                <a:spcPct val="40000"/>
              </a:spcBef>
              <a:spcAft>
                <a:spcPct val="0"/>
              </a:spcAft>
              <a:buChar char="•"/>
              <a:defRPr sz="2400" b="1">
                <a:solidFill>
                  <a:schemeClr val="tx1"/>
                </a:solidFill>
                <a:latin typeface="+mn-lt"/>
                <a:ea typeface="ＭＳ Ｐゴシック" charset="-128"/>
              </a:defRPr>
            </a:lvl8pPr>
            <a:lvl9pPr marL="3886200" indent="-228600" algn="l" rtl="0" eaLnBrk="0" fontAlgn="base" hangingPunct="0">
              <a:lnSpc>
                <a:spcPct val="85000"/>
              </a:lnSpc>
              <a:spcBef>
                <a:spcPct val="40000"/>
              </a:spcBef>
              <a:spcAft>
                <a:spcPct val="0"/>
              </a:spcAft>
              <a:buChar char="•"/>
              <a:defRPr sz="2400" b="1">
                <a:solidFill>
                  <a:schemeClr val="tx1"/>
                </a:solidFill>
                <a:latin typeface="+mn-lt"/>
                <a:ea typeface="ＭＳ Ｐゴシック" charset="-128"/>
              </a:defRPr>
            </a:lvl9pPr>
          </a:lstStyle>
          <a:p>
            <a:pPr marL="0" indent="0">
              <a:buNone/>
            </a:pPr>
            <a:r>
              <a:rPr lang="en-US" sz="2000" dirty="0">
                <a:solidFill>
                  <a:schemeClr val="bg1"/>
                </a:solidFill>
              </a:rPr>
              <a:t>Simplified diagram of PWR/SOEC plant thermal power coupling options </a:t>
            </a:r>
          </a:p>
        </p:txBody>
      </p:sp>
      <p:sp>
        <p:nvSpPr>
          <p:cNvPr id="11" name="Rectangle 10">
            <a:extLst>
              <a:ext uri="{FF2B5EF4-FFF2-40B4-BE49-F238E27FC236}">
                <a16:creationId xmlns:a16="http://schemas.microsoft.com/office/drawing/2014/main" id="{B95A5591-752A-CB66-19D5-1714D192D524}"/>
              </a:ext>
            </a:extLst>
          </p:cNvPr>
          <p:cNvSpPr/>
          <p:nvPr/>
        </p:nvSpPr>
        <p:spPr>
          <a:xfrm>
            <a:off x="414266" y="1092240"/>
            <a:ext cx="5273695" cy="5386090"/>
          </a:xfrm>
          <a:prstGeom prst="rect">
            <a:avLst/>
          </a:prstGeom>
        </p:spPr>
        <p:txBody>
          <a:bodyPr wrap="square">
            <a:spAutoFit/>
          </a:bodyPr>
          <a:lstStyle/>
          <a:p>
            <a:r>
              <a:rPr lang="en-US" sz="2000" b="1" dirty="0">
                <a:solidFill>
                  <a:srgbClr val="FFFF00"/>
                </a:solidFill>
              </a:rPr>
              <a:t>Design Option #A</a:t>
            </a:r>
            <a:r>
              <a:rPr lang="en-US" sz="2000" b="1" dirty="0">
                <a:solidFill>
                  <a:schemeClr val="bg1"/>
                </a:solidFill>
              </a:rPr>
              <a:t>: </a:t>
            </a:r>
            <a:r>
              <a:rPr lang="en-US" sz="2000" dirty="0">
                <a:solidFill>
                  <a:schemeClr val="bg1"/>
                </a:solidFill>
              </a:rPr>
              <a:t>Extract steam from main steam line</a:t>
            </a:r>
          </a:p>
          <a:p>
            <a:pPr marL="522288" indent="-328613">
              <a:buFont typeface="Arial" panose="020B0604020202020204" pitchFamily="34" charset="0"/>
              <a:buChar char="•"/>
            </a:pPr>
            <a:r>
              <a:rPr lang="en-US" dirty="0">
                <a:solidFill>
                  <a:schemeClr val="bg1"/>
                </a:solidFill>
              </a:rPr>
              <a:t>For high levels of thermal power extraction or for applications in which high temperature steam is required (&gt;400 ºF)</a:t>
            </a:r>
          </a:p>
          <a:p>
            <a:pPr marL="522288" indent="-328613">
              <a:buFont typeface="Arial" panose="020B0604020202020204" pitchFamily="34" charset="0"/>
              <a:buChar char="•"/>
            </a:pPr>
            <a:endParaRPr lang="en-US" dirty="0">
              <a:solidFill>
                <a:schemeClr val="bg1"/>
              </a:solidFill>
            </a:endParaRPr>
          </a:p>
          <a:p>
            <a:r>
              <a:rPr lang="en-US" sz="2000" b="1" dirty="0">
                <a:solidFill>
                  <a:srgbClr val="FFFF00"/>
                </a:solidFill>
              </a:rPr>
              <a:t>Design Option #B</a:t>
            </a:r>
            <a:r>
              <a:rPr lang="en-US" sz="2000" b="1" dirty="0">
                <a:solidFill>
                  <a:schemeClr val="bg1"/>
                </a:solidFill>
              </a:rPr>
              <a:t>: </a:t>
            </a:r>
            <a:r>
              <a:rPr lang="en-US" sz="2000" dirty="0">
                <a:solidFill>
                  <a:schemeClr val="bg1"/>
                </a:solidFill>
              </a:rPr>
              <a:t>Extract steam downstream from high pressure (HP) turbine</a:t>
            </a:r>
          </a:p>
          <a:p>
            <a:pPr marL="522288" lvl="1" indent="-344488">
              <a:buFont typeface="Arial" panose="020B0604020202020204" pitchFamily="34" charset="0"/>
              <a:buChar char="•"/>
            </a:pPr>
            <a:r>
              <a:rPr lang="en-US" dirty="0">
                <a:solidFill>
                  <a:schemeClr val="bg1"/>
                </a:solidFill>
              </a:rPr>
              <a:t>For lower levels of thermal power extraction or for applications in which low temperature steam is sufficient (&lt;360 ºF)</a:t>
            </a:r>
          </a:p>
          <a:p>
            <a:pPr marL="522288" lvl="1" indent="-344488">
              <a:buFont typeface="Arial" panose="020B0604020202020204" pitchFamily="34" charset="0"/>
              <a:buChar char="•"/>
            </a:pPr>
            <a:endParaRPr lang="en-US" dirty="0">
              <a:solidFill>
                <a:schemeClr val="bg1"/>
              </a:solidFill>
            </a:endParaRPr>
          </a:p>
          <a:p>
            <a:pPr marL="342900" indent="-342900">
              <a:buFont typeface="Arial" panose="020B0604020202020204" pitchFamily="34" charset="0"/>
              <a:buChar char="•"/>
            </a:pPr>
            <a:r>
              <a:rPr lang="en-US" sz="2000" dirty="0">
                <a:solidFill>
                  <a:schemeClr val="bg1"/>
                </a:solidFill>
              </a:rPr>
              <a:t>Both options send steam to a reboiler that condenses secondary steam and generates tertiary steam to send to hydrogen plant</a:t>
            </a:r>
          </a:p>
          <a:p>
            <a:pPr marL="342900" indent="-342900">
              <a:buFont typeface="Arial" panose="020B0604020202020204" pitchFamily="34" charset="0"/>
              <a:buChar char="•"/>
            </a:pPr>
            <a:r>
              <a:rPr lang="en-US" sz="2000" dirty="0">
                <a:solidFill>
                  <a:schemeClr val="bg1"/>
                </a:solidFill>
              </a:rPr>
              <a:t>Secondary condensate is returned to main condenser</a:t>
            </a:r>
          </a:p>
        </p:txBody>
      </p:sp>
      <p:sp>
        <p:nvSpPr>
          <p:cNvPr id="3" name="TextBox 2">
            <a:extLst>
              <a:ext uri="{FF2B5EF4-FFF2-40B4-BE49-F238E27FC236}">
                <a16:creationId xmlns:a16="http://schemas.microsoft.com/office/drawing/2014/main" id="{749F6EB1-1056-2F16-3E81-B6BCFAA58C64}"/>
              </a:ext>
            </a:extLst>
          </p:cNvPr>
          <p:cNvSpPr txBox="1"/>
          <p:nvPr/>
        </p:nvSpPr>
        <p:spPr>
          <a:xfrm>
            <a:off x="6696378" y="4620739"/>
            <a:ext cx="1126983" cy="338554"/>
          </a:xfrm>
          <a:prstGeom prst="rect">
            <a:avLst/>
          </a:prstGeom>
          <a:solidFill>
            <a:schemeClr val="bg1">
              <a:lumMod val="95000"/>
            </a:schemeClr>
          </a:solidFill>
        </p:spPr>
        <p:txBody>
          <a:bodyPr wrap="square" rtlCol="0">
            <a:spAutoFit/>
          </a:bodyPr>
          <a:lstStyle/>
          <a:p>
            <a:r>
              <a:rPr lang="en-US" sz="1600" b="1" dirty="0">
                <a:solidFill>
                  <a:srgbClr val="C55A11"/>
                </a:solidFill>
              </a:rPr>
              <a:t>Option A</a:t>
            </a:r>
          </a:p>
        </p:txBody>
      </p:sp>
      <p:cxnSp>
        <p:nvCxnSpPr>
          <p:cNvPr id="13" name="Straight Connector 12">
            <a:extLst>
              <a:ext uri="{FF2B5EF4-FFF2-40B4-BE49-F238E27FC236}">
                <a16:creationId xmlns:a16="http://schemas.microsoft.com/office/drawing/2014/main" id="{551478F5-F6D0-D92E-3947-859050978E51}"/>
              </a:ext>
            </a:extLst>
          </p:cNvPr>
          <p:cNvCxnSpPr/>
          <p:nvPr/>
        </p:nvCxnSpPr>
        <p:spPr>
          <a:xfrm>
            <a:off x="7169595" y="5777610"/>
            <a:ext cx="180550" cy="145605"/>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22B1527-190E-5B2C-A632-10F856C8D1A7}"/>
              </a:ext>
            </a:extLst>
          </p:cNvPr>
          <p:cNvSpPr txBox="1"/>
          <p:nvPr/>
        </p:nvSpPr>
        <p:spPr>
          <a:xfrm>
            <a:off x="8695051" y="3154524"/>
            <a:ext cx="955656" cy="584775"/>
          </a:xfrm>
          <a:prstGeom prst="rect">
            <a:avLst/>
          </a:prstGeom>
          <a:solidFill>
            <a:schemeClr val="bg1">
              <a:lumMod val="95000"/>
            </a:schemeClr>
          </a:solidFill>
        </p:spPr>
        <p:txBody>
          <a:bodyPr wrap="square" rtlCol="0">
            <a:spAutoFit/>
          </a:bodyPr>
          <a:lstStyle/>
          <a:p>
            <a:pPr algn="ctr"/>
            <a:r>
              <a:rPr lang="en-US" sz="1600" b="1" dirty="0">
                <a:solidFill>
                  <a:srgbClr val="C55A11"/>
                </a:solidFill>
              </a:rPr>
              <a:t>Option B</a:t>
            </a:r>
          </a:p>
        </p:txBody>
      </p:sp>
      <p:sp>
        <p:nvSpPr>
          <p:cNvPr id="2" name="TextBox 1">
            <a:extLst>
              <a:ext uri="{FF2B5EF4-FFF2-40B4-BE49-F238E27FC236}">
                <a16:creationId xmlns:a16="http://schemas.microsoft.com/office/drawing/2014/main" id="{EDD1807E-9A1E-CEBC-AF6F-FEA8351A1D5C}"/>
              </a:ext>
            </a:extLst>
          </p:cNvPr>
          <p:cNvSpPr txBox="1"/>
          <p:nvPr/>
        </p:nvSpPr>
        <p:spPr>
          <a:xfrm>
            <a:off x="7502232" y="5746938"/>
            <a:ext cx="1324856" cy="369332"/>
          </a:xfrm>
          <a:prstGeom prst="rect">
            <a:avLst/>
          </a:prstGeom>
          <a:noFill/>
        </p:spPr>
        <p:txBody>
          <a:bodyPr wrap="square" rtlCol="0">
            <a:spAutoFit/>
          </a:bodyPr>
          <a:lstStyle/>
          <a:p>
            <a:r>
              <a:rPr lang="en-US" b="1" dirty="0">
                <a:solidFill>
                  <a:srgbClr val="C55A11"/>
                </a:solidFill>
              </a:rPr>
              <a:t>Reboiler</a:t>
            </a:r>
          </a:p>
        </p:txBody>
      </p:sp>
      <p:sp>
        <p:nvSpPr>
          <p:cNvPr id="12" name="TextBox 11">
            <a:extLst>
              <a:ext uri="{FF2B5EF4-FFF2-40B4-BE49-F238E27FC236}">
                <a16:creationId xmlns:a16="http://schemas.microsoft.com/office/drawing/2014/main" id="{548B7D91-68F6-6096-5FBB-9DA1ADAB4192}"/>
              </a:ext>
            </a:extLst>
          </p:cNvPr>
          <p:cNvSpPr txBox="1"/>
          <p:nvPr/>
        </p:nvSpPr>
        <p:spPr>
          <a:xfrm>
            <a:off x="8032623" y="5133003"/>
            <a:ext cx="1324856" cy="307777"/>
          </a:xfrm>
          <a:prstGeom prst="rect">
            <a:avLst/>
          </a:prstGeom>
          <a:noFill/>
        </p:spPr>
        <p:txBody>
          <a:bodyPr wrap="square" rtlCol="0">
            <a:spAutoFit/>
          </a:bodyPr>
          <a:lstStyle/>
          <a:p>
            <a:r>
              <a:rPr lang="en-US" sz="1400" dirty="0">
                <a:solidFill>
                  <a:srgbClr val="C55A11"/>
                </a:solidFill>
              </a:rPr>
              <a:t>Pump</a:t>
            </a:r>
          </a:p>
        </p:txBody>
      </p:sp>
      <p:cxnSp>
        <p:nvCxnSpPr>
          <p:cNvPr id="8" name="Straight Arrow Connector 7">
            <a:extLst>
              <a:ext uri="{FF2B5EF4-FFF2-40B4-BE49-F238E27FC236}">
                <a16:creationId xmlns:a16="http://schemas.microsoft.com/office/drawing/2014/main" id="{282A12A4-BD0E-A6A7-3947-824022165206}"/>
              </a:ext>
            </a:extLst>
          </p:cNvPr>
          <p:cNvCxnSpPr/>
          <p:nvPr/>
        </p:nvCxnSpPr>
        <p:spPr>
          <a:xfrm flipV="1">
            <a:off x="8564880" y="5593080"/>
            <a:ext cx="335280" cy="330135"/>
          </a:xfrm>
          <a:prstGeom prst="straightConnector1">
            <a:avLst/>
          </a:prstGeom>
          <a:ln w="19050">
            <a:solidFill>
              <a:srgbClr val="C55A1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406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3525" y="0"/>
            <a:ext cx="12699049" cy="6878722"/>
            <a:chOff x="5633226" y="-1"/>
            <a:chExt cx="3591716" cy="6878722"/>
          </a:xfrm>
        </p:grpSpPr>
        <p:sp>
          <p:nvSpPr>
            <p:cNvPr id="5" name="Rectangle 4"/>
            <p:cNvSpPr/>
            <p:nvPr/>
          </p:nvSpPr>
          <p:spPr bwMode="auto">
            <a:xfrm>
              <a:off x="5704931" y="-1"/>
              <a:ext cx="3448306" cy="687872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6" name="TextBox 5"/>
            <p:cNvSpPr txBox="1"/>
            <p:nvPr/>
          </p:nvSpPr>
          <p:spPr>
            <a:xfrm>
              <a:off x="5633226" y="148204"/>
              <a:ext cx="3591716" cy="646331"/>
            </a:xfrm>
            <a:prstGeom prst="rect">
              <a:avLst/>
            </a:prstGeom>
            <a:noFill/>
          </p:spPr>
          <p:txBody>
            <a:bodyPr wrap="square" rtlCol="0">
              <a:spAutoFit/>
            </a:bodyPr>
            <a:lstStyle/>
            <a:p>
              <a:pPr algn="ctr"/>
              <a:r>
                <a:rPr lang="en-US" sz="3600" dirty="0">
                  <a:solidFill>
                    <a:srgbClr val="FFFFFF"/>
                  </a:solidFill>
                  <a:latin typeface="Arial"/>
                  <a:cs typeface="Arial"/>
                </a:rPr>
                <a:t>Approach: 3 Methods</a:t>
              </a:r>
            </a:p>
          </p:txBody>
        </p:sp>
      </p:grpSp>
      <p:sp>
        <p:nvSpPr>
          <p:cNvPr id="11" name="Rectangle 10">
            <a:extLst>
              <a:ext uri="{FF2B5EF4-FFF2-40B4-BE49-F238E27FC236}">
                <a16:creationId xmlns:a16="http://schemas.microsoft.com/office/drawing/2014/main" id="{B95A5591-752A-CB66-19D5-1714D192D524}"/>
              </a:ext>
            </a:extLst>
          </p:cNvPr>
          <p:cNvSpPr/>
          <p:nvPr/>
        </p:nvSpPr>
        <p:spPr>
          <a:xfrm>
            <a:off x="414266" y="955080"/>
            <a:ext cx="8388771" cy="5786199"/>
          </a:xfrm>
          <a:prstGeom prst="rect">
            <a:avLst/>
          </a:prstGeom>
        </p:spPr>
        <p:txBody>
          <a:bodyPr wrap="square">
            <a:spAutoFit/>
          </a:bodyPr>
          <a:lstStyle/>
          <a:p>
            <a:r>
              <a:rPr lang="en-US" sz="2000" b="1" dirty="0">
                <a:solidFill>
                  <a:srgbClr val="FFFF00"/>
                </a:solidFill>
              </a:rPr>
              <a:t>Method #1: </a:t>
            </a:r>
            <a:r>
              <a:rPr lang="en-US" sz="2000" dirty="0">
                <a:solidFill>
                  <a:schemeClr val="bg1"/>
                </a:solidFill>
              </a:rPr>
              <a:t>Full-scope, high fidelity generic PWR </a:t>
            </a:r>
            <a:r>
              <a:rPr lang="en-US" sz="2000" u="sng" dirty="0">
                <a:solidFill>
                  <a:schemeClr val="bg1"/>
                </a:solidFill>
              </a:rPr>
              <a:t>simulators</a:t>
            </a:r>
            <a:r>
              <a:rPr lang="en-US" sz="2000" dirty="0">
                <a:solidFill>
                  <a:schemeClr val="bg1"/>
                </a:solidFill>
              </a:rPr>
              <a:t> (GSE Systems®)</a:t>
            </a:r>
          </a:p>
          <a:p>
            <a:pPr marL="742950" lvl="1" indent="-285750">
              <a:buFont typeface="Arial" panose="020B0604020202020204" pitchFamily="34" charset="0"/>
              <a:buChar char="•"/>
            </a:pPr>
            <a:r>
              <a:rPr lang="en-US" dirty="0">
                <a:solidFill>
                  <a:schemeClr val="bg1"/>
                </a:solidFill>
              </a:rPr>
              <a:t>Support probabilistic risk assessments (PRAs), design-basis accident scenarios investigation, and technoeconomic assessments (TEA); </a:t>
            </a:r>
          </a:p>
          <a:p>
            <a:pPr marL="742950" lvl="1" indent="-285750">
              <a:buFont typeface="Arial" panose="020B0604020202020204" pitchFamily="34" charset="0"/>
              <a:buChar char="•"/>
            </a:pPr>
            <a:r>
              <a:rPr lang="en-US" dirty="0">
                <a:solidFill>
                  <a:schemeClr val="bg1"/>
                </a:solidFill>
              </a:rPr>
              <a:t>Can capture realistic coupling between NPP and industry power user but are difficult to integrate with physical experiments &amp; hardware</a:t>
            </a:r>
          </a:p>
          <a:p>
            <a:r>
              <a:rPr lang="en-US" sz="2000" b="1" dirty="0">
                <a:solidFill>
                  <a:srgbClr val="FFFF00"/>
                </a:solidFill>
              </a:rPr>
              <a:t>Method #2:</a:t>
            </a:r>
            <a:r>
              <a:rPr lang="en-US" sz="2000" b="1" dirty="0">
                <a:solidFill>
                  <a:schemeClr val="bg1"/>
                </a:solidFill>
              </a:rPr>
              <a:t> </a:t>
            </a:r>
            <a:r>
              <a:rPr lang="en-US" sz="2000" dirty="0">
                <a:solidFill>
                  <a:schemeClr val="bg1"/>
                </a:solidFill>
              </a:rPr>
              <a:t>Reduced-order (RO) generic PWR </a:t>
            </a:r>
            <a:r>
              <a:rPr lang="en-US" sz="2000" u="sng" dirty="0">
                <a:solidFill>
                  <a:schemeClr val="bg1"/>
                </a:solidFill>
              </a:rPr>
              <a:t>simulators</a:t>
            </a:r>
          </a:p>
          <a:p>
            <a:pPr marL="742950" lvl="1" indent="-285750">
              <a:buFont typeface="Arial" panose="020B0604020202020204" pitchFamily="34" charset="0"/>
              <a:buChar char="•"/>
            </a:pPr>
            <a:r>
              <a:rPr lang="en-US" dirty="0">
                <a:solidFill>
                  <a:schemeClr val="bg1"/>
                </a:solidFill>
              </a:rPr>
              <a:t>Can be readily scaled and modified to match experimental systems for hardware-in-the-loop studies that probe vital system-system &amp; human-system interactions that can be missed in purely digital simulations;</a:t>
            </a:r>
          </a:p>
          <a:p>
            <a:pPr marL="742950" lvl="1" indent="-285750">
              <a:buFont typeface="Arial" panose="020B0604020202020204" pitchFamily="34" charset="0"/>
              <a:buChar char="•"/>
            </a:pPr>
            <a:r>
              <a:rPr lang="en-US" dirty="0">
                <a:solidFill>
                  <a:schemeClr val="bg1"/>
                </a:solidFill>
              </a:rPr>
              <a:t>Easier to share with partners for collaborations and stakeholder engagement</a:t>
            </a:r>
          </a:p>
          <a:p>
            <a:r>
              <a:rPr lang="en-US" sz="2000" b="1" dirty="0">
                <a:solidFill>
                  <a:srgbClr val="FFFF00"/>
                </a:solidFill>
              </a:rPr>
              <a:t>Method #3:</a:t>
            </a:r>
            <a:r>
              <a:rPr lang="en-US" sz="2000" b="1" dirty="0">
                <a:solidFill>
                  <a:schemeClr val="bg1"/>
                </a:solidFill>
              </a:rPr>
              <a:t> </a:t>
            </a:r>
            <a:r>
              <a:rPr lang="en-US" sz="2000" dirty="0">
                <a:solidFill>
                  <a:schemeClr val="bg1"/>
                </a:solidFill>
              </a:rPr>
              <a:t>Preconceptual engineering design (Sargent &amp; Lundy, Westinghouse, etc.)</a:t>
            </a:r>
          </a:p>
          <a:p>
            <a:pPr marL="742950" lvl="1" indent="-285750">
              <a:buFont typeface="Arial" panose="020B0604020202020204" pitchFamily="34" charset="0"/>
              <a:buChar char="•"/>
            </a:pPr>
            <a:r>
              <a:rPr lang="en-US" dirty="0">
                <a:solidFill>
                  <a:schemeClr val="bg1"/>
                </a:solidFill>
              </a:rPr>
              <a:t>PEPSE (Performance Evaluation of Power System Efficiencies) heat balance model of an existing four-loop Westinghouse PWR;</a:t>
            </a:r>
          </a:p>
          <a:p>
            <a:pPr marL="742950" lvl="1" indent="-285750">
              <a:buFont typeface="Arial" panose="020B0604020202020204" pitchFamily="34" charset="0"/>
              <a:buChar char="•"/>
            </a:pPr>
            <a:r>
              <a:rPr lang="en-US" dirty="0">
                <a:solidFill>
                  <a:schemeClr val="bg1"/>
                </a:solidFill>
              </a:rPr>
              <a:t>ETAP (Electrical Transient Analyzer Program) electrical power system model was prepared to evaluate the power flow and short-circuit impacts of the H2 plant electrical tie-in;</a:t>
            </a:r>
          </a:p>
          <a:p>
            <a:pPr marL="742950" lvl="1" indent="-285750">
              <a:buFont typeface="Arial" panose="020B0604020202020204" pitchFamily="34" charset="0"/>
              <a:buChar char="•"/>
            </a:pPr>
            <a:r>
              <a:rPr lang="en-US" dirty="0">
                <a:solidFill>
                  <a:schemeClr val="bg1"/>
                </a:solidFill>
              </a:rPr>
              <a:t>First project focuses 100 MW nominal SOC plant (25 </a:t>
            </a:r>
            <a:r>
              <a:rPr lang="en-US" dirty="0" err="1">
                <a:solidFill>
                  <a:schemeClr val="bg1"/>
                </a:solidFill>
              </a:rPr>
              <a:t>MW</a:t>
            </a:r>
            <a:r>
              <a:rPr lang="en-US" baseline="-25000" dirty="0" err="1">
                <a:solidFill>
                  <a:schemeClr val="bg1"/>
                </a:solidFill>
              </a:rPr>
              <a:t>t</a:t>
            </a:r>
            <a:r>
              <a:rPr lang="en-US" dirty="0">
                <a:solidFill>
                  <a:schemeClr val="bg1"/>
                </a:solidFill>
              </a:rPr>
              <a:t>)</a:t>
            </a:r>
          </a:p>
        </p:txBody>
      </p:sp>
      <p:sp>
        <p:nvSpPr>
          <p:cNvPr id="2" name="TextBox 1">
            <a:extLst>
              <a:ext uri="{FF2B5EF4-FFF2-40B4-BE49-F238E27FC236}">
                <a16:creationId xmlns:a16="http://schemas.microsoft.com/office/drawing/2014/main" id="{9FCA6607-E466-7CEC-9EC9-7C27D26196B9}"/>
              </a:ext>
            </a:extLst>
          </p:cNvPr>
          <p:cNvSpPr txBox="1"/>
          <p:nvPr/>
        </p:nvSpPr>
        <p:spPr>
          <a:xfrm>
            <a:off x="8953468" y="1689320"/>
            <a:ext cx="2974696" cy="646331"/>
          </a:xfrm>
          <a:prstGeom prst="rect">
            <a:avLst/>
          </a:prstGeom>
          <a:noFill/>
          <a:ln>
            <a:solidFill>
              <a:srgbClr val="FFFF00"/>
            </a:solidFill>
          </a:ln>
        </p:spPr>
        <p:txBody>
          <a:bodyPr wrap="square" rtlCol="0">
            <a:spAutoFit/>
          </a:bodyPr>
          <a:lstStyle/>
          <a:p>
            <a:r>
              <a:rPr lang="en-US" dirty="0">
                <a:solidFill>
                  <a:srgbClr val="FFFF00"/>
                </a:solidFill>
              </a:rPr>
              <a:t>Full-scope simulators have 1,000+ parameters</a:t>
            </a:r>
          </a:p>
        </p:txBody>
      </p:sp>
      <p:sp>
        <p:nvSpPr>
          <p:cNvPr id="12" name="TextBox 11">
            <a:extLst>
              <a:ext uri="{FF2B5EF4-FFF2-40B4-BE49-F238E27FC236}">
                <a16:creationId xmlns:a16="http://schemas.microsoft.com/office/drawing/2014/main" id="{86DE070F-6958-9424-EE89-0E8486CB264D}"/>
              </a:ext>
            </a:extLst>
          </p:cNvPr>
          <p:cNvSpPr txBox="1"/>
          <p:nvPr/>
        </p:nvSpPr>
        <p:spPr>
          <a:xfrm>
            <a:off x="8953468" y="3190253"/>
            <a:ext cx="2974696" cy="646331"/>
          </a:xfrm>
          <a:prstGeom prst="rect">
            <a:avLst/>
          </a:prstGeom>
          <a:noFill/>
          <a:ln>
            <a:solidFill>
              <a:srgbClr val="FFFF00"/>
            </a:solidFill>
          </a:ln>
        </p:spPr>
        <p:txBody>
          <a:bodyPr wrap="square" rtlCol="0">
            <a:spAutoFit/>
          </a:bodyPr>
          <a:lstStyle/>
          <a:p>
            <a:r>
              <a:rPr lang="en-US" dirty="0">
                <a:solidFill>
                  <a:srgbClr val="FFFF00"/>
                </a:solidFill>
              </a:rPr>
              <a:t>Reduced-order simulators have ~50 parameters</a:t>
            </a:r>
          </a:p>
        </p:txBody>
      </p:sp>
      <p:sp>
        <p:nvSpPr>
          <p:cNvPr id="13" name="TextBox 12">
            <a:extLst>
              <a:ext uri="{FF2B5EF4-FFF2-40B4-BE49-F238E27FC236}">
                <a16:creationId xmlns:a16="http://schemas.microsoft.com/office/drawing/2014/main" id="{F9C7FC63-0124-1B99-04BC-149E79A7CCF9}"/>
              </a:ext>
            </a:extLst>
          </p:cNvPr>
          <p:cNvSpPr txBox="1"/>
          <p:nvPr/>
        </p:nvSpPr>
        <p:spPr>
          <a:xfrm>
            <a:off x="8953468" y="4990252"/>
            <a:ext cx="2974696" cy="923330"/>
          </a:xfrm>
          <a:prstGeom prst="rect">
            <a:avLst/>
          </a:prstGeom>
          <a:noFill/>
          <a:ln>
            <a:solidFill>
              <a:srgbClr val="FFFF00"/>
            </a:solidFill>
          </a:ln>
        </p:spPr>
        <p:txBody>
          <a:bodyPr wrap="square" rtlCol="0">
            <a:spAutoFit/>
          </a:bodyPr>
          <a:lstStyle/>
          <a:p>
            <a:r>
              <a:rPr lang="en-US" dirty="0">
                <a:solidFill>
                  <a:srgbClr val="FFFF00"/>
                </a:solidFill>
              </a:rPr>
              <a:t>Preconceptual design is based on engineering analysis</a:t>
            </a:r>
          </a:p>
        </p:txBody>
      </p:sp>
    </p:spTree>
    <p:extLst>
      <p:ext uri="{BB962C8B-B14F-4D97-AF65-F5344CB8AC3E}">
        <p14:creationId xmlns:p14="http://schemas.microsoft.com/office/powerpoint/2010/main" val="687788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A8180-AEDB-9841-BFBB-CF23E2626A5E}"/>
              </a:ext>
            </a:extLst>
          </p:cNvPr>
          <p:cNvSpPr>
            <a:spLocks noGrp="1"/>
          </p:cNvSpPr>
          <p:nvPr>
            <p:ph type="title"/>
          </p:nvPr>
        </p:nvSpPr>
        <p:spPr>
          <a:xfrm>
            <a:off x="589447" y="1014879"/>
            <a:ext cx="11205285" cy="953411"/>
          </a:xfrm>
        </p:spPr>
        <p:txBody>
          <a:bodyPr/>
          <a:lstStyle/>
          <a:p>
            <a:r>
              <a:rPr lang="en-US" dirty="0"/>
              <a:t>Methods #1 &amp; 2: Full-scope &amp; Reduced-Order (RO) PWR Simulators (Design Option A)</a:t>
            </a:r>
          </a:p>
        </p:txBody>
      </p:sp>
      <p:sp>
        <p:nvSpPr>
          <p:cNvPr id="3" name="Slide Number Placeholder 2">
            <a:extLst>
              <a:ext uri="{FF2B5EF4-FFF2-40B4-BE49-F238E27FC236}">
                <a16:creationId xmlns:a16="http://schemas.microsoft.com/office/drawing/2014/main" id="{EEF8BE34-5BE5-204B-BEA6-CB78B4BA6279}"/>
              </a:ext>
            </a:extLst>
          </p:cNvPr>
          <p:cNvSpPr>
            <a:spLocks noGrp="1"/>
          </p:cNvSpPr>
          <p:nvPr>
            <p:ph type="sldNum" sz="quarter" idx="12"/>
          </p:nvPr>
        </p:nvSpPr>
        <p:spPr/>
        <p:txBody>
          <a:bodyPr/>
          <a:lstStyle/>
          <a:p>
            <a:fld id="{15BEEC3B-0EA6-480B-B109-237CC158263F}" type="slidenum">
              <a:rPr lang="en-US" smtClean="0"/>
              <a:t>7</a:t>
            </a:fld>
            <a:endParaRPr lang="en-US" dirty="0"/>
          </a:p>
        </p:txBody>
      </p:sp>
      <p:sp>
        <p:nvSpPr>
          <p:cNvPr id="6" name="Content Placeholder 14">
            <a:extLst>
              <a:ext uri="{FF2B5EF4-FFF2-40B4-BE49-F238E27FC236}">
                <a16:creationId xmlns:a16="http://schemas.microsoft.com/office/drawing/2014/main" id="{FA6E3B47-17BC-9840-B72C-FB7E7B7DE852}"/>
              </a:ext>
            </a:extLst>
          </p:cNvPr>
          <p:cNvSpPr txBox="1">
            <a:spLocks/>
          </p:cNvSpPr>
          <p:nvPr/>
        </p:nvSpPr>
        <p:spPr>
          <a:xfrm>
            <a:off x="7617431" y="1479362"/>
            <a:ext cx="4343400" cy="4351338"/>
          </a:xfrm>
          <a:prstGeom prst="rect">
            <a:avLst/>
          </a:prstGeom>
        </p:spPr>
        <p:txBody>
          <a:bodyPr>
            <a:normAutofit/>
          </a:bodyPr>
          <a:lstStyle>
            <a:lvl1pPr marL="171450" marR="0" indent="-239316" algn="l" defTabSz="914400" rtl="0" eaLnBrk="1" fontAlgn="base" latinLnBrk="0" hangingPunct="1">
              <a:lnSpc>
                <a:spcPts val="1350"/>
              </a:lnSpc>
              <a:spcBef>
                <a:spcPts val="0"/>
              </a:spcBef>
              <a:spcAft>
                <a:spcPct val="0"/>
              </a:spcAft>
              <a:buClr>
                <a:srgbClr val="6C8F9B"/>
              </a:buClr>
              <a:buSzPct val="125000"/>
              <a:buFont typeface="Arial" charset="0"/>
              <a:buChar char="•"/>
              <a:tabLst/>
              <a:defRPr sz="2400" kern="1200">
                <a:solidFill>
                  <a:schemeClr val="tx1"/>
                </a:solidFill>
                <a:latin typeface="Arial" charset="0"/>
                <a:ea typeface="Arial" charset="0"/>
                <a:cs typeface="Arial" charset="0"/>
              </a:defRPr>
            </a:lvl1pPr>
            <a:lvl2pPr marL="514350" marR="0" indent="-239316" algn="l" defTabSz="914400" rtl="0" eaLnBrk="1" fontAlgn="base" latinLnBrk="0" hangingPunct="1">
              <a:lnSpc>
                <a:spcPts val="1350"/>
              </a:lnSpc>
              <a:spcBef>
                <a:spcPts val="0"/>
              </a:spcBef>
              <a:spcAft>
                <a:spcPct val="0"/>
              </a:spcAft>
              <a:buClr>
                <a:srgbClr val="6C8F9B"/>
              </a:buClr>
              <a:buSzPct val="75000"/>
              <a:buFont typeface="Courier New" charset="0"/>
              <a:buChar char="o"/>
              <a:tabLst/>
              <a:defRPr sz="1800" kern="1200">
                <a:solidFill>
                  <a:schemeClr val="tx1"/>
                </a:solidFill>
                <a:latin typeface="Arial" charset="0"/>
                <a:ea typeface="Arial" charset="0"/>
                <a:cs typeface="Arial" charset="0"/>
              </a:defRPr>
            </a:lvl2pPr>
            <a:lvl3pPr marL="857250" marR="0" indent="-239316" algn="l" defTabSz="914400" rtl="0" eaLnBrk="1" fontAlgn="base" latinLnBrk="0" hangingPunct="1">
              <a:lnSpc>
                <a:spcPts val="1350"/>
              </a:lnSpc>
              <a:spcBef>
                <a:spcPts val="0"/>
              </a:spcBef>
              <a:spcAft>
                <a:spcPct val="0"/>
              </a:spcAft>
              <a:buClr>
                <a:srgbClr val="6C8F9B"/>
              </a:buClr>
              <a:buSzTx/>
              <a:buFont typeface="Arial" charset="0"/>
              <a:buChar char="•"/>
              <a:tabLst/>
              <a:defRPr sz="1400" kern="1200">
                <a:solidFill>
                  <a:schemeClr val="tx1"/>
                </a:solidFill>
                <a:latin typeface="Arial" charset="0"/>
                <a:ea typeface="Arial" charset="0"/>
                <a:cs typeface="Arial" charset="0"/>
              </a:defRPr>
            </a:lvl3pPr>
            <a:lvl4pPr marL="1200150" marR="0" indent="-171450" algn="l" defTabSz="914400" rtl="0" eaLnBrk="1" fontAlgn="base" latinLnBrk="0" hangingPunct="1">
              <a:lnSpc>
                <a:spcPct val="90000"/>
              </a:lnSpc>
              <a:spcBef>
                <a:spcPts val="0"/>
              </a:spcBef>
              <a:spcAft>
                <a:spcPct val="0"/>
              </a:spcAft>
              <a:buClrTx/>
              <a:buSzTx/>
              <a:buFont typeface="Arial" charset="0"/>
              <a:buChar char="•"/>
              <a:tabLst/>
              <a:defRPr sz="1200" kern="1200">
                <a:solidFill>
                  <a:schemeClr val="tx1"/>
                </a:solidFill>
                <a:latin typeface="+mn-lt"/>
                <a:ea typeface="Arial" charset="0"/>
                <a:cs typeface="Arial" charset="0"/>
              </a:defRPr>
            </a:lvl4pPr>
            <a:lvl5pPr marL="1543050" marR="0" indent="-171450" algn="l" defTabSz="914400" rtl="0" eaLnBrk="1" fontAlgn="base" latinLnBrk="0" hangingPunct="1">
              <a:lnSpc>
                <a:spcPct val="90000"/>
              </a:lnSpc>
              <a:spcBef>
                <a:spcPts val="0"/>
              </a:spcBef>
              <a:spcAft>
                <a:spcPct val="0"/>
              </a:spcAft>
              <a:buClrTx/>
              <a:buSzTx/>
              <a:buFont typeface="Arial" charset="0"/>
              <a:buChar char="•"/>
              <a:tabLst/>
              <a:defRPr sz="1200" kern="1200">
                <a:solidFill>
                  <a:schemeClr val="tx1"/>
                </a:solidFill>
                <a:latin typeface="+mn-lt"/>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endParaRPr lang="en-US" sz="2000" dirty="0"/>
          </a:p>
        </p:txBody>
      </p:sp>
      <p:sp>
        <p:nvSpPr>
          <p:cNvPr id="10" name="Rectangle 9">
            <a:extLst>
              <a:ext uri="{FF2B5EF4-FFF2-40B4-BE49-F238E27FC236}">
                <a16:creationId xmlns:a16="http://schemas.microsoft.com/office/drawing/2014/main" id="{0FB8C490-7525-B346-8A15-69EE8033E2F8}"/>
              </a:ext>
            </a:extLst>
          </p:cNvPr>
          <p:cNvSpPr/>
          <p:nvPr/>
        </p:nvSpPr>
        <p:spPr>
          <a:xfrm>
            <a:off x="2168975" y="3058633"/>
            <a:ext cx="3160406" cy="527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Traditional HSSL Control Room Modernization</a:t>
            </a:r>
          </a:p>
        </p:txBody>
      </p:sp>
      <p:pic>
        <p:nvPicPr>
          <p:cNvPr id="17" name="Picture 16" descr="Chart, bar chart&#10;&#10;Description automatically generated">
            <a:extLst>
              <a:ext uri="{FF2B5EF4-FFF2-40B4-BE49-F238E27FC236}">
                <a16:creationId xmlns:a16="http://schemas.microsoft.com/office/drawing/2014/main" id="{F5E9423D-9450-3A8E-EF8C-6AAAD2134DA2}"/>
              </a:ext>
            </a:extLst>
          </p:cNvPr>
          <p:cNvPicPr>
            <a:picLocks noChangeAspect="1"/>
          </p:cNvPicPr>
          <p:nvPr/>
        </p:nvPicPr>
        <p:blipFill rotWithShape="1">
          <a:blip r:embed="rId3">
            <a:extLst>
              <a:ext uri="{28A0092B-C50C-407E-A947-70E740481C1C}">
                <a14:useLocalDpi xmlns:a14="http://schemas.microsoft.com/office/drawing/2010/main" val="0"/>
              </a:ext>
            </a:extLst>
          </a:blip>
          <a:srcRect t="-1" b="1717"/>
          <a:stretch/>
        </p:blipFill>
        <p:spPr bwMode="auto">
          <a:xfrm>
            <a:off x="5947594" y="1963125"/>
            <a:ext cx="6090727" cy="3914069"/>
          </a:xfrm>
          <a:prstGeom prst="rect">
            <a:avLst/>
          </a:prstGeom>
          <a:noFill/>
          <a:ln>
            <a:noFill/>
          </a:ln>
          <a:extLst>
            <a:ext uri="{53640926-AAD7-44D8-BBD7-CCE9431645EC}">
              <a14:shadowObscured xmlns:a14="http://schemas.microsoft.com/office/drawing/2010/main"/>
            </a:ext>
          </a:extLst>
        </p:spPr>
      </p:pic>
      <p:sp>
        <p:nvSpPr>
          <p:cNvPr id="19" name="Content Placeholder 3">
            <a:extLst>
              <a:ext uri="{FF2B5EF4-FFF2-40B4-BE49-F238E27FC236}">
                <a16:creationId xmlns:a16="http://schemas.microsoft.com/office/drawing/2014/main" id="{E06D7FDE-6D6D-0CAC-8900-B3A8C734A795}"/>
              </a:ext>
            </a:extLst>
          </p:cNvPr>
          <p:cNvSpPr txBox="1">
            <a:spLocks/>
          </p:cNvSpPr>
          <p:nvPr/>
        </p:nvSpPr>
        <p:spPr>
          <a:xfrm>
            <a:off x="6096000" y="5920612"/>
            <a:ext cx="5940980" cy="897722"/>
          </a:xfrm>
          <a:prstGeom prst="rect">
            <a:avLst/>
          </a:prstGeom>
        </p:spPr>
        <p:txBody>
          <a:bodyPr vert="horz" lIns="0" tIns="0" rIns="91440" bIns="45720" rtlCol="0">
            <a:normAutofit lnSpcReduction="10000"/>
          </a:bodyPr>
          <a:lstStyle>
            <a:lvl1pPr marL="228600" indent="-228600" algn="l" defTabSz="914400" rtl="0" eaLnBrk="1" latinLnBrk="0" hangingPunct="1">
              <a:lnSpc>
                <a:spcPct val="90000"/>
              </a:lnSpc>
              <a:spcBef>
                <a:spcPts val="1000"/>
              </a:spcBef>
              <a:buClr>
                <a:srgbClr val="015976"/>
              </a:buClr>
              <a:buFont typeface="Arial" panose="020B0604020202020204" pitchFamily="34" charset="0"/>
              <a:buChar char="•"/>
              <a:defRPr sz="2100" b="0" i="0" kern="1200" baseline="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15976"/>
              </a:buClr>
              <a:buFont typeface="Arial" panose="020B0604020202020204" pitchFamily="34" charset="0"/>
              <a:buChar char="−"/>
              <a:defRPr sz="2100" b="0" i="0" kern="1200" baseline="0">
                <a:solidFill>
                  <a:schemeClr val="accent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15976"/>
              </a:buClr>
              <a:buFont typeface="Arial" panose="020B0604020202020204" pitchFamily="34" charset="0"/>
              <a:buChar char="•"/>
              <a:defRPr sz="1800" b="0" i="0" kern="1200" baseline="0">
                <a:solidFill>
                  <a:schemeClr val="accent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15976"/>
              </a:buClr>
              <a:buFont typeface="Arial" panose="020B0604020202020204" pitchFamily="34" charset="0"/>
              <a:buChar char="−"/>
              <a:defRPr sz="1800" b="0" i="0" kern="1200" baseline="0">
                <a:solidFill>
                  <a:schemeClr val="accent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15976"/>
              </a:buClr>
              <a:buFont typeface="Arial" panose="020B0604020202020204" pitchFamily="34" charset="0"/>
              <a:buChar char="•"/>
              <a:defRPr sz="1800" b="0" i="0" kern="1200" baseline="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Predicted decreases in turbine power output for extracting approximately 15% and 50% of the steam from the </a:t>
            </a:r>
            <a:r>
              <a:rPr lang="en-US" sz="1600" dirty="0">
                <a:solidFill>
                  <a:srgbClr val="C00000"/>
                </a:solidFill>
              </a:rPr>
              <a:t>main steam line (Option A)</a:t>
            </a:r>
            <a:r>
              <a:rPr lang="en-US" sz="1600" dirty="0"/>
              <a:t> as predicted by full-scope simulator (Hancock et al.) and linear and non-linear reduced-order (R-O) simulators. </a:t>
            </a:r>
          </a:p>
        </p:txBody>
      </p:sp>
      <p:sp>
        <p:nvSpPr>
          <p:cNvPr id="21" name="Content Placeholder 3">
            <a:extLst>
              <a:ext uri="{FF2B5EF4-FFF2-40B4-BE49-F238E27FC236}">
                <a16:creationId xmlns:a16="http://schemas.microsoft.com/office/drawing/2014/main" id="{DBC58F26-8A9D-D436-1ED3-9DA33448411F}"/>
              </a:ext>
            </a:extLst>
          </p:cNvPr>
          <p:cNvSpPr>
            <a:spLocks noGrp="1"/>
          </p:cNvSpPr>
          <p:nvPr>
            <p:ph idx="1"/>
          </p:nvPr>
        </p:nvSpPr>
        <p:spPr>
          <a:xfrm>
            <a:off x="231169" y="2007306"/>
            <a:ext cx="5348221" cy="4850694"/>
          </a:xfrm>
        </p:spPr>
        <p:txBody>
          <a:bodyPr/>
          <a:lstStyle/>
          <a:p>
            <a:r>
              <a:rPr lang="en-US" sz="2200" dirty="0"/>
              <a:t>As expected, power output from the turbine system decreases as steam flow to the hydrogen plant increases</a:t>
            </a:r>
          </a:p>
          <a:p>
            <a:r>
              <a:rPr lang="en-US" sz="2200" dirty="0"/>
              <a:t>Discrepancies between all simulations are less than 7% of the full turbine power output</a:t>
            </a:r>
          </a:p>
          <a:p>
            <a:pPr lvl="1"/>
            <a:r>
              <a:rPr lang="en-US" sz="1800" dirty="0"/>
              <a:t>“RO-linear”: Reduced-order model that assumes pressure drops in components are linear</a:t>
            </a:r>
          </a:p>
          <a:p>
            <a:pPr lvl="1"/>
            <a:r>
              <a:rPr lang="en-US" sz="1800" dirty="0"/>
              <a:t>“RO-nonlinear”: non-linearities added to  pressure drops to better match full-scope simulator</a:t>
            </a:r>
          </a:p>
          <a:p>
            <a:r>
              <a:rPr lang="en-US" sz="2200" dirty="0"/>
              <a:t>Extracting 50% of the steam from the main steam line causes the turbine power to decrease more than 65%.</a:t>
            </a:r>
          </a:p>
        </p:txBody>
      </p:sp>
      <p:sp>
        <p:nvSpPr>
          <p:cNvPr id="11" name="Content Placeholder 3">
            <a:extLst>
              <a:ext uri="{FF2B5EF4-FFF2-40B4-BE49-F238E27FC236}">
                <a16:creationId xmlns:a16="http://schemas.microsoft.com/office/drawing/2014/main" id="{0C3F5460-311E-2394-8535-0EB356061187}"/>
              </a:ext>
            </a:extLst>
          </p:cNvPr>
          <p:cNvSpPr txBox="1">
            <a:spLocks/>
          </p:cNvSpPr>
          <p:nvPr/>
        </p:nvSpPr>
        <p:spPr>
          <a:xfrm>
            <a:off x="7888766" y="1642817"/>
            <a:ext cx="3130533" cy="371965"/>
          </a:xfrm>
          <a:prstGeom prst="rect">
            <a:avLst/>
          </a:prstGeom>
          <a:solidFill>
            <a:srgbClr val="FFFF00"/>
          </a:solidFill>
        </p:spPr>
        <p:txBody>
          <a:bodyPr vert="horz" lIns="0" tIns="0" rIns="91440" bIns="45720" rtlCol="0" anchor="ctr" anchorCtr="0">
            <a:normAutofit/>
          </a:bodyPr>
          <a:lstStyle>
            <a:lvl1pPr marL="228600" indent="-228600" algn="l" defTabSz="914400" rtl="0" eaLnBrk="1" latinLnBrk="0" hangingPunct="1">
              <a:lnSpc>
                <a:spcPct val="90000"/>
              </a:lnSpc>
              <a:spcBef>
                <a:spcPts val="1000"/>
              </a:spcBef>
              <a:buClr>
                <a:srgbClr val="015976"/>
              </a:buClr>
              <a:buFont typeface="Arial" panose="020B0604020202020204" pitchFamily="34" charset="0"/>
              <a:buChar char="•"/>
              <a:defRPr sz="2100" b="0" i="0" kern="1200" baseline="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15976"/>
              </a:buClr>
              <a:buFont typeface="Arial" panose="020B0604020202020204" pitchFamily="34" charset="0"/>
              <a:buChar char="−"/>
              <a:defRPr sz="2100" b="0" i="0" kern="1200" baseline="0">
                <a:solidFill>
                  <a:schemeClr val="accent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15976"/>
              </a:buClr>
              <a:buFont typeface="Arial" panose="020B0604020202020204" pitchFamily="34" charset="0"/>
              <a:buChar char="•"/>
              <a:defRPr sz="1800" b="0" i="0" kern="1200" baseline="0">
                <a:solidFill>
                  <a:schemeClr val="accent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15976"/>
              </a:buClr>
              <a:buFont typeface="Arial" panose="020B0604020202020204" pitchFamily="34" charset="0"/>
              <a:buChar char="−"/>
              <a:defRPr sz="1800" b="0" i="0" kern="1200" baseline="0">
                <a:solidFill>
                  <a:schemeClr val="accent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15976"/>
              </a:buClr>
              <a:buFont typeface="Arial" panose="020B0604020202020204" pitchFamily="34" charset="0"/>
              <a:buChar char="•"/>
              <a:defRPr sz="1800" b="0" i="0" kern="1200" baseline="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chemeClr val="tx1"/>
                </a:solidFill>
              </a:rPr>
              <a:t>Drop in turbine power</a:t>
            </a:r>
          </a:p>
        </p:txBody>
      </p:sp>
    </p:spTree>
    <p:extLst>
      <p:ext uri="{BB962C8B-B14F-4D97-AF65-F5344CB8AC3E}">
        <p14:creationId xmlns:p14="http://schemas.microsoft.com/office/powerpoint/2010/main" val="2600265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A8180-AEDB-9841-BFBB-CF23E2626A5E}"/>
              </a:ext>
            </a:extLst>
          </p:cNvPr>
          <p:cNvSpPr>
            <a:spLocks noGrp="1"/>
          </p:cNvSpPr>
          <p:nvPr>
            <p:ph type="title"/>
          </p:nvPr>
        </p:nvSpPr>
        <p:spPr>
          <a:xfrm>
            <a:off x="589447" y="1014879"/>
            <a:ext cx="11205285" cy="953411"/>
          </a:xfrm>
        </p:spPr>
        <p:txBody>
          <a:bodyPr/>
          <a:lstStyle/>
          <a:p>
            <a:r>
              <a:rPr lang="en-US" dirty="0"/>
              <a:t>Methods #1 &amp; 2: Full-scope &amp; Reduced-Order PWR Simulators: (Design Option A)</a:t>
            </a:r>
          </a:p>
        </p:txBody>
      </p:sp>
      <p:sp>
        <p:nvSpPr>
          <p:cNvPr id="3" name="Slide Number Placeholder 2">
            <a:extLst>
              <a:ext uri="{FF2B5EF4-FFF2-40B4-BE49-F238E27FC236}">
                <a16:creationId xmlns:a16="http://schemas.microsoft.com/office/drawing/2014/main" id="{EEF8BE34-5BE5-204B-BEA6-CB78B4BA6279}"/>
              </a:ext>
            </a:extLst>
          </p:cNvPr>
          <p:cNvSpPr>
            <a:spLocks noGrp="1"/>
          </p:cNvSpPr>
          <p:nvPr>
            <p:ph type="sldNum" sz="quarter" idx="12"/>
          </p:nvPr>
        </p:nvSpPr>
        <p:spPr/>
        <p:txBody>
          <a:bodyPr/>
          <a:lstStyle/>
          <a:p>
            <a:fld id="{15BEEC3B-0EA6-480B-B109-237CC158263F}" type="slidenum">
              <a:rPr lang="en-US" smtClean="0"/>
              <a:t>8</a:t>
            </a:fld>
            <a:endParaRPr lang="en-US" dirty="0"/>
          </a:p>
        </p:txBody>
      </p:sp>
      <p:sp>
        <p:nvSpPr>
          <p:cNvPr id="6" name="Content Placeholder 14">
            <a:extLst>
              <a:ext uri="{FF2B5EF4-FFF2-40B4-BE49-F238E27FC236}">
                <a16:creationId xmlns:a16="http://schemas.microsoft.com/office/drawing/2014/main" id="{FA6E3B47-17BC-9840-B72C-FB7E7B7DE852}"/>
              </a:ext>
            </a:extLst>
          </p:cNvPr>
          <p:cNvSpPr txBox="1">
            <a:spLocks/>
          </p:cNvSpPr>
          <p:nvPr/>
        </p:nvSpPr>
        <p:spPr>
          <a:xfrm>
            <a:off x="7617431" y="1479362"/>
            <a:ext cx="4343400" cy="4351338"/>
          </a:xfrm>
          <a:prstGeom prst="rect">
            <a:avLst/>
          </a:prstGeom>
        </p:spPr>
        <p:txBody>
          <a:bodyPr>
            <a:normAutofit/>
          </a:bodyPr>
          <a:lstStyle>
            <a:lvl1pPr marL="171450" marR="0" indent="-239316" algn="l" defTabSz="914400" rtl="0" eaLnBrk="1" fontAlgn="base" latinLnBrk="0" hangingPunct="1">
              <a:lnSpc>
                <a:spcPts val="1350"/>
              </a:lnSpc>
              <a:spcBef>
                <a:spcPts val="0"/>
              </a:spcBef>
              <a:spcAft>
                <a:spcPct val="0"/>
              </a:spcAft>
              <a:buClr>
                <a:srgbClr val="6C8F9B"/>
              </a:buClr>
              <a:buSzPct val="125000"/>
              <a:buFont typeface="Arial" charset="0"/>
              <a:buChar char="•"/>
              <a:tabLst/>
              <a:defRPr sz="2400" kern="1200">
                <a:solidFill>
                  <a:schemeClr val="tx1"/>
                </a:solidFill>
                <a:latin typeface="Arial" charset="0"/>
                <a:ea typeface="Arial" charset="0"/>
                <a:cs typeface="Arial" charset="0"/>
              </a:defRPr>
            </a:lvl1pPr>
            <a:lvl2pPr marL="514350" marR="0" indent="-239316" algn="l" defTabSz="914400" rtl="0" eaLnBrk="1" fontAlgn="base" latinLnBrk="0" hangingPunct="1">
              <a:lnSpc>
                <a:spcPts val="1350"/>
              </a:lnSpc>
              <a:spcBef>
                <a:spcPts val="0"/>
              </a:spcBef>
              <a:spcAft>
                <a:spcPct val="0"/>
              </a:spcAft>
              <a:buClr>
                <a:srgbClr val="6C8F9B"/>
              </a:buClr>
              <a:buSzPct val="75000"/>
              <a:buFont typeface="Courier New" charset="0"/>
              <a:buChar char="o"/>
              <a:tabLst/>
              <a:defRPr sz="1800" kern="1200">
                <a:solidFill>
                  <a:schemeClr val="tx1"/>
                </a:solidFill>
                <a:latin typeface="Arial" charset="0"/>
                <a:ea typeface="Arial" charset="0"/>
                <a:cs typeface="Arial" charset="0"/>
              </a:defRPr>
            </a:lvl2pPr>
            <a:lvl3pPr marL="857250" marR="0" indent="-239316" algn="l" defTabSz="914400" rtl="0" eaLnBrk="1" fontAlgn="base" latinLnBrk="0" hangingPunct="1">
              <a:lnSpc>
                <a:spcPts val="1350"/>
              </a:lnSpc>
              <a:spcBef>
                <a:spcPts val="0"/>
              </a:spcBef>
              <a:spcAft>
                <a:spcPct val="0"/>
              </a:spcAft>
              <a:buClr>
                <a:srgbClr val="6C8F9B"/>
              </a:buClr>
              <a:buSzTx/>
              <a:buFont typeface="Arial" charset="0"/>
              <a:buChar char="•"/>
              <a:tabLst/>
              <a:defRPr sz="1400" kern="1200">
                <a:solidFill>
                  <a:schemeClr val="tx1"/>
                </a:solidFill>
                <a:latin typeface="Arial" charset="0"/>
                <a:ea typeface="Arial" charset="0"/>
                <a:cs typeface="Arial" charset="0"/>
              </a:defRPr>
            </a:lvl3pPr>
            <a:lvl4pPr marL="1200150" marR="0" indent="-171450" algn="l" defTabSz="914400" rtl="0" eaLnBrk="1" fontAlgn="base" latinLnBrk="0" hangingPunct="1">
              <a:lnSpc>
                <a:spcPct val="90000"/>
              </a:lnSpc>
              <a:spcBef>
                <a:spcPts val="0"/>
              </a:spcBef>
              <a:spcAft>
                <a:spcPct val="0"/>
              </a:spcAft>
              <a:buClrTx/>
              <a:buSzTx/>
              <a:buFont typeface="Arial" charset="0"/>
              <a:buChar char="•"/>
              <a:tabLst/>
              <a:defRPr sz="1200" kern="1200">
                <a:solidFill>
                  <a:schemeClr val="tx1"/>
                </a:solidFill>
                <a:latin typeface="+mn-lt"/>
                <a:ea typeface="Arial" charset="0"/>
                <a:cs typeface="Arial" charset="0"/>
              </a:defRPr>
            </a:lvl4pPr>
            <a:lvl5pPr marL="1543050" marR="0" indent="-171450" algn="l" defTabSz="914400" rtl="0" eaLnBrk="1" fontAlgn="base" latinLnBrk="0" hangingPunct="1">
              <a:lnSpc>
                <a:spcPct val="90000"/>
              </a:lnSpc>
              <a:spcBef>
                <a:spcPts val="0"/>
              </a:spcBef>
              <a:spcAft>
                <a:spcPct val="0"/>
              </a:spcAft>
              <a:buClrTx/>
              <a:buSzTx/>
              <a:buFont typeface="Arial" charset="0"/>
              <a:buChar char="•"/>
              <a:tabLst/>
              <a:defRPr sz="1200" kern="1200">
                <a:solidFill>
                  <a:schemeClr val="tx1"/>
                </a:solidFill>
                <a:latin typeface="+mn-lt"/>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endParaRPr lang="en-US" sz="2000" dirty="0"/>
          </a:p>
        </p:txBody>
      </p:sp>
      <p:sp>
        <p:nvSpPr>
          <p:cNvPr id="10" name="Rectangle 9">
            <a:extLst>
              <a:ext uri="{FF2B5EF4-FFF2-40B4-BE49-F238E27FC236}">
                <a16:creationId xmlns:a16="http://schemas.microsoft.com/office/drawing/2014/main" id="{0FB8C490-7525-B346-8A15-69EE8033E2F8}"/>
              </a:ext>
            </a:extLst>
          </p:cNvPr>
          <p:cNvSpPr/>
          <p:nvPr/>
        </p:nvSpPr>
        <p:spPr>
          <a:xfrm>
            <a:off x="2168975" y="3058633"/>
            <a:ext cx="3160406" cy="527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Traditional HSSL Control Room Modernization</a:t>
            </a:r>
          </a:p>
        </p:txBody>
      </p:sp>
      <p:sp>
        <p:nvSpPr>
          <p:cNvPr id="19" name="Content Placeholder 3">
            <a:extLst>
              <a:ext uri="{FF2B5EF4-FFF2-40B4-BE49-F238E27FC236}">
                <a16:creationId xmlns:a16="http://schemas.microsoft.com/office/drawing/2014/main" id="{E06D7FDE-6D6D-0CAC-8900-B3A8C734A795}"/>
              </a:ext>
            </a:extLst>
          </p:cNvPr>
          <p:cNvSpPr txBox="1">
            <a:spLocks/>
          </p:cNvSpPr>
          <p:nvPr/>
        </p:nvSpPr>
        <p:spPr>
          <a:xfrm>
            <a:off x="5655539" y="6140973"/>
            <a:ext cx="6305292" cy="699963"/>
          </a:xfrm>
          <a:prstGeom prst="rect">
            <a:avLst/>
          </a:prstGeom>
        </p:spPr>
        <p:txBody>
          <a:bodyPr vert="horz" lIns="0" tIns="0" rIns="91440" bIns="45720" rtlCol="0">
            <a:normAutofit lnSpcReduction="10000"/>
          </a:bodyPr>
          <a:lstStyle>
            <a:lvl1pPr marL="228600" indent="-228600" algn="l" defTabSz="914400" rtl="0" eaLnBrk="1" latinLnBrk="0" hangingPunct="1">
              <a:lnSpc>
                <a:spcPct val="90000"/>
              </a:lnSpc>
              <a:spcBef>
                <a:spcPts val="1000"/>
              </a:spcBef>
              <a:buClr>
                <a:srgbClr val="015976"/>
              </a:buClr>
              <a:buFont typeface="Arial" panose="020B0604020202020204" pitchFamily="34" charset="0"/>
              <a:buChar char="•"/>
              <a:defRPr sz="2100" b="0" i="0" kern="1200" baseline="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15976"/>
              </a:buClr>
              <a:buFont typeface="Arial" panose="020B0604020202020204" pitchFamily="34" charset="0"/>
              <a:buChar char="−"/>
              <a:defRPr sz="2100" b="0" i="0" kern="1200" baseline="0">
                <a:solidFill>
                  <a:schemeClr val="accent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15976"/>
              </a:buClr>
              <a:buFont typeface="Arial" panose="020B0604020202020204" pitchFamily="34" charset="0"/>
              <a:buChar char="•"/>
              <a:defRPr sz="1800" b="0" i="0" kern="1200" baseline="0">
                <a:solidFill>
                  <a:schemeClr val="accent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15976"/>
              </a:buClr>
              <a:buFont typeface="Arial" panose="020B0604020202020204" pitchFamily="34" charset="0"/>
              <a:buChar char="−"/>
              <a:defRPr sz="1800" b="0" i="0" kern="1200" baseline="0">
                <a:solidFill>
                  <a:schemeClr val="accent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15976"/>
              </a:buClr>
              <a:buFont typeface="Arial" panose="020B0604020202020204" pitchFamily="34" charset="0"/>
              <a:buChar char="•"/>
              <a:defRPr sz="1800" b="0" i="0" kern="1200" baseline="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Summary of thermal power destination for pure electric power dispatch (0%) thermal power dispatch, and mixed-mode operations with 15% and 50% thermal power dispatch</a:t>
            </a:r>
          </a:p>
        </p:txBody>
      </p:sp>
      <p:sp>
        <p:nvSpPr>
          <p:cNvPr id="21" name="Content Placeholder 3">
            <a:extLst>
              <a:ext uri="{FF2B5EF4-FFF2-40B4-BE49-F238E27FC236}">
                <a16:creationId xmlns:a16="http://schemas.microsoft.com/office/drawing/2014/main" id="{DBC58F26-8A9D-D436-1ED3-9DA33448411F}"/>
              </a:ext>
            </a:extLst>
          </p:cNvPr>
          <p:cNvSpPr>
            <a:spLocks noGrp="1"/>
          </p:cNvSpPr>
          <p:nvPr>
            <p:ph idx="1"/>
          </p:nvPr>
        </p:nvSpPr>
        <p:spPr>
          <a:xfrm>
            <a:off x="231169" y="2007306"/>
            <a:ext cx="5348221" cy="4133667"/>
          </a:xfrm>
        </p:spPr>
        <p:txBody>
          <a:bodyPr/>
          <a:lstStyle/>
          <a:p>
            <a:r>
              <a:rPr lang="en-US" sz="2400" b="1" dirty="0"/>
              <a:t>15% thermal power extraction:</a:t>
            </a:r>
          </a:p>
          <a:p>
            <a:pPr lvl="1"/>
            <a:r>
              <a:rPr lang="en-US" sz="2000" dirty="0"/>
              <a:t>Total power output increased from 968 MWe to 773 MW</a:t>
            </a:r>
            <a:r>
              <a:rPr lang="en-US" sz="2000" baseline="-25000" dirty="0"/>
              <a:t>e</a:t>
            </a:r>
            <a:r>
              <a:rPr lang="en-US" sz="2000" dirty="0"/>
              <a:t> plus 464 </a:t>
            </a:r>
            <a:r>
              <a:rPr lang="en-US" sz="2000" dirty="0" err="1"/>
              <a:t>MW</a:t>
            </a:r>
            <a:r>
              <a:rPr lang="en-US" sz="2000" baseline="-25000" dirty="0" err="1"/>
              <a:t>t</a:t>
            </a:r>
            <a:r>
              <a:rPr lang="en-US" sz="2000" dirty="0"/>
              <a:t> (1241 </a:t>
            </a:r>
            <a:r>
              <a:rPr lang="en-US" sz="2000" dirty="0" err="1"/>
              <a:t>MW</a:t>
            </a:r>
            <a:r>
              <a:rPr lang="en-US" sz="2000" baseline="-25000" dirty="0" err="1"/>
              <a:t>e+t</a:t>
            </a:r>
            <a:r>
              <a:rPr lang="en-US" sz="2000" dirty="0"/>
              <a:t>), resulting in an overall thermal efficiency of 41.9% </a:t>
            </a:r>
          </a:p>
          <a:p>
            <a:r>
              <a:rPr lang="en-US" sz="2400" b="1" dirty="0"/>
              <a:t>50% thermal power extraction: </a:t>
            </a:r>
          </a:p>
          <a:p>
            <a:pPr lvl="1"/>
            <a:r>
              <a:rPr lang="en-US" sz="2000" dirty="0"/>
              <a:t>Electrical output decreased from 968 MWE to 280 MWe (70% reduction)</a:t>
            </a:r>
          </a:p>
          <a:p>
            <a:pPr lvl="1"/>
            <a:r>
              <a:rPr lang="en-US" sz="2000" dirty="0"/>
              <a:t>Overall thermal efficiency increased 60.1%</a:t>
            </a:r>
          </a:p>
          <a:p>
            <a:pPr lvl="1"/>
            <a:r>
              <a:rPr lang="en-US" sz="2000" dirty="0"/>
              <a:t>Power dissipated by condenser decreased from 1,932 </a:t>
            </a:r>
            <a:r>
              <a:rPr lang="en-US" sz="2000" dirty="0" err="1"/>
              <a:t>MW</a:t>
            </a:r>
            <a:r>
              <a:rPr lang="en-US" sz="2000" baseline="-25000" dirty="0" err="1"/>
              <a:t>t</a:t>
            </a:r>
            <a:r>
              <a:rPr lang="en-US" sz="2000" dirty="0"/>
              <a:t> to 1,081 </a:t>
            </a:r>
            <a:r>
              <a:rPr lang="en-US" sz="2000" dirty="0" err="1"/>
              <a:t>MW</a:t>
            </a:r>
            <a:r>
              <a:rPr lang="en-US" sz="2000" baseline="-25000" dirty="0" err="1"/>
              <a:t>t</a:t>
            </a:r>
            <a:r>
              <a:rPr lang="en-US" sz="2000" dirty="0"/>
              <a:t> (nearly 50% reduction).</a:t>
            </a:r>
          </a:p>
        </p:txBody>
      </p:sp>
      <p:sp>
        <p:nvSpPr>
          <p:cNvPr id="9" name="Content Placeholder 3">
            <a:extLst>
              <a:ext uri="{FF2B5EF4-FFF2-40B4-BE49-F238E27FC236}">
                <a16:creationId xmlns:a16="http://schemas.microsoft.com/office/drawing/2014/main" id="{B21F1ED6-8F4F-7EC2-0D30-0A4AB53B117E}"/>
              </a:ext>
            </a:extLst>
          </p:cNvPr>
          <p:cNvSpPr txBox="1">
            <a:spLocks/>
          </p:cNvSpPr>
          <p:nvPr/>
        </p:nvSpPr>
        <p:spPr>
          <a:xfrm>
            <a:off x="7082853" y="1673815"/>
            <a:ext cx="3130533" cy="371965"/>
          </a:xfrm>
          <a:prstGeom prst="rect">
            <a:avLst/>
          </a:prstGeom>
          <a:solidFill>
            <a:srgbClr val="FFFF00"/>
          </a:solidFill>
        </p:spPr>
        <p:txBody>
          <a:bodyPr vert="horz" lIns="0" tIns="0" rIns="91440" bIns="45720" rtlCol="0" anchor="ctr" anchorCtr="0">
            <a:normAutofit/>
          </a:bodyPr>
          <a:lstStyle>
            <a:lvl1pPr marL="228600" indent="-228600" algn="l" defTabSz="914400" rtl="0" eaLnBrk="1" latinLnBrk="0" hangingPunct="1">
              <a:lnSpc>
                <a:spcPct val="90000"/>
              </a:lnSpc>
              <a:spcBef>
                <a:spcPts val="1000"/>
              </a:spcBef>
              <a:buClr>
                <a:srgbClr val="015976"/>
              </a:buClr>
              <a:buFont typeface="Arial" panose="020B0604020202020204" pitchFamily="34" charset="0"/>
              <a:buChar char="•"/>
              <a:defRPr sz="2100" b="0" i="0" kern="1200" baseline="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15976"/>
              </a:buClr>
              <a:buFont typeface="Arial" panose="020B0604020202020204" pitchFamily="34" charset="0"/>
              <a:buChar char="−"/>
              <a:defRPr sz="2100" b="0" i="0" kern="1200" baseline="0">
                <a:solidFill>
                  <a:schemeClr val="accent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15976"/>
              </a:buClr>
              <a:buFont typeface="Arial" panose="020B0604020202020204" pitchFamily="34" charset="0"/>
              <a:buChar char="•"/>
              <a:defRPr sz="1800" b="0" i="0" kern="1200" baseline="0">
                <a:solidFill>
                  <a:schemeClr val="accent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15976"/>
              </a:buClr>
              <a:buFont typeface="Arial" panose="020B0604020202020204" pitchFamily="34" charset="0"/>
              <a:buChar char="−"/>
              <a:defRPr sz="1800" b="0" i="0" kern="1200" baseline="0">
                <a:solidFill>
                  <a:schemeClr val="accent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15976"/>
              </a:buClr>
              <a:buFont typeface="Arial" panose="020B0604020202020204" pitchFamily="34" charset="0"/>
              <a:buChar char="•"/>
              <a:defRPr sz="1800" b="0" i="0" kern="1200" baseline="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chemeClr val="tx1"/>
                </a:solidFill>
              </a:rPr>
              <a:t>Thermal power destination</a:t>
            </a:r>
          </a:p>
        </p:txBody>
      </p:sp>
      <p:pic>
        <p:nvPicPr>
          <p:cNvPr id="11" name="Picture 10" descr="Chart, bar chart, waterfall chart&#10;&#10;Description automatically generated">
            <a:extLst>
              <a:ext uri="{FF2B5EF4-FFF2-40B4-BE49-F238E27FC236}">
                <a16:creationId xmlns:a16="http://schemas.microsoft.com/office/drawing/2014/main" id="{1198271F-EA71-0E8F-2CF5-D8F137D373D9}"/>
              </a:ext>
            </a:extLst>
          </p:cNvPr>
          <p:cNvPicPr>
            <a:picLocks noChangeAspect="1"/>
          </p:cNvPicPr>
          <p:nvPr/>
        </p:nvPicPr>
        <p:blipFill>
          <a:blip r:embed="rId3"/>
          <a:stretch>
            <a:fillRect/>
          </a:stretch>
        </p:blipFill>
        <p:spPr>
          <a:xfrm>
            <a:off x="5579391" y="2009617"/>
            <a:ext cx="6616680" cy="4115858"/>
          </a:xfrm>
          <a:prstGeom prst="rect">
            <a:avLst/>
          </a:prstGeom>
        </p:spPr>
      </p:pic>
    </p:spTree>
    <p:extLst>
      <p:ext uri="{BB962C8B-B14F-4D97-AF65-F5344CB8AC3E}">
        <p14:creationId xmlns:p14="http://schemas.microsoft.com/office/powerpoint/2010/main" val="3371391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A8180-AEDB-9841-BFBB-CF23E2626A5E}"/>
              </a:ext>
            </a:extLst>
          </p:cNvPr>
          <p:cNvSpPr>
            <a:spLocks noGrp="1"/>
          </p:cNvSpPr>
          <p:nvPr>
            <p:ph type="title"/>
          </p:nvPr>
        </p:nvSpPr>
        <p:spPr>
          <a:xfrm>
            <a:off x="589447" y="1014880"/>
            <a:ext cx="11205285" cy="923246"/>
          </a:xfrm>
        </p:spPr>
        <p:txBody>
          <a:bodyPr/>
          <a:lstStyle/>
          <a:p>
            <a:r>
              <a:rPr lang="en-US" dirty="0"/>
              <a:t>Method #3: Preconceptual Design </a:t>
            </a:r>
            <a:r>
              <a:rPr lang="en-US" sz="2800" dirty="0"/>
              <a:t>(Sargent &amp; Lundy / Westinghouse)</a:t>
            </a:r>
            <a:r>
              <a:rPr lang="en-US" dirty="0"/>
              <a:t> </a:t>
            </a:r>
            <a:r>
              <a:rPr lang="en-US" sz="2800" dirty="0"/>
              <a:t>(Option B)</a:t>
            </a:r>
            <a:endParaRPr lang="en-US" dirty="0"/>
          </a:p>
        </p:txBody>
      </p:sp>
      <p:sp>
        <p:nvSpPr>
          <p:cNvPr id="3" name="Slide Number Placeholder 2">
            <a:extLst>
              <a:ext uri="{FF2B5EF4-FFF2-40B4-BE49-F238E27FC236}">
                <a16:creationId xmlns:a16="http://schemas.microsoft.com/office/drawing/2014/main" id="{EEF8BE34-5BE5-204B-BEA6-CB78B4BA6279}"/>
              </a:ext>
            </a:extLst>
          </p:cNvPr>
          <p:cNvSpPr>
            <a:spLocks noGrp="1"/>
          </p:cNvSpPr>
          <p:nvPr>
            <p:ph type="sldNum" sz="quarter" idx="12"/>
          </p:nvPr>
        </p:nvSpPr>
        <p:spPr/>
        <p:txBody>
          <a:bodyPr/>
          <a:lstStyle/>
          <a:p>
            <a:fld id="{15BEEC3B-0EA6-480B-B109-237CC158263F}" type="slidenum">
              <a:rPr lang="en-US" smtClean="0"/>
              <a:t>9</a:t>
            </a:fld>
            <a:endParaRPr lang="en-US" dirty="0"/>
          </a:p>
        </p:txBody>
      </p:sp>
      <p:sp>
        <p:nvSpPr>
          <p:cNvPr id="10" name="Rectangle 9">
            <a:extLst>
              <a:ext uri="{FF2B5EF4-FFF2-40B4-BE49-F238E27FC236}">
                <a16:creationId xmlns:a16="http://schemas.microsoft.com/office/drawing/2014/main" id="{0FB8C490-7525-B346-8A15-69EE8033E2F8}"/>
              </a:ext>
            </a:extLst>
          </p:cNvPr>
          <p:cNvSpPr/>
          <p:nvPr/>
        </p:nvSpPr>
        <p:spPr>
          <a:xfrm>
            <a:off x="2168975" y="3058633"/>
            <a:ext cx="3160406" cy="527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Traditional HSSL Control Room Modernization</a:t>
            </a:r>
          </a:p>
        </p:txBody>
      </p:sp>
      <p:sp>
        <p:nvSpPr>
          <p:cNvPr id="21" name="Content Placeholder 3">
            <a:extLst>
              <a:ext uri="{FF2B5EF4-FFF2-40B4-BE49-F238E27FC236}">
                <a16:creationId xmlns:a16="http://schemas.microsoft.com/office/drawing/2014/main" id="{DBC58F26-8A9D-D436-1ED3-9DA33448411F}"/>
              </a:ext>
            </a:extLst>
          </p:cNvPr>
          <p:cNvSpPr>
            <a:spLocks noGrp="1"/>
          </p:cNvSpPr>
          <p:nvPr>
            <p:ph idx="1"/>
          </p:nvPr>
        </p:nvSpPr>
        <p:spPr>
          <a:xfrm>
            <a:off x="280155" y="1938126"/>
            <a:ext cx="6408243" cy="4850694"/>
          </a:xfrm>
        </p:spPr>
        <p:txBody>
          <a:bodyPr/>
          <a:lstStyle/>
          <a:p>
            <a:r>
              <a:rPr lang="en-US" sz="2000" dirty="0"/>
              <a:t>Steam from secondary plant is diverted to a steam reboiler, where its thermal energy is used to boil </a:t>
            </a:r>
            <a:r>
              <a:rPr lang="en-US" sz="2000" dirty="0" err="1"/>
              <a:t>demin</a:t>
            </a:r>
            <a:r>
              <a:rPr lang="en-US" sz="2000" dirty="0"/>
              <a:t>. water into steam. The steam generated within the reboiler is sent to the H</a:t>
            </a:r>
            <a:r>
              <a:rPr lang="en-US" sz="2000" baseline="-25000" dirty="0"/>
              <a:t>2</a:t>
            </a:r>
            <a:r>
              <a:rPr lang="en-US" sz="2000" dirty="0"/>
              <a:t> production facility. Steam condensed within the reboiler is sent to the main condenser.</a:t>
            </a:r>
          </a:p>
          <a:p>
            <a:r>
              <a:rPr lang="en-US" sz="2000" dirty="0"/>
              <a:t>Electricity is dispatched thru a new connection on high side of generator step-up (GSU) transformers. A motor-operated disconnect switch, a circuit breaker, and new high-V transmission line carry diverted electricity to the H</a:t>
            </a:r>
            <a:r>
              <a:rPr lang="en-US" sz="2000" baseline="-25000" dirty="0"/>
              <a:t>2</a:t>
            </a:r>
            <a:r>
              <a:rPr lang="en-US" sz="2000" dirty="0"/>
              <a:t> production facility.</a:t>
            </a:r>
          </a:p>
          <a:p>
            <a:r>
              <a:rPr lang="en-US" sz="2000" dirty="0"/>
              <a:t>Control of the electrical and mechanical equipment is predominantly accomplished within an H</a:t>
            </a:r>
            <a:r>
              <a:rPr lang="en-US" sz="2000" baseline="-25000" dirty="0"/>
              <a:t>2</a:t>
            </a:r>
            <a:r>
              <a:rPr lang="en-US" sz="2000" dirty="0"/>
              <a:t> Interface Enclosure, while operators in the main control room (MCR) have direct control of the steam extraction and electrical dispatch.</a:t>
            </a:r>
          </a:p>
        </p:txBody>
      </p:sp>
      <p:sp>
        <p:nvSpPr>
          <p:cNvPr id="14" name="Content Placeholder 2">
            <a:extLst>
              <a:ext uri="{FF2B5EF4-FFF2-40B4-BE49-F238E27FC236}">
                <a16:creationId xmlns:a16="http://schemas.microsoft.com/office/drawing/2014/main" id="{B3925876-3A08-F614-3883-D6B356B41C05}"/>
              </a:ext>
            </a:extLst>
          </p:cNvPr>
          <p:cNvSpPr txBox="1">
            <a:spLocks/>
          </p:cNvSpPr>
          <p:nvPr/>
        </p:nvSpPr>
        <p:spPr bwMode="auto">
          <a:xfrm>
            <a:off x="6891691" y="6492415"/>
            <a:ext cx="4162763" cy="300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t" anchorCtr="0" compatLnSpc="1">
            <a:prstTxWarp prst="textNoShape">
              <a:avLst/>
            </a:prstTxWarp>
          </a:bodyPr>
          <a:lstStyle>
            <a:lvl1pPr marL="342900" indent="-342900" algn="l" rtl="0" eaLnBrk="0" fontAlgn="base" hangingPunct="0">
              <a:lnSpc>
                <a:spcPct val="85000"/>
              </a:lnSpc>
              <a:spcBef>
                <a:spcPct val="40000"/>
              </a:spcBef>
              <a:spcAft>
                <a:spcPct val="0"/>
              </a:spcAft>
              <a:buChar char="•"/>
              <a:defRPr sz="2400">
                <a:solidFill>
                  <a:schemeClr val="tx1"/>
                </a:solidFill>
                <a:latin typeface="Arial Narrow"/>
                <a:ea typeface="ＭＳ Ｐゴシック" charset="-128"/>
                <a:cs typeface="Arial Narrow"/>
              </a:defRPr>
            </a:lvl1pPr>
            <a:lvl2pPr marL="742950" indent="-285750" algn="l" rtl="0" eaLnBrk="0" fontAlgn="base" hangingPunct="0">
              <a:lnSpc>
                <a:spcPct val="85000"/>
              </a:lnSpc>
              <a:spcBef>
                <a:spcPct val="40000"/>
              </a:spcBef>
              <a:spcAft>
                <a:spcPct val="0"/>
              </a:spcAft>
              <a:buChar char="–"/>
              <a:defRPr sz="2400">
                <a:solidFill>
                  <a:schemeClr val="tx1"/>
                </a:solidFill>
                <a:latin typeface="Arial Narrow"/>
                <a:ea typeface="ＭＳ Ｐゴシック" charset="-128"/>
                <a:cs typeface="Arial Narrow"/>
              </a:defRPr>
            </a:lvl2pPr>
            <a:lvl3pPr marL="1143000" indent="-228600" algn="l" rtl="0" eaLnBrk="0" fontAlgn="base" hangingPunct="0">
              <a:lnSpc>
                <a:spcPct val="85000"/>
              </a:lnSpc>
              <a:spcBef>
                <a:spcPct val="40000"/>
              </a:spcBef>
              <a:spcAft>
                <a:spcPct val="0"/>
              </a:spcAft>
              <a:buChar char="•"/>
              <a:defRPr sz="2400">
                <a:solidFill>
                  <a:schemeClr val="tx1"/>
                </a:solidFill>
                <a:latin typeface="Arial Narrow"/>
                <a:ea typeface="ＭＳ Ｐゴシック" charset="-128"/>
                <a:cs typeface="Arial Narrow"/>
              </a:defRPr>
            </a:lvl3pPr>
            <a:lvl4pPr marL="1600200" indent="-228600" algn="l" rtl="0" eaLnBrk="0" fontAlgn="base" hangingPunct="0">
              <a:lnSpc>
                <a:spcPct val="85000"/>
              </a:lnSpc>
              <a:spcBef>
                <a:spcPct val="40000"/>
              </a:spcBef>
              <a:spcAft>
                <a:spcPct val="0"/>
              </a:spcAft>
              <a:buChar char="–"/>
              <a:defRPr sz="2400">
                <a:solidFill>
                  <a:schemeClr val="tx1"/>
                </a:solidFill>
                <a:latin typeface="Arial Narrow"/>
                <a:ea typeface="ＭＳ Ｐゴシック" charset="-128"/>
                <a:cs typeface="Arial Narrow"/>
              </a:defRPr>
            </a:lvl4pPr>
            <a:lvl5pPr marL="2057400" indent="-228600" algn="l" rtl="0" eaLnBrk="0" fontAlgn="base" hangingPunct="0">
              <a:lnSpc>
                <a:spcPct val="85000"/>
              </a:lnSpc>
              <a:spcBef>
                <a:spcPct val="40000"/>
              </a:spcBef>
              <a:spcAft>
                <a:spcPct val="0"/>
              </a:spcAft>
              <a:buChar char="•"/>
              <a:defRPr sz="2400">
                <a:solidFill>
                  <a:schemeClr val="tx1"/>
                </a:solidFill>
                <a:latin typeface="Arial Narrow"/>
                <a:ea typeface="ＭＳ Ｐゴシック" charset="-128"/>
                <a:cs typeface="Arial Narrow"/>
              </a:defRPr>
            </a:lvl5pPr>
            <a:lvl6pPr marL="2514600" indent="-228600" algn="l" rtl="0" eaLnBrk="0" fontAlgn="base" hangingPunct="0">
              <a:lnSpc>
                <a:spcPct val="85000"/>
              </a:lnSpc>
              <a:spcBef>
                <a:spcPct val="40000"/>
              </a:spcBef>
              <a:spcAft>
                <a:spcPct val="0"/>
              </a:spcAft>
              <a:buChar char="•"/>
              <a:defRPr sz="2400" b="1">
                <a:solidFill>
                  <a:schemeClr val="tx1"/>
                </a:solidFill>
                <a:latin typeface="+mn-lt"/>
                <a:ea typeface="ＭＳ Ｐゴシック" charset="-128"/>
              </a:defRPr>
            </a:lvl6pPr>
            <a:lvl7pPr marL="2971800" indent="-228600" algn="l" rtl="0" eaLnBrk="0" fontAlgn="base" hangingPunct="0">
              <a:lnSpc>
                <a:spcPct val="85000"/>
              </a:lnSpc>
              <a:spcBef>
                <a:spcPct val="40000"/>
              </a:spcBef>
              <a:spcAft>
                <a:spcPct val="0"/>
              </a:spcAft>
              <a:buChar char="•"/>
              <a:defRPr sz="2400" b="1">
                <a:solidFill>
                  <a:schemeClr val="tx1"/>
                </a:solidFill>
                <a:latin typeface="+mn-lt"/>
                <a:ea typeface="ＭＳ Ｐゴシック" charset="-128"/>
              </a:defRPr>
            </a:lvl7pPr>
            <a:lvl8pPr marL="3429000" indent="-228600" algn="l" rtl="0" eaLnBrk="0" fontAlgn="base" hangingPunct="0">
              <a:lnSpc>
                <a:spcPct val="85000"/>
              </a:lnSpc>
              <a:spcBef>
                <a:spcPct val="40000"/>
              </a:spcBef>
              <a:spcAft>
                <a:spcPct val="0"/>
              </a:spcAft>
              <a:buChar char="•"/>
              <a:defRPr sz="2400" b="1">
                <a:solidFill>
                  <a:schemeClr val="tx1"/>
                </a:solidFill>
                <a:latin typeface="+mn-lt"/>
                <a:ea typeface="ＭＳ Ｐゴシック" charset="-128"/>
              </a:defRPr>
            </a:lvl8pPr>
            <a:lvl9pPr marL="3886200" indent="-228600" algn="l" rtl="0" eaLnBrk="0" fontAlgn="base" hangingPunct="0">
              <a:lnSpc>
                <a:spcPct val="85000"/>
              </a:lnSpc>
              <a:spcBef>
                <a:spcPct val="40000"/>
              </a:spcBef>
              <a:spcAft>
                <a:spcPct val="0"/>
              </a:spcAft>
              <a:buChar char="•"/>
              <a:defRPr sz="2400" b="1">
                <a:solidFill>
                  <a:schemeClr val="tx1"/>
                </a:solidFill>
                <a:latin typeface="+mn-lt"/>
                <a:ea typeface="ＭＳ Ｐゴシック" charset="-128"/>
              </a:defRPr>
            </a:lvl9pPr>
          </a:lstStyle>
          <a:p>
            <a:pPr marL="0" indent="0">
              <a:buNone/>
            </a:pPr>
            <a:r>
              <a:rPr lang="en-US" sz="2000" dirty="0"/>
              <a:t>Simplified diagram of Option B</a:t>
            </a:r>
          </a:p>
        </p:txBody>
      </p:sp>
      <p:grpSp>
        <p:nvGrpSpPr>
          <p:cNvPr id="4" name="Group 3">
            <a:extLst>
              <a:ext uri="{FF2B5EF4-FFF2-40B4-BE49-F238E27FC236}">
                <a16:creationId xmlns:a16="http://schemas.microsoft.com/office/drawing/2014/main" id="{6B610D15-F31C-261B-3FCA-164CA82B376F}"/>
              </a:ext>
            </a:extLst>
          </p:cNvPr>
          <p:cNvGrpSpPr/>
          <p:nvPr/>
        </p:nvGrpSpPr>
        <p:grpSpPr>
          <a:xfrm>
            <a:off x="6855009" y="1487547"/>
            <a:ext cx="5014186" cy="4972669"/>
            <a:chOff x="6885526" y="1223699"/>
            <a:chExt cx="5171820" cy="4850694"/>
          </a:xfrm>
        </p:grpSpPr>
        <p:sp>
          <p:nvSpPr>
            <p:cNvPr id="6" name="Content Placeholder 14">
              <a:extLst>
                <a:ext uri="{FF2B5EF4-FFF2-40B4-BE49-F238E27FC236}">
                  <a16:creationId xmlns:a16="http://schemas.microsoft.com/office/drawing/2014/main" id="{FA6E3B47-17BC-9840-B72C-FB7E7B7DE852}"/>
                </a:ext>
              </a:extLst>
            </p:cNvPr>
            <p:cNvSpPr txBox="1">
              <a:spLocks/>
            </p:cNvSpPr>
            <p:nvPr/>
          </p:nvSpPr>
          <p:spPr>
            <a:xfrm>
              <a:off x="7617431" y="1479362"/>
              <a:ext cx="4343400" cy="4351338"/>
            </a:xfrm>
            <a:prstGeom prst="rect">
              <a:avLst/>
            </a:prstGeom>
          </p:spPr>
          <p:txBody>
            <a:bodyPr>
              <a:normAutofit/>
            </a:bodyPr>
            <a:lstStyle>
              <a:lvl1pPr marL="171450" marR="0" indent="-239316" algn="l" defTabSz="914400" rtl="0" eaLnBrk="1" fontAlgn="base" latinLnBrk="0" hangingPunct="1">
                <a:lnSpc>
                  <a:spcPts val="1350"/>
                </a:lnSpc>
                <a:spcBef>
                  <a:spcPts val="0"/>
                </a:spcBef>
                <a:spcAft>
                  <a:spcPct val="0"/>
                </a:spcAft>
                <a:buClr>
                  <a:srgbClr val="6C8F9B"/>
                </a:buClr>
                <a:buSzPct val="125000"/>
                <a:buFont typeface="Arial" charset="0"/>
                <a:buChar char="•"/>
                <a:tabLst/>
                <a:defRPr sz="2400" kern="1200">
                  <a:solidFill>
                    <a:schemeClr val="tx1"/>
                  </a:solidFill>
                  <a:latin typeface="Arial" charset="0"/>
                  <a:ea typeface="Arial" charset="0"/>
                  <a:cs typeface="Arial" charset="0"/>
                </a:defRPr>
              </a:lvl1pPr>
              <a:lvl2pPr marL="514350" marR="0" indent="-239316" algn="l" defTabSz="914400" rtl="0" eaLnBrk="1" fontAlgn="base" latinLnBrk="0" hangingPunct="1">
                <a:lnSpc>
                  <a:spcPts val="1350"/>
                </a:lnSpc>
                <a:spcBef>
                  <a:spcPts val="0"/>
                </a:spcBef>
                <a:spcAft>
                  <a:spcPct val="0"/>
                </a:spcAft>
                <a:buClr>
                  <a:srgbClr val="6C8F9B"/>
                </a:buClr>
                <a:buSzPct val="75000"/>
                <a:buFont typeface="Courier New" charset="0"/>
                <a:buChar char="o"/>
                <a:tabLst/>
                <a:defRPr sz="1800" kern="1200">
                  <a:solidFill>
                    <a:schemeClr val="tx1"/>
                  </a:solidFill>
                  <a:latin typeface="Arial" charset="0"/>
                  <a:ea typeface="Arial" charset="0"/>
                  <a:cs typeface="Arial" charset="0"/>
                </a:defRPr>
              </a:lvl2pPr>
              <a:lvl3pPr marL="857250" marR="0" indent="-239316" algn="l" defTabSz="914400" rtl="0" eaLnBrk="1" fontAlgn="base" latinLnBrk="0" hangingPunct="1">
                <a:lnSpc>
                  <a:spcPts val="1350"/>
                </a:lnSpc>
                <a:spcBef>
                  <a:spcPts val="0"/>
                </a:spcBef>
                <a:spcAft>
                  <a:spcPct val="0"/>
                </a:spcAft>
                <a:buClr>
                  <a:srgbClr val="6C8F9B"/>
                </a:buClr>
                <a:buSzTx/>
                <a:buFont typeface="Arial" charset="0"/>
                <a:buChar char="•"/>
                <a:tabLst/>
                <a:defRPr sz="1400" kern="1200">
                  <a:solidFill>
                    <a:schemeClr val="tx1"/>
                  </a:solidFill>
                  <a:latin typeface="Arial" charset="0"/>
                  <a:ea typeface="Arial" charset="0"/>
                  <a:cs typeface="Arial" charset="0"/>
                </a:defRPr>
              </a:lvl3pPr>
              <a:lvl4pPr marL="1200150" marR="0" indent="-171450" algn="l" defTabSz="914400" rtl="0" eaLnBrk="1" fontAlgn="base" latinLnBrk="0" hangingPunct="1">
                <a:lnSpc>
                  <a:spcPct val="90000"/>
                </a:lnSpc>
                <a:spcBef>
                  <a:spcPts val="0"/>
                </a:spcBef>
                <a:spcAft>
                  <a:spcPct val="0"/>
                </a:spcAft>
                <a:buClrTx/>
                <a:buSzTx/>
                <a:buFont typeface="Arial" charset="0"/>
                <a:buChar char="•"/>
                <a:tabLst/>
                <a:defRPr sz="1200" kern="1200">
                  <a:solidFill>
                    <a:schemeClr val="tx1"/>
                  </a:solidFill>
                  <a:latin typeface="+mn-lt"/>
                  <a:ea typeface="Arial" charset="0"/>
                  <a:cs typeface="Arial" charset="0"/>
                </a:defRPr>
              </a:lvl4pPr>
              <a:lvl5pPr marL="1543050" marR="0" indent="-171450" algn="l" defTabSz="914400" rtl="0" eaLnBrk="1" fontAlgn="base" latinLnBrk="0" hangingPunct="1">
                <a:lnSpc>
                  <a:spcPct val="90000"/>
                </a:lnSpc>
                <a:spcBef>
                  <a:spcPts val="0"/>
                </a:spcBef>
                <a:spcAft>
                  <a:spcPct val="0"/>
                </a:spcAft>
                <a:buClrTx/>
                <a:buSzTx/>
                <a:buFont typeface="Arial" charset="0"/>
                <a:buChar char="•"/>
                <a:tabLst/>
                <a:defRPr sz="1200" kern="1200">
                  <a:solidFill>
                    <a:schemeClr val="tx1"/>
                  </a:solidFill>
                  <a:latin typeface="+mn-lt"/>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endParaRPr lang="en-US" sz="2000" dirty="0"/>
            </a:p>
          </p:txBody>
        </p:sp>
        <p:sp>
          <p:nvSpPr>
            <p:cNvPr id="9" name="Content Placeholder 3">
              <a:extLst>
                <a:ext uri="{FF2B5EF4-FFF2-40B4-BE49-F238E27FC236}">
                  <a16:creationId xmlns:a16="http://schemas.microsoft.com/office/drawing/2014/main" id="{B21F1ED6-8F4F-7EC2-0D30-0A4AB53B117E}"/>
                </a:ext>
              </a:extLst>
            </p:cNvPr>
            <p:cNvSpPr txBox="1">
              <a:spLocks/>
            </p:cNvSpPr>
            <p:nvPr/>
          </p:nvSpPr>
          <p:spPr>
            <a:xfrm>
              <a:off x="7082853" y="1565329"/>
              <a:ext cx="3130533" cy="371965"/>
            </a:xfrm>
            <a:prstGeom prst="rect">
              <a:avLst/>
            </a:prstGeom>
            <a:solidFill>
              <a:srgbClr val="FFFF00"/>
            </a:solidFill>
          </p:spPr>
          <p:txBody>
            <a:bodyPr vert="horz" lIns="0" tIns="0" rIns="91440" bIns="45720" rtlCol="0" anchor="ctr" anchorCtr="0">
              <a:normAutofit/>
            </a:bodyPr>
            <a:lstStyle>
              <a:lvl1pPr marL="228600" indent="-228600" algn="l" defTabSz="914400" rtl="0" eaLnBrk="1" latinLnBrk="0" hangingPunct="1">
                <a:lnSpc>
                  <a:spcPct val="90000"/>
                </a:lnSpc>
                <a:spcBef>
                  <a:spcPts val="1000"/>
                </a:spcBef>
                <a:buClr>
                  <a:srgbClr val="015976"/>
                </a:buClr>
                <a:buFont typeface="Arial" panose="020B0604020202020204" pitchFamily="34" charset="0"/>
                <a:buChar char="•"/>
                <a:defRPr sz="2100" b="0" i="0" kern="1200" baseline="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15976"/>
                </a:buClr>
                <a:buFont typeface="Arial" panose="020B0604020202020204" pitchFamily="34" charset="0"/>
                <a:buChar char="−"/>
                <a:defRPr sz="2100" b="0" i="0" kern="1200" baseline="0">
                  <a:solidFill>
                    <a:schemeClr val="accent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15976"/>
                </a:buClr>
                <a:buFont typeface="Arial" panose="020B0604020202020204" pitchFamily="34" charset="0"/>
                <a:buChar char="•"/>
                <a:defRPr sz="1800" b="0" i="0" kern="1200" baseline="0">
                  <a:solidFill>
                    <a:schemeClr val="accent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15976"/>
                </a:buClr>
                <a:buFont typeface="Arial" panose="020B0604020202020204" pitchFamily="34" charset="0"/>
                <a:buChar char="−"/>
                <a:defRPr sz="1800" b="0" i="0" kern="1200" baseline="0">
                  <a:solidFill>
                    <a:schemeClr val="accent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15976"/>
                </a:buClr>
                <a:buFont typeface="Arial" panose="020B0604020202020204" pitchFamily="34" charset="0"/>
                <a:buChar char="•"/>
                <a:defRPr sz="1800" b="0" i="0" kern="1200" baseline="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chemeClr val="tx1"/>
                  </a:solidFill>
                </a:rPr>
                <a:t>Thermal power destination</a:t>
              </a:r>
            </a:p>
          </p:txBody>
        </p:sp>
        <p:pic>
          <p:nvPicPr>
            <p:cNvPr id="13" name="Picture 12">
              <a:extLst>
                <a:ext uri="{FF2B5EF4-FFF2-40B4-BE49-F238E27FC236}">
                  <a16:creationId xmlns:a16="http://schemas.microsoft.com/office/drawing/2014/main" id="{A518E016-8829-23FE-E6BB-CF7B65CD5961}"/>
                </a:ext>
              </a:extLst>
            </p:cNvPr>
            <p:cNvPicPr>
              <a:picLocks noChangeAspect="1"/>
            </p:cNvPicPr>
            <p:nvPr/>
          </p:nvPicPr>
          <p:blipFill>
            <a:blip r:embed="rId3"/>
            <a:stretch>
              <a:fillRect/>
            </a:stretch>
          </p:blipFill>
          <p:spPr>
            <a:xfrm>
              <a:off x="6885526" y="1223699"/>
              <a:ext cx="5171820" cy="4850694"/>
            </a:xfrm>
            <a:prstGeom prst="rect">
              <a:avLst/>
            </a:prstGeom>
          </p:spPr>
        </p:pic>
        <p:sp>
          <p:nvSpPr>
            <p:cNvPr id="15" name="TextBox 14">
              <a:extLst>
                <a:ext uri="{FF2B5EF4-FFF2-40B4-BE49-F238E27FC236}">
                  <a16:creationId xmlns:a16="http://schemas.microsoft.com/office/drawing/2014/main" id="{70C7809B-E7A8-174A-811C-D9A17896CF5D}"/>
                </a:ext>
              </a:extLst>
            </p:cNvPr>
            <p:cNvSpPr txBox="1"/>
            <p:nvPr/>
          </p:nvSpPr>
          <p:spPr>
            <a:xfrm>
              <a:off x="7136705" y="4720528"/>
              <a:ext cx="1126983" cy="307777"/>
            </a:xfrm>
            <a:prstGeom prst="rect">
              <a:avLst/>
            </a:prstGeom>
            <a:solidFill>
              <a:schemeClr val="bg1">
                <a:lumMod val="95000"/>
              </a:schemeClr>
            </a:solidFill>
          </p:spPr>
          <p:txBody>
            <a:bodyPr wrap="square" rtlCol="0">
              <a:spAutoFit/>
            </a:bodyPr>
            <a:lstStyle/>
            <a:p>
              <a:r>
                <a:rPr lang="en-US" sz="1400" b="1" strike="sngStrike" dirty="0">
                  <a:solidFill>
                    <a:srgbClr val="C55A11"/>
                  </a:solidFill>
                </a:rPr>
                <a:t>Option A</a:t>
              </a:r>
            </a:p>
          </p:txBody>
        </p:sp>
        <p:cxnSp>
          <p:nvCxnSpPr>
            <p:cNvPr id="16" name="Straight Connector 15">
              <a:extLst>
                <a:ext uri="{FF2B5EF4-FFF2-40B4-BE49-F238E27FC236}">
                  <a16:creationId xmlns:a16="http://schemas.microsoft.com/office/drawing/2014/main" id="{E21655C9-54FC-3707-6D5C-1F23FCB7C837}"/>
                </a:ext>
              </a:extLst>
            </p:cNvPr>
            <p:cNvCxnSpPr/>
            <p:nvPr/>
          </p:nvCxnSpPr>
          <p:spPr>
            <a:xfrm>
              <a:off x="7169595" y="5777610"/>
              <a:ext cx="180550" cy="145605"/>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A18B93D-D1B7-743D-0D22-3DDCA7675E35}"/>
                </a:ext>
              </a:extLst>
            </p:cNvPr>
            <p:cNvSpPr txBox="1"/>
            <p:nvPr/>
          </p:nvSpPr>
          <p:spPr>
            <a:xfrm>
              <a:off x="8925296" y="3346288"/>
              <a:ext cx="823918" cy="523220"/>
            </a:xfrm>
            <a:prstGeom prst="rect">
              <a:avLst/>
            </a:prstGeom>
            <a:solidFill>
              <a:schemeClr val="bg1">
                <a:lumMod val="95000"/>
              </a:schemeClr>
            </a:solidFill>
          </p:spPr>
          <p:txBody>
            <a:bodyPr wrap="square" rtlCol="0">
              <a:spAutoFit/>
            </a:bodyPr>
            <a:lstStyle/>
            <a:p>
              <a:pPr algn="ctr"/>
              <a:r>
                <a:rPr lang="en-US" sz="1400" b="1" dirty="0">
                  <a:solidFill>
                    <a:srgbClr val="C55A11"/>
                  </a:solidFill>
                </a:rPr>
                <a:t>Option B</a:t>
              </a:r>
            </a:p>
          </p:txBody>
        </p:sp>
      </p:grpSp>
    </p:spTree>
    <p:extLst>
      <p:ext uri="{BB962C8B-B14F-4D97-AF65-F5344CB8AC3E}">
        <p14:creationId xmlns:p14="http://schemas.microsoft.com/office/powerpoint/2010/main" val="608758248"/>
      </p:ext>
    </p:extLst>
  </p:cSld>
  <p:clrMapOvr>
    <a:masterClrMapping/>
  </p:clrMapOvr>
</p:sld>
</file>

<file path=ppt/theme/theme1.xml><?xml version="1.0" encoding="utf-8"?>
<a:theme xmlns:a="http://schemas.openxmlformats.org/drawingml/2006/main" name="INL 2020">
  <a:themeElements>
    <a:clrScheme name="LWRS">
      <a:dk1>
        <a:srgbClr val="3B3A3C"/>
      </a:dk1>
      <a:lt1>
        <a:srgbClr val="FFFFFF"/>
      </a:lt1>
      <a:dk2>
        <a:srgbClr val="015976"/>
      </a:dk2>
      <a:lt2>
        <a:srgbClr val="0595D3"/>
      </a:lt2>
      <a:accent1>
        <a:srgbClr val="8EC423"/>
      </a:accent1>
      <a:accent2>
        <a:srgbClr val="0595D3"/>
      </a:accent2>
      <a:accent3>
        <a:srgbClr val="07519E"/>
      </a:accent3>
      <a:accent4>
        <a:srgbClr val="B2CDD6"/>
      </a:accent4>
      <a:accent5>
        <a:srgbClr val="D9E6EB"/>
      </a:accent5>
      <a:accent6>
        <a:srgbClr val="58595B"/>
      </a:accent6>
      <a:hlink>
        <a:srgbClr val="7F7F7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nfoPath Form Template" ma:contentTypeID="0x010100F8EF98760CBA4A94994F13BA881038FA00C1E976DF48227640BFCAD9D3CBDA6C5F" ma:contentTypeVersion="0" ma:contentTypeDescription="A Microsoft InfoPath Form Template." ma:contentTypeScope="" ma:versionID="767940d19fd98c95b3511dffced0cb9b">
  <xsd:schema xmlns:xsd="http://www.w3.org/2001/XMLSchema" xmlns:xs="http://www.w3.org/2001/XMLSchema" xmlns:p="http://schemas.microsoft.com/office/2006/metadata/properties" xmlns:ns2="b36de9a1-94b9-47c2-a5cf-d886a01cb3a5" targetNamespace="http://schemas.microsoft.com/office/2006/metadata/properties" ma:root="true" ma:fieldsID="0a7e80852136e102de1b5c5eced2d67a" ns2:_="">
    <xsd:import namespace="b36de9a1-94b9-47c2-a5cf-d886a01cb3a5"/>
    <xsd:element name="properties">
      <xsd:complexType>
        <xsd:sequence>
          <xsd:element name="documentManagement">
            <xsd:complexType>
              <xsd:all>
                <xsd:element ref="ns2:FormName" minOccurs="0"/>
                <xsd:element ref="ns2:FormCategory" minOccurs="0"/>
                <xsd:element ref="ns2:FormVersion" minOccurs="0"/>
                <xsd:element ref="ns2:FormId" minOccurs="0"/>
                <xsd:element ref="ns2:FormLocale" minOccurs="0"/>
                <xsd:element ref="ns2:FormDescription" minOccurs="0"/>
                <xsd:element ref="ns2:CustomContentTypeId" minOccurs="0"/>
                <xsd:element ref="ns2:ShowInCatalo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6de9a1-94b9-47c2-a5cf-d886a01cb3a5" elementFormDefault="qualified">
    <xsd:import namespace="http://schemas.microsoft.com/office/2006/documentManagement/types"/>
    <xsd:import namespace="http://schemas.microsoft.com/office/infopath/2007/PartnerControls"/>
    <xsd:element name="FormName" ma:index="8" nillable="true" ma:displayName="Form Name" ma:internalName="FormName">
      <xsd:simpleType>
        <xsd:restriction base="dms:Text"/>
      </xsd:simpleType>
    </xsd:element>
    <xsd:element name="FormCategory" ma:index="9" nillable="true" ma:displayName="Form Category" ma:internalName="FormCategory">
      <xsd:simpleType>
        <xsd:restriction base="dms:Text"/>
      </xsd:simpleType>
    </xsd:element>
    <xsd:element name="FormVersion" ma:index="10" nillable="true" ma:displayName="Form Version" ma:internalName="FormVersion">
      <xsd:simpleType>
        <xsd:restriction base="dms:Text"/>
      </xsd:simpleType>
    </xsd:element>
    <xsd:element name="FormId" ma:index="11" nillable="true" ma:displayName="Form ID" ma:internalName="FormId">
      <xsd:simpleType>
        <xsd:restriction base="dms:Text"/>
      </xsd:simpleType>
    </xsd:element>
    <xsd:element name="FormLocale" ma:index="12" nillable="true" ma:displayName="Form Locale" ma:internalName="FormLocale">
      <xsd:simpleType>
        <xsd:restriction base="dms:Text"/>
      </xsd:simpleType>
    </xsd:element>
    <xsd:element name="FormDescription" ma:index="13" nillable="true" ma:displayName="Form Description" ma:internalName="FormDescription">
      <xsd:simpleType>
        <xsd:restriction base="dms:Text"/>
      </xsd:simpleType>
    </xsd:element>
    <xsd:element name="CustomContentTypeId" ma:index="14" nillable="true" ma:displayName="Content Type ID" ma:hidden="true" ma:internalName="CustomContentTypeId">
      <xsd:simpleType>
        <xsd:restriction base="dms:Text"/>
      </xsd:simpleType>
    </xsd:element>
    <xsd:element name="ShowInCatalog" ma:index="15" nillable="true" ma:displayName="Show in Catalog" ma:default="TRUE" ma:internalName="ShowInCatalog">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owInCatalog xmlns="b36de9a1-94b9-47c2-a5cf-d886a01cb3a5">false</ShowInCatalog>
    <FormCategory xmlns="b36de9a1-94b9-47c2-a5cf-d886a01cb3a5" xsi:nil="true"/>
    <FormVersion xmlns="b36de9a1-94b9-47c2-a5cf-d886a01cb3a5" xsi:nil="true"/>
    <FormLocale xmlns="b36de9a1-94b9-47c2-a5cf-d886a01cb3a5" xsi:nil="true"/>
    <FormDescription xmlns="b36de9a1-94b9-47c2-a5cf-d886a01cb3a5" xsi:nil="true"/>
    <CustomContentTypeId xmlns="b36de9a1-94b9-47c2-a5cf-d886a01cb3a5" xsi:nil="true"/>
    <FormName xmlns="b36de9a1-94b9-47c2-a5cf-d886a01cb3a5" xsi:nil="true"/>
    <FormId xmlns="b36de9a1-94b9-47c2-a5cf-d886a01cb3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0DE86B-B072-4E48-9D5A-A97FDB84E7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6de9a1-94b9-47c2-a5cf-d886a01cb3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E72521-46AD-4BAF-8AA5-1067FA401909}">
  <ds:schemaRefs>
    <ds:schemaRef ds:uri="http://schemas.microsoft.com/office/2006/metadata/properties"/>
    <ds:schemaRef ds:uri="http://schemas.microsoft.com/office/infopath/2007/PartnerControls"/>
    <ds:schemaRef ds:uri="b36de9a1-94b9-47c2-a5cf-d886a01cb3a5"/>
  </ds:schemaRefs>
</ds:datastoreItem>
</file>

<file path=customXml/itemProps3.xml><?xml version="1.0" encoding="utf-8"?>
<ds:datastoreItem xmlns:ds="http://schemas.openxmlformats.org/officeDocument/2006/customXml" ds:itemID="{5B987B27-07C2-425E-9FC8-8EB9D2FCBB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13988</TotalTime>
  <Words>2606</Words>
  <Application>Microsoft Office PowerPoint</Application>
  <PresentationFormat>Widescreen</PresentationFormat>
  <Paragraphs>164</Paragraphs>
  <Slides>18</Slides>
  <Notes>12</Notes>
  <HiddenSlides>4</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Arial Narrow</vt:lpstr>
      <vt:lpstr>Calibri</vt:lpstr>
      <vt:lpstr>Cambria Math</vt:lpstr>
      <vt:lpstr>Helvetica</vt:lpstr>
      <vt:lpstr>Myriad Pro Cond</vt:lpstr>
      <vt:lpstr>PalatinoLinotype-Bold</vt:lpstr>
      <vt:lpstr>PalatinoLinotype-Italic</vt:lpstr>
      <vt:lpstr>PalatinoLinotype-Roman</vt:lpstr>
      <vt:lpstr>Times New Roman</vt:lpstr>
      <vt:lpstr>INL 2020</vt:lpstr>
      <vt:lpstr>PowerPoint Presentation</vt:lpstr>
      <vt:lpstr>PowerPoint Presentation</vt:lpstr>
      <vt:lpstr>PowerPoint Presentation</vt:lpstr>
      <vt:lpstr>PowerPoint Presentation</vt:lpstr>
      <vt:lpstr>PowerPoint Presentation</vt:lpstr>
      <vt:lpstr>PowerPoint Presentation</vt:lpstr>
      <vt:lpstr>Methods #1 &amp; 2: Full-scope &amp; Reduced-Order (RO) PWR Simulators (Design Option A)</vt:lpstr>
      <vt:lpstr>Methods #1 &amp; 2: Full-scope &amp; Reduced-Order PWR Simulators: (Design Option A)</vt:lpstr>
      <vt:lpstr>Method #3: Preconceptual Design (Sargent &amp; Lundy / Westinghouse) (Option B)</vt:lpstr>
      <vt:lpstr>Method #3: Continued…</vt:lpstr>
      <vt:lpstr>Method #3:  Continued…</vt:lpstr>
      <vt:lpstr>Method #3: Continued</vt:lpstr>
      <vt:lpstr>Future Directions </vt:lpstr>
      <vt:lpstr>PowerPoint Presentation</vt:lpstr>
      <vt:lpstr>Thermal Dispatch Modifications</vt:lpstr>
      <vt:lpstr>Extraction Steam Line (XSL)</vt:lpstr>
      <vt:lpstr>GPWR Performance for Thermal Dispatch</vt:lpstr>
      <vt:lpstr>GBWR Performance for Thermal Dispatch</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Daniel L. Campbell</dc:creator>
  <cp:keywords/>
  <dc:description/>
  <cp:lastModifiedBy>Richard D. Boardman</cp:lastModifiedBy>
  <cp:revision>274</cp:revision>
  <dcterms:created xsi:type="dcterms:W3CDTF">2020-04-22T20:22:45Z</dcterms:created>
  <dcterms:modified xsi:type="dcterms:W3CDTF">2022-06-28T08:42:46Z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0x010100F8EF98760CBA4A94994F13BA881038FA00C1E976DF48227640BFCAD9D3CBDA6C5F</vt:lpwstr>
  </property>
</Properties>
</file>