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45_E8038C4E.xml" ContentType="application/vnd.ms-powerpoint.comments+xml"/>
  <Override PartName="/ppt/comments/modernComment_147_27F37947.xml" ContentType="application/vnd.ms-powerpoint.comments+xml"/>
  <Override PartName="/ppt/notesSlides/notesSlide2.xml" ContentType="application/vnd.openxmlformats-officedocument.presentationml.notesSlide+xml"/>
  <Override PartName="/ppt/comments/modernComment_14C_2A3418EC.xml" ContentType="application/vnd.ms-powerpoint.comments+xml"/>
  <Override PartName="/ppt/comments/modernComment_155_97598B8B.xml" ContentType="application/vnd.ms-powerpoint.comments+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65" r:id="rId1"/>
  </p:sldMasterIdLst>
  <p:notesMasterIdLst>
    <p:notesMasterId r:id="rId14"/>
  </p:notesMasterIdLst>
  <p:handoutMasterIdLst>
    <p:handoutMasterId r:id="rId15"/>
  </p:handoutMasterIdLst>
  <p:sldIdLst>
    <p:sldId id="262" r:id="rId2"/>
    <p:sldId id="325" r:id="rId3"/>
    <p:sldId id="327" r:id="rId4"/>
    <p:sldId id="331" r:id="rId5"/>
    <p:sldId id="330" r:id="rId6"/>
    <p:sldId id="332" r:id="rId7"/>
    <p:sldId id="344" r:id="rId8"/>
    <p:sldId id="338" r:id="rId9"/>
    <p:sldId id="337" r:id="rId10"/>
    <p:sldId id="339" r:id="rId11"/>
    <p:sldId id="341" r:id="rId12"/>
    <p:sldId id="34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CF0EE-BEF5-8593-FB32-F045DECD92B1}" name="July Bias" initials="JB" userId="7004712552d041f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io Moura" initials="MM" lastIdx="19" clrIdx="0">
    <p:extLst>
      <p:ext uri="{19B8F6BF-5375-455C-9EA6-DF929625EA0E}">
        <p15:presenceInfo xmlns:p15="http://schemas.microsoft.com/office/powerpoint/2012/main" userId="119e40e948ff2b45" providerId="Windows Live"/>
      </p:ext>
    </p:extLst>
  </p:cmAuthor>
  <p:cmAuthor id="2" name="Caio Souto Maior" initials="CSM" lastIdx="24" clrIdx="1">
    <p:extLst>
      <p:ext uri="{19B8F6BF-5375-455C-9EA6-DF929625EA0E}">
        <p15:presenceInfo xmlns:p15="http://schemas.microsoft.com/office/powerpoint/2012/main" userId="6e1df26d186cc1f3" providerId="Windows Live"/>
      </p:ext>
    </p:extLst>
  </p:cmAuthor>
  <p:cmAuthor id="3" name="Isis Lins" initials="IL" lastIdx="13" clrIdx="2">
    <p:extLst>
      <p:ext uri="{19B8F6BF-5375-455C-9EA6-DF929625EA0E}">
        <p15:presenceInfo xmlns:p15="http://schemas.microsoft.com/office/powerpoint/2012/main" userId="37cc18f75da30f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5EF"/>
    <a:srgbClr val="69FFAD"/>
    <a:srgbClr val="E1EBF7"/>
    <a:srgbClr val="BB15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1250" autoAdjust="0"/>
  </p:normalViewPr>
  <p:slideViewPr>
    <p:cSldViewPr snapToGrid="0" showGuides="1">
      <p:cViewPr>
        <p:scale>
          <a:sx n="60" d="100"/>
          <a:sy n="60" d="100"/>
        </p:scale>
        <p:origin x="1440" y="44"/>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604"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modernComment_145_E8038C4E.xml><?xml version="1.0" encoding="utf-8"?>
<p188:cmLst xmlns:a="http://schemas.openxmlformats.org/drawingml/2006/main" xmlns:r="http://schemas.openxmlformats.org/officeDocument/2006/relationships" xmlns:p188="http://schemas.microsoft.com/office/powerpoint/2018/8/main">
  <p188:cm id="{93B18C7F-0A89-42ED-B363-A4BB73CA08E1}" authorId="{1E7CF0EE-BEF5-8593-FB32-F045DECD92B1}" created="2022-06-21T13:09:22.001">
    <ac:txMkLst xmlns:ac="http://schemas.microsoft.com/office/drawing/2013/main/command">
      <pc:docMk xmlns:pc="http://schemas.microsoft.com/office/powerpoint/2013/main/command"/>
      <pc:sldMk xmlns:pc="http://schemas.microsoft.com/office/powerpoint/2013/main/command" cId="3892546638" sldId="325"/>
      <ac:spMk id="2" creationId="{00000000-0000-0000-0000-000000000000}"/>
      <ac:txMk cp="75" len="77">
        <ac:context len="385" hash="1443420836"/>
      </ac:txMk>
    </ac:txMkLst>
    <p188:pos x="6221940" y="2689458"/>
    <p188:txBody>
      <a:bodyPr/>
      <a:lstStyle/>
      <a:p>
        <a:r>
          <a:rPr lang="pt-BR"/>
          <a:t>Typically, accidents reports are written in natural language</a:t>
        </a:r>
      </a:p>
    </p188:txBody>
  </p188:cm>
  <p188:cm id="{6364DA51-8A92-4DC7-80C6-590ECF2955F6}" authorId="{1E7CF0EE-BEF5-8593-FB32-F045DECD92B1}" created="2022-06-21T16:47:57.746">
    <ac:txMkLst xmlns:ac="http://schemas.microsoft.com/office/drawing/2013/main/command">
      <pc:docMk xmlns:pc="http://schemas.microsoft.com/office/powerpoint/2013/main/command"/>
      <pc:sldMk xmlns:pc="http://schemas.microsoft.com/office/powerpoint/2013/main/command" cId="3892546638" sldId="325"/>
      <ac:spMk id="2" creationId="{00000000-0000-0000-0000-000000000000}"/>
      <ac:txMk cp="0">
        <ac:context len="385" hash="1443420836"/>
      </ac:txMk>
    </ac:txMkLst>
    <p188:pos x="4864777" y="273517"/>
    <p188:txBody>
      <a:bodyPr/>
      <a:lstStyle/>
      <a:p>
        <a:r>
          <a:rPr lang="pt-BR"/>
          <a:t>Workplace safety is a major concern in many industries</a:t>
        </a:r>
      </a:p>
    </p188:txBody>
  </p188:cm>
</p188:cmLst>
</file>

<file path=ppt/comments/modernComment_147_27F37947.xml><?xml version="1.0" encoding="utf-8"?>
<p188:cmLst xmlns:a="http://schemas.openxmlformats.org/drawingml/2006/main" xmlns:r="http://schemas.openxmlformats.org/officeDocument/2006/relationships" xmlns:p188="http://schemas.microsoft.com/office/powerpoint/2018/8/main">
  <p188:cm id="{92A7D7FE-AA34-40C3-AB4D-688E6EBF1314}" authorId="{1E7CF0EE-BEF5-8593-FB32-F045DECD92B1}" created="2022-06-21T14:10:33.865">
    <ac:txMkLst xmlns:ac="http://schemas.microsoft.com/office/drawing/2013/main/command">
      <pc:docMk xmlns:pc="http://schemas.microsoft.com/office/powerpoint/2013/main/command"/>
      <pc:sldMk xmlns:pc="http://schemas.microsoft.com/office/powerpoint/2013/main/command" cId="670267719" sldId="327"/>
      <ac:spMk id="2" creationId="{00000000-0000-0000-0000-000000000000}"/>
      <ac:txMk cp="139" len="123">
        <ac:context len="263" hash="3182039684"/>
      </ac:txMk>
    </ac:txMkLst>
    <p188:pos x="8252870" y="1255294"/>
    <p188:txBody>
      <a:bodyPr/>
      <a:lstStyle/>
      <a:p>
        <a:r>
          <a:rPr lang="pt-BR"/>
          <a:t>According to the Brazilian National Institute of Social Security</a:t>
        </a:r>
      </a:p>
    </p188:txBody>
  </p188:cm>
  <p188:cm id="{9653BD25-6EF4-4AEF-8703-CB5D2A0C6BC7}" authorId="{1E7CF0EE-BEF5-8593-FB32-F045DECD92B1}" created="2022-06-21T16:56:03.618">
    <ac:txMkLst xmlns:ac="http://schemas.microsoft.com/office/drawing/2013/main/command">
      <pc:docMk xmlns:pc="http://schemas.microsoft.com/office/powerpoint/2013/main/command"/>
      <pc:sldMk xmlns:pc="http://schemas.microsoft.com/office/powerpoint/2013/main/command" cId="670267719" sldId="327"/>
      <ac:spMk id="2" creationId="{00000000-0000-0000-0000-000000000000}"/>
      <ac:txMk cp="0" len="95">
        <ac:context len="96" hash="3570468296"/>
      </ac:txMk>
    </ac:txMkLst>
    <p188:pos x="5249788" y="273517"/>
    <p188:txBody>
      <a:bodyPr/>
      <a:lstStyle/>
      <a:p>
        <a:r>
          <a:rPr lang="pt-BR"/>
          <a:t>Investigation of injury leaves is important when the evaluation of unavailability and worktime loss is of interest</a:t>
        </a:r>
      </a:p>
    </p188:txBody>
  </p188:cm>
</p188:cmLst>
</file>

<file path=ppt/comments/modernComment_14C_2A3418EC.xml><?xml version="1.0" encoding="utf-8"?>
<p188:cmLst xmlns:a="http://schemas.openxmlformats.org/drawingml/2006/main" xmlns:r="http://schemas.openxmlformats.org/officeDocument/2006/relationships" xmlns:p188="http://schemas.microsoft.com/office/powerpoint/2018/8/main">
  <p188:cm id="{FAA6C90F-D86E-4C99-A49A-013B9F2AAAC7}" authorId="{1E7CF0EE-BEF5-8593-FB32-F045DECD92B1}" created="2022-06-21T17:59:15.913">
    <ac:txMkLst xmlns:ac="http://schemas.microsoft.com/office/drawing/2013/main/command">
      <pc:docMk xmlns:pc="http://schemas.microsoft.com/office/powerpoint/2013/main/command"/>
      <pc:sldMk xmlns:pc="http://schemas.microsoft.com/office/powerpoint/2013/main/command" cId="708057324" sldId="332"/>
      <ac:spMk id="2" creationId="{00000000-0000-0000-0000-000000000000}"/>
      <ac:txMk cp="94" len="9">
        <ac:context len="190" hash="447771763"/>
      </ac:txMk>
    </ac:txMkLst>
    <p188:pos x="6500368" y="1009996"/>
    <p188:txBody>
      <a:bodyPr/>
      <a:lstStyle/>
      <a:p>
        <a:r>
          <a:rPr lang="pt-BR"/>
          <a:t>the Brazilian Standard </a:t>
        </a:r>
      </a:p>
    </p188:txBody>
  </p188:cm>
</p188:cmLst>
</file>

<file path=ppt/comments/modernComment_155_97598B8B.xml><?xml version="1.0" encoding="utf-8"?>
<p188:cmLst xmlns:a="http://schemas.openxmlformats.org/drawingml/2006/main" xmlns:r="http://schemas.openxmlformats.org/officeDocument/2006/relationships" xmlns:p188="http://schemas.microsoft.com/office/powerpoint/2018/8/main">
  <p188:cm id="{9CA9F662-0BD1-4F2F-9025-E384656F76AF}" authorId="{1E7CF0EE-BEF5-8593-FB32-F045DECD92B1}" created="2022-06-21T18:28:04.824">
    <ac:txMkLst xmlns:ac="http://schemas.microsoft.com/office/drawing/2013/main/command">
      <pc:docMk xmlns:pc="http://schemas.microsoft.com/office/powerpoint/2013/main/command"/>
      <pc:sldMk xmlns:pc="http://schemas.microsoft.com/office/powerpoint/2013/main/command" cId="2539228043" sldId="341"/>
      <ac:spMk id="2" creationId="{00000000-0000-0000-0000-000000000000}"/>
      <ac:txMk cp="235">
        <ac:context len="610" hash="2871014897"/>
      </ac:txMk>
    </ac:txMkLst>
    <p188:pos x="8146511" y="2618231"/>
    <p188:txBody>
      <a:bodyPr/>
      <a:lstStyle/>
      <a:p>
        <a:r>
          <a:rPr lang="pt-BR"/>
          <a:t>Lack of standardization of the descriptions and the absence of terms to describe the severity of the situation and accidents with injury leave, may have contributed to misleading the classifier.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81F8F34F-018C-4970-B2B4-EB84C381F2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889DA199-18C2-4F0B-9873-931905625B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D8F323-CB4A-4F8E-B2D4-F710AFC0F0E6}" type="datetimeFigureOut">
              <a:rPr lang="pt-BR" smtClean="0"/>
              <a:t>30/06/2022</a:t>
            </a:fld>
            <a:endParaRPr lang="pt-BR"/>
          </a:p>
        </p:txBody>
      </p:sp>
      <p:sp>
        <p:nvSpPr>
          <p:cNvPr id="4" name="Espaço Reservado para Rodapé 3">
            <a:extLst>
              <a:ext uri="{FF2B5EF4-FFF2-40B4-BE49-F238E27FC236}">
                <a16:creationId xmlns:a16="http://schemas.microsoft.com/office/drawing/2014/main" id="{3CF603F4-AB31-405D-BF0D-10B38003DC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BDDC113B-2A1D-47A6-B19D-C93FD3ADD2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BC2627-51BB-45AC-ABB3-06A3E333FD58}" type="slidenum">
              <a:rPr lang="pt-BR" smtClean="0"/>
              <a:t>‹#›</a:t>
            </a:fld>
            <a:endParaRPr lang="pt-BR"/>
          </a:p>
        </p:txBody>
      </p:sp>
    </p:spTree>
    <p:extLst>
      <p:ext uri="{BB962C8B-B14F-4D97-AF65-F5344CB8AC3E}">
        <p14:creationId xmlns:p14="http://schemas.microsoft.com/office/powerpoint/2010/main" val="19651841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A2C37-2F2F-403A-A943-7EC40123EC37}" type="datetimeFigureOut">
              <a:rPr lang="pt-BR" smtClean="0"/>
              <a:t>30/06/2022</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329C2-0B0F-4970-9796-98682ABB54D0}" type="slidenum">
              <a:rPr lang="pt-BR" smtClean="0"/>
              <a:t>‹#›</a:t>
            </a:fld>
            <a:endParaRPr lang="pt-BR"/>
          </a:p>
        </p:txBody>
      </p:sp>
    </p:spTree>
    <p:extLst>
      <p:ext uri="{BB962C8B-B14F-4D97-AF65-F5344CB8AC3E}">
        <p14:creationId xmlns:p14="http://schemas.microsoft.com/office/powerpoint/2010/main" val="8510558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97C3E7BB-675D-4E84-8CFF-97EEF059393A}"/>
              </a:ext>
            </a:extLst>
          </p:cNvPr>
          <p:cNvSpPr>
            <a:spLocks noGrp="1"/>
          </p:cNvSpPr>
          <p:nvPr>
            <p:ph type="sldNum" sz="quarter" idx="5"/>
          </p:nvPr>
        </p:nvSpPr>
        <p:spPr/>
        <p:txBody>
          <a:bodyPr/>
          <a:lstStyle/>
          <a:p>
            <a:fld id="{924329C2-0B0F-4970-9796-98682ABB54D0}" type="slidenum">
              <a:rPr lang="pt-BR" smtClean="0"/>
              <a:t>1</a:t>
            </a:fld>
            <a:endParaRPr lang="pt-BR"/>
          </a:p>
        </p:txBody>
      </p:sp>
    </p:spTree>
    <p:extLst>
      <p:ext uri="{BB962C8B-B14F-4D97-AF65-F5344CB8AC3E}">
        <p14:creationId xmlns:p14="http://schemas.microsoft.com/office/powerpoint/2010/main" val="142409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lvl="0" indent="0" algn="just">
              <a:lnSpc>
                <a:spcPct val="115000"/>
              </a:lnSpc>
              <a:spcBef>
                <a:spcPts val="600"/>
              </a:spcBef>
              <a:spcAft>
                <a:spcPts val="600"/>
              </a:spcAft>
              <a:buSzPts val="1400"/>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BERT is a new method of pre-training language representations proposed by Google and its architecture builds on top of 12 Transformer encoders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Bef>
                <a:spcPts val="600"/>
              </a:spcBef>
              <a:spcAft>
                <a:spcPts val="600"/>
              </a:spcAft>
              <a:buSzPts val="1400"/>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 BERT training involves two phases the pretraining where the model understands language and context and the second phase is fine tuning where the model learns how to solve a specific task.</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924329C2-0B0F-4970-9796-98682ABB54D0}" type="slidenum">
              <a:rPr lang="pt-BR" smtClean="0"/>
              <a:t>5</a:t>
            </a:fld>
            <a:endParaRPr lang="pt-BR"/>
          </a:p>
        </p:txBody>
      </p:sp>
    </p:spTree>
    <p:extLst>
      <p:ext uri="{BB962C8B-B14F-4D97-AF65-F5344CB8AC3E}">
        <p14:creationId xmlns:p14="http://schemas.microsoft.com/office/powerpoint/2010/main" val="4185534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97C3E7BB-675D-4E84-8CFF-97EEF059393A}"/>
              </a:ext>
            </a:extLst>
          </p:cNvPr>
          <p:cNvSpPr>
            <a:spLocks noGrp="1"/>
          </p:cNvSpPr>
          <p:nvPr>
            <p:ph type="sldNum" sz="quarter" idx="5"/>
          </p:nvPr>
        </p:nvSpPr>
        <p:spPr/>
        <p:txBody>
          <a:bodyPr/>
          <a:lstStyle/>
          <a:p>
            <a:fld id="{924329C2-0B0F-4970-9796-98682ABB54D0}" type="slidenum">
              <a:rPr lang="pt-BR" smtClean="0"/>
              <a:t>12</a:t>
            </a:fld>
            <a:endParaRPr lang="pt-BR"/>
          </a:p>
        </p:txBody>
      </p:sp>
    </p:spTree>
    <p:extLst>
      <p:ext uri="{BB962C8B-B14F-4D97-AF65-F5344CB8AC3E}">
        <p14:creationId xmlns:p14="http://schemas.microsoft.com/office/powerpoint/2010/main" val="2677456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ayout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3" y="15875"/>
            <a:ext cx="90011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TextBox 7"/>
          <p:cNvSpPr txBox="1"/>
          <p:nvPr userDrawn="1"/>
        </p:nvSpPr>
        <p:spPr>
          <a:xfrm>
            <a:off x="8001000" y="6502598"/>
            <a:ext cx="1031631" cy="307777"/>
          </a:xfrm>
          <a:prstGeom prst="rect">
            <a:avLst/>
          </a:prstGeom>
          <a:noFill/>
        </p:spPr>
        <p:txBody>
          <a:bodyPr wrap="square" rtlCol="0">
            <a:spAutoFit/>
          </a:bodyPr>
          <a:lstStyle/>
          <a:p>
            <a:pPr algn="r"/>
            <a:fld id="{DB0E432E-C558-4DB5-8A6B-398BF6144B34}" type="slidenum">
              <a:rPr lang="pt-BR" sz="1400" smtClean="0">
                <a:solidFill>
                  <a:schemeClr val="accent6">
                    <a:lumMod val="50000"/>
                  </a:schemeClr>
                </a:solidFill>
              </a:rPr>
              <a:pPr algn="r"/>
              <a:t>‹#›</a:t>
            </a:fld>
            <a:r>
              <a:rPr lang="pt-BR" sz="1400" dirty="0">
                <a:solidFill>
                  <a:schemeClr val="accent6">
                    <a:lumMod val="50000"/>
                  </a:schemeClr>
                </a:solidFill>
              </a:rPr>
              <a:t>/17</a:t>
            </a:r>
          </a:p>
        </p:txBody>
      </p:sp>
      <p:sp>
        <p:nvSpPr>
          <p:cNvPr id="8" name="Espaço Reservado para Rodapé 9"/>
          <p:cNvSpPr>
            <a:spLocks noGrp="1"/>
          </p:cNvSpPr>
          <p:nvPr>
            <p:ph type="ftr" idx="11"/>
          </p:nvPr>
        </p:nvSpPr>
        <p:spPr>
          <a:xfrm>
            <a:off x="2463800" y="6265266"/>
            <a:ext cx="6146800" cy="474663"/>
          </a:xfrm>
          <a:prstGeom prst="rect">
            <a:avLst/>
          </a:prstGeom>
        </p:spPr>
        <p:txBody>
          <a:bodyPr/>
          <a:lstStyle>
            <a:lvl1pPr>
              <a:defRPr sz="1050" b="1">
                <a:solidFill>
                  <a:schemeClr val="accent6">
                    <a:lumMod val="50000"/>
                  </a:schemeClr>
                </a:solidFill>
              </a:defRPr>
            </a:lvl1pPr>
          </a:lstStyle>
          <a:p>
            <a:pPr>
              <a:defRPr/>
            </a:pPr>
            <a:r>
              <a:rPr lang="pt-BR"/>
              <a:t>Modelos de de aprendizado por agrupamento para detecção automática de sonolência usando sinais de EEG</a:t>
            </a:r>
            <a:endParaRPr lang="en-GB" dirty="0"/>
          </a:p>
        </p:txBody>
      </p:sp>
      <p:pic>
        <p:nvPicPr>
          <p:cNvPr id="10" name="Imagem 9"/>
          <p:cNvPicPr>
            <a:picLocks noChangeAspect="1"/>
          </p:cNvPicPr>
          <p:nvPr userDrawn="1"/>
        </p:nvPicPr>
        <p:blipFill>
          <a:blip r:embed="rId4"/>
          <a:stretch>
            <a:fillRect/>
          </a:stretch>
        </p:blipFill>
        <p:spPr>
          <a:xfrm>
            <a:off x="103155" y="5562600"/>
            <a:ext cx="735045" cy="1215274"/>
          </a:xfrm>
          <a:prstGeom prst="rect">
            <a:avLst/>
          </a:prstGeom>
        </p:spPr>
      </p:pic>
      <p:pic>
        <p:nvPicPr>
          <p:cNvPr id="12" name="Imagem 11"/>
          <p:cNvPicPr>
            <a:picLocks noChangeAspect="1"/>
          </p:cNvPicPr>
          <p:nvPr userDrawn="1"/>
        </p:nvPicPr>
        <p:blipFill>
          <a:blip r:embed="rId5"/>
          <a:stretch>
            <a:fillRect/>
          </a:stretch>
        </p:blipFill>
        <p:spPr>
          <a:xfrm>
            <a:off x="923925" y="6189938"/>
            <a:ext cx="1514475" cy="447675"/>
          </a:xfrm>
          <a:prstGeom prst="rect">
            <a:avLst/>
          </a:prstGeom>
        </p:spPr>
      </p:pic>
    </p:spTree>
    <p:extLst>
      <p:ext uri="{BB962C8B-B14F-4D97-AF65-F5344CB8AC3E}">
        <p14:creationId xmlns:p14="http://schemas.microsoft.com/office/powerpoint/2010/main" val="313821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91400" cy="762000"/>
          </a:xfrm>
        </p:spPr>
        <p:txBody>
          <a:bodyPr anchor="ctr"/>
          <a:lstStyle>
            <a:lvl1pPr algn="ctr">
              <a:defRPr sz="28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6"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pt-BR"/>
              <a:t>Modelos de de aprendizado por agrupamento para detecção automática de sonolência usando sinais de EEG</a:t>
            </a:r>
            <a:endParaRPr lang="en-GB"/>
          </a:p>
        </p:txBody>
      </p:sp>
      <p:sp>
        <p:nvSpPr>
          <p:cNvPr id="7"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F0E091DD-CDF5-4E4F-8B35-A14DE5AFA980}" type="slidenum">
              <a:rPr lang="en-GB" altLang="pt-BR"/>
              <a:pPr/>
              <a:t>‹#›</a:t>
            </a:fld>
            <a:endParaRPr lang="en-GB" altLang="pt-BR"/>
          </a:p>
        </p:txBody>
      </p:sp>
      <p:sp>
        <p:nvSpPr>
          <p:cNvPr id="8" name="TextBox 7"/>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291810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838200" y="1142999"/>
            <a:ext cx="73152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6"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pt-BR"/>
              <a:t>Modelos de de aprendizado por agrupamento para detecção automática de sonolência usando sinais de EEG</a:t>
            </a:r>
            <a:endParaRPr lang="en-GB"/>
          </a:p>
        </p:txBody>
      </p:sp>
      <p:sp>
        <p:nvSpPr>
          <p:cNvPr id="7"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C999E8D0-76F6-420C-A3D2-79DD4AA42249}" type="slidenum">
              <a:rPr lang="en-GB" altLang="pt-BR"/>
              <a:pPr/>
              <a:t>‹#›</a:t>
            </a:fld>
            <a:endParaRPr lang="en-GB" altLang="pt-BR"/>
          </a:p>
        </p:txBody>
      </p:sp>
      <p:sp>
        <p:nvSpPr>
          <p:cNvPr id="8" name="TextBox 7"/>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526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pt-BR"/>
              <a:t>Modelos de de aprendizado por agrupamento para detecção automática de sonolência usando sinais de EEG</a:t>
            </a:r>
            <a:endParaRPr lang="en-GB"/>
          </a:p>
        </p:txBody>
      </p:sp>
      <p:sp>
        <p:nvSpPr>
          <p:cNvPr id="6" name="Slide Number Placeholder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37148BFC-49BB-4CCC-9417-7758E8141CCC}" type="slidenum">
              <a:rPr lang="en-GB" altLang="pt-BR"/>
              <a:pPr/>
              <a:t>‹#›</a:t>
            </a:fld>
            <a:endParaRPr lang="en-GB" altLang="pt-BR"/>
          </a:p>
        </p:txBody>
      </p:sp>
      <p:sp>
        <p:nvSpPr>
          <p:cNvPr id="7" name="TextBox 6"/>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77399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5813" cy="5133975"/>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990600"/>
            <a:ext cx="6019800" cy="5133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pt-BR"/>
              <a:t>Modelos de de aprendizado por agrupamento para detecção automática de sonolência usando sinais de EEG</a:t>
            </a:r>
            <a:endParaRPr lang="en-GB"/>
          </a:p>
        </p:txBody>
      </p:sp>
      <p:sp>
        <p:nvSpPr>
          <p:cNvPr id="6" name="Slide Number Placeholder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C1433BD7-B512-48C5-8C36-8C4FA650F6D8}" type="slidenum">
              <a:rPr lang="en-GB" altLang="pt-BR"/>
              <a:pPr/>
              <a:t>‹#›</a:t>
            </a:fld>
            <a:endParaRPr lang="en-GB" altLang="pt-BR"/>
          </a:p>
        </p:txBody>
      </p:sp>
      <p:sp>
        <p:nvSpPr>
          <p:cNvPr id="7" name="TextBox 6"/>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2128487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1" y="128588"/>
            <a:ext cx="7467599" cy="785812"/>
          </a:xfrm>
        </p:spPr>
        <p:txBody>
          <a:bodyPr/>
          <a:lstStyle/>
          <a:p>
            <a:r>
              <a:rPr lang="en-US"/>
              <a:t>Click to edit Master title style</a:t>
            </a:r>
          </a:p>
        </p:txBody>
      </p:sp>
      <p:sp>
        <p:nvSpPr>
          <p:cNvPr id="3"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CF218DB3-5144-4FA8-89DF-BE2BDF2D7DE5}" type="slidenum">
              <a:rPr lang="en-GB" altLang="pt-BR"/>
              <a:pPr/>
              <a:t>‹#›</a:t>
            </a:fld>
            <a:endParaRPr lang="en-GB" altLang="pt-BR"/>
          </a:p>
        </p:txBody>
      </p:sp>
      <p:sp>
        <p:nvSpPr>
          <p:cNvPr id="6" name="TextBox 5"/>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3650525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Layout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4" y="15877"/>
            <a:ext cx="90011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TextBox 7"/>
          <p:cNvSpPr txBox="1"/>
          <p:nvPr userDrawn="1"/>
        </p:nvSpPr>
        <p:spPr>
          <a:xfrm>
            <a:off x="8001001" y="6502600"/>
            <a:ext cx="1031631" cy="307777"/>
          </a:xfrm>
          <a:prstGeom prst="rect">
            <a:avLst/>
          </a:prstGeom>
          <a:noFill/>
        </p:spPr>
        <p:txBody>
          <a:bodyPr wrap="square" rtlCol="0">
            <a:spAutoFit/>
          </a:bodyPr>
          <a:lstStyle/>
          <a:p>
            <a:pPr algn="r"/>
            <a:fld id="{DB0E432E-C558-4DB5-8A6B-398BF6144B34}" type="slidenum">
              <a:rPr lang="pt-BR" sz="1400" smtClean="0">
                <a:solidFill>
                  <a:schemeClr val="accent6">
                    <a:lumMod val="50000"/>
                  </a:schemeClr>
                </a:solidFill>
              </a:rPr>
              <a:pPr algn="r"/>
              <a:t>‹#›</a:t>
            </a:fld>
            <a:r>
              <a:rPr lang="pt-BR" sz="1400" dirty="0">
                <a:solidFill>
                  <a:schemeClr val="accent6">
                    <a:lumMod val="50000"/>
                  </a:schemeClr>
                </a:solidFill>
              </a:rPr>
              <a:t>/17</a:t>
            </a:r>
          </a:p>
        </p:txBody>
      </p:sp>
      <p:sp>
        <p:nvSpPr>
          <p:cNvPr id="8" name="Espaço Reservado para Rodapé 9"/>
          <p:cNvSpPr>
            <a:spLocks noGrp="1"/>
          </p:cNvSpPr>
          <p:nvPr>
            <p:ph type="ftr" idx="11"/>
          </p:nvPr>
        </p:nvSpPr>
        <p:spPr>
          <a:xfrm>
            <a:off x="2463801" y="6265268"/>
            <a:ext cx="6146800" cy="474663"/>
          </a:xfrm>
          <a:prstGeom prst="rect">
            <a:avLst/>
          </a:prstGeom>
        </p:spPr>
        <p:txBody>
          <a:bodyPr/>
          <a:lstStyle>
            <a:lvl1pPr>
              <a:defRPr sz="1050" b="1">
                <a:solidFill>
                  <a:schemeClr val="accent6">
                    <a:lumMod val="50000"/>
                  </a:schemeClr>
                </a:solidFill>
              </a:defRPr>
            </a:lvl1pPr>
          </a:lstStyle>
          <a:p>
            <a:pPr>
              <a:defRPr/>
            </a:pPr>
            <a:r>
              <a:rPr lang="pt-BR"/>
              <a:t>Modelos de de aprendizado por agrupamento para detecção automática de sonolência usando sinais de EEG</a:t>
            </a:r>
            <a:endParaRPr lang="en-GB" dirty="0"/>
          </a:p>
        </p:txBody>
      </p:sp>
      <p:pic>
        <p:nvPicPr>
          <p:cNvPr id="10" name="Imagem 9"/>
          <p:cNvPicPr>
            <a:picLocks noChangeAspect="1"/>
          </p:cNvPicPr>
          <p:nvPr userDrawn="1"/>
        </p:nvPicPr>
        <p:blipFill>
          <a:blip r:embed="rId4"/>
          <a:stretch>
            <a:fillRect/>
          </a:stretch>
        </p:blipFill>
        <p:spPr>
          <a:xfrm>
            <a:off x="103156" y="5562600"/>
            <a:ext cx="735045" cy="1215274"/>
          </a:xfrm>
          <a:prstGeom prst="rect">
            <a:avLst/>
          </a:prstGeom>
        </p:spPr>
      </p:pic>
      <p:pic>
        <p:nvPicPr>
          <p:cNvPr id="12" name="Imagem 11"/>
          <p:cNvPicPr>
            <a:picLocks noChangeAspect="1"/>
          </p:cNvPicPr>
          <p:nvPr userDrawn="1"/>
        </p:nvPicPr>
        <p:blipFill>
          <a:blip r:embed="rId5"/>
          <a:stretch>
            <a:fillRect/>
          </a:stretch>
        </p:blipFill>
        <p:spPr>
          <a:xfrm>
            <a:off x="923926" y="6189940"/>
            <a:ext cx="1514475" cy="447675"/>
          </a:xfrm>
          <a:prstGeom prst="rect">
            <a:avLst/>
          </a:prstGeom>
        </p:spPr>
      </p:pic>
    </p:spTree>
    <p:extLst>
      <p:ext uri="{BB962C8B-B14F-4D97-AF65-F5344CB8AC3E}">
        <p14:creationId xmlns:p14="http://schemas.microsoft.com/office/powerpoint/2010/main" val="386033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001000" y="6502598"/>
            <a:ext cx="1031631" cy="307777"/>
          </a:xfrm>
          <a:prstGeom prst="rect">
            <a:avLst/>
          </a:prstGeom>
          <a:noFill/>
        </p:spPr>
        <p:txBody>
          <a:bodyPr wrap="square" rtlCol="0">
            <a:spAutoFit/>
          </a:bodyPr>
          <a:lstStyle/>
          <a:p>
            <a:pPr algn="r"/>
            <a:fld id="{DB0E432E-C558-4DB5-8A6B-398BF6144B34}" type="slidenum">
              <a:rPr lang="pt-BR" sz="1400" smtClean="0">
                <a:solidFill>
                  <a:schemeClr val="accent6">
                    <a:lumMod val="50000"/>
                  </a:schemeClr>
                </a:solidFill>
              </a:rPr>
              <a:pPr algn="r"/>
              <a:t>‹#›</a:t>
            </a:fld>
            <a:r>
              <a:rPr lang="pt-BR" sz="1400" dirty="0">
                <a:solidFill>
                  <a:schemeClr val="accent6">
                    <a:lumMod val="50000"/>
                  </a:schemeClr>
                </a:solidFill>
              </a:rPr>
              <a:t>/11</a:t>
            </a:r>
          </a:p>
        </p:txBody>
      </p:sp>
      <p:sp>
        <p:nvSpPr>
          <p:cNvPr id="7" name="Título 6"/>
          <p:cNvSpPr>
            <a:spLocks noGrp="1"/>
          </p:cNvSpPr>
          <p:nvPr>
            <p:ph type="title"/>
          </p:nvPr>
        </p:nvSpPr>
        <p:spPr/>
        <p:txBody>
          <a:bodyPr/>
          <a:lstStyle/>
          <a:p>
            <a:r>
              <a:rPr lang="pt-BR"/>
              <a:t>Clique para editar o título mestre</a:t>
            </a:r>
          </a:p>
        </p:txBody>
      </p:sp>
      <p:sp>
        <p:nvSpPr>
          <p:cNvPr id="10" name="Espaço Reservado para Rodapé 9"/>
          <p:cNvSpPr>
            <a:spLocks noGrp="1"/>
          </p:cNvSpPr>
          <p:nvPr>
            <p:ph type="ftr" idx="11"/>
          </p:nvPr>
        </p:nvSpPr>
        <p:spPr>
          <a:xfrm>
            <a:off x="1828800" y="6419154"/>
            <a:ext cx="6477000" cy="474663"/>
          </a:xfrm>
          <a:prstGeom prst="rect">
            <a:avLst/>
          </a:prstGeom>
        </p:spPr>
        <p:txBody>
          <a:bodyPr/>
          <a:lstStyle>
            <a:lvl1pPr>
              <a:defRPr sz="1100" b="1">
                <a:solidFill>
                  <a:schemeClr val="accent6">
                    <a:lumMod val="50000"/>
                  </a:schemeClr>
                </a:solidFill>
              </a:defRPr>
            </a:lvl1pPr>
          </a:lstStyle>
          <a:p>
            <a:pPr defTabSz="449263" eaLnBrk="0" fontAlgn="base" hangingPunct="0">
              <a:spcBef>
                <a:spcPct val="0"/>
              </a:spcBef>
              <a:spcAft>
                <a:spcPct val="0"/>
              </a:spcAft>
              <a:defRPr/>
            </a:pPr>
            <a:r>
              <a:rPr lang="pt-BR" sz="1100" dirty="0">
                <a:solidFill>
                  <a:srgbClr val="2D2DB9">
                    <a:lumMod val="50000"/>
                  </a:srgbClr>
                </a:solidFill>
                <a:latin typeface="Arial" panose="020B0604020202020204" pitchFamily="34" charset="0"/>
                <a:ea typeface="MS Gothic" panose="020B0609070205080204" pitchFamily="49" charset="-128"/>
              </a:rPr>
              <a:t>Modelos de </a:t>
            </a:r>
            <a:r>
              <a:rPr lang="pt-BR" sz="1100" dirty="0" err="1">
                <a:solidFill>
                  <a:srgbClr val="2D2DB9">
                    <a:lumMod val="50000"/>
                  </a:srgbClr>
                </a:solidFill>
                <a:latin typeface="Arial" panose="020B0604020202020204" pitchFamily="34" charset="0"/>
                <a:ea typeface="MS Gothic" panose="020B0609070205080204" pitchFamily="49" charset="-128"/>
              </a:rPr>
              <a:t>de</a:t>
            </a:r>
            <a:r>
              <a:rPr lang="pt-BR" sz="1100" dirty="0">
                <a:solidFill>
                  <a:srgbClr val="2D2DB9">
                    <a:lumMod val="50000"/>
                  </a:srgbClr>
                </a:solidFill>
                <a:latin typeface="Arial" panose="020B0604020202020204" pitchFamily="34" charset="0"/>
                <a:ea typeface="MS Gothic" panose="020B0609070205080204" pitchFamily="49" charset="-128"/>
              </a:rPr>
              <a:t> aprendizado por agrupamento para detecção automática de sonolência usando sinais de EEG</a:t>
            </a:r>
            <a:endParaRPr kumimoji="0" lang="en-GB" sz="1100" b="1" i="0" u="none" strike="noStrike" kern="1200" cap="none" spc="0" normalizeH="0" baseline="0" noProof="0" dirty="0">
              <a:ln>
                <a:noFill/>
              </a:ln>
              <a:solidFill>
                <a:srgbClr val="2D2DB9">
                  <a:lumMod val="50000"/>
                </a:srgbClr>
              </a:solidFill>
              <a:effectLst/>
              <a:uLnTx/>
              <a:uFillTx/>
              <a:latin typeface="Arial" panose="020B0604020202020204" pitchFamily="34" charset="0"/>
              <a:ea typeface="MS Gothic" panose="020B0609070205080204" pitchFamily="49" charset="-128"/>
              <a:cs typeface="+mn-cs"/>
            </a:endParaRPr>
          </a:p>
        </p:txBody>
      </p:sp>
    </p:spTree>
    <p:extLst>
      <p:ext uri="{BB962C8B-B14F-4D97-AF65-F5344CB8AC3E}">
        <p14:creationId xmlns:p14="http://schemas.microsoft.com/office/powerpoint/2010/main" val="45687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Rodapé 2"/>
          <p:cNvSpPr>
            <a:spLocks noGrp="1"/>
          </p:cNvSpPr>
          <p:nvPr>
            <p:ph type="ftr" idx="10"/>
          </p:nvPr>
        </p:nvSpPr>
        <p:spPr/>
        <p:txBody>
          <a:bodyPr/>
          <a:lstStyle/>
          <a:p>
            <a:pPr>
              <a:defRPr/>
            </a:pPr>
            <a:r>
              <a:rPr lang="pt-BR"/>
              <a:t>Modelos de de aprendizado por agrupamento para detecção automática de sonolência usando sinais de EEG</a:t>
            </a:r>
            <a:endParaRPr lang="en-GB" dirty="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95067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3962400"/>
            <a:ext cx="8991600" cy="914400"/>
          </a:xfrm>
        </p:spPr>
        <p:txBody>
          <a:bodyPr/>
          <a:lstStyle>
            <a:lvl1pPr>
              <a:defRPr sz="2800">
                <a:solidFill>
                  <a:schemeClr val="bg1"/>
                </a:solidFill>
                <a:latin typeface="Trebuchet MS" panose="020B0603020202020204" pitchFamily="34" charset="0"/>
              </a:defRPr>
            </a:lvl1pPr>
          </a:lstStyle>
          <a:p>
            <a:r>
              <a:rPr lang="en-US" dirty="0"/>
              <a:t>Click to edit Master title style</a:t>
            </a:r>
          </a:p>
        </p:txBody>
      </p:sp>
      <p:sp>
        <p:nvSpPr>
          <p:cNvPr id="3" name="Subtitle 2"/>
          <p:cNvSpPr>
            <a:spLocks noGrp="1"/>
          </p:cNvSpPr>
          <p:nvPr>
            <p:ph type="subTitle" idx="1"/>
          </p:nvPr>
        </p:nvSpPr>
        <p:spPr>
          <a:xfrm>
            <a:off x="52754" y="5257800"/>
            <a:ext cx="9015046" cy="762000"/>
          </a:xfrm>
        </p:spPr>
        <p:txBody>
          <a:bodyPr/>
          <a:lstStyle>
            <a:lvl1pPr marL="0" indent="0" algn="ctr">
              <a:buNone/>
              <a:defRPr sz="2000">
                <a:solidFill>
                  <a:schemeClr val="bg1"/>
                </a:solidFill>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pt-BR"/>
              <a:t>Modelos de de aprendizado por agrupamento para detecção automática de sonolência usando sinais de EEG</a:t>
            </a:r>
            <a:endParaRPr lang="en-GB"/>
          </a:p>
        </p:txBody>
      </p:sp>
      <p:sp>
        <p:nvSpPr>
          <p:cNvPr id="6" name="Slide Number Placeholder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A805A6B7-35E7-42F2-914A-841361B41068}" type="slidenum">
              <a:rPr lang="en-GB" altLang="pt-BR"/>
              <a:pPr/>
              <a:t>‹#›</a:t>
            </a:fld>
            <a:endParaRPr lang="en-GB" altLang="pt-BR"/>
          </a:p>
        </p:txBody>
      </p:sp>
    </p:spTree>
    <p:extLst>
      <p:ext uri="{BB962C8B-B14F-4D97-AF65-F5344CB8AC3E}">
        <p14:creationId xmlns:p14="http://schemas.microsoft.com/office/powerpoint/2010/main" val="175121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pt-BR"/>
              <a:t>Modelos de de aprendizado por agrupamento para detecção automática de sonolência usando sinais de EEG</a:t>
            </a:r>
            <a:endParaRPr lang="en-GB" dirty="0"/>
          </a:p>
        </p:txBody>
      </p:sp>
      <p:sp>
        <p:nvSpPr>
          <p:cNvPr id="6" name="Slide Number Placeholder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025EDED7-CC18-4C51-A3D5-EFEAB4E506A7}" type="slidenum">
              <a:rPr lang="en-GB" altLang="pt-BR"/>
              <a:pPr/>
              <a:t>‹#›</a:t>
            </a:fld>
            <a:endParaRPr lang="en-GB" altLang="pt-BR"/>
          </a:p>
        </p:txBody>
      </p:sp>
      <p:sp>
        <p:nvSpPr>
          <p:cNvPr id="7" name="Title 1"/>
          <p:cNvSpPr>
            <a:spLocks noGrp="1"/>
          </p:cNvSpPr>
          <p:nvPr>
            <p:ph type="ctrTitle"/>
          </p:nvPr>
        </p:nvSpPr>
        <p:spPr>
          <a:xfrm>
            <a:off x="76200" y="2590800"/>
            <a:ext cx="8991600" cy="914400"/>
          </a:xfrm>
        </p:spPr>
        <p:txBody>
          <a:bodyPr/>
          <a:lstStyle>
            <a:lvl1pPr>
              <a:defRPr sz="2800">
                <a:solidFill>
                  <a:schemeClr val="bg1"/>
                </a:solidFill>
                <a:latin typeface="Trebuchet MS" panose="020B0603020202020204" pitchFamily="34" charset="0"/>
              </a:defRPr>
            </a:lvl1pPr>
          </a:lstStyle>
          <a:p>
            <a:r>
              <a:rPr lang="en-US" dirty="0"/>
              <a:t>Click to edit Master title style</a:t>
            </a:r>
          </a:p>
        </p:txBody>
      </p:sp>
      <p:sp>
        <p:nvSpPr>
          <p:cNvPr id="8" name="Subtitle 2"/>
          <p:cNvSpPr>
            <a:spLocks noGrp="1"/>
          </p:cNvSpPr>
          <p:nvPr>
            <p:ph type="subTitle" idx="1"/>
          </p:nvPr>
        </p:nvSpPr>
        <p:spPr>
          <a:xfrm>
            <a:off x="52754" y="4572000"/>
            <a:ext cx="9015046" cy="762000"/>
          </a:xfrm>
        </p:spPr>
        <p:txBody>
          <a:bodyPr/>
          <a:lstStyle>
            <a:lvl1pPr marL="0" indent="0" algn="ctr">
              <a:buNone/>
              <a:defRPr sz="2000">
                <a:solidFill>
                  <a:schemeClr val="bg1"/>
                </a:solidFill>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9355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7391400" cy="762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6"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pt-BR"/>
              <a:t>Modelos de de aprendizado por agrupamento para detecção automática de sonolência usando sinais de EEG</a:t>
            </a:r>
            <a:endParaRPr lang="en-GB" dirty="0"/>
          </a:p>
        </p:txBody>
      </p:sp>
      <p:sp>
        <p:nvSpPr>
          <p:cNvPr id="7"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E34FFA46-6B77-4526-AED1-DB5D13F7779D}" type="slidenum">
              <a:rPr lang="en-GB" altLang="pt-BR"/>
              <a:pPr/>
              <a:t>‹#›</a:t>
            </a:fld>
            <a:endParaRPr lang="en-GB" altLang="pt-BR"/>
          </a:p>
        </p:txBody>
      </p:sp>
      <p:sp>
        <p:nvSpPr>
          <p:cNvPr id="8" name="TextBox 7"/>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334426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40494"/>
            <a:ext cx="7467600" cy="77390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8"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pt-BR"/>
              <a:t>Modelos de de aprendizado por agrupamento para detecção automática de sonolência usando sinais de EEG</a:t>
            </a:r>
            <a:endParaRPr lang="en-GB"/>
          </a:p>
        </p:txBody>
      </p:sp>
      <p:sp>
        <p:nvSpPr>
          <p:cNvPr id="9"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207EA67C-E30E-4223-B62E-2C8FFFADE86A}" type="slidenum">
              <a:rPr lang="en-GB" altLang="pt-BR"/>
              <a:pPr/>
              <a:t>‹#›</a:t>
            </a:fld>
            <a:endParaRPr lang="en-GB" altLang="pt-BR"/>
          </a:p>
        </p:txBody>
      </p:sp>
      <p:sp>
        <p:nvSpPr>
          <p:cNvPr id="10" name="TextBox 9"/>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7542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7391400" cy="762000"/>
          </a:xfrm>
        </p:spPr>
        <p:txBody>
          <a:bodyPr/>
          <a:lstStyle/>
          <a:p>
            <a:r>
              <a:rPr lang="en-US"/>
              <a:t>Click to edit Master title style</a:t>
            </a:r>
          </a:p>
        </p:txBody>
      </p:sp>
      <p:sp>
        <p:nvSpPr>
          <p:cNvPr id="3" name="Rectangle 3"/>
          <p:cNvSpPr>
            <a:spLocks noGrp="1" noChangeArrowheads="1"/>
          </p:cNvSpPr>
          <p:nvPr>
            <p:ph type="dt" idx="10"/>
          </p:nvPr>
        </p:nvSpPr>
        <p:spPr>
          <a:xfrm>
            <a:off x="-1194576" y="6127600"/>
            <a:ext cx="2132013" cy="474663"/>
          </a:xfrm>
          <a:prstGeom prst="rect">
            <a:avLst/>
          </a:prstGeom>
          <a:ln/>
        </p:spPr>
        <p:txBody>
          <a:bodyPr/>
          <a:lstStyle>
            <a:lvl1pPr>
              <a:defRPr/>
            </a:lvl1pPr>
          </a:lstStyle>
          <a:p>
            <a:pPr>
              <a:defRPr/>
            </a:pPr>
            <a:endParaRPr lang="en-GB"/>
          </a:p>
        </p:txBody>
      </p:sp>
      <p:sp>
        <p:nvSpPr>
          <p:cNvPr id="4"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pt-BR"/>
              <a:t>Modelos de de aprendizado por agrupamento para detecção automática de sonolência usando sinais de EEG</a:t>
            </a:r>
            <a:endParaRPr lang="en-GB"/>
          </a:p>
        </p:txBody>
      </p:sp>
      <p:sp>
        <p:nvSpPr>
          <p:cNvPr id="5"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2E8372C2-0373-440A-A35A-670A45375BD5}" type="slidenum">
              <a:rPr lang="en-GB" altLang="pt-BR"/>
              <a:pPr/>
              <a:t>‹#›</a:t>
            </a:fld>
            <a:endParaRPr lang="en-GB" altLang="pt-BR"/>
          </a:p>
        </p:txBody>
      </p:sp>
      <p:sp>
        <p:nvSpPr>
          <p:cNvPr id="6" name="TextBox 5"/>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01641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3"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pt-BR"/>
              <a:t>Modelos de de aprendizado por agrupamento para detecção automática de sonolência usando sinais de EEG</a:t>
            </a:r>
            <a:endParaRPr lang="en-GB"/>
          </a:p>
        </p:txBody>
      </p:sp>
      <p:sp>
        <p:nvSpPr>
          <p:cNvPr id="4"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AE122E98-25E7-47B1-BC95-4D13D03DDAAB}" type="slidenum">
              <a:rPr lang="en-GB" altLang="pt-BR"/>
              <a:pPr/>
              <a:t>‹#›</a:t>
            </a:fld>
            <a:endParaRPr lang="en-GB" altLang="pt-BR"/>
          </a:p>
        </p:txBody>
      </p:sp>
      <p:sp>
        <p:nvSpPr>
          <p:cNvPr id="5" name="TextBox 4"/>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66444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52401" y="128588"/>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pt-BR"/>
              <a:t>Clique para editar o formato do título de texto</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pt-BR" dirty="0"/>
              <a:t>Clique para </a:t>
            </a:r>
            <a:r>
              <a:rPr lang="en-GB" altLang="pt-BR" dirty="0" err="1"/>
              <a:t>editar</a:t>
            </a:r>
            <a:r>
              <a:rPr lang="en-GB" altLang="pt-BR" dirty="0"/>
              <a:t> o </a:t>
            </a:r>
            <a:r>
              <a:rPr lang="en-GB" altLang="pt-BR" dirty="0" err="1"/>
              <a:t>formato</a:t>
            </a:r>
            <a:r>
              <a:rPr lang="en-GB" altLang="pt-BR" dirty="0"/>
              <a:t> do </a:t>
            </a:r>
            <a:r>
              <a:rPr lang="en-GB" altLang="pt-BR" dirty="0" err="1"/>
              <a:t>texto</a:t>
            </a:r>
            <a:r>
              <a:rPr lang="en-GB" altLang="pt-BR" dirty="0"/>
              <a:t> </a:t>
            </a:r>
            <a:r>
              <a:rPr lang="en-GB" altLang="pt-BR" dirty="0" err="1"/>
              <a:t>em</a:t>
            </a:r>
            <a:r>
              <a:rPr lang="en-GB" altLang="pt-BR" dirty="0"/>
              <a:t> </a:t>
            </a:r>
            <a:r>
              <a:rPr lang="en-GB" altLang="pt-BR" dirty="0" err="1"/>
              <a:t>estrutura</a:t>
            </a:r>
            <a:r>
              <a:rPr lang="en-GB" altLang="pt-BR" dirty="0"/>
              <a:t> de </a:t>
            </a:r>
            <a:r>
              <a:rPr lang="en-GB" altLang="pt-BR" dirty="0" err="1"/>
              <a:t>tópicos</a:t>
            </a:r>
            <a:endParaRPr lang="en-GB" altLang="pt-BR" dirty="0"/>
          </a:p>
          <a:p>
            <a:pPr lvl="1"/>
            <a:r>
              <a:rPr lang="en-GB" altLang="pt-BR" dirty="0"/>
              <a:t>Segundo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2"/>
            <a:r>
              <a:rPr lang="en-GB" altLang="pt-BR" dirty="0" err="1"/>
              <a:t>Terceiro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3"/>
            <a:r>
              <a:rPr lang="en-GB" altLang="pt-BR" dirty="0"/>
              <a:t>Quarto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a:t>Quinto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a:t>Sexto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Sétimo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Oitavo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Nono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p:txBody>
      </p:sp>
      <p:sp>
        <p:nvSpPr>
          <p:cNvPr id="7" name="Espaço Reservado para Rodapé 3"/>
          <p:cNvSpPr>
            <a:spLocks noGrp="1"/>
          </p:cNvSpPr>
          <p:nvPr>
            <p:ph type="ftr" idx="3"/>
          </p:nvPr>
        </p:nvSpPr>
        <p:spPr>
          <a:xfrm>
            <a:off x="3086986" y="6238506"/>
            <a:ext cx="2894013" cy="474663"/>
          </a:xfrm>
          <a:prstGeom prst="rect">
            <a:avLst/>
          </a:prstGeom>
        </p:spPr>
        <p:txBody>
          <a:bodyPr/>
          <a:lstStyle>
            <a:lvl1pPr algn="ctr">
              <a:defRPr sz="1400">
                <a:solidFill>
                  <a:schemeClr val="tx1"/>
                </a:solidFill>
              </a:defRPr>
            </a:lvl1pPr>
          </a:lstStyle>
          <a:p>
            <a:pPr>
              <a:defRPr/>
            </a:pPr>
            <a:r>
              <a:rPr lang="pt-BR"/>
              <a:t>Modelos de de aprendizado por agrupamento para detecção automática de sonolência usando sinais de EEG</a:t>
            </a:r>
            <a:endParaRPr lang="en-GB" dirty="0"/>
          </a:p>
        </p:txBody>
      </p:sp>
    </p:spTree>
    <p:extLst>
      <p:ext uri="{BB962C8B-B14F-4D97-AF65-F5344CB8AC3E}">
        <p14:creationId xmlns:p14="http://schemas.microsoft.com/office/powerpoint/2010/main" val="158247361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45" r:id="rId15"/>
  </p:sldLayoutIdLst>
  <p:hf sldNum="0" hdr="0" dt="0"/>
  <p:txStyles>
    <p:titleStyle>
      <a:lvl1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2800" b="1" i="1">
          <a:solidFill>
            <a:schemeClr val="bg1"/>
          </a:solidFill>
          <a:latin typeface="Trebuchet MS" panose="020B0603020202020204" pitchFamily="34" charset="0"/>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2pPr>
      <a:lvl3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3pPr>
      <a:lvl4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4pPr>
      <a:lvl5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5pPr>
      <a:lvl6pPr marL="4572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6pPr>
      <a:lvl7pPr marL="9144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7pPr>
      <a:lvl8pPr marL="13716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8pPr>
      <a:lvl9pPr marL="18288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9pPr>
    </p:titleStyle>
    <p:bodyStyle>
      <a:lvl1pPr marL="341313" indent="-341313" algn="l" defTabSz="449263" rtl="0" eaLnBrk="0" fontAlgn="base" hangingPunct="0">
        <a:lnSpc>
          <a:spcPct val="96000"/>
        </a:lnSpc>
        <a:spcBef>
          <a:spcPts val="800"/>
        </a:spcBef>
        <a:spcAft>
          <a:spcPct val="0"/>
        </a:spcAft>
        <a:buClr>
          <a:srgbClr val="000000"/>
        </a:buClr>
        <a:buSzPct val="100000"/>
        <a:buFont typeface="Arial" panose="020B0604020202020204" pitchFamily="34" charset="0"/>
        <a:buChar char="•"/>
        <a:defRPr sz="3200">
          <a:solidFill>
            <a:srgbClr val="000000"/>
          </a:solidFill>
          <a:latin typeface="+mn-lt"/>
          <a:ea typeface="+mn-ea"/>
          <a:cs typeface="+mn-cs"/>
        </a:defRPr>
      </a:lvl1pPr>
      <a:lvl2pPr marL="741363" indent="-284163" algn="l" defTabSz="449263" rtl="0" eaLnBrk="0" fontAlgn="base" hangingPunct="0">
        <a:lnSpc>
          <a:spcPct val="96000"/>
        </a:lnSpc>
        <a:spcBef>
          <a:spcPts val="700"/>
        </a:spcBef>
        <a:spcAft>
          <a:spcPct val="0"/>
        </a:spcAft>
        <a:buClr>
          <a:srgbClr val="000000"/>
        </a:buClr>
        <a:buSzPct val="100000"/>
        <a:buFont typeface="Arial" panose="020B0604020202020204" pitchFamily="34" charset="0"/>
        <a:buChar char="–"/>
        <a:defRPr sz="2800">
          <a:solidFill>
            <a:srgbClr val="000000"/>
          </a:solidFill>
          <a:latin typeface="+mn-lt"/>
          <a:ea typeface="+mn-ea"/>
        </a:defRPr>
      </a:lvl2pPr>
      <a:lvl3pPr marL="1143000" indent="-228600" algn="l" defTabSz="449263" rtl="0" eaLnBrk="0" fontAlgn="base" hangingPunct="0">
        <a:lnSpc>
          <a:spcPct val="96000"/>
        </a:lnSpc>
        <a:spcBef>
          <a:spcPts val="600"/>
        </a:spcBef>
        <a:spcAft>
          <a:spcPct val="0"/>
        </a:spcAft>
        <a:buClr>
          <a:srgbClr val="000000"/>
        </a:buClr>
        <a:buSzPct val="100000"/>
        <a:buFont typeface="Arial" panose="020B0604020202020204" pitchFamily="34" charset="0"/>
        <a:buChar char="•"/>
        <a:defRPr sz="2400">
          <a:solidFill>
            <a:srgbClr val="000000"/>
          </a:solidFill>
          <a:latin typeface="+mn-lt"/>
          <a:ea typeface="+mn-ea"/>
        </a:defRPr>
      </a:lvl3pPr>
      <a:lvl4pPr marL="1600200" indent="-228600" algn="l" defTabSz="449263" rtl="0" eaLnBrk="0" fontAlgn="base" hangingPunct="0">
        <a:lnSpc>
          <a:spcPct val="96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n-ea"/>
        </a:defRPr>
      </a:lvl4pPr>
      <a:lvl5pPr marL="2057400" indent="-228600" algn="l" defTabSz="449263" rtl="0" eaLnBrk="0" fontAlgn="base" hangingPunct="0">
        <a:lnSpc>
          <a:spcPct val="96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n-ea"/>
        </a:defRPr>
      </a:lvl5pPr>
      <a:lvl6pPr marL="25146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55_97598B8B.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45_E8038C4E.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47_27F3794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4C_2A3418EC.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8820" y="4667599"/>
            <a:ext cx="2543941" cy="171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Espaço Reservado para Rodapé 3"/>
          <p:cNvSpPr>
            <a:spLocks noGrp="1"/>
          </p:cNvSpPr>
          <p:nvPr>
            <p:ph type="ftr" idx="4294967295"/>
          </p:nvPr>
        </p:nvSpPr>
        <p:spPr>
          <a:xfrm>
            <a:off x="533400" y="6484402"/>
            <a:ext cx="8077200" cy="373598"/>
          </a:xfrm>
        </p:spPr>
        <p:txBody>
          <a:bodyPr/>
          <a:lstStyle/>
          <a:p>
            <a:pPr lvl="0" algn="ctr" defTabSz="449263" eaLnBrk="0" fontAlgn="base" hangingPunct="0">
              <a:spcBef>
                <a:spcPct val="0"/>
              </a:spcBef>
              <a:spcAft>
                <a:spcPct val="0"/>
              </a:spcAft>
            </a:pPr>
            <a:r>
              <a:rPr lang="en-US" sz="1200">
                <a:solidFill>
                  <a:srgbClr val="000000"/>
                </a:solidFill>
                <a:latin typeface="Verdana" panose="020B0604030504040204" pitchFamily="34" charset="0"/>
                <a:ea typeface="Verdana" panose="020B0604030504040204" pitchFamily="34" charset="0"/>
              </a:rPr>
              <a:t>PSAM (2022)</a:t>
            </a:r>
            <a:endParaRPr lang="pt-BR" sz="1200" dirty="0">
              <a:solidFill>
                <a:srgbClr val="000000"/>
              </a:solidFill>
              <a:latin typeface="Verdana" panose="020B0604030504040204" pitchFamily="34" charset="0"/>
              <a:ea typeface="Verdana" panose="020B0604030504040204" pitchFamily="34" charset="0"/>
            </a:endParaRPr>
          </a:p>
        </p:txBody>
      </p:sp>
      <p:sp>
        <p:nvSpPr>
          <p:cNvPr id="4" name="Retângulo 3"/>
          <p:cNvSpPr/>
          <p:nvPr/>
        </p:nvSpPr>
        <p:spPr>
          <a:xfrm>
            <a:off x="215110" y="660494"/>
            <a:ext cx="8813387" cy="1569660"/>
          </a:xfrm>
          <a:prstGeom prst="rect">
            <a:avLst/>
          </a:prstGeom>
        </p:spPr>
        <p:txBody>
          <a:bodyPr wrap="square">
            <a:spAutoFit/>
          </a:bodyPr>
          <a:lstStyle/>
          <a:p>
            <a:pPr lvl="0" defTabSz="449263" eaLnBrk="0" fontAlgn="base" hangingPunct="0">
              <a:spcBef>
                <a:spcPct val="0"/>
              </a:spcBef>
              <a:spcAft>
                <a:spcPct val="0"/>
              </a:spcAft>
            </a:pPr>
            <a:r>
              <a:rPr lang="en-US" sz="3200" b="1" dirty="0">
                <a:solidFill>
                  <a:srgbClr val="000000"/>
                </a:solidFill>
                <a:latin typeface="Verdana" panose="020B0604030504040204" pitchFamily="34" charset="0"/>
                <a:ea typeface="Verdana" panose="020B0604030504040204" pitchFamily="34" charset="0"/>
              </a:rPr>
              <a:t>Combining BERT with Numerical Features to Classify Injury Leave Based on Accident Description</a:t>
            </a:r>
            <a:endParaRPr lang="pt-BR" sz="3200" b="1" dirty="0">
              <a:solidFill>
                <a:srgbClr val="000000"/>
              </a:solidFill>
              <a:latin typeface="Verdana" panose="020B0604030504040204" pitchFamily="34" charset="0"/>
              <a:ea typeface="Verdana" panose="020B0604030504040204" pitchFamily="34" charset="0"/>
            </a:endParaRPr>
          </a:p>
        </p:txBody>
      </p:sp>
      <p:pic>
        <p:nvPicPr>
          <p:cNvPr id="1026" name="Picture 2" descr="Resultado de imagem para ufpe brasÃ£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15" y="4458963"/>
            <a:ext cx="1062146" cy="1964039"/>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DDD1BE19-E16C-4079-85C2-E0F70D3C02BE}"/>
              </a:ext>
            </a:extLst>
          </p:cNvPr>
          <p:cNvSpPr txBox="1"/>
          <p:nvPr/>
        </p:nvSpPr>
        <p:spPr>
          <a:xfrm>
            <a:off x="215110" y="2703011"/>
            <a:ext cx="8600899" cy="1863523"/>
          </a:xfrm>
          <a:prstGeom prst="rect">
            <a:avLst/>
          </a:prstGeom>
          <a:noFill/>
        </p:spPr>
        <p:txBody>
          <a:bodyPr wrap="square">
            <a:spAutoFit/>
          </a:bodyPr>
          <a:lstStyle/>
          <a:p>
            <a:pPr marL="0" marR="0" lvl="0" indent="0" defTabSz="449263" rtl="0" eaLnBrk="0" fontAlgn="base" latinLnBrk="0" hangingPunct="0">
              <a:lnSpc>
                <a:spcPct val="96000"/>
              </a:lnSpc>
              <a:spcBef>
                <a:spcPts val="800"/>
              </a:spcBef>
              <a:spcAft>
                <a:spcPct val="0"/>
              </a:spcAft>
              <a:buClr>
                <a:srgbClr val="000000"/>
              </a:buClr>
              <a:buSzPct val="100000"/>
              <a:buFont typeface="Arial" panose="020B0604020202020204" pitchFamily="34" charset="0"/>
              <a:buNone/>
              <a:tabLst/>
              <a:defRPr/>
            </a:pPr>
            <a:r>
              <a:rPr kumimoji="0" lang="pt-BR" sz="2000" b="0" i="0" strike="noStrike" kern="0" cap="none" spc="0" normalizeH="0" baseline="0" noProof="0" dirty="0">
                <a:ln>
                  <a:noFill/>
                </a:ln>
                <a:effectLst/>
                <a:uLnTx/>
                <a:uFillTx/>
                <a:latin typeface="Verdana" panose="020B0604030504040204" pitchFamily="34" charset="0"/>
                <a:ea typeface="Verdana" panose="020B0604030504040204" pitchFamily="34" charset="0"/>
              </a:rPr>
              <a:t>Plínio Ramos, July Macedo, </a:t>
            </a:r>
            <a:r>
              <a:rPr kumimoji="0" lang="pt-BR" sz="2000" b="0" i="0" u="sng" strike="noStrike" kern="0" cap="none" spc="0" normalizeH="0" baseline="0" noProof="0" dirty="0">
                <a:ln>
                  <a:noFill/>
                </a:ln>
                <a:effectLst/>
                <a:uLnTx/>
                <a:uFillTx/>
                <a:latin typeface="Verdana" panose="020B0604030504040204" pitchFamily="34" charset="0"/>
                <a:ea typeface="Verdana" panose="020B0604030504040204" pitchFamily="34" charset="0"/>
              </a:rPr>
              <a:t>Caio Souto Maior</a:t>
            </a:r>
            <a:r>
              <a:rPr kumimoji="0" lang="pt-BR" sz="2000" b="0" i="0" strike="noStrike" kern="0" cap="none" spc="0" normalizeH="0" baseline="0" noProof="0" dirty="0">
                <a:ln>
                  <a:noFill/>
                </a:ln>
                <a:effectLst/>
                <a:uLnTx/>
                <a:uFillTx/>
                <a:latin typeface="Verdana" panose="020B0604030504040204" pitchFamily="34" charset="0"/>
                <a:ea typeface="Verdana" panose="020B0604030504040204" pitchFamily="34" charset="0"/>
              </a:rPr>
              <a:t>, Márcio Moura </a:t>
            </a:r>
            <a:r>
              <a:rPr kumimoji="0" lang="pt-BR" sz="2000" b="0" i="0" strike="noStrike" kern="0" cap="none" spc="0" normalizeH="0" baseline="0" noProof="0" dirty="0" err="1">
                <a:ln>
                  <a:noFill/>
                </a:ln>
                <a:effectLst/>
                <a:uLnTx/>
                <a:uFillTx/>
                <a:latin typeface="Verdana" panose="020B0604030504040204" pitchFamily="34" charset="0"/>
                <a:ea typeface="Verdana" panose="020B0604030504040204" pitchFamily="34" charset="0"/>
              </a:rPr>
              <a:t>and</a:t>
            </a:r>
            <a:r>
              <a:rPr kumimoji="0" lang="pt-BR" sz="2000" b="0" i="0" strike="noStrike" kern="0" cap="none" spc="0" normalizeH="0" baseline="0" noProof="0" dirty="0">
                <a:ln>
                  <a:noFill/>
                </a:ln>
                <a:effectLst/>
                <a:uLnTx/>
                <a:uFillTx/>
                <a:latin typeface="Verdana" panose="020B0604030504040204" pitchFamily="34" charset="0"/>
                <a:ea typeface="Verdana" panose="020B0604030504040204" pitchFamily="34" charset="0"/>
              </a:rPr>
              <a:t> Isis Lins</a:t>
            </a:r>
          </a:p>
          <a:p>
            <a:pPr marL="0" marR="0" lvl="0" indent="0" defTabSz="449263" rtl="0" eaLnBrk="0" fontAlgn="base" latinLnBrk="0" hangingPunct="0">
              <a:lnSpc>
                <a:spcPct val="96000"/>
              </a:lnSpc>
              <a:spcBef>
                <a:spcPts val="800"/>
              </a:spcBef>
              <a:spcAft>
                <a:spcPct val="0"/>
              </a:spcAft>
              <a:buClr>
                <a:srgbClr val="000000"/>
              </a:buClr>
              <a:buSzPct val="100000"/>
              <a:buFont typeface="Arial" panose="020B0604020202020204" pitchFamily="34" charset="0"/>
              <a:buNone/>
              <a:tabLst/>
              <a:defRPr/>
            </a:pPr>
            <a:endParaRPr kumimoji="0" lang="pt-BR" b="0" i="0" u="none" strike="noStrike" kern="0" cap="none" spc="0" normalizeH="0" baseline="0" noProof="0" dirty="0">
              <a:ln>
                <a:noFill/>
              </a:ln>
              <a:effectLst/>
              <a:uLnTx/>
              <a:uFillTx/>
              <a:latin typeface="Verdana" panose="020B0604030504040204" pitchFamily="34" charset="0"/>
              <a:ea typeface="Verdana" panose="020B0604030504040204" pitchFamily="34" charset="0"/>
            </a:endParaRPr>
          </a:p>
          <a:p>
            <a:pPr marL="0" marR="0" lvl="0" indent="0" defTabSz="449263" rtl="0" eaLnBrk="0" fontAlgn="base" latinLnBrk="0" hangingPunct="0">
              <a:lnSpc>
                <a:spcPct val="96000"/>
              </a:lnSpc>
              <a:spcBef>
                <a:spcPts val="0"/>
              </a:spcBef>
              <a:spcAft>
                <a:spcPct val="0"/>
              </a:spcAft>
              <a:buClr>
                <a:srgbClr val="000000"/>
              </a:buClr>
              <a:buSzPct val="100000"/>
              <a:buFont typeface="Arial" panose="020B0604020202020204" pitchFamily="34" charset="0"/>
              <a:buNone/>
              <a:tabLst/>
              <a:defRPr/>
            </a:pPr>
            <a:r>
              <a:rPr kumimoji="0" lang="pt-BR" sz="1400" b="0" i="0" u="none" strike="noStrike" kern="0" cap="none" spc="0" normalizeH="0" baseline="0" noProof="0" dirty="0">
                <a:ln>
                  <a:noFill/>
                </a:ln>
                <a:solidFill>
                  <a:schemeClr val="accent6">
                    <a:lumMod val="50000"/>
                  </a:schemeClr>
                </a:solidFill>
                <a:effectLst/>
                <a:uLnTx/>
                <a:uFillTx/>
                <a:latin typeface="Verdana" panose="020B0604030504040204" pitchFamily="34" charset="0"/>
                <a:ea typeface="Verdana" panose="020B0604030504040204" pitchFamily="34" charset="0"/>
              </a:rPr>
              <a:t>CEERMA - Center for Risk </a:t>
            </a:r>
            <a:r>
              <a:rPr kumimoji="0" lang="pt-BR" sz="1400" b="0" i="0" u="none" strike="noStrike" kern="0" cap="none" spc="0" normalizeH="0" baseline="0" noProof="0" dirty="0" err="1">
                <a:ln>
                  <a:noFill/>
                </a:ln>
                <a:solidFill>
                  <a:schemeClr val="accent6">
                    <a:lumMod val="50000"/>
                  </a:schemeClr>
                </a:solidFill>
                <a:effectLst/>
                <a:uLnTx/>
                <a:uFillTx/>
                <a:latin typeface="Verdana" panose="020B0604030504040204" pitchFamily="34" charset="0"/>
                <a:ea typeface="Verdana" panose="020B0604030504040204" pitchFamily="34" charset="0"/>
              </a:rPr>
              <a:t>Analysis</a:t>
            </a:r>
            <a:r>
              <a:rPr kumimoji="0" lang="pt-BR" sz="1400" b="0" i="0" u="none" strike="noStrike" kern="0" cap="none" spc="0" normalizeH="0" baseline="0" noProof="0" dirty="0">
                <a:ln>
                  <a:noFill/>
                </a:ln>
                <a:solidFill>
                  <a:schemeClr val="accent6">
                    <a:lumMod val="50000"/>
                  </a:schemeClr>
                </a:solidFill>
                <a:effectLst/>
                <a:uLnTx/>
                <a:uFillTx/>
                <a:latin typeface="Verdana" panose="020B0604030504040204" pitchFamily="34" charset="0"/>
                <a:ea typeface="Verdana" panose="020B0604030504040204" pitchFamily="34" charset="0"/>
              </a:rPr>
              <a:t>, </a:t>
            </a:r>
            <a:r>
              <a:rPr kumimoji="0" lang="pt-BR" sz="1400" b="0" i="0" u="none" strike="noStrike" kern="0" cap="none" spc="0" normalizeH="0" baseline="0" noProof="0" dirty="0" err="1">
                <a:ln>
                  <a:noFill/>
                </a:ln>
                <a:solidFill>
                  <a:schemeClr val="accent6">
                    <a:lumMod val="50000"/>
                  </a:schemeClr>
                </a:solidFill>
                <a:effectLst/>
                <a:uLnTx/>
                <a:uFillTx/>
                <a:latin typeface="Verdana" panose="020B0604030504040204" pitchFamily="34" charset="0"/>
                <a:ea typeface="Verdana" panose="020B0604030504040204" pitchFamily="34" charset="0"/>
              </a:rPr>
              <a:t>Reliability</a:t>
            </a:r>
            <a:r>
              <a:rPr kumimoji="0" lang="pt-BR" sz="1400" b="0" i="0" u="none" strike="noStrike" kern="0" cap="none" spc="0" normalizeH="0" baseline="0" noProof="0" dirty="0">
                <a:ln>
                  <a:noFill/>
                </a:ln>
                <a:solidFill>
                  <a:schemeClr val="accent6">
                    <a:lumMod val="50000"/>
                  </a:schemeClr>
                </a:solidFill>
                <a:effectLst/>
                <a:uLnTx/>
                <a:uFillTx/>
                <a:latin typeface="Verdana" panose="020B0604030504040204" pitchFamily="34" charset="0"/>
                <a:ea typeface="Verdana" panose="020B0604030504040204" pitchFamily="34" charset="0"/>
              </a:rPr>
              <a:t> </a:t>
            </a:r>
            <a:r>
              <a:rPr kumimoji="0" lang="pt-BR" sz="1400" b="0" i="0" u="none" strike="noStrike" kern="0" cap="none" spc="0" normalizeH="0" baseline="0" noProof="0" dirty="0" err="1">
                <a:ln>
                  <a:noFill/>
                </a:ln>
                <a:solidFill>
                  <a:schemeClr val="accent6">
                    <a:lumMod val="50000"/>
                  </a:schemeClr>
                </a:solidFill>
                <a:effectLst/>
                <a:uLnTx/>
                <a:uFillTx/>
                <a:latin typeface="Verdana" panose="020B0604030504040204" pitchFamily="34" charset="0"/>
                <a:ea typeface="Verdana" panose="020B0604030504040204" pitchFamily="34" charset="0"/>
              </a:rPr>
              <a:t>Engineering</a:t>
            </a:r>
            <a:r>
              <a:rPr kumimoji="0" lang="pt-BR" sz="1400" b="0" i="0" u="none" strike="noStrike" kern="0" cap="none" spc="0" normalizeH="0" baseline="0" noProof="0" dirty="0">
                <a:ln>
                  <a:noFill/>
                </a:ln>
                <a:solidFill>
                  <a:schemeClr val="accent6">
                    <a:lumMod val="50000"/>
                  </a:schemeClr>
                </a:solidFill>
                <a:effectLst/>
                <a:uLnTx/>
                <a:uFillTx/>
                <a:latin typeface="Verdana" panose="020B0604030504040204" pitchFamily="34" charset="0"/>
                <a:ea typeface="Verdana" panose="020B0604030504040204" pitchFamily="34" charset="0"/>
              </a:rPr>
              <a:t> </a:t>
            </a:r>
            <a:r>
              <a:rPr kumimoji="0" lang="pt-BR" sz="1400" b="0" i="0" u="none" strike="noStrike" kern="0" cap="none" spc="0" normalizeH="0" baseline="0" noProof="0" dirty="0" err="1">
                <a:ln>
                  <a:noFill/>
                </a:ln>
                <a:solidFill>
                  <a:schemeClr val="accent6">
                    <a:lumMod val="50000"/>
                  </a:schemeClr>
                </a:solidFill>
                <a:effectLst/>
                <a:uLnTx/>
                <a:uFillTx/>
                <a:latin typeface="Verdana" panose="020B0604030504040204" pitchFamily="34" charset="0"/>
                <a:ea typeface="Verdana" panose="020B0604030504040204" pitchFamily="34" charset="0"/>
              </a:rPr>
              <a:t>and</a:t>
            </a:r>
            <a:r>
              <a:rPr kumimoji="0" lang="pt-BR" sz="1400" b="0" i="0" u="none" strike="noStrike" kern="0" cap="none" spc="0" normalizeH="0" baseline="0" noProof="0" dirty="0">
                <a:ln>
                  <a:noFill/>
                </a:ln>
                <a:solidFill>
                  <a:schemeClr val="accent6">
                    <a:lumMod val="50000"/>
                  </a:schemeClr>
                </a:solidFill>
                <a:effectLst/>
                <a:uLnTx/>
                <a:uFillTx/>
                <a:latin typeface="Verdana" panose="020B0604030504040204" pitchFamily="34" charset="0"/>
                <a:ea typeface="Verdana" panose="020B0604030504040204" pitchFamily="34" charset="0"/>
              </a:rPr>
              <a:t> Environmental </a:t>
            </a:r>
            <a:r>
              <a:rPr kumimoji="0" lang="pt-BR" sz="1400" b="0" i="0" u="none" strike="noStrike" kern="0" cap="none" spc="0" normalizeH="0" baseline="0" noProof="0" dirty="0" err="1">
                <a:ln>
                  <a:noFill/>
                </a:ln>
                <a:solidFill>
                  <a:schemeClr val="accent6">
                    <a:lumMod val="50000"/>
                  </a:schemeClr>
                </a:solidFill>
                <a:effectLst/>
                <a:uLnTx/>
                <a:uFillTx/>
                <a:latin typeface="Verdana" panose="020B0604030504040204" pitchFamily="34" charset="0"/>
                <a:ea typeface="Verdana" panose="020B0604030504040204" pitchFamily="34" charset="0"/>
              </a:rPr>
              <a:t>Modeling</a:t>
            </a:r>
            <a:endParaRPr kumimoji="0" lang="pt-BR" sz="1400" b="0" i="0" u="none" strike="noStrike" kern="0" cap="none" spc="0" normalizeH="0" baseline="0" noProof="0" dirty="0">
              <a:ln>
                <a:noFill/>
              </a:ln>
              <a:solidFill>
                <a:schemeClr val="accent6">
                  <a:lumMod val="50000"/>
                </a:schemeClr>
              </a:solidFill>
              <a:effectLst/>
              <a:uLnTx/>
              <a:uFillTx/>
              <a:latin typeface="Verdana" panose="020B0604030504040204" pitchFamily="34" charset="0"/>
              <a:ea typeface="Verdana" panose="020B0604030504040204" pitchFamily="34" charset="0"/>
            </a:endParaRPr>
          </a:p>
          <a:p>
            <a:pPr marL="0" marR="0" lvl="0" indent="0" defTabSz="449263" rtl="0" eaLnBrk="0" fontAlgn="base" latinLnBrk="0" hangingPunct="0">
              <a:lnSpc>
                <a:spcPct val="96000"/>
              </a:lnSpc>
              <a:spcBef>
                <a:spcPts val="0"/>
              </a:spcBef>
              <a:spcAft>
                <a:spcPct val="0"/>
              </a:spcAft>
              <a:buClr>
                <a:srgbClr val="000000"/>
              </a:buClr>
              <a:buSzPct val="100000"/>
              <a:buFont typeface="Arial" panose="020B0604020202020204" pitchFamily="34" charset="0"/>
              <a:buNone/>
              <a:tabLst/>
              <a:defRPr/>
            </a:pPr>
            <a:r>
              <a:rPr kumimoji="0" lang="pt-BR" sz="1400" b="0" i="0" u="none" strike="noStrike" kern="0" cap="none" spc="0" normalizeH="0" baseline="0" noProof="0" dirty="0">
                <a:ln>
                  <a:noFill/>
                </a:ln>
                <a:solidFill>
                  <a:schemeClr val="accent6">
                    <a:lumMod val="50000"/>
                  </a:schemeClr>
                </a:solidFill>
                <a:effectLst/>
                <a:uLnTx/>
                <a:uFillTx/>
                <a:latin typeface="Verdana" panose="020B0604030504040204" pitchFamily="34" charset="0"/>
                <a:ea typeface="Verdana" panose="020B0604030504040204" pitchFamily="34" charset="0"/>
              </a:rPr>
              <a:t>Federal </a:t>
            </a:r>
            <a:r>
              <a:rPr kumimoji="0" lang="pt-BR" sz="1400" b="0" i="0" u="none" strike="noStrike" kern="0" cap="none" spc="0" normalizeH="0" baseline="0" noProof="0" dirty="0" err="1">
                <a:ln>
                  <a:noFill/>
                </a:ln>
                <a:solidFill>
                  <a:schemeClr val="accent6">
                    <a:lumMod val="50000"/>
                  </a:schemeClr>
                </a:solidFill>
                <a:effectLst/>
                <a:uLnTx/>
                <a:uFillTx/>
                <a:latin typeface="Verdana" panose="020B0604030504040204" pitchFamily="34" charset="0"/>
                <a:ea typeface="Verdana" panose="020B0604030504040204" pitchFamily="34" charset="0"/>
              </a:rPr>
              <a:t>University</a:t>
            </a:r>
            <a:r>
              <a:rPr kumimoji="0" lang="pt-BR" sz="1400" b="0" i="0" u="none" strike="noStrike" kern="0" cap="none" spc="0" normalizeH="0" baseline="0" noProof="0" dirty="0">
                <a:ln>
                  <a:noFill/>
                </a:ln>
                <a:solidFill>
                  <a:schemeClr val="accent6">
                    <a:lumMod val="50000"/>
                  </a:schemeClr>
                </a:solidFill>
                <a:effectLst/>
                <a:uLnTx/>
                <a:uFillTx/>
                <a:latin typeface="Verdana" panose="020B0604030504040204" pitchFamily="34" charset="0"/>
                <a:ea typeface="Verdana" panose="020B0604030504040204" pitchFamily="34" charset="0"/>
              </a:rPr>
              <a:t> </a:t>
            </a:r>
            <a:r>
              <a:rPr kumimoji="0" lang="pt-BR" sz="1400" b="0" i="0" u="none" strike="noStrike" kern="0" cap="none" spc="0" normalizeH="0" baseline="0" noProof="0" dirty="0" err="1">
                <a:ln>
                  <a:noFill/>
                </a:ln>
                <a:solidFill>
                  <a:schemeClr val="accent6">
                    <a:lumMod val="50000"/>
                  </a:schemeClr>
                </a:solidFill>
                <a:effectLst/>
                <a:uLnTx/>
                <a:uFillTx/>
                <a:latin typeface="Verdana" panose="020B0604030504040204" pitchFamily="34" charset="0"/>
                <a:ea typeface="Verdana" panose="020B0604030504040204" pitchFamily="34" charset="0"/>
              </a:rPr>
              <a:t>of</a:t>
            </a:r>
            <a:r>
              <a:rPr kumimoji="0" lang="pt-BR" sz="1400" b="0" i="0" u="none" strike="noStrike" kern="0" cap="none" spc="0" normalizeH="0" baseline="0" noProof="0" dirty="0">
                <a:ln>
                  <a:noFill/>
                </a:ln>
                <a:solidFill>
                  <a:schemeClr val="accent6">
                    <a:lumMod val="50000"/>
                  </a:schemeClr>
                </a:solidFill>
                <a:effectLst/>
                <a:uLnTx/>
                <a:uFillTx/>
                <a:latin typeface="Verdana" panose="020B0604030504040204" pitchFamily="34" charset="0"/>
                <a:ea typeface="Verdana" panose="020B0604030504040204" pitchFamily="34" charset="0"/>
              </a:rPr>
              <a:t> Pernambuco - </a:t>
            </a:r>
            <a:r>
              <a:rPr kumimoji="0" lang="pt-BR" sz="1400" b="0" i="0" u="none" strike="noStrike" kern="0" cap="none" spc="0" normalizeH="0" baseline="0" noProof="0" dirty="0" err="1">
                <a:ln>
                  <a:noFill/>
                </a:ln>
                <a:solidFill>
                  <a:schemeClr val="accent6">
                    <a:lumMod val="50000"/>
                  </a:schemeClr>
                </a:solidFill>
                <a:effectLst/>
                <a:uLnTx/>
                <a:uFillTx/>
                <a:latin typeface="Verdana" panose="020B0604030504040204" pitchFamily="34" charset="0"/>
                <a:ea typeface="Verdana" panose="020B0604030504040204" pitchFamily="34" charset="0"/>
              </a:rPr>
              <a:t>Brazil</a:t>
            </a:r>
            <a:endParaRPr kumimoji="0" lang="pt-BR" sz="1400" b="0" i="0" u="none" strike="noStrike" kern="0" cap="none" spc="0" normalizeH="0" baseline="0" noProof="0" dirty="0">
              <a:ln>
                <a:noFill/>
              </a:ln>
              <a:solidFill>
                <a:schemeClr val="accent6">
                  <a:lumMod val="50000"/>
                </a:schemeClr>
              </a:solidFill>
              <a:effectLst/>
              <a:uLnTx/>
              <a:uFillTx/>
              <a:latin typeface="Verdana" panose="020B0604030504040204" pitchFamily="34" charset="0"/>
              <a:ea typeface="Verdana" panose="020B0604030504040204" pitchFamily="34" charset="0"/>
            </a:endParaRPr>
          </a:p>
          <a:p>
            <a:pPr marL="0" marR="0" lvl="0" indent="0" algn="l" defTabSz="449263" rtl="0" eaLnBrk="0" fontAlgn="base" latinLnBrk="0" hangingPunct="0">
              <a:lnSpc>
                <a:spcPct val="96000"/>
              </a:lnSpc>
              <a:spcBef>
                <a:spcPts val="800"/>
              </a:spcBef>
              <a:spcAft>
                <a:spcPct val="0"/>
              </a:spcAft>
              <a:buClr>
                <a:srgbClr val="000000"/>
              </a:buClr>
              <a:buSzPct val="100000"/>
              <a:buFont typeface="Arial" panose="020B0604020202020204" pitchFamily="34" charset="0"/>
              <a:buNone/>
              <a:tabLst/>
              <a:defRPr/>
            </a:pPr>
            <a:endParaRPr kumimoji="0" lang="pt-BR" sz="2000" b="0" i="0" u="none" strike="noStrike" kern="0" cap="none" spc="0" normalizeH="0" baseline="0" noProof="0" dirty="0">
              <a:ln>
                <a:noFill/>
              </a:ln>
              <a:effectLst/>
              <a:uLnTx/>
              <a:uFillTx/>
              <a:latin typeface="Trebuchet MS" panose="020B0603020202020204" pitchFamily="34" charset="0"/>
              <a:ea typeface="MS Gothic"/>
              <a:cs typeface="+mn-cs"/>
            </a:endParaRPr>
          </a:p>
        </p:txBody>
      </p:sp>
    </p:spTree>
    <p:extLst>
      <p:ext uri="{BB962C8B-B14F-4D97-AF65-F5344CB8AC3E}">
        <p14:creationId xmlns:p14="http://schemas.microsoft.com/office/powerpoint/2010/main" val="417057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err="1">
                <a:latin typeface="Verdana" panose="020B0604030504040204" pitchFamily="34" charset="0"/>
                <a:ea typeface="Verdana" panose="020B0604030504040204" pitchFamily="34" charset="0"/>
              </a:rPr>
              <a:t>Results</a:t>
            </a:r>
            <a:r>
              <a:rPr lang="pt-BR" dirty="0">
                <a:latin typeface="Verdana" panose="020B0604030504040204" pitchFamily="34" charset="0"/>
                <a:ea typeface="Verdana" panose="020B0604030504040204" pitchFamily="34" charset="0"/>
              </a:rPr>
              <a:t> </a:t>
            </a:r>
            <a:r>
              <a:rPr lang="pt-BR" dirty="0" err="1">
                <a:latin typeface="Verdana" panose="020B0604030504040204" pitchFamily="34" charset="0"/>
                <a:ea typeface="Verdana" panose="020B0604030504040204" pitchFamily="34" charset="0"/>
              </a:rPr>
              <a:t>and</a:t>
            </a:r>
            <a:r>
              <a:rPr lang="pt-BR" dirty="0">
                <a:latin typeface="Verdana" panose="020B0604030504040204" pitchFamily="34" charset="0"/>
                <a:ea typeface="Verdana" panose="020B0604030504040204" pitchFamily="34" charset="0"/>
              </a:rPr>
              <a:t> </a:t>
            </a:r>
            <a:r>
              <a:rPr lang="pt-BR" dirty="0" err="1">
                <a:latin typeface="Verdana" panose="020B0604030504040204" pitchFamily="34" charset="0"/>
                <a:ea typeface="Verdana" panose="020B0604030504040204" pitchFamily="34" charset="0"/>
              </a:rPr>
              <a:t>discussion</a:t>
            </a:r>
            <a:endParaRPr lang="en-US" dirty="0">
              <a:latin typeface="Verdana"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FE22C1E0-3C00-31C6-B446-D866F4012168}"/>
              </a:ext>
            </a:extLst>
          </p:cNvPr>
          <p:cNvSpPr>
            <a:spLocks noChangeArrowheads="1"/>
          </p:cNvSpPr>
          <p:nvPr/>
        </p:nvSpPr>
        <p:spPr bwMode="auto">
          <a:xfrm>
            <a:off x="152401" y="11756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 name="Tabela 1">
            <a:extLst>
              <a:ext uri="{FF2B5EF4-FFF2-40B4-BE49-F238E27FC236}">
                <a16:creationId xmlns:a16="http://schemas.microsoft.com/office/drawing/2014/main" id="{A28796C1-E383-30B7-C8FD-B3BFF8F6E406}"/>
              </a:ext>
            </a:extLst>
          </p:cNvPr>
          <p:cNvGraphicFramePr>
            <a:graphicFrameLocks noGrp="1"/>
          </p:cNvGraphicFramePr>
          <p:nvPr>
            <p:extLst>
              <p:ext uri="{D42A27DB-BD31-4B8C-83A1-F6EECF244321}">
                <p14:modId xmlns:p14="http://schemas.microsoft.com/office/powerpoint/2010/main" val="3328806643"/>
              </p:ext>
            </p:extLst>
          </p:nvPr>
        </p:nvGraphicFramePr>
        <p:xfrm>
          <a:off x="514861" y="1676402"/>
          <a:ext cx="8114278" cy="4256851"/>
        </p:xfrm>
        <a:graphic>
          <a:graphicData uri="http://schemas.openxmlformats.org/drawingml/2006/table">
            <a:tbl>
              <a:tblPr firstRow="1" firstCol="1" bandRow="1">
                <a:tableStyleId>{9D7B26C5-4107-4FEC-AEDC-1716B250A1EF}</a:tableStyleId>
              </a:tblPr>
              <a:tblGrid>
                <a:gridCol w="3928783">
                  <a:extLst>
                    <a:ext uri="{9D8B030D-6E8A-4147-A177-3AD203B41FA5}">
                      <a16:colId xmlns:a16="http://schemas.microsoft.com/office/drawing/2014/main" val="2069034545"/>
                    </a:ext>
                  </a:extLst>
                </a:gridCol>
                <a:gridCol w="614902">
                  <a:extLst>
                    <a:ext uri="{9D8B030D-6E8A-4147-A177-3AD203B41FA5}">
                      <a16:colId xmlns:a16="http://schemas.microsoft.com/office/drawing/2014/main" val="4163862264"/>
                    </a:ext>
                  </a:extLst>
                </a:gridCol>
                <a:gridCol w="614902">
                  <a:extLst>
                    <a:ext uri="{9D8B030D-6E8A-4147-A177-3AD203B41FA5}">
                      <a16:colId xmlns:a16="http://schemas.microsoft.com/office/drawing/2014/main" val="1746745931"/>
                    </a:ext>
                  </a:extLst>
                </a:gridCol>
                <a:gridCol w="860342">
                  <a:extLst>
                    <a:ext uri="{9D8B030D-6E8A-4147-A177-3AD203B41FA5}">
                      <a16:colId xmlns:a16="http://schemas.microsoft.com/office/drawing/2014/main" val="51265250"/>
                    </a:ext>
                  </a:extLst>
                </a:gridCol>
                <a:gridCol w="988699">
                  <a:extLst>
                    <a:ext uri="{9D8B030D-6E8A-4147-A177-3AD203B41FA5}">
                      <a16:colId xmlns:a16="http://schemas.microsoft.com/office/drawing/2014/main" val="3199421516"/>
                    </a:ext>
                  </a:extLst>
                </a:gridCol>
                <a:gridCol w="1106650">
                  <a:extLst>
                    <a:ext uri="{9D8B030D-6E8A-4147-A177-3AD203B41FA5}">
                      <a16:colId xmlns:a16="http://schemas.microsoft.com/office/drawing/2014/main" val="1445905254"/>
                    </a:ext>
                  </a:extLst>
                </a:gridCol>
              </a:tblGrid>
              <a:tr h="394798">
                <a:tc gridSpan="3">
                  <a:txBody>
                    <a:bodyPr/>
                    <a:lstStyle/>
                    <a:p>
                      <a:pPr algn="ctr">
                        <a:lnSpc>
                          <a:spcPct val="107000"/>
                        </a:lnSpc>
                        <a:spcAft>
                          <a:spcPts val="800"/>
                        </a:spcAft>
                      </a:pPr>
                      <a:r>
                        <a:rPr lang="pt-BR" sz="1400" dirty="0">
                          <a:effectLst/>
                          <a:latin typeface="Verdana" panose="020B0604030504040204" pitchFamily="34" charset="0"/>
                          <a:ea typeface="Verdana" panose="020B0604030504040204" pitchFamily="34" charset="0"/>
                        </a:rPr>
                        <a:t>Model input</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hMerge="1">
                  <a:txBody>
                    <a:bodyPr/>
                    <a:lstStyle/>
                    <a:p>
                      <a:endParaRPr lang="pt-BR"/>
                    </a:p>
                  </a:txBody>
                  <a:tcPr/>
                </a:tc>
                <a:tc hMerge="1">
                  <a:txBody>
                    <a:bodyPr/>
                    <a:lstStyle/>
                    <a:p>
                      <a:endParaRPr lang="pt-BR"/>
                    </a:p>
                  </a:txBody>
                  <a:tcPr/>
                </a:tc>
                <a:tc>
                  <a:txBody>
                    <a:bodyPr/>
                    <a:lstStyle/>
                    <a:p>
                      <a:pPr algn="ctr">
                        <a:lnSpc>
                          <a:spcPct val="107000"/>
                        </a:lnSpc>
                        <a:spcAft>
                          <a:spcPts val="800"/>
                        </a:spcAft>
                      </a:pPr>
                      <a:r>
                        <a:rPr lang="pt-BR" sz="1400">
                          <a:effectLst/>
                          <a:latin typeface="Verdana" panose="020B0604030504040204" pitchFamily="34" charset="0"/>
                          <a:ea typeface="Verdana" panose="020B0604030504040204" pitchFamily="34" charset="0"/>
                        </a:rPr>
                        <a:t>Ground truth</a:t>
                      </a:r>
                      <a:endParaRPr lang="pt-BR" sz="18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400">
                          <a:effectLst/>
                          <a:latin typeface="Verdana" panose="020B0604030504040204" pitchFamily="34" charset="0"/>
                          <a:ea typeface="Verdana" panose="020B0604030504040204" pitchFamily="34" charset="0"/>
                        </a:rPr>
                        <a:t>Models output</a:t>
                      </a:r>
                      <a:endParaRPr lang="pt-BR" sz="18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400">
                          <a:effectLst/>
                          <a:latin typeface="Verdana" panose="020B0604030504040204" pitchFamily="34" charset="0"/>
                          <a:ea typeface="Verdana" panose="020B0604030504040204" pitchFamily="34" charset="0"/>
                        </a:rPr>
                        <a:t>Summary</a:t>
                      </a:r>
                      <a:endParaRPr lang="pt-BR" sz="18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41348808"/>
                  </a:ext>
                </a:extLst>
              </a:tr>
              <a:tr h="597323">
                <a:tc>
                  <a:txBody>
                    <a:bodyPr/>
                    <a:lstStyle/>
                    <a:p>
                      <a:pPr algn="ctr">
                        <a:lnSpc>
                          <a:spcPct val="107000"/>
                        </a:lnSpc>
                        <a:spcAft>
                          <a:spcPts val="800"/>
                        </a:spcAft>
                      </a:pPr>
                      <a:r>
                        <a:rPr lang="pt-BR" sz="1400" dirty="0" err="1">
                          <a:effectLst/>
                          <a:latin typeface="Verdana" panose="020B0604030504040204" pitchFamily="34" charset="0"/>
                          <a:ea typeface="Verdana" panose="020B0604030504040204" pitchFamily="34" charset="0"/>
                        </a:rPr>
                        <a:t>Description</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400" dirty="0">
                          <a:effectLst/>
                          <a:latin typeface="Verdana" panose="020B0604030504040204" pitchFamily="34" charset="0"/>
                          <a:ea typeface="Verdana" panose="020B0604030504040204" pitchFamily="34" charset="0"/>
                        </a:rPr>
                        <a:t>PPE</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400" dirty="0">
                          <a:effectLst/>
                          <a:latin typeface="Verdana" panose="020B0604030504040204" pitchFamily="34" charset="0"/>
                          <a:ea typeface="Verdana" panose="020B0604030504040204" pitchFamily="34" charset="0"/>
                        </a:rPr>
                        <a:t>Years</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400" dirty="0" err="1">
                          <a:effectLst/>
                          <a:latin typeface="Verdana" panose="020B0604030504040204" pitchFamily="34" charset="0"/>
                          <a:ea typeface="Verdana" panose="020B0604030504040204" pitchFamily="34" charset="0"/>
                        </a:rPr>
                        <a:t>True</a:t>
                      </a:r>
                      <a:r>
                        <a:rPr lang="pt-BR" sz="1400" dirty="0">
                          <a:effectLst/>
                          <a:latin typeface="Verdana" panose="020B0604030504040204" pitchFamily="34" charset="0"/>
                          <a:ea typeface="Verdana" panose="020B0604030504040204" pitchFamily="34" charset="0"/>
                        </a:rPr>
                        <a:t> </a:t>
                      </a:r>
                      <a:r>
                        <a:rPr lang="pt-BR" sz="1400" dirty="0" err="1">
                          <a:effectLst/>
                          <a:latin typeface="Verdana" panose="020B0604030504040204" pitchFamily="34" charset="0"/>
                          <a:ea typeface="Verdana" panose="020B0604030504040204" pitchFamily="34" charset="0"/>
                        </a:rPr>
                        <a:t>label</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400" dirty="0" err="1">
                          <a:effectLst/>
                          <a:latin typeface="Verdana" panose="020B0604030504040204" pitchFamily="34" charset="0"/>
                          <a:ea typeface="Verdana" panose="020B0604030504040204" pitchFamily="34" charset="0"/>
                        </a:rPr>
                        <a:t>Majority</a:t>
                      </a:r>
                      <a:r>
                        <a:rPr lang="pt-BR" sz="1400" dirty="0">
                          <a:effectLst/>
                          <a:latin typeface="Verdana" panose="020B0604030504040204" pitchFamily="34" charset="0"/>
                          <a:ea typeface="Verdana" panose="020B0604030504040204" pitchFamily="34" charset="0"/>
                        </a:rPr>
                        <a:t> </a:t>
                      </a:r>
                      <a:r>
                        <a:rPr lang="pt-BR" sz="1400" dirty="0" err="1">
                          <a:effectLst/>
                          <a:latin typeface="Verdana" panose="020B0604030504040204" pitchFamily="34" charset="0"/>
                          <a:ea typeface="Verdana" panose="020B0604030504040204" pitchFamily="34" charset="0"/>
                        </a:rPr>
                        <a:t>predicted</a:t>
                      </a:r>
                      <a:r>
                        <a:rPr lang="pt-BR" sz="1400" dirty="0">
                          <a:effectLst/>
                          <a:latin typeface="Verdana" panose="020B0604030504040204" pitchFamily="34" charset="0"/>
                          <a:ea typeface="Verdana" panose="020B0604030504040204" pitchFamily="34" charset="0"/>
                        </a:rPr>
                        <a:t> </a:t>
                      </a:r>
                      <a:r>
                        <a:rPr lang="pt-BR" sz="1400" dirty="0" err="1">
                          <a:effectLst/>
                          <a:latin typeface="Verdana" panose="020B0604030504040204" pitchFamily="34" charset="0"/>
                          <a:ea typeface="Verdana" panose="020B0604030504040204" pitchFamily="34" charset="0"/>
                        </a:rPr>
                        <a:t>label</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400" dirty="0">
                          <a:effectLst/>
                          <a:latin typeface="Verdana" panose="020B0604030504040204" pitchFamily="34" charset="0"/>
                          <a:ea typeface="Verdana" panose="020B0604030504040204" pitchFamily="34" charset="0"/>
                        </a:rPr>
                        <a:t>Hit rate</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95548237"/>
                  </a:ext>
                </a:extLst>
              </a:tr>
              <a:tr h="1002373">
                <a:tc>
                  <a:txBody>
                    <a:bodyPr/>
                    <a:lstStyle/>
                    <a:p>
                      <a:pPr algn="ctr">
                        <a:lnSpc>
                          <a:spcPct val="107000"/>
                        </a:lnSpc>
                        <a:spcAft>
                          <a:spcPts val="800"/>
                        </a:spcAft>
                      </a:pPr>
                      <a:r>
                        <a:rPr lang="en-US" sz="1400" dirty="0">
                          <a:effectLst/>
                          <a:latin typeface="Verdana" panose="020B0604030504040204" pitchFamily="34" charset="0"/>
                          <a:ea typeface="Verdana" panose="020B0604030504040204" pitchFamily="34" charset="0"/>
                        </a:rPr>
                        <a:t>when the employee was executing a maneuver to remove the mechanical lock there was a sudden displacement taking the right </a:t>
                      </a:r>
                      <a:r>
                        <a:rPr lang="en-US" sz="1400" u="sng" dirty="0">
                          <a:effectLst/>
                          <a:latin typeface="Verdana" panose="020B0604030504040204" pitchFamily="34" charset="0"/>
                          <a:ea typeface="Verdana" panose="020B0604030504040204" pitchFamily="34" charset="0"/>
                        </a:rPr>
                        <a:t>hand</a:t>
                      </a:r>
                      <a:r>
                        <a:rPr lang="en-US" sz="1400" dirty="0">
                          <a:effectLst/>
                          <a:latin typeface="Verdana" panose="020B0604030504040204" pitchFamily="34" charset="0"/>
                          <a:ea typeface="Verdana" panose="020B0604030504040204" pitchFamily="34" charset="0"/>
                        </a:rPr>
                        <a:t> with it and causing injury to the distal phalanx of the little </a:t>
                      </a:r>
                      <a:r>
                        <a:rPr lang="en-US" sz="1400" u="sng" dirty="0">
                          <a:effectLst/>
                          <a:latin typeface="Verdana" panose="020B0604030504040204" pitchFamily="34" charset="0"/>
                          <a:ea typeface="Verdana" panose="020B0604030504040204" pitchFamily="34" charset="0"/>
                        </a:rPr>
                        <a:t>finger</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69FFAD"/>
                    </a:solidFill>
                  </a:tcPr>
                </a:tc>
                <a:tc>
                  <a:txBody>
                    <a:bodyPr/>
                    <a:lstStyle/>
                    <a:p>
                      <a:pPr algn="ctr">
                        <a:lnSpc>
                          <a:spcPct val="107000"/>
                        </a:lnSpc>
                        <a:spcAft>
                          <a:spcPts val="800"/>
                        </a:spcAft>
                      </a:pPr>
                      <a:r>
                        <a:rPr lang="pt-BR" sz="1400" dirty="0" err="1">
                          <a:effectLst/>
                          <a:latin typeface="Verdana" panose="020B0604030504040204" pitchFamily="34" charset="0"/>
                          <a:ea typeface="Verdana" panose="020B0604030504040204" pitchFamily="34" charset="0"/>
                        </a:rPr>
                        <a:t>True</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69FFAD"/>
                    </a:solidFill>
                  </a:tcPr>
                </a:tc>
                <a:tc>
                  <a:txBody>
                    <a:bodyPr/>
                    <a:lstStyle/>
                    <a:p>
                      <a:pPr algn="ctr">
                        <a:lnSpc>
                          <a:spcPct val="107000"/>
                        </a:lnSpc>
                        <a:spcAft>
                          <a:spcPts val="800"/>
                        </a:spcAft>
                      </a:pPr>
                      <a:r>
                        <a:rPr lang="pt-BR" sz="1400" dirty="0">
                          <a:effectLst/>
                          <a:latin typeface="Verdana" panose="020B0604030504040204" pitchFamily="34" charset="0"/>
                          <a:ea typeface="Verdana" panose="020B0604030504040204" pitchFamily="34" charset="0"/>
                        </a:rPr>
                        <a:t>45</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69FFAD"/>
                    </a:solidFill>
                  </a:tcPr>
                </a:tc>
                <a:tc>
                  <a:txBody>
                    <a:bodyPr/>
                    <a:lstStyle/>
                    <a:p>
                      <a:pPr algn="ctr">
                        <a:lnSpc>
                          <a:spcPct val="107000"/>
                        </a:lnSpc>
                        <a:spcAft>
                          <a:spcPts val="800"/>
                        </a:spcAft>
                      </a:pPr>
                      <a:r>
                        <a:rPr lang="pt-BR" sz="1400" dirty="0">
                          <a:effectLst/>
                          <a:latin typeface="Verdana" panose="020B0604030504040204" pitchFamily="34" charset="0"/>
                          <a:ea typeface="Verdana" panose="020B0604030504040204" pitchFamily="34" charset="0"/>
                        </a:rPr>
                        <a:t>0</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69FFAD"/>
                    </a:solidFill>
                  </a:tcPr>
                </a:tc>
                <a:tc>
                  <a:txBody>
                    <a:bodyPr/>
                    <a:lstStyle/>
                    <a:p>
                      <a:pPr algn="ctr">
                        <a:lnSpc>
                          <a:spcPct val="107000"/>
                        </a:lnSpc>
                        <a:spcAft>
                          <a:spcPts val="800"/>
                        </a:spcAft>
                      </a:pPr>
                      <a:r>
                        <a:rPr lang="pt-BR" sz="1400" dirty="0">
                          <a:effectLst/>
                          <a:latin typeface="Verdana" panose="020B0604030504040204" pitchFamily="34" charset="0"/>
                          <a:ea typeface="Verdana" panose="020B0604030504040204" pitchFamily="34" charset="0"/>
                        </a:rPr>
                        <a:t>0</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69FFAD"/>
                    </a:solidFill>
                  </a:tcPr>
                </a:tc>
                <a:tc>
                  <a:txBody>
                    <a:bodyPr/>
                    <a:lstStyle/>
                    <a:p>
                      <a:pPr algn="ctr">
                        <a:lnSpc>
                          <a:spcPct val="107000"/>
                        </a:lnSpc>
                        <a:spcAft>
                          <a:spcPts val="800"/>
                        </a:spcAft>
                      </a:pPr>
                      <a:r>
                        <a:rPr lang="pt-BR" sz="1400" dirty="0">
                          <a:effectLst/>
                          <a:latin typeface="Verdana" panose="020B0604030504040204" pitchFamily="34" charset="0"/>
                          <a:ea typeface="Verdana" panose="020B0604030504040204" pitchFamily="34" charset="0"/>
                        </a:rPr>
                        <a:t>10/10</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69FFAD"/>
                    </a:solidFill>
                  </a:tcPr>
                </a:tc>
                <a:extLst>
                  <a:ext uri="{0D108BD9-81ED-4DB2-BD59-A6C34878D82A}">
                    <a16:rowId xmlns:a16="http://schemas.microsoft.com/office/drawing/2014/main" val="3024241382"/>
                  </a:ext>
                </a:extLst>
              </a:tr>
              <a:tr h="1205135">
                <a:tc>
                  <a:txBody>
                    <a:bodyPr/>
                    <a:lstStyle/>
                    <a:p>
                      <a:pPr algn="ctr">
                        <a:lnSpc>
                          <a:spcPct val="107000"/>
                        </a:lnSpc>
                        <a:spcAft>
                          <a:spcPts val="800"/>
                        </a:spcAft>
                      </a:pPr>
                      <a:r>
                        <a:rPr lang="en-US" sz="14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the employee was storing the material for removing the ladder this one got its hooks stuck in the structure the employee went up to release it one of the hooks came loose and the ladder descended hitting the 4th </a:t>
                      </a:r>
                      <a:r>
                        <a:rPr lang="en-US" sz="1400" b="1" u="sng" dirty="0">
                          <a:solidFill>
                            <a:srgbClr val="000000"/>
                          </a:solidFill>
                          <a:effectLst/>
                          <a:latin typeface="Verdana" panose="020B0604030504040204" pitchFamily="34" charset="0"/>
                          <a:ea typeface="Verdana" panose="020B0604030504040204" pitchFamily="34" charset="0"/>
                          <a:cs typeface="Arial" panose="020B0604020202020204" pitchFamily="34" charset="0"/>
                        </a:rPr>
                        <a:t>finger</a:t>
                      </a:r>
                      <a:r>
                        <a:rPr lang="en-US" sz="14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 of the left </a:t>
                      </a:r>
                      <a:r>
                        <a:rPr lang="en-US" sz="1400" b="1" u="sng" dirty="0">
                          <a:solidFill>
                            <a:srgbClr val="000000"/>
                          </a:solidFill>
                          <a:effectLst/>
                          <a:latin typeface="Verdana" panose="020B0604030504040204" pitchFamily="34" charset="0"/>
                          <a:ea typeface="Verdana" panose="020B0604030504040204" pitchFamily="34" charset="0"/>
                          <a:cs typeface="Arial" panose="020B0604020202020204" pitchFamily="34" charset="0"/>
                        </a:rPr>
                        <a:t>hand </a:t>
                      </a:r>
                      <a:r>
                        <a:rPr lang="en-US" sz="14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causing dislocation</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FF0000">
                        <a:alpha val="20000"/>
                      </a:srgbClr>
                    </a:solidFill>
                  </a:tcPr>
                </a:tc>
                <a:tc>
                  <a:txBody>
                    <a:bodyPr/>
                    <a:lstStyle/>
                    <a:p>
                      <a:pPr algn="ctr">
                        <a:lnSpc>
                          <a:spcPct val="107000"/>
                        </a:lnSpc>
                        <a:spcAft>
                          <a:spcPts val="800"/>
                        </a:spcAft>
                      </a:pPr>
                      <a:r>
                        <a:rPr lang="pt-BR" sz="1400" b="0" dirty="0" err="1">
                          <a:effectLst/>
                          <a:latin typeface="Verdana" panose="020B0604030504040204" pitchFamily="34" charset="0"/>
                          <a:ea typeface="Verdana" panose="020B0604030504040204" pitchFamily="34" charset="0"/>
                          <a:cs typeface="Arial" panose="020B0604020202020204" pitchFamily="34" charset="0"/>
                        </a:rPr>
                        <a:t>True</a:t>
                      </a:r>
                      <a:endParaRPr lang="pt-BR" sz="18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FF0000">
                        <a:alpha val="20000"/>
                      </a:srgbClr>
                    </a:solidFill>
                  </a:tcPr>
                </a:tc>
                <a:tc>
                  <a:txBody>
                    <a:bodyPr/>
                    <a:lstStyle/>
                    <a:p>
                      <a:pPr algn="ctr">
                        <a:lnSpc>
                          <a:spcPct val="107000"/>
                        </a:lnSpc>
                        <a:spcAft>
                          <a:spcPts val="800"/>
                        </a:spcAft>
                      </a:pPr>
                      <a:r>
                        <a:rPr lang="pt-BR" sz="1400" b="0" dirty="0">
                          <a:effectLst/>
                          <a:latin typeface="Verdana" panose="020B0604030504040204" pitchFamily="34" charset="0"/>
                          <a:ea typeface="Verdana" panose="020B0604030504040204" pitchFamily="34" charset="0"/>
                          <a:cs typeface="Arial" panose="020B0604020202020204" pitchFamily="34" charset="0"/>
                        </a:rPr>
                        <a:t>39</a:t>
                      </a:r>
                      <a:endParaRPr lang="pt-BR" sz="18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FF0000">
                        <a:alpha val="20000"/>
                      </a:srgbClr>
                    </a:solidFill>
                  </a:tcPr>
                </a:tc>
                <a:tc>
                  <a:txBody>
                    <a:bodyPr/>
                    <a:lstStyle/>
                    <a:p>
                      <a:pPr algn="ctr">
                        <a:lnSpc>
                          <a:spcPct val="107000"/>
                        </a:lnSpc>
                        <a:spcAft>
                          <a:spcPts val="800"/>
                        </a:spcAft>
                      </a:pPr>
                      <a:r>
                        <a:rPr lang="pt-BR" sz="1400" b="0" dirty="0">
                          <a:effectLst/>
                          <a:latin typeface="Verdana" panose="020B0604030504040204" pitchFamily="34" charset="0"/>
                          <a:ea typeface="Verdana" panose="020B0604030504040204" pitchFamily="34" charset="0"/>
                          <a:cs typeface="Arial" panose="020B0604020202020204" pitchFamily="34" charset="0"/>
                        </a:rPr>
                        <a:t>1</a:t>
                      </a:r>
                      <a:endParaRPr lang="pt-BR" sz="18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FF0000">
                        <a:alpha val="20000"/>
                      </a:srgbClr>
                    </a:solidFill>
                  </a:tcPr>
                </a:tc>
                <a:tc>
                  <a:txBody>
                    <a:bodyPr/>
                    <a:lstStyle/>
                    <a:p>
                      <a:pPr algn="ctr">
                        <a:lnSpc>
                          <a:spcPct val="107000"/>
                        </a:lnSpc>
                        <a:spcAft>
                          <a:spcPts val="800"/>
                        </a:spcAft>
                      </a:pPr>
                      <a:r>
                        <a:rPr lang="pt-BR" sz="1400" b="0" dirty="0">
                          <a:effectLst/>
                          <a:latin typeface="Verdana" panose="020B0604030504040204" pitchFamily="34" charset="0"/>
                          <a:ea typeface="Verdana" panose="020B0604030504040204" pitchFamily="34" charset="0"/>
                          <a:cs typeface="Arial" panose="020B0604020202020204" pitchFamily="34" charset="0"/>
                        </a:rPr>
                        <a:t>0</a:t>
                      </a:r>
                      <a:endParaRPr lang="pt-BR" sz="18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FF0000">
                        <a:alpha val="20000"/>
                      </a:srgbClr>
                    </a:solidFill>
                  </a:tcPr>
                </a:tc>
                <a:tc>
                  <a:txBody>
                    <a:bodyPr/>
                    <a:lstStyle/>
                    <a:p>
                      <a:pPr algn="ctr">
                        <a:lnSpc>
                          <a:spcPct val="107000"/>
                        </a:lnSpc>
                        <a:spcAft>
                          <a:spcPts val="800"/>
                        </a:spcAft>
                      </a:pPr>
                      <a:r>
                        <a:rPr lang="pt-BR" sz="1400" b="0" dirty="0">
                          <a:effectLst/>
                          <a:latin typeface="Verdana" panose="020B0604030504040204" pitchFamily="34" charset="0"/>
                          <a:ea typeface="Verdana" panose="020B0604030504040204" pitchFamily="34" charset="0"/>
                          <a:cs typeface="Arial" panose="020B0604020202020204" pitchFamily="34" charset="0"/>
                        </a:rPr>
                        <a:t>1/10</a:t>
                      </a:r>
                      <a:endParaRPr lang="pt-BR" sz="18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solidFill>
                      <a:srgbClr val="FF0000">
                        <a:alpha val="20000"/>
                      </a:srgbClr>
                    </a:solidFill>
                  </a:tcPr>
                </a:tc>
                <a:extLst>
                  <a:ext uri="{0D108BD9-81ED-4DB2-BD59-A6C34878D82A}">
                    <a16:rowId xmlns:a16="http://schemas.microsoft.com/office/drawing/2014/main" val="3408122520"/>
                  </a:ext>
                </a:extLst>
              </a:tr>
            </a:tbl>
          </a:graphicData>
        </a:graphic>
      </p:graphicFrame>
      <p:sp>
        <p:nvSpPr>
          <p:cNvPr id="14" name="CaixaDeTexto 13">
            <a:extLst>
              <a:ext uri="{FF2B5EF4-FFF2-40B4-BE49-F238E27FC236}">
                <a16:creationId xmlns:a16="http://schemas.microsoft.com/office/drawing/2014/main" id="{F11F3772-CA40-5CBD-FEBA-676BA387A7C1}"/>
              </a:ext>
            </a:extLst>
          </p:cNvPr>
          <p:cNvSpPr txBox="1"/>
          <p:nvPr/>
        </p:nvSpPr>
        <p:spPr>
          <a:xfrm>
            <a:off x="2246086" y="1368625"/>
            <a:ext cx="4651828" cy="307777"/>
          </a:xfrm>
          <a:prstGeom prst="rect">
            <a:avLst/>
          </a:prstGeom>
          <a:noFill/>
        </p:spPr>
        <p:txBody>
          <a:bodyPr wrap="square">
            <a:spAutoFit/>
          </a:bodyPr>
          <a:lstStyle/>
          <a:p>
            <a:pPr fontAlgn="base">
              <a:spcBef>
                <a:spcPct val="0"/>
              </a:spcBef>
              <a:spcAft>
                <a:spcPct val="0"/>
              </a:spcAft>
            </a:pPr>
            <a:r>
              <a:rPr lang="en-US" sz="1400" dirty="0">
                <a:latin typeface="Times New Roman" panose="02020603050405020304" pitchFamily="18" charset="0"/>
              </a:rPr>
              <a:t>Table 8. Adapted reports with the higher and lower hit rates</a:t>
            </a:r>
            <a:endParaRPr lang="pt-BR" sz="1400" dirty="0">
              <a:latin typeface="Times New Roman" panose="02020603050405020304" pitchFamily="18" charset="0"/>
            </a:endParaRPr>
          </a:p>
        </p:txBody>
      </p:sp>
      <p:sp>
        <p:nvSpPr>
          <p:cNvPr id="7" name="Espaço Reservado para Rodapé 9">
            <a:extLst>
              <a:ext uri="{FF2B5EF4-FFF2-40B4-BE49-F238E27FC236}">
                <a16:creationId xmlns:a16="http://schemas.microsoft.com/office/drawing/2014/main" id="{BA72C6A4-7658-C538-6B82-1F9A52E5B70C}"/>
              </a:ext>
            </a:extLst>
          </p:cNvPr>
          <p:cNvSpPr>
            <a:spLocks noGrp="1"/>
          </p:cNvSpPr>
          <p:nvPr>
            <p:ph type="ftr" idx="11"/>
          </p:nvPr>
        </p:nvSpPr>
        <p:spPr>
          <a:xfrm>
            <a:off x="1828800" y="6419154"/>
            <a:ext cx="6477000" cy="474663"/>
          </a:xfrm>
          <a:prstGeom prst="rect">
            <a:avLst/>
          </a:prstGeom>
        </p:spPr>
        <p:txBody>
          <a:bodyPr/>
          <a:lstStyle>
            <a:lvl1pPr>
              <a:defRPr sz="1100" b="1">
                <a:solidFill>
                  <a:schemeClr val="accent6">
                    <a:lumMod val="50000"/>
                  </a:schemeClr>
                </a:solidFill>
              </a:defRPr>
            </a:lvl1pPr>
          </a:lstStyle>
          <a:p>
            <a:pPr lvl="0" algn="ctr" defTabSz="449263" eaLnBrk="0" fontAlgn="base" hangingPunct="0">
              <a:spcBef>
                <a:spcPct val="0"/>
              </a:spcBef>
              <a:spcAft>
                <a:spcPct val="0"/>
              </a:spcAft>
            </a:pPr>
            <a:r>
              <a:rPr lang="en-US" sz="1100" b="0">
                <a:latin typeface="Arial Rounded MT Bold" panose="020F0704030504030204" pitchFamily="34" charset="0"/>
                <a:ea typeface="MS Gothic" panose="020B0609070205080204" pitchFamily="49" charset="-128"/>
              </a:rPr>
              <a:t>Combining BERT with Numerical Features to Classify Injury Leave Based on Accident Description – Ramos et al. (2022) PSAM</a:t>
            </a:r>
            <a:endParaRPr lang="pt-BR" sz="1100" b="0" dirty="0">
              <a:latin typeface="Arial Rounded MT Bold" panose="020F0704030504030204" pitchFamily="34" charset="0"/>
              <a:ea typeface="MS Gothic" panose="020B0609070205080204" pitchFamily="49" charset="-128"/>
            </a:endParaRPr>
          </a:p>
        </p:txBody>
      </p:sp>
    </p:spTree>
    <p:extLst>
      <p:ext uri="{BB962C8B-B14F-4D97-AF65-F5344CB8AC3E}">
        <p14:creationId xmlns:p14="http://schemas.microsoft.com/office/powerpoint/2010/main" val="157332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4D47B7F1-5CDA-F53F-2E91-688109C2AD4D}"/>
              </a:ext>
            </a:extLst>
          </p:cNvPr>
          <p:cNvSpPr/>
          <p:nvPr/>
        </p:nvSpPr>
        <p:spPr bwMode="auto">
          <a:xfrm>
            <a:off x="457993" y="1295400"/>
            <a:ext cx="8228013" cy="4904231"/>
          </a:xfrm>
          <a:prstGeom prst="rect">
            <a:avLst/>
          </a:prstGeom>
          <a:solidFill>
            <a:srgbClr val="BFD5EF"/>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2" name="Espaço Reservado para Conteúdo 1"/>
          <p:cNvSpPr>
            <a:spLocks noGrp="1"/>
          </p:cNvSpPr>
          <p:nvPr>
            <p:ph idx="1"/>
          </p:nvPr>
        </p:nvSpPr>
        <p:spPr>
          <a:xfrm>
            <a:off x="457993" y="1295400"/>
            <a:ext cx="8228013" cy="5123753"/>
          </a:xfrm>
        </p:spPr>
        <p:txBody>
          <a:bodyPr/>
          <a:lstStyle/>
          <a:p>
            <a:pPr>
              <a:spcAft>
                <a:spcPts val="1200"/>
              </a:spcAft>
            </a:pPr>
            <a:r>
              <a:rPr lang="en-US" sz="1800" dirty="0">
                <a:latin typeface="Verdana" panose="020B0604030504040204" pitchFamily="34" charset="0"/>
                <a:ea typeface="Verdana" panose="020B0604030504040204" pitchFamily="34" charset="0"/>
              </a:rPr>
              <a:t>Most of the models (rounds) showed accuracy </a:t>
            </a:r>
            <a:r>
              <a:rPr lang="en-US" sz="1800" b="1" dirty="0">
                <a:latin typeface="Verdana" panose="020B0604030504040204" pitchFamily="34" charset="0"/>
                <a:ea typeface="Verdana" panose="020B0604030504040204" pitchFamily="34" charset="0"/>
              </a:rPr>
              <a:t>above 70%,</a:t>
            </a:r>
            <a:r>
              <a:rPr lang="en-US" sz="1800" dirty="0">
                <a:latin typeface="Verdana" panose="020B0604030504040204" pitchFamily="34" charset="0"/>
                <a:ea typeface="Verdana" panose="020B0604030504040204" pitchFamily="34" charset="0"/>
              </a:rPr>
              <a:t> with the best performance of </a:t>
            </a:r>
            <a:r>
              <a:rPr lang="en-US" sz="1800" b="1" dirty="0">
                <a:latin typeface="Verdana" panose="020B0604030504040204" pitchFamily="34" charset="0"/>
                <a:ea typeface="Verdana" panose="020B0604030504040204" pitchFamily="34" charset="0"/>
              </a:rPr>
              <a:t>78%</a:t>
            </a:r>
            <a:r>
              <a:rPr lang="en-US" sz="1800" dirty="0">
                <a:latin typeface="Verdana" panose="020B0604030504040204" pitchFamily="34" charset="0"/>
                <a:ea typeface="Verdana" panose="020B0604030504040204" pitchFamily="34" charset="0"/>
              </a:rPr>
              <a:t>  </a:t>
            </a:r>
          </a:p>
          <a:p>
            <a:pPr>
              <a:spcAft>
                <a:spcPts val="1200"/>
              </a:spcAft>
            </a:pPr>
            <a:r>
              <a:rPr lang="en-US" sz="1800" dirty="0">
                <a:latin typeface="Verdana" panose="020B0604030504040204" pitchFamily="34" charset="0"/>
                <a:ea typeface="Verdana" panose="020B0604030504040204" pitchFamily="34" charset="0"/>
              </a:rPr>
              <a:t>The correct prediction of injury leaves can support managers to effectively deal with the </a:t>
            </a:r>
            <a:r>
              <a:rPr lang="en-US" sz="1800" b="1" dirty="0">
                <a:latin typeface="Verdana" panose="020B0604030504040204" pitchFamily="34" charset="0"/>
                <a:ea typeface="Verdana" panose="020B0604030504040204" pitchFamily="34" charset="0"/>
              </a:rPr>
              <a:t>costs</a:t>
            </a:r>
            <a:r>
              <a:rPr lang="en-US" sz="1800" dirty="0">
                <a:latin typeface="Verdana" panose="020B0604030504040204" pitchFamily="34" charset="0"/>
                <a:ea typeface="Verdana" panose="020B0604030504040204" pitchFamily="34" charset="0"/>
              </a:rPr>
              <a:t> and </a:t>
            </a:r>
            <a:r>
              <a:rPr lang="en-US" sz="1800" b="1" dirty="0">
                <a:latin typeface="Verdana" panose="020B0604030504040204" pitchFamily="34" charset="0"/>
                <a:ea typeface="Verdana" panose="020B0604030504040204" pitchFamily="34" charset="0"/>
              </a:rPr>
              <a:t>work replanning </a:t>
            </a:r>
            <a:r>
              <a:rPr lang="en-US" sz="1800" dirty="0">
                <a:latin typeface="Verdana" panose="020B0604030504040204" pitchFamily="34" charset="0"/>
                <a:ea typeface="Verdana" panose="020B0604030504040204" pitchFamily="34" charset="0"/>
              </a:rPr>
              <a:t>related to worker's absence </a:t>
            </a:r>
          </a:p>
          <a:p>
            <a:pPr>
              <a:spcAft>
                <a:spcPts val="1200"/>
              </a:spcAft>
            </a:pPr>
            <a:r>
              <a:rPr lang="en-US" sz="1800" dirty="0">
                <a:latin typeface="Verdana" panose="020B0604030504040204" pitchFamily="34" charset="0"/>
                <a:ea typeface="Verdana" panose="020B0604030504040204" pitchFamily="34" charset="0"/>
              </a:rPr>
              <a:t>The reports that had a low hit rate did not have elements characterize the accidents in order to justify or not the injury leave</a:t>
            </a:r>
          </a:p>
          <a:p>
            <a:pPr>
              <a:spcAft>
                <a:spcPts val="1200"/>
              </a:spcAft>
            </a:pPr>
            <a:r>
              <a:rPr lang="en-US" sz="1800" u="sng" dirty="0">
                <a:latin typeface="Verdana" panose="020B0604030504040204" pitchFamily="34" charset="0"/>
                <a:ea typeface="Verdana" panose="020B0604030504040204" pitchFamily="34" charset="0"/>
              </a:rPr>
              <a:t>Limitation</a:t>
            </a:r>
            <a:r>
              <a:rPr lang="en-US" sz="1800" dirty="0">
                <a:latin typeface="Verdana" panose="020B0604030504040204" pitchFamily="34" charset="0"/>
                <a:ea typeface="Verdana" panose="020B0604030504040204" pitchFamily="34" charset="0"/>
              </a:rPr>
              <a:t>: Only ‘trip or slip’ accidents were analyzed. After cleaning the dataset summed up 181 reports</a:t>
            </a:r>
          </a:p>
          <a:p>
            <a:pPr>
              <a:spcAft>
                <a:spcPts val="1200"/>
              </a:spcAft>
            </a:pPr>
            <a:r>
              <a:rPr lang="en-US" sz="1800" u="sng" dirty="0">
                <a:latin typeface="Verdana" panose="020B0604030504040204" pitchFamily="34" charset="0"/>
                <a:ea typeface="Verdana" panose="020B0604030504040204" pitchFamily="34" charset="0"/>
              </a:rPr>
              <a:t>Future</a:t>
            </a:r>
            <a:r>
              <a:rPr lang="en-US" sz="1800" dirty="0">
                <a:latin typeface="Verdana" panose="020B0604030504040204" pitchFamily="34" charset="0"/>
                <a:ea typeface="Verdana" panose="020B0604030504040204" pitchFamily="34" charset="0"/>
              </a:rPr>
              <a:t>: Consider a other problems, such as predicting the </a:t>
            </a:r>
            <a:r>
              <a:rPr lang="en-US" sz="1800" b="1" dirty="0">
                <a:latin typeface="Verdana" panose="020B0604030504040204" pitchFamily="34" charset="0"/>
                <a:ea typeface="Verdana" panose="020B0604030504040204" pitchFamily="34" charset="0"/>
              </a:rPr>
              <a:t>number of days of injury leave </a:t>
            </a:r>
            <a:r>
              <a:rPr lang="en-US" sz="1800" dirty="0">
                <a:latin typeface="Verdana" panose="020B0604030504040204" pitchFamily="34" charset="0"/>
                <a:ea typeface="Verdana" panose="020B0604030504040204" pitchFamily="34" charset="0"/>
              </a:rPr>
              <a:t>and </a:t>
            </a:r>
            <a:r>
              <a:rPr lang="en-US" sz="1800" b="1" dirty="0">
                <a:latin typeface="Verdana" panose="020B0604030504040204" pitchFamily="34" charset="0"/>
                <a:ea typeface="Verdana" panose="020B0604030504040204" pitchFamily="34" charset="0"/>
              </a:rPr>
              <a:t>accident costs </a:t>
            </a:r>
            <a:r>
              <a:rPr lang="en-US" sz="1800" dirty="0">
                <a:latin typeface="Verdana" panose="020B0604030504040204" pitchFamily="34" charset="0"/>
                <a:ea typeface="Verdana" panose="020B0604030504040204" pitchFamily="34" charset="0"/>
              </a:rPr>
              <a:t>associated with injury leaves.</a:t>
            </a:r>
          </a:p>
          <a:p>
            <a:pPr>
              <a:spcAft>
                <a:spcPts val="1200"/>
              </a:spcAft>
            </a:pPr>
            <a:endParaRPr lang="pt-BR" sz="1800" dirty="0">
              <a:latin typeface="Verdana" panose="020B0604030504040204" pitchFamily="34" charset="0"/>
              <a:ea typeface="Verdana" panose="020B0604030504040204" pitchFamily="34" charset="0"/>
            </a:endParaRPr>
          </a:p>
        </p:txBody>
      </p:sp>
      <p:sp>
        <p:nvSpPr>
          <p:cNvPr id="3" name="Título 2"/>
          <p:cNvSpPr>
            <a:spLocks noGrp="1"/>
          </p:cNvSpPr>
          <p:nvPr>
            <p:ph type="title"/>
          </p:nvPr>
        </p:nvSpPr>
        <p:spPr/>
        <p:txBody>
          <a:bodyPr/>
          <a:lstStyle/>
          <a:p>
            <a:r>
              <a:rPr lang="pt-BR" dirty="0" err="1">
                <a:latin typeface="Verdana" panose="020B0604030504040204" pitchFamily="34" charset="0"/>
                <a:ea typeface="Verdana" panose="020B0604030504040204" pitchFamily="34" charset="0"/>
              </a:rPr>
              <a:t>Conclusion</a:t>
            </a:r>
            <a:endParaRPr lang="en-US" dirty="0">
              <a:latin typeface="Verdana" panose="020B0604030504040204" pitchFamily="34" charset="0"/>
              <a:ea typeface="Verdana" panose="020B0604030504040204" pitchFamily="34" charset="0"/>
            </a:endParaRPr>
          </a:p>
        </p:txBody>
      </p:sp>
      <p:sp>
        <p:nvSpPr>
          <p:cNvPr id="5" name="Espaço Reservado para Rodapé 9">
            <a:extLst>
              <a:ext uri="{FF2B5EF4-FFF2-40B4-BE49-F238E27FC236}">
                <a16:creationId xmlns:a16="http://schemas.microsoft.com/office/drawing/2014/main" id="{749434C1-5136-FAAC-A4F7-8A09EDED94A5}"/>
              </a:ext>
            </a:extLst>
          </p:cNvPr>
          <p:cNvSpPr>
            <a:spLocks noGrp="1"/>
          </p:cNvSpPr>
          <p:nvPr>
            <p:ph type="ftr" idx="11"/>
          </p:nvPr>
        </p:nvSpPr>
        <p:spPr>
          <a:xfrm>
            <a:off x="1828800" y="6419154"/>
            <a:ext cx="6477000" cy="474663"/>
          </a:xfrm>
          <a:prstGeom prst="rect">
            <a:avLst/>
          </a:prstGeom>
        </p:spPr>
        <p:txBody>
          <a:bodyPr/>
          <a:lstStyle>
            <a:lvl1pPr>
              <a:defRPr sz="1100" b="1">
                <a:solidFill>
                  <a:schemeClr val="accent6">
                    <a:lumMod val="50000"/>
                  </a:schemeClr>
                </a:solidFill>
              </a:defRPr>
            </a:lvl1pPr>
          </a:lstStyle>
          <a:p>
            <a:pPr lvl="0" algn="ctr" defTabSz="449263" eaLnBrk="0" fontAlgn="base" hangingPunct="0">
              <a:spcBef>
                <a:spcPct val="0"/>
              </a:spcBef>
              <a:spcAft>
                <a:spcPct val="0"/>
              </a:spcAft>
            </a:pPr>
            <a:r>
              <a:rPr lang="en-US" sz="1100" b="0">
                <a:latin typeface="Arial Rounded MT Bold" panose="020F0704030504030204" pitchFamily="34" charset="0"/>
                <a:ea typeface="MS Gothic" panose="020B0609070205080204" pitchFamily="49" charset="-128"/>
              </a:rPr>
              <a:t>Combining BERT with Numerical Features to Classify Injury Leave Based on Accident Description – Ramos et al. (2022) PSAM</a:t>
            </a:r>
            <a:endParaRPr lang="pt-BR" sz="1100" b="0" dirty="0">
              <a:latin typeface="Arial Rounded MT Bold" panose="020F0704030504030204" pitchFamily="34" charset="0"/>
              <a:ea typeface="MS Gothic" panose="020B0609070205080204" pitchFamily="49" charset="-128"/>
            </a:endParaRPr>
          </a:p>
        </p:txBody>
      </p:sp>
    </p:spTree>
    <p:extLst>
      <p:ext uri="{BB962C8B-B14F-4D97-AF65-F5344CB8AC3E}">
        <p14:creationId xmlns:p14="http://schemas.microsoft.com/office/powerpoint/2010/main" val="2539228043"/>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8820" y="4667599"/>
            <a:ext cx="2543941" cy="171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Espaço Reservado para Rodapé 3"/>
          <p:cNvSpPr>
            <a:spLocks noGrp="1"/>
          </p:cNvSpPr>
          <p:nvPr>
            <p:ph type="ftr" idx="4294967295"/>
          </p:nvPr>
        </p:nvSpPr>
        <p:spPr>
          <a:xfrm>
            <a:off x="533400" y="6484402"/>
            <a:ext cx="8077200" cy="373598"/>
          </a:xfrm>
        </p:spPr>
        <p:txBody>
          <a:bodyPr/>
          <a:lstStyle/>
          <a:p>
            <a:pPr lvl="0" algn="ctr" defTabSz="449263" eaLnBrk="0" fontAlgn="base" hangingPunct="0">
              <a:spcBef>
                <a:spcPct val="0"/>
              </a:spcBef>
              <a:spcAft>
                <a:spcPct val="0"/>
              </a:spcAft>
            </a:pPr>
            <a:r>
              <a:rPr lang="en-US" sz="1200">
                <a:solidFill>
                  <a:srgbClr val="000000"/>
                </a:solidFill>
                <a:latin typeface="Verdana" panose="020B0604030504040204" pitchFamily="34" charset="0"/>
                <a:ea typeface="Verdana" panose="020B0604030504040204" pitchFamily="34" charset="0"/>
              </a:rPr>
              <a:t>PSAM (2022)</a:t>
            </a:r>
            <a:endParaRPr lang="pt-BR" sz="1200" dirty="0">
              <a:solidFill>
                <a:srgbClr val="000000"/>
              </a:solidFill>
              <a:latin typeface="Verdana" panose="020B0604030504040204" pitchFamily="34" charset="0"/>
              <a:ea typeface="Verdana" panose="020B0604030504040204" pitchFamily="34" charset="0"/>
            </a:endParaRPr>
          </a:p>
        </p:txBody>
      </p:sp>
      <p:sp>
        <p:nvSpPr>
          <p:cNvPr id="4" name="Retângulo 3"/>
          <p:cNvSpPr/>
          <p:nvPr/>
        </p:nvSpPr>
        <p:spPr>
          <a:xfrm>
            <a:off x="215110" y="1287815"/>
            <a:ext cx="8813387" cy="584775"/>
          </a:xfrm>
          <a:prstGeom prst="rect">
            <a:avLst/>
          </a:prstGeom>
        </p:spPr>
        <p:txBody>
          <a:bodyPr wrap="square">
            <a:spAutoFit/>
          </a:bodyPr>
          <a:lstStyle/>
          <a:p>
            <a:pPr lvl="0" algn="ctr" defTabSz="449263" eaLnBrk="0" fontAlgn="base" hangingPunct="0">
              <a:spcBef>
                <a:spcPct val="0"/>
              </a:spcBef>
              <a:spcAft>
                <a:spcPct val="0"/>
              </a:spcAft>
            </a:pPr>
            <a:r>
              <a:rPr lang="en-US" sz="3200" b="1" dirty="0">
                <a:solidFill>
                  <a:srgbClr val="000000"/>
                </a:solidFill>
                <a:latin typeface="Verdana" panose="020B0604030504040204" pitchFamily="34" charset="0"/>
                <a:ea typeface="Verdana" panose="020B0604030504040204" pitchFamily="34" charset="0"/>
              </a:rPr>
              <a:t>Thank you! Any questions?</a:t>
            </a:r>
            <a:endParaRPr lang="pt-BR" sz="3200" b="1" dirty="0">
              <a:solidFill>
                <a:srgbClr val="000000"/>
              </a:solidFill>
              <a:latin typeface="Verdana" panose="020B0604030504040204" pitchFamily="34" charset="0"/>
              <a:ea typeface="Verdana" panose="020B0604030504040204" pitchFamily="34" charset="0"/>
            </a:endParaRPr>
          </a:p>
        </p:txBody>
      </p:sp>
      <p:pic>
        <p:nvPicPr>
          <p:cNvPr id="1026" name="Picture 2" descr="Resultado de imagem para ufpe brasÃ£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15" y="4458963"/>
            <a:ext cx="1062146" cy="1964039"/>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DDD1BE19-E16C-4079-85C2-E0F70D3C02BE}"/>
              </a:ext>
            </a:extLst>
          </p:cNvPr>
          <p:cNvSpPr txBox="1"/>
          <p:nvPr/>
        </p:nvSpPr>
        <p:spPr>
          <a:xfrm>
            <a:off x="215110" y="3014763"/>
            <a:ext cx="8600899" cy="1714957"/>
          </a:xfrm>
          <a:prstGeom prst="rect">
            <a:avLst/>
          </a:prstGeom>
          <a:noFill/>
        </p:spPr>
        <p:txBody>
          <a:bodyPr wrap="square">
            <a:spAutoFit/>
          </a:bodyPr>
          <a:lstStyle/>
          <a:p>
            <a:pPr marL="0" marR="0" lvl="0" indent="0" algn="ctr" defTabSz="449263" rtl="0" eaLnBrk="0" fontAlgn="base" latinLnBrk="0" hangingPunct="0">
              <a:lnSpc>
                <a:spcPct val="96000"/>
              </a:lnSpc>
              <a:spcBef>
                <a:spcPts val="800"/>
              </a:spcBef>
              <a:spcAft>
                <a:spcPct val="0"/>
              </a:spcAft>
              <a:buClr>
                <a:srgbClr val="000000"/>
              </a:buClr>
              <a:buSzPct val="100000"/>
              <a:buFont typeface="Arial" panose="020B0604020202020204" pitchFamily="34" charset="0"/>
              <a:buNone/>
              <a:tabLst/>
              <a:defRPr/>
            </a:pPr>
            <a:r>
              <a:rPr kumimoji="0" lang="pt-BR" sz="2800" b="1" i="0"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Caio Souto Maior</a:t>
            </a:r>
          </a:p>
          <a:p>
            <a:pPr marL="0" marR="0" lvl="0" indent="0" algn="ctr" defTabSz="449263" rtl="0" eaLnBrk="0" fontAlgn="base" latinLnBrk="0" hangingPunct="0">
              <a:lnSpc>
                <a:spcPct val="96000"/>
              </a:lnSpc>
              <a:spcBef>
                <a:spcPts val="800"/>
              </a:spcBef>
              <a:spcAft>
                <a:spcPct val="0"/>
              </a:spcAft>
              <a:buClr>
                <a:srgbClr val="000000"/>
              </a:buClr>
              <a:buSzPct val="100000"/>
              <a:buFont typeface="Arial" panose="020B0604020202020204" pitchFamily="34" charset="0"/>
              <a:buNone/>
              <a:tabLst/>
              <a:defRPr/>
            </a:pPr>
            <a:endParaRPr kumimoji="0" lang="pt-BR" sz="700" b="0" i="0" strike="noStrike" kern="0" cap="none" spc="0" normalizeH="0" baseline="0" noProof="0" dirty="0">
              <a:ln>
                <a:noFill/>
              </a:ln>
              <a:solidFill>
                <a:schemeClr val="accent6">
                  <a:lumMod val="60000"/>
                  <a:lumOff val="40000"/>
                </a:schemeClr>
              </a:solidFill>
              <a:effectLst/>
              <a:uLnTx/>
              <a:uFillTx/>
              <a:latin typeface="Verdana" panose="020B0604030504040204" pitchFamily="34" charset="0"/>
              <a:ea typeface="Verdana" panose="020B0604030504040204" pitchFamily="34" charset="0"/>
            </a:endParaRPr>
          </a:p>
          <a:p>
            <a:pPr marL="0" marR="0" lvl="0" indent="0" algn="ctr" defTabSz="449263" rtl="0" eaLnBrk="0" fontAlgn="base" latinLnBrk="0" hangingPunct="0">
              <a:lnSpc>
                <a:spcPct val="96000"/>
              </a:lnSpc>
              <a:spcBef>
                <a:spcPts val="800"/>
              </a:spcBef>
              <a:spcAft>
                <a:spcPct val="0"/>
              </a:spcAft>
              <a:buClr>
                <a:srgbClr val="000000"/>
              </a:buClr>
              <a:buSzPct val="100000"/>
              <a:buFont typeface="Arial" panose="020B0604020202020204" pitchFamily="34" charset="0"/>
              <a:buNone/>
              <a:tabLst/>
              <a:defRPr/>
            </a:pPr>
            <a:r>
              <a:rPr kumimoji="0" lang="pt-BR" sz="2000" b="0" i="0" strike="noStrike" kern="0" cap="none" spc="0" normalizeH="0" baseline="0" noProof="0" dirty="0">
                <a:ln>
                  <a:noFill/>
                </a:ln>
                <a:solidFill>
                  <a:schemeClr val="accent6">
                    <a:lumMod val="60000"/>
                    <a:lumOff val="40000"/>
                  </a:schemeClr>
                </a:solidFill>
                <a:effectLst/>
                <a:uLnTx/>
                <a:uFillTx/>
                <a:latin typeface="Verdana" panose="020B0604030504040204" pitchFamily="34" charset="0"/>
                <a:ea typeface="Verdana" panose="020B0604030504040204" pitchFamily="34" charset="0"/>
              </a:rPr>
              <a:t>caio.maior@ceerma.org/caio.maior@ufpe.br</a:t>
            </a:r>
            <a:endParaRPr kumimoji="0" lang="pt-BR" sz="2000" b="0" i="0" u="none" strike="noStrike" kern="0" cap="none" spc="0" normalizeH="0" baseline="0" noProof="0" dirty="0">
              <a:ln>
                <a:noFill/>
              </a:ln>
              <a:solidFill>
                <a:schemeClr val="accent6">
                  <a:lumMod val="60000"/>
                  <a:lumOff val="40000"/>
                </a:schemeClr>
              </a:solidFill>
              <a:effectLst/>
              <a:uLnTx/>
              <a:uFillTx/>
              <a:latin typeface="Verdana" panose="020B0604030504040204" pitchFamily="34" charset="0"/>
              <a:ea typeface="Verdana" panose="020B0604030504040204" pitchFamily="34" charset="0"/>
            </a:endParaRPr>
          </a:p>
          <a:p>
            <a:pPr marL="0" marR="0" lvl="0" indent="0" algn="ctr" defTabSz="449263" rtl="0" eaLnBrk="0" fontAlgn="base" latinLnBrk="0" hangingPunct="0">
              <a:lnSpc>
                <a:spcPct val="96000"/>
              </a:lnSpc>
              <a:spcBef>
                <a:spcPts val="800"/>
              </a:spcBef>
              <a:spcAft>
                <a:spcPct val="0"/>
              </a:spcAft>
              <a:buClr>
                <a:srgbClr val="000000"/>
              </a:buClr>
              <a:buSzPct val="100000"/>
              <a:buFont typeface="Arial" panose="020B0604020202020204" pitchFamily="34" charset="0"/>
              <a:buNone/>
              <a:tabLst/>
              <a:defRPr/>
            </a:pPr>
            <a:endParaRPr kumimoji="0" lang="pt-BR" sz="3200" b="0" i="0" u="none" strike="noStrike" kern="0" cap="none" spc="0" normalizeH="0" baseline="0" noProof="0" dirty="0">
              <a:ln>
                <a:noFill/>
              </a:ln>
              <a:effectLst/>
              <a:uLnTx/>
              <a:uFillTx/>
              <a:latin typeface="Trebuchet MS" panose="020B0603020202020204" pitchFamily="34" charset="0"/>
              <a:ea typeface="MS Gothic"/>
              <a:cs typeface="+mn-cs"/>
            </a:endParaRPr>
          </a:p>
        </p:txBody>
      </p:sp>
    </p:spTree>
    <p:extLst>
      <p:ext uri="{BB962C8B-B14F-4D97-AF65-F5344CB8AC3E}">
        <p14:creationId xmlns:p14="http://schemas.microsoft.com/office/powerpoint/2010/main" val="42545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7B0BBDF0-DAA8-D917-966A-AD5934340024}"/>
              </a:ext>
            </a:extLst>
          </p:cNvPr>
          <p:cNvSpPr/>
          <p:nvPr/>
        </p:nvSpPr>
        <p:spPr bwMode="auto">
          <a:xfrm>
            <a:off x="306631" y="1095131"/>
            <a:ext cx="6435396" cy="5181224"/>
          </a:xfrm>
          <a:prstGeom prst="rect">
            <a:avLst/>
          </a:prstGeom>
          <a:solidFill>
            <a:srgbClr val="BFD5EF"/>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pic>
        <p:nvPicPr>
          <p:cNvPr id="13" name="Imagem 12">
            <a:extLst>
              <a:ext uri="{FF2B5EF4-FFF2-40B4-BE49-F238E27FC236}">
                <a16:creationId xmlns:a16="http://schemas.microsoft.com/office/drawing/2014/main" id="{F8B4B46E-2F33-9351-4A29-ECE1E84B64E3}"/>
              </a:ext>
            </a:extLst>
          </p:cNvPr>
          <p:cNvPicPr>
            <a:picLocks noChangeAspect="1"/>
          </p:cNvPicPr>
          <p:nvPr/>
        </p:nvPicPr>
        <p:blipFill rotWithShape="1">
          <a:blip r:embed="rId3"/>
          <a:srcRect l="3194" r="8378"/>
          <a:stretch/>
        </p:blipFill>
        <p:spPr>
          <a:xfrm>
            <a:off x="6893388" y="1316010"/>
            <a:ext cx="2195622" cy="2112990"/>
          </a:xfrm>
          <a:prstGeom prst="rect">
            <a:avLst/>
          </a:prstGeom>
        </p:spPr>
      </p:pic>
      <p:sp>
        <p:nvSpPr>
          <p:cNvPr id="2" name="Espaço Reservado para Conteúdo 1"/>
          <p:cNvSpPr>
            <a:spLocks noGrp="1"/>
          </p:cNvSpPr>
          <p:nvPr>
            <p:ph idx="1"/>
          </p:nvPr>
        </p:nvSpPr>
        <p:spPr>
          <a:xfrm>
            <a:off x="427714" y="1220974"/>
            <a:ext cx="6193229" cy="3352800"/>
          </a:xfrm>
        </p:spPr>
        <p:txBody>
          <a:bodyPr/>
          <a:lstStyle/>
          <a:p>
            <a:pPr>
              <a:spcAft>
                <a:spcPts val="1200"/>
              </a:spcAft>
            </a:pPr>
            <a:r>
              <a:rPr lang="en-US" sz="2000" dirty="0">
                <a:latin typeface="Verdana" panose="020B0604030504040204" pitchFamily="34" charset="0"/>
                <a:ea typeface="Verdana" panose="020B0604030504040204" pitchFamily="34" charset="0"/>
              </a:rPr>
              <a:t>Occupational accidents can lead to:</a:t>
            </a:r>
          </a:p>
          <a:p>
            <a:pPr lvl="1">
              <a:spcBef>
                <a:spcPts val="0"/>
              </a:spcBef>
              <a:spcAft>
                <a:spcPts val="1200"/>
              </a:spcAft>
            </a:pPr>
            <a:r>
              <a:rPr lang="en-US" sz="1800" dirty="0">
                <a:latin typeface="Verdana" panose="020B0604030504040204" pitchFamily="34" charset="0"/>
                <a:ea typeface="Verdana" panose="020B0604030504040204" pitchFamily="34" charset="0"/>
              </a:rPr>
              <a:t>injuries to employees</a:t>
            </a:r>
          </a:p>
          <a:p>
            <a:pPr lvl="1">
              <a:spcBef>
                <a:spcPts val="0"/>
              </a:spcBef>
              <a:spcAft>
                <a:spcPts val="1200"/>
              </a:spcAft>
            </a:pPr>
            <a:r>
              <a:rPr lang="en-US" sz="1800" dirty="0">
                <a:latin typeface="Verdana" panose="020B0604030504040204" pitchFamily="34" charset="0"/>
                <a:ea typeface="Verdana" panose="020B0604030504040204" pitchFamily="34" charset="0"/>
              </a:rPr>
              <a:t>financial losses</a:t>
            </a:r>
          </a:p>
          <a:p>
            <a:pPr>
              <a:spcAft>
                <a:spcPts val="1800"/>
              </a:spcAft>
            </a:pPr>
            <a:r>
              <a:rPr lang="en-US" sz="2000" dirty="0">
                <a:latin typeface="Verdana" panose="020B0604030504040204" pitchFamily="34" charset="0"/>
                <a:ea typeface="Verdana" panose="020B0604030504040204" pitchFamily="34" charset="0"/>
              </a:rPr>
              <a:t>Details of event and the injured employee are usually </a:t>
            </a:r>
            <a:r>
              <a:rPr lang="en-US" sz="2000" u="sng" dirty="0">
                <a:latin typeface="Verdana" panose="020B0604030504040204" pitchFamily="34" charset="0"/>
                <a:ea typeface="Verdana" panose="020B0604030504040204" pitchFamily="34" charset="0"/>
              </a:rPr>
              <a:t>registered as documents</a:t>
            </a:r>
          </a:p>
          <a:p>
            <a:pPr>
              <a:spcAft>
                <a:spcPts val="1800"/>
              </a:spcAft>
            </a:pPr>
            <a:r>
              <a:rPr lang="en-US" sz="2000" dirty="0">
                <a:latin typeface="Verdana" panose="020B0604030504040204" pitchFamily="34" charset="0"/>
                <a:ea typeface="Verdana" panose="020B0604030504040204" pitchFamily="34" charset="0"/>
              </a:rPr>
              <a:t>Accident reports also give details about the consequences of the accidents</a:t>
            </a:r>
            <a:endParaRPr lang="en-US" sz="1600" dirty="0">
              <a:latin typeface="Verdana" panose="020B0604030504040204" pitchFamily="34" charset="0"/>
              <a:ea typeface="Verdana" panose="020B0604030504040204" pitchFamily="34" charset="0"/>
            </a:endParaRPr>
          </a:p>
          <a:p>
            <a:pPr>
              <a:spcAft>
                <a:spcPts val="1800"/>
              </a:spcAft>
            </a:pPr>
            <a:r>
              <a:rPr lang="en-US" sz="2000" dirty="0">
                <a:latin typeface="Verdana" panose="020B0604030504040204" pitchFamily="34" charset="0"/>
                <a:ea typeface="Verdana" panose="020B0604030504040204" pitchFamily="34" charset="0"/>
              </a:rPr>
              <a:t>A complete human review of large accident database is </a:t>
            </a:r>
            <a:r>
              <a:rPr lang="en-US" sz="2000" b="1" dirty="0">
                <a:latin typeface="Verdana" panose="020B0604030504040204" pitchFamily="34" charset="0"/>
                <a:ea typeface="Verdana" panose="020B0604030504040204" pitchFamily="34" charset="0"/>
              </a:rPr>
              <a:t>almost impossible</a:t>
            </a:r>
            <a:endParaRPr lang="en-US" sz="1600" dirty="0">
              <a:latin typeface="Verdana" panose="020B0604030504040204" pitchFamily="34" charset="0"/>
              <a:ea typeface="Verdana" panose="020B0604030504040204" pitchFamily="34" charset="0"/>
            </a:endParaRPr>
          </a:p>
          <a:p>
            <a:pPr>
              <a:spcAft>
                <a:spcPts val="1800"/>
              </a:spcAft>
            </a:pPr>
            <a:r>
              <a:rPr lang="en-US" sz="2000" b="1" dirty="0">
                <a:latin typeface="Verdana" panose="020B0604030504040204" pitchFamily="34" charset="0"/>
                <a:ea typeface="Verdana" panose="020B0604030504040204" pitchFamily="34" charset="0"/>
              </a:rPr>
              <a:t>NLP </a:t>
            </a:r>
            <a:r>
              <a:rPr lang="en-US" sz="2000" dirty="0">
                <a:latin typeface="Verdana" panose="020B0604030504040204" pitchFamily="34" charset="0"/>
                <a:ea typeface="Verdana" panose="020B0604030504040204" pitchFamily="34" charset="0"/>
              </a:rPr>
              <a:t>involves any manipulation of human language allowing to train intelligent models</a:t>
            </a:r>
            <a:endParaRPr lang="pt-BR" sz="2000" dirty="0">
              <a:latin typeface="Verdana" panose="020B0604030504040204" pitchFamily="34" charset="0"/>
              <a:ea typeface="Verdana" panose="020B0604030504040204" pitchFamily="34" charset="0"/>
            </a:endParaRPr>
          </a:p>
        </p:txBody>
      </p:sp>
      <p:sp>
        <p:nvSpPr>
          <p:cNvPr id="3" name="Título 2"/>
          <p:cNvSpPr>
            <a:spLocks noGrp="1"/>
          </p:cNvSpPr>
          <p:nvPr>
            <p:ph type="title"/>
          </p:nvPr>
        </p:nvSpPr>
        <p:spPr/>
        <p:txBody>
          <a:bodyPr/>
          <a:lstStyle/>
          <a:p>
            <a:r>
              <a:rPr lang="pt-BR" dirty="0" err="1">
                <a:latin typeface="Verdana" panose="020B0604030504040204" pitchFamily="34" charset="0"/>
                <a:ea typeface="Verdana" panose="020B0604030504040204" pitchFamily="34" charset="0"/>
              </a:rPr>
              <a:t>Introduction</a:t>
            </a:r>
            <a:endParaRPr lang="pt-BR" dirty="0">
              <a:latin typeface="Verdana" panose="020B0604030504040204" pitchFamily="34" charset="0"/>
              <a:ea typeface="Verdana" panose="020B0604030504040204" pitchFamily="34" charset="0"/>
            </a:endParaRPr>
          </a:p>
        </p:txBody>
      </p:sp>
      <p:sp>
        <p:nvSpPr>
          <p:cNvPr id="6" name="Espaço Reservado para Rodapé 9">
            <a:extLst>
              <a:ext uri="{FF2B5EF4-FFF2-40B4-BE49-F238E27FC236}">
                <a16:creationId xmlns:a16="http://schemas.microsoft.com/office/drawing/2014/main" id="{9696A71A-08E3-D65E-3CE4-4190CD9ECAE5}"/>
              </a:ext>
            </a:extLst>
          </p:cNvPr>
          <p:cNvSpPr>
            <a:spLocks noGrp="1"/>
          </p:cNvSpPr>
          <p:nvPr>
            <p:ph type="ftr" idx="11"/>
          </p:nvPr>
        </p:nvSpPr>
        <p:spPr>
          <a:xfrm>
            <a:off x="1828800" y="6419154"/>
            <a:ext cx="6477000" cy="474663"/>
          </a:xfrm>
          <a:prstGeom prst="rect">
            <a:avLst/>
          </a:prstGeom>
        </p:spPr>
        <p:txBody>
          <a:bodyPr/>
          <a:lstStyle>
            <a:lvl1pPr>
              <a:defRPr sz="1100" b="1">
                <a:solidFill>
                  <a:schemeClr val="accent6">
                    <a:lumMod val="50000"/>
                  </a:schemeClr>
                </a:solidFill>
              </a:defRPr>
            </a:lvl1pPr>
          </a:lstStyle>
          <a:p>
            <a:pPr lvl="0" algn="ctr" defTabSz="449263" eaLnBrk="0" fontAlgn="base" hangingPunct="0">
              <a:spcBef>
                <a:spcPct val="0"/>
              </a:spcBef>
              <a:spcAft>
                <a:spcPct val="0"/>
              </a:spcAft>
            </a:pPr>
            <a:r>
              <a:rPr lang="en-US" sz="1100" b="0">
                <a:latin typeface="Arial Rounded MT Bold" panose="020F0704030504030204" pitchFamily="34" charset="0"/>
                <a:ea typeface="MS Gothic" panose="020B0609070205080204" pitchFamily="49" charset="-128"/>
              </a:rPr>
              <a:t>Combining BERT with Numerical Features to Classify Injury Leave Based on Accident Description – Ramos et al. (2022) PSAM</a:t>
            </a:r>
            <a:endParaRPr lang="pt-BR" sz="1100" b="0" dirty="0">
              <a:latin typeface="Arial Rounded MT Bold" panose="020F0704030504030204" pitchFamily="34" charset="0"/>
              <a:ea typeface="MS Gothic" panose="020B0609070205080204" pitchFamily="49" charset="-128"/>
            </a:endParaRPr>
          </a:p>
        </p:txBody>
      </p:sp>
      <p:pic>
        <p:nvPicPr>
          <p:cNvPr id="7" name="Imagem 6">
            <a:extLst>
              <a:ext uri="{FF2B5EF4-FFF2-40B4-BE49-F238E27FC236}">
                <a16:creationId xmlns:a16="http://schemas.microsoft.com/office/drawing/2014/main" id="{41F67AD9-8D0B-0991-E912-295E8D810782}"/>
              </a:ext>
            </a:extLst>
          </p:cNvPr>
          <p:cNvPicPr>
            <a:picLocks noChangeAspect="1"/>
          </p:cNvPicPr>
          <p:nvPr/>
        </p:nvPicPr>
        <p:blipFill>
          <a:blip r:embed="rId4"/>
          <a:stretch>
            <a:fillRect/>
          </a:stretch>
        </p:blipFill>
        <p:spPr>
          <a:xfrm>
            <a:off x="6802582" y="3982536"/>
            <a:ext cx="2223666" cy="2280041"/>
          </a:xfrm>
          <a:prstGeom prst="rect">
            <a:avLst/>
          </a:prstGeom>
        </p:spPr>
      </p:pic>
    </p:spTree>
    <p:extLst>
      <p:ext uri="{BB962C8B-B14F-4D97-AF65-F5344CB8AC3E}">
        <p14:creationId xmlns:p14="http://schemas.microsoft.com/office/powerpoint/2010/main" val="3892546638"/>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34F9022B-897E-F7E6-25FD-0312A032B07A}"/>
              </a:ext>
            </a:extLst>
          </p:cNvPr>
          <p:cNvSpPr/>
          <p:nvPr/>
        </p:nvSpPr>
        <p:spPr bwMode="auto">
          <a:xfrm>
            <a:off x="336884" y="1266956"/>
            <a:ext cx="5638614" cy="1562227"/>
          </a:xfrm>
          <a:prstGeom prst="rect">
            <a:avLst/>
          </a:prstGeom>
          <a:solidFill>
            <a:srgbClr val="BFD5EF"/>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2" name="Espaço Reservado para Conteúdo 1"/>
          <p:cNvSpPr>
            <a:spLocks noGrp="1"/>
          </p:cNvSpPr>
          <p:nvPr>
            <p:ph idx="1"/>
          </p:nvPr>
        </p:nvSpPr>
        <p:spPr>
          <a:xfrm>
            <a:off x="350571" y="1508972"/>
            <a:ext cx="5211287" cy="1256413"/>
          </a:xfrm>
        </p:spPr>
        <p:txBody>
          <a:bodyPr/>
          <a:lstStyle/>
          <a:p>
            <a:pPr algn="just"/>
            <a:r>
              <a:rPr lang="en-US" sz="2000" dirty="0">
                <a:latin typeface="Verdana" panose="020B0604030504040204" pitchFamily="34" charset="0"/>
                <a:ea typeface="Verdana" panose="020B0604030504040204" pitchFamily="34" charset="0"/>
              </a:rPr>
              <a:t>Investigation of </a:t>
            </a:r>
            <a:r>
              <a:rPr lang="en-US" sz="2000" b="1" dirty="0">
                <a:latin typeface="Verdana" panose="020B0604030504040204" pitchFamily="34" charset="0"/>
                <a:ea typeface="Verdana" panose="020B0604030504040204" pitchFamily="34" charset="0"/>
              </a:rPr>
              <a:t>injury leaves</a:t>
            </a:r>
            <a:r>
              <a:rPr lang="en-US" sz="2000" dirty="0">
                <a:latin typeface="Verdana" panose="020B0604030504040204" pitchFamily="34" charset="0"/>
                <a:ea typeface="Verdana" panose="020B0604030504040204" pitchFamily="34" charset="0"/>
              </a:rPr>
              <a:t> provide insights about </a:t>
            </a:r>
            <a:r>
              <a:rPr lang="en-US" sz="2000" u="sng" dirty="0">
                <a:latin typeface="Verdana" panose="020B0604030504040204" pitchFamily="34" charset="0"/>
                <a:ea typeface="Verdana" panose="020B0604030504040204" pitchFamily="34" charset="0"/>
              </a:rPr>
              <a:t>employee unavailability</a:t>
            </a:r>
            <a:r>
              <a:rPr lang="en-US" sz="2000" dirty="0">
                <a:latin typeface="Verdana" panose="020B0604030504040204" pitchFamily="34" charset="0"/>
                <a:ea typeface="Verdana" panose="020B0604030504040204" pitchFamily="34" charset="0"/>
              </a:rPr>
              <a:t> and </a:t>
            </a:r>
            <a:r>
              <a:rPr lang="en-US" sz="2000" u="sng" dirty="0">
                <a:latin typeface="Verdana" panose="020B0604030504040204" pitchFamily="34" charset="0"/>
                <a:ea typeface="Verdana" panose="020B0604030504040204" pitchFamily="34" charset="0"/>
              </a:rPr>
              <a:t>worktime loss</a:t>
            </a:r>
          </a:p>
        </p:txBody>
      </p:sp>
      <p:sp>
        <p:nvSpPr>
          <p:cNvPr id="3" name="Título 2"/>
          <p:cNvSpPr>
            <a:spLocks noGrp="1"/>
          </p:cNvSpPr>
          <p:nvPr>
            <p:ph type="title"/>
          </p:nvPr>
        </p:nvSpPr>
        <p:spPr/>
        <p:txBody>
          <a:bodyPr/>
          <a:lstStyle/>
          <a:p>
            <a:r>
              <a:rPr lang="pt-BR" dirty="0" err="1">
                <a:latin typeface="Verdana" panose="020B0604030504040204" pitchFamily="34" charset="0"/>
                <a:ea typeface="Verdana" panose="020B0604030504040204" pitchFamily="34" charset="0"/>
              </a:rPr>
              <a:t>Motivation</a:t>
            </a:r>
            <a:endParaRPr lang="pt-BR" dirty="0">
              <a:latin typeface="Verdana" panose="020B0604030504040204" pitchFamily="34" charset="0"/>
              <a:ea typeface="Verdana" panose="020B0604030504040204" pitchFamily="34" charset="0"/>
            </a:endParaRPr>
          </a:p>
        </p:txBody>
      </p:sp>
      <p:pic>
        <p:nvPicPr>
          <p:cNvPr id="6" name="Imagem 5" descr="Forma&#10;&#10;Descrição gerada automaticamente com confiança baixa">
            <a:extLst>
              <a:ext uri="{FF2B5EF4-FFF2-40B4-BE49-F238E27FC236}">
                <a16:creationId xmlns:a16="http://schemas.microsoft.com/office/drawing/2014/main" id="{531D199E-D40B-5CC2-E008-59D526AFBFC3}"/>
              </a:ext>
            </a:extLst>
          </p:cNvPr>
          <p:cNvPicPr>
            <a:picLocks noChangeAspect="1"/>
          </p:cNvPicPr>
          <p:nvPr/>
        </p:nvPicPr>
        <p:blipFill>
          <a:blip r:embed="rId3" cstate="print">
            <a:duotone>
              <a:schemeClr val="accent6">
                <a:shade val="45000"/>
                <a:satMod val="135000"/>
              </a:schemeClr>
              <a:prstClr val="white"/>
            </a:duotone>
            <a:alphaModFix amt="85000"/>
            <a:extLst>
              <a:ext uri="{28A0092B-C50C-407E-A947-70E740481C1C}">
                <a14:useLocalDpi xmlns:a14="http://schemas.microsoft.com/office/drawing/2010/main" val="0"/>
              </a:ext>
            </a:extLst>
          </a:blip>
          <a:stretch>
            <a:fillRect/>
          </a:stretch>
        </p:blipFill>
        <p:spPr>
          <a:xfrm>
            <a:off x="7543801" y="1203158"/>
            <a:ext cx="1469984" cy="1469984"/>
          </a:xfrm>
          <a:prstGeom prst="rect">
            <a:avLst/>
          </a:prstGeom>
        </p:spPr>
      </p:pic>
      <p:pic>
        <p:nvPicPr>
          <p:cNvPr id="8" name="Imagem 7" descr="Forma&#10;&#10;Descrição gerada automaticamente com confiança baixa">
            <a:extLst>
              <a:ext uri="{FF2B5EF4-FFF2-40B4-BE49-F238E27FC236}">
                <a16:creationId xmlns:a16="http://schemas.microsoft.com/office/drawing/2014/main" id="{D0D11CE3-9095-7C1E-CF9F-6E9A668C599C}"/>
              </a:ext>
            </a:extLst>
          </p:cNvPr>
          <p:cNvPicPr>
            <a:picLocks noChangeAspect="1"/>
          </p:cNvPicPr>
          <p:nvPr/>
        </p:nvPicPr>
        <p:blipFill>
          <a:blip r:embed="rId4" cstate="print">
            <a:clrChange>
              <a:clrFrom>
                <a:srgbClr val="000000">
                  <a:alpha val="0"/>
                </a:srgbClr>
              </a:clrFrom>
              <a:clrTo>
                <a:srgbClr val="000000">
                  <a:alpha val="0"/>
                </a:srgbClr>
              </a:clrTo>
            </a:clrChange>
            <a:duotone>
              <a:schemeClr val="accent2">
                <a:shade val="45000"/>
                <a:satMod val="135000"/>
              </a:schemeClr>
              <a:prstClr val="white"/>
            </a:duotone>
            <a:alphaModFix amt="85000"/>
            <a:extLst>
              <a:ext uri="{28A0092B-C50C-407E-A947-70E740481C1C}">
                <a14:useLocalDpi xmlns:a14="http://schemas.microsoft.com/office/drawing/2010/main" val="0"/>
              </a:ext>
            </a:extLst>
          </a:blip>
          <a:stretch>
            <a:fillRect/>
          </a:stretch>
        </p:blipFill>
        <p:spPr>
          <a:xfrm>
            <a:off x="6073817" y="1295401"/>
            <a:ext cx="1469984" cy="1469984"/>
          </a:xfrm>
          <a:prstGeom prst="rect">
            <a:avLst/>
          </a:prstGeom>
        </p:spPr>
      </p:pic>
      <p:sp>
        <p:nvSpPr>
          <p:cNvPr id="7" name="Espaço Reservado para Rodapé 9">
            <a:extLst>
              <a:ext uri="{FF2B5EF4-FFF2-40B4-BE49-F238E27FC236}">
                <a16:creationId xmlns:a16="http://schemas.microsoft.com/office/drawing/2014/main" id="{89FAE4B6-F02B-9B14-E781-7A646EA89BA7}"/>
              </a:ext>
            </a:extLst>
          </p:cNvPr>
          <p:cNvSpPr>
            <a:spLocks noGrp="1"/>
          </p:cNvSpPr>
          <p:nvPr>
            <p:ph type="ftr" idx="11"/>
          </p:nvPr>
        </p:nvSpPr>
        <p:spPr>
          <a:xfrm>
            <a:off x="1828800" y="6419154"/>
            <a:ext cx="6477000" cy="474663"/>
          </a:xfrm>
          <a:prstGeom prst="rect">
            <a:avLst/>
          </a:prstGeom>
        </p:spPr>
        <p:txBody>
          <a:bodyPr/>
          <a:lstStyle>
            <a:lvl1pPr>
              <a:defRPr sz="1100" b="1">
                <a:solidFill>
                  <a:schemeClr val="accent6">
                    <a:lumMod val="50000"/>
                  </a:schemeClr>
                </a:solidFill>
              </a:defRPr>
            </a:lvl1pPr>
          </a:lstStyle>
          <a:p>
            <a:pPr lvl="0" algn="ctr" defTabSz="449263" eaLnBrk="0" fontAlgn="base" hangingPunct="0">
              <a:spcBef>
                <a:spcPct val="0"/>
              </a:spcBef>
              <a:spcAft>
                <a:spcPct val="0"/>
              </a:spcAft>
            </a:pPr>
            <a:r>
              <a:rPr lang="en-US" sz="1100" b="0">
                <a:latin typeface="Arial Rounded MT Bold" panose="020F0704030504030204" pitchFamily="34" charset="0"/>
                <a:ea typeface="MS Gothic" panose="020B0609070205080204" pitchFamily="49" charset="-128"/>
              </a:rPr>
              <a:t>Combining BERT with Numerical Features to Classify Injury Leave Based on Accident Description – Ramos et al. (2022) PSAM</a:t>
            </a:r>
            <a:endParaRPr lang="pt-BR" sz="1100" b="0" dirty="0">
              <a:latin typeface="Arial Rounded MT Bold" panose="020F0704030504030204" pitchFamily="34" charset="0"/>
              <a:ea typeface="MS Gothic" panose="020B0609070205080204" pitchFamily="49" charset="-128"/>
            </a:endParaRPr>
          </a:p>
        </p:txBody>
      </p:sp>
      <p:pic>
        <p:nvPicPr>
          <p:cNvPr id="10" name="Imagem 7" descr="Ícone&#10;&#10;Descrição gerada automaticamente">
            <a:extLst>
              <a:ext uri="{FF2B5EF4-FFF2-40B4-BE49-F238E27FC236}">
                <a16:creationId xmlns:a16="http://schemas.microsoft.com/office/drawing/2014/main" id="{A5FC8C40-E49F-3D68-4F81-4CE89ED7A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967558">
            <a:off x="7493670" y="3877889"/>
            <a:ext cx="1428761" cy="1428761"/>
          </a:xfrm>
          <a:prstGeom prst="rect">
            <a:avLst/>
          </a:prstGeom>
        </p:spPr>
      </p:pic>
      <p:sp>
        <p:nvSpPr>
          <p:cNvPr id="15" name="Retângulo 8">
            <a:extLst>
              <a:ext uri="{FF2B5EF4-FFF2-40B4-BE49-F238E27FC236}">
                <a16:creationId xmlns:a16="http://schemas.microsoft.com/office/drawing/2014/main" id="{BB6975A1-CC12-2627-DD32-9C127ED7F226}"/>
              </a:ext>
            </a:extLst>
          </p:cNvPr>
          <p:cNvSpPr/>
          <p:nvPr/>
        </p:nvSpPr>
        <p:spPr bwMode="auto">
          <a:xfrm>
            <a:off x="251485" y="3512127"/>
            <a:ext cx="6893593" cy="2644971"/>
          </a:xfrm>
          <a:prstGeom prst="rect">
            <a:avLst/>
          </a:prstGeom>
          <a:solidFill>
            <a:srgbClr val="BFD5EF"/>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16" name="Espaço Reservado para Conteúdo 1">
            <a:extLst>
              <a:ext uri="{FF2B5EF4-FFF2-40B4-BE49-F238E27FC236}">
                <a16:creationId xmlns:a16="http://schemas.microsoft.com/office/drawing/2014/main" id="{1A78F7AC-5F5A-1066-2413-0BE261BC6AB2}"/>
              </a:ext>
            </a:extLst>
          </p:cNvPr>
          <p:cNvSpPr txBox="1">
            <a:spLocks/>
          </p:cNvSpPr>
          <p:nvPr/>
        </p:nvSpPr>
        <p:spPr bwMode="auto">
          <a:xfrm>
            <a:off x="352495" y="3734988"/>
            <a:ext cx="6691574" cy="235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96000"/>
              </a:lnSpc>
              <a:spcBef>
                <a:spcPts val="800"/>
              </a:spcBef>
              <a:spcAft>
                <a:spcPct val="0"/>
              </a:spcAft>
              <a:buClr>
                <a:srgbClr val="000000"/>
              </a:buClr>
              <a:buSzPct val="100000"/>
              <a:buFont typeface="Arial" panose="020B0604020202020204" pitchFamily="34" charset="0"/>
              <a:buChar char="•"/>
              <a:defRPr sz="3200">
                <a:solidFill>
                  <a:srgbClr val="000000"/>
                </a:solidFill>
                <a:latin typeface="+mn-lt"/>
                <a:ea typeface="+mn-ea"/>
                <a:cs typeface="+mn-cs"/>
              </a:defRPr>
            </a:lvl1pPr>
            <a:lvl2pPr marL="741363" indent="-284163" algn="l" defTabSz="449263" rtl="0" eaLnBrk="0" fontAlgn="base" hangingPunct="0">
              <a:lnSpc>
                <a:spcPct val="96000"/>
              </a:lnSpc>
              <a:spcBef>
                <a:spcPts val="700"/>
              </a:spcBef>
              <a:spcAft>
                <a:spcPct val="0"/>
              </a:spcAft>
              <a:buClr>
                <a:srgbClr val="000000"/>
              </a:buClr>
              <a:buSzPct val="100000"/>
              <a:buFont typeface="Arial" panose="020B0604020202020204" pitchFamily="34" charset="0"/>
              <a:buChar char="–"/>
              <a:defRPr sz="2800">
                <a:solidFill>
                  <a:srgbClr val="000000"/>
                </a:solidFill>
                <a:latin typeface="+mn-lt"/>
                <a:ea typeface="+mn-ea"/>
              </a:defRPr>
            </a:lvl2pPr>
            <a:lvl3pPr marL="1143000" indent="-228600" algn="l" defTabSz="449263" rtl="0" eaLnBrk="0" fontAlgn="base" hangingPunct="0">
              <a:lnSpc>
                <a:spcPct val="96000"/>
              </a:lnSpc>
              <a:spcBef>
                <a:spcPts val="600"/>
              </a:spcBef>
              <a:spcAft>
                <a:spcPct val="0"/>
              </a:spcAft>
              <a:buClr>
                <a:srgbClr val="000000"/>
              </a:buClr>
              <a:buSzPct val="100000"/>
              <a:buFont typeface="Arial" panose="020B0604020202020204" pitchFamily="34" charset="0"/>
              <a:buChar char="•"/>
              <a:defRPr sz="2400">
                <a:solidFill>
                  <a:srgbClr val="000000"/>
                </a:solidFill>
                <a:latin typeface="+mn-lt"/>
                <a:ea typeface="+mn-ea"/>
              </a:defRPr>
            </a:lvl3pPr>
            <a:lvl4pPr marL="1600200" indent="-228600" algn="l" defTabSz="449263" rtl="0" eaLnBrk="0" fontAlgn="base" hangingPunct="0">
              <a:lnSpc>
                <a:spcPct val="96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n-ea"/>
              </a:defRPr>
            </a:lvl4pPr>
            <a:lvl5pPr marL="2057400" indent="-228600" algn="l" defTabSz="449263" rtl="0" eaLnBrk="0" fontAlgn="base" hangingPunct="0">
              <a:lnSpc>
                <a:spcPct val="96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n-ea"/>
              </a:defRPr>
            </a:lvl5pPr>
            <a:lvl6pPr marL="25146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9pPr>
          </a:lstStyle>
          <a:p>
            <a:pPr algn="just"/>
            <a:r>
              <a:rPr lang="en-US" sz="2000" kern="0" dirty="0">
                <a:latin typeface="Verdana" panose="020B0604030504040204" pitchFamily="34" charset="0"/>
                <a:ea typeface="Verdana" panose="020B0604030504040204" pitchFamily="34" charset="0"/>
              </a:rPr>
              <a:t>Injury leaves can lead to </a:t>
            </a:r>
            <a:r>
              <a:rPr lang="en-US" sz="2000" b="1" kern="0" dirty="0">
                <a:latin typeface="Verdana" panose="020B0604030504040204" pitchFamily="34" charset="0"/>
                <a:ea typeface="Verdana" panose="020B0604030504040204" pitchFamily="34" charset="0"/>
              </a:rPr>
              <a:t>financial loss</a:t>
            </a:r>
            <a:r>
              <a:rPr lang="en-US" sz="2000" kern="0" dirty="0">
                <a:latin typeface="Verdana" panose="020B0604030504040204" pitchFamily="34" charset="0"/>
                <a:ea typeface="Verdana" panose="020B0604030504040204" pitchFamily="34" charset="0"/>
              </a:rPr>
              <a:t>:</a:t>
            </a:r>
          </a:p>
          <a:p>
            <a:pPr lvl="1" algn="just"/>
            <a:r>
              <a:rPr lang="en-US" sz="1800" kern="0" dirty="0">
                <a:latin typeface="Verdana" panose="020B0604030504040204" pitchFamily="34" charset="0"/>
                <a:ea typeface="Verdana" panose="020B0604030504040204" pitchFamily="34" charset="0"/>
              </a:rPr>
              <a:t>The company must pay the salary of the injured employee within 15 days of leave</a:t>
            </a:r>
          </a:p>
          <a:p>
            <a:pPr lvl="1" algn="just"/>
            <a:r>
              <a:rPr lang="en-US" sz="1800" kern="0" dirty="0">
                <a:latin typeface="Verdana" panose="020B0604030504040204" pitchFamily="34" charset="0"/>
                <a:ea typeface="Verdana" panose="020B0604030504040204" pitchFamily="34" charset="0"/>
              </a:rPr>
              <a:t>The company may need to hire a new employee</a:t>
            </a:r>
          </a:p>
          <a:p>
            <a:pPr algn="just">
              <a:spcBef>
                <a:spcPts val="1200"/>
              </a:spcBef>
            </a:pPr>
            <a:r>
              <a:rPr lang="en-US" sz="2000" dirty="0">
                <a:latin typeface="Verdana" panose="020B0604030504040204" pitchFamily="34" charset="0"/>
                <a:ea typeface="Verdana" panose="020B0604030504040204" pitchFamily="34" charset="0"/>
              </a:rPr>
              <a:t>The goal is to determine </a:t>
            </a:r>
            <a:r>
              <a:rPr lang="en-US" sz="2000" b="1" dirty="0">
                <a:latin typeface="Verdana" panose="020B0604030504040204" pitchFamily="34" charset="0"/>
                <a:ea typeface="Verdana" panose="020B0604030504040204" pitchFamily="34" charset="0"/>
              </a:rPr>
              <a:t>if an accident may lead to an injury leave</a:t>
            </a:r>
            <a:endParaRPr lang="pt-BR" sz="2000" kern="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7026771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US" dirty="0">
                <a:latin typeface="Verdana" panose="020B0604030504040204" pitchFamily="34" charset="0"/>
                <a:ea typeface="Verdana" panose="020B0604030504040204" pitchFamily="34" charset="0"/>
              </a:rPr>
              <a:t>Methodology</a:t>
            </a:r>
          </a:p>
        </p:txBody>
      </p:sp>
      <p:pic>
        <p:nvPicPr>
          <p:cNvPr id="5" name="Espaço Reservado para Conteúdo 4">
            <a:extLst>
              <a:ext uri="{FF2B5EF4-FFF2-40B4-BE49-F238E27FC236}">
                <a16:creationId xmlns:a16="http://schemas.microsoft.com/office/drawing/2014/main" id="{34E49CDC-BF63-EB8E-61ED-99B253A7791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1286399"/>
            <a:ext cx="6022035" cy="4596350"/>
          </a:xfrm>
          <a:prstGeom prst="rect">
            <a:avLst/>
          </a:prstGeom>
          <a:noFill/>
        </p:spPr>
      </p:pic>
      <p:sp>
        <p:nvSpPr>
          <p:cNvPr id="6" name="CaixaDeTexto 5">
            <a:extLst>
              <a:ext uri="{FF2B5EF4-FFF2-40B4-BE49-F238E27FC236}">
                <a16:creationId xmlns:a16="http://schemas.microsoft.com/office/drawing/2014/main" id="{CA8D5E55-5F25-EE3E-521F-13005E9AD4C8}"/>
              </a:ext>
            </a:extLst>
          </p:cNvPr>
          <p:cNvSpPr txBox="1"/>
          <p:nvPr/>
        </p:nvSpPr>
        <p:spPr>
          <a:xfrm>
            <a:off x="1428549" y="5882749"/>
            <a:ext cx="4572000" cy="307777"/>
          </a:xfrm>
          <a:prstGeom prst="rect">
            <a:avLst/>
          </a:prstGeom>
          <a:noFill/>
        </p:spPr>
        <p:txBody>
          <a:bodyPr wrap="square">
            <a:spAutoFit/>
          </a:bodyPr>
          <a:lstStyle/>
          <a:p>
            <a:pPr algn="ctr">
              <a:spcAft>
                <a:spcPts val="1000"/>
              </a:spcAft>
            </a:pPr>
            <a:r>
              <a:rPr lang="en-US" sz="1400" dirty="0">
                <a:solidFill>
                  <a:srgbClr val="000000"/>
                </a:solidFill>
                <a:latin typeface="Times New Roman" panose="02020603050405020304" pitchFamily="18" charset="0"/>
                <a:cs typeface="Arial" panose="020B0604020202020204" pitchFamily="34" charset="0"/>
              </a:rPr>
              <a:t>Figure 1. Overview of the proposed methodology.</a:t>
            </a:r>
            <a:endParaRPr lang="pt-BR" sz="1400" dirty="0">
              <a:solidFill>
                <a:srgbClr val="000000"/>
              </a:solidFill>
              <a:latin typeface="Times New Roman" panose="02020603050405020304" pitchFamily="18" charset="0"/>
              <a:cs typeface="Arial" panose="020B0604020202020204" pitchFamily="34" charset="0"/>
            </a:endParaRPr>
          </a:p>
        </p:txBody>
      </p:sp>
      <p:sp>
        <p:nvSpPr>
          <p:cNvPr id="7" name="Espaço Reservado para Rodapé 9">
            <a:extLst>
              <a:ext uri="{FF2B5EF4-FFF2-40B4-BE49-F238E27FC236}">
                <a16:creationId xmlns:a16="http://schemas.microsoft.com/office/drawing/2014/main" id="{61894332-06D8-26AC-152E-09DE8E330EA9}"/>
              </a:ext>
            </a:extLst>
          </p:cNvPr>
          <p:cNvSpPr>
            <a:spLocks noGrp="1"/>
          </p:cNvSpPr>
          <p:nvPr>
            <p:ph type="ftr" idx="11"/>
          </p:nvPr>
        </p:nvSpPr>
        <p:spPr>
          <a:xfrm>
            <a:off x="1828800" y="6419154"/>
            <a:ext cx="6477000" cy="474663"/>
          </a:xfrm>
          <a:prstGeom prst="rect">
            <a:avLst/>
          </a:prstGeom>
        </p:spPr>
        <p:txBody>
          <a:bodyPr/>
          <a:lstStyle>
            <a:lvl1pPr>
              <a:defRPr sz="1100" b="1">
                <a:solidFill>
                  <a:schemeClr val="accent6">
                    <a:lumMod val="50000"/>
                  </a:schemeClr>
                </a:solidFill>
              </a:defRPr>
            </a:lvl1pPr>
          </a:lstStyle>
          <a:p>
            <a:pPr lvl="0" algn="ctr" defTabSz="449263" eaLnBrk="0" fontAlgn="base" hangingPunct="0">
              <a:spcBef>
                <a:spcPct val="0"/>
              </a:spcBef>
              <a:spcAft>
                <a:spcPct val="0"/>
              </a:spcAft>
            </a:pPr>
            <a:r>
              <a:rPr lang="en-US" sz="1100" b="0">
                <a:latin typeface="Arial Rounded MT Bold" panose="020F0704030504030204" pitchFamily="34" charset="0"/>
                <a:ea typeface="MS Gothic" panose="020B0609070205080204" pitchFamily="49" charset="-128"/>
              </a:rPr>
              <a:t>Combining BERT with Numerical Features to Classify Injury Leave Based on Accident Description – Ramos et al. (2022) PSAM</a:t>
            </a:r>
            <a:endParaRPr lang="pt-BR" sz="1100" b="0" dirty="0">
              <a:latin typeface="Arial Rounded MT Bold" panose="020F0704030504030204" pitchFamily="34" charset="0"/>
              <a:ea typeface="MS Gothic" panose="020B0609070205080204" pitchFamily="49" charset="-128"/>
            </a:endParaRPr>
          </a:p>
        </p:txBody>
      </p:sp>
      <p:sp>
        <p:nvSpPr>
          <p:cNvPr id="11" name="Elipse 10">
            <a:extLst>
              <a:ext uri="{FF2B5EF4-FFF2-40B4-BE49-F238E27FC236}">
                <a16:creationId xmlns:a16="http://schemas.microsoft.com/office/drawing/2014/main" id="{0E04390D-350E-E0E5-4EE2-053E549E50B7}"/>
              </a:ext>
            </a:extLst>
          </p:cNvPr>
          <p:cNvSpPr/>
          <p:nvPr/>
        </p:nvSpPr>
        <p:spPr bwMode="auto">
          <a:xfrm>
            <a:off x="4841507" y="2300434"/>
            <a:ext cx="741145" cy="490889"/>
          </a:xfrm>
          <a:prstGeom prst="ellipse">
            <a:avLst/>
          </a:prstGeom>
          <a:no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accent1">
                  <a:lumMod val="50000"/>
                </a:schemeClr>
              </a:solidFill>
              <a:effectLst/>
              <a:latin typeface="Arial" charset="0"/>
              <a:ea typeface="MS Gothic" charset="-128"/>
            </a:endParaRPr>
          </a:p>
        </p:txBody>
      </p:sp>
      <p:sp>
        <p:nvSpPr>
          <p:cNvPr id="13" name="Elipse 12">
            <a:extLst>
              <a:ext uri="{FF2B5EF4-FFF2-40B4-BE49-F238E27FC236}">
                <a16:creationId xmlns:a16="http://schemas.microsoft.com/office/drawing/2014/main" id="{2E4C577A-AE59-B4B3-0AF9-EE3743797E0C}"/>
              </a:ext>
            </a:extLst>
          </p:cNvPr>
          <p:cNvSpPr/>
          <p:nvPr/>
        </p:nvSpPr>
        <p:spPr bwMode="auto">
          <a:xfrm>
            <a:off x="3343977" y="2300434"/>
            <a:ext cx="741145" cy="49088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14" name="Elipse 13">
            <a:extLst>
              <a:ext uri="{FF2B5EF4-FFF2-40B4-BE49-F238E27FC236}">
                <a16:creationId xmlns:a16="http://schemas.microsoft.com/office/drawing/2014/main" id="{E8DB0CE9-6430-E300-92E5-B5C5724A5C87}"/>
              </a:ext>
            </a:extLst>
          </p:cNvPr>
          <p:cNvSpPr/>
          <p:nvPr/>
        </p:nvSpPr>
        <p:spPr bwMode="auto">
          <a:xfrm>
            <a:off x="1734746" y="2300434"/>
            <a:ext cx="982957" cy="490889"/>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cxnSp>
        <p:nvCxnSpPr>
          <p:cNvPr id="17" name="Conector: Curvo 16">
            <a:extLst>
              <a:ext uri="{FF2B5EF4-FFF2-40B4-BE49-F238E27FC236}">
                <a16:creationId xmlns:a16="http://schemas.microsoft.com/office/drawing/2014/main" id="{37A45553-17A1-6014-63C8-84A8A3187DDA}"/>
              </a:ext>
            </a:extLst>
          </p:cNvPr>
          <p:cNvCxnSpPr>
            <a:cxnSpLocks/>
            <a:stCxn id="11" idx="0"/>
            <a:endCxn id="18" idx="0"/>
          </p:cNvCxnSpPr>
          <p:nvPr/>
        </p:nvCxnSpPr>
        <p:spPr bwMode="auto">
          <a:xfrm rot="16200000" flipH="1">
            <a:off x="6318688" y="1193825"/>
            <a:ext cx="242497" cy="2455714"/>
          </a:xfrm>
          <a:prstGeom prst="curvedConnector3">
            <a:avLst>
              <a:gd name="adj1" fmla="val -94269"/>
            </a:avLst>
          </a:prstGeom>
          <a:solidFill>
            <a:srgbClr val="00B8FF"/>
          </a:solidFill>
          <a:ln w="9525" cap="flat" cmpd="sng" algn="ctr">
            <a:solidFill>
              <a:schemeClr val="accent1">
                <a:lumMod val="50000"/>
              </a:schemeClr>
            </a:solidFill>
            <a:prstDash val="solid"/>
            <a:round/>
            <a:headEnd type="none" w="med" len="med"/>
            <a:tailEnd type="triangle"/>
          </a:ln>
          <a:effectLst/>
        </p:spPr>
      </p:cxnSp>
      <p:sp>
        <p:nvSpPr>
          <p:cNvPr id="18" name="CaixaDeTexto 17">
            <a:extLst>
              <a:ext uri="{FF2B5EF4-FFF2-40B4-BE49-F238E27FC236}">
                <a16:creationId xmlns:a16="http://schemas.microsoft.com/office/drawing/2014/main" id="{0F94DCB9-0117-DA10-F93F-591C36821C2C}"/>
              </a:ext>
            </a:extLst>
          </p:cNvPr>
          <p:cNvSpPr txBox="1"/>
          <p:nvPr/>
        </p:nvSpPr>
        <p:spPr>
          <a:xfrm>
            <a:off x="6523730" y="2542931"/>
            <a:ext cx="2288127" cy="369332"/>
          </a:xfrm>
          <a:prstGeom prst="rect">
            <a:avLst/>
          </a:prstGeom>
          <a:noFill/>
          <a:ln>
            <a:solidFill>
              <a:schemeClr val="accent1">
                <a:lumMod val="50000"/>
              </a:schemeClr>
            </a:solidFill>
          </a:ln>
        </p:spPr>
        <p:txBody>
          <a:bodyPr wrap="none" rtlCol="0">
            <a:spAutoFit/>
          </a:bodyPr>
          <a:lstStyle/>
          <a:p>
            <a:r>
              <a:rPr lang="pt-BR" dirty="0" err="1">
                <a:solidFill>
                  <a:schemeClr val="accent1">
                    <a:lumMod val="50000"/>
                  </a:schemeClr>
                </a:solidFill>
                <a:latin typeface="Verdana" panose="020B0604030504040204" pitchFamily="34" charset="0"/>
                <a:ea typeface="Verdana" panose="020B0604030504040204" pitchFamily="34" charset="0"/>
              </a:rPr>
              <a:t>Accident</a:t>
            </a:r>
            <a:r>
              <a:rPr lang="pt-BR" dirty="0">
                <a:solidFill>
                  <a:schemeClr val="accent1">
                    <a:lumMod val="50000"/>
                  </a:schemeClr>
                </a:solidFill>
                <a:latin typeface="Verdana" panose="020B0604030504040204" pitchFamily="34" charset="0"/>
                <a:ea typeface="Verdana" panose="020B0604030504040204" pitchFamily="34" charset="0"/>
              </a:rPr>
              <a:t> </a:t>
            </a:r>
            <a:r>
              <a:rPr lang="pt-BR" dirty="0" err="1">
                <a:solidFill>
                  <a:schemeClr val="accent1">
                    <a:lumMod val="50000"/>
                  </a:schemeClr>
                </a:solidFill>
                <a:latin typeface="Verdana" panose="020B0604030504040204" pitchFamily="34" charset="0"/>
                <a:ea typeface="Verdana" panose="020B0604030504040204" pitchFamily="34" charset="0"/>
              </a:rPr>
              <a:t>narrative</a:t>
            </a:r>
            <a:endParaRPr lang="pt-BR" dirty="0">
              <a:solidFill>
                <a:schemeClr val="accent1">
                  <a:lumMod val="50000"/>
                </a:schemeClr>
              </a:solidFill>
              <a:latin typeface="Verdana" panose="020B0604030504040204" pitchFamily="34" charset="0"/>
              <a:ea typeface="Verdana" panose="020B0604030504040204" pitchFamily="34" charset="0"/>
            </a:endParaRPr>
          </a:p>
        </p:txBody>
      </p:sp>
      <p:sp>
        <p:nvSpPr>
          <p:cNvPr id="23" name="CaixaDeTexto 22">
            <a:extLst>
              <a:ext uri="{FF2B5EF4-FFF2-40B4-BE49-F238E27FC236}">
                <a16:creationId xmlns:a16="http://schemas.microsoft.com/office/drawing/2014/main" id="{1766C8D5-7B76-DCF5-D108-EE0749D0E99C}"/>
              </a:ext>
            </a:extLst>
          </p:cNvPr>
          <p:cNvSpPr txBox="1"/>
          <p:nvPr/>
        </p:nvSpPr>
        <p:spPr>
          <a:xfrm>
            <a:off x="6523730" y="3123640"/>
            <a:ext cx="2198038" cy="369332"/>
          </a:xfrm>
          <a:prstGeom prst="rect">
            <a:avLst/>
          </a:prstGeom>
          <a:noFill/>
          <a:ln>
            <a:solidFill>
              <a:srgbClr val="FF0000"/>
            </a:solidFill>
          </a:ln>
        </p:spPr>
        <p:txBody>
          <a:bodyPr wrap="none" rtlCol="0">
            <a:spAutoFit/>
          </a:bodyPr>
          <a:lstStyle/>
          <a:p>
            <a:r>
              <a:rPr lang="pt-BR" dirty="0">
                <a:solidFill>
                  <a:srgbClr val="FF0000"/>
                </a:solidFill>
                <a:latin typeface="Verdana" panose="020B0604030504040204" pitchFamily="34" charset="0"/>
                <a:ea typeface="Verdana" panose="020B0604030504040204" pitchFamily="34" charset="0"/>
              </a:rPr>
              <a:t>Use or </a:t>
            </a:r>
            <a:r>
              <a:rPr lang="pt-BR" dirty="0" err="1">
                <a:solidFill>
                  <a:srgbClr val="FF0000"/>
                </a:solidFill>
                <a:latin typeface="Verdana" panose="020B0604030504040204" pitchFamily="34" charset="0"/>
                <a:ea typeface="Verdana" panose="020B0604030504040204" pitchFamily="34" charset="0"/>
              </a:rPr>
              <a:t>not</a:t>
            </a:r>
            <a:r>
              <a:rPr lang="pt-BR" dirty="0">
                <a:solidFill>
                  <a:srgbClr val="FF0000"/>
                </a:solidFill>
                <a:latin typeface="Verdana" panose="020B0604030504040204" pitchFamily="34" charset="0"/>
                <a:ea typeface="Verdana" panose="020B0604030504040204" pitchFamily="34" charset="0"/>
              </a:rPr>
              <a:t> </a:t>
            </a:r>
            <a:r>
              <a:rPr lang="pt-BR" dirty="0" err="1">
                <a:solidFill>
                  <a:srgbClr val="FF0000"/>
                </a:solidFill>
                <a:latin typeface="Verdana" panose="020B0604030504040204" pitchFamily="34" charset="0"/>
                <a:ea typeface="Verdana" panose="020B0604030504040204" pitchFamily="34" charset="0"/>
              </a:rPr>
              <a:t>of</a:t>
            </a:r>
            <a:r>
              <a:rPr lang="pt-BR" dirty="0">
                <a:solidFill>
                  <a:srgbClr val="FF0000"/>
                </a:solidFill>
                <a:latin typeface="Verdana" panose="020B0604030504040204" pitchFamily="34" charset="0"/>
                <a:ea typeface="Verdana" panose="020B0604030504040204" pitchFamily="34" charset="0"/>
              </a:rPr>
              <a:t> PPE</a:t>
            </a:r>
          </a:p>
        </p:txBody>
      </p:sp>
      <p:cxnSp>
        <p:nvCxnSpPr>
          <p:cNvPr id="24" name="Conector: Curvo 23">
            <a:extLst>
              <a:ext uri="{FF2B5EF4-FFF2-40B4-BE49-F238E27FC236}">
                <a16:creationId xmlns:a16="http://schemas.microsoft.com/office/drawing/2014/main" id="{B9E5DC88-FE31-61E6-1BDF-49EB9327EA58}"/>
              </a:ext>
            </a:extLst>
          </p:cNvPr>
          <p:cNvCxnSpPr>
            <a:cxnSpLocks/>
            <a:stCxn id="13" idx="0"/>
            <a:endCxn id="23" idx="0"/>
          </p:cNvCxnSpPr>
          <p:nvPr/>
        </p:nvCxnSpPr>
        <p:spPr bwMode="auto">
          <a:xfrm rot="16200000" flipH="1">
            <a:off x="5257046" y="757938"/>
            <a:ext cx="823206" cy="3908199"/>
          </a:xfrm>
          <a:prstGeom prst="curvedConnector3">
            <a:avLst>
              <a:gd name="adj1" fmla="val -27769"/>
            </a:avLst>
          </a:prstGeom>
          <a:solidFill>
            <a:srgbClr val="00B8FF"/>
          </a:solidFill>
          <a:ln w="9525" cap="flat" cmpd="sng" algn="ctr">
            <a:solidFill>
              <a:srgbClr val="FF0000"/>
            </a:solidFill>
            <a:prstDash val="solid"/>
            <a:round/>
            <a:headEnd type="none" w="med" len="med"/>
            <a:tailEnd type="triangle"/>
          </a:ln>
          <a:effectLst/>
        </p:spPr>
      </p:cxnSp>
      <p:cxnSp>
        <p:nvCxnSpPr>
          <p:cNvPr id="27" name="Conector: Curvo 26">
            <a:extLst>
              <a:ext uri="{FF2B5EF4-FFF2-40B4-BE49-F238E27FC236}">
                <a16:creationId xmlns:a16="http://schemas.microsoft.com/office/drawing/2014/main" id="{652B3CFB-F2E9-024B-33A7-F3AC8FC76CE6}"/>
              </a:ext>
            </a:extLst>
          </p:cNvPr>
          <p:cNvCxnSpPr>
            <a:cxnSpLocks/>
            <a:stCxn id="14" idx="0"/>
            <a:endCxn id="30" idx="0"/>
          </p:cNvCxnSpPr>
          <p:nvPr/>
        </p:nvCxnSpPr>
        <p:spPr bwMode="auto">
          <a:xfrm rot="16200000" flipH="1">
            <a:off x="4116917" y="409741"/>
            <a:ext cx="1403915" cy="5185301"/>
          </a:xfrm>
          <a:prstGeom prst="curvedConnector3">
            <a:avLst>
              <a:gd name="adj1" fmla="val -16283"/>
            </a:avLst>
          </a:prstGeom>
          <a:solidFill>
            <a:srgbClr val="00B8FF"/>
          </a:solidFill>
          <a:ln w="9525" cap="flat" cmpd="sng" algn="ctr">
            <a:solidFill>
              <a:srgbClr val="7030A0"/>
            </a:solidFill>
            <a:prstDash val="solid"/>
            <a:round/>
            <a:headEnd type="none" w="med" len="med"/>
            <a:tailEnd type="triangle"/>
          </a:ln>
          <a:effectLst/>
        </p:spPr>
      </p:cxnSp>
      <p:sp>
        <p:nvSpPr>
          <p:cNvPr id="30" name="CaixaDeTexto 29">
            <a:extLst>
              <a:ext uri="{FF2B5EF4-FFF2-40B4-BE49-F238E27FC236}">
                <a16:creationId xmlns:a16="http://schemas.microsoft.com/office/drawing/2014/main" id="{C5120ECC-193E-E3C9-BC9B-FAD7FF64A719}"/>
              </a:ext>
            </a:extLst>
          </p:cNvPr>
          <p:cNvSpPr txBox="1"/>
          <p:nvPr/>
        </p:nvSpPr>
        <p:spPr>
          <a:xfrm>
            <a:off x="6531541" y="3704349"/>
            <a:ext cx="1759969" cy="369332"/>
          </a:xfrm>
          <a:prstGeom prst="rect">
            <a:avLst/>
          </a:prstGeom>
          <a:noFill/>
          <a:ln>
            <a:solidFill>
              <a:srgbClr val="7030A0"/>
            </a:solidFill>
          </a:ln>
        </p:spPr>
        <p:txBody>
          <a:bodyPr wrap="none" rtlCol="0">
            <a:spAutoFit/>
          </a:bodyPr>
          <a:lstStyle/>
          <a:p>
            <a:r>
              <a:rPr lang="pt-BR" dirty="0">
                <a:solidFill>
                  <a:srgbClr val="7030A0"/>
                </a:solidFill>
                <a:latin typeface="Verdana" panose="020B0604030504040204" pitchFamily="34" charset="0"/>
                <a:ea typeface="Verdana" panose="020B0604030504040204" pitchFamily="34" charset="0"/>
              </a:rPr>
              <a:t>Years </a:t>
            </a:r>
            <a:r>
              <a:rPr lang="pt-BR" dirty="0" err="1">
                <a:solidFill>
                  <a:srgbClr val="7030A0"/>
                </a:solidFill>
                <a:latin typeface="Verdana" panose="020B0604030504040204" pitchFamily="34" charset="0"/>
                <a:ea typeface="Verdana" panose="020B0604030504040204" pitchFamily="34" charset="0"/>
              </a:rPr>
              <a:t>of</a:t>
            </a:r>
            <a:r>
              <a:rPr lang="pt-BR" dirty="0">
                <a:solidFill>
                  <a:srgbClr val="7030A0"/>
                </a:solidFill>
                <a:latin typeface="Verdana" panose="020B0604030504040204" pitchFamily="34" charset="0"/>
                <a:ea typeface="Verdana" panose="020B0604030504040204" pitchFamily="34" charset="0"/>
              </a:rPr>
              <a:t> </a:t>
            </a:r>
            <a:r>
              <a:rPr lang="pt-BR" dirty="0" err="1">
                <a:solidFill>
                  <a:srgbClr val="7030A0"/>
                </a:solidFill>
                <a:latin typeface="Verdana" panose="020B0604030504040204" pitchFamily="34" charset="0"/>
                <a:ea typeface="Verdana" panose="020B0604030504040204" pitchFamily="34" charset="0"/>
              </a:rPr>
              <a:t>work</a:t>
            </a:r>
            <a:endParaRPr lang="pt-BR"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3607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E7E4A259-6D9A-4FCC-4D40-64F8923294CB}"/>
              </a:ext>
            </a:extLst>
          </p:cNvPr>
          <p:cNvSpPr/>
          <p:nvPr/>
        </p:nvSpPr>
        <p:spPr bwMode="auto">
          <a:xfrm>
            <a:off x="336884" y="1203158"/>
            <a:ext cx="4433321" cy="3703379"/>
          </a:xfrm>
          <a:prstGeom prst="rect">
            <a:avLst/>
          </a:prstGeom>
          <a:solidFill>
            <a:srgbClr val="BFD5EF"/>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2" name="Espaço Reservado para Conteúdo 1"/>
          <p:cNvSpPr>
            <a:spLocks noGrp="1"/>
          </p:cNvSpPr>
          <p:nvPr>
            <p:ph idx="1"/>
          </p:nvPr>
        </p:nvSpPr>
        <p:spPr>
          <a:xfrm>
            <a:off x="457993" y="1295401"/>
            <a:ext cx="4433321" cy="3352800"/>
          </a:xfrm>
        </p:spPr>
        <p:txBody>
          <a:bodyPr/>
          <a:lstStyle/>
          <a:p>
            <a:r>
              <a:rPr lang="en-US" sz="2400" b="1" u="sng" dirty="0">
                <a:latin typeface="Verdana" panose="020B0604030504040204" pitchFamily="34" charset="0"/>
                <a:ea typeface="Verdana" panose="020B0604030504040204" pitchFamily="34" charset="0"/>
              </a:rPr>
              <a:t>B</a:t>
            </a:r>
            <a:r>
              <a:rPr lang="en-US" sz="2400" dirty="0">
                <a:latin typeface="Verdana" panose="020B0604030504040204" pitchFamily="34" charset="0"/>
                <a:ea typeface="Verdana" panose="020B0604030504040204" pitchFamily="34" charset="0"/>
              </a:rPr>
              <a:t>idirectional </a:t>
            </a:r>
            <a:r>
              <a:rPr lang="en-US" sz="2400" b="1" u="sng" dirty="0">
                <a:latin typeface="Verdana" panose="020B0604030504040204" pitchFamily="34" charset="0"/>
                <a:ea typeface="Verdana" panose="020B0604030504040204" pitchFamily="34" charset="0"/>
              </a:rPr>
              <a:t>E</a:t>
            </a:r>
            <a:r>
              <a:rPr lang="en-US" sz="2400" dirty="0">
                <a:latin typeface="Verdana" panose="020B0604030504040204" pitchFamily="34" charset="0"/>
                <a:ea typeface="Verdana" panose="020B0604030504040204" pitchFamily="34" charset="0"/>
              </a:rPr>
              <a:t>ncoder </a:t>
            </a:r>
            <a:r>
              <a:rPr lang="en-US" sz="2400" b="1" u="sng" dirty="0">
                <a:latin typeface="Verdana" panose="020B0604030504040204" pitchFamily="34" charset="0"/>
                <a:ea typeface="Verdana" panose="020B0604030504040204" pitchFamily="34" charset="0"/>
              </a:rPr>
              <a:t>R</a:t>
            </a:r>
            <a:r>
              <a:rPr lang="en-US" sz="2400" dirty="0">
                <a:latin typeface="Verdana" panose="020B0604030504040204" pitchFamily="34" charset="0"/>
                <a:ea typeface="Verdana" panose="020B0604030504040204" pitchFamily="34" charset="0"/>
              </a:rPr>
              <a:t>epresentations from </a:t>
            </a:r>
            <a:r>
              <a:rPr lang="en-US" sz="2400" b="1" u="sng" dirty="0">
                <a:latin typeface="Verdana" panose="020B0604030504040204" pitchFamily="34" charset="0"/>
                <a:ea typeface="Verdana" panose="020B0604030504040204" pitchFamily="34" charset="0"/>
              </a:rPr>
              <a:t>T</a:t>
            </a:r>
            <a:r>
              <a:rPr lang="en-US" sz="2400" dirty="0">
                <a:latin typeface="Verdana" panose="020B0604030504040204" pitchFamily="34" charset="0"/>
                <a:ea typeface="Verdana" panose="020B0604030504040204" pitchFamily="34" charset="0"/>
              </a:rPr>
              <a:t>ransformers </a:t>
            </a:r>
          </a:p>
          <a:p>
            <a:pPr lvl="1"/>
            <a:r>
              <a:rPr lang="pt-BR" sz="2000" dirty="0">
                <a:latin typeface="Verdana" panose="020B0604030504040204" pitchFamily="34" charset="0"/>
                <a:ea typeface="Verdana" panose="020B0604030504040204" pitchFamily="34" charset="0"/>
              </a:rPr>
              <a:t>12 t</a:t>
            </a:r>
            <a:r>
              <a:rPr lang="en-US" sz="2000" dirty="0" err="1">
                <a:latin typeface="Verdana" panose="020B0604030504040204" pitchFamily="34" charset="0"/>
                <a:ea typeface="Verdana" panose="020B0604030504040204" pitchFamily="34" charset="0"/>
              </a:rPr>
              <a:t>ransformer</a:t>
            </a:r>
            <a:r>
              <a:rPr lang="en-US" sz="2000" dirty="0">
                <a:latin typeface="Verdana" panose="020B0604030504040204" pitchFamily="34" charset="0"/>
                <a:ea typeface="Verdana" panose="020B0604030504040204" pitchFamily="34" charset="0"/>
              </a:rPr>
              <a:t> encoder layers</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BERT training</a:t>
            </a:r>
          </a:p>
          <a:p>
            <a:pPr lvl="1"/>
            <a:r>
              <a:rPr lang="en-US" sz="2000" dirty="0">
                <a:latin typeface="Verdana" panose="020B0604030504040204" pitchFamily="34" charset="0"/>
                <a:ea typeface="Verdana" panose="020B0604030504040204" pitchFamily="34" charset="0"/>
              </a:rPr>
              <a:t>Pre-training </a:t>
            </a:r>
          </a:p>
          <a:p>
            <a:pPr lvl="1"/>
            <a:r>
              <a:rPr lang="en-US" sz="2000" dirty="0">
                <a:latin typeface="Verdana" panose="020B0604030504040204" pitchFamily="34" charset="0"/>
                <a:ea typeface="Verdana" panose="020B0604030504040204" pitchFamily="34" charset="0"/>
              </a:rPr>
              <a:t>Fine tuning</a:t>
            </a:r>
            <a:endParaRPr lang="pt-BR" sz="1800" dirty="0">
              <a:latin typeface="Verdana" panose="020B0604030504040204" pitchFamily="34" charset="0"/>
              <a:ea typeface="Verdana" panose="020B0604030504040204" pitchFamily="34" charset="0"/>
            </a:endParaRPr>
          </a:p>
        </p:txBody>
      </p:sp>
      <p:sp>
        <p:nvSpPr>
          <p:cNvPr id="3" name="Título 2"/>
          <p:cNvSpPr>
            <a:spLocks noGrp="1"/>
          </p:cNvSpPr>
          <p:nvPr>
            <p:ph type="title"/>
          </p:nvPr>
        </p:nvSpPr>
        <p:spPr/>
        <p:txBody>
          <a:bodyPr/>
          <a:lstStyle/>
          <a:p>
            <a:r>
              <a:rPr lang="en-US" dirty="0">
                <a:latin typeface="Verdana" panose="020B0604030504040204" pitchFamily="34" charset="0"/>
                <a:ea typeface="Verdana" panose="020B0604030504040204" pitchFamily="34" charset="0"/>
              </a:rPr>
              <a:t>BERT</a:t>
            </a:r>
          </a:p>
        </p:txBody>
      </p:sp>
      <p:sp>
        <p:nvSpPr>
          <p:cNvPr id="30" name="CaixaDeTexto 29">
            <a:extLst>
              <a:ext uri="{FF2B5EF4-FFF2-40B4-BE49-F238E27FC236}">
                <a16:creationId xmlns:a16="http://schemas.microsoft.com/office/drawing/2014/main" id="{647D568F-2B0D-6861-7E8C-B1D9EF4760AF}"/>
              </a:ext>
            </a:extLst>
          </p:cNvPr>
          <p:cNvSpPr txBox="1"/>
          <p:nvPr/>
        </p:nvSpPr>
        <p:spPr>
          <a:xfrm>
            <a:off x="5460999" y="5776162"/>
            <a:ext cx="2859315" cy="338554"/>
          </a:xfrm>
          <a:prstGeom prst="rect">
            <a:avLst/>
          </a:prstGeom>
          <a:noFill/>
        </p:spPr>
        <p:txBody>
          <a:bodyPr wrap="square">
            <a:spAutoFit/>
          </a:bodyPr>
          <a:lstStyle/>
          <a:p>
            <a:r>
              <a:rPr lang="en-US" sz="1600" dirty="0">
                <a:solidFill>
                  <a:srgbClr val="000000"/>
                </a:solidFill>
                <a:latin typeface="Times New Roman" panose="02020603050405020304" pitchFamily="18" charset="0"/>
                <a:cs typeface="Arial" panose="020B0604020202020204" pitchFamily="34" charset="0"/>
              </a:rPr>
              <a:t>Figure 2. Overview of the BERT </a:t>
            </a:r>
            <a:endParaRPr lang="pt-BR" sz="1600" dirty="0"/>
          </a:p>
        </p:txBody>
      </p:sp>
      <p:sp>
        <p:nvSpPr>
          <p:cNvPr id="7" name="Espaço Reservado para Rodapé 9">
            <a:extLst>
              <a:ext uri="{FF2B5EF4-FFF2-40B4-BE49-F238E27FC236}">
                <a16:creationId xmlns:a16="http://schemas.microsoft.com/office/drawing/2014/main" id="{104F432F-4BE8-9803-90D0-63CC886D0ECE}"/>
              </a:ext>
            </a:extLst>
          </p:cNvPr>
          <p:cNvSpPr>
            <a:spLocks noGrp="1"/>
          </p:cNvSpPr>
          <p:nvPr>
            <p:ph type="ftr" idx="11"/>
          </p:nvPr>
        </p:nvSpPr>
        <p:spPr>
          <a:xfrm>
            <a:off x="1828800" y="6419154"/>
            <a:ext cx="6477000" cy="474663"/>
          </a:xfrm>
          <a:prstGeom prst="rect">
            <a:avLst/>
          </a:prstGeom>
        </p:spPr>
        <p:txBody>
          <a:bodyPr/>
          <a:lstStyle>
            <a:lvl1pPr>
              <a:defRPr sz="1100" b="1">
                <a:solidFill>
                  <a:schemeClr val="accent6">
                    <a:lumMod val="50000"/>
                  </a:schemeClr>
                </a:solidFill>
              </a:defRPr>
            </a:lvl1pPr>
          </a:lstStyle>
          <a:p>
            <a:pPr lvl="0" algn="ctr" defTabSz="449263" eaLnBrk="0" fontAlgn="base" hangingPunct="0">
              <a:spcBef>
                <a:spcPct val="0"/>
              </a:spcBef>
              <a:spcAft>
                <a:spcPct val="0"/>
              </a:spcAft>
            </a:pPr>
            <a:r>
              <a:rPr lang="en-US" sz="1100" b="0">
                <a:latin typeface="Arial Rounded MT Bold" panose="020F0704030504030204" pitchFamily="34" charset="0"/>
                <a:ea typeface="MS Gothic" panose="020B0609070205080204" pitchFamily="49" charset="-128"/>
              </a:rPr>
              <a:t>Combining BERT with Numerical Features to Classify Injury Leave Based on Accident Description – Ramos et al. (2022) PSAM</a:t>
            </a:r>
            <a:endParaRPr lang="pt-BR" sz="1100" b="0" dirty="0">
              <a:latin typeface="Arial Rounded MT Bold" panose="020F0704030504030204" pitchFamily="34" charset="0"/>
              <a:ea typeface="MS Gothic" panose="020B0609070205080204" pitchFamily="49" charset="-128"/>
            </a:endParaRPr>
          </a:p>
        </p:txBody>
      </p:sp>
      <p:pic>
        <p:nvPicPr>
          <p:cNvPr id="4" name="Imagem 3">
            <a:extLst>
              <a:ext uri="{FF2B5EF4-FFF2-40B4-BE49-F238E27FC236}">
                <a16:creationId xmlns:a16="http://schemas.microsoft.com/office/drawing/2014/main" id="{549DCAB1-C64C-96C2-C5AF-440506E8BB33}"/>
              </a:ext>
            </a:extLst>
          </p:cNvPr>
          <p:cNvPicPr>
            <a:picLocks noChangeAspect="1"/>
          </p:cNvPicPr>
          <p:nvPr/>
        </p:nvPicPr>
        <p:blipFill>
          <a:blip r:embed="rId3"/>
          <a:stretch>
            <a:fillRect/>
          </a:stretch>
        </p:blipFill>
        <p:spPr>
          <a:xfrm>
            <a:off x="4891314" y="985924"/>
            <a:ext cx="3865199" cy="4718713"/>
          </a:xfrm>
          <a:prstGeom prst="rect">
            <a:avLst/>
          </a:prstGeom>
        </p:spPr>
      </p:pic>
    </p:spTree>
    <p:extLst>
      <p:ext uri="{BB962C8B-B14F-4D97-AF65-F5344CB8AC3E}">
        <p14:creationId xmlns:p14="http://schemas.microsoft.com/office/powerpoint/2010/main" val="226638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917DA622-6A68-2685-FAA9-D53EBD9E5A76}"/>
              </a:ext>
            </a:extLst>
          </p:cNvPr>
          <p:cNvSpPr/>
          <p:nvPr/>
        </p:nvSpPr>
        <p:spPr bwMode="auto">
          <a:xfrm>
            <a:off x="395721" y="1167539"/>
            <a:ext cx="8290286" cy="1871169"/>
          </a:xfrm>
          <a:prstGeom prst="rect">
            <a:avLst/>
          </a:prstGeom>
          <a:solidFill>
            <a:srgbClr val="E1EBF7"/>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2" name="Espaço Reservado para Conteúdo 1"/>
          <p:cNvSpPr>
            <a:spLocks noGrp="1"/>
          </p:cNvSpPr>
          <p:nvPr>
            <p:ph idx="1"/>
          </p:nvPr>
        </p:nvSpPr>
        <p:spPr>
          <a:xfrm>
            <a:off x="395721" y="1175643"/>
            <a:ext cx="8290286" cy="1871169"/>
          </a:xfrm>
          <a:solidFill>
            <a:srgbClr val="BFD5EF"/>
          </a:solidFill>
        </p:spPr>
        <p:txBody>
          <a:bodyPr/>
          <a:lstStyle/>
          <a:p>
            <a:r>
              <a:rPr lang="en-US" sz="2400" dirty="0">
                <a:latin typeface="Verdana" panose="020B0604030504040204" pitchFamily="34" charset="0"/>
                <a:ea typeface="Verdana" panose="020B0604030504040204" pitchFamily="34" charset="0"/>
              </a:rPr>
              <a:t>626 accident reports from a Brazilian hydroelectrical company</a:t>
            </a:r>
          </a:p>
          <a:p>
            <a:pPr lvl="1"/>
            <a:r>
              <a:rPr lang="en-US" sz="2000" dirty="0">
                <a:latin typeface="Verdana" panose="020B0604030504040204" pitchFamily="34" charset="0"/>
                <a:ea typeface="Verdana" panose="020B0604030504040204" pitchFamily="34" charset="0"/>
              </a:rPr>
              <a:t>Reports are structured based on ABNT NBR 14280 - Workplace accident record</a:t>
            </a:r>
          </a:p>
          <a:p>
            <a:pPr lvl="1"/>
            <a:r>
              <a:rPr lang="en-US" sz="2000" dirty="0">
                <a:latin typeface="Verdana" panose="020B0604030504040204" pitchFamily="34" charset="0"/>
                <a:ea typeface="Verdana" panose="020B0604030504040204" pitchFamily="34" charset="0"/>
              </a:rPr>
              <a:t>Accidents grouped into nine ‘accident agent’ classes</a:t>
            </a:r>
            <a:endParaRPr lang="pt-BR" sz="1800" dirty="0"/>
          </a:p>
        </p:txBody>
      </p:sp>
      <p:sp>
        <p:nvSpPr>
          <p:cNvPr id="3" name="Título 2"/>
          <p:cNvSpPr>
            <a:spLocks noGrp="1"/>
          </p:cNvSpPr>
          <p:nvPr>
            <p:ph type="title"/>
          </p:nvPr>
        </p:nvSpPr>
        <p:spPr/>
        <p:txBody>
          <a:bodyPr/>
          <a:lstStyle/>
          <a:p>
            <a:r>
              <a:rPr lang="en-US" dirty="0">
                <a:latin typeface="Verdana" panose="020B0604030504040204" pitchFamily="34" charset="0"/>
                <a:ea typeface="Verdana" panose="020B0604030504040204" pitchFamily="34" charset="0"/>
              </a:rPr>
              <a:t>Case study</a:t>
            </a:r>
          </a:p>
        </p:txBody>
      </p:sp>
      <p:sp>
        <p:nvSpPr>
          <p:cNvPr id="4" name="Espaço Reservado para Rodapé 3"/>
          <p:cNvSpPr>
            <a:spLocks noGrp="1"/>
          </p:cNvSpPr>
          <p:nvPr>
            <p:ph type="ftr" idx="11"/>
          </p:nvPr>
        </p:nvSpPr>
        <p:spPr>
          <a:xfrm>
            <a:off x="1843314" y="6383337"/>
            <a:ext cx="6477000" cy="474663"/>
          </a:xfrm>
        </p:spPr>
        <p:txBody>
          <a:bodyPr/>
          <a:lstStyle/>
          <a:p>
            <a:pPr lvl="0" algn="ctr" defTabSz="449263" eaLnBrk="0" fontAlgn="base" hangingPunct="0">
              <a:spcBef>
                <a:spcPct val="0"/>
              </a:spcBef>
              <a:spcAft>
                <a:spcPct val="0"/>
              </a:spcAft>
            </a:pPr>
            <a:r>
              <a:rPr lang="en-US" sz="1100" b="0">
                <a:latin typeface="Arial Rounded MT Bold" panose="020F0704030504030204" pitchFamily="34" charset="0"/>
                <a:ea typeface="MS Gothic" panose="020B0609070205080204" pitchFamily="49" charset="-128"/>
              </a:rPr>
              <a:t>Combining BERT with Numerical Features to Classify Injury Leave Based on Accident Description – Ramos et al. (2022) PSAM</a:t>
            </a:r>
            <a:endParaRPr lang="pt-BR" sz="1100" b="0" dirty="0">
              <a:latin typeface="Arial Rounded MT Bold" panose="020F0704030504030204" pitchFamily="34" charset="0"/>
              <a:ea typeface="MS Gothic" panose="020B0609070205080204" pitchFamily="49" charset="-128"/>
            </a:endParaRPr>
          </a:p>
        </p:txBody>
      </p:sp>
      <p:graphicFrame>
        <p:nvGraphicFramePr>
          <p:cNvPr id="7" name="Tabela 6">
            <a:extLst>
              <a:ext uri="{FF2B5EF4-FFF2-40B4-BE49-F238E27FC236}">
                <a16:creationId xmlns:a16="http://schemas.microsoft.com/office/drawing/2014/main" id="{0D5D99EE-E762-3D3F-6906-180DDC90FFC1}"/>
              </a:ext>
            </a:extLst>
          </p:cNvPr>
          <p:cNvGraphicFramePr>
            <a:graphicFrameLocks noGrp="1"/>
          </p:cNvGraphicFramePr>
          <p:nvPr>
            <p:extLst>
              <p:ext uri="{D42A27DB-BD31-4B8C-83A1-F6EECF244321}">
                <p14:modId xmlns:p14="http://schemas.microsoft.com/office/powerpoint/2010/main" val="264044531"/>
              </p:ext>
            </p:extLst>
          </p:nvPr>
        </p:nvGraphicFramePr>
        <p:xfrm>
          <a:off x="1073280" y="3429000"/>
          <a:ext cx="7120507" cy="2755738"/>
        </p:xfrm>
        <a:graphic>
          <a:graphicData uri="http://schemas.openxmlformats.org/drawingml/2006/table">
            <a:tbl>
              <a:tblPr firstRow="1" bandRow="1">
                <a:tableStyleId>{9D7B26C5-4107-4FEC-AEDC-1716B250A1EF}</a:tableStyleId>
              </a:tblPr>
              <a:tblGrid>
                <a:gridCol w="605473">
                  <a:extLst>
                    <a:ext uri="{9D8B030D-6E8A-4147-A177-3AD203B41FA5}">
                      <a16:colId xmlns:a16="http://schemas.microsoft.com/office/drawing/2014/main" val="2504962917"/>
                    </a:ext>
                  </a:extLst>
                </a:gridCol>
                <a:gridCol w="5194011">
                  <a:extLst>
                    <a:ext uri="{9D8B030D-6E8A-4147-A177-3AD203B41FA5}">
                      <a16:colId xmlns:a16="http://schemas.microsoft.com/office/drawing/2014/main" val="4251317971"/>
                    </a:ext>
                  </a:extLst>
                </a:gridCol>
                <a:gridCol w="1321023">
                  <a:extLst>
                    <a:ext uri="{9D8B030D-6E8A-4147-A177-3AD203B41FA5}">
                      <a16:colId xmlns:a16="http://schemas.microsoft.com/office/drawing/2014/main" val="3720858855"/>
                    </a:ext>
                  </a:extLst>
                </a:gridCol>
              </a:tblGrid>
              <a:tr h="172370">
                <a:tc>
                  <a:txBody>
                    <a:bodyPr/>
                    <a:lstStyle/>
                    <a:p>
                      <a:pPr>
                        <a:lnSpc>
                          <a:spcPct val="107000"/>
                        </a:lnSpc>
                        <a:spcAft>
                          <a:spcPts val="800"/>
                        </a:spcAft>
                      </a:pPr>
                      <a:r>
                        <a:rPr lang="pt-BR" sz="1100" dirty="0" err="1">
                          <a:effectLst/>
                          <a:latin typeface="Verdana" panose="020B0604030504040204" pitchFamily="34" charset="0"/>
                          <a:ea typeface="Verdana" panose="020B0604030504040204" pitchFamily="34" charset="0"/>
                        </a:rPr>
                        <a:t>Label</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pt-BR" sz="1100">
                          <a:effectLst/>
                          <a:latin typeface="Verdana" panose="020B0604030504040204" pitchFamily="34" charset="0"/>
                          <a:ea typeface="Verdana" panose="020B0604030504040204" pitchFamily="34" charset="0"/>
                        </a:rPr>
                        <a:t>Category</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dirty="0">
                          <a:effectLst/>
                          <a:latin typeface="Verdana" panose="020B0604030504040204" pitchFamily="34" charset="0"/>
                          <a:ea typeface="Verdana" panose="020B0604030504040204" pitchFamily="34" charset="0"/>
                        </a:rPr>
                        <a:t>Nº </a:t>
                      </a:r>
                      <a:r>
                        <a:rPr lang="pt-BR" sz="1100" dirty="0" err="1">
                          <a:effectLst/>
                          <a:latin typeface="Verdana" panose="020B0604030504040204" pitchFamily="34" charset="0"/>
                          <a:ea typeface="Verdana" panose="020B0604030504040204" pitchFamily="34" charset="0"/>
                        </a:rPr>
                        <a:t>of</a:t>
                      </a:r>
                      <a:r>
                        <a:rPr lang="pt-BR" sz="1100" dirty="0">
                          <a:effectLst/>
                          <a:latin typeface="Verdana" panose="020B0604030504040204" pitchFamily="34" charset="0"/>
                          <a:ea typeface="Verdana" panose="020B0604030504040204" pitchFamily="34" charset="0"/>
                        </a:rPr>
                        <a:t> </a:t>
                      </a:r>
                      <a:r>
                        <a:rPr lang="pt-BR" sz="1100" dirty="0" err="1">
                          <a:effectLst/>
                          <a:latin typeface="Verdana" panose="020B0604030504040204" pitchFamily="34" charset="0"/>
                          <a:ea typeface="Verdana" panose="020B0604030504040204" pitchFamily="34" charset="0"/>
                        </a:rPr>
                        <a:t>documents</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1264302040"/>
                  </a:ext>
                </a:extLst>
              </a:tr>
              <a:tr h="172370">
                <a:tc>
                  <a:txBody>
                    <a:bodyPr/>
                    <a:lstStyle/>
                    <a:p>
                      <a:pPr>
                        <a:lnSpc>
                          <a:spcPct val="107000"/>
                        </a:lnSpc>
                        <a:spcAft>
                          <a:spcPts val="800"/>
                        </a:spcAft>
                      </a:pPr>
                      <a:r>
                        <a:rPr lang="pt-BR" sz="1100" dirty="0">
                          <a:effectLst/>
                          <a:latin typeface="Verdana" panose="020B0604030504040204" pitchFamily="34" charset="0"/>
                          <a:ea typeface="Verdana" panose="020B0604030504040204" pitchFamily="34" charset="0"/>
                        </a:rPr>
                        <a:t>0</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pt-BR" sz="1100">
                          <a:effectLst/>
                          <a:latin typeface="Verdana" panose="020B0604030504040204" pitchFamily="34" charset="0"/>
                          <a:ea typeface="Verdana" panose="020B0604030504040204" pitchFamily="34" charset="0"/>
                        </a:rPr>
                        <a:t>Scaffolding</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a:effectLst/>
                          <a:latin typeface="Verdana" panose="020B0604030504040204" pitchFamily="34" charset="0"/>
                          <a:ea typeface="Verdana" panose="020B0604030504040204" pitchFamily="34" charset="0"/>
                        </a:rPr>
                        <a:t>17</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1962288651"/>
                  </a:ext>
                </a:extLst>
              </a:tr>
              <a:tr h="172370">
                <a:tc>
                  <a:txBody>
                    <a:bodyPr/>
                    <a:lstStyle/>
                    <a:p>
                      <a:pPr>
                        <a:lnSpc>
                          <a:spcPct val="107000"/>
                        </a:lnSpc>
                        <a:spcAft>
                          <a:spcPts val="800"/>
                        </a:spcAft>
                      </a:pPr>
                      <a:r>
                        <a:rPr lang="pt-BR" sz="1100">
                          <a:effectLst/>
                          <a:latin typeface="Verdana" panose="020B0604030504040204" pitchFamily="34" charset="0"/>
                          <a:ea typeface="Verdana" panose="020B0604030504040204" pitchFamily="34" charset="0"/>
                        </a:rPr>
                        <a:t>1</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fr-FR" sz="1100">
                          <a:effectLst/>
                          <a:latin typeface="Verdana" panose="020B0604030504040204" pitchFamily="34" charset="0"/>
                          <a:ea typeface="Verdana" panose="020B0604030504040204" pitchFamily="34" charset="0"/>
                        </a:rPr>
                        <a:t>Duct, ditches, pipes, tunnels, pressure vessels </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a:effectLst/>
                          <a:latin typeface="Verdana" panose="020B0604030504040204" pitchFamily="34" charset="0"/>
                          <a:ea typeface="Verdana" panose="020B0604030504040204" pitchFamily="34" charset="0"/>
                        </a:rPr>
                        <a:t>17</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2345476334"/>
                  </a:ext>
                </a:extLst>
              </a:tr>
              <a:tr h="335483">
                <a:tc>
                  <a:txBody>
                    <a:bodyPr/>
                    <a:lstStyle/>
                    <a:p>
                      <a:pPr>
                        <a:lnSpc>
                          <a:spcPct val="107000"/>
                        </a:lnSpc>
                        <a:spcAft>
                          <a:spcPts val="800"/>
                        </a:spcAft>
                      </a:pPr>
                      <a:r>
                        <a:rPr lang="pt-BR" sz="1100">
                          <a:effectLst/>
                          <a:latin typeface="Verdana" panose="020B0604030504040204" pitchFamily="34" charset="0"/>
                          <a:ea typeface="Verdana" panose="020B0604030504040204" pitchFamily="34" charset="0"/>
                        </a:rPr>
                        <a:t>2</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en-US" sz="1100" dirty="0">
                          <a:effectLst/>
                          <a:latin typeface="Verdana" panose="020B0604030504040204" pitchFamily="34" charset="0"/>
                          <a:ea typeface="Verdana" panose="020B0604030504040204" pitchFamily="34" charset="0"/>
                        </a:rPr>
                        <a:t>Building, structure, pole, tower, rope, cable, electrical cable, chair, drums, pulleys, tanks, cylinders, tank protection</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dirty="0">
                          <a:effectLst/>
                          <a:latin typeface="Verdana" panose="020B0604030504040204" pitchFamily="34" charset="0"/>
                          <a:ea typeface="Verdana" panose="020B0604030504040204" pitchFamily="34" charset="0"/>
                        </a:rPr>
                        <a:t>45</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3633690203"/>
                  </a:ext>
                </a:extLst>
              </a:tr>
              <a:tr h="507549">
                <a:tc>
                  <a:txBody>
                    <a:bodyPr/>
                    <a:lstStyle/>
                    <a:p>
                      <a:pPr>
                        <a:lnSpc>
                          <a:spcPct val="107000"/>
                        </a:lnSpc>
                        <a:spcAft>
                          <a:spcPts val="800"/>
                        </a:spcAft>
                      </a:pPr>
                      <a:r>
                        <a:rPr lang="pt-BR" sz="1100">
                          <a:effectLst/>
                          <a:latin typeface="Verdana" panose="020B0604030504040204" pitchFamily="34" charset="0"/>
                          <a:ea typeface="Verdana" panose="020B0604030504040204" pitchFamily="34" charset="0"/>
                        </a:rPr>
                        <a:t>3</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en-US" sz="1100" dirty="0">
                          <a:effectLst/>
                          <a:latin typeface="Verdana" panose="020B0604030504040204" pitchFamily="34" charset="0"/>
                          <a:ea typeface="Verdana" panose="020B0604030504040204" pitchFamily="34" charset="0"/>
                        </a:rPr>
                        <a:t>Manual and automatic tools, drilling machines, sander, polisher, grinder, drill, lathe, electrical discharge machine, electrical equipment, electric arc, hydraulic or pneumatic</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a:effectLst/>
                          <a:latin typeface="Verdana" panose="020B0604030504040204" pitchFamily="34" charset="0"/>
                          <a:ea typeface="Verdana" panose="020B0604030504040204" pitchFamily="34" charset="0"/>
                        </a:rPr>
                        <a:t>126</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2777286809"/>
                  </a:ext>
                </a:extLst>
              </a:tr>
              <a:tr h="172370">
                <a:tc>
                  <a:txBody>
                    <a:bodyPr/>
                    <a:lstStyle/>
                    <a:p>
                      <a:pPr>
                        <a:lnSpc>
                          <a:spcPct val="107000"/>
                        </a:lnSpc>
                        <a:spcAft>
                          <a:spcPts val="800"/>
                        </a:spcAft>
                      </a:pPr>
                      <a:r>
                        <a:rPr lang="pt-BR" sz="1100">
                          <a:effectLst/>
                          <a:latin typeface="Verdana" panose="020B0604030504040204" pitchFamily="34" charset="0"/>
                          <a:ea typeface="Verdana" panose="020B0604030504040204" pitchFamily="34" charset="0"/>
                        </a:rPr>
                        <a:t>4</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pt-BR" sz="1100">
                          <a:effectLst/>
                          <a:latin typeface="Verdana" panose="020B0604030504040204" pitchFamily="34" charset="0"/>
                          <a:ea typeface="Verdana" panose="020B0604030504040204" pitchFamily="34" charset="0"/>
                        </a:rPr>
                        <a:t>Engine, pump, turbine</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a:effectLst/>
                          <a:latin typeface="Verdana" panose="020B0604030504040204" pitchFamily="34" charset="0"/>
                          <a:ea typeface="Verdana" panose="020B0604030504040204" pitchFamily="34" charset="0"/>
                        </a:rPr>
                        <a:t>10</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1062210892"/>
                  </a:ext>
                </a:extLst>
              </a:tr>
              <a:tr h="172370">
                <a:tc>
                  <a:txBody>
                    <a:bodyPr/>
                    <a:lstStyle/>
                    <a:p>
                      <a:pPr>
                        <a:lnSpc>
                          <a:spcPct val="107000"/>
                        </a:lnSpc>
                        <a:spcAft>
                          <a:spcPts val="800"/>
                        </a:spcAft>
                      </a:pPr>
                      <a:r>
                        <a:rPr lang="pt-BR" sz="1100">
                          <a:effectLst/>
                          <a:latin typeface="Verdana" panose="020B0604030504040204" pitchFamily="34" charset="0"/>
                          <a:ea typeface="Verdana" panose="020B0604030504040204" pitchFamily="34" charset="0"/>
                        </a:rPr>
                        <a:t>5</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pt-BR" sz="1100" dirty="0" err="1">
                          <a:effectLst/>
                          <a:latin typeface="Verdana" panose="020B0604030504040204" pitchFamily="34" charset="0"/>
                          <a:ea typeface="Verdana" panose="020B0604030504040204" pitchFamily="34" charset="0"/>
                        </a:rPr>
                        <a:t>Trip</a:t>
                      </a:r>
                      <a:r>
                        <a:rPr lang="pt-BR" sz="1100" dirty="0">
                          <a:effectLst/>
                          <a:latin typeface="Verdana" panose="020B0604030504040204" pitchFamily="34" charset="0"/>
                          <a:ea typeface="Verdana" panose="020B0604030504040204" pitchFamily="34" charset="0"/>
                        </a:rPr>
                        <a:t> </a:t>
                      </a:r>
                      <a:r>
                        <a:rPr lang="pt-BR" sz="1100" dirty="0" err="1">
                          <a:effectLst/>
                          <a:latin typeface="Verdana" panose="020B0604030504040204" pitchFamily="34" charset="0"/>
                          <a:ea typeface="Verdana" panose="020B0604030504040204" pitchFamily="34" charset="0"/>
                        </a:rPr>
                        <a:t>or</a:t>
                      </a:r>
                      <a:r>
                        <a:rPr lang="pt-BR" sz="1100" dirty="0">
                          <a:effectLst/>
                          <a:latin typeface="Verdana" panose="020B0604030504040204" pitchFamily="34" charset="0"/>
                          <a:ea typeface="Verdana" panose="020B0604030504040204" pitchFamily="34" charset="0"/>
                        </a:rPr>
                        <a:t> </a:t>
                      </a:r>
                      <a:r>
                        <a:rPr lang="pt-BR" sz="1100" dirty="0" err="1">
                          <a:effectLst/>
                          <a:latin typeface="Verdana" panose="020B0604030504040204" pitchFamily="34" charset="0"/>
                          <a:ea typeface="Verdana" panose="020B0604030504040204" pitchFamily="34" charset="0"/>
                        </a:rPr>
                        <a:t>slip</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a:effectLst/>
                          <a:latin typeface="Verdana" panose="020B0604030504040204" pitchFamily="34" charset="0"/>
                          <a:ea typeface="Verdana" panose="020B0604030504040204" pitchFamily="34" charset="0"/>
                        </a:rPr>
                        <a:t>196</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3146102489"/>
                  </a:ext>
                </a:extLst>
              </a:tr>
              <a:tr h="335483">
                <a:tc>
                  <a:txBody>
                    <a:bodyPr/>
                    <a:lstStyle/>
                    <a:p>
                      <a:pPr>
                        <a:lnSpc>
                          <a:spcPct val="107000"/>
                        </a:lnSpc>
                        <a:spcAft>
                          <a:spcPts val="800"/>
                        </a:spcAft>
                      </a:pPr>
                      <a:r>
                        <a:rPr lang="pt-BR" sz="1100">
                          <a:effectLst/>
                          <a:latin typeface="Verdana" panose="020B0604030504040204" pitchFamily="34" charset="0"/>
                          <a:ea typeface="Verdana" panose="020B0604030504040204" pitchFamily="34" charset="0"/>
                        </a:rPr>
                        <a:t>6</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en-US" sz="1100" dirty="0">
                          <a:effectLst/>
                          <a:latin typeface="Verdana" panose="020B0604030504040204" pitchFamily="34" charset="0"/>
                          <a:ea typeface="Verdana" panose="020B0604030504040204" pitchFamily="34" charset="0"/>
                        </a:rPr>
                        <a:t>Chemical substance and industrialized metal, lead, mercury, zinc, cadmium, chromium, rebar, ferrous alloy</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a:effectLst/>
                          <a:latin typeface="Verdana" panose="020B0604030504040204" pitchFamily="34" charset="0"/>
                          <a:ea typeface="Verdana" panose="020B0604030504040204" pitchFamily="34" charset="0"/>
                        </a:rPr>
                        <a:t>12</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2800310640"/>
                  </a:ext>
                </a:extLst>
              </a:tr>
              <a:tr h="172370">
                <a:tc>
                  <a:txBody>
                    <a:bodyPr/>
                    <a:lstStyle/>
                    <a:p>
                      <a:pPr>
                        <a:lnSpc>
                          <a:spcPct val="107000"/>
                        </a:lnSpc>
                        <a:spcAft>
                          <a:spcPts val="800"/>
                        </a:spcAft>
                      </a:pPr>
                      <a:r>
                        <a:rPr lang="pt-BR" sz="1100">
                          <a:effectLst/>
                          <a:latin typeface="Verdana" panose="020B0604030504040204" pitchFamily="34" charset="0"/>
                          <a:ea typeface="Verdana" panose="020B0604030504040204" pitchFamily="34" charset="0"/>
                        </a:rPr>
                        <a:t>7</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pt-BR" sz="1100" dirty="0" err="1">
                          <a:effectLst/>
                          <a:latin typeface="Verdana" panose="020B0604030504040204" pitchFamily="34" charset="0"/>
                          <a:ea typeface="Verdana" panose="020B0604030504040204" pitchFamily="34" charset="0"/>
                        </a:rPr>
                        <a:t>Commuting</a:t>
                      </a:r>
                      <a:r>
                        <a:rPr lang="pt-BR" sz="1100" dirty="0">
                          <a:effectLst/>
                          <a:latin typeface="Verdana" panose="020B0604030504040204" pitchFamily="34" charset="0"/>
                          <a:ea typeface="Verdana" panose="020B0604030504040204" pitchFamily="34" charset="0"/>
                        </a:rPr>
                        <a:t> </a:t>
                      </a:r>
                      <a:r>
                        <a:rPr lang="pt-BR" sz="1100" dirty="0" err="1">
                          <a:effectLst/>
                          <a:latin typeface="Verdana" panose="020B0604030504040204" pitchFamily="34" charset="0"/>
                          <a:ea typeface="Verdana" panose="020B0604030504040204" pitchFamily="34" charset="0"/>
                        </a:rPr>
                        <a:t>accidents</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dirty="0">
                          <a:effectLst/>
                          <a:latin typeface="Verdana" panose="020B0604030504040204" pitchFamily="34" charset="0"/>
                          <a:ea typeface="Verdana" panose="020B0604030504040204" pitchFamily="34" charset="0"/>
                        </a:rPr>
                        <a:t>149</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3177896891"/>
                  </a:ext>
                </a:extLst>
              </a:tr>
              <a:tr h="172370">
                <a:tc>
                  <a:txBody>
                    <a:bodyPr/>
                    <a:lstStyle/>
                    <a:p>
                      <a:pPr>
                        <a:lnSpc>
                          <a:spcPct val="107000"/>
                        </a:lnSpc>
                        <a:spcAft>
                          <a:spcPts val="800"/>
                        </a:spcAft>
                      </a:pPr>
                      <a:r>
                        <a:rPr lang="pt-BR" sz="1100">
                          <a:effectLst/>
                          <a:latin typeface="Verdana" panose="020B0604030504040204" pitchFamily="34" charset="0"/>
                          <a:ea typeface="Verdana" panose="020B0604030504040204" pitchFamily="34" charset="0"/>
                        </a:rPr>
                        <a:t>8</a:t>
                      </a:r>
                      <a:endParaRPr lang="pt-BR" sz="14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en-US" sz="1100" dirty="0">
                          <a:effectLst/>
                          <a:latin typeface="Verdana" panose="020B0604030504040204" pitchFamily="34" charset="0"/>
                          <a:ea typeface="Verdana" panose="020B0604030504040204" pitchFamily="34" charset="0"/>
                        </a:rPr>
                        <a:t>Motor vehicle, motorcycle, tractor scooter, on track, hoisting equipment</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100" dirty="0">
                          <a:effectLst/>
                          <a:latin typeface="Verdana" panose="020B0604030504040204" pitchFamily="34" charset="0"/>
                          <a:ea typeface="Verdana" panose="020B0604030504040204" pitchFamily="34" charset="0"/>
                        </a:rPr>
                        <a:t>54</a:t>
                      </a:r>
                      <a:endParaRPr lang="pt-BR" sz="14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3608910426"/>
                  </a:ext>
                </a:extLst>
              </a:tr>
            </a:tbl>
          </a:graphicData>
        </a:graphic>
      </p:graphicFrame>
      <p:sp>
        <p:nvSpPr>
          <p:cNvPr id="8" name="Seta: para a Esquerda 7">
            <a:extLst>
              <a:ext uri="{FF2B5EF4-FFF2-40B4-BE49-F238E27FC236}">
                <a16:creationId xmlns:a16="http://schemas.microsoft.com/office/drawing/2014/main" id="{762B7C12-EF54-A3B9-FDA5-CD70E9A450C3}"/>
              </a:ext>
            </a:extLst>
          </p:cNvPr>
          <p:cNvSpPr/>
          <p:nvPr/>
        </p:nvSpPr>
        <p:spPr>
          <a:xfrm>
            <a:off x="8258042" y="5091221"/>
            <a:ext cx="427965" cy="243328"/>
          </a:xfrm>
          <a:prstGeom prst="leftArrow">
            <a:avLst/>
          </a:prstGeom>
          <a:solidFill>
            <a:schemeClr val="tx1">
              <a:lumMod val="95000"/>
              <a:lumOff val="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Avenir Next LT Pro Light"/>
              <a:ea typeface="+mn-ea"/>
              <a:cs typeface="+mn-cs"/>
            </a:endParaRPr>
          </a:p>
        </p:txBody>
      </p:sp>
      <p:sp>
        <p:nvSpPr>
          <p:cNvPr id="9" name="CaixaDeTexto 8">
            <a:extLst>
              <a:ext uri="{FF2B5EF4-FFF2-40B4-BE49-F238E27FC236}">
                <a16:creationId xmlns:a16="http://schemas.microsoft.com/office/drawing/2014/main" id="{136202C7-DE4F-664A-BFD0-AA22BD8F13B5}"/>
              </a:ext>
            </a:extLst>
          </p:cNvPr>
          <p:cNvSpPr txBox="1"/>
          <p:nvPr/>
        </p:nvSpPr>
        <p:spPr>
          <a:xfrm>
            <a:off x="2506757" y="3175861"/>
            <a:ext cx="4288970" cy="307777"/>
          </a:xfrm>
          <a:prstGeom prst="rect">
            <a:avLst/>
          </a:prstGeom>
          <a:noFill/>
        </p:spPr>
        <p:txBody>
          <a:bodyPr wrap="square">
            <a:spAutoFit/>
          </a:bodyPr>
          <a:lstStyle/>
          <a:p>
            <a:pPr algn="ctr">
              <a:spcAft>
                <a:spcPts val="1000"/>
              </a:spcAft>
            </a:pPr>
            <a:r>
              <a:rPr lang="en-US" sz="1400" i="0" dirty="0">
                <a:solidFill>
                  <a:srgbClr val="000000"/>
                </a:solidFill>
                <a:effectLst/>
                <a:latin typeface="Verdana" panose="020B0604030504040204" pitchFamily="34" charset="0"/>
                <a:ea typeface="Verdana" panose="020B0604030504040204" pitchFamily="34" charset="0"/>
                <a:cs typeface="Arial" panose="020B0604020202020204" pitchFamily="34" charset="0"/>
              </a:rPr>
              <a:t>Table 1: ‘Accident agent’ categories.</a:t>
            </a:r>
            <a:endParaRPr lang="pt-BR" sz="1400" i="1" dirty="0">
              <a:solidFill>
                <a:srgbClr val="44546A"/>
              </a:solidFill>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7080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a:extLst>
              <a:ext uri="{FF2B5EF4-FFF2-40B4-BE49-F238E27FC236}">
                <a16:creationId xmlns:a16="http://schemas.microsoft.com/office/drawing/2014/main" id="{732B5269-E75B-0D33-B7F0-A92192BBE92A}"/>
              </a:ext>
            </a:extLst>
          </p:cNvPr>
          <p:cNvSpPr/>
          <p:nvPr/>
        </p:nvSpPr>
        <p:spPr bwMode="auto">
          <a:xfrm>
            <a:off x="2943013" y="5079847"/>
            <a:ext cx="5482431" cy="1248676"/>
          </a:xfrm>
          <a:prstGeom prst="rect">
            <a:avLst/>
          </a:prstGeom>
          <a:solidFill>
            <a:schemeClr val="bg2">
              <a:lumMod val="20000"/>
              <a:lumOff val="80000"/>
            </a:schemeClr>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23" name="Retângulo 22">
            <a:extLst>
              <a:ext uri="{FF2B5EF4-FFF2-40B4-BE49-F238E27FC236}">
                <a16:creationId xmlns:a16="http://schemas.microsoft.com/office/drawing/2014/main" id="{B845643E-7277-9616-0905-BEAF243C5F90}"/>
              </a:ext>
            </a:extLst>
          </p:cNvPr>
          <p:cNvSpPr/>
          <p:nvPr/>
        </p:nvSpPr>
        <p:spPr bwMode="auto">
          <a:xfrm>
            <a:off x="2914874" y="3677602"/>
            <a:ext cx="5482431" cy="1248676"/>
          </a:xfrm>
          <a:prstGeom prst="rect">
            <a:avLst/>
          </a:prstGeom>
          <a:solidFill>
            <a:schemeClr val="bg2">
              <a:lumMod val="20000"/>
              <a:lumOff val="80000"/>
            </a:schemeClr>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22" name="Retângulo 21">
            <a:extLst>
              <a:ext uri="{FF2B5EF4-FFF2-40B4-BE49-F238E27FC236}">
                <a16:creationId xmlns:a16="http://schemas.microsoft.com/office/drawing/2014/main" id="{1111444F-5D73-C01E-EDC8-85E057128F24}"/>
              </a:ext>
            </a:extLst>
          </p:cNvPr>
          <p:cNvSpPr/>
          <p:nvPr/>
        </p:nvSpPr>
        <p:spPr bwMode="auto">
          <a:xfrm>
            <a:off x="2823369" y="1270797"/>
            <a:ext cx="5482431" cy="1248676"/>
          </a:xfrm>
          <a:prstGeom prst="rect">
            <a:avLst/>
          </a:prstGeom>
          <a:solidFill>
            <a:srgbClr val="BFD5EF"/>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3" name="Título 2"/>
          <p:cNvSpPr>
            <a:spLocks noGrp="1"/>
          </p:cNvSpPr>
          <p:nvPr>
            <p:ph type="title"/>
          </p:nvPr>
        </p:nvSpPr>
        <p:spPr/>
        <p:txBody>
          <a:bodyPr/>
          <a:lstStyle/>
          <a:p>
            <a:r>
              <a:rPr lang="en-US" dirty="0"/>
              <a:t>Preprocessing dataset</a:t>
            </a:r>
          </a:p>
        </p:txBody>
      </p:sp>
      <p:sp>
        <p:nvSpPr>
          <p:cNvPr id="10" name="Espaço Reservado para Rodapé 9">
            <a:extLst>
              <a:ext uri="{FF2B5EF4-FFF2-40B4-BE49-F238E27FC236}">
                <a16:creationId xmlns:a16="http://schemas.microsoft.com/office/drawing/2014/main" id="{4B678577-EA62-AF3B-FD1C-FD0A63FFB960}"/>
              </a:ext>
            </a:extLst>
          </p:cNvPr>
          <p:cNvSpPr>
            <a:spLocks noGrp="1"/>
          </p:cNvSpPr>
          <p:nvPr>
            <p:ph type="ftr" idx="11"/>
          </p:nvPr>
        </p:nvSpPr>
        <p:spPr>
          <a:xfrm>
            <a:off x="1828800" y="6419154"/>
            <a:ext cx="6477000" cy="474663"/>
          </a:xfrm>
          <a:prstGeom prst="rect">
            <a:avLst/>
          </a:prstGeom>
        </p:spPr>
        <p:txBody>
          <a:bodyPr/>
          <a:lstStyle>
            <a:lvl1pPr>
              <a:defRPr sz="1100" b="1">
                <a:solidFill>
                  <a:schemeClr val="accent6">
                    <a:lumMod val="50000"/>
                  </a:schemeClr>
                </a:solidFill>
              </a:defRPr>
            </a:lvl1pPr>
          </a:lstStyle>
          <a:p>
            <a:pPr lvl="0" algn="ctr" defTabSz="449263" eaLnBrk="0" fontAlgn="base" hangingPunct="0">
              <a:spcBef>
                <a:spcPct val="0"/>
              </a:spcBef>
              <a:spcAft>
                <a:spcPct val="0"/>
              </a:spcAft>
            </a:pPr>
            <a:r>
              <a:rPr lang="en-US" sz="1100" b="0">
                <a:latin typeface="Arial Rounded MT Bold" panose="020F0704030504030204" pitchFamily="34" charset="0"/>
                <a:ea typeface="MS Gothic" panose="020B0609070205080204" pitchFamily="49" charset="-128"/>
              </a:rPr>
              <a:t>Combining BERT with Numerical Features to Classify Injury Leave Based on Accident Description – Ramos et al. (2022) PSAM</a:t>
            </a:r>
            <a:endParaRPr lang="pt-BR" sz="1100" b="0" dirty="0">
              <a:latin typeface="Arial Rounded MT Bold" panose="020F0704030504030204" pitchFamily="34" charset="0"/>
              <a:ea typeface="MS Gothic" panose="020B0609070205080204" pitchFamily="49" charset="-128"/>
            </a:endParaRPr>
          </a:p>
        </p:txBody>
      </p:sp>
      <p:sp>
        <p:nvSpPr>
          <p:cNvPr id="11" name="CaixaDeTexto 10">
            <a:extLst>
              <a:ext uri="{FF2B5EF4-FFF2-40B4-BE49-F238E27FC236}">
                <a16:creationId xmlns:a16="http://schemas.microsoft.com/office/drawing/2014/main" id="{CA10E46B-30E4-97A0-15F3-0FB8D3976B03}"/>
              </a:ext>
            </a:extLst>
          </p:cNvPr>
          <p:cNvSpPr txBox="1"/>
          <p:nvPr/>
        </p:nvSpPr>
        <p:spPr>
          <a:xfrm>
            <a:off x="2879651" y="1396038"/>
            <a:ext cx="5426149" cy="955198"/>
          </a:xfrm>
          <a:prstGeom prst="rect">
            <a:avLst/>
          </a:prstGeom>
          <a:noFill/>
        </p:spPr>
        <p:txBody>
          <a:bodyPr wrap="square">
            <a:spAutoFit/>
          </a:bodyPr>
          <a:lstStyle/>
          <a:p>
            <a:pPr>
              <a:lnSpc>
                <a:spcPct val="107000"/>
              </a:lnSpc>
              <a:spcAft>
                <a:spcPts val="800"/>
              </a:spcAft>
            </a:pPr>
            <a:r>
              <a:rPr lang="en-US" sz="1800" i="1" dirty="0">
                <a:solidFill>
                  <a:srgbClr val="000000"/>
                </a:solidFill>
                <a:effectLst/>
                <a:latin typeface="Verdana" panose="020B0604030504040204" pitchFamily="34" charset="0"/>
                <a:ea typeface="Verdana" panose="020B0604030504040204" pitchFamily="34" charset="0"/>
                <a:cs typeface="Arial" panose="020B0604020202020204" pitchFamily="34" charset="0"/>
              </a:rPr>
              <a:t>After parking the truck and getting out of it he did not realize that there was a gap in the ground slipping hurting his right knee</a:t>
            </a:r>
            <a:endParaRPr lang="pt-BR" sz="24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A4510FC2-D306-008C-6CAA-71CBAD8DCF5A}"/>
              </a:ext>
            </a:extLst>
          </p:cNvPr>
          <p:cNvSpPr txBox="1"/>
          <p:nvPr/>
        </p:nvSpPr>
        <p:spPr>
          <a:xfrm>
            <a:off x="304799" y="1396038"/>
            <a:ext cx="2360429" cy="658835"/>
          </a:xfrm>
          <a:prstGeom prst="rect">
            <a:avLst/>
          </a:prstGeom>
          <a:noFill/>
        </p:spPr>
        <p:txBody>
          <a:bodyPr wrap="square">
            <a:spAutoFit/>
          </a:bodyPr>
          <a:lstStyle/>
          <a:p>
            <a:pPr algn="ctr">
              <a:lnSpc>
                <a:spcPct val="107000"/>
              </a:lnSpc>
              <a:spcAft>
                <a:spcPts val="800"/>
              </a:spcAft>
            </a:pPr>
            <a:r>
              <a:rPr lang="en-US" sz="18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Accident narrative</a:t>
            </a:r>
            <a:endParaRPr lang="pt-BR" sz="2400" b="1"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FFDD96EC-61DF-9BFC-3CCC-93D6232D4FF3}"/>
              </a:ext>
            </a:extLst>
          </p:cNvPr>
          <p:cNvSpPr txBox="1"/>
          <p:nvPr/>
        </p:nvSpPr>
        <p:spPr>
          <a:xfrm>
            <a:off x="462940" y="3939468"/>
            <a:ext cx="2360429" cy="362472"/>
          </a:xfrm>
          <a:prstGeom prst="rect">
            <a:avLst/>
          </a:prstGeom>
          <a:noFill/>
        </p:spPr>
        <p:txBody>
          <a:bodyPr wrap="square">
            <a:spAutoFit/>
          </a:bodyPr>
          <a:lstStyle/>
          <a:p>
            <a:pPr algn="ctr">
              <a:lnSpc>
                <a:spcPct val="107000"/>
              </a:lnSpc>
              <a:spcAft>
                <a:spcPts val="800"/>
              </a:spcAft>
            </a:pPr>
            <a:r>
              <a:rPr lang="en-US" sz="18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Lowercasing</a:t>
            </a:r>
            <a:endParaRPr lang="pt-BR" sz="24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6" name="CaixaDeTexto 15">
            <a:extLst>
              <a:ext uri="{FF2B5EF4-FFF2-40B4-BE49-F238E27FC236}">
                <a16:creationId xmlns:a16="http://schemas.microsoft.com/office/drawing/2014/main" id="{9E913B2F-4AF3-BD1D-2831-3852FCD6C71E}"/>
              </a:ext>
            </a:extLst>
          </p:cNvPr>
          <p:cNvSpPr txBox="1"/>
          <p:nvPr/>
        </p:nvSpPr>
        <p:spPr>
          <a:xfrm>
            <a:off x="519222" y="5343353"/>
            <a:ext cx="2360429" cy="362472"/>
          </a:xfrm>
          <a:prstGeom prst="rect">
            <a:avLst/>
          </a:prstGeom>
          <a:noFill/>
        </p:spPr>
        <p:txBody>
          <a:bodyPr wrap="square">
            <a:spAutoFit/>
          </a:bodyPr>
          <a:lstStyle/>
          <a:p>
            <a:pPr>
              <a:lnSpc>
                <a:spcPct val="107000"/>
              </a:lnSpc>
              <a:spcAft>
                <a:spcPts val="800"/>
              </a:spcAft>
            </a:pPr>
            <a:r>
              <a:rPr lang="en-US" sz="18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Stopwords filtering</a:t>
            </a:r>
            <a:endParaRPr lang="pt-BR" sz="24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8" name="CaixaDeTexto 17">
            <a:extLst>
              <a:ext uri="{FF2B5EF4-FFF2-40B4-BE49-F238E27FC236}">
                <a16:creationId xmlns:a16="http://schemas.microsoft.com/office/drawing/2014/main" id="{A9578078-4743-B150-2B1B-358D21FADF60}"/>
              </a:ext>
            </a:extLst>
          </p:cNvPr>
          <p:cNvSpPr txBox="1"/>
          <p:nvPr/>
        </p:nvSpPr>
        <p:spPr>
          <a:xfrm>
            <a:off x="2971155" y="3813975"/>
            <a:ext cx="5426149" cy="955198"/>
          </a:xfrm>
          <a:prstGeom prst="rect">
            <a:avLst/>
          </a:prstGeom>
          <a:noFill/>
        </p:spPr>
        <p:txBody>
          <a:bodyPr wrap="square">
            <a:spAutoFit/>
          </a:bodyPr>
          <a:lstStyle/>
          <a:p>
            <a:pPr>
              <a:lnSpc>
                <a:spcPct val="107000"/>
              </a:lnSpc>
              <a:spcAft>
                <a:spcPts val="800"/>
              </a:spcAft>
            </a:pPr>
            <a:r>
              <a:rPr lang="en-US" sz="1800" i="1" dirty="0">
                <a:solidFill>
                  <a:srgbClr val="000000"/>
                </a:solidFill>
                <a:effectLst/>
                <a:latin typeface="Verdana" panose="020B0604030504040204" pitchFamily="34" charset="0"/>
                <a:ea typeface="Verdana" panose="020B0604030504040204" pitchFamily="34" charset="0"/>
                <a:cs typeface="Arial" panose="020B0604020202020204" pitchFamily="34" charset="0"/>
              </a:rPr>
              <a:t>after parking the truck and getting out of it he did not realize that there was a gap in the ground slipping hurting his right knee</a:t>
            </a:r>
          </a:p>
        </p:txBody>
      </p:sp>
      <p:sp>
        <p:nvSpPr>
          <p:cNvPr id="20" name="CaixaDeTexto 19">
            <a:extLst>
              <a:ext uri="{FF2B5EF4-FFF2-40B4-BE49-F238E27FC236}">
                <a16:creationId xmlns:a16="http://schemas.microsoft.com/office/drawing/2014/main" id="{EEE601D2-4E35-66C4-C421-F044D3993A03}"/>
              </a:ext>
            </a:extLst>
          </p:cNvPr>
          <p:cNvSpPr txBox="1"/>
          <p:nvPr/>
        </p:nvSpPr>
        <p:spPr>
          <a:xfrm>
            <a:off x="2971157" y="5184177"/>
            <a:ext cx="5426149" cy="955198"/>
          </a:xfrm>
          <a:prstGeom prst="rect">
            <a:avLst/>
          </a:prstGeom>
          <a:noFill/>
        </p:spPr>
        <p:txBody>
          <a:bodyPr wrap="square">
            <a:spAutoFit/>
          </a:bodyPr>
          <a:lstStyle/>
          <a:p>
            <a:pPr>
              <a:lnSpc>
                <a:spcPct val="107000"/>
              </a:lnSpc>
              <a:spcAft>
                <a:spcPts val="800"/>
              </a:spcAft>
            </a:pPr>
            <a:r>
              <a:rPr lang="en-US" sz="1800" i="1" dirty="0">
                <a:solidFill>
                  <a:srgbClr val="000000"/>
                </a:solidFill>
                <a:effectLst/>
                <a:latin typeface="Verdana" panose="020B0604030504040204" pitchFamily="34" charset="0"/>
                <a:ea typeface="Verdana" panose="020B0604030504040204" pitchFamily="34" charset="0"/>
                <a:cs typeface="Arial" panose="020B0604020202020204" pitchFamily="34" charset="0"/>
              </a:rPr>
              <a:t>after parking truck getting out of he did not realize that there was gap ground slipping hurting his right knee</a:t>
            </a:r>
          </a:p>
        </p:txBody>
      </p:sp>
      <p:sp>
        <p:nvSpPr>
          <p:cNvPr id="24" name="CaixaDeTexto 23">
            <a:extLst>
              <a:ext uri="{FF2B5EF4-FFF2-40B4-BE49-F238E27FC236}">
                <a16:creationId xmlns:a16="http://schemas.microsoft.com/office/drawing/2014/main" id="{65849D02-0F2C-7D55-EE9E-FCA0BB6547E0}"/>
              </a:ext>
            </a:extLst>
          </p:cNvPr>
          <p:cNvSpPr txBox="1"/>
          <p:nvPr/>
        </p:nvSpPr>
        <p:spPr>
          <a:xfrm>
            <a:off x="286511" y="2933767"/>
            <a:ext cx="2360429" cy="658835"/>
          </a:xfrm>
          <a:prstGeom prst="rect">
            <a:avLst/>
          </a:prstGeom>
          <a:noFill/>
        </p:spPr>
        <p:txBody>
          <a:bodyPr wrap="square">
            <a:spAutoFit/>
          </a:bodyPr>
          <a:lstStyle/>
          <a:p>
            <a:pPr algn="ctr">
              <a:lnSpc>
                <a:spcPct val="107000"/>
              </a:lnSpc>
              <a:spcAft>
                <a:spcPts val="800"/>
              </a:spcAft>
            </a:pPr>
            <a:r>
              <a:rPr lang="en-US" sz="18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Preprocessing operation</a:t>
            </a:r>
            <a:endParaRPr lang="pt-BR" sz="2400" b="1"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5" name="Retângulo 31">
            <a:extLst>
              <a:ext uri="{FF2B5EF4-FFF2-40B4-BE49-F238E27FC236}">
                <a16:creationId xmlns:a16="http://schemas.microsoft.com/office/drawing/2014/main" id="{93EF72C9-181A-575D-BE4E-D350E27C6038}"/>
              </a:ext>
            </a:extLst>
          </p:cNvPr>
          <p:cNvSpPr/>
          <p:nvPr/>
        </p:nvSpPr>
        <p:spPr bwMode="auto">
          <a:xfrm>
            <a:off x="2943013" y="5079847"/>
            <a:ext cx="5482431" cy="1248676"/>
          </a:xfrm>
          <a:prstGeom prst="rect">
            <a:avLst/>
          </a:prstGeom>
          <a:solidFill>
            <a:schemeClr val="bg2">
              <a:lumMod val="20000"/>
              <a:lumOff val="80000"/>
            </a:schemeClr>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17" name="Retângulo 22">
            <a:extLst>
              <a:ext uri="{FF2B5EF4-FFF2-40B4-BE49-F238E27FC236}">
                <a16:creationId xmlns:a16="http://schemas.microsoft.com/office/drawing/2014/main" id="{4C37CF48-E8AC-D2D6-74BA-49C784A85788}"/>
              </a:ext>
            </a:extLst>
          </p:cNvPr>
          <p:cNvSpPr/>
          <p:nvPr/>
        </p:nvSpPr>
        <p:spPr bwMode="auto">
          <a:xfrm>
            <a:off x="2914874" y="3677602"/>
            <a:ext cx="5482431" cy="1248676"/>
          </a:xfrm>
          <a:prstGeom prst="rect">
            <a:avLst/>
          </a:prstGeom>
          <a:solidFill>
            <a:schemeClr val="bg2">
              <a:lumMod val="20000"/>
              <a:lumOff val="80000"/>
            </a:schemeClr>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19" name="CaixaDeTexto 17">
            <a:extLst>
              <a:ext uri="{FF2B5EF4-FFF2-40B4-BE49-F238E27FC236}">
                <a16:creationId xmlns:a16="http://schemas.microsoft.com/office/drawing/2014/main" id="{A4B6C51E-38EB-0FF7-8F29-72823259C265}"/>
              </a:ext>
            </a:extLst>
          </p:cNvPr>
          <p:cNvSpPr txBox="1"/>
          <p:nvPr/>
        </p:nvSpPr>
        <p:spPr>
          <a:xfrm>
            <a:off x="2971155" y="3813975"/>
            <a:ext cx="5426149" cy="955198"/>
          </a:xfrm>
          <a:prstGeom prst="rect">
            <a:avLst/>
          </a:prstGeom>
          <a:noFill/>
        </p:spPr>
        <p:txBody>
          <a:bodyPr wrap="square">
            <a:spAutoFit/>
          </a:bodyPr>
          <a:lstStyle/>
          <a:p>
            <a:pPr algn="just">
              <a:lnSpc>
                <a:spcPct val="107000"/>
              </a:lnSpc>
              <a:spcAft>
                <a:spcPts val="800"/>
              </a:spcAft>
            </a:pPr>
            <a:r>
              <a:rPr lang="en-US" i="1" dirty="0">
                <a:solidFill>
                  <a:srgbClr val="000000"/>
                </a:solidFill>
                <a:latin typeface="Verdana" panose="020B0604030504040204" pitchFamily="34" charset="0"/>
                <a:ea typeface="Verdana" panose="020B0604030504040204" pitchFamily="34" charset="0"/>
                <a:cs typeface="Arial" panose="020B0604020202020204" pitchFamily="34" charset="0"/>
              </a:rPr>
              <a:t>after parking </a:t>
            </a:r>
            <a:r>
              <a:rPr lang="en-US" b="1" i="1" u="sng" dirty="0">
                <a:solidFill>
                  <a:srgbClr val="000000"/>
                </a:solidFill>
                <a:latin typeface="Verdana" panose="020B0604030504040204" pitchFamily="34" charset="0"/>
                <a:ea typeface="Verdana" panose="020B0604030504040204" pitchFamily="34" charset="0"/>
                <a:cs typeface="Arial" panose="020B0604020202020204" pitchFamily="34" charset="0"/>
              </a:rPr>
              <a:t>car</a:t>
            </a:r>
            <a:r>
              <a:rPr lang="en-US" i="1" dirty="0">
                <a:solidFill>
                  <a:srgbClr val="000000"/>
                </a:solidFill>
                <a:latin typeface="Verdana" panose="020B0604030504040204" pitchFamily="34" charset="0"/>
                <a:ea typeface="Verdana" panose="020B0604030504040204" pitchFamily="34" charset="0"/>
                <a:cs typeface="Arial" panose="020B0604020202020204" pitchFamily="34" charset="0"/>
              </a:rPr>
              <a:t> getting out of he did not realize that there was gap ground slipping hurting his right knee</a:t>
            </a:r>
            <a:r>
              <a:rPr lang="en-US" dirty="0">
                <a:solidFill>
                  <a:srgbClr val="000000"/>
                </a:solidFill>
                <a:latin typeface="Verdana" panose="020B0604030504040204" pitchFamily="34" charset="0"/>
                <a:ea typeface="Verdana" panose="020B0604030504040204" pitchFamily="34" charset="0"/>
                <a:cs typeface="Arial" panose="020B0604020202020204" pitchFamily="34" charset="0"/>
              </a:rPr>
              <a:t> </a:t>
            </a:r>
            <a:endParaRPr lang="pt-BR" sz="2400" dirty="0">
              <a:solidFill>
                <a:srgbClr val="000000"/>
              </a:solidFill>
              <a:latin typeface="Verdana" panose="020B0604030504040204" pitchFamily="34" charset="0"/>
              <a:ea typeface="Verdana" panose="020B0604030504040204" pitchFamily="34" charset="0"/>
              <a:cs typeface="Arial" panose="020B0604020202020204" pitchFamily="34" charset="0"/>
            </a:endParaRPr>
          </a:p>
        </p:txBody>
      </p:sp>
      <p:sp>
        <p:nvSpPr>
          <p:cNvPr id="21" name="CaixaDeTexto 19">
            <a:extLst>
              <a:ext uri="{FF2B5EF4-FFF2-40B4-BE49-F238E27FC236}">
                <a16:creationId xmlns:a16="http://schemas.microsoft.com/office/drawing/2014/main" id="{E8A7AAE8-F062-3826-2EBC-22FF8198F54F}"/>
              </a:ext>
            </a:extLst>
          </p:cNvPr>
          <p:cNvSpPr txBox="1"/>
          <p:nvPr/>
        </p:nvSpPr>
        <p:spPr>
          <a:xfrm>
            <a:off x="2971157" y="5184177"/>
            <a:ext cx="5426149" cy="955198"/>
          </a:xfrm>
          <a:prstGeom prst="rect">
            <a:avLst/>
          </a:prstGeom>
          <a:noFill/>
        </p:spPr>
        <p:txBody>
          <a:bodyPr wrap="square">
            <a:spAutoFit/>
          </a:bodyPr>
          <a:lstStyle/>
          <a:p>
            <a:pPr algn="just">
              <a:lnSpc>
                <a:spcPct val="107000"/>
              </a:lnSpc>
              <a:spcAft>
                <a:spcPts val="800"/>
              </a:spcAft>
            </a:pPr>
            <a:r>
              <a:rPr lang="en-US" sz="1800" i="1" dirty="0">
                <a:solidFill>
                  <a:srgbClr val="000000"/>
                </a:solidFill>
                <a:effectLst/>
                <a:latin typeface="Verdana" panose="020B0604030504040204" pitchFamily="34" charset="0"/>
                <a:ea typeface="Verdana" panose="020B0604030504040204" pitchFamily="34" charset="0"/>
                <a:cs typeface="Arial" panose="020B0604020202020204" pitchFamily="34" charset="0"/>
              </a:rPr>
              <a:t>after parking truck getting out of he did not realize that there was gap ground slipping </a:t>
            </a:r>
            <a:r>
              <a:rPr lang="en-US" sz="1800" b="1" i="1" u="sng" dirty="0">
                <a:solidFill>
                  <a:srgbClr val="000000"/>
                </a:solidFill>
                <a:effectLst/>
                <a:latin typeface="Verdana" panose="020B0604030504040204" pitchFamily="34" charset="0"/>
                <a:ea typeface="Verdana" panose="020B0604030504040204" pitchFamily="34" charset="0"/>
                <a:cs typeface="Arial" panose="020B0604020202020204" pitchFamily="34" charset="0"/>
              </a:rPr>
              <a:t>harming</a:t>
            </a:r>
            <a:r>
              <a:rPr lang="en-US" sz="1800" i="1" dirty="0">
                <a:solidFill>
                  <a:srgbClr val="000000"/>
                </a:solidFill>
                <a:effectLst/>
                <a:latin typeface="Verdana" panose="020B0604030504040204" pitchFamily="34" charset="0"/>
                <a:ea typeface="Verdana" panose="020B0604030504040204" pitchFamily="34" charset="0"/>
                <a:cs typeface="Arial" panose="020B0604020202020204" pitchFamily="34" charset="0"/>
              </a:rPr>
              <a:t> his right knee</a:t>
            </a:r>
            <a:endParaRPr lang="pt-BR" sz="24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25" name="CaixaDeTexto 14">
            <a:extLst>
              <a:ext uri="{FF2B5EF4-FFF2-40B4-BE49-F238E27FC236}">
                <a16:creationId xmlns:a16="http://schemas.microsoft.com/office/drawing/2014/main" id="{BD557A3F-272A-3D87-2D0A-040F3591803C}"/>
              </a:ext>
            </a:extLst>
          </p:cNvPr>
          <p:cNvSpPr txBox="1"/>
          <p:nvPr/>
        </p:nvSpPr>
        <p:spPr>
          <a:xfrm>
            <a:off x="462940" y="4109024"/>
            <a:ext cx="2360429" cy="362472"/>
          </a:xfrm>
          <a:prstGeom prst="rect">
            <a:avLst/>
          </a:prstGeom>
          <a:noFill/>
        </p:spPr>
        <p:txBody>
          <a:bodyPr wrap="square">
            <a:spAutoFit/>
          </a:bodyPr>
          <a:lstStyle/>
          <a:p>
            <a:pPr algn="ctr">
              <a:lnSpc>
                <a:spcPct val="107000"/>
              </a:lnSpc>
              <a:spcAft>
                <a:spcPts val="800"/>
              </a:spcAft>
            </a:pPr>
            <a:r>
              <a:rPr lang="en-US" sz="18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DA 1</a:t>
            </a:r>
            <a:endParaRPr lang="pt-BR" sz="24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26" name="CaixaDeTexto 16">
            <a:extLst>
              <a:ext uri="{FF2B5EF4-FFF2-40B4-BE49-F238E27FC236}">
                <a16:creationId xmlns:a16="http://schemas.microsoft.com/office/drawing/2014/main" id="{6A8AD300-1B83-85E0-2F01-5CD44FD09406}"/>
              </a:ext>
            </a:extLst>
          </p:cNvPr>
          <p:cNvSpPr txBox="1"/>
          <p:nvPr/>
        </p:nvSpPr>
        <p:spPr>
          <a:xfrm>
            <a:off x="462940" y="5394287"/>
            <a:ext cx="2360429" cy="362472"/>
          </a:xfrm>
          <a:prstGeom prst="rect">
            <a:avLst/>
          </a:prstGeom>
          <a:noFill/>
        </p:spPr>
        <p:txBody>
          <a:bodyPr wrap="square">
            <a:spAutoFit/>
          </a:bodyPr>
          <a:lstStyle/>
          <a:p>
            <a:pPr algn="ctr">
              <a:lnSpc>
                <a:spcPct val="107000"/>
              </a:lnSpc>
              <a:spcAft>
                <a:spcPts val="800"/>
              </a:spcAft>
            </a:pPr>
            <a:r>
              <a:rPr lang="en-US" sz="18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DA 2</a:t>
            </a:r>
            <a:endParaRPr lang="pt-BR" sz="24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27" name="Retângulo 22">
            <a:extLst>
              <a:ext uri="{FF2B5EF4-FFF2-40B4-BE49-F238E27FC236}">
                <a16:creationId xmlns:a16="http://schemas.microsoft.com/office/drawing/2014/main" id="{A5D5E9F4-A65D-E842-3B85-DE50ADBCCD85}"/>
              </a:ext>
            </a:extLst>
          </p:cNvPr>
          <p:cNvSpPr/>
          <p:nvPr/>
        </p:nvSpPr>
        <p:spPr bwMode="auto">
          <a:xfrm>
            <a:off x="3067274" y="3830002"/>
            <a:ext cx="5482431" cy="1516190"/>
          </a:xfrm>
          <a:prstGeom prst="rect">
            <a:avLst/>
          </a:prstGeom>
          <a:solidFill>
            <a:schemeClr val="bg2">
              <a:lumMod val="20000"/>
              <a:lumOff val="80000"/>
            </a:schemeClr>
          </a:solidFill>
          <a:ln>
            <a:solidFill>
              <a:srgbClr val="BFD5E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28" name="CaixaDeTexto 17">
            <a:extLst>
              <a:ext uri="{FF2B5EF4-FFF2-40B4-BE49-F238E27FC236}">
                <a16:creationId xmlns:a16="http://schemas.microsoft.com/office/drawing/2014/main" id="{78C01052-C417-59C2-F802-49060C24EC37}"/>
              </a:ext>
            </a:extLst>
          </p:cNvPr>
          <p:cNvSpPr txBox="1"/>
          <p:nvPr/>
        </p:nvSpPr>
        <p:spPr>
          <a:xfrm>
            <a:off x="3123555" y="3966375"/>
            <a:ext cx="5426149" cy="1251561"/>
          </a:xfrm>
          <a:prstGeom prst="rect">
            <a:avLst/>
          </a:prstGeom>
          <a:noFill/>
        </p:spPr>
        <p:txBody>
          <a:bodyPr wrap="square">
            <a:spAutoFit/>
          </a:bodyPr>
          <a:lstStyle/>
          <a:p>
            <a:pPr algn="just">
              <a:lnSpc>
                <a:spcPct val="107000"/>
              </a:lnSpc>
              <a:spcAft>
                <a:spcPts val="800"/>
              </a:spcAft>
            </a:pPr>
            <a:r>
              <a:rPr lang="en-US" sz="1800" i="1" dirty="0">
                <a:solidFill>
                  <a:srgbClr val="000000"/>
                </a:solidFill>
                <a:effectLst/>
                <a:latin typeface="Verdana" panose="020B0604030504040204" pitchFamily="34" charset="0"/>
                <a:ea typeface="Verdana" panose="020B0604030504040204" pitchFamily="34" charset="0"/>
                <a:cs typeface="Arial" panose="020B0604020202020204" pitchFamily="34" charset="0"/>
              </a:rPr>
              <a:t>[CLS] [after] [parking] [truck] [getting] [out] [of] [he] [did] [not] [realize] [that] [there] [was] [gap] [ground] [slipping] [hurting] [his] [right] [knee] [SEP]</a:t>
            </a:r>
            <a:endParaRPr lang="pt-BR" sz="2400" dirty="0">
              <a:solidFill>
                <a:srgbClr val="000000"/>
              </a:solidFill>
              <a:latin typeface="Verdana" panose="020B0604030504040204" pitchFamily="34" charset="0"/>
              <a:ea typeface="Verdana" panose="020B0604030504040204" pitchFamily="34" charset="0"/>
              <a:cs typeface="Arial" panose="020B0604020202020204" pitchFamily="34" charset="0"/>
            </a:endParaRPr>
          </a:p>
        </p:txBody>
      </p:sp>
      <p:sp>
        <p:nvSpPr>
          <p:cNvPr id="29" name="CaixaDeTexto 14">
            <a:extLst>
              <a:ext uri="{FF2B5EF4-FFF2-40B4-BE49-F238E27FC236}">
                <a16:creationId xmlns:a16="http://schemas.microsoft.com/office/drawing/2014/main" id="{93701DC4-B482-92F3-BE9F-F09D2F2FD693}"/>
              </a:ext>
            </a:extLst>
          </p:cNvPr>
          <p:cNvSpPr txBox="1"/>
          <p:nvPr/>
        </p:nvSpPr>
        <p:spPr>
          <a:xfrm>
            <a:off x="615340" y="4261424"/>
            <a:ext cx="2360429" cy="362472"/>
          </a:xfrm>
          <a:prstGeom prst="rect">
            <a:avLst/>
          </a:prstGeom>
          <a:noFill/>
        </p:spPr>
        <p:txBody>
          <a:bodyPr wrap="square">
            <a:spAutoFit/>
          </a:bodyPr>
          <a:lstStyle/>
          <a:p>
            <a:pPr algn="ctr">
              <a:lnSpc>
                <a:spcPct val="107000"/>
              </a:lnSpc>
              <a:spcAft>
                <a:spcPts val="800"/>
              </a:spcAft>
            </a:pPr>
            <a:r>
              <a:rPr lang="pt-BR" dirty="0" err="1">
                <a:solidFill>
                  <a:srgbClr val="000000"/>
                </a:solidFill>
                <a:effectLst/>
                <a:latin typeface="Verdana" panose="020B0604030504040204" pitchFamily="34" charset="0"/>
                <a:ea typeface="Verdana" panose="020B0604030504040204" pitchFamily="34" charset="0"/>
                <a:cs typeface="Arial" panose="020B0604020202020204" pitchFamily="34" charset="0"/>
              </a:rPr>
              <a:t>Tokenization</a:t>
            </a:r>
            <a:endParaRPr lang="pt-BR"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6480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xit" presetSubtype="0" fill="hold" grpId="1" nodeType="with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3" grpId="0" animBg="1"/>
      <p:bldP spid="14" grpId="0"/>
      <p:bldP spid="16" grpId="0"/>
      <p:bldP spid="18" grpId="0"/>
      <p:bldP spid="20" grpId="0"/>
      <p:bldP spid="15" grpId="0" animBg="1"/>
      <p:bldP spid="15" grpId="1" animBg="1"/>
      <p:bldP spid="17" grpId="0" animBg="1"/>
      <p:bldP spid="17" grpId="1" animBg="1"/>
      <p:bldP spid="19" grpId="0"/>
      <p:bldP spid="19" grpId="1"/>
      <p:bldP spid="21" grpId="0"/>
      <p:bldP spid="21" grpId="1"/>
      <p:bldP spid="25" grpId="0"/>
      <p:bldP spid="25" grpId="1"/>
      <p:bldP spid="26" grpId="0"/>
      <p:bldP spid="26" grpId="1"/>
      <p:bldP spid="27" grpId="0" animBg="1"/>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US" dirty="0">
                <a:latin typeface="Verdana" panose="020B0604030504040204" pitchFamily="34" charset="0"/>
                <a:ea typeface="Verdana" panose="020B0604030504040204" pitchFamily="34" charset="0"/>
              </a:rPr>
              <a:t>BERT and MLP applied</a:t>
            </a:r>
          </a:p>
        </p:txBody>
      </p:sp>
      <p:sp>
        <p:nvSpPr>
          <p:cNvPr id="17" name="CaixaDeTexto 16">
            <a:extLst>
              <a:ext uri="{FF2B5EF4-FFF2-40B4-BE49-F238E27FC236}">
                <a16:creationId xmlns:a16="http://schemas.microsoft.com/office/drawing/2014/main" id="{80819F4F-55D4-0822-3B81-F3AE892F5EC0}"/>
              </a:ext>
            </a:extLst>
          </p:cNvPr>
          <p:cNvSpPr txBox="1"/>
          <p:nvPr/>
        </p:nvSpPr>
        <p:spPr>
          <a:xfrm>
            <a:off x="2160814" y="5864541"/>
            <a:ext cx="5812971" cy="307777"/>
          </a:xfrm>
          <a:prstGeom prst="rect">
            <a:avLst/>
          </a:prstGeom>
          <a:noFill/>
        </p:spPr>
        <p:txBody>
          <a:bodyPr wrap="square">
            <a:spAutoFit/>
          </a:bodyPr>
          <a:lstStyle/>
          <a:p>
            <a:r>
              <a:rPr lang="en-US" sz="1400" dirty="0">
                <a:effectLst/>
                <a:latin typeface="Times New Roman" panose="02020603050405020304" pitchFamily="18" charset="0"/>
                <a:ea typeface="Calibri" panose="020F0502020204030204" pitchFamily="34" charset="0"/>
              </a:rPr>
              <a:t>Figure 4. Example of </a:t>
            </a:r>
            <a:r>
              <a:rPr lang="en-US" sz="1400" dirty="0">
                <a:latin typeface="Times New Roman" panose="02020603050405020304" pitchFamily="18" charset="0"/>
                <a:ea typeface="Calibri" panose="020F0502020204030204" pitchFamily="34" charset="0"/>
              </a:rPr>
              <a:t>t</a:t>
            </a:r>
            <a:r>
              <a:rPr lang="en-US" sz="1400" dirty="0">
                <a:effectLst/>
                <a:latin typeface="Times New Roman" panose="02020603050405020304" pitchFamily="18" charset="0"/>
                <a:ea typeface="Calibri" panose="020F0502020204030204" pitchFamily="34" charset="0"/>
              </a:rPr>
              <a:t>okenization and encoding concatenated vector.</a:t>
            </a:r>
            <a:endParaRPr lang="pt-BR" sz="1400" dirty="0"/>
          </a:p>
        </p:txBody>
      </p:sp>
      <p:pic>
        <p:nvPicPr>
          <p:cNvPr id="12" name="Imagem 11">
            <a:extLst>
              <a:ext uri="{FF2B5EF4-FFF2-40B4-BE49-F238E27FC236}">
                <a16:creationId xmlns:a16="http://schemas.microsoft.com/office/drawing/2014/main" id="{3FDB206D-A011-FDE0-2893-C7F165696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898" y="1242351"/>
            <a:ext cx="5218203" cy="4622190"/>
          </a:xfrm>
          <a:prstGeom prst="rect">
            <a:avLst/>
          </a:prstGeom>
        </p:spPr>
      </p:pic>
      <p:sp>
        <p:nvSpPr>
          <p:cNvPr id="6" name="Espaço Reservado para Rodapé 9">
            <a:extLst>
              <a:ext uri="{FF2B5EF4-FFF2-40B4-BE49-F238E27FC236}">
                <a16:creationId xmlns:a16="http://schemas.microsoft.com/office/drawing/2014/main" id="{43ED5EC4-B728-AF54-5B81-9F6ED8967E0B}"/>
              </a:ext>
            </a:extLst>
          </p:cNvPr>
          <p:cNvSpPr>
            <a:spLocks noGrp="1"/>
          </p:cNvSpPr>
          <p:nvPr>
            <p:ph type="ftr" idx="11"/>
          </p:nvPr>
        </p:nvSpPr>
        <p:spPr>
          <a:xfrm>
            <a:off x="1828800" y="6419154"/>
            <a:ext cx="6477000" cy="474663"/>
          </a:xfrm>
          <a:prstGeom prst="rect">
            <a:avLst/>
          </a:prstGeom>
        </p:spPr>
        <p:txBody>
          <a:bodyPr/>
          <a:lstStyle>
            <a:lvl1pPr>
              <a:defRPr sz="1100" b="1">
                <a:solidFill>
                  <a:schemeClr val="accent6">
                    <a:lumMod val="50000"/>
                  </a:schemeClr>
                </a:solidFill>
              </a:defRPr>
            </a:lvl1pPr>
          </a:lstStyle>
          <a:p>
            <a:pPr lvl="0" algn="ctr" defTabSz="449263" eaLnBrk="0" fontAlgn="base" hangingPunct="0">
              <a:spcBef>
                <a:spcPct val="0"/>
              </a:spcBef>
              <a:spcAft>
                <a:spcPct val="0"/>
              </a:spcAft>
            </a:pPr>
            <a:r>
              <a:rPr lang="en-US" sz="1100" b="0">
                <a:latin typeface="Arial Rounded MT Bold" panose="020F0704030504030204" pitchFamily="34" charset="0"/>
                <a:ea typeface="MS Gothic" panose="020B0609070205080204" pitchFamily="49" charset="-128"/>
              </a:rPr>
              <a:t>Combining BERT with Numerical Features to Classify Injury Leave Based on Accident Description – Ramos et al. (2022) PSAM</a:t>
            </a:r>
            <a:endParaRPr lang="pt-BR" sz="1100" b="0" dirty="0">
              <a:latin typeface="Arial Rounded MT Bold" panose="020F0704030504030204" pitchFamily="34" charset="0"/>
              <a:ea typeface="MS Gothic" panose="020B0609070205080204" pitchFamily="49" charset="-128"/>
            </a:endParaRPr>
          </a:p>
        </p:txBody>
      </p:sp>
    </p:spTree>
    <p:extLst>
      <p:ext uri="{BB962C8B-B14F-4D97-AF65-F5344CB8AC3E}">
        <p14:creationId xmlns:p14="http://schemas.microsoft.com/office/powerpoint/2010/main" val="26091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err="1">
                <a:latin typeface="Verdana" panose="020B0604030504040204" pitchFamily="34" charset="0"/>
                <a:ea typeface="Verdana" panose="020B0604030504040204" pitchFamily="34" charset="0"/>
              </a:rPr>
              <a:t>Results</a:t>
            </a:r>
            <a:r>
              <a:rPr lang="pt-BR" dirty="0">
                <a:latin typeface="Verdana" panose="020B0604030504040204" pitchFamily="34" charset="0"/>
                <a:ea typeface="Verdana" panose="020B0604030504040204" pitchFamily="34" charset="0"/>
              </a:rPr>
              <a:t> </a:t>
            </a:r>
            <a:r>
              <a:rPr lang="pt-BR" dirty="0" err="1">
                <a:latin typeface="Verdana" panose="020B0604030504040204" pitchFamily="34" charset="0"/>
                <a:ea typeface="Verdana" panose="020B0604030504040204" pitchFamily="34" charset="0"/>
              </a:rPr>
              <a:t>and</a:t>
            </a:r>
            <a:r>
              <a:rPr lang="pt-BR" dirty="0">
                <a:latin typeface="Verdana" panose="020B0604030504040204" pitchFamily="34" charset="0"/>
                <a:ea typeface="Verdana" panose="020B0604030504040204" pitchFamily="34" charset="0"/>
              </a:rPr>
              <a:t> </a:t>
            </a:r>
            <a:r>
              <a:rPr lang="pt-BR" dirty="0" err="1">
                <a:latin typeface="Verdana" panose="020B0604030504040204" pitchFamily="34" charset="0"/>
                <a:ea typeface="Verdana" panose="020B0604030504040204" pitchFamily="34" charset="0"/>
              </a:rPr>
              <a:t>discussion</a:t>
            </a:r>
            <a:endParaRPr lang="en-US" dirty="0">
              <a:latin typeface="Verdana"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FE22C1E0-3C00-31C6-B446-D866F4012168}"/>
              </a:ext>
            </a:extLst>
          </p:cNvPr>
          <p:cNvSpPr>
            <a:spLocks noChangeArrowheads="1"/>
          </p:cNvSpPr>
          <p:nvPr/>
        </p:nvSpPr>
        <p:spPr bwMode="auto">
          <a:xfrm>
            <a:off x="152401" y="11756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Tabela 9">
            <a:extLst>
              <a:ext uri="{FF2B5EF4-FFF2-40B4-BE49-F238E27FC236}">
                <a16:creationId xmlns:a16="http://schemas.microsoft.com/office/drawing/2014/main" id="{6EC50FEB-FFA1-F5A9-94E9-856EF4AB7196}"/>
              </a:ext>
            </a:extLst>
          </p:cNvPr>
          <p:cNvGraphicFramePr>
            <a:graphicFrameLocks noGrp="1"/>
          </p:cNvGraphicFramePr>
          <p:nvPr>
            <p:extLst>
              <p:ext uri="{D42A27DB-BD31-4B8C-83A1-F6EECF244321}">
                <p14:modId xmlns:p14="http://schemas.microsoft.com/office/powerpoint/2010/main" val="2933368910"/>
              </p:ext>
            </p:extLst>
          </p:nvPr>
        </p:nvGraphicFramePr>
        <p:xfrm>
          <a:off x="1263830" y="2117674"/>
          <a:ext cx="3795093" cy="801008"/>
        </p:xfrm>
        <a:graphic>
          <a:graphicData uri="http://schemas.openxmlformats.org/drawingml/2006/table">
            <a:tbl>
              <a:tblPr firstRow="1" firstCol="1" bandRow="1">
                <a:tableStyleId>{9D7B26C5-4107-4FEC-AEDC-1716B250A1EF}</a:tableStyleId>
              </a:tblPr>
              <a:tblGrid>
                <a:gridCol w="1498841">
                  <a:extLst>
                    <a:ext uri="{9D8B030D-6E8A-4147-A177-3AD203B41FA5}">
                      <a16:colId xmlns:a16="http://schemas.microsoft.com/office/drawing/2014/main" val="3440195698"/>
                    </a:ext>
                  </a:extLst>
                </a:gridCol>
                <a:gridCol w="969010">
                  <a:extLst>
                    <a:ext uri="{9D8B030D-6E8A-4147-A177-3AD203B41FA5}">
                      <a16:colId xmlns:a16="http://schemas.microsoft.com/office/drawing/2014/main" val="3143390741"/>
                    </a:ext>
                  </a:extLst>
                </a:gridCol>
                <a:gridCol w="1327242">
                  <a:extLst>
                    <a:ext uri="{9D8B030D-6E8A-4147-A177-3AD203B41FA5}">
                      <a16:colId xmlns:a16="http://schemas.microsoft.com/office/drawing/2014/main" val="1947353893"/>
                    </a:ext>
                  </a:extLst>
                </a:gridCol>
              </a:tblGrid>
              <a:tr h="538668">
                <a:tc>
                  <a:txBody>
                    <a:bodyPr/>
                    <a:lstStyle/>
                    <a:p>
                      <a:pPr algn="ctr">
                        <a:lnSpc>
                          <a:spcPct val="107000"/>
                        </a:lnSpc>
                        <a:spcAft>
                          <a:spcPts val="800"/>
                        </a:spcAft>
                      </a:pPr>
                      <a:r>
                        <a:rPr lang="pt-BR" sz="1400" dirty="0" err="1">
                          <a:effectLst/>
                          <a:latin typeface="Verdana" panose="020B0604030504040204" pitchFamily="34" charset="0"/>
                          <a:ea typeface="Verdana" panose="020B0604030504040204" pitchFamily="34" charset="0"/>
                        </a:rPr>
                        <a:t>Measures</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400" dirty="0" err="1">
                          <a:effectLst/>
                          <a:latin typeface="Verdana" panose="020B0604030504040204" pitchFamily="34" charset="0"/>
                          <a:ea typeface="Verdana" panose="020B0604030504040204" pitchFamily="34" charset="0"/>
                        </a:rPr>
                        <a:t>Median</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pt-BR" sz="1400" dirty="0">
                          <a:effectLst/>
                          <a:latin typeface="Verdana" panose="020B0604030504040204" pitchFamily="34" charset="0"/>
                          <a:ea typeface="Verdana" panose="020B0604030504040204" pitchFamily="34" charset="0"/>
                        </a:rPr>
                        <a:t>Standard </a:t>
                      </a:r>
                      <a:r>
                        <a:rPr lang="pt-BR" sz="1400" dirty="0" err="1">
                          <a:effectLst/>
                          <a:latin typeface="Verdana" panose="020B0604030504040204" pitchFamily="34" charset="0"/>
                          <a:ea typeface="Verdana" panose="020B0604030504040204" pitchFamily="34" charset="0"/>
                        </a:rPr>
                        <a:t>deviation</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4217714"/>
                  </a:ext>
                </a:extLst>
              </a:tr>
              <a:tr h="262340">
                <a:tc>
                  <a:txBody>
                    <a:bodyPr/>
                    <a:lstStyle/>
                    <a:p>
                      <a:pPr algn="ctr">
                        <a:lnSpc>
                          <a:spcPct val="107000"/>
                        </a:lnSpc>
                        <a:spcAft>
                          <a:spcPts val="800"/>
                        </a:spcAft>
                      </a:pPr>
                      <a:r>
                        <a:rPr lang="pt-BR" sz="1400">
                          <a:effectLst/>
                          <a:latin typeface="Verdana" panose="020B0604030504040204" pitchFamily="34" charset="0"/>
                          <a:ea typeface="Verdana" panose="020B0604030504040204" pitchFamily="34" charset="0"/>
                        </a:rPr>
                        <a:t>Accuracy</a:t>
                      </a:r>
                      <a:endParaRPr lang="pt-BR" sz="18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BR" sz="1400" dirty="0">
                          <a:effectLst/>
                          <a:latin typeface="Verdana" panose="020B0604030504040204" pitchFamily="34" charset="0"/>
                          <a:ea typeface="Verdana" panose="020B0604030504040204" pitchFamily="34" charset="0"/>
                        </a:rPr>
                        <a:t>73.50 %</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BR" sz="1400" dirty="0">
                          <a:effectLst/>
                          <a:latin typeface="Verdana" panose="020B0604030504040204" pitchFamily="34" charset="0"/>
                          <a:ea typeface="Verdana" panose="020B0604030504040204" pitchFamily="34" charset="0"/>
                        </a:rPr>
                        <a:t>3.18</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4027073841"/>
                  </a:ext>
                </a:extLst>
              </a:tr>
            </a:tbl>
          </a:graphicData>
        </a:graphic>
      </p:graphicFrame>
      <p:graphicFrame>
        <p:nvGraphicFramePr>
          <p:cNvPr id="11" name="Tabela 10">
            <a:extLst>
              <a:ext uri="{FF2B5EF4-FFF2-40B4-BE49-F238E27FC236}">
                <a16:creationId xmlns:a16="http://schemas.microsoft.com/office/drawing/2014/main" id="{4744F15A-5FD1-B0B3-E681-06FD01C37F96}"/>
              </a:ext>
            </a:extLst>
          </p:cNvPr>
          <p:cNvGraphicFramePr>
            <a:graphicFrameLocks noGrp="1"/>
          </p:cNvGraphicFramePr>
          <p:nvPr>
            <p:extLst>
              <p:ext uri="{D42A27DB-BD31-4B8C-83A1-F6EECF244321}">
                <p14:modId xmlns:p14="http://schemas.microsoft.com/office/powerpoint/2010/main" val="3205687075"/>
              </p:ext>
            </p:extLst>
          </p:nvPr>
        </p:nvGraphicFramePr>
        <p:xfrm>
          <a:off x="64043" y="4201852"/>
          <a:ext cx="5971178" cy="801007"/>
        </p:xfrm>
        <a:graphic>
          <a:graphicData uri="http://schemas.openxmlformats.org/drawingml/2006/table">
            <a:tbl>
              <a:tblPr firstRow="1" firstCol="1" bandRow="1">
                <a:tableStyleId>{9D7B26C5-4107-4FEC-AEDC-1716B250A1EF}</a:tableStyleId>
              </a:tblPr>
              <a:tblGrid>
                <a:gridCol w="2548573">
                  <a:extLst>
                    <a:ext uri="{9D8B030D-6E8A-4147-A177-3AD203B41FA5}">
                      <a16:colId xmlns:a16="http://schemas.microsoft.com/office/drawing/2014/main" val="1813244275"/>
                    </a:ext>
                  </a:extLst>
                </a:gridCol>
                <a:gridCol w="1311729">
                  <a:extLst>
                    <a:ext uri="{9D8B030D-6E8A-4147-A177-3AD203B41FA5}">
                      <a16:colId xmlns:a16="http://schemas.microsoft.com/office/drawing/2014/main" val="2195544108"/>
                    </a:ext>
                  </a:extLst>
                </a:gridCol>
                <a:gridCol w="799147">
                  <a:extLst>
                    <a:ext uri="{9D8B030D-6E8A-4147-A177-3AD203B41FA5}">
                      <a16:colId xmlns:a16="http://schemas.microsoft.com/office/drawing/2014/main" val="610952650"/>
                    </a:ext>
                  </a:extLst>
                </a:gridCol>
                <a:gridCol w="1311729">
                  <a:extLst>
                    <a:ext uri="{9D8B030D-6E8A-4147-A177-3AD203B41FA5}">
                      <a16:colId xmlns:a16="http://schemas.microsoft.com/office/drawing/2014/main" val="2759399601"/>
                    </a:ext>
                  </a:extLst>
                </a:gridCol>
              </a:tblGrid>
              <a:tr h="342809">
                <a:tc>
                  <a:txBody>
                    <a:bodyPr/>
                    <a:lstStyle/>
                    <a:p>
                      <a:pPr algn="ctr">
                        <a:lnSpc>
                          <a:spcPct val="107000"/>
                        </a:lnSpc>
                        <a:spcBef>
                          <a:spcPts val="600"/>
                        </a:spcBef>
                        <a:spcAft>
                          <a:spcPts val="800"/>
                        </a:spcAft>
                      </a:pPr>
                      <a:r>
                        <a:rPr lang="pt-BR" sz="1400" dirty="0" err="1">
                          <a:effectLst/>
                          <a:latin typeface="Verdana" panose="020B0604030504040204" pitchFamily="34" charset="0"/>
                          <a:ea typeface="Verdana" panose="020B0604030504040204" pitchFamily="34" charset="0"/>
                        </a:rPr>
                        <a:t>Consequence</a:t>
                      </a:r>
                      <a:r>
                        <a:rPr lang="pt-BR" sz="1400" dirty="0">
                          <a:effectLst/>
                          <a:latin typeface="Verdana" panose="020B0604030504040204" pitchFamily="34" charset="0"/>
                          <a:ea typeface="Verdana" panose="020B0604030504040204" pitchFamily="34" charset="0"/>
                        </a:rPr>
                        <a:t>/ Mensure</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ct val="107000"/>
                        </a:lnSpc>
                        <a:spcBef>
                          <a:spcPts val="600"/>
                        </a:spcBef>
                        <a:spcAft>
                          <a:spcPts val="800"/>
                        </a:spcAft>
                      </a:pPr>
                      <a:r>
                        <a:rPr lang="pt-BR" sz="1400">
                          <a:effectLst/>
                          <a:latin typeface="Verdana" panose="020B0604030504040204" pitchFamily="34" charset="0"/>
                          <a:ea typeface="Verdana" panose="020B0604030504040204" pitchFamily="34" charset="0"/>
                        </a:rPr>
                        <a:t>Precision</a:t>
                      </a:r>
                      <a:endParaRPr lang="pt-BR" sz="18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ct val="107000"/>
                        </a:lnSpc>
                        <a:spcBef>
                          <a:spcPts val="600"/>
                        </a:spcBef>
                        <a:spcAft>
                          <a:spcPts val="800"/>
                        </a:spcAft>
                      </a:pPr>
                      <a:r>
                        <a:rPr lang="pt-BR" sz="1400" dirty="0">
                          <a:effectLst/>
                          <a:latin typeface="Verdana" panose="020B0604030504040204" pitchFamily="34" charset="0"/>
                          <a:ea typeface="Verdana" panose="020B0604030504040204" pitchFamily="34" charset="0"/>
                        </a:rPr>
                        <a:t>Recall</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ct val="107000"/>
                        </a:lnSpc>
                        <a:spcBef>
                          <a:spcPts val="600"/>
                        </a:spcBef>
                        <a:spcAft>
                          <a:spcPts val="800"/>
                        </a:spcAft>
                      </a:pPr>
                      <a:r>
                        <a:rPr lang="pt-BR" sz="1400">
                          <a:effectLst/>
                          <a:latin typeface="Verdana" panose="020B0604030504040204" pitchFamily="34" charset="0"/>
                          <a:ea typeface="Verdana" panose="020B0604030504040204" pitchFamily="34" charset="0"/>
                        </a:rPr>
                        <a:t>F</a:t>
                      </a:r>
                      <a:r>
                        <a:rPr lang="pt-BR" sz="1400" baseline="-25000">
                          <a:effectLst/>
                          <a:latin typeface="Verdana" panose="020B0604030504040204" pitchFamily="34" charset="0"/>
                          <a:ea typeface="Verdana" panose="020B0604030504040204" pitchFamily="34" charset="0"/>
                        </a:rPr>
                        <a:t>1</a:t>
                      </a:r>
                      <a:r>
                        <a:rPr lang="pt-BR" sz="1400">
                          <a:effectLst/>
                          <a:latin typeface="Verdana" panose="020B0604030504040204" pitchFamily="34" charset="0"/>
                          <a:ea typeface="Verdana" panose="020B0604030504040204" pitchFamily="34" charset="0"/>
                        </a:rPr>
                        <a:t>-score</a:t>
                      </a:r>
                      <a:endParaRPr lang="pt-BR" sz="18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3081516330"/>
                  </a:ext>
                </a:extLst>
              </a:tr>
              <a:tr h="229099">
                <a:tc>
                  <a:txBody>
                    <a:bodyPr/>
                    <a:lstStyle/>
                    <a:p>
                      <a:pPr algn="ctr">
                        <a:lnSpc>
                          <a:spcPct val="107000"/>
                        </a:lnSpc>
                        <a:spcBef>
                          <a:spcPts val="600"/>
                        </a:spcBef>
                        <a:spcAft>
                          <a:spcPts val="800"/>
                        </a:spcAft>
                      </a:pPr>
                      <a:r>
                        <a:rPr lang="pt-BR" sz="1400" dirty="0">
                          <a:effectLst/>
                          <a:latin typeface="Verdana" panose="020B0604030504040204" pitchFamily="34" charset="0"/>
                          <a:ea typeface="Verdana" panose="020B0604030504040204" pitchFamily="34" charset="0"/>
                        </a:rPr>
                        <a:t>0</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ct val="107000"/>
                        </a:lnSpc>
                        <a:spcBef>
                          <a:spcPts val="600"/>
                        </a:spcBef>
                        <a:spcAft>
                          <a:spcPts val="800"/>
                        </a:spcAft>
                      </a:pPr>
                      <a:r>
                        <a:rPr lang="pt-BR" sz="1400">
                          <a:effectLst/>
                          <a:latin typeface="Verdana" panose="020B0604030504040204" pitchFamily="34" charset="0"/>
                          <a:ea typeface="Verdana" panose="020B0604030504040204" pitchFamily="34" charset="0"/>
                        </a:rPr>
                        <a:t>71.5%</a:t>
                      </a:r>
                      <a:endParaRPr lang="pt-BR" sz="18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ct val="107000"/>
                        </a:lnSpc>
                        <a:spcBef>
                          <a:spcPts val="600"/>
                        </a:spcBef>
                        <a:spcAft>
                          <a:spcPts val="800"/>
                        </a:spcAft>
                      </a:pPr>
                      <a:r>
                        <a:rPr lang="pt-BR" sz="1400" dirty="0">
                          <a:effectLst/>
                          <a:latin typeface="Verdana" panose="020B0604030504040204" pitchFamily="34" charset="0"/>
                          <a:ea typeface="Verdana" panose="020B0604030504040204" pitchFamily="34" charset="0"/>
                        </a:rPr>
                        <a:t>76%</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ct val="107000"/>
                        </a:lnSpc>
                        <a:spcBef>
                          <a:spcPts val="600"/>
                        </a:spcBef>
                        <a:spcAft>
                          <a:spcPts val="800"/>
                        </a:spcAft>
                      </a:pPr>
                      <a:r>
                        <a:rPr lang="pt-BR" sz="1400" dirty="0">
                          <a:effectLst/>
                          <a:latin typeface="Verdana" panose="020B0604030504040204" pitchFamily="34" charset="0"/>
                          <a:ea typeface="Verdana" panose="020B0604030504040204" pitchFamily="34" charset="0"/>
                        </a:rPr>
                        <a:t>71.5%</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2493497505"/>
                  </a:ext>
                </a:extLst>
              </a:tr>
              <a:tr h="229099">
                <a:tc>
                  <a:txBody>
                    <a:bodyPr/>
                    <a:lstStyle/>
                    <a:p>
                      <a:pPr algn="ctr">
                        <a:lnSpc>
                          <a:spcPct val="107000"/>
                        </a:lnSpc>
                        <a:spcBef>
                          <a:spcPts val="600"/>
                        </a:spcBef>
                        <a:spcAft>
                          <a:spcPts val="800"/>
                        </a:spcAft>
                      </a:pPr>
                      <a:r>
                        <a:rPr lang="pt-BR" sz="1400">
                          <a:effectLst/>
                          <a:latin typeface="Verdana" panose="020B0604030504040204" pitchFamily="34" charset="0"/>
                          <a:ea typeface="Verdana" panose="020B0604030504040204" pitchFamily="34" charset="0"/>
                        </a:rPr>
                        <a:t>1</a:t>
                      </a:r>
                      <a:endParaRPr lang="pt-BR" sz="18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ct val="107000"/>
                        </a:lnSpc>
                        <a:spcBef>
                          <a:spcPts val="600"/>
                        </a:spcBef>
                        <a:spcAft>
                          <a:spcPts val="800"/>
                        </a:spcAft>
                      </a:pPr>
                      <a:r>
                        <a:rPr lang="pt-BR" sz="1400">
                          <a:effectLst/>
                          <a:latin typeface="Verdana" panose="020B0604030504040204" pitchFamily="34" charset="0"/>
                          <a:ea typeface="Verdana" panose="020B0604030504040204" pitchFamily="34" charset="0"/>
                        </a:rPr>
                        <a:t>76.5%</a:t>
                      </a:r>
                      <a:endParaRPr lang="pt-BR" sz="180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ct val="107000"/>
                        </a:lnSpc>
                        <a:spcBef>
                          <a:spcPts val="600"/>
                        </a:spcBef>
                        <a:spcAft>
                          <a:spcPts val="800"/>
                        </a:spcAft>
                      </a:pPr>
                      <a:r>
                        <a:rPr lang="pt-BR" sz="1400" dirty="0">
                          <a:effectLst/>
                          <a:latin typeface="Verdana" panose="020B0604030504040204" pitchFamily="34" charset="0"/>
                          <a:ea typeface="Verdana" panose="020B0604030504040204" pitchFamily="34" charset="0"/>
                        </a:rPr>
                        <a:t>74%</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ct val="107000"/>
                        </a:lnSpc>
                        <a:spcBef>
                          <a:spcPts val="600"/>
                        </a:spcBef>
                        <a:spcAft>
                          <a:spcPts val="800"/>
                        </a:spcAft>
                      </a:pPr>
                      <a:r>
                        <a:rPr lang="pt-BR" sz="1400" dirty="0">
                          <a:effectLst/>
                          <a:latin typeface="Verdana" panose="020B0604030504040204" pitchFamily="34" charset="0"/>
                          <a:ea typeface="Verdana" panose="020B0604030504040204" pitchFamily="34" charset="0"/>
                        </a:rPr>
                        <a:t>74.5%</a:t>
                      </a:r>
                      <a:endParaRPr lang="pt-BR" sz="18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1043553758"/>
                  </a:ext>
                </a:extLst>
              </a:tr>
            </a:tbl>
          </a:graphicData>
        </a:graphic>
      </p:graphicFrame>
      <p:pic>
        <p:nvPicPr>
          <p:cNvPr id="13" name="Imagem 12">
            <a:extLst>
              <a:ext uri="{FF2B5EF4-FFF2-40B4-BE49-F238E27FC236}">
                <a16:creationId xmlns:a16="http://schemas.microsoft.com/office/drawing/2014/main" id="{AD214436-DD08-6FB5-019A-52F2D74F0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47803" y="2027109"/>
            <a:ext cx="1991995" cy="2034540"/>
          </a:xfrm>
          <a:prstGeom prst="rect">
            <a:avLst/>
          </a:prstGeom>
          <a:noFill/>
          <a:ln>
            <a:noFill/>
          </a:ln>
        </p:spPr>
      </p:pic>
      <p:sp>
        <p:nvSpPr>
          <p:cNvPr id="15" name="CaixaDeTexto 14">
            <a:extLst>
              <a:ext uri="{FF2B5EF4-FFF2-40B4-BE49-F238E27FC236}">
                <a16:creationId xmlns:a16="http://schemas.microsoft.com/office/drawing/2014/main" id="{0C6F883F-0133-3101-6564-7F265ADBA695}"/>
              </a:ext>
            </a:extLst>
          </p:cNvPr>
          <p:cNvSpPr txBox="1"/>
          <p:nvPr/>
        </p:nvSpPr>
        <p:spPr>
          <a:xfrm>
            <a:off x="6506030" y="4190025"/>
            <a:ext cx="2637970" cy="738664"/>
          </a:xfrm>
          <a:prstGeom prst="rect">
            <a:avLst/>
          </a:prstGeom>
          <a:noFill/>
        </p:spPr>
        <p:txBody>
          <a:bodyPr wrap="square">
            <a:spAutoFit/>
          </a:bodyPr>
          <a:lstStyle/>
          <a:p>
            <a:pPr fontAlgn="base">
              <a:spcBef>
                <a:spcPct val="0"/>
              </a:spcBef>
              <a:spcAft>
                <a:spcPct val="0"/>
              </a:spcAft>
            </a:pPr>
            <a:r>
              <a:rPr lang="en-US" sz="1400" dirty="0">
                <a:latin typeface="Times New Roman" panose="02020603050405020304" pitchFamily="18" charset="0"/>
              </a:rPr>
              <a:t>Figure 3. Confusion matrix for classification of test data with the best result.</a:t>
            </a:r>
            <a:endParaRPr lang="pt-BR" sz="1400" dirty="0">
              <a:latin typeface="Times New Roman" panose="02020603050405020304" pitchFamily="18" charset="0"/>
            </a:endParaRPr>
          </a:p>
        </p:txBody>
      </p:sp>
      <p:sp>
        <p:nvSpPr>
          <p:cNvPr id="17" name="CaixaDeTexto 16">
            <a:extLst>
              <a:ext uri="{FF2B5EF4-FFF2-40B4-BE49-F238E27FC236}">
                <a16:creationId xmlns:a16="http://schemas.microsoft.com/office/drawing/2014/main" id="{67F2B8F1-A45B-029F-88AC-4FF35421FC2C}"/>
              </a:ext>
            </a:extLst>
          </p:cNvPr>
          <p:cNvSpPr txBox="1"/>
          <p:nvPr/>
        </p:nvSpPr>
        <p:spPr>
          <a:xfrm>
            <a:off x="605968" y="1676095"/>
            <a:ext cx="4949373" cy="307777"/>
          </a:xfrm>
          <a:prstGeom prst="rect">
            <a:avLst/>
          </a:prstGeom>
          <a:noFill/>
        </p:spPr>
        <p:txBody>
          <a:bodyPr wrap="square">
            <a:spAutoFit/>
          </a:bodyPr>
          <a:lstStyle/>
          <a:p>
            <a:pPr fontAlgn="base">
              <a:spcBef>
                <a:spcPct val="0"/>
              </a:spcBef>
              <a:spcAft>
                <a:spcPct val="0"/>
              </a:spcAft>
            </a:pPr>
            <a:r>
              <a:rPr lang="en-US" sz="1400" dirty="0">
                <a:latin typeface="Times New Roman" panose="02020603050405020304" pitchFamily="18" charset="0"/>
              </a:rPr>
              <a:t>Table 6. Median and standard deviation for the accuracy test set.</a:t>
            </a:r>
            <a:endParaRPr lang="pt-BR" sz="1400" dirty="0">
              <a:latin typeface="Times New Roman" panose="02020603050405020304" pitchFamily="18" charset="0"/>
            </a:endParaRPr>
          </a:p>
        </p:txBody>
      </p:sp>
      <p:sp>
        <p:nvSpPr>
          <p:cNvPr id="19" name="CaixaDeTexto 18">
            <a:extLst>
              <a:ext uri="{FF2B5EF4-FFF2-40B4-BE49-F238E27FC236}">
                <a16:creationId xmlns:a16="http://schemas.microsoft.com/office/drawing/2014/main" id="{482DB095-17C0-DF3B-CCC3-94A98AE326BB}"/>
              </a:ext>
            </a:extLst>
          </p:cNvPr>
          <p:cNvSpPr txBox="1"/>
          <p:nvPr/>
        </p:nvSpPr>
        <p:spPr>
          <a:xfrm>
            <a:off x="485906" y="3789915"/>
            <a:ext cx="5246916" cy="307777"/>
          </a:xfrm>
          <a:prstGeom prst="rect">
            <a:avLst/>
          </a:prstGeom>
          <a:noFill/>
        </p:spPr>
        <p:txBody>
          <a:bodyPr wrap="square">
            <a:spAutoFit/>
          </a:bodyPr>
          <a:lstStyle/>
          <a:p>
            <a:pPr fontAlgn="base">
              <a:spcBef>
                <a:spcPct val="0"/>
              </a:spcBef>
              <a:spcAft>
                <a:spcPct val="0"/>
              </a:spcAft>
            </a:pPr>
            <a:r>
              <a:rPr lang="en-US" sz="1400" dirty="0">
                <a:latin typeface="Times New Roman" panose="02020603050405020304" pitchFamily="18" charset="0"/>
              </a:rPr>
              <a:t>Table 7. Median of test data classification results for each consequence</a:t>
            </a:r>
            <a:endParaRPr lang="pt-BR" sz="1400" dirty="0">
              <a:latin typeface="Times New Roman" panose="02020603050405020304" pitchFamily="18" charset="0"/>
            </a:endParaRPr>
          </a:p>
        </p:txBody>
      </p:sp>
      <p:sp>
        <p:nvSpPr>
          <p:cNvPr id="12" name="Espaço Reservado para Rodapé 9">
            <a:extLst>
              <a:ext uri="{FF2B5EF4-FFF2-40B4-BE49-F238E27FC236}">
                <a16:creationId xmlns:a16="http://schemas.microsoft.com/office/drawing/2014/main" id="{B0AD1D1E-DF23-242C-5356-6398B2594316}"/>
              </a:ext>
            </a:extLst>
          </p:cNvPr>
          <p:cNvSpPr>
            <a:spLocks noGrp="1"/>
          </p:cNvSpPr>
          <p:nvPr>
            <p:ph type="ftr" idx="11"/>
          </p:nvPr>
        </p:nvSpPr>
        <p:spPr>
          <a:xfrm>
            <a:off x="1828800" y="6419154"/>
            <a:ext cx="6477000" cy="474663"/>
          </a:xfrm>
          <a:prstGeom prst="rect">
            <a:avLst/>
          </a:prstGeom>
        </p:spPr>
        <p:txBody>
          <a:bodyPr/>
          <a:lstStyle>
            <a:lvl1pPr>
              <a:defRPr sz="1100" b="1">
                <a:solidFill>
                  <a:schemeClr val="accent6">
                    <a:lumMod val="50000"/>
                  </a:schemeClr>
                </a:solidFill>
              </a:defRPr>
            </a:lvl1pPr>
          </a:lstStyle>
          <a:p>
            <a:pPr lvl="0" algn="ctr" defTabSz="449263" eaLnBrk="0" fontAlgn="base" hangingPunct="0">
              <a:spcBef>
                <a:spcPct val="0"/>
              </a:spcBef>
              <a:spcAft>
                <a:spcPct val="0"/>
              </a:spcAft>
            </a:pPr>
            <a:r>
              <a:rPr lang="en-US" sz="1100" b="0">
                <a:latin typeface="Arial Rounded MT Bold" panose="020F0704030504030204" pitchFamily="34" charset="0"/>
                <a:ea typeface="MS Gothic" panose="020B0609070205080204" pitchFamily="49" charset="-128"/>
              </a:rPr>
              <a:t>Combining BERT with Numerical Features to Classify Injury Leave Based on Accident Description – Ramos et al. (2022) PSAM</a:t>
            </a:r>
            <a:endParaRPr lang="pt-BR" sz="1100" b="0" dirty="0">
              <a:latin typeface="Arial Rounded MT Bold" panose="020F0704030504030204" pitchFamily="34" charset="0"/>
              <a:ea typeface="MS Gothic" panose="020B0609070205080204" pitchFamily="49" charset="-128"/>
            </a:endParaRPr>
          </a:p>
        </p:txBody>
      </p:sp>
    </p:spTree>
    <p:extLst>
      <p:ext uri="{BB962C8B-B14F-4D97-AF65-F5344CB8AC3E}">
        <p14:creationId xmlns:p14="http://schemas.microsoft.com/office/powerpoint/2010/main" val="210972503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txDef>
      <a:spPr>
        <a:noFill/>
      </a:spPr>
      <a:bodyPr wrap="square" rtlCol="0">
        <a:spAutoFit/>
      </a:bodyPr>
      <a:lstStyle>
        <a:defPPr>
          <a:defRPr dirty="0"/>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3346</TotalTime>
  <Words>1203</Words>
  <Application>Microsoft Office PowerPoint</Application>
  <PresentationFormat>On-screen Show (4:3)</PresentationFormat>
  <Paragraphs>156</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Rounded MT Bold</vt:lpstr>
      <vt:lpstr>Avenir Next LT Pro Light</vt:lpstr>
      <vt:lpstr>Calibri</vt:lpstr>
      <vt:lpstr>Times New Roman</vt:lpstr>
      <vt:lpstr>Trebuchet MS</vt:lpstr>
      <vt:lpstr>Verdana</vt:lpstr>
      <vt:lpstr>Office Theme</vt:lpstr>
      <vt:lpstr>PowerPoint Presentation</vt:lpstr>
      <vt:lpstr>Introduction</vt:lpstr>
      <vt:lpstr>Motivation</vt:lpstr>
      <vt:lpstr>Methodology</vt:lpstr>
      <vt:lpstr>BERT</vt:lpstr>
      <vt:lpstr>Case study</vt:lpstr>
      <vt:lpstr>Preprocessing dataset</vt:lpstr>
      <vt:lpstr>BERT and MLP applied</vt:lpstr>
      <vt:lpstr>Results and discussion</vt:lpstr>
      <vt:lpstr>Results and discussion</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Possíveis Métodos</dc:title>
  <dc:creator>Caio Souto Maior</dc:creator>
  <cp:lastModifiedBy>Caio Souto Maior</cp:lastModifiedBy>
  <cp:revision>154</cp:revision>
  <dcterms:created xsi:type="dcterms:W3CDTF">2019-02-25T18:32:32Z</dcterms:created>
  <dcterms:modified xsi:type="dcterms:W3CDTF">2022-06-30T20:36:21Z</dcterms:modified>
</cp:coreProperties>
</file>