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24" r:id="rId2"/>
    <p:sldMasterId id="2147483746" r:id="rId3"/>
    <p:sldMasterId id="2147483756" r:id="rId4"/>
  </p:sldMasterIdLst>
  <p:notesMasterIdLst>
    <p:notesMasterId r:id="rId27"/>
  </p:notesMasterIdLst>
  <p:handoutMasterIdLst>
    <p:handoutMasterId r:id="rId28"/>
  </p:handoutMasterIdLst>
  <p:sldIdLst>
    <p:sldId id="294" r:id="rId5"/>
    <p:sldId id="741" r:id="rId6"/>
    <p:sldId id="363" r:id="rId7"/>
    <p:sldId id="738" r:id="rId8"/>
    <p:sldId id="780" r:id="rId9"/>
    <p:sldId id="743" r:id="rId10"/>
    <p:sldId id="767" r:id="rId11"/>
    <p:sldId id="744" r:id="rId12"/>
    <p:sldId id="751" r:id="rId13"/>
    <p:sldId id="752" r:id="rId14"/>
    <p:sldId id="762" r:id="rId15"/>
    <p:sldId id="768" r:id="rId16"/>
    <p:sldId id="769" r:id="rId17"/>
    <p:sldId id="770" r:id="rId18"/>
    <p:sldId id="771" r:id="rId19"/>
    <p:sldId id="763" r:id="rId20"/>
    <p:sldId id="773" r:id="rId21"/>
    <p:sldId id="764" r:id="rId22"/>
    <p:sldId id="775" r:id="rId23"/>
    <p:sldId id="777" r:id="rId24"/>
    <p:sldId id="778" r:id="rId25"/>
    <p:sldId id="779"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000000"/>
    <a:srgbClr val="3280B6"/>
    <a:srgbClr val="3584B7"/>
    <a:srgbClr val="FF00FF"/>
    <a:srgbClr val="00578B"/>
    <a:srgbClr val="2774AE"/>
    <a:srgbClr val="DBE7F5"/>
    <a:srgbClr val="FFD1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484" autoAdjust="0"/>
  </p:normalViewPr>
  <p:slideViewPr>
    <p:cSldViewPr snapToGrid="0" snapToObjects="1">
      <p:cViewPr varScale="1">
        <p:scale>
          <a:sx n="170" d="100"/>
          <a:sy n="170" d="100"/>
        </p:scale>
        <p:origin x="184" y="328"/>
      </p:cViewPr>
      <p:guideLst/>
    </p:cSldViewPr>
  </p:slideViewPr>
  <p:notesTextViewPr>
    <p:cViewPr>
      <p:scale>
        <a:sx n="1" d="1"/>
        <a:sy n="1" d="1"/>
      </p:scale>
      <p:origin x="0" y="0"/>
    </p:cViewPr>
  </p:notesTextViewPr>
  <p:notesViewPr>
    <p:cSldViewPr snapToGrid="0" snapToObjects="1" showGuides="1">
      <p:cViewPr varScale="1">
        <p:scale>
          <a:sx n="141" d="100"/>
          <a:sy n="141" d="100"/>
        </p:scale>
        <p:origin x="45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19DFF-3DA7-494A-B9CA-E379C5E95C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B7B050-3277-594A-8B54-BFCDACD4BC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1B0C7-8C7C-9B4B-A0AE-18A84AC299C3}" type="datetimeFigureOut">
              <a:rPr lang="en-US" smtClean="0"/>
              <a:t>6/27/22</a:t>
            </a:fld>
            <a:endParaRPr lang="en-US"/>
          </a:p>
        </p:txBody>
      </p:sp>
      <p:sp>
        <p:nvSpPr>
          <p:cNvPr id="4" name="Footer Placeholder 3">
            <a:extLst>
              <a:ext uri="{FF2B5EF4-FFF2-40B4-BE49-F238E27FC236}">
                <a16:creationId xmlns:a16="http://schemas.microsoft.com/office/drawing/2014/main" id="{AB379A36-522B-064D-A598-55FC21A01E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467B93-28EF-074C-894E-BCFD2841EB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7298D-305E-5C45-8175-7CA456955D79}" type="slidenum">
              <a:rPr lang="en-US" smtClean="0"/>
              <a:t>‹#›</a:t>
            </a:fld>
            <a:endParaRPr lang="en-US"/>
          </a:p>
        </p:txBody>
      </p:sp>
    </p:spTree>
    <p:extLst>
      <p:ext uri="{BB962C8B-B14F-4D97-AF65-F5344CB8AC3E}">
        <p14:creationId xmlns:p14="http://schemas.microsoft.com/office/powerpoint/2010/main" val="3497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00ED-965C-BB42-AB66-E65F4D773755}"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8B67B-6986-4C4D-9BFF-F0FAE7240B0F}" type="slidenum">
              <a:rPr lang="en-US" smtClean="0"/>
              <a:t>‹#›</a:t>
            </a:fld>
            <a:endParaRPr lang="en-US"/>
          </a:p>
        </p:txBody>
      </p:sp>
    </p:spTree>
    <p:extLst>
      <p:ext uri="{BB962C8B-B14F-4D97-AF65-F5344CB8AC3E}">
        <p14:creationId xmlns:p14="http://schemas.microsoft.com/office/powerpoint/2010/main" val="1773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en-US" dirty="0"/>
          </a:p>
        </p:txBody>
      </p:sp>
      <p:sp>
        <p:nvSpPr>
          <p:cNvPr id="4" name="Foliennummernplatzhalter 3"/>
          <p:cNvSpPr>
            <a:spLocks noGrp="1"/>
          </p:cNvSpPr>
          <p:nvPr>
            <p:ph type="sldNum" sz="quarter" idx="5"/>
          </p:nvPr>
        </p:nvSpPr>
        <p:spPr/>
        <p:txBody>
          <a:bodyPr/>
          <a:lstStyle/>
          <a:p>
            <a:fld id="{57B8B67B-6986-4C4D-9BFF-F0FAE7240B0F}" type="slidenum">
              <a:rPr lang="en-US" smtClean="0"/>
              <a:t>1</a:t>
            </a:fld>
            <a:endParaRPr lang="en-US"/>
          </a:p>
        </p:txBody>
      </p:sp>
    </p:spTree>
    <p:extLst>
      <p:ext uri="{BB962C8B-B14F-4D97-AF65-F5344CB8AC3E}">
        <p14:creationId xmlns:p14="http://schemas.microsoft.com/office/powerpoint/2010/main" val="7297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a16="http://schemas.microsoft.com/office/drawing/2014/main" id="{198C97F7-A4B7-A44F-8837-702C9EA03268}"/>
              </a:ext>
            </a:extLst>
          </p:cNvPr>
          <p:cNvSpPr/>
          <p:nvPr userDrawn="1"/>
        </p:nvSpPr>
        <p:spPr>
          <a:xfrm>
            <a:off x="640080" y="301752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6" name="Header rule">
            <a:extLst>
              <a:ext uri="{FF2B5EF4-FFF2-40B4-BE49-F238E27FC236}">
                <a16:creationId xmlns:a16="http://schemas.microsoft.com/office/drawing/2014/main" id="{597315B1-292E-3D41-AFF6-A072259E441C}"/>
              </a:ext>
            </a:extLst>
          </p:cNvPr>
          <p:cNvSpPr/>
          <p:nvPr userDrawn="1"/>
        </p:nvSpPr>
        <p:spPr>
          <a:xfrm>
            <a:off x="640080" y="182880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Content Placeholder 4">
            <a:extLst>
              <a:ext uri="{FF2B5EF4-FFF2-40B4-BE49-F238E27FC236}">
                <a16:creationId xmlns:a16="http://schemas.microsoft.com/office/drawing/2014/main" id="{51842526-596D-444C-831F-EDD586E710D2}"/>
              </a:ext>
            </a:extLst>
          </p:cNvPr>
          <p:cNvSpPr>
            <a:spLocks noGrp="1"/>
          </p:cNvSpPr>
          <p:nvPr>
            <p:ph sz="quarter" idx="23" hasCustomPrompt="1"/>
          </p:nvPr>
        </p:nvSpPr>
        <p:spPr>
          <a:xfrm>
            <a:off x="640078" y="4480560"/>
            <a:ext cx="1188720"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Presenter Name</a:t>
            </a:r>
          </a:p>
        </p:txBody>
      </p:sp>
      <p:sp>
        <p:nvSpPr>
          <p:cNvPr id="10" name="Content Placeholder 4">
            <a:extLst>
              <a:ext uri="{FF2B5EF4-FFF2-40B4-BE49-F238E27FC236}">
                <a16:creationId xmlns:a16="http://schemas.microsoft.com/office/drawing/2014/main" id="{7614E81D-36BE-0843-8E17-35D959F5ADC3}"/>
              </a:ext>
            </a:extLst>
          </p:cNvPr>
          <p:cNvSpPr>
            <a:spLocks noGrp="1"/>
          </p:cNvSpPr>
          <p:nvPr>
            <p:ph sz="quarter" idx="24" hasCustomPrompt="1"/>
          </p:nvPr>
        </p:nvSpPr>
        <p:spPr>
          <a:xfrm>
            <a:off x="640078" y="4663440"/>
            <a:ext cx="1624612"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Title, Department Name</a:t>
            </a:r>
          </a:p>
        </p:txBody>
      </p:sp>
      <p:sp>
        <p:nvSpPr>
          <p:cNvPr id="11" name="Text Placeholder 5">
            <a:extLst>
              <a:ext uri="{FF2B5EF4-FFF2-40B4-BE49-F238E27FC236}">
                <a16:creationId xmlns:a16="http://schemas.microsoft.com/office/drawing/2014/main" id="{F1570365-4D0D-EC45-BEDD-AB605BCD2DE9}"/>
              </a:ext>
            </a:extLst>
          </p:cNvPr>
          <p:cNvSpPr>
            <a:spLocks noGrp="1"/>
          </p:cNvSpPr>
          <p:nvPr>
            <p:ph type="body" sz="quarter" idx="25" hasCustomPrompt="1"/>
          </p:nvPr>
        </p:nvSpPr>
        <p:spPr>
          <a:xfrm>
            <a:off x="640080" y="1645920"/>
            <a:ext cx="3383280" cy="91440"/>
          </a:xfrm>
          <a:prstGeom prst="rect">
            <a:avLst/>
          </a:prstGeom>
        </p:spPr>
        <p:txBody>
          <a:bodyPr wrap="none" lIns="18288" tIns="0" rIns="0" bIns="0">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3" name="Picture Placeholder 2">
            <a:extLst>
              <a:ext uri="{FF2B5EF4-FFF2-40B4-BE49-F238E27FC236}">
                <a16:creationId xmlns:a16="http://schemas.microsoft.com/office/drawing/2014/main" id="{7AAAB01A-F2BD-C546-A22D-F1FB2E43F306}"/>
              </a:ext>
            </a:extLst>
          </p:cNvPr>
          <p:cNvSpPr>
            <a:spLocks noGrp="1"/>
          </p:cNvSpPr>
          <p:nvPr>
            <p:ph type="pic" sz="quarter" idx="27" hasCustomPrompt="1"/>
          </p:nvPr>
        </p:nvSpPr>
        <p:spPr>
          <a:xfrm>
            <a:off x="640079" y="442002"/>
            <a:ext cx="5759450" cy="370101"/>
          </a:xfrm>
          <a:prstGeom prst="rect">
            <a:avLst/>
          </a:prstGeom>
        </p:spPr>
        <p:txBody>
          <a:bodyPr/>
          <a:lstStyle>
            <a:lvl1pPr marL="0" indent="0">
              <a:buNone/>
              <a:defRPr sz="1000"/>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yellow instructions.</a:t>
            </a:r>
          </a:p>
        </p:txBody>
      </p:sp>
      <p:sp>
        <p:nvSpPr>
          <p:cNvPr id="13"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640080" y="1892807"/>
            <a:ext cx="7772400" cy="1106424"/>
          </a:xfrm>
          <a:prstGeom prst="rect">
            <a:avLst/>
          </a:prstGeom>
        </p:spPr>
        <p:txBody>
          <a:bodyPr lIns="0" tIns="0" rIns="0" bIns="0" anchor="ctr" anchorCtr="0"/>
          <a:lstStyle>
            <a:lvl1pPr marL="0" indent="0">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Presentation Opener</a:t>
            </a:r>
          </a:p>
          <a:p>
            <a:pPr lvl="0"/>
            <a:r>
              <a:rPr lang="en-US" dirty="0"/>
              <a:t>Title Goes Here</a:t>
            </a:r>
          </a:p>
        </p:txBody>
      </p:sp>
    </p:spTree>
    <p:extLst>
      <p:ext uri="{BB962C8B-B14F-4D97-AF65-F5344CB8AC3E}">
        <p14:creationId xmlns:p14="http://schemas.microsoft.com/office/powerpoint/2010/main" val="3577556916"/>
      </p:ext>
    </p:extLst>
  </p:cSld>
  <p:clrMapOvr>
    <a:masterClrMapping/>
  </p:clrMapOvr>
  <p:extLst>
    <p:ext uri="{DCECCB84-F9BA-43D5-87BE-67443E8EF086}">
      <p15:sldGuideLst xmlns:p15="http://schemas.microsoft.com/office/powerpoint/2012/main">
        <p15:guide id="1" orient="horz" pos="444" userDrawn="1">
          <p15:clr>
            <a:srgbClr val="FBAE40"/>
          </p15:clr>
        </p15:guide>
        <p15:guide id="2" orient="horz" pos="276"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33340117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8428812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09528701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403368944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2423160"/>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14790867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26211458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42146855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79" y="699013"/>
            <a:ext cx="7772400" cy="334259"/>
          </a:xfrm>
        </p:spPr>
        <p:txBody>
          <a:bodyPr/>
          <a:lstStyle>
            <a:lvl1pPr algn="ctr">
              <a:defRPr sz="2400">
                <a:solidFill>
                  <a:srgbClr val="005587"/>
                </a:solidFill>
              </a:defRPr>
            </a:lvl1pPr>
          </a:lstStyle>
          <a:p>
            <a:r>
              <a:rPr lang="x-none" dirty="0"/>
              <a:t>CLICK TO EDIT MASTER TITLE STYLE</a:t>
            </a:r>
            <a:endParaRPr lang="en-US" dirty="0"/>
          </a:p>
        </p:txBody>
      </p:sp>
      <p:sp>
        <p:nvSpPr>
          <p:cNvPr id="3" name="Content Placeholder 2"/>
          <p:cNvSpPr>
            <a:spLocks noGrp="1"/>
          </p:cNvSpPr>
          <p:nvPr>
            <p:ph idx="1"/>
          </p:nvPr>
        </p:nvSpPr>
        <p:spPr/>
        <p:txBody>
          <a:bodyPr/>
          <a:lstStyle>
            <a:lvl1pPr algn="just">
              <a:defRPr>
                <a:solidFill>
                  <a:srgbClr val="58595B"/>
                </a:solidFill>
              </a:defRPr>
            </a:lvl1pPr>
            <a:lvl2pPr algn="just">
              <a:defRPr>
                <a:solidFill>
                  <a:srgbClr val="58595B"/>
                </a:solidFill>
              </a:defRPr>
            </a:lvl2pPr>
            <a:lvl3pPr algn="just">
              <a:defRPr>
                <a:solidFill>
                  <a:srgbClr val="58595B"/>
                </a:solidFill>
              </a:defRPr>
            </a:lvl3pPr>
            <a:lvl4pPr algn="just">
              <a:defRPr>
                <a:solidFill>
                  <a:srgbClr val="58595B"/>
                </a:solidFill>
              </a:defRPr>
            </a:lvl4pPr>
            <a:lvl5pPr algn="just">
              <a:defRPr>
                <a:solidFill>
                  <a:srgbClr val="58595B"/>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91364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5555651" y="3566160"/>
            <a:ext cx="706374" cy="350865"/>
          </a:xfrm>
          <a:prstGeom prst="rect">
            <a:avLst/>
          </a:prstGeom>
        </p:spPr>
        <p:txBody>
          <a:bodyPr vert="horz" wrap="square" lIns="0" tIns="0" rIns="0" bIns="256032" rtlCol="0" anchor="t" anchorCtr="0">
            <a:spAutoFit/>
          </a:bodyPr>
          <a:lstStyle>
            <a:defPPr>
              <a:defRPr lang="en-US"/>
            </a:defPPr>
            <a:lvl1pPr marL="0" algn="r" defTabSz="514350" rtl="0" eaLnBrk="1" latinLnBrk="0" hangingPunct="1">
              <a:lnSpc>
                <a:spcPct val="100000"/>
              </a:lnSpc>
              <a:defRPr sz="600" b="0" i="0" kern="1200">
                <a:solidFill>
                  <a:srgbClr val="898989"/>
                </a:solidFill>
                <a:latin typeface="Helvetica Regular" pitchFamily="2" charset="0"/>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6515100" y="3566160"/>
            <a:ext cx="342900" cy="350865"/>
          </a:xfrm>
          <a:prstGeom prst="rect">
            <a:avLst/>
          </a:prstGeom>
        </p:spPr>
        <p:txBody>
          <a:bodyPr vert="horz" wrap="square" lIns="0" tIns="0" rIns="0" bIns="256032" rtlCol="0" anchor="t" anchorCtr="0">
            <a:spAutoFit/>
          </a:bodyPr>
          <a:lstStyle>
            <a:defPPr>
              <a:defRPr lang="en-US"/>
            </a:defPPr>
            <a:lvl1pPr marL="0" algn="l" defTabSz="514350" rtl="0" eaLnBrk="1" latinLnBrk="0" hangingPunct="1">
              <a:lnSpc>
                <a:spcPct val="100000"/>
              </a:lnSpc>
              <a:defRPr sz="600" b="0" i="0" kern="1200">
                <a:solidFill>
                  <a:srgbClr val="898989"/>
                </a:solidFill>
                <a:latin typeface="Helvetica Regular" pitchFamily="2" charset="0"/>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9144000" cy="515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4000" b="0" i="0" dirty="0">
                <a:latin typeface="Helvetica Regular" pitchFamily="2" charset="0"/>
              </a:rPr>
              <a:t>Pre</a:t>
            </a:r>
          </a:p>
        </p:txBody>
      </p:sp>
      <p:sp>
        <p:nvSpPr>
          <p:cNvPr id="15" name="Header rule">
            <a:extLst>
              <a:ext uri="{FF2B5EF4-FFF2-40B4-BE49-F238E27FC236}">
                <a16:creationId xmlns:a16="http://schemas.microsoft.com/office/drawing/2014/main" id="{9D6D4E19-3FBE-DF40-B8C1-98D35A8D9F51}"/>
              </a:ext>
            </a:extLst>
          </p:cNvPr>
          <p:cNvSpPr/>
          <p:nvPr/>
        </p:nvSpPr>
        <p:spPr>
          <a:xfrm>
            <a:off x="640080" y="301752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000"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640080" y="182880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000"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640080" y="473625"/>
            <a:ext cx="3429000" cy="381000"/>
          </a:xfrm>
          <a:prstGeom prst="rect">
            <a:avLst/>
          </a:prstGeom>
        </p:spPr>
      </p:pic>
      <p:sp>
        <p:nvSpPr>
          <p:cNvPr id="12" name="TextBox 11" hidden="1">
            <a:extLst>
              <a:ext uri="{FF2B5EF4-FFF2-40B4-BE49-F238E27FC236}">
                <a16:creationId xmlns:a16="http://schemas.microsoft.com/office/drawing/2014/main" id="{992A067E-6CB9-C14C-9A18-33F98E6EF3A7}"/>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85000" lnSpcReduction="20000"/>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2" name="TextBox 1">
            <a:extLst>
              <a:ext uri="{FF2B5EF4-FFF2-40B4-BE49-F238E27FC236}">
                <a16:creationId xmlns:a16="http://schemas.microsoft.com/office/drawing/2014/main" id="{E2AB141D-50D8-B545-AC99-DA856384CC54}"/>
              </a:ext>
            </a:extLst>
          </p:cNvPr>
          <p:cNvSpPr txBox="1"/>
          <p:nvPr/>
        </p:nvSpPr>
        <p:spPr>
          <a:xfrm>
            <a:off x="6594765" y="304800"/>
            <a:ext cx="1427018" cy="400110"/>
          </a:xfrm>
          <a:prstGeom prst="rect">
            <a:avLst/>
          </a:prstGeom>
          <a:noFill/>
        </p:spPr>
        <p:txBody>
          <a:bodyPr wrap="square" rtlCol="0">
            <a:spAutoFit/>
          </a:bodyPr>
          <a:lstStyle/>
          <a:p>
            <a:endParaRPr lang="en-US" sz="2000" dirty="0"/>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640080" y="1788518"/>
            <a:ext cx="7772400" cy="1311128"/>
          </a:xfrm>
          <a:prstGeom prst="rect">
            <a:avLst/>
          </a:prstGeom>
        </p:spPr>
        <p:txBody>
          <a:bodyPr wrap="square" anchor="ctr" anchorCtr="0">
            <a:spAutoFit/>
          </a:bodyPr>
          <a:lstStyle>
            <a:lvl1pPr marL="0" indent="0">
              <a:buNone/>
              <a:defRPr sz="3600" b="1">
                <a:solidFill>
                  <a:srgbClr val="58595B"/>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3600" b="1">
                <a:latin typeface="+mj-lt"/>
              </a:defRPr>
            </a:lvl2pPr>
            <a:lvl3pPr marL="363465" indent="0">
              <a:buNone/>
              <a:defRPr sz="3600" b="1">
                <a:latin typeface="+mj-lt"/>
              </a:defRPr>
            </a:lvl3pPr>
            <a:lvl4pPr marL="0" indent="0">
              <a:buNone/>
              <a:defRPr sz="3600" b="1">
                <a:latin typeface="+mj-lt"/>
              </a:defRPr>
            </a:lvl4pPr>
            <a:lvl5pPr marL="0" indent="0">
              <a:buNone/>
              <a:defRPr sz="36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649224" y="475488"/>
            <a:ext cx="800100" cy="374904"/>
          </a:xfrm>
          <a:prstGeom prst="rect">
            <a:avLst/>
          </a:prstGeom>
          <a:solidFill>
            <a:srgbClr val="FF00FF"/>
          </a:solidFill>
          <a:ln w="6350">
            <a:noFill/>
          </a:ln>
        </p:spPr>
        <p:txBody>
          <a:bodyPr wrap="square" lIns="18288" tIns="9144" rIns="18288" bIns="0" rtlCol="0" anchor="ctr" anchorCtr="1">
            <a:normAutofit fontScale="85000" lnSpcReduction="20000"/>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800"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6594765" y="304800"/>
            <a:ext cx="1427018" cy="400110"/>
          </a:xfrm>
          <a:prstGeom prst="rect">
            <a:avLst/>
          </a:prstGeom>
          <a:noFill/>
        </p:spPr>
        <p:txBody>
          <a:bodyPr wrap="square" rtlCol="0">
            <a:spAutoFit/>
          </a:bodyPr>
          <a:lstStyle/>
          <a:p>
            <a:endParaRPr lang="en-US" sz="2000" dirty="0"/>
          </a:p>
        </p:txBody>
      </p:sp>
      <p:pic>
        <p:nvPicPr>
          <p:cNvPr id="9" name="Picture 8" descr="Logo, icon&#10;&#10;Description automatically generated">
            <a:extLst>
              <a:ext uri="{FF2B5EF4-FFF2-40B4-BE49-F238E27FC236}">
                <a16:creationId xmlns:a16="http://schemas.microsoft.com/office/drawing/2014/main" id="{436E8059-B458-214F-B438-F09E21FDD105}"/>
              </a:ext>
            </a:extLst>
          </p:cNvPr>
          <p:cNvPicPr>
            <a:picLocks noChangeAspect="1"/>
          </p:cNvPicPr>
          <p:nvPr userDrawn="1"/>
        </p:nvPicPr>
        <p:blipFill>
          <a:blip r:embed="rId3"/>
          <a:stretch>
            <a:fillRect/>
          </a:stretch>
        </p:blipFill>
        <p:spPr>
          <a:xfrm>
            <a:off x="640080" y="740277"/>
            <a:ext cx="1909157" cy="621233"/>
          </a:xfrm>
          <a:prstGeom prst="rect">
            <a:avLst/>
          </a:prstGeom>
        </p:spPr>
      </p:pic>
      <p:sp>
        <p:nvSpPr>
          <p:cNvPr id="11" name="TextBox 10">
            <a:extLst>
              <a:ext uri="{FF2B5EF4-FFF2-40B4-BE49-F238E27FC236}">
                <a16:creationId xmlns:a16="http://schemas.microsoft.com/office/drawing/2014/main" id="{6644BCEC-ADDC-2645-BB8B-57C9ADCE73F2}"/>
              </a:ext>
            </a:extLst>
          </p:cNvPr>
          <p:cNvSpPr txBox="1"/>
          <p:nvPr userDrawn="1"/>
        </p:nvSpPr>
        <p:spPr>
          <a:xfrm>
            <a:off x="632867" y="3212088"/>
            <a:ext cx="7772400" cy="738664"/>
          </a:xfrm>
          <a:prstGeom prst="rect">
            <a:avLst/>
          </a:prstGeom>
          <a:noFill/>
        </p:spPr>
        <p:txBody>
          <a:bodyPr wrap="square" rtlCol="0">
            <a:spAutoFit/>
          </a:bodyPr>
          <a:lstStyle/>
          <a:p>
            <a:r>
              <a:rPr lang="es-ES" sz="2100" b="1" dirty="0">
                <a:solidFill>
                  <a:srgbClr val="58595B"/>
                </a:solidFill>
                <a:effectLst/>
                <a:latin typeface="Calibri" panose="020F0502020204030204" pitchFamily="34" charset="0"/>
                <a:cs typeface="Calibri" panose="020F0502020204030204" pitchFamily="34" charset="0"/>
              </a:rPr>
              <a:t>Gabriel San Martín Silva</a:t>
            </a:r>
          </a:p>
          <a:p>
            <a:r>
              <a:rPr lang="es-ES" sz="2100" b="1" dirty="0">
                <a:solidFill>
                  <a:srgbClr val="58595B"/>
                </a:solidFill>
                <a:effectLst/>
                <a:latin typeface="Calibri" panose="020F0502020204030204" pitchFamily="34" charset="0"/>
                <a:cs typeface="Calibri" panose="020F0502020204030204" pitchFamily="34" charset="0"/>
              </a:rPr>
              <a:t>Enrique López Droguett</a:t>
            </a:r>
            <a:endParaRPr lang="en-CL" sz="2100" b="1" dirty="0">
              <a:solidFill>
                <a:srgbClr val="58595B"/>
              </a:solidFill>
              <a:effectLst/>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6AA7062-BCC5-434E-8484-75DC2A43DF0D}"/>
              </a:ext>
            </a:extLst>
          </p:cNvPr>
          <p:cNvSpPr txBox="1"/>
          <p:nvPr userDrawn="1"/>
        </p:nvSpPr>
        <p:spPr>
          <a:xfrm>
            <a:off x="640080" y="4001922"/>
            <a:ext cx="7772400" cy="738664"/>
          </a:xfrm>
          <a:prstGeom prst="rect">
            <a:avLst/>
          </a:prstGeom>
          <a:noFill/>
        </p:spPr>
        <p:txBody>
          <a:bodyPr wrap="square" rtlCol="0">
            <a:spAutoFit/>
          </a:bodyPr>
          <a:lstStyle/>
          <a:p>
            <a:r>
              <a:rPr lang="en-CL" sz="2100" b="0" dirty="0">
                <a:solidFill>
                  <a:srgbClr val="58595B"/>
                </a:solidFill>
                <a:latin typeface="Calibri" panose="020F0502020204030204" pitchFamily="34" charset="0"/>
                <a:cs typeface="Calibri" panose="020F0502020204030204" pitchFamily="34" charset="0"/>
              </a:rPr>
              <a:t>Department of Civil &amp; </a:t>
            </a:r>
            <a:r>
              <a:rPr lang="en-CL" sz="2100" b="0">
                <a:solidFill>
                  <a:srgbClr val="58595B"/>
                </a:solidFill>
                <a:latin typeface="Calibri" panose="020F0502020204030204" pitchFamily="34" charset="0"/>
                <a:cs typeface="Calibri" panose="020F0502020204030204" pitchFamily="34" charset="0"/>
              </a:rPr>
              <a:t>Environmental Engineering</a:t>
            </a:r>
            <a:endParaRPr lang="en-US" sz="2100" b="0" dirty="0">
              <a:solidFill>
                <a:srgbClr val="58595B"/>
              </a:solidFill>
              <a:latin typeface="Calibri" panose="020F0502020204030204" pitchFamily="34" charset="0"/>
              <a:cs typeface="Calibri" panose="020F0502020204030204" pitchFamily="34" charset="0"/>
            </a:endParaRPr>
          </a:p>
          <a:p>
            <a:r>
              <a:rPr lang="en-US" sz="2100" b="0" dirty="0">
                <a:solidFill>
                  <a:srgbClr val="58595B"/>
                </a:solidFill>
                <a:latin typeface="Calibri" panose="020F0502020204030204" pitchFamily="34" charset="0"/>
                <a:cs typeface="Calibri" panose="020F0502020204030204" pitchFamily="34" charset="0"/>
              </a:rPr>
              <a:t>Garrick Institute for the Risk Sciences</a:t>
            </a:r>
            <a:endParaRPr lang="es-ES" sz="2100" b="0" dirty="0">
              <a:solidFill>
                <a:srgbClr val="58595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936444"/>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7" name="Rectangle 20">
            <a:extLst>
              <a:ext uri="{FF2B5EF4-FFF2-40B4-BE49-F238E27FC236}">
                <a16:creationId xmlns:a16="http://schemas.microsoft.com/office/drawing/2014/main" id="{93D7E4A1-4BFC-C744-B890-BBB745000334}"/>
              </a:ext>
            </a:extLst>
          </p:cNvPr>
          <p:cNvSpPr>
            <a:spLocks noChangeArrowheads="1"/>
          </p:cNvSpPr>
          <p:nvPr userDrawn="1"/>
        </p:nvSpPr>
        <p:spPr bwMode="auto">
          <a:xfrm>
            <a:off x="771525" y="2571750"/>
            <a:ext cx="7600950" cy="45483"/>
          </a:xfrm>
          <a:prstGeom prst="rect">
            <a:avLst/>
          </a:prstGeom>
          <a:solidFill>
            <a:srgbClr val="2F88BC"/>
          </a:solidFill>
          <a:ln w="9525">
            <a:solidFill>
              <a:srgbClr val="2F88BC"/>
            </a:solidFill>
            <a:miter lim="800000"/>
            <a:headEnd/>
            <a:tailEnd/>
          </a:ln>
        </p:spPr>
        <p:txBody>
          <a:bodyPr wrap="none" anchor="ctr"/>
          <a:lstStyle/>
          <a:p>
            <a:pPr algn="ctr">
              <a:defRPr/>
            </a:pPr>
            <a:endParaRPr lang="en-US" sz="1800" b="0">
              <a:solidFill>
                <a:srgbClr val="FF0000"/>
              </a:solidFill>
              <a:effectLst>
                <a:outerShdw blurRad="38100" dist="38100" dir="2700000" algn="tl">
                  <a:srgbClr val="000000">
                    <a:alpha val="43137"/>
                  </a:srgbClr>
                </a:outerShdw>
              </a:effectLst>
              <a:cs typeface="+mn-cs"/>
            </a:endParaRPr>
          </a:p>
        </p:txBody>
      </p:sp>
      <p:sp>
        <p:nvSpPr>
          <p:cNvPr id="8" name="Text Placeholder 7">
            <a:extLst>
              <a:ext uri="{FF2B5EF4-FFF2-40B4-BE49-F238E27FC236}">
                <a16:creationId xmlns:a16="http://schemas.microsoft.com/office/drawing/2014/main" id="{30A3EEF8-C5B2-1748-BCAD-4E867097534A}"/>
              </a:ext>
            </a:extLst>
          </p:cNvPr>
          <p:cNvSpPr>
            <a:spLocks noGrp="1"/>
          </p:cNvSpPr>
          <p:nvPr>
            <p:ph type="body" sz="quarter" idx="31" hasCustomPrompt="1"/>
          </p:nvPr>
        </p:nvSpPr>
        <p:spPr>
          <a:xfrm>
            <a:off x="771525" y="2020468"/>
            <a:ext cx="7600950" cy="600164"/>
          </a:xfrm>
          <a:prstGeom prst="rect">
            <a:avLst/>
          </a:prstGeom>
        </p:spPr>
        <p:txBody>
          <a:bodyPr wrap="square" anchor="ctr" anchorCtr="0">
            <a:spAutoFit/>
          </a:bodyPr>
          <a:lstStyle>
            <a:lvl1pPr marL="0" indent="0">
              <a:buNone/>
              <a:defRPr sz="3300" b="1">
                <a:solidFill>
                  <a:srgbClr val="58595B"/>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3600" b="1">
                <a:latin typeface="+mj-lt"/>
              </a:defRPr>
            </a:lvl2pPr>
            <a:lvl3pPr marL="363465" indent="0">
              <a:buNone/>
              <a:defRPr sz="3600" b="1">
                <a:latin typeface="+mj-lt"/>
              </a:defRPr>
            </a:lvl3pPr>
            <a:lvl4pPr marL="0" indent="0">
              <a:buNone/>
              <a:defRPr sz="3600" b="1">
                <a:latin typeface="+mj-lt"/>
              </a:defRPr>
            </a:lvl4pPr>
            <a:lvl5pPr marL="0" indent="0">
              <a:buNone/>
              <a:defRPr sz="3600" b="1">
                <a:latin typeface="+mj-lt"/>
              </a:defRPr>
            </a:lvl5pPr>
          </a:lstStyle>
          <a:p>
            <a:pPr lvl="0"/>
            <a:r>
              <a:rPr lang="en-US" dirty="0"/>
              <a:t>Divider Goes Here</a:t>
            </a:r>
          </a:p>
        </p:txBody>
      </p:sp>
      <p:sp>
        <p:nvSpPr>
          <p:cNvPr id="4" name="Slide Number Placeholder 1">
            <a:extLst>
              <a:ext uri="{FF2B5EF4-FFF2-40B4-BE49-F238E27FC236}">
                <a16:creationId xmlns:a16="http://schemas.microsoft.com/office/drawing/2014/main" id="{9D6CC05E-FE9B-4A91-9617-1B8295EF788B}"/>
              </a:ext>
            </a:extLst>
          </p:cNvPr>
          <p:cNvSpPr>
            <a:spLocks noGrp="1"/>
          </p:cNvSpPr>
          <p:nvPr>
            <p:ph type="sldNum" sz="quarter" idx="4"/>
          </p:nvPr>
        </p:nvSpPr>
        <p:spPr>
          <a:xfrm>
            <a:off x="4386523" y="4915456"/>
            <a:ext cx="37095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6AC354-D75A-4E95-843A-64E9D7E017AC}" type="slidenum">
              <a:rPr lang="en-US" smtClean="0"/>
              <a:t>‹#›</a:t>
            </a:fld>
            <a:endParaRPr lang="en-US" dirty="0"/>
          </a:p>
        </p:txBody>
      </p:sp>
    </p:spTree>
    <p:extLst>
      <p:ext uri="{BB962C8B-B14F-4D97-AF65-F5344CB8AC3E}">
        <p14:creationId xmlns:p14="http://schemas.microsoft.com/office/powerpoint/2010/main" val="6265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 w/dark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5D5063-146A-044A-80F5-2156075E54D7}"/>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
        <p:nvSpPr>
          <p:cNvPr id="6" name="Text Placeholder 5">
            <a:extLst>
              <a:ext uri="{FF2B5EF4-FFF2-40B4-BE49-F238E27FC236}">
                <a16:creationId xmlns:a16="http://schemas.microsoft.com/office/drawing/2014/main" id="{3A64EE3B-0EE4-F14E-B999-7AA86E1012D2}"/>
              </a:ext>
            </a:extLst>
          </p:cNvPr>
          <p:cNvSpPr>
            <a:spLocks noGrp="1"/>
          </p:cNvSpPr>
          <p:nvPr>
            <p:ph type="body" sz="quarter" idx="23" hasCustomPrompt="1"/>
          </p:nvPr>
        </p:nvSpPr>
        <p:spPr>
          <a:xfrm>
            <a:off x="1371600" y="1408176"/>
            <a:ext cx="6400800" cy="1665071"/>
          </a:xfrm>
          <a:prstGeom prst="rect">
            <a:avLst/>
          </a:prstGeom>
        </p:spPr>
        <p:txBody>
          <a:bodyPr lIns="0" tIns="0" rIns="0" bIns="0" anchor="ctr" anchorCtr="0">
            <a:spAutoFit/>
          </a:bodyPr>
          <a:lstStyle>
            <a:lvl1pPr marL="0" indent="0" algn="ctr">
              <a:buNone/>
              <a:defRPr sz="4000"/>
            </a:lvl1pPr>
            <a:lvl2pPr marL="342900" indent="0" algn="ctr">
              <a:buNone/>
              <a:defRPr sz="4000"/>
            </a:lvl2pPr>
            <a:lvl3pPr marL="685800" indent="0" algn="ctr">
              <a:buNone/>
              <a:defRPr sz="4000"/>
            </a:lvl3pPr>
            <a:lvl4pPr marL="1028700" indent="0" algn="ctr">
              <a:buNone/>
              <a:defRPr sz="4000"/>
            </a:lvl4pPr>
            <a:lvl5pPr marL="1371600" indent="0" algn="ctr">
              <a:buNone/>
              <a:defRPr sz="4000"/>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37839710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DCE06-F426-2040-BA89-1305FE808600}"/>
              </a:ext>
            </a:extLst>
          </p:cNvPr>
          <p:cNvSpPr>
            <a:spLocks noGrp="1"/>
          </p:cNvSpPr>
          <p:nvPr>
            <p:ph type="sldNum" sz="quarter" idx="11"/>
          </p:nvPr>
        </p:nvSpPr>
        <p:spPr>
          <a:xfrm>
            <a:off x="8421624" y="4764024"/>
            <a:ext cx="457200" cy="365760"/>
          </a:xfrm>
          <a:prstGeom prst="rect">
            <a:avLst/>
          </a:prstGeom>
        </p:spPr>
        <p:txBody>
          <a:bodyPr wrap="square" anchor="t" anchorCtr="0"/>
          <a:lstStyle/>
          <a:p>
            <a:fld id="{B6238B5B-F19C-E947-A0BC-87BD7983F871}" type="slidenum">
              <a:rPr lang="en-US" smtClean="0"/>
              <a:pPr/>
              <a:t>‹#›</a:t>
            </a:fld>
            <a:endParaRPr lang="en-US" dirty="0"/>
          </a:p>
        </p:txBody>
      </p:sp>
      <p:sp>
        <p:nvSpPr>
          <p:cNvPr id="7" name="Text Placeholder 6">
            <a:extLst>
              <a:ext uri="{FF2B5EF4-FFF2-40B4-BE49-F238E27FC236}">
                <a16:creationId xmlns:a16="http://schemas.microsoft.com/office/drawing/2014/main" id="{DF103CBC-1586-8745-A34F-D741C41F2374}"/>
              </a:ext>
            </a:extLst>
          </p:cNvPr>
          <p:cNvSpPr>
            <a:spLocks noGrp="1"/>
          </p:cNvSpPr>
          <p:nvPr>
            <p:ph type="body" sz="quarter" idx="12" hasCustomPrompt="1"/>
          </p:nvPr>
        </p:nvSpPr>
        <p:spPr>
          <a:xfrm>
            <a:off x="1371600" y="1371600"/>
            <a:ext cx="6400800" cy="1665071"/>
          </a:xfrm>
          <a:prstGeom prst="rect">
            <a:avLst/>
          </a:prstGeom>
        </p:spPr>
        <p:txBody>
          <a:bodyPr lIns="0" tIns="0" rIns="0" bIns="0" anchor="ctr" anchorCtr="0">
            <a:spAutoFit/>
          </a:bodyPr>
          <a:lstStyle>
            <a:lvl1pPr marL="0" indent="0" algn="ctr">
              <a:buNone/>
              <a:defRPr sz="4000">
                <a:solidFill>
                  <a:schemeClr val="bg1"/>
                </a:solidFill>
              </a:defRPr>
            </a:lvl1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149154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1698"/>
          </a:xfrm>
          <a:prstGeom prst="rect">
            <a:avLst/>
          </a:prstGeom>
        </p:spPr>
        <p:txBody>
          <a:bodyPr>
            <a:sp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1"/>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10033126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1698"/>
          </a:xfrm>
          <a:prstGeom prst="rect">
            <a:avLst/>
          </a:prstGeom>
        </p:spPr>
        <p:txBody>
          <a:bodyPr>
            <a:sp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1"/>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1"/>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9089179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163395"/>
          </a:xfrm>
          <a:prstGeom prst="rect">
            <a:avLst/>
          </a:prstGeom>
        </p:spPr>
        <p:txBody>
          <a:bodyPr>
            <a:sp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1"/>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163395"/>
          </a:xfrm>
          <a:prstGeom prst="rect">
            <a:avLst/>
          </a:prstGeom>
        </p:spPr>
        <p:txBody>
          <a:bodyPr>
            <a:sp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247011357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9"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892" indent="0">
              <a:buNone/>
              <a:defRPr>
                <a:solidFill>
                  <a:srgbClr val="FF0000"/>
                </a:solidFill>
              </a:defRPr>
            </a:lvl2pPr>
            <a:lvl3pPr marL="685783" indent="0">
              <a:buNone/>
              <a:defRPr>
                <a:solidFill>
                  <a:srgbClr val="FF0000"/>
                </a:solidFill>
              </a:defRPr>
            </a:lvl3pPr>
            <a:lvl4pPr marL="1028675" indent="0">
              <a:buNone/>
              <a:defRPr>
                <a:solidFill>
                  <a:srgbClr val="FF0000"/>
                </a:solidFill>
              </a:defRPr>
            </a:lvl4pPr>
            <a:lvl5pPr marL="1371566"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15339400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163395"/>
          </a:xfrm>
          <a:prstGeom prst="rect">
            <a:avLst/>
          </a:prstGeom>
        </p:spPr>
        <p:txBody>
          <a:bodyPr lIns="365760">
            <a:spAutoFit/>
          </a:bodyPr>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2000"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61072509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163395"/>
          </a:xfrm>
          <a:prstGeom prst="rect">
            <a:avLst/>
          </a:prstGeom>
        </p:spPr>
        <p:txBody>
          <a:bodyPr lIns="0" rIns="36576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1"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4047394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3"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1" y="3566160"/>
            <a:ext cx="3749039" cy="766364"/>
          </a:xfrm>
          <a:prstGeom prst="rect">
            <a:avLst/>
          </a:prstGeom>
        </p:spPr>
        <p:txBody>
          <a:bodyPr lIns="0" tIns="18288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3"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1" y="3569970"/>
            <a:ext cx="3749039" cy="766364"/>
          </a:xfrm>
          <a:prstGeom prst="rect">
            <a:avLst/>
          </a:prstGeom>
        </p:spPr>
        <p:txBody>
          <a:bodyPr lIns="0" tIns="18288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01848798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1"/>
            <a:ext cx="2468880" cy="960263"/>
          </a:xfrm>
          <a:prstGeom prst="rect">
            <a:avLst/>
          </a:prstGeom>
        </p:spPr>
        <p:txBody>
          <a:bodyPr lIns="0" tIns="18288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1"/>
            <a:ext cx="2468880" cy="960263"/>
          </a:xfrm>
          <a:prstGeom prst="rect">
            <a:avLst/>
          </a:prstGeom>
        </p:spPr>
        <p:txBody>
          <a:bodyPr lIns="0" tIns="18288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9"/>
            <a:ext cx="2468880" cy="960263"/>
          </a:xfrm>
          <a:prstGeom prst="rect">
            <a:avLst/>
          </a:prstGeom>
        </p:spPr>
        <p:txBody>
          <a:bodyPr lIns="0" tIns="18288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14009520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1"/>
            <a:ext cx="7772400" cy="572464"/>
          </a:xfrm>
          <a:prstGeom prst="rect">
            <a:avLst/>
          </a:prstGeom>
        </p:spPr>
        <p:txBody>
          <a:bodyPr lIns="0" tIns="18288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1"/>
            <a:ext cx="7772400" cy="195053"/>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39987961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5" name="Text Placeholder 3">
            <a:extLst>
              <a:ext uri="{FF2B5EF4-FFF2-40B4-BE49-F238E27FC236}">
                <a16:creationId xmlns:a16="http://schemas.microsoft.com/office/drawing/2014/main" id="{461EF51F-6AE7-6944-9BE5-D164F3B6239A}"/>
              </a:ext>
            </a:extLst>
          </p:cNvPr>
          <p:cNvSpPr>
            <a:spLocks noGrp="1"/>
          </p:cNvSpPr>
          <p:nvPr>
            <p:ph type="body" sz="quarter" idx="20" hasCustomPrompt="1"/>
          </p:nvPr>
        </p:nvSpPr>
        <p:spPr>
          <a:xfrm>
            <a:off x="640079" y="2651760"/>
            <a:ext cx="7772400" cy="222818"/>
          </a:xfrm>
          <a:prstGeom prst="rect">
            <a:avLst/>
          </a:prstGeom>
        </p:spPr>
        <p:txBody>
          <a:bodyPr lIns="0" tIns="0" rIns="0" bIns="0">
            <a:spAutoFit/>
          </a:bodyPr>
          <a:lstStyle>
            <a:lvl1pPr marL="0" indent="0">
              <a:buFontTx/>
              <a:buNone/>
              <a:defRPr sz="1600" b="1" i="0" cap="all" baseline="0">
                <a:solidFill>
                  <a:schemeClr val="bg1"/>
                </a:solidFill>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7" name="Slide Number Placeholder 6">
            <a:extLst>
              <a:ext uri="{FF2B5EF4-FFF2-40B4-BE49-F238E27FC236}">
                <a16:creationId xmlns:a16="http://schemas.microsoft.com/office/drawing/2014/main" id="{DDC6E991-AFE5-8A47-BE30-B779E069309C}"/>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
        <p:nvSpPr>
          <p:cNvPr id="6"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640080" y="2006858"/>
            <a:ext cx="7772400" cy="498598"/>
          </a:xfrm>
          <a:prstGeom prst="rect">
            <a:avLst/>
          </a:prstGeom>
        </p:spPr>
        <p:txBody>
          <a:bodyPr lIns="0" tIns="0" rIns="0" bIns="0" anchor="ctr" anchorCtr="0"/>
          <a:lstStyle>
            <a:lvl1pPr marL="0" indent="0">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Section Divider</a:t>
            </a:r>
          </a:p>
        </p:txBody>
      </p:sp>
    </p:spTree>
    <p:extLst>
      <p:ext uri="{BB962C8B-B14F-4D97-AF65-F5344CB8AC3E}">
        <p14:creationId xmlns:p14="http://schemas.microsoft.com/office/powerpoint/2010/main" val="6098214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112855764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800"/>
            <a:ext cx="2743200" cy="969496"/>
          </a:xfrm>
          <a:prstGeom prst="rect">
            <a:avLst/>
          </a:prstGeom>
        </p:spPr>
        <p:txBody>
          <a:bodyPr lIns="365760" r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35479356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pPr algn="ctr"/>
            <a:r>
              <a:rPr lang="en-US" sz="3600" b="1" i="0" baseline="0" dirty="0">
                <a:solidFill>
                  <a:schemeClr val="bg1"/>
                </a:solidFill>
                <a:latin typeface="Helvetica" pitchFamily="2" charset="0"/>
              </a:rPr>
              <a:t>Q&amp;A</a:t>
            </a:r>
          </a:p>
        </p:txBody>
      </p:sp>
      <p:sp>
        <p:nvSpPr>
          <p:cNvPr id="5" name="Slide Number Placeholder 4">
            <a:extLst>
              <a:ext uri="{FF2B5EF4-FFF2-40B4-BE49-F238E27FC236}">
                <a16:creationId xmlns:a16="http://schemas.microsoft.com/office/drawing/2014/main" id="{E23D9880-B92E-0743-A2B3-53C6C562B25F}"/>
              </a:ext>
            </a:extLst>
          </p:cNvPr>
          <p:cNvSpPr>
            <a:spLocks noGrp="1"/>
          </p:cNvSpPr>
          <p:nvPr>
            <p:ph type="sldNum" sz="quarter" idx="11"/>
          </p:nvPr>
        </p:nvSpPr>
        <p:spPr>
          <a:xfrm>
            <a:off x="8421624" y="4754880"/>
            <a:ext cx="457200" cy="365760"/>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21522596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ineer Change.">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1FDC9578-4AC4-9D48-A4F5-3D595CDD3989}"/>
              </a:ext>
            </a:extLst>
          </p:cNvPr>
          <p:cNvSpPr>
            <a:spLocks noGrp="1"/>
          </p:cNvSpPr>
          <p:nvPr>
            <p:ph type="sldNum" sz="quarter" idx="17"/>
          </p:nvPr>
        </p:nvSpPr>
        <p:spPr>
          <a:xfrm>
            <a:off x="8420100" y="4754880"/>
            <a:ext cx="457200" cy="365760"/>
          </a:xfrm>
          <a:prstGeom prst="rect">
            <a:avLst/>
          </a:prstGeom>
        </p:spPr>
        <p:txBody>
          <a:bodyPr/>
          <a:lstStyle/>
          <a:p>
            <a:fld id="{8368066F-241F-DA46-A244-6F6C08E1BFA8}"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2154088" y="2290569"/>
            <a:ext cx="4642713" cy="586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29821649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33925834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31658268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23586406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B2B7E107-1541-7E40-A6FC-46A0AEFD495E}"/>
              </a:ext>
            </a:extLst>
          </p:cNvPr>
          <p:cNvSpPr>
            <a:spLocks noGrp="1"/>
          </p:cNvSpPr>
          <p:nvPr>
            <p:ph type="title"/>
          </p:nvPr>
        </p:nvSpPr>
        <p:spPr>
          <a:xfrm>
            <a:off x="640080" y="1874520"/>
            <a:ext cx="7780020" cy="557784"/>
          </a:xfrm>
          <a:prstGeom prst="rect">
            <a:avLst/>
          </a:prstGeom>
        </p:spPr>
        <p:txBody>
          <a:bodyPr vert="horz" wrap="square" lIns="0" tIns="0" rIns="0" bIns="0" rtlCol="0" anchor="b" anchorCtr="0">
            <a:spAutoFit/>
          </a:bodyPr>
          <a:lstStyle/>
          <a:p>
            <a:r>
              <a:rPr lang="de-DE"/>
              <a:t>Mastertitelformat bearbeiten</a:t>
            </a:r>
            <a:endParaRPr lang="en-US" dirty="0"/>
          </a:p>
        </p:txBody>
      </p:sp>
      <p:sp>
        <p:nvSpPr>
          <p:cNvPr id="5" name="Text Placeholder 4">
            <a:extLst>
              <a:ext uri="{FF2B5EF4-FFF2-40B4-BE49-F238E27FC236}">
                <a16:creationId xmlns:a16="http://schemas.microsoft.com/office/drawing/2014/main" id="{BCA93CE4-2BD0-C849-B5FE-F6137696E780}"/>
              </a:ext>
            </a:extLst>
          </p:cNvPr>
          <p:cNvSpPr>
            <a:spLocks noGrp="1"/>
          </p:cNvSpPr>
          <p:nvPr>
            <p:ph type="body" idx="1"/>
          </p:nvPr>
        </p:nvSpPr>
        <p:spPr>
          <a:xfrm>
            <a:off x="640080" y="2651760"/>
            <a:ext cx="7772400" cy="1268104"/>
          </a:xfrm>
          <a:prstGeom prst="rect">
            <a:avLst/>
          </a:prstGeom>
        </p:spPr>
        <p:txBody>
          <a:bodyPr vert="horz" lIns="91440" tIns="45720" rIns="91440" bIns="45720" rtlCol="0">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9" name="Logo">
            <a:extLst>
              <a:ext uri="{FF2B5EF4-FFF2-40B4-BE49-F238E27FC236}">
                <a16:creationId xmlns:a16="http://schemas.microsoft.com/office/drawing/2014/main" id="{986FB6F0-832C-0247-80F6-045D3A7370E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1520" y="206105"/>
            <a:ext cx="1808349" cy="369336"/>
          </a:xfrm>
          <a:prstGeom prst="rect">
            <a:avLst/>
          </a:prstGeom>
        </p:spPr>
      </p:pic>
    </p:spTree>
    <p:extLst>
      <p:ext uri="{BB962C8B-B14F-4D97-AF65-F5344CB8AC3E}">
        <p14:creationId xmlns:p14="http://schemas.microsoft.com/office/powerpoint/2010/main" val="2737590430"/>
      </p:ext>
    </p:extLst>
  </p:cSld>
  <p:clrMap bg1="lt1" tx1="dk1" bg2="lt2" tx2="dk2" accent1="accent1" accent2="accent2" accent3="accent3" accent4="accent4" accent5="accent5" accent6="accent6" hlink="hlink" folHlink="folHlink"/>
  <p:sldLayoutIdLst>
    <p:sldLayoutId id="2147483745" r:id="rId1"/>
    <p:sldLayoutId id="2147483723" r:id="rId2"/>
    <p:sldLayoutId id="2147483744" r:id="rId3"/>
    <p:sldLayoutId id="2147483743" r:id="rId4"/>
    <p:sldLayoutId id="2147483749" r:id="rId5"/>
  </p:sldLayoutIdLst>
  <p:hf hdr="0" ftr="0"/>
  <p:txStyles>
    <p:titleStyle>
      <a:lvl1pPr algn="l" defTabSz="685800" rtl="0" eaLnBrk="1" latinLnBrk="0" hangingPunct="1">
        <a:lnSpc>
          <a:spcPct val="90000"/>
        </a:lnSpc>
        <a:spcBef>
          <a:spcPct val="0"/>
        </a:spcBef>
        <a:buNone/>
        <a:defRPr sz="3600" b="1" i="0" kern="120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5760" y="126936"/>
            <a:ext cx="1063897" cy="217290"/>
          </a:xfrm>
          <a:prstGeom prst="rect">
            <a:avLst/>
          </a:prstGeom>
        </p:spPr>
      </p:pic>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9918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41" r:id="rId10"/>
    <p:sldLayoutId id="2147483738" r:id="rId11"/>
    <p:sldLayoutId id="2147483750" r:id="rId12"/>
    <p:sldLayoutId id="2147483753" r:id="rId13"/>
    <p:sldLayoutId id="2147483754" r:id="rId14"/>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3F4D58D5-A817-8C46-AB00-9E4F26EA159C}"/>
              </a:ext>
            </a:extLst>
          </p:cNvPr>
          <p:cNvSpPr/>
          <p:nvPr userDrawn="1"/>
        </p:nvSpPr>
        <p:spPr>
          <a:xfrm>
            <a:off x="0" y="0"/>
            <a:ext cx="9144000"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4" name="gradient">
            <a:extLst>
              <a:ext uri="{FF2B5EF4-FFF2-40B4-BE49-F238E27FC236}">
                <a16:creationId xmlns:a16="http://schemas.microsoft.com/office/drawing/2014/main" id="{7C5494A1-EAF6-FE40-8442-13FDACD4A804}"/>
              </a:ext>
            </a:extLst>
          </p:cNvPr>
          <p:cNvSpPr/>
          <p:nvPr userDrawn="1"/>
        </p:nvSpPr>
        <p:spPr>
          <a:xfrm>
            <a:off x="0" y="7144"/>
            <a:ext cx="9144000" cy="5148072"/>
          </a:xfrm>
          <a:prstGeom prst="rect">
            <a:avLst/>
          </a:prstGeom>
          <a:solidFill>
            <a:srgbClr val="00578B">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980CCF0D-E503-6141-BE87-62E762B23910}"/>
              </a:ext>
            </a:extLst>
          </p:cNvPr>
          <p:cNvSpPr>
            <a:spLocks noGrp="1"/>
          </p:cNvSpPr>
          <p:nvPr>
            <p:ph type="sldNum" sz="quarter" idx="4"/>
          </p:nvPr>
        </p:nvSpPr>
        <p:spPr>
          <a:xfrm>
            <a:off x="8421624"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06775D5B-78AF-3A4A-8588-791173DFA68C}" type="slidenum">
              <a:rPr lang="en-US" smtClean="0"/>
              <a:pPr/>
              <a:t>‹#›</a:t>
            </a:fld>
            <a:endParaRPr lang="en-US"/>
          </a:p>
        </p:txBody>
      </p:sp>
      <p:pic>
        <p:nvPicPr>
          <p:cNvPr id="9" name="Logo">
            <a:extLst>
              <a:ext uri="{FF2B5EF4-FFF2-40B4-BE49-F238E27FC236}">
                <a16:creationId xmlns:a16="http://schemas.microsoft.com/office/drawing/2014/main" id="{6E1D559F-4EF1-6E45-B5D7-15C84F808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760" y="126936"/>
            <a:ext cx="1063897" cy="217290"/>
          </a:xfrm>
          <a:prstGeom prst="rect">
            <a:avLst/>
          </a:prstGeom>
        </p:spPr>
      </p:pic>
    </p:spTree>
    <p:extLst>
      <p:ext uri="{BB962C8B-B14F-4D97-AF65-F5344CB8AC3E}">
        <p14:creationId xmlns:p14="http://schemas.microsoft.com/office/powerpoint/2010/main" val="3275588001"/>
      </p:ext>
    </p:extLst>
  </p:cSld>
  <p:clrMap bg1="lt1" tx1="dk1" bg2="lt2" tx2="dk2" accent1="accent1" accent2="accent2" accent3="accent3" accent4="accent4" accent5="accent5" accent6="accent6" hlink="hlink" folHlink="folHlink"/>
  <p:sldLayoutIdLst>
    <p:sldLayoutId id="2147483748" r:id="rId1"/>
  </p:sldLayoutIdLst>
  <p:hf hdr="0" ftr="0"/>
  <p:txStyles>
    <p:titleStyle>
      <a:lvl1pPr algn="ctr" defTabSz="685800" rtl="0" eaLnBrk="1" latinLnBrk="0" hangingPunct="1">
        <a:lnSpc>
          <a:spcPct val="90000"/>
        </a:lnSpc>
        <a:spcBef>
          <a:spcPct val="0"/>
        </a:spcBef>
        <a:buNone/>
        <a:defRPr sz="3600" b="0" i="0" kern="1200" baseline="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mn-lt"/>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chemeClr val="bg1"/>
          </a:solidFill>
          <a:latin typeface="+mn-lt"/>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mn-lt"/>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1800"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5761" y="126936"/>
            <a:ext cx="1063897" cy="217290"/>
          </a:xfrm>
          <a:prstGeom prst="rect">
            <a:avLst/>
          </a:prstGeom>
        </p:spPr>
      </p:pic>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1"/>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7820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defTabSz="685783"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45" indent="-173732" algn="l" defTabSz="685783"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58" indent="-171446" algn="l" defTabSz="685783"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71" indent="-171446" algn="l" defTabSz="685783"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0985" indent="-171446" algn="l" defTabSz="685783"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sanmartin@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1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7.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6.png"/><Relationship Id="rId2" Type="http://schemas.openxmlformats.org/officeDocument/2006/relationships/image" Target="../media/image65.png"/><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0.png"/><Relationship Id="rId1" Type="http://schemas.openxmlformats.org/officeDocument/2006/relationships/slideLayout" Target="../slideLayouts/slideLayout17.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63.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61.png"/><Relationship Id="rId28" Type="http://schemas.openxmlformats.org/officeDocument/2006/relationships/image" Target="../media/image89.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8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92.png"/><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image" Target="../media/image91.png"/><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7.xml"/><Relationship Id="rId4" Type="http://schemas.openxmlformats.org/officeDocument/2006/relationships/image" Target="../media/image11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5.png"/><Relationship Id="rId1" Type="http://schemas.openxmlformats.org/officeDocument/2006/relationships/slideLayout" Target="../slideLayouts/slideLayout1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97A07E6-066A-414A-8916-AC2240ADCEE3}"/>
              </a:ext>
            </a:extLst>
          </p:cNvPr>
          <p:cNvSpPr>
            <a:spLocks noGrp="1"/>
          </p:cNvSpPr>
          <p:nvPr>
            <p:ph sz="quarter" idx="23"/>
          </p:nvPr>
        </p:nvSpPr>
        <p:spPr>
          <a:xfrm>
            <a:off x="647700" y="4066338"/>
            <a:ext cx="3311419" cy="703782"/>
          </a:xfrm>
        </p:spPr>
        <p:txBody>
          <a:bodyPr/>
          <a:lstStyle/>
          <a:p>
            <a:r>
              <a:rPr lang="en-US" dirty="0"/>
              <a:t>Gabriel San Martín Silva </a:t>
            </a:r>
            <a:r>
              <a:rPr lang="en-US" dirty="0">
                <a:hlinkClick r:id="rId3">
                  <a:extLst>
                    <a:ext uri="{A12FA001-AC4F-418D-AE19-62706E023703}">
                      <ahyp:hlinkClr xmlns:ahyp="http://schemas.microsoft.com/office/drawing/2018/hyperlinkcolor" val="tx"/>
                    </a:ext>
                  </a:extLst>
                </a:hlinkClick>
              </a:rPr>
              <a:t>(gsanmartin@ucla.edu)</a:t>
            </a:r>
            <a:endParaRPr lang="en-US" dirty="0"/>
          </a:p>
          <a:p>
            <a:r>
              <a:rPr lang="en-US" dirty="0" err="1"/>
              <a:t>Tarannom</a:t>
            </a:r>
            <a:r>
              <a:rPr lang="en-US" dirty="0"/>
              <a:t> Parhizkar (tparhizkar@ucla.edu)</a:t>
            </a:r>
          </a:p>
          <a:p>
            <a:r>
              <a:rPr lang="en-US" dirty="0"/>
              <a:t>Enrique López Droguett (eald@ucla.edu)</a:t>
            </a:r>
          </a:p>
        </p:txBody>
      </p:sp>
      <p:pic>
        <p:nvPicPr>
          <p:cNvPr id="2" name="Picture Placeholder 1"/>
          <p:cNvPicPr>
            <a:picLocks noGrp="1" noChangeAspect="1"/>
          </p:cNvPicPr>
          <p:nvPr>
            <p:ph type="pic" sz="quarter" idx="27"/>
          </p:nvPr>
        </p:nvPicPr>
        <p:blipFill>
          <a:blip r:embed="rId4">
            <a:extLst>
              <a:ext uri="{28A0092B-C50C-407E-A947-70E740481C1C}">
                <a14:useLocalDpi xmlns:a14="http://schemas.microsoft.com/office/drawing/2010/main" val="0"/>
              </a:ext>
            </a:extLst>
          </a:blip>
          <a:stretch>
            <a:fillRect/>
          </a:stretch>
        </p:blipFill>
        <p:spPr>
          <a:xfrm>
            <a:off x="647700" y="438150"/>
            <a:ext cx="2175329" cy="444292"/>
          </a:xfrm>
        </p:spPr>
      </p:pic>
      <p:sp>
        <p:nvSpPr>
          <p:cNvPr id="46" name="Text Placeholder 45">
            <a:extLst>
              <a:ext uri="{FF2B5EF4-FFF2-40B4-BE49-F238E27FC236}">
                <a16:creationId xmlns:a16="http://schemas.microsoft.com/office/drawing/2014/main" id="{298DBC73-D254-7743-90B1-2EFD263248B8}"/>
              </a:ext>
            </a:extLst>
          </p:cNvPr>
          <p:cNvSpPr>
            <a:spLocks noGrp="1"/>
          </p:cNvSpPr>
          <p:nvPr>
            <p:ph type="body" sz="quarter" idx="32"/>
          </p:nvPr>
        </p:nvSpPr>
        <p:spPr>
          <a:xfrm>
            <a:off x="640080" y="2196720"/>
            <a:ext cx="7772400" cy="498598"/>
          </a:xfrm>
        </p:spPr>
        <p:txBody>
          <a:bodyPr/>
          <a:lstStyle/>
          <a:p>
            <a:r>
              <a:rPr lang="en-US" dirty="0"/>
              <a:t>Quantum Fault Trees</a:t>
            </a:r>
          </a:p>
        </p:txBody>
      </p:sp>
      <p:sp>
        <p:nvSpPr>
          <p:cNvPr id="5" name="Content Placeholder 17">
            <a:extLst>
              <a:ext uri="{FF2B5EF4-FFF2-40B4-BE49-F238E27FC236}">
                <a16:creationId xmlns:a16="http://schemas.microsoft.com/office/drawing/2014/main" id="{82245605-164E-471A-BE1E-7418FB6FD519}"/>
              </a:ext>
            </a:extLst>
          </p:cNvPr>
          <p:cNvSpPr txBox="1">
            <a:spLocks/>
          </p:cNvSpPr>
          <p:nvPr/>
        </p:nvSpPr>
        <p:spPr>
          <a:xfrm>
            <a:off x="5399314" y="4066337"/>
            <a:ext cx="3531031" cy="703782"/>
          </a:xfrm>
          <a:prstGeom prst="rect">
            <a:avLst/>
          </a:prstGeom>
        </p:spPr>
        <p:txBody>
          <a:bodyPr vert="horz" wrap="none" lIns="9144" tIns="0" rIns="0" bIns="0" rtlCol="0" anchor="b" anchorCtr="0">
            <a:spAutoFit/>
          </a:bodyPr>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Department of Civil &amp; Environmental Engineering, </a:t>
            </a:r>
          </a:p>
          <a:p>
            <a:r>
              <a:rPr lang="en-US" dirty="0"/>
              <a:t>The B. John Garrick Institute for the Risk Sciences, </a:t>
            </a:r>
          </a:p>
          <a:p>
            <a:r>
              <a:rPr lang="en-US" dirty="0"/>
              <a:t>University of California, Los Angeles</a:t>
            </a:r>
          </a:p>
        </p:txBody>
      </p:sp>
    </p:spTree>
    <p:extLst>
      <p:ext uri="{BB962C8B-B14F-4D97-AF65-F5344CB8AC3E}">
        <p14:creationId xmlns:p14="http://schemas.microsoft.com/office/powerpoint/2010/main" val="56035727"/>
      </p:ext>
    </p:extLst>
  </p:cSld>
  <p:clrMapOvr>
    <a:masterClrMapping/>
  </p:clrMapOvr>
  <p:transition spd="slow" advTm="10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Rotation Gates</a:t>
            </a:r>
            <a:endParaRPr lang="en-US" sz="2200" dirty="0">
              <a:solidFill>
                <a:srgbClr val="58595B"/>
              </a:solidFill>
            </a:endParaRP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19ED215B-8DDE-4255-A34D-3E5A6CB0DC9C}"/>
                  </a:ext>
                </a:extLst>
              </p:cNvPr>
              <p:cNvSpPr>
                <a:spLocks noGrp="1"/>
              </p:cNvSpPr>
              <p:nvPr>
                <p:ph idx="1"/>
              </p:nvPr>
            </p:nvSpPr>
            <p:spPr>
              <a:xfrm>
                <a:off x="667705" y="1321594"/>
                <a:ext cx="5486400" cy="960006"/>
              </a:xfrm>
            </p:spPr>
            <p:txBody>
              <a:bodyPr/>
              <a:lstStyle/>
              <a:p>
                <a:r>
                  <a:rPr lang="en-US" altLang="en-US" sz="1350" dirty="0"/>
                  <a:t>The rotation gates generate a shift of angle </a:t>
                </a:r>
                <a14:m>
                  <m:oMath xmlns:m="http://schemas.openxmlformats.org/officeDocument/2006/math">
                    <m:r>
                      <a:rPr lang="es-ES" altLang="en-US" sz="1350" i="1">
                        <a:latin typeface="Cambria Math" panose="02040503050406030204" pitchFamily="18" charset="0"/>
                      </a:rPr>
                      <m:t>𝜉</m:t>
                    </m:r>
                  </m:oMath>
                </a14:m>
                <a:r>
                  <a:rPr lang="en-US" altLang="en-US" sz="1350" dirty="0"/>
                  <a:t> in any of the three axis of the Bloch sphere:</a:t>
                </a:r>
              </a:p>
              <a:p>
                <a:endParaRPr lang="en-US" sz="1350" dirty="0"/>
              </a:p>
              <a:p>
                <a:pPr marL="0" indent="0">
                  <a:buNone/>
                </a:pPr>
                <a:endParaRPr lang="es-US" dirty="0"/>
              </a:p>
            </p:txBody>
          </p:sp>
        </mc:Choice>
        <mc:Fallback>
          <p:sp>
            <p:nvSpPr>
              <p:cNvPr id="3" name="Marcador de contenido 2">
                <a:extLst>
                  <a:ext uri="{FF2B5EF4-FFF2-40B4-BE49-F238E27FC236}">
                    <a16:creationId xmlns:a16="http://schemas.microsoft.com/office/drawing/2014/main" id="{19ED215B-8DDE-4255-A34D-3E5A6CB0DC9C}"/>
                  </a:ext>
                </a:extLst>
              </p:cNvPr>
              <p:cNvSpPr>
                <a:spLocks noGrp="1" noRot="1" noChangeAspect="1" noMove="1" noResize="1" noEditPoints="1" noAdjustHandles="1" noChangeArrowheads="1" noChangeShapeType="1" noTextEdit="1"/>
              </p:cNvSpPr>
              <p:nvPr>
                <p:ph idx="1"/>
              </p:nvPr>
            </p:nvSpPr>
            <p:spPr>
              <a:xfrm>
                <a:off x="667705" y="1321594"/>
                <a:ext cx="5486400" cy="960006"/>
              </a:xfrm>
              <a:blipFill>
                <a:blip r:embed="rId2"/>
                <a:stretch>
                  <a:fillRect l="-1848" t="-7895" r="-1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8452817-95C6-49F2-BAF0-50B2384E7C54}"/>
                  </a:ext>
                </a:extLst>
              </p:cNvPr>
              <p:cNvSpPr txBox="1">
                <a:spLocks noChangeArrowheads="1"/>
              </p:cNvSpPr>
              <p:nvPr/>
            </p:nvSpPr>
            <p:spPr bwMode="auto">
              <a:xfrm>
                <a:off x="518893" y="1942944"/>
                <a:ext cx="3364637" cy="28098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defRPr>
                </a:lvl1pPr>
                <a:lvl2pPr marL="669925" indent="-325438">
                  <a:spcBef>
                    <a:spcPct val="20000"/>
                  </a:spcBef>
                  <a:buClr>
                    <a:schemeClr val="accent1"/>
                  </a:buClr>
                  <a:buSzPct val="60000"/>
                  <a:buFont typeface="Wingdings" panose="05000000000000000000" pitchFamily="2" charset="2"/>
                  <a:buChar char="q"/>
                  <a:defRPr sz="2600">
                    <a:solidFill>
                      <a:schemeClr val="tx1"/>
                    </a:solidFill>
                    <a:latin typeface="Times New Roman" panose="02020603050405020304" pitchFamily="18"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defRPr>
                </a:lvl3pPr>
                <a:lvl4pPr marL="1339850" indent="-315913">
                  <a:spcBef>
                    <a:spcPct val="20000"/>
                  </a:spcBef>
                  <a:buClr>
                    <a:schemeClr val="accent1"/>
                  </a:buClr>
                  <a:buSzPct val="70000"/>
                  <a:buFont typeface="Wingdings" panose="05000000000000000000" pitchFamily="2" charset="2"/>
                  <a:buChar char="q"/>
                  <a:defRPr sz="2000">
                    <a:solidFill>
                      <a:schemeClr val="tx1"/>
                    </a:solidFill>
                    <a:latin typeface="Times New Roman" panose="02020603050405020304" pitchFamily="18"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050" b="1" i="1">
                              <a:latin typeface="Cambria Math" panose="02040503050406030204" pitchFamily="18" charset="0"/>
                            </a:rPr>
                          </m:ctrlPr>
                        </m:sSubPr>
                        <m:e>
                          <m:r>
                            <a:rPr lang="en-US" sz="1350" b="1" i="1">
                              <a:latin typeface="Cambria Math" panose="02040503050406030204" pitchFamily="18" charset="0"/>
                              <a:ea typeface="Times New Roman" panose="02020603050405020304" pitchFamily="18" charset="0"/>
                              <a:cs typeface="Tms Rmn"/>
                            </a:rPr>
                            <m:t>𝑹</m:t>
                          </m:r>
                        </m:e>
                        <m:sub>
                          <m:r>
                            <a:rPr lang="en-US" sz="1350" b="1" i="1">
                              <a:latin typeface="Cambria Math" panose="02040503050406030204" pitchFamily="18" charset="0"/>
                              <a:ea typeface="Times New Roman" panose="02020603050405020304" pitchFamily="18" charset="0"/>
                              <a:cs typeface="Tms Rmn"/>
                            </a:rPr>
                            <m:t>𝒙</m:t>
                          </m:r>
                        </m:sub>
                      </m:sSub>
                      <m:d>
                        <m:dPr>
                          <m:ctrlPr>
                            <a:rPr lang="en-US" sz="1050" i="1">
                              <a:latin typeface="Cambria Math" panose="02040503050406030204" pitchFamily="18" charset="0"/>
                              <a:ea typeface="DengXian" panose="02010600030101010101" pitchFamily="2" charset="-122"/>
                            </a:rPr>
                          </m:ctrlPr>
                        </m:dPr>
                        <m:e>
                          <m:r>
                            <a:rPr lang="en-US" sz="1350" i="1">
                              <a:latin typeface="Cambria Math" panose="02040503050406030204" pitchFamily="18" charset="0"/>
                              <a:ea typeface="DengXian" panose="02010600030101010101" pitchFamily="2" charset="-122"/>
                              <a:cs typeface="Tms Rmn"/>
                            </a:rPr>
                            <m:t>𝜉</m:t>
                          </m:r>
                        </m:e>
                      </m:d>
                      <m:r>
                        <a:rPr lang="en-US" sz="1350" i="1">
                          <a:latin typeface="Cambria Math" panose="02040503050406030204" pitchFamily="18" charset="0"/>
                          <a:ea typeface="DengXian" panose="02010600030101010101" pitchFamily="2" charset="-122"/>
                          <a:cs typeface="Tms Rmn"/>
                        </a:rPr>
                        <m:t>= </m:t>
                      </m:r>
                      <m:d>
                        <m:dPr>
                          <m:begChr m:val="["/>
                          <m:endChr m:val="]"/>
                          <m:ctrlPr>
                            <a:rPr lang="en-US" sz="1050" i="1">
                              <a:latin typeface="Cambria Math" panose="02040503050406030204" pitchFamily="18" charset="0"/>
                            </a:rPr>
                          </m:ctrlPr>
                        </m:dPr>
                        <m:e>
                          <m:m>
                            <m:mPr>
                              <m:mcs>
                                <m:mc>
                                  <m:mcPr>
                                    <m:count m:val="2"/>
                                    <m:mcJc m:val="center"/>
                                  </m:mcPr>
                                </m:mc>
                              </m:mcs>
                              <m:ctrlPr>
                                <a:rPr lang="en-US" sz="1050" i="1">
                                  <a:latin typeface="Cambria Math" panose="02040503050406030204" pitchFamily="18" charset="0"/>
                                </a:rPr>
                              </m:ctrlPr>
                            </m:mPr>
                            <m:mr>
                              <m:e>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cos</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e>
                                <m:r>
                                  <a:rPr lang="en-US" sz="1350" i="1">
                                    <a:latin typeface="Cambria Math" panose="02040503050406030204" pitchFamily="18" charset="0"/>
                                    <a:ea typeface="Times New Roman" panose="02020603050405020304" pitchFamily="18" charset="0"/>
                                    <a:cs typeface="Tms Rmn"/>
                                  </a:rPr>
                                  <m:t>−</m:t>
                                </m:r>
                                <m:r>
                                  <a:rPr lang="en-US" sz="1350" i="1">
                                    <a:latin typeface="Cambria Math" panose="02040503050406030204" pitchFamily="18" charset="0"/>
                                    <a:ea typeface="Times New Roman" panose="02020603050405020304" pitchFamily="18" charset="0"/>
                                    <a:cs typeface="Tms Rmn"/>
                                  </a:rPr>
                                  <m:t>𝑖</m:t>
                                </m:r>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sin</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mr>
                            <m:mr>
                              <m:e>
                                <m:r>
                                  <a:rPr lang="en-US" sz="1350" i="1">
                                    <a:latin typeface="Cambria Math" panose="02040503050406030204" pitchFamily="18" charset="0"/>
                                    <a:ea typeface="Times New Roman" panose="02020603050405020304" pitchFamily="18" charset="0"/>
                                    <a:cs typeface="Tms Rmn"/>
                                  </a:rPr>
                                  <m:t>−</m:t>
                                </m:r>
                                <m:r>
                                  <a:rPr lang="en-US" sz="1350" i="1">
                                    <a:latin typeface="Cambria Math" panose="02040503050406030204" pitchFamily="18" charset="0"/>
                                    <a:ea typeface="Times New Roman" panose="02020603050405020304" pitchFamily="18" charset="0"/>
                                    <a:cs typeface="Tms Rmn"/>
                                  </a:rPr>
                                  <m:t>𝑖</m:t>
                                </m:r>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sin</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e>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cos</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mr>
                          </m:m>
                        </m:e>
                      </m:d>
                    </m:oMath>
                  </m:oMathPara>
                </a14:m>
                <a:endParaRPr lang="en-US" altLang="en-US" sz="1800" dirty="0"/>
              </a:p>
              <a:p>
                <a:pPr marL="0" indent="0">
                  <a:buNone/>
                </a:pPr>
                <a:endParaRPr lang="en-US" alt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050" b="1" i="1">
                              <a:latin typeface="Cambria Math" panose="02040503050406030204" pitchFamily="18" charset="0"/>
                            </a:rPr>
                          </m:ctrlPr>
                        </m:sSubPr>
                        <m:e>
                          <m:r>
                            <a:rPr lang="en-US" sz="1350" b="1" i="1">
                              <a:latin typeface="Cambria Math" panose="02040503050406030204" pitchFamily="18" charset="0"/>
                              <a:ea typeface="Times New Roman" panose="02020603050405020304" pitchFamily="18" charset="0"/>
                              <a:cs typeface="Tms Rmn"/>
                            </a:rPr>
                            <m:t>𝑹</m:t>
                          </m:r>
                        </m:e>
                        <m:sub>
                          <m:r>
                            <a:rPr lang="en-US" sz="1350" b="1" i="1">
                              <a:latin typeface="Cambria Math" panose="02040503050406030204" pitchFamily="18" charset="0"/>
                              <a:ea typeface="Times New Roman" panose="02020603050405020304" pitchFamily="18" charset="0"/>
                              <a:cs typeface="Tms Rmn"/>
                            </a:rPr>
                            <m:t>𝒚</m:t>
                          </m:r>
                        </m:sub>
                      </m:sSub>
                      <m:d>
                        <m:dPr>
                          <m:ctrlPr>
                            <a:rPr lang="en-US" sz="1050" i="1">
                              <a:latin typeface="Cambria Math" panose="02040503050406030204" pitchFamily="18" charset="0"/>
                              <a:ea typeface="DengXian" panose="02010600030101010101" pitchFamily="2" charset="-122"/>
                            </a:rPr>
                          </m:ctrlPr>
                        </m:dPr>
                        <m:e>
                          <m:r>
                            <a:rPr lang="en-US" sz="1350" i="1">
                              <a:latin typeface="Cambria Math" panose="02040503050406030204" pitchFamily="18" charset="0"/>
                              <a:ea typeface="DengXian" panose="02010600030101010101" pitchFamily="2" charset="-122"/>
                              <a:cs typeface="Tms Rmn"/>
                            </a:rPr>
                            <m:t>𝜉</m:t>
                          </m:r>
                        </m:e>
                      </m:d>
                      <m:r>
                        <a:rPr lang="en-US" sz="1350" i="1">
                          <a:latin typeface="Cambria Math" panose="02040503050406030204" pitchFamily="18" charset="0"/>
                          <a:ea typeface="DengXian" panose="02010600030101010101" pitchFamily="2" charset="-122"/>
                          <a:cs typeface="Tms Rmn"/>
                        </a:rPr>
                        <m:t>= </m:t>
                      </m:r>
                      <m:d>
                        <m:dPr>
                          <m:begChr m:val="["/>
                          <m:endChr m:val="]"/>
                          <m:ctrlPr>
                            <a:rPr lang="en-US" sz="1050" i="1">
                              <a:latin typeface="Cambria Math" panose="02040503050406030204" pitchFamily="18" charset="0"/>
                            </a:rPr>
                          </m:ctrlPr>
                        </m:dPr>
                        <m:e>
                          <m:m>
                            <m:mPr>
                              <m:mcs>
                                <m:mc>
                                  <m:mcPr>
                                    <m:count m:val="2"/>
                                    <m:mcJc m:val="center"/>
                                  </m:mcPr>
                                </m:mc>
                              </m:mcs>
                              <m:ctrlPr>
                                <a:rPr lang="en-US" sz="1050" i="1">
                                  <a:latin typeface="Cambria Math" panose="02040503050406030204" pitchFamily="18" charset="0"/>
                                </a:rPr>
                              </m:ctrlPr>
                            </m:mPr>
                            <m:mr>
                              <m:e>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cos</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e>
                                <m:r>
                                  <a:rPr lang="en-US" sz="1350" i="1">
                                    <a:latin typeface="Cambria Math" panose="02040503050406030204" pitchFamily="18" charset="0"/>
                                    <a:ea typeface="Times New Roman" panose="02020603050405020304" pitchFamily="18" charset="0"/>
                                    <a:cs typeface="Tms Rmn"/>
                                  </a:rPr>
                                  <m:t>−</m:t>
                                </m:r>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sin</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mr>
                            <m:mr>
                              <m:e>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sin</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e>
                                <m:func>
                                  <m:funcPr>
                                    <m:ctrlPr>
                                      <a:rPr lang="en-US" sz="1050" i="1">
                                        <a:latin typeface="Cambria Math" panose="02040503050406030204" pitchFamily="18" charset="0"/>
                                      </a:rPr>
                                    </m:ctrlPr>
                                  </m:funcPr>
                                  <m:fName>
                                    <m:r>
                                      <m:rPr>
                                        <m:sty m:val="p"/>
                                      </m:rPr>
                                      <a:rPr lang="en-US" sz="1350">
                                        <a:latin typeface="Cambria Math" panose="02040503050406030204" pitchFamily="18" charset="0"/>
                                        <a:ea typeface="Times New Roman" panose="02020603050405020304" pitchFamily="18" charset="0"/>
                                        <a:cs typeface="Tms Rmn"/>
                                      </a:rPr>
                                      <m:t>cos</m:t>
                                    </m:r>
                                  </m:fName>
                                  <m:e>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e>
                                </m:func>
                              </m:e>
                            </m:mr>
                          </m:m>
                        </m:e>
                      </m:d>
                    </m:oMath>
                  </m:oMathPara>
                </a14:m>
                <a:endParaRPr lang="en-US" altLang="en-US" sz="1800" dirty="0"/>
              </a:p>
              <a:p>
                <a:pPr marL="0" indent="0">
                  <a:buNone/>
                </a:pPr>
                <a:endParaRPr lang="en-US" altLang="en-US" sz="1800" dirty="0"/>
              </a:p>
              <a:p>
                <a:pPr marL="0" indent="0">
                  <a:buNone/>
                </a:pPr>
                <a14:m>
                  <m:oMathPara xmlns:m="http://schemas.openxmlformats.org/officeDocument/2006/math">
                    <m:oMathParaPr>
                      <m:jc m:val="centerGroup"/>
                    </m:oMathParaPr>
                    <m:oMath xmlns:m="http://schemas.openxmlformats.org/officeDocument/2006/math">
                      <m:sSub>
                        <m:sSubPr>
                          <m:ctrlPr>
                            <a:rPr lang="en-US" sz="1050" b="1" i="1">
                              <a:latin typeface="Cambria Math" panose="02040503050406030204" pitchFamily="18" charset="0"/>
                            </a:rPr>
                          </m:ctrlPr>
                        </m:sSubPr>
                        <m:e>
                          <m:r>
                            <a:rPr lang="en-US" sz="1350" b="1" i="1">
                              <a:latin typeface="Cambria Math" panose="02040503050406030204" pitchFamily="18" charset="0"/>
                              <a:ea typeface="Times New Roman" panose="02020603050405020304" pitchFamily="18" charset="0"/>
                              <a:cs typeface="Tms Rmn"/>
                            </a:rPr>
                            <m:t>𝑹</m:t>
                          </m:r>
                        </m:e>
                        <m:sub>
                          <m:r>
                            <a:rPr lang="en-US" sz="1350" b="1" i="1">
                              <a:latin typeface="Cambria Math" panose="02040503050406030204" pitchFamily="18" charset="0"/>
                              <a:ea typeface="Times New Roman" panose="02020603050405020304" pitchFamily="18" charset="0"/>
                              <a:cs typeface="Tms Rmn"/>
                            </a:rPr>
                            <m:t>𝒛</m:t>
                          </m:r>
                        </m:sub>
                      </m:sSub>
                      <m:d>
                        <m:dPr>
                          <m:ctrlPr>
                            <a:rPr lang="en-US" sz="1050" i="1">
                              <a:latin typeface="Cambria Math" panose="02040503050406030204" pitchFamily="18" charset="0"/>
                              <a:ea typeface="DengXian" panose="02010600030101010101" pitchFamily="2" charset="-122"/>
                            </a:rPr>
                          </m:ctrlPr>
                        </m:dPr>
                        <m:e>
                          <m:r>
                            <a:rPr lang="en-US" sz="1350" i="1">
                              <a:latin typeface="Cambria Math" panose="02040503050406030204" pitchFamily="18" charset="0"/>
                              <a:ea typeface="DengXian" panose="02010600030101010101" pitchFamily="2" charset="-122"/>
                              <a:cs typeface="Tms Rmn"/>
                            </a:rPr>
                            <m:t>𝜉</m:t>
                          </m:r>
                        </m:e>
                      </m:d>
                      <m:r>
                        <a:rPr lang="en-US" sz="1350" i="1">
                          <a:latin typeface="Cambria Math" panose="02040503050406030204" pitchFamily="18" charset="0"/>
                          <a:ea typeface="DengXian" panose="02010600030101010101" pitchFamily="2" charset="-122"/>
                          <a:cs typeface="Tms Rmn"/>
                        </a:rPr>
                        <m:t>= </m:t>
                      </m:r>
                      <m:d>
                        <m:dPr>
                          <m:begChr m:val="["/>
                          <m:endChr m:val="]"/>
                          <m:ctrlPr>
                            <a:rPr lang="en-US" sz="1050" i="1">
                              <a:latin typeface="Cambria Math" panose="02040503050406030204" pitchFamily="18" charset="0"/>
                            </a:rPr>
                          </m:ctrlPr>
                        </m:dPr>
                        <m:e>
                          <m:m>
                            <m:mPr>
                              <m:mcs>
                                <m:mc>
                                  <m:mcPr>
                                    <m:count m:val="2"/>
                                    <m:mcJc m:val="center"/>
                                  </m:mcPr>
                                </m:mc>
                              </m:mcs>
                              <m:ctrlPr>
                                <a:rPr lang="en-US" sz="1050" i="1">
                                  <a:latin typeface="Cambria Math" panose="02040503050406030204" pitchFamily="18" charset="0"/>
                                </a:rPr>
                              </m:ctrlPr>
                            </m:mPr>
                            <m:mr>
                              <m:e>
                                <m:sSup>
                                  <m:sSupPr>
                                    <m:ctrlPr>
                                      <a:rPr lang="en-US" sz="1050" i="1">
                                        <a:latin typeface="Cambria Math" panose="02040503050406030204" pitchFamily="18" charset="0"/>
                                      </a:rPr>
                                    </m:ctrlPr>
                                  </m:sSupPr>
                                  <m:e>
                                    <m:r>
                                      <a:rPr lang="en-US" sz="1350" i="1">
                                        <a:latin typeface="Cambria Math" panose="02040503050406030204" pitchFamily="18" charset="0"/>
                                        <a:ea typeface="Times New Roman" panose="02020603050405020304" pitchFamily="18" charset="0"/>
                                        <a:cs typeface="Tms Rmn"/>
                                      </a:rPr>
                                      <m:t>𝑒</m:t>
                                    </m:r>
                                  </m:e>
                                  <m:sup>
                                    <m:r>
                                      <a:rPr lang="en-US" sz="1350" i="1">
                                        <a:latin typeface="Cambria Math" panose="02040503050406030204" pitchFamily="18" charset="0"/>
                                        <a:ea typeface="Times New Roman" panose="02020603050405020304" pitchFamily="18" charset="0"/>
                                        <a:cs typeface="Tms Rmn"/>
                                      </a:rPr>
                                      <m:t>−</m:t>
                                    </m:r>
                                    <m:r>
                                      <a:rPr lang="en-US" sz="1350" i="1">
                                        <a:latin typeface="Cambria Math" panose="02040503050406030204" pitchFamily="18" charset="0"/>
                                        <a:ea typeface="Times New Roman" panose="02020603050405020304" pitchFamily="18" charset="0"/>
                                        <a:cs typeface="Tms Rmn"/>
                                      </a:rPr>
                                      <m:t>𝑖</m:t>
                                    </m:r>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sup>
                                </m:sSup>
                              </m:e>
                              <m:e>
                                <m:r>
                                  <a:rPr lang="en-US" sz="1350" i="1">
                                    <a:latin typeface="Cambria Math" panose="02040503050406030204" pitchFamily="18" charset="0"/>
                                    <a:ea typeface="Times New Roman" panose="02020603050405020304" pitchFamily="18" charset="0"/>
                                    <a:cs typeface="Tms Rmn"/>
                                  </a:rPr>
                                  <m:t>0</m:t>
                                </m:r>
                              </m:e>
                            </m:mr>
                            <m:mr>
                              <m:e>
                                <m:r>
                                  <a:rPr lang="en-US" sz="1350" i="1">
                                    <a:latin typeface="Cambria Math" panose="02040503050406030204" pitchFamily="18" charset="0"/>
                                    <a:ea typeface="Times New Roman" panose="02020603050405020304" pitchFamily="18" charset="0"/>
                                    <a:cs typeface="Tms Rmn"/>
                                  </a:rPr>
                                  <m:t>0</m:t>
                                </m:r>
                              </m:e>
                              <m:e>
                                <m:sSup>
                                  <m:sSupPr>
                                    <m:ctrlPr>
                                      <a:rPr lang="en-US" sz="1050" i="1">
                                        <a:latin typeface="Cambria Math" panose="02040503050406030204" pitchFamily="18" charset="0"/>
                                      </a:rPr>
                                    </m:ctrlPr>
                                  </m:sSupPr>
                                  <m:e>
                                    <m:r>
                                      <a:rPr lang="en-US" sz="1350" i="1">
                                        <a:latin typeface="Cambria Math" panose="02040503050406030204" pitchFamily="18" charset="0"/>
                                        <a:ea typeface="Times New Roman" panose="02020603050405020304" pitchFamily="18" charset="0"/>
                                        <a:cs typeface="Tms Rmn"/>
                                      </a:rPr>
                                      <m:t>𝑒</m:t>
                                    </m:r>
                                  </m:e>
                                  <m:sup>
                                    <m:r>
                                      <a:rPr lang="en-US" sz="1350" i="1">
                                        <a:latin typeface="Cambria Math" panose="02040503050406030204" pitchFamily="18" charset="0"/>
                                        <a:ea typeface="Times New Roman" panose="02020603050405020304" pitchFamily="18" charset="0"/>
                                        <a:cs typeface="Tms Rmn"/>
                                      </a:rPr>
                                      <m:t>𝑖</m:t>
                                    </m:r>
                                    <m:f>
                                      <m:fPr>
                                        <m:ctrlPr>
                                          <a:rPr lang="en-US" sz="1050" i="1">
                                            <a:latin typeface="Cambria Math" panose="02040503050406030204" pitchFamily="18" charset="0"/>
                                          </a:rPr>
                                        </m:ctrlPr>
                                      </m:fPr>
                                      <m:num>
                                        <m:r>
                                          <a:rPr lang="en-US" sz="1350" i="1">
                                            <a:latin typeface="Cambria Math" panose="02040503050406030204" pitchFamily="18" charset="0"/>
                                            <a:ea typeface="Times New Roman" panose="02020603050405020304" pitchFamily="18" charset="0"/>
                                            <a:cs typeface="Tms Rmn"/>
                                          </a:rPr>
                                          <m:t>𝜉</m:t>
                                        </m:r>
                                      </m:num>
                                      <m:den>
                                        <m:r>
                                          <a:rPr lang="en-US" sz="1350" i="1">
                                            <a:latin typeface="Cambria Math" panose="02040503050406030204" pitchFamily="18" charset="0"/>
                                            <a:ea typeface="Times New Roman" panose="02020603050405020304" pitchFamily="18" charset="0"/>
                                            <a:cs typeface="Tms Rmn"/>
                                          </a:rPr>
                                          <m:t>2</m:t>
                                        </m:r>
                                      </m:den>
                                    </m:f>
                                  </m:sup>
                                </m:sSup>
                              </m:e>
                            </m:mr>
                          </m:m>
                        </m:e>
                      </m:d>
                    </m:oMath>
                  </m:oMathPara>
                </a14:m>
                <a:endParaRPr lang="en-US" altLang="en-US" sz="1800" dirty="0"/>
              </a:p>
              <a:p>
                <a:endParaRPr lang="en-US" altLang="en-US" sz="1950" dirty="0"/>
              </a:p>
            </p:txBody>
          </p:sp>
        </mc:Choice>
        <mc:Fallback xmlns="">
          <p:sp>
            <p:nvSpPr>
              <p:cNvPr id="8" name="Content Placeholder 2">
                <a:extLst>
                  <a:ext uri="{FF2B5EF4-FFF2-40B4-BE49-F238E27FC236}">
                    <a16:creationId xmlns:a16="http://schemas.microsoft.com/office/drawing/2014/main" id="{58452817-95C6-49F2-BAF0-50B2384E7C54}"/>
                  </a:ext>
                </a:extLst>
              </p:cNvPr>
              <p:cNvSpPr txBox="1">
                <a:spLocks noRot="1" noChangeAspect="1" noMove="1" noResize="1" noEditPoints="1" noAdjustHandles="1" noChangeArrowheads="1" noChangeShapeType="1" noTextEdit="1"/>
              </p:cNvSpPr>
              <p:nvPr/>
            </p:nvSpPr>
            <p:spPr bwMode="auto">
              <a:xfrm>
                <a:off x="518893" y="1942944"/>
                <a:ext cx="3364637" cy="280987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9" name="Picture 2" descr="Single Qubit Gates - Learning Quantum">
            <a:extLst>
              <a:ext uri="{FF2B5EF4-FFF2-40B4-BE49-F238E27FC236}">
                <a16:creationId xmlns:a16="http://schemas.microsoft.com/office/drawing/2014/main" id="{D497555E-5E14-4ED8-A7EC-614C47F8BC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8155" y="1942944"/>
            <a:ext cx="214312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3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58F8B-2947-41B9-0D80-1BC5AF56054A}"/>
              </a:ext>
            </a:extLst>
          </p:cNvPr>
          <p:cNvSpPr>
            <a:spLocks noGrp="1"/>
          </p:cNvSpPr>
          <p:nvPr>
            <p:ph type="body" sz="quarter" idx="32"/>
          </p:nvPr>
        </p:nvSpPr>
        <p:spPr>
          <a:xfrm>
            <a:off x="640080" y="1441873"/>
            <a:ext cx="7772400" cy="997196"/>
          </a:xfrm>
        </p:spPr>
        <p:txBody>
          <a:bodyPr/>
          <a:lstStyle/>
          <a:p>
            <a:r>
              <a:rPr lang="en-US" dirty="0"/>
              <a:t>Quantum Representation of Logic Gates</a:t>
            </a:r>
          </a:p>
        </p:txBody>
      </p:sp>
    </p:spTree>
    <p:extLst>
      <p:ext uri="{BB962C8B-B14F-4D97-AF65-F5344CB8AC3E}">
        <p14:creationId xmlns:p14="http://schemas.microsoft.com/office/powerpoint/2010/main" val="408820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s-ES" altLang="en-US" sz="2200" dirty="0">
                <a:solidFill>
                  <a:srgbClr val="58595B"/>
                </a:solidFill>
              </a:rPr>
              <a:t>Quantum Circuits</a:t>
            </a:r>
            <a:endParaRPr lang="es-US" sz="2200" dirty="0">
              <a:solidFill>
                <a:srgbClr val="58595B"/>
              </a:solidFill>
            </a:endParaRPr>
          </a:p>
        </p:txBody>
      </p:sp>
      <p:cxnSp>
        <p:nvCxnSpPr>
          <p:cNvPr id="14" name="Straight Connector 13">
            <a:extLst>
              <a:ext uri="{FF2B5EF4-FFF2-40B4-BE49-F238E27FC236}">
                <a16:creationId xmlns:a16="http://schemas.microsoft.com/office/drawing/2014/main" id="{ED63C182-E3C2-4124-16AD-593B02D69804}"/>
              </a:ext>
            </a:extLst>
          </p:cNvPr>
          <p:cNvCxnSpPr>
            <a:cxnSpLocks/>
          </p:cNvCxnSpPr>
          <p:nvPr/>
        </p:nvCxnSpPr>
        <p:spPr>
          <a:xfrm>
            <a:off x="2691744" y="2730730"/>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40">
            <a:extLst>
              <a:ext uri="{FF2B5EF4-FFF2-40B4-BE49-F238E27FC236}">
                <a16:creationId xmlns:a16="http://schemas.microsoft.com/office/drawing/2014/main" id="{9640AE31-1C2F-DC80-50A2-74E2E79405EF}"/>
              </a:ext>
            </a:extLst>
          </p:cNvPr>
          <p:cNvGrpSpPr>
            <a:grpSpLocks/>
          </p:cNvGrpSpPr>
          <p:nvPr/>
        </p:nvGrpSpPr>
        <p:grpSpPr bwMode="auto">
          <a:xfrm>
            <a:off x="4763673" y="2607271"/>
            <a:ext cx="472678" cy="291703"/>
            <a:chOff x="5044562" y="2602932"/>
            <a:chExt cx="625107" cy="387833"/>
          </a:xfrm>
        </p:grpSpPr>
        <p:sp>
          <p:nvSpPr>
            <p:cNvPr id="19" name="Rectangle: Rounded Corners 18">
              <a:extLst>
                <a:ext uri="{FF2B5EF4-FFF2-40B4-BE49-F238E27FC236}">
                  <a16:creationId xmlns:a16="http://schemas.microsoft.com/office/drawing/2014/main" id="{8BFD5FC4-4E09-4139-EEE8-4AB070F2D473}"/>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20" name="Group 42">
              <a:extLst>
                <a:ext uri="{FF2B5EF4-FFF2-40B4-BE49-F238E27FC236}">
                  <a16:creationId xmlns:a16="http://schemas.microsoft.com/office/drawing/2014/main" id="{620154A0-1BB2-EB60-36C0-D3BA6922D6AB}"/>
                </a:ext>
              </a:extLst>
            </p:cNvPr>
            <p:cNvGrpSpPr>
              <a:grpSpLocks/>
            </p:cNvGrpSpPr>
            <p:nvPr/>
          </p:nvGrpSpPr>
          <p:grpSpPr bwMode="auto">
            <a:xfrm>
              <a:off x="5162149" y="2708013"/>
              <a:ext cx="400451" cy="210076"/>
              <a:chOff x="6480053" y="3454289"/>
              <a:chExt cx="471574" cy="231622"/>
            </a:xfrm>
          </p:grpSpPr>
          <p:sp>
            <p:nvSpPr>
              <p:cNvPr id="21" name="Freeform: Shape 20">
                <a:extLst>
                  <a:ext uri="{FF2B5EF4-FFF2-40B4-BE49-F238E27FC236}">
                    <a16:creationId xmlns:a16="http://schemas.microsoft.com/office/drawing/2014/main" id="{54407439-7A26-71AD-B77E-CFEF6641E678}"/>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22" name="Straight Arrow Connector 21">
                <a:extLst>
                  <a:ext uri="{FF2B5EF4-FFF2-40B4-BE49-F238E27FC236}">
                    <a16:creationId xmlns:a16="http://schemas.microsoft.com/office/drawing/2014/main" id="{75DC542F-2B24-B1EC-D2CF-DA04D76E9ABF}"/>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680101A-A1D3-75D6-A135-120791C2A3A3}"/>
                  </a:ext>
                </a:extLst>
              </p:cNvPr>
              <p:cNvSpPr txBox="1"/>
              <p:nvPr/>
            </p:nvSpPr>
            <p:spPr>
              <a:xfrm>
                <a:off x="1860500" y="2584406"/>
                <a:ext cx="785671"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𝜓</m:t>
                      </m:r>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72" name="TextBox 71">
                <a:extLst>
                  <a:ext uri="{FF2B5EF4-FFF2-40B4-BE49-F238E27FC236}">
                    <a16:creationId xmlns:a16="http://schemas.microsoft.com/office/drawing/2014/main" id="{2680101A-A1D3-75D6-A135-120791C2A3A3}"/>
                  </a:ext>
                </a:extLst>
              </p:cNvPr>
              <p:cNvSpPr txBox="1">
                <a:spLocks noRot="1" noChangeAspect="1" noMove="1" noResize="1" noEditPoints="1" noAdjustHandles="1" noChangeArrowheads="1" noChangeShapeType="1" noTextEdit="1"/>
              </p:cNvSpPr>
              <p:nvPr/>
            </p:nvSpPr>
            <p:spPr>
              <a:xfrm>
                <a:off x="1860500" y="2584406"/>
                <a:ext cx="785671" cy="276999"/>
              </a:xfrm>
              <a:prstGeom prst="rect">
                <a:avLst/>
              </a:prstGeom>
              <a:blipFill>
                <a:blip r:embed="rId2"/>
                <a:stretch>
                  <a:fillRect l="-11628"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Rounded Corners 75">
                <a:extLst>
                  <a:ext uri="{FF2B5EF4-FFF2-40B4-BE49-F238E27FC236}">
                    <a16:creationId xmlns:a16="http://schemas.microsoft.com/office/drawing/2014/main" id="{26476EF5-7D54-BFC2-E3AE-77073AA5697B}"/>
                  </a:ext>
                </a:extLst>
              </p:cNvPr>
              <p:cNvSpPr/>
              <p:nvPr/>
            </p:nvSpPr>
            <p:spPr>
              <a:xfrm>
                <a:off x="2797113" y="258695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76" name="Rectangle: Rounded Corners 75">
                <a:extLst>
                  <a:ext uri="{FF2B5EF4-FFF2-40B4-BE49-F238E27FC236}">
                    <a16:creationId xmlns:a16="http://schemas.microsoft.com/office/drawing/2014/main" id="{26476EF5-7D54-BFC2-E3AE-77073AA5697B}"/>
                  </a:ext>
                </a:extLst>
              </p:cNvPr>
              <p:cNvSpPr>
                <a:spLocks noRot="1" noChangeAspect="1" noMove="1" noResize="1" noEditPoints="1" noAdjustHandles="1" noChangeArrowheads="1" noChangeShapeType="1" noTextEdit="1"/>
              </p:cNvSpPr>
              <p:nvPr/>
            </p:nvSpPr>
            <p:spPr>
              <a:xfrm>
                <a:off x="2797113" y="2586959"/>
                <a:ext cx="358355" cy="316918"/>
              </a:xfrm>
              <a:prstGeom prst="roundRect">
                <a:avLst/>
              </a:prstGeom>
              <a:blipFill>
                <a:blip r:embed="rId3"/>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Rounded Corners 76">
                <a:extLst>
                  <a:ext uri="{FF2B5EF4-FFF2-40B4-BE49-F238E27FC236}">
                    <a16:creationId xmlns:a16="http://schemas.microsoft.com/office/drawing/2014/main" id="{779A3311-99E5-B188-F5EB-4257F1978223}"/>
                  </a:ext>
                </a:extLst>
              </p:cNvPr>
              <p:cNvSpPr/>
              <p:nvPr/>
            </p:nvSpPr>
            <p:spPr>
              <a:xfrm>
                <a:off x="3310877" y="2584406"/>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77" name="Rectangle: Rounded Corners 76">
                <a:extLst>
                  <a:ext uri="{FF2B5EF4-FFF2-40B4-BE49-F238E27FC236}">
                    <a16:creationId xmlns:a16="http://schemas.microsoft.com/office/drawing/2014/main" id="{779A3311-99E5-B188-F5EB-4257F1978223}"/>
                  </a:ext>
                </a:extLst>
              </p:cNvPr>
              <p:cNvSpPr>
                <a:spLocks noRot="1" noChangeAspect="1" noMove="1" noResize="1" noEditPoints="1" noAdjustHandles="1" noChangeArrowheads="1" noChangeShapeType="1" noTextEdit="1"/>
              </p:cNvSpPr>
              <p:nvPr/>
            </p:nvSpPr>
            <p:spPr>
              <a:xfrm>
                <a:off x="3310877" y="2584406"/>
                <a:ext cx="358355" cy="316918"/>
              </a:xfrm>
              <a:prstGeom prst="roundRect">
                <a:avLst/>
              </a:prstGeom>
              <a:blipFill>
                <a:blip r:embed="rId4"/>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Rounded Corners 78">
                <a:extLst>
                  <a:ext uri="{FF2B5EF4-FFF2-40B4-BE49-F238E27FC236}">
                    <a16:creationId xmlns:a16="http://schemas.microsoft.com/office/drawing/2014/main" id="{B25E8C26-DB7A-5AEF-6A8F-27A353BF91B1}"/>
                  </a:ext>
                </a:extLst>
              </p:cNvPr>
              <p:cNvSpPr/>
              <p:nvPr/>
            </p:nvSpPr>
            <p:spPr>
              <a:xfrm>
                <a:off x="3824641" y="2584406"/>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a:solidFill>
                                <a:srgbClr val="000000"/>
                              </a:solidFill>
                              <a:latin typeface="Cambria Math" panose="02040503050406030204" pitchFamily="18" charset="0"/>
                            </a:rPr>
                            <m:t>𝒚</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79" name="Rectangle: Rounded Corners 78">
                <a:extLst>
                  <a:ext uri="{FF2B5EF4-FFF2-40B4-BE49-F238E27FC236}">
                    <a16:creationId xmlns:a16="http://schemas.microsoft.com/office/drawing/2014/main" id="{B25E8C26-DB7A-5AEF-6A8F-27A353BF91B1}"/>
                  </a:ext>
                </a:extLst>
              </p:cNvPr>
              <p:cNvSpPr>
                <a:spLocks noRot="1" noChangeAspect="1" noMove="1" noResize="1" noEditPoints="1" noAdjustHandles="1" noChangeArrowheads="1" noChangeShapeType="1" noTextEdit="1"/>
              </p:cNvSpPr>
              <p:nvPr/>
            </p:nvSpPr>
            <p:spPr>
              <a:xfrm>
                <a:off x="3824641" y="2584406"/>
                <a:ext cx="657801" cy="316918"/>
              </a:xfrm>
              <a:prstGeom prst="roundRect">
                <a:avLst/>
              </a:prstGeom>
              <a:blipFill>
                <a:blip r:embed="rId5"/>
                <a:stretch>
                  <a:fillRect/>
                </a:stretch>
              </a:blipFill>
              <a:ln w="57150">
                <a:solidFill>
                  <a:schemeClr val="tx2">
                    <a:lumMod val="75000"/>
                  </a:schemeClr>
                </a:solidFill>
                <a:prstDash val="solid"/>
              </a:ln>
            </p:spPr>
            <p:txBody>
              <a:bodyPr/>
              <a:lstStyle/>
              <a:p>
                <a:r>
                  <a:rPr lang="en-US">
                    <a:noFill/>
                  </a:rPr>
                  <a:t> </a:t>
                </a:r>
              </a:p>
            </p:txBody>
          </p:sp>
        </mc:Fallback>
      </mc:AlternateContent>
      <p:sp>
        <p:nvSpPr>
          <p:cNvPr id="88" name="Left Brace 87">
            <a:extLst>
              <a:ext uri="{FF2B5EF4-FFF2-40B4-BE49-F238E27FC236}">
                <a16:creationId xmlns:a16="http://schemas.microsoft.com/office/drawing/2014/main" id="{B6B8BE1E-688E-6259-A011-78588D78670D}"/>
              </a:ext>
            </a:extLst>
          </p:cNvPr>
          <p:cNvSpPr/>
          <p:nvPr/>
        </p:nvSpPr>
        <p:spPr>
          <a:xfrm>
            <a:off x="5512407" y="2458691"/>
            <a:ext cx="213290" cy="599770"/>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6" name="TextBox 165">
                <a:extLst>
                  <a:ext uri="{FF2B5EF4-FFF2-40B4-BE49-F238E27FC236}">
                    <a16:creationId xmlns:a16="http://schemas.microsoft.com/office/drawing/2014/main" id="{C1F5B181-2026-439D-1ABB-EA8193EB59E9}"/>
                  </a:ext>
                </a:extLst>
              </p:cNvPr>
              <p:cNvSpPr txBox="1"/>
              <p:nvPr/>
            </p:nvSpPr>
            <p:spPr>
              <a:xfrm>
                <a:off x="5702566" y="2503396"/>
                <a:ext cx="92557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𝛼</m:t>
                              </m:r>
                            </m:e>
                          </m:d>
                        </m:e>
                        <m:sup>
                          <m:r>
                            <a:rPr lang="en-US" b="0" i="1" smtClean="0">
                              <a:latin typeface="Cambria Math" panose="02040503050406030204" pitchFamily="18" charset="0"/>
                            </a:rPr>
                            <m:t>2</m:t>
                          </m:r>
                        </m:sup>
                      </m:sSup>
                    </m:oMath>
                  </m:oMathPara>
                </a14:m>
                <a:endParaRPr lang="en-US" dirty="0"/>
              </a:p>
            </p:txBody>
          </p:sp>
        </mc:Choice>
        <mc:Fallback>
          <p:sp>
            <p:nvSpPr>
              <p:cNvPr id="166" name="TextBox 165">
                <a:extLst>
                  <a:ext uri="{FF2B5EF4-FFF2-40B4-BE49-F238E27FC236}">
                    <a16:creationId xmlns:a16="http://schemas.microsoft.com/office/drawing/2014/main" id="{C1F5B181-2026-439D-1ABB-EA8193EB59E9}"/>
                  </a:ext>
                </a:extLst>
              </p:cNvPr>
              <p:cNvSpPr txBox="1">
                <a:spLocks noRot="1" noChangeAspect="1" noMove="1" noResize="1" noEditPoints="1" noAdjustHandles="1" noChangeArrowheads="1" noChangeShapeType="1" noTextEdit="1"/>
              </p:cNvSpPr>
              <p:nvPr/>
            </p:nvSpPr>
            <p:spPr>
              <a:xfrm>
                <a:off x="5702566" y="2503396"/>
                <a:ext cx="925573" cy="207749"/>
              </a:xfrm>
              <a:prstGeom prst="rect">
                <a:avLst/>
              </a:prstGeom>
              <a:blipFill>
                <a:blip r:embed="rId6"/>
                <a:stretch>
                  <a:fillRect l="-2703" r="-1351" b="-1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7" name="TextBox 166">
                <a:extLst>
                  <a:ext uri="{FF2B5EF4-FFF2-40B4-BE49-F238E27FC236}">
                    <a16:creationId xmlns:a16="http://schemas.microsoft.com/office/drawing/2014/main" id="{2ED20B9B-5030-F2E8-17FD-DC4AF015EAF0}"/>
                  </a:ext>
                </a:extLst>
              </p:cNvPr>
              <p:cNvSpPr txBox="1"/>
              <p:nvPr/>
            </p:nvSpPr>
            <p:spPr>
              <a:xfrm>
                <a:off x="5697805" y="2790081"/>
                <a:ext cx="92557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𝛽</m:t>
                              </m:r>
                            </m:e>
                          </m:d>
                        </m:e>
                        <m:sup>
                          <m:r>
                            <a:rPr lang="en-US" i="1">
                              <a:latin typeface="Cambria Math" panose="02040503050406030204" pitchFamily="18" charset="0"/>
                            </a:rPr>
                            <m:t>2</m:t>
                          </m:r>
                        </m:sup>
                      </m:sSup>
                    </m:oMath>
                  </m:oMathPara>
                </a14:m>
                <a:endParaRPr lang="en-US" dirty="0"/>
              </a:p>
            </p:txBody>
          </p:sp>
        </mc:Choice>
        <mc:Fallback>
          <p:sp>
            <p:nvSpPr>
              <p:cNvPr id="167" name="TextBox 166">
                <a:extLst>
                  <a:ext uri="{FF2B5EF4-FFF2-40B4-BE49-F238E27FC236}">
                    <a16:creationId xmlns:a16="http://schemas.microsoft.com/office/drawing/2014/main" id="{2ED20B9B-5030-F2E8-17FD-DC4AF015EAF0}"/>
                  </a:ext>
                </a:extLst>
              </p:cNvPr>
              <p:cNvSpPr txBox="1">
                <a:spLocks noRot="1" noChangeAspect="1" noMove="1" noResize="1" noEditPoints="1" noAdjustHandles="1" noChangeArrowheads="1" noChangeShapeType="1" noTextEdit="1"/>
              </p:cNvSpPr>
              <p:nvPr/>
            </p:nvSpPr>
            <p:spPr>
              <a:xfrm>
                <a:off x="5697805" y="2790081"/>
                <a:ext cx="925573" cy="207749"/>
              </a:xfrm>
              <a:prstGeom prst="rect">
                <a:avLst/>
              </a:prstGeom>
              <a:blipFill>
                <a:blip r:embed="rId7"/>
                <a:stretch>
                  <a:fillRect l="-4054" b="-27778"/>
                </a:stretch>
              </a:blipFill>
            </p:spPr>
            <p:txBody>
              <a:bodyPr/>
              <a:lstStyle/>
              <a:p>
                <a:r>
                  <a:rPr lang="en-US">
                    <a:noFill/>
                  </a:rPr>
                  <a:t> </a:t>
                </a:r>
              </a:p>
            </p:txBody>
          </p:sp>
        </mc:Fallback>
      </mc:AlternateContent>
      <p:sp>
        <p:nvSpPr>
          <p:cNvPr id="168" name="TextBox 167">
            <a:extLst>
              <a:ext uri="{FF2B5EF4-FFF2-40B4-BE49-F238E27FC236}">
                <a16:creationId xmlns:a16="http://schemas.microsoft.com/office/drawing/2014/main" id="{E33ED5D8-C064-899E-A53B-6B04FFC93BC7}"/>
              </a:ext>
            </a:extLst>
          </p:cNvPr>
          <p:cNvSpPr txBox="1"/>
          <p:nvPr/>
        </p:nvSpPr>
        <p:spPr>
          <a:xfrm>
            <a:off x="1475129" y="2055903"/>
            <a:ext cx="2014925" cy="461665"/>
          </a:xfrm>
          <a:prstGeom prst="rect">
            <a:avLst/>
          </a:prstGeom>
          <a:noFill/>
        </p:spPr>
        <p:txBody>
          <a:bodyPr wrap="square" rtlCol="0">
            <a:spAutoFit/>
          </a:bodyPr>
          <a:lstStyle/>
          <a:p>
            <a:r>
              <a:rPr lang="en-US" sz="1200" dirty="0"/>
              <a:t>Start with a qubit in state 0 (deterministic)</a:t>
            </a:r>
          </a:p>
        </p:txBody>
      </p:sp>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5BC85754-5616-9100-6703-DDD253E179BB}"/>
                  </a:ext>
                </a:extLst>
              </p:cNvPr>
              <p:cNvSpPr txBox="1"/>
              <p:nvPr/>
            </p:nvSpPr>
            <p:spPr>
              <a:xfrm>
                <a:off x="2659347" y="3009601"/>
                <a:ext cx="2247578" cy="646331"/>
              </a:xfrm>
              <a:prstGeom prst="rect">
                <a:avLst/>
              </a:prstGeom>
              <a:noFill/>
            </p:spPr>
            <p:txBody>
              <a:bodyPr wrap="square" rtlCol="0">
                <a:spAutoFit/>
              </a:bodyPr>
              <a:lstStyle/>
              <a:p>
                <a:r>
                  <a:rPr lang="en-US" sz="1200" dirty="0"/>
                  <a:t>A series of gates are applied, modifying the quantum state to </a:t>
                </a:r>
                <a14:m>
                  <m:oMath xmlns:m="http://schemas.openxmlformats.org/officeDocument/2006/math">
                    <m:r>
                      <a:rPr lang="en-US" sz="1200" b="0" i="1" smtClean="0">
                        <a:latin typeface="Cambria Math" panose="02040503050406030204" pitchFamily="18" charset="0"/>
                      </a:rPr>
                      <m:t>𝜓</m:t>
                    </m:r>
                    <m:r>
                      <a:rPr lang="en-US" sz="1200" b="0" i="1" smtClean="0">
                        <a:latin typeface="Cambria Math" panose="02040503050406030204" pitchFamily="18" charset="0"/>
                      </a:rPr>
                      <m:t>=</m:t>
                    </m:r>
                    <m:r>
                      <a:rPr lang="en-US" sz="1200" b="0" i="1" smtClean="0">
                        <a:latin typeface="Cambria Math" panose="02040503050406030204" pitchFamily="18" charset="0"/>
                      </a:rPr>
                      <m:t>𝛼</m:t>
                    </m:r>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r>
                      <a:rPr lang="en-US" sz="1200" b="0" i="1" smtClean="0">
                        <a:latin typeface="Cambria Math" panose="02040503050406030204" pitchFamily="18" charset="0"/>
                      </a:rPr>
                      <m:t>+</m:t>
                    </m:r>
                    <m:r>
                      <a:rPr lang="en-US" sz="1200" b="0" i="1" smtClean="0">
                        <a:latin typeface="Cambria Math" panose="02040503050406030204" pitchFamily="18" charset="0"/>
                      </a:rPr>
                      <m:t>𝛽</m:t>
                    </m:r>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oMath>
                </a14:m>
                <a:endParaRPr lang="en-US" sz="1200" dirty="0"/>
              </a:p>
            </p:txBody>
          </p:sp>
        </mc:Choice>
        <mc:Fallback xmlns="">
          <p:sp>
            <p:nvSpPr>
              <p:cNvPr id="169" name="TextBox 168">
                <a:extLst>
                  <a:ext uri="{FF2B5EF4-FFF2-40B4-BE49-F238E27FC236}">
                    <a16:creationId xmlns:a16="http://schemas.microsoft.com/office/drawing/2014/main" id="{5BC85754-5616-9100-6703-DDD253E179BB}"/>
                  </a:ext>
                </a:extLst>
              </p:cNvPr>
              <p:cNvSpPr txBox="1">
                <a:spLocks noRot="1" noChangeAspect="1" noMove="1" noResize="1" noEditPoints="1" noAdjustHandles="1" noChangeArrowheads="1" noChangeShapeType="1" noTextEdit="1"/>
              </p:cNvSpPr>
              <p:nvPr/>
            </p:nvSpPr>
            <p:spPr>
              <a:xfrm>
                <a:off x="2659347" y="3009601"/>
                <a:ext cx="2247578" cy="646331"/>
              </a:xfrm>
              <a:prstGeom prst="rect">
                <a:avLst/>
              </a:prstGeom>
              <a:blipFill>
                <a:blip r:embed="rId8"/>
                <a:stretch>
                  <a:fillRect t="-1887" b="-5660"/>
                </a:stretch>
              </a:blipFill>
            </p:spPr>
            <p:txBody>
              <a:bodyPr/>
              <a:lstStyle/>
              <a:p>
                <a:r>
                  <a:rPr lang="en-US">
                    <a:noFill/>
                  </a:rPr>
                  <a:t> </a:t>
                </a:r>
              </a:p>
            </p:txBody>
          </p:sp>
        </mc:Fallback>
      </mc:AlternateContent>
      <p:sp>
        <p:nvSpPr>
          <p:cNvPr id="170" name="TextBox 169">
            <a:extLst>
              <a:ext uri="{FF2B5EF4-FFF2-40B4-BE49-F238E27FC236}">
                <a16:creationId xmlns:a16="http://schemas.microsoft.com/office/drawing/2014/main" id="{E14BA6FF-475E-514C-2506-1529C67F452D}"/>
              </a:ext>
            </a:extLst>
          </p:cNvPr>
          <p:cNvSpPr txBox="1"/>
          <p:nvPr/>
        </p:nvSpPr>
        <p:spPr>
          <a:xfrm>
            <a:off x="4482442" y="1935937"/>
            <a:ext cx="3386750" cy="461665"/>
          </a:xfrm>
          <a:prstGeom prst="rect">
            <a:avLst/>
          </a:prstGeom>
          <a:noFill/>
        </p:spPr>
        <p:txBody>
          <a:bodyPr wrap="square" rtlCol="0">
            <a:spAutoFit/>
          </a:bodyPr>
          <a:lstStyle/>
          <a:p>
            <a:r>
              <a:rPr lang="en-US" sz="1200" dirty="0"/>
              <a:t>A measurement operation is performed, collapsing the qubit towards one of the states</a:t>
            </a:r>
          </a:p>
        </p:txBody>
      </p:sp>
    </p:spTree>
    <p:extLst>
      <p:ext uri="{BB962C8B-B14F-4D97-AF65-F5344CB8AC3E}">
        <p14:creationId xmlns:p14="http://schemas.microsoft.com/office/powerpoint/2010/main" val="4767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P spid="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s-ES" altLang="en-US" sz="2200" dirty="0">
                <a:solidFill>
                  <a:srgbClr val="58595B"/>
                </a:solidFill>
              </a:rPr>
              <a:t>Quantum Circuits</a:t>
            </a:r>
            <a:endParaRPr lang="es-US" sz="2200" dirty="0">
              <a:solidFill>
                <a:srgbClr val="58595B"/>
              </a:solidFill>
            </a:endParaRPr>
          </a:p>
        </p:txBody>
      </p:sp>
      <p:cxnSp>
        <p:nvCxnSpPr>
          <p:cNvPr id="171" name="Straight Connector 170">
            <a:extLst>
              <a:ext uri="{FF2B5EF4-FFF2-40B4-BE49-F238E27FC236}">
                <a16:creationId xmlns:a16="http://schemas.microsoft.com/office/drawing/2014/main" id="{ECABC37A-0A93-1506-756D-5F70CC11B3DD}"/>
              </a:ext>
            </a:extLst>
          </p:cNvPr>
          <p:cNvCxnSpPr>
            <a:cxnSpLocks/>
          </p:cNvCxnSpPr>
          <p:nvPr/>
        </p:nvCxnSpPr>
        <p:spPr>
          <a:xfrm>
            <a:off x="2277877" y="1804026"/>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40">
            <a:extLst>
              <a:ext uri="{FF2B5EF4-FFF2-40B4-BE49-F238E27FC236}">
                <a16:creationId xmlns:a16="http://schemas.microsoft.com/office/drawing/2014/main" id="{92B776FD-52C6-C011-2909-E982584CC371}"/>
              </a:ext>
            </a:extLst>
          </p:cNvPr>
          <p:cNvGrpSpPr>
            <a:grpSpLocks/>
          </p:cNvGrpSpPr>
          <p:nvPr/>
        </p:nvGrpSpPr>
        <p:grpSpPr bwMode="auto">
          <a:xfrm>
            <a:off x="4349806" y="1680567"/>
            <a:ext cx="472678" cy="291703"/>
            <a:chOff x="5044562" y="2602932"/>
            <a:chExt cx="625107" cy="387833"/>
          </a:xfrm>
        </p:grpSpPr>
        <p:sp>
          <p:nvSpPr>
            <p:cNvPr id="173" name="Rectangle: Rounded Corners 172">
              <a:extLst>
                <a:ext uri="{FF2B5EF4-FFF2-40B4-BE49-F238E27FC236}">
                  <a16:creationId xmlns:a16="http://schemas.microsoft.com/office/drawing/2014/main" id="{DF746FA2-E703-400F-3F0E-A8D0B8DEE750}"/>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74" name="Group 42">
              <a:extLst>
                <a:ext uri="{FF2B5EF4-FFF2-40B4-BE49-F238E27FC236}">
                  <a16:creationId xmlns:a16="http://schemas.microsoft.com/office/drawing/2014/main" id="{0BFF25AF-7AC7-AF1E-7DE5-F6B937F2CC3C}"/>
                </a:ext>
              </a:extLst>
            </p:cNvPr>
            <p:cNvGrpSpPr>
              <a:grpSpLocks/>
            </p:cNvGrpSpPr>
            <p:nvPr/>
          </p:nvGrpSpPr>
          <p:grpSpPr bwMode="auto">
            <a:xfrm>
              <a:off x="5162149" y="2708013"/>
              <a:ext cx="400451" cy="210076"/>
              <a:chOff x="6480053" y="3454289"/>
              <a:chExt cx="471574" cy="231622"/>
            </a:xfrm>
          </p:grpSpPr>
          <p:sp>
            <p:nvSpPr>
              <p:cNvPr id="175" name="Freeform: Shape 174">
                <a:extLst>
                  <a:ext uri="{FF2B5EF4-FFF2-40B4-BE49-F238E27FC236}">
                    <a16:creationId xmlns:a16="http://schemas.microsoft.com/office/drawing/2014/main" id="{9F7B69B7-6064-A3CE-38FB-6518C647E34F}"/>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76" name="Straight Arrow Connector 175">
                <a:extLst>
                  <a:ext uri="{FF2B5EF4-FFF2-40B4-BE49-F238E27FC236}">
                    <a16:creationId xmlns:a16="http://schemas.microsoft.com/office/drawing/2014/main" id="{60E6B6D0-7914-F706-379A-4A67288B426A}"/>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783A02FB-0B11-BDD1-FD79-CA324529ED45}"/>
                  </a:ext>
                </a:extLst>
              </p:cNvPr>
              <p:cNvSpPr txBox="1"/>
              <p:nvPr/>
            </p:nvSpPr>
            <p:spPr>
              <a:xfrm>
                <a:off x="1348521" y="1657702"/>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77" name="TextBox 176">
                <a:extLst>
                  <a:ext uri="{FF2B5EF4-FFF2-40B4-BE49-F238E27FC236}">
                    <a16:creationId xmlns:a16="http://schemas.microsoft.com/office/drawing/2014/main" id="{783A02FB-0B11-BDD1-FD79-CA324529ED45}"/>
                  </a:ext>
                </a:extLst>
              </p:cNvPr>
              <p:cNvSpPr txBox="1">
                <a:spLocks noRot="1" noChangeAspect="1" noMove="1" noResize="1" noEditPoints="1" noAdjustHandles="1" noChangeArrowheads="1" noChangeShapeType="1" noTextEdit="1"/>
              </p:cNvSpPr>
              <p:nvPr/>
            </p:nvSpPr>
            <p:spPr>
              <a:xfrm>
                <a:off x="1348521" y="1657702"/>
                <a:ext cx="883784" cy="276999"/>
              </a:xfrm>
              <a:prstGeom prst="rect">
                <a:avLst/>
              </a:prstGeom>
              <a:blipFill>
                <a:blip r:embed="rId2"/>
                <a:stretch>
                  <a:fillRect l="-10345"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Rounded Corners 177">
                <a:extLst>
                  <a:ext uri="{FF2B5EF4-FFF2-40B4-BE49-F238E27FC236}">
                    <a16:creationId xmlns:a16="http://schemas.microsoft.com/office/drawing/2014/main" id="{084576B3-D2CF-26BA-AA27-AC7E00906E0F}"/>
                  </a:ext>
                </a:extLst>
              </p:cNvPr>
              <p:cNvSpPr/>
              <p:nvPr/>
            </p:nvSpPr>
            <p:spPr>
              <a:xfrm>
                <a:off x="2383246" y="1660255"/>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178" name="Rectangle: Rounded Corners 177">
                <a:extLst>
                  <a:ext uri="{FF2B5EF4-FFF2-40B4-BE49-F238E27FC236}">
                    <a16:creationId xmlns:a16="http://schemas.microsoft.com/office/drawing/2014/main" id="{084576B3-D2CF-26BA-AA27-AC7E00906E0F}"/>
                  </a:ext>
                </a:extLst>
              </p:cNvPr>
              <p:cNvSpPr>
                <a:spLocks noRot="1" noChangeAspect="1" noMove="1" noResize="1" noEditPoints="1" noAdjustHandles="1" noChangeArrowheads="1" noChangeShapeType="1" noTextEdit="1"/>
              </p:cNvSpPr>
              <p:nvPr/>
            </p:nvSpPr>
            <p:spPr>
              <a:xfrm>
                <a:off x="2383246" y="1660255"/>
                <a:ext cx="358355" cy="316918"/>
              </a:xfrm>
              <a:prstGeom prst="roundRect">
                <a:avLst/>
              </a:prstGeom>
              <a:blipFill>
                <a:blip r:embed="rId3"/>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Rounded Corners 179">
                <a:extLst>
                  <a:ext uri="{FF2B5EF4-FFF2-40B4-BE49-F238E27FC236}">
                    <a16:creationId xmlns:a16="http://schemas.microsoft.com/office/drawing/2014/main" id="{15C3668B-B701-095E-8F1C-1C80B7903E6B}"/>
                  </a:ext>
                </a:extLst>
              </p:cNvPr>
              <p:cNvSpPr/>
              <p:nvPr/>
            </p:nvSpPr>
            <p:spPr>
              <a:xfrm>
                <a:off x="3410774" y="1657702"/>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a:solidFill>
                                <a:srgbClr val="000000"/>
                              </a:solidFill>
                              <a:latin typeface="Cambria Math" panose="02040503050406030204" pitchFamily="18" charset="0"/>
                            </a:rPr>
                            <m:t>𝒚</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80" name="Rectangle: Rounded Corners 179">
                <a:extLst>
                  <a:ext uri="{FF2B5EF4-FFF2-40B4-BE49-F238E27FC236}">
                    <a16:creationId xmlns:a16="http://schemas.microsoft.com/office/drawing/2014/main" id="{15C3668B-B701-095E-8F1C-1C80B7903E6B}"/>
                  </a:ext>
                </a:extLst>
              </p:cNvPr>
              <p:cNvSpPr>
                <a:spLocks noRot="1" noChangeAspect="1" noMove="1" noResize="1" noEditPoints="1" noAdjustHandles="1" noChangeArrowheads="1" noChangeShapeType="1" noTextEdit="1"/>
              </p:cNvSpPr>
              <p:nvPr/>
            </p:nvSpPr>
            <p:spPr>
              <a:xfrm>
                <a:off x="3410774" y="1657702"/>
                <a:ext cx="657801" cy="316918"/>
              </a:xfrm>
              <a:prstGeom prst="roundRect">
                <a:avLst/>
              </a:prstGeom>
              <a:blipFill>
                <a:blip r:embed="rId4"/>
                <a:stretch>
                  <a:fillRect/>
                </a:stretch>
              </a:blipFill>
              <a:ln w="57150">
                <a:solidFill>
                  <a:schemeClr val="tx2">
                    <a:lumMod val="75000"/>
                  </a:schemeClr>
                </a:solidFill>
                <a:prstDash val="solid"/>
              </a:ln>
            </p:spPr>
            <p:txBody>
              <a:bodyPr/>
              <a:lstStyle/>
              <a:p>
                <a:r>
                  <a:rPr lang="en-US">
                    <a:noFill/>
                  </a:rPr>
                  <a:t> </a:t>
                </a:r>
              </a:p>
            </p:txBody>
          </p:sp>
        </mc:Fallback>
      </mc:AlternateContent>
      <p:sp>
        <p:nvSpPr>
          <p:cNvPr id="181" name="Left Brace 180">
            <a:extLst>
              <a:ext uri="{FF2B5EF4-FFF2-40B4-BE49-F238E27FC236}">
                <a16:creationId xmlns:a16="http://schemas.microsoft.com/office/drawing/2014/main" id="{40F7F28A-9AD5-AB6A-18C6-FB1AB56FFCA2}"/>
              </a:ext>
            </a:extLst>
          </p:cNvPr>
          <p:cNvSpPr/>
          <p:nvPr/>
        </p:nvSpPr>
        <p:spPr>
          <a:xfrm>
            <a:off x="5103301" y="1463198"/>
            <a:ext cx="213290" cy="1092823"/>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EE79AD01-A0E9-5606-3300-B0EC4C51E888}"/>
                  </a:ext>
                </a:extLst>
              </p:cNvPr>
              <p:cNvSpPr txBox="1"/>
              <p:nvPr/>
            </p:nvSpPr>
            <p:spPr>
              <a:xfrm>
                <a:off x="5293460" y="1507904"/>
                <a:ext cx="88434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oMath>
                  </m:oMathPara>
                </a14:m>
                <a:endParaRPr lang="en-US" dirty="0"/>
              </a:p>
            </p:txBody>
          </p:sp>
        </mc:Choice>
        <mc:Fallback xmlns="">
          <p:sp>
            <p:nvSpPr>
              <p:cNvPr id="182" name="TextBox 181">
                <a:extLst>
                  <a:ext uri="{FF2B5EF4-FFF2-40B4-BE49-F238E27FC236}">
                    <a16:creationId xmlns:a16="http://schemas.microsoft.com/office/drawing/2014/main" id="{EE79AD01-A0E9-5606-3300-B0EC4C51E888}"/>
                  </a:ext>
                </a:extLst>
              </p:cNvPr>
              <p:cNvSpPr txBox="1">
                <a:spLocks noRot="1" noChangeAspect="1" noMove="1" noResize="1" noEditPoints="1" noAdjustHandles="1" noChangeArrowheads="1" noChangeShapeType="1" noTextEdit="1"/>
              </p:cNvSpPr>
              <p:nvPr/>
            </p:nvSpPr>
            <p:spPr>
              <a:xfrm>
                <a:off x="5293460" y="1507904"/>
                <a:ext cx="884345" cy="207749"/>
              </a:xfrm>
              <a:prstGeom prst="rect">
                <a:avLst/>
              </a:prstGeom>
              <a:blipFill>
                <a:blip r:embed="rId5"/>
                <a:stretch>
                  <a:fillRect l="-3448" r="-690"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BCD676B9-C4B1-8411-174A-A75C4B188C84}"/>
                  </a:ext>
                </a:extLst>
              </p:cNvPr>
              <p:cNvSpPr txBox="1"/>
              <p:nvPr/>
            </p:nvSpPr>
            <p:spPr>
              <a:xfrm>
                <a:off x="5288699" y="1761931"/>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oMath>
                  </m:oMathPara>
                </a14:m>
                <a:endParaRPr lang="en-US" dirty="0"/>
              </a:p>
            </p:txBody>
          </p:sp>
        </mc:Choice>
        <mc:Fallback xmlns="">
          <p:sp>
            <p:nvSpPr>
              <p:cNvPr id="183" name="TextBox 182">
                <a:extLst>
                  <a:ext uri="{FF2B5EF4-FFF2-40B4-BE49-F238E27FC236}">
                    <a16:creationId xmlns:a16="http://schemas.microsoft.com/office/drawing/2014/main" id="{BCD676B9-C4B1-8411-174A-A75C4B188C84}"/>
                  </a:ext>
                </a:extLst>
              </p:cNvPr>
              <p:cNvSpPr txBox="1">
                <a:spLocks noRot="1" noChangeAspect="1" noMove="1" noResize="1" noEditPoints="1" noAdjustHandles="1" noChangeArrowheads="1" noChangeShapeType="1" noTextEdit="1"/>
              </p:cNvSpPr>
              <p:nvPr/>
            </p:nvSpPr>
            <p:spPr>
              <a:xfrm>
                <a:off x="5288699" y="1761931"/>
                <a:ext cx="889106" cy="207749"/>
              </a:xfrm>
              <a:prstGeom prst="rect">
                <a:avLst/>
              </a:prstGeom>
              <a:blipFill>
                <a:blip r:embed="rId6"/>
                <a:stretch>
                  <a:fillRect l="-3448" r="-1379" b="-23529"/>
                </a:stretch>
              </a:blipFill>
            </p:spPr>
            <p:txBody>
              <a:bodyPr/>
              <a:lstStyle/>
              <a:p>
                <a:r>
                  <a:rPr lang="en-US">
                    <a:noFill/>
                  </a:rPr>
                  <a:t> </a:t>
                </a:r>
              </a:p>
            </p:txBody>
          </p:sp>
        </mc:Fallback>
      </mc:AlternateContent>
      <p:cxnSp>
        <p:nvCxnSpPr>
          <p:cNvPr id="184" name="Straight Connector 183">
            <a:extLst>
              <a:ext uri="{FF2B5EF4-FFF2-40B4-BE49-F238E27FC236}">
                <a16:creationId xmlns:a16="http://schemas.microsoft.com/office/drawing/2014/main" id="{F54449A3-8306-1180-B7CD-8399E6C55289}"/>
              </a:ext>
            </a:extLst>
          </p:cNvPr>
          <p:cNvCxnSpPr>
            <a:cxnSpLocks/>
          </p:cNvCxnSpPr>
          <p:nvPr/>
        </p:nvCxnSpPr>
        <p:spPr>
          <a:xfrm>
            <a:off x="2277877" y="2236380"/>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40">
            <a:extLst>
              <a:ext uri="{FF2B5EF4-FFF2-40B4-BE49-F238E27FC236}">
                <a16:creationId xmlns:a16="http://schemas.microsoft.com/office/drawing/2014/main" id="{0A34FE7A-AC05-7780-4355-55062B9B81D5}"/>
              </a:ext>
            </a:extLst>
          </p:cNvPr>
          <p:cNvGrpSpPr>
            <a:grpSpLocks/>
          </p:cNvGrpSpPr>
          <p:nvPr/>
        </p:nvGrpSpPr>
        <p:grpSpPr bwMode="auto">
          <a:xfrm>
            <a:off x="4349806" y="2112921"/>
            <a:ext cx="472678" cy="291703"/>
            <a:chOff x="5044562" y="2602932"/>
            <a:chExt cx="625107" cy="387833"/>
          </a:xfrm>
        </p:grpSpPr>
        <p:sp>
          <p:nvSpPr>
            <p:cNvPr id="186" name="Rectangle: Rounded Corners 185">
              <a:extLst>
                <a:ext uri="{FF2B5EF4-FFF2-40B4-BE49-F238E27FC236}">
                  <a16:creationId xmlns:a16="http://schemas.microsoft.com/office/drawing/2014/main" id="{2DA8170A-ABD6-BE44-5D63-F468DCD0603D}"/>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87" name="Group 42">
              <a:extLst>
                <a:ext uri="{FF2B5EF4-FFF2-40B4-BE49-F238E27FC236}">
                  <a16:creationId xmlns:a16="http://schemas.microsoft.com/office/drawing/2014/main" id="{CCEE7096-416B-8124-34F4-77A489B74CCB}"/>
                </a:ext>
              </a:extLst>
            </p:cNvPr>
            <p:cNvGrpSpPr>
              <a:grpSpLocks/>
            </p:cNvGrpSpPr>
            <p:nvPr/>
          </p:nvGrpSpPr>
          <p:grpSpPr bwMode="auto">
            <a:xfrm>
              <a:off x="5162149" y="2708013"/>
              <a:ext cx="400451" cy="210076"/>
              <a:chOff x="6480053" y="3454289"/>
              <a:chExt cx="471574" cy="231622"/>
            </a:xfrm>
          </p:grpSpPr>
          <p:sp>
            <p:nvSpPr>
              <p:cNvPr id="188" name="Freeform: Shape 187">
                <a:extLst>
                  <a:ext uri="{FF2B5EF4-FFF2-40B4-BE49-F238E27FC236}">
                    <a16:creationId xmlns:a16="http://schemas.microsoft.com/office/drawing/2014/main" id="{2531DCE3-ED23-025C-995C-9F0FD0178F54}"/>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89" name="Straight Arrow Connector 188">
                <a:extLst>
                  <a:ext uri="{FF2B5EF4-FFF2-40B4-BE49-F238E27FC236}">
                    <a16:creationId xmlns:a16="http://schemas.microsoft.com/office/drawing/2014/main" id="{17AD692B-492E-D211-BBA9-99FD4CBD7BC1}"/>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2F3A36E5-437F-F5B5-8FE4-7100D17D473C}"/>
                  </a:ext>
                </a:extLst>
              </p:cNvPr>
              <p:cNvSpPr txBox="1"/>
              <p:nvPr/>
            </p:nvSpPr>
            <p:spPr>
              <a:xfrm>
                <a:off x="1348521" y="2090056"/>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90" name="TextBox 189">
                <a:extLst>
                  <a:ext uri="{FF2B5EF4-FFF2-40B4-BE49-F238E27FC236}">
                    <a16:creationId xmlns:a16="http://schemas.microsoft.com/office/drawing/2014/main" id="{2F3A36E5-437F-F5B5-8FE4-7100D17D473C}"/>
                  </a:ext>
                </a:extLst>
              </p:cNvPr>
              <p:cNvSpPr txBox="1">
                <a:spLocks noRot="1" noChangeAspect="1" noMove="1" noResize="1" noEditPoints="1" noAdjustHandles="1" noChangeArrowheads="1" noChangeShapeType="1" noTextEdit="1"/>
              </p:cNvSpPr>
              <p:nvPr/>
            </p:nvSpPr>
            <p:spPr>
              <a:xfrm>
                <a:off x="1348521" y="2090056"/>
                <a:ext cx="883784" cy="276999"/>
              </a:xfrm>
              <a:prstGeom prst="rect">
                <a:avLst/>
              </a:prstGeom>
              <a:blipFill>
                <a:blip r:embed="rId7"/>
                <a:stretch>
                  <a:fillRect l="-10345"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Rectangle: Rounded Corners 190">
                <a:extLst>
                  <a:ext uri="{FF2B5EF4-FFF2-40B4-BE49-F238E27FC236}">
                    <a16:creationId xmlns:a16="http://schemas.microsoft.com/office/drawing/2014/main" id="{6F0AAAED-D05A-76DA-9FDD-91E1C8710764}"/>
                  </a:ext>
                </a:extLst>
              </p:cNvPr>
              <p:cNvSpPr/>
              <p:nvPr/>
            </p:nvSpPr>
            <p:spPr>
              <a:xfrm>
                <a:off x="2383246" y="209260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191" name="Rectangle: Rounded Corners 190">
                <a:extLst>
                  <a:ext uri="{FF2B5EF4-FFF2-40B4-BE49-F238E27FC236}">
                    <a16:creationId xmlns:a16="http://schemas.microsoft.com/office/drawing/2014/main" id="{6F0AAAED-D05A-76DA-9FDD-91E1C8710764}"/>
                  </a:ext>
                </a:extLst>
              </p:cNvPr>
              <p:cNvSpPr>
                <a:spLocks noRot="1" noChangeAspect="1" noMove="1" noResize="1" noEditPoints="1" noAdjustHandles="1" noChangeArrowheads="1" noChangeShapeType="1" noTextEdit="1"/>
              </p:cNvSpPr>
              <p:nvPr/>
            </p:nvSpPr>
            <p:spPr>
              <a:xfrm>
                <a:off x="2383246" y="2092609"/>
                <a:ext cx="358355" cy="316918"/>
              </a:xfrm>
              <a:prstGeom prst="roundRect">
                <a:avLst/>
              </a:prstGeom>
              <a:blipFill>
                <a:blip r:embed="rId8"/>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Rounded Corners 192">
                <a:extLst>
                  <a:ext uri="{FF2B5EF4-FFF2-40B4-BE49-F238E27FC236}">
                    <a16:creationId xmlns:a16="http://schemas.microsoft.com/office/drawing/2014/main" id="{6F8CB26E-4F5E-D34C-E37E-C0CCD8AD1906}"/>
                  </a:ext>
                </a:extLst>
              </p:cNvPr>
              <p:cNvSpPr/>
              <p:nvPr/>
            </p:nvSpPr>
            <p:spPr>
              <a:xfrm>
                <a:off x="3410774" y="2090056"/>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smtClean="0">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smtClean="0">
                              <a:solidFill>
                                <a:srgbClr val="000000"/>
                              </a:solidFill>
                              <a:latin typeface="Cambria Math" panose="02040503050406030204" pitchFamily="18" charset="0"/>
                            </a:rPr>
                            <m:t>𝑿</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93" name="Rectangle: Rounded Corners 192">
                <a:extLst>
                  <a:ext uri="{FF2B5EF4-FFF2-40B4-BE49-F238E27FC236}">
                    <a16:creationId xmlns:a16="http://schemas.microsoft.com/office/drawing/2014/main" id="{6F8CB26E-4F5E-D34C-E37E-C0CCD8AD1906}"/>
                  </a:ext>
                </a:extLst>
              </p:cNvPr>
              <p:cNvSpPr>
                <a:spLocks noRot="1" noChangeAspect="1" noMove="1" noResize="1" noEditPoints="1" noAdjustHandles="1" noChangeArrowheads="1" noChangeShapeType="1" noTextEdit="1"/>
              </p:cNvSpPr>
              <p:nvPr/>
            </p:nvSpPr>
            <p:spPr>
              <a:xfrm>
                <a:off x="3410774" y="2090056"/>
                <a:ext cx="657801" cy="316918"/>
              </a:xfrm>
              <a:prstGeom prst="roundRect">
                <a:avLst/>
              </a:prstGeom>
              <a:blipFill>
                <a:blip r:embed="rId9"/>
                <a:stretch>
                  <a:fillRect b="-3279"/>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6DC9FF8D-03D1-BDD8-60A0-89D23909D0DC}"/>
                  </a:ext>
                </a:extLst>
              </p:cNvPr>
              <p:cNvSpPr txBox="1"/>
              <p:nvPr/>
            </p:nvSpPr>
            <p:spPr>
              <a:xfrm>
                <a:off x="5288699" y="2007169"/>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3</m:t>
                          </m:r>
                        </m:sub>
                      </m:sSub>
                    </m:oMath>
                  </m:oMathPara>
                </a14:m>
                <a:endParaRPr lang="en-US" dirty="0"/>
              </a:p>
            </p:txBody>
          </p:sp>
        </mc:Choice>
        <mc:Fallback xmlns="">
          <p:sp>
            <p:nvSpPr>
              <p:cNvPr id="198" name="TextBox 197">
                <a:extLst>
                  <a:ext uri="{FF2B5EF4-FFF2-40B4-BE49-F238E27FC236}">
                    <a16:creationId xmlns:a16="http://schemas.microsoft.com/office/drawing/2014/main" id="{6DC9FF8D-03D1-BDD8-60A0-89D23909D0DC}"/>
                  </a:ext>
                </a:extLst>
              </p:cNvPr>
              <p:cNvSpPr txBox="1">
                <a:spLocks noRot="1" noChangeAspect="1" noMove="1" noResize="1" noEditPoints="1" noAdjustHandles="1" noChangeArrowheads="1" noChangeShapeType="1" noTextEdit="1"/>
              </p:cNvSpPr>
              <p:nvPr/>
            </p:nvSpPr>
            <p:spPr>
              <a:xfrm>
                <a:off x="5288699" y="2007169"/>
                <a:ext cx="889106" cy="207749"/>
              </a:xfrm>
              <a:prstGeom prst="rect">
                <a:avLst/>
              </a:prstGeom>
              <a:blipFill>
                <a:blip r:embed="rId10"/>
                <a:stretch>
                  <a:fillRect l="-3448" r="-1379"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A45DBFBF-7D11-3CBD-4DB7-5283D5E7FCD7}"/>
                  </a:ext>
                </a:extLst>
              </p:cNvPr>
              <p:cNvSpPr txBox="1"/>
              <p:nvPr/>
            </p:nvSpPr>
            <p:spPr>
              <a:xfrm>
                <a:off x="5288699" y="2263073"/>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4</m:t>
                          </m:r>
                        </m:sub>
                      </m:sSub>
                    </m:oMath>
                  </m:oMathPara>
                </a14:m>
                <a:endParaRPr lang="en-US" dirty="0"/>
              </a:p>
            </p:txBody>
          </p:sp>
        </mc:Choice>
        <mc:Fallback xmlns="">
          <p:sp>
            <p:nvSpPr>
              <p:cNvPr id="199" name="TextBox 198">
                <a:extLst>
                  <a:ext uri="{FF2B5EF4-FFF2-40B4-BE49-F238E27FC236}">
                    <a16:creationId xmlns:a16="http://schemas.microsoft.com/office/drawing/2014/main" id="{A45DBFBF-7D11-3CBD-4DB7-5283D5E7FCD7}"/>
                  </a:ext>
                </a:extLst>
              </p:cNvPr>
              <p:cNvSpPr txBox="1">
                <a:spLocks noRot="1" noChangeAspect="1" noMove="1" noResize="1" noEditPoints="1" noAdjustHandles="1" noChangeArrowheads="1" noChangeShapeType="1" noTextEdit="1"/>
              </p:cNvSpPr>
              <p:nvPr/>
            </p:nvSpPr>
            <p:spPr>
              <a:xfrm>
                <a:off x="5288699" y="2263073"/>
                <a:ext cx="889106" cy="207749"/>
              </a:xfrm>
              <a:prstGeom prst="rect">
                <a:avLst/>
              </a:prstGeom>
              <a:blipFill>
                <a:blip r:embed="rId11"/>
                <a:stretch>
                  <a:fillRect l="-3448" r="-1379" b="-23529"/>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D8E72314-2325-93EF-0C26-C0E0FEAD7963}"/>
              </a:ext>
            </a:extLst>
          </p:cNvPr>
          <p:cNvCxnSpPr>
            <a:cxnSpLocks/>
          </p:cNvCxnSpPr>
          <p:nvPr/>
        </p:nvCxnSpPr>
        <p:spPr>
          <a:xfrm>
            <a:off x="2277877" y="3435440"/>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0">
            <a:extLst>
              <a:ext uri="{FF2B5EF4-FFF2-40B4-BE49-F238E27FC236}">
                <a16:creationId xmlns:a16="http://schemas.microsoft.com/office/drawing/2014/main" id="{8C4159D7-C063-9438-5CE6-726ACA53B752}"/>
              </a:ext>
            </a:extLst>
          </p:cNvPr>
          <p:cNvGrpSpPr>
            <a:grpSpLocks/>
          </p:cNvGrpSpPr>
          <p:nvPr/>
        </p:nvGrpSpPr>
        <p:grpSpPr bwMode="auto">
          <a:xfrm>
            <a:off x="4349806" y="3311981"/>
            <a:ext cx="472678" cy="291703"/>
            <a:chOff x="5044562" y="2602932"/>
            <a:chExt cx="625107" cy="387833"/>
          </a:xfrm>
        </p:grpSpPr>
        <p:sp>
          <p:nvSpPr>
            <p:cNvPr id="48" name="Rectangle: Rounded Corners 47">
              <a:extLst>
                <a:ext uri="{FF2B5EF4-FFF2-40B4-BE49-F238E27FC236}">
                  <a16:creationId xmlns:a16="http://schemas.microsoft.com/office/drawing/2014/main" id="{1E01FB4B-1D06-D0C3-764A-2821878B2331}"/>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49" name="Group 42">
              <a:extLst>
                <a:ext uri="{FF2B5EF4-FFF2-40B4-BE49-F238E27FC236}">
                  <a16:creationId xmlns:a16="http://schemas.microsoft.com/office/drawing/2014/main" id="{DBC6A985-BF62-0D98-9C9C-0130769427BB}"/>
                </a:ext>
              </a:extLst>
            </p:cNvPr>
            <p:cNvGrpSpPr>
              <a:grpSpLocks/>
            </p:cNvGrpSpPr>
            <p:nvPr/>
          </p:nvGrpSpPr>
          <p:grpSpPr bwMode="auto">
            <a:xfrm>
              <a:off x="5162149" y="2708013"/>
              <a:ext cx="400451" cy="210076"/>
              <a:chOff x="6480053" y="3454289"/>
              <a:chExt cx="471574" cy="231622"/>
            </a:xfrm>
          </p:grpSpPr>
          <p:sp>
            <p:nvSpPr>
              <p:cNvPr id="50" name="Freeform: Shape 49">
                <a:extLst>
                  <a:ext uri="{FF2B5EF4-FFF2-40B4-BE49-F238E27FC236}">
                    <a16:creationId xmlns:a16="http://schemas.microsoft.com/office/drawing/2014/main" id="{6D084B89-C5F7-34E7-E2DC-2A7FFF3A1FD5}"/>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51" name="Straight Arrow Connector 50">
                <a:extLst>
                  <a:ext uri="{FF2B5EF4-FFF2-40B4-BE49-F238E27FC236}">
                    <a16:creationId xmlns:a16="http://schemas.microsoft.com/office/drawing/2014/main" id="{0B1C25BB-4144-A25E-B378-40822BA9C43A}"/>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1A07C23-042B-BA88-09C2-00CF74AC14BC}"/>
                  </a:ext>
                </a:extLst>
              </p:cNvPr>
              <p:cNvSpPr txBox="1"/>
              <p:nvPr/>
            </p:nvSpPr>
            <p:spPr>
              <a:xfrm>
                <a:off x="1348521" y="3289116"/>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52" name="TextBox 51">
                <a:extLst>
                  <a:ext uri="{FF2B5EF4-FFF2-40B4-BE49-F238E27FC236}">
                    <a16:creationId xmlns:a16="http://schemas.microsoft.com/office/drawing/2014/main" id="{D1A07C23-042B-BA88-09C2-00CF74AC14BC}"/>
                  </a:ext>
                </a:extLst>
              </p:cNvPr>
              <p:cNvSpPr txBox="1">
                <a:spLocks noRot="1" noChangeAspect="1" noMove="1" noResize="1" noEditPoints="1" noAdjustHandles="1" noChangeArrowheads="1" noChangeShapeType="1" noTextEdit="1"/>
              </p:cNvSpPr>
              <p:nvPr/>
            </p:nvSpPr>
            <p:spPr>
              <a:xfrm>
                <a:off x="1348521" y="3289116"/>
                <a:ext cx="883784" cy="276999"/>
              </a:xfrm>
              <a:prstGeom prst="rect">
                <a:avLst/>
              </a:prstGeom>
              <a:blipFill>
                <a:blip r:embed="rId12"/>
                <a:stretch>
                  <a:fillRect l="-10345" t="-2222"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Rounded Corners 52">
                <a:extLst>
                  <a:ext uri="{FF2B5EF4-FFF2-40B4-BE49-F238E27FC236}">
                    <a16:creationId xmlns:a16="http://schemas.microsoft.com/office/drawing/2014/main" id="{CE651A1B-C23F-73CE-04C7-F4477590B253}"/>
                  </a:ext>
                </a:extLst>
              </p:cNvPr>
              <p:cNvSpPr/>
              <p:nvPr/>
            </p:nvSpPr>
            <p:spPr>
              <a:xfrm>
                <a:off x="2383246" y="329166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53" name="Rectangle: Rounded Corners 52">
                <a:extLst>
                  <a:ext uri="{FF2B5EF4-FFF2-40B4-BE49-F238E27FC236}">
                    <a16:creationId xmlns:a16="http://schemas.microsoft.com/office/drawing/2014/main" id="{CE651A1B-C23F-73CE-04C7-F4477590B253}"/>
                  </a:ext>
                </a:extLst>
              </p:cNvPr>
              <p:cNvSpPr>
                <a:spLocks noRot="1" noChangeAspect="1" noMove="1" noResize="1" noEditPoints="1" noAdjustHandles="1" noChangeArrowheads="1" noChangeShapeType="1" noTextEdit="1"/>
              </p:cNvSpPr>
              <p:nvPr/>
            </p:nvSpPr>
            <p:spPr>
              <a:xfrm>
                <a:off x="2383246" y="3291669"/>
                <a:ext cx="358355" cy="316918"/>
              </a:xfrm>
              <a:prstGeom prst="roundRect">
                <a:avLst/>
              </a:prstGeom>
              <a:blipFill>
                <a:blip r:embed="rId13"/>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Rounded Corners 53">
                <a:extLst>
                  <a:ext uri="{FF2B5EF4-FFF2-40B4-BE49-F238E27FC236}">
                    <a16:creationId xmlns:a16="http://schemas.microsoft.com/office/drawing/2014/main" id="{DB01036C-4AD6-4DA8-C3F8-4A5266ADF32B}"/>
                  </a:ext>
                </a:extLst>
              </p:cNvPr>
              <p:cNvSpPr/>
              <p:nvPr/>
            </p:nvSpPr>
            <p:spPr>
              <a:xfrm>
                <a:off x="3410774" y="3289116"/>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a:solidFill>
                                <a:srgbClr val="000000"/>
                              </a:solidFill>
                              <a:latin typeface="Cambria Math" panose="02040503050406030204" pitchFamily="18" charset="0"/>
                            </a:rPr>
                            <m:t>𝒚</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54" name="Rectangle: Rounded Corners 53">
                <a:extLst>
                  <a:ext uri="{FF2B5EF4-FFF2-40B4-BE49-F238E27FC236}">
                    <a16:creationId xmlns:a16="http://schemas.microsoft.com/office/drawing/2014/main" id="{DB01036C-4AD6-4DA8-C3F8-4A5266ADF32B}"/>
                  </a:ext>
                </a:extLst>
              </p:cNvPr>
              <p:cNvSpPr>
                <a:spLocks noRot="1" noChangeAspect="1" noMove="1" noResize="1" noEditPoints="1" noAdjustHandles="1" noChangeArrowheads="1" noChangeShapeType="1" noTextEdit="1"/>
              </p:cNvSpPr>
              <p:nvPr/>
            </p:nvSpPr>
            <p:spPr>
              <a:xfrm>
                <a:off x="3410774" y="3289116"/>
                <a:ext cx="657801" cy="316918"/>
              </a:xfrm>
              <a:prstGeom prst="roundRect">
                <a:avLst/>
              </a:prstGeom>
              <a:blipFill>
                <a:blip r:embed="rId14"/>
                <a:stretch>
                  <a:fillRect/>
                </a:stretch>
              </a:blipFill>
              <a:ln w="57150">
                <a:solidFill>
                  <a:schemeClr val="tx2">
                    <a:lumMod val="75000"/>
                  </a:schemeClr>
                </a:solidFill>
                <a:prstDash val="solid"/>
              </a:ln>
            </p:spPr>
            <p:txBody>
              <a:bodyPr/>
              <a:lstStyle/>
              <a:p>
                <a:r>
                  <a:rPr lang="en-US">
                    <a:noFill/>
                  </a:rPr>
                  <a:t> </a:t>
                </a:r>
              </a:p>
            </p:txBody>
          </p:sp>
        </mc:Fallback>
      </mc:AlternateContent>
      <p:sp>
        <p:nvSpPr>
          <p:cNvPr id="55" name="Left Brace 54">
            <a:extLst>
              <a:ext uri="{FF2B5EF4-FFF2-40B4-BE49-F238E27FC236}">
                <a16:creationId xmlns:a16="http://schemas.microsoft.com/office/drawing/2014/main" id="{C75DC5A0-3E7F-2285-9967-5CFC17223C8C}"/>
              </a:ext>
            </a:extLst>
          </p:cNvPr>
          <p:cNvSpPr/>
          <p:nvPr/>
        </p:nvSpPr>
        <p:spPr>
          <a:xfrm>
            <a:off x="5108062" y="3230594"/>
            <a:ext cx="213290" cy="1616528"/>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8D60998-F9E0-DA46-0E20-84E78F1B3B77}"/>
                  </a:ext>
                </a:extLst>
              </p:cNvPr>
              <p:cNvSpPr txBox="1"/>
              <p:nvPr/>
            </p:nvSpPr>
            <p:spPr>
              <a:xfrm>
                <a:off x="5288699" y="3276461"/>
                <a:ext cx="84478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oMath>
                  </m:oMathPara>
                </a14:m>
                <a:endParaRPr lang="en-US" dirty="0"/>
              </a:p>
            </p:txBody>
          </p:sp>
        </mc:Choice>
        <mc:Fallback xmlns="">
          <p:sp>
            <p:nvSpPr>
              <p:cNvPr id="56" name="TextBox 55">
                <a:extLst>
                  <a:ext uri="{FF2B5EF4-FFF2-40B4-BE49-F238E27FC236}">
                    <a16:creationId xmlns:a16="http://schemas.microsoft.com/office/drawing/2014/main" id="{48D60998-F9E0-DA46-0E20-84E78F1B3B77}"/>
                  </a:ext>
                </a:extLst>
              </p:cNvPr>
              <p:cNvSpPr txBox="1">
                <a:spLocks noRot="1" noChangeAspect="1" noMove="1" noResize="1" noEditPoints="1" noAdjustHandles="1" noChangeArrowheads="1" noChangeShapeType="1" noTextEdit="1"/>
              </p:cNvSpPr>
              <p:nvPr/>
            </p:nvSpPr>
            <p:spPr>
              <a:xfrm>
                <a:off x="5288699" y="3276461"/>
                <a:ext cx="844783" cy="207749"/>
              </a:xfrm>
              <a:prstGeom prst="rect">
                <a:avLst/>
              </a:prstGeom>
              <a:blipFill>
                <a:blip r:embed="rId15"/>
                <a:stretch>
                  <a:fillRect l="-3623" r="-144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79191FA-C748-B88B-70FD-29D7A1977D8F}"/>
                  </a:ext>
                </a:extLst>
              </p:cNvPr>
              <p:cNvSpPr txBox="1"/>
              <p:nvPr/>
            </p:nvSpPr>
            <p:spPr>
              <a:xfrm>
                <a:off x="5283938" y="3530488"/>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oMath>
                  </m:oMathPara>
                </a14:m>
                <a:endParaRPr lang="en-US" dirty="0"/>
              </a:p>
            </p:txBody>
          </p:sp>
        </mc:Choice>
        <mc:Fallback xmlns="">
          <p:sp>
            <p:nvSpPr>
              <p:cNvPr id="57" name="TextBox 56">
                <a:extLst>
                  <a:ext uri="{FF2B5EF4-FFF2-40B4-BE49-F238E27FC236}">
                    <a16:creationId xmlns:a16="http://schemas.microsoft.com/office/drawing/2014/main" id="{E79191FA-C748-B88B-70FD-29D7A1977D8F}"/>
                  </a:ext>
                </a:extLst>
              </p:cNvPr>
              <p:cNvSpPr txBox="1">
                <a:spLocks noRot="1" noChangeAspect="1" noMove="1" noResize="1" noEditPoints="1" noAdjustHandles="1" noChangeArrowheads="1" noChangeShapeType="1" noTextEdit="1"/>
              </p:cNvSpPr>
              <p:nvPr/>
            </p:nvSpPr>
            <p:spPr>
              <a:xfrm>
                <a:off x="5283938" y="3530488"/>
                <a:ext cx="889106" cy="207749"/>
              </a:xfrm>
              <a:prstGeom prst="rect">
                <a:avLst/>
              </a:prstGeom>
              <a:blipFill>
                <a:blip r:embed="rId16"/>
                <a:stretch>
                  <a:fillRect l="-1370" b="-23529"/>
                </a:stretch>
              </a:blipFill>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1C1D1948-EA7A-CC05-AF40-2C5018FF67A3}"/>
              </a:ext>
            </a:extLst>
          </p:cNvPr>
          <p:cNvCxnSpPr>
            <a:cxnSpLocks/>
          </p:cNvCxnSpPr>
          <p:nvPr/>
        </p:nvCxnSpPr>
        <p:spPr>
          <a:xfrm>
            <a:off x="2277877" y="3867794"/>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40">
            <a:extLst>
              <a:ext uri="{FF2B5EF4-FFF2-40B4-BE49-F238E27FC236}">
                <a16:creationId xmlns:a16="http://schemas.microsoft.com/office/drawing/2014/main" id="{19AFAE9A-A5D9-527F-DE01-57026B5B0375}"/>
              </a:ext>
            </a:extLst>
          </p:cNvPr>
          <p:cNvGrpSpPr>
            <a:grpSpLocks/>
          </p:cNvGrpSpPr>
          <p:nvPr/>
        </p:nvGrpSpPr>
        <p:grpSpPr bwMode="auto">
          <a:xfrm>
            <a:off x="4349806" y="3744335"/>
            <a:ext cx="472678" cy="291703"/>
            <a:chOff x="5044562" y="2602932"/>
            <a:chExt cx="625107" cy="387833"/>
          </a:xfrm>
        </p:grpSpPr>
        <p:sp>
          <p:nvSpPr>
            <p:cNvPr id="60" name="Rectangle: Rounded Corners 59">
              <a:extLst>
                <a:ext uri="{FF2B5EF4-FFF2-40B4-BE49-F238E27FC236}">
                  <a16:creationId xmlns:a16="http://schemas.microsoft.com/office/drawing/2014/main" id="{B3B125F6-97BB-E210-AB9B-A83C79C52471}"/>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61" name="Group 42">
              <a:extLst>
                <a:ext uri="{FF2B5EF4-FFF2-40B4-BE49-F238E27FC236}">
                  <a16:creationId xmlns:a16="http://schemas.microsoft.com/office/drawing/2014/main" id="{6C47C50D-31CB-D5CA-F6AC-67E07B36FF11}"/>
                </a:ext>
              </a:extLst>
            </p:cNvPr>
            <p:cNvGrpSpPr>
              <a:grpSpLocks/>
            </p:cNvGrpSpPr>
            <p:nvPr/>
          </p:nvGrpSpPr>
          <p:grpSpPr bwMode="auto">
            <a:xfrm>
              <a:off x="5162149" y="2708013"/>
              <a:ext cx="400451" cy="210076"/>
              <a:chOff x="6480053" y="3454289"/>
              <a:chExt cx="471574" cy="231622"/>
            </a:xfrm>
          </p:grpSpPr>
          <p:sp>
            <p:nvSpPr>
              <p:cNvPr id="62" name="Freeform: Shape 61">
                <a:extLst>
                  <a:ext uri="{FF2B5EF4-FFF2-40B4-BE49-F238E27FC236}">
                    <a16:creationId xmlns:a16="http://schemas.microsoft.com/office/drawing/2014/main" id="{0F91FC70-5C8D-E2F8-5C04-A72187CD2D72}"/>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63" name="Straight Arrow Connector 62">
                <a:extLst>
                  <a:ext uri="{FF2B5EF4-FFF2-40B4-BE49-F238E27FC236}">
                    <a16:creationId xmlns:a16="http://schemas.microsoft.com/office/drawing/2014/main" id="{95051078-84F4-6603-1442-1414390D7D43}"/>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99A9FA3-F84E-62A6-1288-1F0B30725774}"/>
                  </a:ext>
                </a:extLst>
              </p:cNvPr>
              <p:cNvSpPr txBox="1"/>
              <p:nvPr/>
            </p:nvSpPr>
            <p:spPr>
              <a:xfrm>
                <a:off x="1348521" y="3721470"/>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64" name="TextBox 63">
                <a:extLst>
                  <a:ext uri="{FF2B5EF4-FFF2-40B4-BE49-F238E27FC236}">
                    <a16:creationId xmlns:a16="http://schemas.microsoft.com/office/drawing/2014/main" id="{899A9FA3-F84E-62A6-1288-1F0B30725774}"/>
                  </a:ext>
                </a:extLst>
              </p:cNvPr>
              <p:cNvSpPr txBox="1">
                <a:spLocks noRot="1" noChangeAspect="1" noMove="1" noResize="1" noEditPoints="1" noAdjustHandles="1" noChangeArrowheads="1" noChangeShapeType="1" noTextEdit="1"/>
              </p:cNvSpPr>
              <p:nvPr/>
            </p:nvSpPr>
            <p:spPr>
              <a:xfrm>
                <a:off x="1348521" y="3721470"/>
                <a:ext cx="883784" cy="276999"/>
              </a:xfrm>
              <a:prstGeom prst="rect">
                <a:avLst/>
              </a:prstGeom>
              <a:blipFill>
                <a:blip r:embed="rId17"/>
                <a:stretch>
                  <a:fillRect l="-1034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Rounded Corners 64">
                <a:extLst>
                  <a:ext uri="{FF2B5EF4-FFF2-40B4-BE49-F238E27FC236}">
                    <a16:creationId xmlns:a16="http://schemas.microsoft.com/office/drawing/2014/main" id="{A52386CD-46D3-881B-BB2D-341A2815C339}"/>
                  </a:ext>
                </a:extLst>
              </p:cNvPr>
              <p:cNvSpPr/>
              <p:nvPr/>
            </p:nvSpPr>
            <p:spPr>
              <a:xfrm>
                <a:off x="2383246" y="3724023"/>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65" name="Rectangle: Rounded Corners 64">
                <a:extLst>
                  <a:ext uri="{FF2B5EF4-FFF2-40B4-BE49-F238E27FC236}">
                    <a16:creationId xmlns:a16="http://schemas.microsoft.com/office/drawing/2014/main" id="{A52386CD-46D3-881B-BB2D-341A2815C339}"/>
                  </a:ext>
                </a:extLst>
              </p:cNvPr>
              <p:cNvSpPr>
                <a:spLocks noRot="1" noChangeAspect="1" noMove="1" noResize="1" noEditPoints="1" noAdjustHandles="1" noChangeArrowheads="1" noChangeShapeType="1" noTextEdit="1"/>
              </p:cNvSpPr>
              <p:nvPr/>
            </p:nvSpPr>
            <p:spPr>
              <a:xfrm>
                <a:off x="2383246" y="3724023"/>
                <a:ext cx="358355" cy="316918"/>
              </a:xfrm>
              <a:prstGeom prst="roundRect">
                <a:avLst/>
              </a:prstGeom>
              <a:blipFill>
                <a:blip r:embed="rId18"/>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Rounded Corners 66">
                <a:extLst>
                  <a:ext uri="{FF2B5EF4-FFF2-40B4-BE49-F238E27FC236}">
                    <a16:creationId xmlns:a16="http://schemas.microsoft.com/office/drawing/2014/main" id="{C5947430-D88B-671C-F204-C286D39C24C9}"/>
                  </a:ext>
                </a:extLst>
              </p:cNvPr>
              <p:cNvSpPr/>
              <p:nvPr/>
            </p:nvSpPr>
            <p:spPr>
              <a:xfrm>
                <a:off x="3410774" y="3721470"/>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smtClean="0">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smtClean="0">
                              <a:solidFill>
                                <a:srgbClr val="000000"/>
                              </a:solidFill>
                              <a:latin typeface="Cambria Math" panose="02040503050406030204" pitchFamily="18" charset="0"/>
                            </a:rPr>
                            <m:t>𝒁</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67" name="Rectangle: Rounded Corners 66">
                <a:extLst>
                  <a:ext uri="{FF2B5EF4-FFF2-40B4-BE49-F238E27FC236}">
                    <a16:creationId xmlns:a16="http://schemas.microsoft.com/office/drawing/2014/main" id="{C5947430-D88B-671C-F204-C286D39C24C9}"/>
                  </a:ext>
                </a:extLst>
              </p:cNvPr>
              <p:cNvSpPr>
                <a:spLocks noRot="1" noChangeAspect="1" noMove="1" noResize="1" noEditPoints="1" noAdjustHandles="1" noChangeArrowheads="1" noChangeShapeType="1" noTextEdit="1"/>
              </p:cNvSpPr>
              <p:nvPr/>
            </p:nvSpPr>
            <p:spPr>
              <a:xfrm>
                <a:off x="3410774" y="3721470"/>
                <a:ext cx="657801" cy="316918"/>
              </a:xfrm>
              <a:prstGeom prst="roundRect">
                <a:avLst/>
              </a:prstGeom>
              <a:blipFill>
                <a:blip r:embed="rId19"/>
                <a:stretch>
                  <a:fillRect b="-4918"/>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9EFAD64-647B-8F99-C374-09649A3AEA55}"/>
                  </a:ext>
                </a:extLst>
              </p:cNvPr>
              <p:cNvSpPr txBox="1"/>
              <p:nvPr/>
            </p:nvSpPr>
            <p:spPr>
              <a:xfrm>
                <a:off x="5283938" y="3775726"/>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3</m:t>
                          </m:r>
                        </m:sub>
                      </m:sSub>
                    </m:oMath>
                  </m:oMathPara>
                </a14:m>
                <a:endParaRPr lang="en-US" dirty="0"/>
              </a:p>
            </p:txBody>
          </p:sp>
        </mc:Choice>
        <mc:Fallback xmlns="">
          <p:sp>
            <p:nvSpPr>
              <p:cNvPr id="68" name="TextBox 67">
                <a:extLst>
                  <a:ext uri="{FF2B5EF4-FFF2-40B4-BE49-F238E27FC236}">
                    <a16:creationId xmlns:a16="http://schemas.microsoft.com/office/drawing/2014/main" id="{39EFAD64-647B-8F99-C374-09649A3AEA55}"/>
                  </a:ext>
                </a:extLst>
              </p:cNvPr>
              <p:cNvSpPr txBox="1">
                <a:spLocks noRot="1" noChangeAspect="1" noMove="1" noResize="1" noEditPoints="1" noAdjustHandles="1" noChangeArrowheads="1" noChangeShapeType="1" noTextEdit="1"/>
              </p:cNvSpPr>
              <p:nvPr/>
            </p:nvSpPr>
            <p:spPr>
              <a:xfrm>
                <a:off x="5283938" y="3775726"/>
                <a:ext cx="889106" cy="207749"/>
              </a:xfrm>
              <a:prstGeom prst="rect">
                <a:avLst/>
              </a:prstGeom>
              <a:blipFill>
                <a:blip r:embed="rId20"/>
                <a:stretch>
                  <a:fillRect l="-1370"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FEA406E-61BB-2407-37DA-246DDC9A7827}"/>
                  </a:ext>
                </a:extLst>
              </p:cNvPr>
              <p:cNvSpPr txBox="1"/>
              <p:nvPr/>
            </p:nvSpPr>
            <p:spPr>
              <a:xfrm>
                <a:off x="5283938" y="4031630"/>
                <a:ext cx="889106"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4</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4</m:t>
                          </m:r>
                        </m:sub>
                      </m:sSub>
                    </m:oMath>
                  </m:oMathPara>
                </a14:m>
                <a:endParaRPr lang="en-US" dirty="0"/>
              </a:p>
            </p:txBody>
          </p:sp>
        </mc:Choice>
        <mc:Fallback xmlns="">
          <p:sp>
            <p:nvSpPr>
              <p:cNvPr id="69" name="TextBox 68">
                <a:extLst>
                  <a:ext uri="{FF2B5EF4-FFF2-40B4-BE49-F238E27FC236}">
                    <a16:creationId xmlns:a16="http://schemas.microsoft.com/office/drawing/2014/main" id="{CFEA406E-61BB-2407-37DA-246DDC9A7827}"/>
                  </a:ext>
                </a:extLst>
              </p:cNvPr>
              <p:cNvSpPr txBox="1">
                <a:spLocks noRot="1" noChangeAspect="1" noMove="1" noResize="1" noEditPoints="1" noAdjustHandles="1" noChangeArrowheads="1" noChangeShapeType="1" noTextEdit="1"/>
              </p:cNvSpPr>
              <p:nvPr/>
            </p:nvSpPr>
            <p:spPr>
              <a:xfrm>
                <a:off x="5283938" y="4031630"/>
                <a:ext cx="889106" cy="207749"/>
              </a:xfrm>
              <a:prstGeom prst="rect">
                <a:avLst/>
              </a:prstGeom>
              <a:blipFill>
                <a:blip r:embed="rId21"/>
                <a:stretch>
                  <a:fillRect l="-1370" b="-23529"/>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34BDDFAA-ECA8-86CD-9B9B-6FAA07BDAAEE}"/>
              </a:ext>
            </a:extLst>
          </p:cNvPr>
          <p:cNvCxnSpPr>
            <a:cxnSpLocks/>
          </p:cNvCxnSpPr>
          <p:nvPr/>
        </p:nvCxnSpPr>
        <p:spPr>
          <a:xfrm>
            <a:off x="2277877" y="4586418"/>
            <a:ext cx="2752722" cy="22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40">
            <a:extLst>
              <a:ext uri="{FF2B5EF4-FFF2-40B4-BE49-F238E27FC236}">
                <a16:creationId xmlns:a16="http://schemas.microsoft.com/office/drawing/2014/main" id="{CA0CB1F6-2C2D-2931-E8DE-B606515FBD06}"/>
              </a:ext>
            </a:extLst>
          </p:cNvPr>
          <p:cNvGrpSpPr>
            <a:grpSpLocks/>
          </p:cNvGrpSpPr>
          <p:nvPr/>
        </p:nvGrpSpPr>
        <p:grpSpPr bwMode="auto">
          <a:xfrm>
            <a:off x="4349806" y="4462959"/>
            <a:ext cx="472678" cy="291703"/>
            <a:chOff x="5044562" y="2602932"/>
            <a:chExt cx="625107" cy="387833"/>
          </a:xfrm>
        </p:grpSpPr>
        <p:sp>
          <p:nvSpPr>
            <p:cNvPr id="73" name="Rectangle: Rounded Corners 72">
              <a:extLst>
                <a:ext uri="{FF2B5EF4-FFF2-40B4-BE49-F238E27FC236}">
                  <a16:creationId xmlns:a16="http://schemas.microsoft.com/office/drawing/2014/main" id="{2BD403B3-4FF1-4BBC-AEEB-8D90AE79D79D}"/>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74" name="Group 42">
              <a:extLst>
                <a:ext uri="{FF2B5EF4-FFF2-40B4-BE49-F238E27FC236}">
                  <a16:creationId xmlns:a16="http://schemas.microsoft.com/office/drawing/2014/main" id="{16BFED58-1710-D51D-21A4-5DE3B090829D}"/>
                </a:ext>
              </a:extLst>
            </p:cNvPr>
            <p:cNvGrpSpPr>
              <a:grpSpLocks/>
            </p:cNvGrpSpPr>
            <p:nvPr/>
          </p:nvGrpSpPr>
          <p:grpSpPr bwMode="auto">
            <a:xfrm>
              <a:off x="5162149" y="2708013"/>
              <a:ext cx="400451" cy="210076"/>
              <a:chOff x="6480053" y="3454289"/>
              <a:chExt cx="471574" cy="231622"/>
            </a:xfrm>
          </p:grpSpPr>
          <p:sp>
            <p:nvSpPr>
              <p:cNvPr id="75" name="Freeform: Shape 74">
                <a:extLst>
                  <a:ext uri="{FF2B5EF4-FFF2-40B4-BE49-F238E27FC236}">
                    <a16:creationId xmlns:a16="http://schemas.microsoft.com/office/drawing/2014/main" id="{9CFC2316-3144-32A6-AB83-4F90DD81A5C1}"/>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78" name="Straight Arrow Connector 77">
                <a:extLst>
                  <a:ext uri="{FF2B5EF4-FFF2-40B4-BE49-F238E27FC236}">
                    <a16:creationId xmlns:a16="http://schemas.microsoft.com/office/drawing/2014/main" id="{2020E537-8572-7E4C-45A5-1EA1409ED8BB}"/>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51E97A0-40A9-047C-E689-D1C71328F398}"/>
                  </a:ext>
                </a:extLst>
              </p:cNvPr>
              <p:cNvSpPr txBox="1"/>
              <p:nvPr/>
            </p:nvSpPr>
            <p:spPr>
              <a:xfrm>
                <a:off x="1348521" y="4440094"/>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𝑁</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80" name="TextBox 79">
                <a:extLst>
                  <a:ext uri="{FF2B5EF4-FFF2-40B4-BE49-F238E27FC236}">
                    <a16:creationId xmlns:a16="http://schemas.microsoft.com/office/drawing/2014/main" id="{B51E97A0-40A9-047C-E689-D1C71328F398}"/>
                  </a:ext>
                </a:extLst>
              </p:cNvPr>
              <p:cNvSpPr txBox="1">
                <a:spLocks noRot="1" noChangeAspect="1" noMove="1" noResize="1" noEditPoints="1" noAdjustHandles="1" noChangeArrowheads="1" noChangeShapeType="1" noTextEdit="1"/>
              </p:cNvSpPr>
              <p:nvPr/>
            </p:nvSpPr>
            <p:spPr>
              <a:xfrm>
                <a:off x="1348521" y="4440094"/>
                <a:ext cx="883784" cy="276999"/>
              </a:xfrm>
              <a:prstGeom prst="rect">
                <a:avLst/>
              </a:prstGeom>
              <a:blipFill>
                <a:blip r:embed="rId22"/>
                <a:stretch>
                  <a:fillRect l="-1241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Rounded Corners 80">
                <a:extLst>
                  <a:ext uri="{FF2B5EF4-FFF2-40B4-BE49-F238E27FC236}">
                    <a16:creationId xmlns:a16="http://schemas.microsoft.com/office/drawing/2014/main" id="{1F264D41-1907-5FAC-EF02-B8FBE55A7089}"/>
                  </a:ext>
                </a:extLst>
              </p:cNvPr>
              <p:cNvSpPr/>
              <p:nvPr/>
            </p:nvSpPr>
            <p:spPr>
              <a:xfrm>
                <a:off x="2383246" y="4442647"/>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𝑯</m:t>
                      </m:r>
                    </m:oMath>
                  </m:oMathPara>
                </a14:m>
                <a:endParaRPr lang="en-US" sz="1500" b="1" dirty="0">
                  <a:solidFill>
                    <a:srgbClr val="FFFFFF"/>
                  </a:solidFill>
                  <a:latin typeface="Arial"/>
                  <a:ea typeface="ＭＳ Ｐゴシック"/>
                </a:endParaRPr>
              </a:p>
            </p:txBody>
          </p:sp>
        </mc:Choice>
        <mc:Fallback xmlns="">
          <p:sp>
            <p:nvSpPr>
              <p:cNvPr id="81" name="Rectangle: Rounded Corners 80">
                <a:extLst>
                  <a:ext uri="{FF2B5EF4-FFF2-40B4-BE49-F238E27FC236}">
                    <a16:creationId xmlns:a16="http://schemas.microsoft.com/office/drawing/2014/main" id="{1F264D41-1907-5FAC-EF02-B8FBE55A7089}"/>
                  </a:ext>
                </a:extLst>
              </p:cNvPr>
              <p:cNvSpPr>
                <a:spLocks noRot="1" noChangeAspect="1" noMove="1" noResize="1" noEditPoints="1" noAdjustHandles="1" noChangeArrowheads="1" noChangeShapeType="1" noTextEdit="1"/>
              </p:cNvSpPr>
              <p:nvPr/>
            </p:nvSpPr>
            <p:spPr>
              <a:xfrm>
                <a:off x="2383246" y="4442647"/>
                <a:ext cx="358355" cy="316918"/>
              </a:xfrm>
              <a:prstGeom prst="roundRect">
                <a:avLst/>
              </a:prstGeom>
              <a:blipFill>
                <a:blip r:embed="rId23"/>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Rounded Corners 81">
                <a:extLst>
                  <a:ext uri="{FF2B5EF4-FFF2-40B4-BE49-F238E27FC236}">
                    <a16:creationId xmlns:a16="http://schemas.microsoft.com/office/drawing/2014/main" id="{32132EB8-252F-3483-C681-2DAB9CAF4822}"/>
                  </a:ext>
                </a:extLst>
              </p:cNvPr>
              <p:cNvSpPr/>
              <p:nvPr/>
            </p:nvSpPr>
            <p:spPr>
              <a:xfrm>
                <a:off x="3410774" y="4440094"/>
                <a:ext cx="657801"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500" b="1" i="1" smtClean="0">
                              <a:solidFill>
                                <a:srgbClr val="000000"/>
                              </a:solidFill>
                              <a:latin typeface="Cambria Math" panose="02040503050406030204" pitchFamily="18" charset="0"/>
                            </a:rPr>
                          </m:ctrlPr>
                        </m:sSubPr>
                        <m:e>
                          <m:r>
                            <a:rPr lang="en-US" sz="1500" b="1" i="1">
                              <a:solidFill>
                                <a:srgbClr val="000000"/>
                              </a:solidFill>
                              <a:latin typeface="Cambria Math" panose="02040503050406030204" pitchFamily="18" charset="0"/>
                            </a:rPr>
                            <m:t>𝑹</m:t>
                          </m:r>
                        </m:e>
                        <m:sub>
                          <m:r>
                            <a:rPr lang="en-US" sz="1500" b="1" i="1" smtClean="0">
                              <a:solidFill>
                                <a:srgbClr val="000000"/>
                              </a:solidFill>
                              <a:latin typeface="Cambria Math" panose="02040503050406030204" pitchFamily="18" charset="0"/>
                            </a:rPr>
                            <m:t>𝑿</m:t>
                          </m:r>
                        </m:sub>
                      </m:sSub>
                      <m:r>
                        <a:rPr lang="en-US" sz="1500" b="1" i="1">
                          <a:solidFill>
                            <a:srgbClr val="000000"/>
                          </a:solidFill>
                          <a:latin typeface="Cambria Math" panose="02040503050406030204" pitchFamily="18" charset="0"/>
                        </a:rPr>
                        <m:t>(</m:t>
                      </m:r>
                      <m:r>
                        <a:rPr lang="en-US" sz="1500" b="1" i="1">
                          <a:solidFill>
                            <a:srgbClr val="000000"/>
                          </a:solidFill>
                          <a:latin typeface="Cambria Math" panose="02040503050406030204" pitchFamily="18" charset="0"/>
                        </a:rPr>
                        <m:t>𝝃</m:t>
                      </m:r>
                      <m:r>
                        <a:rPr lang="en-US" sz="15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82" name="Rectangle: Rounded Corners 81">
                <a:extLst>
                  <a:ext uri="{FF2B5EF4-FFF2-40B4-BE49-F238E27FC236}">
                    <a16:creationId xmlns:a16="http://schemas.microsoft.com/office/drawing/2014/main" id="{32132EB8-252F-3483-C681-2DAB9CAF4822}"/>
                  </a:ext>
                </a:extLst>
              </p:cNvPr>
              <p:cNvSpPr>
                <a:spLocks noRot="1" noChangeAspect="1" noMove="1" noResize="1" noEditPoints="1" noAdjustHandles="1" noChangeArrowheads="1" noChangeShapeType="1" noTextEdit="1"/>
              </p:cNvSpPr>
              <p:nvPr/>
            </p:nvSpPr>
            <p:spPr>
              <a:xfrm>
                <a:off x="3410774" y="4440094"/>
                <a:ext cx="657801" cy="316918"/>
              </a:xfrm>
              <a:prstGeom prst="roundRect">
                <a:avLst/>
              </a:prstGeom>
              <a:blipFill>
                <a:blip r:embed="rId24"/>
                <a:stretch>
                  <a:fillRect b="-4918"/>
                </a:stretch>
              </a:blipFill>
              <a:ln w="57150">
                <a:solidFill>
                  <a:schemeClr val="tx2">
                    <a:lumMod val="75000"/>
                  </a:schemeClr>
                </a:solidFill>
                <a:prstDash val="solid"/>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DA34F85-CF1E-019D-53CE-4DE6A83D2098}"/>
              </a:ext>
            </a:extLst>
          </p:cNvPr>
          <p:cNvGrpSpPr/>
          <p:nvPr/>
        </p:nvGrpSpPr>
        <p:grpSpPr>
          <a:xfrm>
            <a:off x="1767554" y="4162670"/>
            <a:ext cx="45721" cy="228025"/>
            <a:chOff x="1266090" y="3962727"/>
            <a:chExt cx="45721" cy="228025"/>
          </a:xfrm>
        </p:grpSpPr>
        <p:sp>
          <p:nvSpPr>
            <p:cNvPr id="6" name="Oval 5">
              <a:extLst>
                <a:ext uri="{FF2B5EF4-FFF2-40B4-BE49-F238E27FC236}">
                  <a16:creationId xmlns:a16="http://schemas.microsoft.com/office/drawing/2014/main" id="{FC726E7D-F2A6-C0E5-BD75-A4F4CC3CD884}"/>
                </a:ext>
              </a:extLst>
            </p:cNvPr>
            <p:cNvSpPr/>
            <p:nvPr/>
          </p:nvSpPr>
          <p:spPr>
            <a:xfrm>
              <a:off x="1266090" y="39627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14AD6D0-80B8-01B9-EC5F-1C5D95B900EC}"/>
                </a:ext>
              </a:extLst>
            </p:cNvPr>
            <p:cNvSpPr/>
            <p:nvPr/>
          </p:nvSpPr>
          <p:spPr>
            <a:xfrm>
              <a:off x="1266092" y="40604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622B01A-6A92-AFA2-F4CB-A89E3045DF5C}"/>
                </a:ext>
              </a:extLst>
            </p:cNvPr>
            <p:cNvSpPr/>
            <p:nvPr/>
          </p:nvSpPr>
          <p:spPr>
            <a:xfrm>
              <a:off x="1266091" y="414503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78DC8FDA-D678-EC8B-229F-DC09F8A25074}"/>
              </a:ext>
            </a:extLst>
          </p:cNvPr>
          <p:cNvGrpSpPr/>
          <p:nvPr/>
        </p:nvGrpSpPr>
        <p:grpSpPr>
          <a:xfrm>
            <a:off x="4565228" y="4162670"/>
            <a:ext cx="45721" cy="228025"/>
            <a:chOff x="1266090" y="3962727"/>
            <a:chExt cx="45721" cy="228025"/>
          </a:xfrm>
        </p:grpSpPr>
        <p:sp>
          <p:nvSpPr>
            <p:cNvPr id="91" name="Oval 90">
              <a:extLst>
                <a:ext uri="{FF2B5EF4-FFF2-40B4-BE49-F238E27FC236}">
                  <a16:creationId xmlns:a16="http://schemas.microsoft.com/office/drawing/2014/main" id="{F08490CD-AF85-5BFE-CB9C-75223FD3C07F}"/>
                </a:ext>
              </a:extLst>
            </p:cNvPr>
            <p:cNvSpPr/>
            <p:nvPr/>
          </p:nvSpPr>
          <p:spPr>
            <a:xfrm>
              <a:off x="1266090" y="39627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F47F678-5970-D8F9-C568-53BF86487B00}"/>
                </a:ext>
              </a:extLst>
            </p:cNvPr>
            <p:cNvSpPr/>
            <p:nvPr/>
          </p:nvSpPr>
          <p:spPr>
            <a:xfrm>
              <a:off x="1266092" y="40604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709095D-8FEF-C891-9F06-5A76299B4F3E}"/>
                </a:ext>
              </a:extLst>
            </p:cNvPr>
            <p:cNvSpPr/>
            <p:nvPr/>
          </p:nvSpPr>
          <p:spPr>
            <a:xfrm>
              <a:off x="1266091" y="414503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6FD4BFB-3C66-D421-FF7B-9A02FC0C381C}"/>
              </a:ext>
            </a:extLst>
          </p:cNvPr>
          <p:cNvGrpSpPr/>
          <p:nvPr/>
        </p:nvGrpSpPr>
        <p:grpSpPr>
          <a:xfrm>
            <a:off x="3209644" y="4162670"/>
            <a:ext cx="45721" cy="228025"/>
            <a:chOff x="1266090" y="3962727"/>
            <a:chExt cx="45721" cy="228025"/>
          </a:xfrm>
        </p:grpSpPr>
        <p:sp>
          <p:nvSpPr>
            <p:cNvPr id="95" name="Oval 94">
              <a:extLst>
                <a:ext uri="{FF2B5EF4-FFF2-40B4-BE49-F238E27FC236}">
                  <a16:creationId xmlns:a16="http://schemas.microsoft.com/office/drawing/2014/main" id="{5F18CD01-B586-E169-AAA0-BCA944F0DC43}"/>
                </a:ext>
              </a:extLst>
            </p:cNvPr>
            <p:cNvSpPr/>
            <p:nvPr/>
          </p:nvSpPr>
          <p:spPr>
            <a:xfrm>
              <a:off x="1266090" y="39627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421E621-AB7F-5443-848B-39480CC4D68C}"/>
                </a:ext>
              </a:extLst>
            </p:cNvPr>
            <p:cNvSpPr/>
            <p:nvPr/>
          </p:nvSpPr>
          <p:spPr>
            <a:xfrm>
              <a:off x="1266092" y="40604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A8110AA-9E79-75F9-BE8A-18D0CB2EA31B}"/>
                </a:ext>
              </a:extLst>
            </p:cNvPr>
            <p:cNvSpPr/>
            <p:nvPr/>
          </p:nvSpPr>
          <p:spPr>
            <a:xfrm>
              <a:off x="1266091" y="414503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B5C537D-523D-9A9B-E7FC-98C45636A045}"/>
              </a:ext>
            </a:extLst>
          </p:cNvPr>
          <p:cNvGrpSpPr/>
          <p:nvPr/>
        </p:nvGrpSpPr>
        <p:grpSpPr>
          <a:xfrm>
            <a:off x="5584069" y="4326081"/>
            <a:ext cx="45721" cy="228025"/>
            <a:chOff x="1266090" y="3962727"/>
            <a:chExt cx="45721" cy="228025"/>
          </a:xfrm>
        </p:grpSpPr>
        <p:sp>
          <p:nvSpPr>
            <p:cNvPr id="99" name="Oval 98">
              <a:extLst>
                <a:ext uri="{FF2B5EF4-FFF2-40B4-BE49-F238E27FC236}">
                  <a16:creationId xmlns:a16="http://schemas.microsoft.com/office/drawing/2014/main" id="{E298D355-7265-8C85-F70A-BDFA16591542}"/>
                </a:ext>
              </a:extLst>
            </p:cNvPr>
            <p:cNvSpPr/>
            <p:nvPr/>
          </p:nvSpPr>
          <p:spPr>
            <a:xfrm>
              <a:off x="1266090" y="39627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9C950B22-ECFA-9C2A-3699-45EEC16131E4}"/>
                </a:ext>
              </a:extLst>
            </p:cNvPr>
            <p:cNvSpPr/>
            <p:nvPr/>
          </p:nvSpPr>
          <p:spPr>
            <a:xfrm>
              <a:off x="1266092" y="40604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141F29C-BEAA-F624-0C5A-1AE906B30E27}"/>
                </a:ext>
              </a:extLst>
            </p:cNvPr>
            <p:cNvSpPr/>
            <p:nvPr/>
          </p:nvSpPr>
          <p:spPr>
            <a:xfrm>
              <a:off x="1266091" y="414503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B1E2D99A-3483-B63D-4602-C36518B4D022}"/>
                  </a:ext>
                </a:extLst>
              </p:cNvPr>
              <p:cNvSpPr txBox="1"/>
              <p:nvPr/>
            </p:nvSpPr>
            <p:spPr>
              <a:xfrm>
                <a:off x="5283937" y="4599161"/>
                <a:ext cx="1076901" cy="234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sub>
                      </m:sSub>
                    </m:oMath>
                  </m:oMathPara>
                </a14:m>
                <a:endParaRPr lang="en-US" dirty="0"/>
              </a:p>
            </p:txBody>
          </p:sp>
        </mc:Choice>
        <mc:Fallback xmlns="">
          <p:sp>
            <p:nvSpPr>
              <p:cNvPr id="102" name="TextBox 101">
                <a:extLst>
                  <a:ext uri="{FF2B5EF4-FFF2-40B4-BE49-F238E27FC236}">
                    <a16:creationId xmlns:a16="http://schemas.microsoft.com/office/drawing/2014/main" id="{B1E2D99A-3483-B63D-4602-C36518B4D022}"/>
                  </a:ext>
                </a:extLst>
              </p:cNvPr>
              <p:cNvSpPr txBox="1">
                <a:spLocks noRot="1" noChangeAspect="1" noMove="1" noResize="1" noEditPoints="1" noAdjustHandles="1" noChangeArrowheads="1" noChangeShapeType="1" noTextEdit="1"/>
              </p:cNvSpPr>
              <p:nvPr/>
            </p:nvSpPr>
            <p:spPr>
              <a:xfrm>
                <a:off x="5283937" y="4599161"/>
                <a:ext cx="1076901" cy="234551"/>
              </a:xfrm>
              <a:prstGeom prst="rect">
                <a:avLst/>
              </a:prstGeom>
              <a:blipFill>
                <a:blip r:embed="rId25"/>
                <a:stretch>
                  <a:fillRect l="-2273" b="-15385"/>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070CBEE8-4C89-3CE4-0B23-0BFA7CEFC77E}"/>
              </a:ext>
            </a:extLst>
          </p:cNvPr>
          <p:cNvSpPr txBox="1"/>
          <p:nvPr/>
        </p:nvSpPr>
        <p:spPr>
          <a:xfrm>
            <a:off x="6334195" y="1619535"/>
            <a:ext cx="2116207" cy="830997"/>
          </a:xfrm>
          <a:prstGeom prst="rect">
            <a:avLst/>
          </a:prstGeom>
          <a:noFill/>
        </p:spPr>
        <p:txBody>
          <a:bodyPr wrap="square" rtlCol="0">
            <a:spAutoFit/>
          </a:bodyPr>
          <a:lstStyle/>
          <a:p>
            <a:r>
              <a:rPr lang="en-US" sz="1200" dirty="0"/>
              <a:t>This notion can be extended to a 2-qubit system, capable of encoding 4 different states.</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98D14FB-0834-D5CF-F03B-D215FAF5ADF9}"/>
                  </a:ext>
                </a:extLst>
              </p:cNvPr>
              <p:cNvSpPr txBox="1"/>
              <p:nvPr/>
            </p:nvSpPr>
            <p:spPr>
              <a:xfrm>
                <a:off x="6559175" y="3608483"/>
                <a:ext cx="2116207" cy="1015663"/>
              </a:xfrm>
              <a:prstGeom prst="rect">
                <a:avLst/>
              </a:prstGeom>
              <a:noFill/>
            </p:spPr>
            <p:txBody>
              <a:bodyPr wrap="square" rtlCol="0">
                <a:spAutoFit/>
              </a:bodyPr>
              <a:lstStyle/>
              <a:p>
                <a:r>
                  <a:rPr lang="en-US" sz="1200" dirty="0"/>
                  <a:t>In the general case, quantum circuits are formed by </a:t>
                </a:r>
                <a14:m>
                  <m:oMath xmlns:m="http://schemas.openxmlformats.org/officeDocument/2006/math">
                    <m:r>
                      <a:rPr lang="en-US" sz="1200" b="0" i="1" smtClean="0">
                        <a:latin typeface="Cambria Math" panose="02040503050406030204" pitchFamily="18" charset="0"/>
                      </a:rPr>
                      <m:t>𝑁</m:t>
                    </m:r>
                  </m:oMath>
                </a14:m>
                <a:r>
                  <a:rPr lang="en-US" sz="1200" dirty="0"/>
                  <a:t> qubits, encoding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2</m:t>
                        </m:r>
                      </m:e>
                      <m:sup>
                        <m:r>
                          <a:rPr lang="en-US" sz="1200" b="0" i="1" smtClean="0">
                            <a:latin typeface="Cambria Math" panose="02040503050406030204" pitchFamily="18" charset="0"/>
                          </a:rPr>
                          <m:t>𝑁</m:t>
                        </m:r>
                      </m:sup>
                    </m:sSup>
                  </m:oMath>
                </a14:m>
                <a:r>
                  <a:rPr lang="en-US" sz="1200" dirty="0"/>
                  <a:t> possible states </a:t>
                </a:r>
                <a:r>
                  <a:rPr lang="en-US" sz="1200" dirty="0">
                    <a:sym typeface="Wingdings" panose="05000000000000000000" pitchFamily="2" charset="2"/>
                  </a:rPr>
                  <a:t> Exponential representation!</a:t>
                </a:r>
                <a:endParaRPr lang="en-US" sz="1200" dirty="0"/>
              </a:p>
            </p:txBody>
          </p:sp>
        </mc:Choice>
        <mc:Fallback xmlns="">
          <p:sp>
            <p:nvSpPr>
              <p:cNvPr id="104" name="TextBox 103">
                <a:extLst>
                  <a:ext uri="{FF2B5EF4-FFF2-40B4-BE49-F238E27FC236}">
                    <a16:creationId xmlns:a16="http://schemas.microsoft.com/office/drawing/2014/main" id="{A98D14FB-0834-D5CF-F03B-D215FAF5ADF9}"/>
                  </a:ext>
                </a:extLst>
              </p:cNvPr>
              <p:cNvSpPr txBox="1">
                <a:spLocks noRot="1" noChangeAspect="1" noMove="1" noResize="1" noEditPoints="1" noAdjustHandles="1" noChangeArrowheads="1" noChangeShapeType="1" noTextEdit="1"/>
              </p:cNvSpPr>
              <p:nvPr/>
            </p:nvSpPr>
            <p:spPr>
              <a:xfrm>
                <a:off x="6559175" y="3608483"/>
                <a:ext cx="2116207" cy="1015663"/>
              </a:xfrm>
              <a:prstGeom prst="rect">
                <a:avLst/>
              </a:prstGeom>
              <a:blipFill>
                <a:blip r:embed="rId26"/>
                <a:stretch>
                  <a:fillRect l="-288" t="-1198" b="-2994"/>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6362F686-0A1A-D16F-56F3-31719243A090}"/>
              </a:ext>
            </a:extLst>
          </p:cNvPr>
          <p:cNvGrpSpPr/>
          <p:nvPr/>
        </p:nvGrpSpPr>
        <p:grpSpPr>
          <a:xfrm>
            <a:off x="2897010" y="1764034"/>
            <a:ext cx="358355" cy="642939"/>
            <a:chOff x="2897010" y="1764034"/>
            <a:chExt cx="358355" cy="642939"/>
          </a:xfrm>
        </p:grpSpPr>
        <p:cxnSp>
          <p:nvCxnSpPr>
            <p:cNvPr id="9" name="Straight Connector 8">
              <a:extLst>
                <a:ext uri="{FF2B5EF4-FFF2-40B4-BE49-F238E27FC236}">
                  <a16:creationId xmlns:a16="http://schemas.microsoft.com/office/drawing/2014/main" id="{D1D82F11-CB45-182A-1AB4-3CF0934D9135}"/>
                </a:ext>
              </a:extLst>
            </p:cNvPr>
            <p:cNvCxnSpPr>
              <a:cxnSpLocks/>
              <a:stCxn id="192" idx="0"/>
            </p:cNvCxnSpPr>
            <p:nvPr/>
          </p:nvCxnSpPr>
          <p:spPr>
            <a:xfrm flipV="1">
              <a:off x="3076188" y="1804026"/>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2" name="Rectangle: Rounded Corners 191">
                  <a:extLst>
                    <a:ext uri="{FF2B5EF4-FFF2-40B4-BE49-F238E27FC236}">
                      <a16:creationId xmlns:a16="http://schemas.microsoft.com/office/drawing/2014/main" id="{B9528DCC-B12B-99BE-736B-28B0FF1CD29D}"/>
                    </a:ext>
                  </a:extLst>
                </p:cNvPr>
                <p:cNvSpPr/>
                <p:nvPr/>
              </p:nvSpPr>
              <p:spPr>
                <a:xfrm>
                  <a:off x="2897010" y="2059184"/>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192" name="Rectangle: Rounded Corners 191">
                  <a:extLst>
                    <a:ext uri="{FF2B5EF4-FFF2-40B4-BE49-F238E27FC236}">
                      <a16:creationId xmlns:a16="http://schemas.microsoft.com/office/drawing/2014/main" id="{B9528DCC-B12B-99BE-736B-28B0FF1CD29D}"/>
                    </a:ext>
                  </a:extLst>
                </p:cNvPr>
                <p:cNvSpPr>
                  <a:spLocks noRot="1" noChangeAspect="1" noMove="1" noResize="1" noEditPoints="1" noAdjustHandles="1" noChangeArrowheads="1" noChangeShapeType="1" noTextEdit="1"/>
                </p:cNvSpPr>
                <p:nvPr/>
              </p:nvSpPr>
              <p:spPr>
                <a:xfrm>
                  <a:off x="2897010" y="2059184"/>
                  <a:ext cx="358355" cy="347789"/>
                </a:xfrm>
                <a:prstGeom prst="roundRect">
                  <a:avLst/>
                </a:prstGeom>
                <a:blipFill>
                  <a:blip r:embed="rId27"/>
                  <a:stretch>
                    <a:fillRect/>
                  </a:stretch>
                </a:blipFill>
                <a:ln w="57150">
                  <a:solidFill>
                    <a:schemeClr val="tx2">
                      <a:lumMod val="75000"/>
                    </a:schemeClr>
                  </a:solidFill>
                  <a:prstDash val="solid"/>
                </a:ln>
              </p:spPr>
              <p:txBody>
                <a:bodyPr/>
                <a:lstStyle/>
                <a:p>
                  <a:r>
                    <a:rPr lang="en-US">
                      <a:noFill/>
                    </a:rPr>
                    <a:t> </a:t>
                  </a:r>
                </a:p>
              </p:txBody>
            </p:sp>
          </mc:Fallback>
        </mc:AlternateContent>
        <p:sp>
          <p:nvSpPr>
            <p:cNvPr id="11" name="Oval 10">
              <a:extLst>
                <a:ext uri="{FF2B5EF4-FFF2-40B4-BE49-F238E27FC236}">
                  <a16:creationId xmlns:a16="http://schemas.microsoft.com/office/drawing/2014/main" id="{C7929E10-CF0C-C34A-CDE4-AD2D67BA1DA3}"/>
                </a:ext>
              </a:extLst>
            </p:cNvPr>
            <p:cNvSpPr/>
            <p:nvPr/>
          </p:nvSpPr>
          <p:spPr>
            <a:xfrm>
              <a:off x="3047827" y="1764034"/>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C8015E83-238B-62AB-D002-563F73BF4172}"/>
              </a:ext>
            </a:extLst>
          </p:cNvPr>
          <p:cNvGrpSpPr/>
          <p:nvPr/>
        </p:nvGrpSpPr>
        <p:grpSpPr>
          <a:xfrm>
            <a:off x="2885002" y="3402553"/>
            <a:ext cx="358355" cy="642939"/>
            <a:chOff x="2897010" y="1764034"/>
            <a:chExt cx="358355" cy="642939"/>
          </a:xfrm>
        </p:grpSpPr>
        <p:cxnSp>
          <p:nvCxnSpPr>
            <p:cNvPr id="108" name="Straight Connector 107">
              <a:extLst>
                <a:ext uri="{FF2B5EF4-FFF2-40B4-BE49-F238E27FC236}">
                  <a16:creationId xmlns:a16="http://schemas.microsoft.com/office/drawing/2014/main" id="{1226ACB0-F2E5-5B6F-D8E3-C2BAE518FADE}"/>
                </a:ext>
              </a:extLst>
            </p:cNvPr>
            <p:cNvCxnSpPr>
              <a:cxnSpLocks/>
              <a:stCxn id="109" idx="0"/>
            </p:cNvCxnSpPr>
            <p:nvPr/>
          </p:nvCxnSpPr>
          <p:spPr>
            <a:xfrm flipV="1">
              <a:off x="3076188" y="1804026"/>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Rectangle: Rounded Corners 108">
                  <a:extLst>
                    <a:ext uri="{FF2B5EF4-FFF2-40B4-BE49-F238E27FC236}">
                      <a16:creationId xmlns:a16="http://schemas.microsoft.com/office/drawing/2014/main" id="{D6E9B359-D3B5-6DCE-7507-2083EB655F63}"/>
                    </a:ext>
                  </a:extLst>
                </p:cNvPr>
                <p:cNvSpPr/>
                <p:nvPr/>
              </p:nvSpPr>
              <p:spPr>
                <a:xfrm>
                  <a:off x="2897010" y="2059184"/>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109" name="Rectangle: Rounded Corners 108">
                  <a:extLst>
                    <a:ext uri="{FF2B5EF4-FFF2-40B4-BE49-F238E27FC236}">
                      <a16:creationId xmlns:a16="http://schemas.microsoft.com/office/drawing/2014/main" id="{D6E9B359-D3B5-6DCE-7507-2083EB655F63}"/>
                    </a:ext>
                  </a:extLst>
                </p:cNvPr>
                <p:cNvSpPr>
                  <a:spLocks noRot="1" noChangeAspect="1" noMove="1" noResize="1" noEditPoints="1" noAdjustHandles="1" noChangeArrowheads="1" noChangeShapeType="1" noTextEdit="1"/>
                </p:cNvSpPr>
                <p:nvPr/>
              </p:nvSpPr>
              <p:spPr>
                <a:xfrm>
                  <a:off x="2897010" y="2059184"/>
                  <a:ext cx="358355" cy="347789"/>
                </a:xfrm>
                <a:prstGeom prst="roundRect">
                  <a:avLst/>
                </a:prstGeom>
                <a:blipFill>
                  <a:blip r:embed="rId28"/>
                  <a:stretch>
                    <a:fillRect/>
                  </a:stretch>
                </a:blipFill>
                <a:ln w="57150">
                  <a:solidFill>
                    <a:schemeClr val="tx2">
                      <a:lumMod val="75000"/>
                    </a:schemeClr>
                  </a:solidFill>
                  <a:prstDash val="solid"/>
                </a:ln>
              </p:spPr>
              <p:txBody>
                <a:bodyPr/>
                <a:lstStyle/>
                <a:p>
                  <a:r>
                    <a:rPr lang="en-US">
                      <a:noFill/>
                    </a:rPr>
                    <a:t> </a:t>
                  </a:r>
                </a:p>
              </p:txBody>
            </p:sp>
          </mc:Fallback>
        </mc:AlternateContent>
        <p:sp>
          <p:nvSpPr>
            <p:cNvPr id="110" name="Oval 109">
              <a:extLst>
                <a:ext uri="{FF2B5EF4-FFF2-40B4-BE49-F238E27FC236}">
                  <a16:creationId xmlns:a16="http://schemas.microsoft.com/office/drawing/2014/main" id="{507C8462-64BF-5652-A4FC-FB5FD7C9DA24}"/>
                </a:ext>
              </a:extLst>
            </p:cNvPr>
            <p:cNvSpPr/>
            <p:nvPr/>
          </p:nvSpPr>
          <p:spPr>
            <a:xfrm>
              <a:off x="3047827" y="1764034"/>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277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p:bldP spid="57" grpId="0"/>
      <p:bldP spid="64" grpId="0"/>
      <p:bldP spid="65" grpId="0" animBg="1"/>
      <p:bldP spid="67" grpId="0" animBg="1"/>
      <p:bldP spid="68" grpId="0"/>
      <p:bldP spid="69" grpId="0"/>
      <p:bldP spid="80" grpId="0"/>
      <p:bldP spid="81" grpId="0" animBg="1"/>
      <p:bldP spid="82" grpId="0" animBg="1"/>
      <p:bldP spid="102"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148F858E-33B3-7B7E-83F8-17E9F070066D}"/>
              </a:ext>
            </a:extLst>
          </p:cNvPr>
          <p:cNvCxnSpPr>
            <a:cxnSpLocks/>
          </p:cNvCxnSpPr>
          <p:nvPr/>
        </p:nvCxnSpPr>
        <p:spPr>
          <a:xfrm>
            <a:off x="6606145" y="3392837"/>
            <a:ext cx="1999375" cy="91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2864277-FDC5-F900-0F95-A5DF2EC19B77}"/>
              </a:ext>
            </a:extLst>
          </p:cNvPr>
          <p:cNvCxnSpPr>
            <a:cxnSpLocks/>
          </p:cNvCxnSpPr>
          <p:nvPr/>
        </p:nvCxnSpPr>
        <p:spPr>
          <a:xfrm flipV="1">
            <a:off x="7643050" y="2969317"/>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4FF200-71E6-4C49-C0A2-06FA79585330}"/>
              </a:ext>
            </a:extLst>
          </p:cNvPr>
          <p:cNvCxnSpPr>
            <a:cxnSpLocks/>
          </p:cNvCxnSpPr>
          <p:nvPr/>
        </p:nvCxnSpPr>
        <p:spPr>
          <a:xfrm>
            <a:off x="1252931" y="3245955"/>
            <a:ext cx="17659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E6BEF9-384A-F0BA-D8CB-5957E1F0620B}"/>
              </a:ext>
            </a:extLst>
          </p:cNvPr>
          <p:cNvCxnSpPr>
            <a:cxnSpLocks/>
          </p:cNvCxnSpPr>
          <p:nvPr/>
        </p:nvCxnSpPr>
        <p:spPr>
          <a:xfrm flipV="1">
            <a:off x="2184564" y="2392145"/>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s-ES" sz="2200" dirty="0">
                <a:solidFill>
                  <a:srgbClr val="58595B"/>
                </a:solidFill>
              </a:rPr>
              <a:t>Quantum Logical Gates: AND Gate</a:t>
            </a:r>
            <a:endParaRPr lang="es-US" sz="2200" dirty="0">
              <a:solidFill>
                <a:srgbClr val="58595B"/>
              </a:solidFill>
            </a:endParaRPr>
          </a:p>
        </p:txBody>
      </p:sp>
      <p:cxnSp>
        <p:nvCxnSpPr>
          <p:cNvPr id="171" name="Straight Connector 170">
            <a:extLst>
              <a:ext uri="{FF2B5EF4-FFF2-40B4-BE49-F238E27FC236}">
                <a16:creationId xmlns:a16="http://schemas.microsoft.com/office/drawing/2014/main" id="{ECABC37A-0A93-1506-756D-5F70CC11B3DD}"/>
              </a:ext>
            </a:extLst>
          </p:cNvPr>
          <p:cNvCxnSpPr>
            <a:cxnSpLocks/>
          </p:cNvCxnSpPr>
          <p:nvPr/>
        </p:nvCxnSpPr>
        <p:spPr>
          <a:xfrm flipV="1">
            <a:off x="1244600" y="2377830"/>
            <a:ext cx="1774236" cy="329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40">
            <a:extLst>
              <a:ext uri="{FF2B5EF4-FFF2-40B4-BE49-F238E27FC236}">
                <a16:creationId xmlns:a16="http://schemas.microsoft.com/office/drawing/2014/main" id="{92B776FD-52C6-C011-2909-E982584CC371}"/>
              </a:ext>
            </a:extLst>
          </p:cNvPr>
          <p:cNvGrpSpPr>
            <a:grpSpLocks/>
          </p:cNvGrpSpPr>
          <p:nvPr/>
        </p:nvGrpSpPr>
        <p:grpSpPr bwMode="auto">
          <a:xfrm>
            <a:off x="2504327" y="2218520"/>
            <a:ext cx="472678" cy="291703"/>
            <a:chOff x="5044562" y="2602932"/>
            <a:chExt cx="625107" cy="387833"/>
          </a:xfrm>
        </p:grpSpPr>
        <p:sp>
          <p:nvSpPr>
            <p:cNvPr id="173" name="Rectangle: Rounded Corners 172">
              <a:extLst>
                <a:ext uri="{FF2B5EF4-FFF2-40B4-BE49-F238E27FC236}">
                  <a16:creationId xmlns:a16="http://schemas.microsoft.com/office/drawing/2014/main" id="{DF746FA2-E703-400F-3F0E-A8D0B8DEE750}"/>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74" name="Group 42">
              <a:extLst>
                <a:ext uri="{FF2B5EF4-FFF2-40B4-BE49-F238E27FC236}">
                  <a16:creationId xmlns:a16="http://schemas.microsoft.com/office/drawing/2014/main" id="{0BFF25AF-7AC7-AF1E-7DE5-F6B937F2CC3C}"/>
                </a:ext>
              </a:extLst>
            </p:cNvPr>
            <p:cNvGrpSpPr>
              <a:grpSpLocks/>
            </p:cNvGrpSpPr>
            <p:nvPr/>
          </p:nvGrpSpPr>
          <p:grpSpPr bwMode="auto">
            <a:xfrm>
              <a:off x="5162149" y="2708013"/>
              <a:ext cx="400451" cy="210076"/>
              <a:chOff x="6480053" y="3454289"/>
              <a:chExt cx="471574" cy="231622"/>
            </a:xfrm>
          </p:grpSpPr>
          <p:sp>
            <p:nvSpPr>
              <p:cNvPr id="175" name="Freeform: Shape 174">
                <a:extLst>
                  <a:ext uri="{FF2B5EF4-FFF2-40B4-BE49-F238E27FC236}">
                    <a16:creationId xmlns:a16="http://schemas.microsoft.com/office/drawing/2014/main" id="{9F7B69B7-6064-A3CE-38FB-6518C647E34F}"/>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76" name="Straight Arrow Connector 175">
                <a:extLst>
                  <a:ext uri="{FF2B5EF4-FFF2-40B4-BE49-F238E27FC236}">
                    <a16:creationId xmlns:a16="http://schemas.microsoft.com/office/drawing/2014/main" id="{60E6B6D0-7914-F706-379A-4A67288B426A}"/>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783A02FB-0B11-BDD1-FD79-CA324529ED45}"/>
                  </a:ext>
                </a:extLst>
              </p:cNvPr>
              <p:cNvSpPr txBox="1"/>
              <p:nvPr/>
            </p:nvSpPr>
            <p:spPr>
              <a:xfrm>
                <a:off x="291426" y="2231506"/>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77" name="TextBox 176">
                <a:extLst>
                  <a:ext uri="{FF2B5EF4-FFF2-40B4-BE49-F238E27FC236}">
                    <a16:creationId xmlns:a16="http://schemas.microsoft.com/office/drawing/2014/main" id="{783A02FB-0B11-BDD1-FD79-CA324529ED45}"/>
                  </a:ext>
                </a:extLst>
              </p:cNvPr>
              <p:cNvSpPr txBox="1">
                <a:spLocks noRot="1" noChangeAspect="1" noMove="1" noResize="1" noEditPoints="1" noAdjustHandles="1" noChangeArrowheads="1" noChangeShapeType="1" noTextEdit="1"/>
              </p:cNvSpPr>
              <p:nvPr/>
            </p:nvSpPr>
            <p:spPr>
              <a:xfrm>
                <a:off x="291426" y="2231506"/>
                <a:ext cx="883784" cy="276999"/>
              </a:xfrm>
              <a:prstGeom prst="rect">
                <a:avLst/>
              </a:prstGeom>
              <a:blipFill>
                <a:blip r:embed="rId2"/>
                <a:stretch>
                  <a:fillRect l="-10345" b="-34783"/>
                </a:stretch>
              </a:blipFill>
            </p:spPr>
            <p:txBody>
              <a:bodyPr/>
              <a:lstStyle/>
              <a:p>
                <a:r>
                  <a:rPr lang="en-US">
                    <a:noFill/>
                  </a:rPr>
                  <a:t> </a:t>
                </a:r>
              </a:p>
            </p:txBody>
          </p:sp>
        </mc:Fallback>
      </mc:AlternateContent>
      <p:cxnSp>
        <p:nvCxnSpPr>
          <p:cNvPr id="184" name="Straight Connector 183">
            <a:extLst>
              <a:ext uri="{FF2B5EF4-FFF2-40B4-BE49-F238E27FC236}">
                <a16:creationId xmlns:a16="http://schemas.microsoft.com/office/drawing/2014/main" id="{F54449A3-8306-1180-B7CD-8399E6C55289}"/>
              </a:ext>
            </a:extLst>
          </p:cNvPr>
          <p:cNvCxnSpPr>
            <a:cxnSpLocks/>
            <a:endCxn id="151" idx="1"/>
          </p:cNvCxnSpPr>
          <p:nvPr/>
        </p:nvCxnSpPr>
        <p:spPr>
          <a:xfrm flipV="1">
            <a:off x="1272808" y="2803059"/>
            <a:ext cx="1842105" cy="13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40">
            <a:extLst>
              <a:ext uri="{FF2B5EF4-FFF2-40B4-BE49-F238E27FC236}">
                <a16:creationId xmlns:a16="http://schemas.microsoft.com/office/drawing/2014/main" id="{0A34FE7A-AC05-7780-4355-55062B9B81D5}"/>
              </a:ext>
            </a:extLst>
          </p:cNvPr>
          <p:cNvGrpSpPr>
            <a:grpSpLocks/>
          </p:cNvGrpSpPr>
          <p:nvPr/>
        </p:nvGrpSpPr>
        <p:grpSpPr bwMode="auto">
          <a:xfrm>
            <a:off x="2504327" y="2650874"/>
            <a:ext cx="472678" cy="291703"/>
            <a:chOff x="5044562" y="2602932"/>
            <a:chExt cx="625107" cy="387833"/>
          </a:xfrm>
        </p:grpSpPr>
        <p:sp>
          <p:nvSpPr>
            <p:cNvPr id="186" name="Rectangle: Rounded Corners 185">
              <a:extLst>
                <a:ext uri="{FF2B5EF4-FFF2-40B4-BE49-F238E27FC236}">
                  <a16:creationId xmlns:a16="http://schemas.microsoft.com/office/drawing/2014/main" id="{2DA8170A-ABD6-BE44-5D63-F468DCD0603D}"/>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87" name="Group 42">
              <a:extLst>
                <a:ext uri="{FF2B5EF4-FFF2-40B4-BE49-F238E27FC236}">
                  <a16:creationId xmlns:a16="http://schemas.microsoft.com/office/drawing/2014/main" id="{CCEE7096-416B-8124-34F4-77A489B74CCB}"/>
                </a:ext>
              </a:extLst>
            </p:cNvPr>
            <p:cNvGrpSpPr>
              <a:grpSpLocks/>
            </p:cNvGrpSpPr>
            <p:nvPr/>
          </p:nvGrpSpPr>
          <p:grpSpPr bwMode="auto">
            <a:xfrm>
              <a:off x="5162149" y="2708013"/>
              <a:ext cx="400451" cy="210076"/>
              <a:chOff x="6480053" y="3454289"/>
              <a:chExt cx="471574" cy="231622"/>
            </a:xfrm>
          </p:grpSpPr>
          <p:sp>
            <p:nvSpPr>
              <p:cNvPr id="188" name="Freeform: Shape 187">
                <a:extLst>
                  <a:ext uri="{FF2B5EF4-FFF2-40B4-BE49-F238E27FC236}">
                    <a16:creationId xmlns:a16="http://schemas.microsoft.com/office/drawing/2014/main" id="{2531DCE3-ED23-025C-995C-9F0FD0178F54}"/>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89" name="Straight Arrow Connector 188">
                <a:extLst>
                  <a:ext uri="{FF2B5EF4-FFF2-40B4-BE49-F238E27FC236}">
                    <a16:creationId xmlns:a16="http://schemas.microsoft.com/office/drawing/2014/main" id="{17AD692B-492E-D211-BBA9-99FD4CBD7BC1}"/>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2F3A36E5-437F-F5B5-8FE4-7100D17D473C}"/>
                  </a:ext>
                </a:extLst>
              </p:cNvPr>
              <p:cNvSpPr txBox="1"/>
              <p:nvPr/>
            </p:nvSpPr>
            <p:spPr>
              <a:xfrm>
                <a:off x="291426" y="2663860"/>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90" name="TextBox 189">
                <a:extLst>
                  <a:ext uri="{FF2B5EF4-FFF2-40B4-BE49-F238E27FC236}">
                    <a16:creationId xmlns:a16="http://schemas.microsoft.com/office/drawing/2014/main" id="{2F3A36E5-437F-F5B5-8FE4-7100D17D473C}"/>
                  </a:ext>
                </a:extLst>
              </p:cNvPr>
              <p:cNvSpPr txBox="1">
                <a:spLocks noRot="1" noChangeAspect="1" noMove="1" noResize="1" noEditPoints="1" noAdjustHandles="1" noChangeArrowheads="1" noChangeShapeType="1" noTextEdit="1"/>
              </p:cNvSpPr>
              <p:nvPr/>
            </p:nvSpPr>
            <p:spPr>
              <a:xfrm>
                <a:off x="291426" y="2663860"/>
                <a:ext cx="883784" cy="276999"/>
              </a:xfrm>
              <a:prstGeom prst="rect">
                <a:avLst/>
              </a:prstGeom>
              <a:blipFill>
                <a:blip r:embed="rId3"/>
                <a:stretch>
                  <a:fillRect l="-10345" b="-37778"/>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7078B46B-E77D-11DC-2445-04E324CA6733}"/>
              </a:ext>
            </a:extLst>
          </p:cNvPr>
          <p:cNvGrpSpPr/>
          <p:nvPr/>
        </p:nvGrpSpPr>
        <p:grpSpPr>
          <a:xfrm>
            <a:off x="2005387" y="2772192"/>
            <a:ext cx="358355" cy="627627"/>
            <a:chOff x="2878829" y="2190148"/>
            <a:chExt cx="358355" cy="627627"/>
          </a:xfrm>
        </p:grpSpPr>
        <p:cxnSp>
          <p:nvCxnSpPr>
            <p:cNvPr id="85" name="Straight Connector 84">
              <a:extLst>
                <a:ext uri="{FF2B5EF4-FFF2-40B4-BE49-F238E27FC236}">
                  <a16:creationId xmlns:a16="http://schemas.microsoft.com/office/drawing/2014/main" id="{D5FEC873-AD37-A8B7-6BAD-40F7452F118A}"/>
                </a:ext>
              </a:extLst>
            </p:cNvPr>
            <p:cNvCxnSpPr>
              <a:cxnSpLocks/>
              <a:stCxn id="86" idx="0"/>
            </p:cNvCxnSpPr>
            <p:nvPr/>
          </p:nvCxnSpPr>
          <p:spPr>
            <a:xfrm flipV="1">
              <a:off x="3058007" y="2214828"/>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5FBC1B34-03FE-6950-443C-73EED2512BBD}"/>
                </a:ext>
              </a:extLst>
            </p:cNvPr>
            <p:cNvSpPr/>
            <p:nvPr/>
          </p:nvSpPr>
          <p:spPr>
            <a:xfrm>
              <a:off x="3025349" y="2190148"/>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Rounded Corners 85">
                  <a:extLst>
                    <a:ext uri="{FF2B5EF4-FFF2-40B4-BE49-F238E27FC236}">
                      <a16:creationId xmlns:a16="http://schemas.microsoft.com/office/drawing/2014/main" id="{CD48E883-FE1F-3B1A-C919-74E1E0A1DD0D}"/>
                    </a:ext>
                  </a:extLst>
                </p:cNvPr>
                <p:cNvSpPr/>
                <p:nvPr/>
              </p:nvSpPr>
              <p:spPr>
                <a:xfrm>
                  <a:off x="2878829" y="2469986"/>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86" name="Rectangle: Rounded Corners 85">
                  <a:extLst>
                    <a:ext uri="{FF2B5EF4-FFF2-40B4-BE49-F238E27FC236}">
                      <a16:creationId xmlns:a16="http://schemas.microsoft.com/office/drawing/2014/main" id="{CD48E883-FE1F-3B1A-C919-74E1E0A1DD0D}"/>
                    </a:ext>
                  </a:extLst>
                </p:cNvPr>
                <p:cNvSpPr>
                  <a:spLocks noRot="1" noChangeAspect="1" noMove="1" noResize="1" noEditPoints="1" noAdjustHandles="1" noChangeArrowheads="1" noChangeShapeType="1" noTextEdit="1"/>
                </p:cNvSpPr>
                <p:nvPr/>
              </p:nvSpPr>
              <p:spPr>
                <a:xfrm>
                  <a:off x="2878829" y="2469986"/>
                  <a:ext cx="358355" cy="347789"/>
                </a:xfrm>
                <a:prstGeom prst="roundRect">
                  <a:avLst/>
                </a:prstGeom>
                <a:blipFill>
                  <a:blip r:embed="rId4"/>
                  <a:stretch>
                    <a:fillRect/>
                  </a:stretch>
                </a:blipFill>
                <a:ln w="57150">
                  <a:solidFill>
                    <a:schemeClr val="tx2">
                      <a:lumMod val="75000"/>
                    </a:schemeClr>
                  </a:solidFill>
                  <a:prstDash val="solid"/>
                </a:ln>
              </p:spPr>
              <p:txBody>
                <a:bodyPr/>
                <a:lstStyle/>
                <a:p>
                  <a:r>
                    <a:rPr lang="en-US">
                      <a:noFill/>
                    </a:rPr>
                    <a:t> </a:t>
                  </a:r>
                </a:p>
              </p:txBody>
            </p:sp>
          </mc:Fallback>
        </mc:AlternateContent>
      </p:grpSp>
      <p:grpSp>
        <p:nvGrpSpPr>
          <p:cNvPr id="89" name="Group 40">
            <a:extLst>
              <a:ext uri="{FF2B5EF4-FFF2-40B4-BE49-F238E27FC236}">
                <a16:creationId xmlns:a16="http://schemas.microsoft.com/office/drawing/2014/main" id="{25E8FAE1-AC13-2310-896B-9A857BE0D560}"/>
              </a:ext>
            </a:extLst>
          </p:cNvPr>
          <p:cNvGrpSpPr>
            <a:grpSpLocks/>
          </p:cNvGrpSpPr>
          <p:nvPr/>
        </p:nvGrpSpPr>
        <p:grpSpPr bwMode="auto">
          <a:xfrm>
            <a:off x="2504327" y="3086645"/>
            <a:ext cx="472678" cy="291703"/>
            <a:chOff x="5044562" y="2602932"/>
            <a:chExt cx="625107" cy="387833"/>
          </a:xfrm>
        </p:grpSpPr>
        <p:sp>
          <p:nvSpPr>
            <p:cNvPr id="105" name="Rectangle: Rounded Corners 104">
              <a:extLst>
                <a:ext uri="{FF2B5EF4-FFF2-40B4-BE49-F238E27FC236}">
                  <a16:creationId xmlns:a16="http://schemas.microsoft.com/office/drawing/2014/main" id="{E730EF18-BE59-7DA2-3C9C-02A353442C0B}"/>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06" name="Group 42">
              <a:extLst>
                <a:ext uri="{FF2B5EF4-FFF2-40B4-BE49-F238E27FC236}">
                  <a16:creationId xmlns:a16="http://schemas.microsoft.com/office/drawing/2014/main" id="{75377B4C-CA7C-34C8-26C2-D3B5A8FFA46D}"/>
                </a:ext>
              </a:extLst>
            </p:cNvPr>
            <p:cNvGrpSpPr>
              <a:grpSpLocks/>
            </p:cNvGrpSpPr>
            <p:nvPr/>
          </p:nvGrpSpPr>
          <p:grpSpPr bwMode="auto">
            <a:xfrm>
              <a:off x="5162149" y="2708013"/>
              <a:ext cx="400451" cy="210076"/>
              <a:chOff x="6480053" y="3454289"/>
              <a:chExt cx="471574" cy="231622"/>
            </a:xfrm>
          </p:grpSpPr>
          <p:sp>
            <p:nvSpPr>
              <p:cNvPr id="107" name="Freeform: Shape 106">
                <a:extLst>
                  <a:ext uri="{FF2B5EF4-FFF2-40B4-BE49-F238E27FC236}">
                    <a16:creationId xmlns:a16="http://schemas.microsoft.com/office/drawing/2014/main" id="{DB67E67F-E750-7B85-3635-933EC8BE63F3}"/>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08" name="Straight Arrow Connector 107">
                <a:extLst>
                  <a:ext uri="{FF2B5EF4-FFF2-40B4-BE49-F238E27FC236}">
                    <a16:creationId xmlns:a16="http://schemas.microsoft.com/office/drawing/2014/main" id="{5D68D55F-817B-DFBC-339F-DE8D73335B6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A35B0F7-6AF1-FD02-F95A-DC3BF9E368AC}"/>
                  </a:ext>
                </a:extLst>
              </p:cNvPr>
              <p:cNvSpPr txBox="1"/>
              <p:nvPr/>
            </p:nvSpPr>
            <p:spPr>
              <a:xfrm>
                <a:off x="291426" y="3099631"/>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3</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09" name="TextBox 108">
                <a:extLst>
                  <a:ext uri="{FF2B5EF4-FFF2-40B4-BE49-F238E27FC236}">
                    <a16:creationId xmlns:a16="http://schemas.microsoft.com/office/drawing/2014/main" id="{EA35B0F7-6AF1-FD02-F95A-DC3BF9E368AC}"/>
                  </a:ext>
                </a:extLst>
              </p:cNvPr>
              <p:cNvSpPr txBox="1">
                <a:spLocks noRot="1" noChangeAspect="1" noMove="1" noResize="1" noEditPoints="1" noAdjustHandles="1" noChangeArrowheads="1" noChangeShapeType="1" noTextEdit="1"/>
              </p:cNvSpPr>
              <p:nvPr/>
            </p:nvSpPr>
            <p:spPr>
              <a:xfrm>
                <a:off x="291426" y="3099631"/>
                <a:ext cx="883784" cy="276999"/>
              </a:xfrm>
              <a:prstGeom prst="rect">
                <a:avLst/>
              </a:prstGeom>
              <a:blipFill>
                <a:blip r:embed="rId5"/>
                <a:stretch>
                  <a:fillRect l="-10345" b="-34783"/>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D40067A7-067C-217B-03CF-2923D211FEC7}"/>
              </a:ext>
            </a:extLst>
          </p:cNvPr>
          <p:cNvSpPr/>
          <p:nvPr/>
        </p:nvSpPr>
        <p:spPr>
          <a:xfrm>
            <a:off x="2151907" y="2340015"/>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143F2BB2-0AF4-D8B9-C12A-311339691EE5}"/>
              </a:ext>
            </a:extLst>
          </p:cNvPr>
          <p:cNvCxnSpPr>
            <a:cxnSpLocks/>
          </p:cNvCxnSpPr>
          <p:nvPr/>
        </p:nvCxnSpPr>
        <p:spPr>
          <a:xfrm flipV="1">
            <a:off x="6606145" y="2943695"/>
            <a:ext cx="2019695" cy="13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24DF8C-672F-FE2B-2B27-97AF448CC3A3}"/>
              </a:ext>
            </a:extLst>
          </p:cNvPr>
          <p:cNvCxnSpPr>
            <a:cxnSpLocks/>
          </p:cNvCxnSpPr>
          <p:nvPr/>
        </p:nvCxnSpPr>
        <p:spPr>
          <a:xfrm flipV="1">
            <a:off x="7643050" y="2094445"/>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F2C3DEB-6D19-AC82-5C7B-17997ACE33B8}"/>
              </a:ext>
            </a:extLst>
          </p:cNvPr>
          <p:cNvCxnSpPr>
            <a:cxnSpLocks/>
          </p:cNvCxnSpPr>
          <p:nvPr/>
        </p:nvCxnSpPr>
        <p:spPr>
          <a:xfrm>
            <a:off x="6606145" y="2088942"/>
            <a:ext cx="2019695" cy="5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40">
            <a:extLst>
              <a:ext uri="{FF2B5EF4-FFF2-40B4-BE49-F238E27FC236}">
                <a16:creationId xmlns:a16="http://schemas.microsoft.com/office/drawing/2014/main" id="{53749CCA-C1D9-73A6-8ACE-E7278AD1F93B}"/>
              </a:ext>
            </a:extLst>
          </p:cNvPr>
          <p:cNvGrpSpPr>
            <a:grpSpLocks/>
          </p:cNvGrpSpPr>
          <p:nvPr/>
        </p:nvGrpSpPr>
        <p:grpSpPr bwMode="auto">
          <a:xfrm>
            <a:off x="7939678" y="1954066"/>
            <a:ext cx="472678" cy="291703"/>
            <a:chOff x="5044562" y="2602932"/>
            <a:chExt cx="625107" cy="387833"/>
          </a:xfrm>
        </p:grpSpPr>
        <p:sp>
          <p:nvSpPr>
            <p:cNvPr id="117" name="Rectangle: Rounded Corners 116">
              <a:extLst>
                <a:ext uri="{FF2B5EF4-FFF2-40B4-BE49-F238E27FC236}">
                  <a16:creationId xmlns:a16="http://schemas.microsoft.com/office/drawing/2014/main" id="{8D2039A2-B5C4-1E8A-C826-21FD5C24BABC}"/>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18" name="Group 42">
              <a:extLst>
                <a:ext uri="{FF2B5EF4-FFF2-40B4-BE49-F238E27FC236}">
                  <a16:creationId xmlns:a16="http://schemas.microsoft.com/office/drawing/2014/main" id="{5F0C0736-3B1B-4608-7F41-2EA1EA3957AB}"/>
                </a:ext>
              </a:extLst>
            </p:cNvPr>
            <p:cNvGrpSpPr>
              <a:grpSpLocks/>
            </p:cNvGrpSpPr>
            <p:nvPr/>
          </p:nvGrpSpPr>
          <p:grpSpPr bwMode="auto">
            <a:xfrm>
              <a:off x="5162149" y="2708013"/>
              <a:ext cx="400451" cy="210076"/>
              <a:chOff x="6480053" y="3454289"/>
              <a:chExt cx="471574" cy="231622"/>
            </a:xfrm>
          </p:grpSpPr>
          <p:sp>
            <p:nvSpPr>
              <p:cNvPr id="119" name="Freeform: Shape 118">
                <a:extLst>
                  <a:ext uri="{FF2B5EF4-FFF2-40B4-BE49-F238E27FC236}">
                    <a16:creationId xmlns:a16="http://schemas.microsoft.com/office/drawing/2014/main" id="{4E403704-83DC-E5E0-D472-A576A81F01CF}"/>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20" name="Straight Arrow Connector 119">
                <a:extLst>
                  <a:ext uri="{FF2B5EF4-FFF2-40B4-BE49-F238E27FC236}">
                    <a16:creationId xmlns:a16="http://schemas.microsoft.com/office/drawing/2014/main" id="{7DA66C92-8E26-56AB-695F-5D9D10E6357B}"/>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E8A8BC58-3F30-49EA-D803-33A715D4ED66}"/>
                  </a:ext>
                </a:extLst>
              </p:cNvPr>
              <p:cNvSpPr txBox="1"/>
              <p:nvPr/>
            </p:nvSpPr>
            <p:spPr>
              <a:xfrm>
                <a:off x="5676789" y="1942618"/>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1" name="TextBox 120">
                <a:extLst>
                  <a:ext uri="{FF2B5EF4-FFF2-40B4-BE49-F238E27FC236}">
                    <a16:creationId xmlns:a16="http://schemas.microsoft.com/office/drawing/2014/main" id="{E8A8BC58-3F30-49EA-D803-33A715D4ED66}"/>
                  </a:ext>
                </a:extLst>
              </p:cNvPr>
              <p:cNvSpPr txBox="1">
                <a:spLocks noRot="1" noChangeAspect="1" noMove="1" noResize="1" noEditPoints="1" noAdjustHandles="1" noChangeArrowheads="1" noChangeShapeType="1" noTextEdit="1"/>
              </p:cNvSpPr>
              <p:nvPr/>
            </p:nvSpPr>
            <p:spPr>
              <a:xfrm>
                <a:off x="5676789" y="1942618"/>
                <a:ext cx="883784" cy="276999"/>
              </a:xfrm>
              <a:prstGeom prst="rect">
                <a:avLst/>
              </a:prstGeom>
              <a:blipFill>
                <a:blip r:embed="rId6"/>
                <a:stretch>
                  <a:fillRect l="-10345" t="-2222" b="-37778"/>
                </a:stretch>
              </a:blipFill>
            </p:spPr>
            <p:txBody>
              <a:bodyPr/>
              <a:lstStyle/>
              <a:p>
                <a:r>
                  <a:rPr lang="en-US">
                    <a:noFill/>
                  </a:rPr>
                  <a:t> </a:t>
                </a:r>
              </a:p>
            </p:txBody>
          </p:sp>
        </mc:Fallback>
      </mc:AlternateContent>
      <p:cxnSp>
        <p:nvCxnSpPr>
          <p:cNvPr id="122" name="Straight Connector 121">
            <a:extLst>
              <a:ext uri="{FF2B5EF4-FFF2-40B4-BE49-F238E27FC236}">
                <a16:creationId xmlns:a16="http://schemas.microsoft.com/office/drawing/2014/main" id="{D3606A46-38CD-1019-963C-E3C8486F73C1}"/>
              </a:ext>
            </a:extLst>
          </p:cNvPr>
          <p:cNvCxnSpPr>
            <a:cxnSpLocks/>
          </p:cNvCxnSpPr>
          <p:nvPr/>
        </p:nvCxnSpPr>
        <p:spPr>
          <a:xfrm flipV="1">
            <a:off x="6606145" y="2507281"/>
            <a:ext cx="1979055" cy="14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40">
            <a:extLst>
              <a:ext uri="{FF2B5EF4-FFF2-40B4-BE49-F238E27FC236}">
                <a16:creationId xmlns:a16="http://schemas.microsoft.com/office/drawing/2014/main" id="{882C7700-C42A-4F37-B5F2-9CC190125B28}"/>
              </a:ext>
            </a:extLst>
          </p:cNvPr>
          <p:cNvGrpSpPr>
            <a:grpSpLocks/>
          </p:cNvGrpSpPr>
          <p:nvPr/>
        </p:nvGrpSpPr>
        <p:grpSpPr bwMode="auto">
          <a:xfrm>
            <a:off x="7939678" y="2386420"/>
            <a:ext cx="472678" cy="291703"/>
            <a:chOff x="5044562" y="2602932"/>
            <a:chExt cx="625107" cy="387833"/>
          </a:xfrm>
        </p:grpSpPr>
        <p:sp>
          <p:nvSpPr>
            <p:cNvPr id="124" name="Rectangle: Rounded Corners 123">
              <a:extLst>
                <a:ext uri="{FF2B5EF4-FFF2-40B4-BE49-F238E27FC236}">
                  <a16:creationId xmlns:a16="http://schemas.microsoft.com/office/drawing/2014/main" id="{5E87FA7A-0DD7-02FE-2404-9661A108C5F9}"/>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25" name="Group 42">
              <a:extLst>
                <a:ext uri="{FF2B5EF4-FFF2-40B4-BE49-F238E27FC236}">
                  <a16:creationId xmlns:a16="http://schemas.microsoft.com/office/drawing/2014/main" id="{279347B9-6978-F185-3548-8EAC88DE97D8}"/>
                </a:ext>
              </a:extLst>
            </p:cNvPr>
            <p:cNvGrpSpPr>
              <a:grpSpLocks/>
            </p:cNvGrpSpPr>
            <p:nvPr/>
          </p:nvGrpSpPr>
          <p:grpSpPr bwMode="auto">
            <a:xfrm>
              <a:off x="5162149" y="2708013"/>
              <a:ext cx="400451" cy="210076"/>
              <a:chOff x="6480053" y="3454289"/>
              <a:chExt cx="471574" cy="231622"/>
            </a:xfrm>
          </p:grpSpPr>
          <p:sp>
            <p:nvSpPr>
              <p:cNvPr id="126" name="Freeform: Shape 125">
                <a:extLst>
                  <a:ext uri="{FF2B5EF4-FFF2-40B4-BE49-F238E27FC236}">
                    <a16:creationId xmlns:a16="http://schemas.microsoft.com/office/drawing/2014/main" id="{4FEE24A6-7A92-C459-C84C-DC1ACF09DCCB}"/>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27" name="Straight Arrow Connector 126">
                <a:extLst>
                  <a:ext uri="{FF2B5EF4-FFF2-40B4-BE49-F238E27FC236}">
                    <a16:creationId xmlns:a16="http://schemas.microsoft.com/office/drawing/2014/main" id="{40CDE713-C48C-A905-F8D0-4BFE8EEB7F6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F2F309C1-402F-CAAD-FE50-955BC77768A8}"/>
                  </a:ext>
                </a:extLst>
              </p:cNvPr>
              <p:cNvSpPr txBox="1"/>
              <p:nvPr/>
            </p:nvSpPr>
            <p:spPr>
              <a:xfrm>
                <a:off x="5676789" y="2374972"/>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8" name="TextBox 127">
                <a:extLst>
                  <a:ext uri="{FF2B5EF4-FFF2-40B4-BE49-F238E27FC236}">
                    <a16:creationId xmlns:a16="http://schemas.microsoft.com/office/drawing/2014/main" id="{F2F309C1-402F-CAAD-FE50-955BC77768A8}"/>
                  </a:ext>
                </a:extLst>
              </p:cNvPr>
              <p:cNvSpPr txBox="1">
                <a:spLocks noRot="1" noChangeAspect="1" noMove="1" noResize="1" noEditPoints="1" noAdjustHandles="1" noChangeArrowheads="1" noChangeShapeType="1" noTextEdit="1"/>
              </p:cNvSpPr>
              <p:nvPr/>
            </p:nvSpPr>
            <p:spPr>
              <a:xfrm>
                <a:off x="5676789" y="2374972"/>
                <a:ext cx="883784" cy="276999"/>
              </a:xfrm>
              <a:prstGeom prst="rect">
                <a:avLst/>
              </a:prstGeom>
              <a:blipFill>
                <a:blip r:embed="rId7"/>
                <a:stretch>
                  <a:fillRect l="-10345" t="-2222" b="-37778"/>
                </a:stretch>
              </a:blipFill>
            </p:spPr>
            <p:txBody>
              <a:bodyPr/>
              <a:lstStyle/>
              <a:p>
                <a:r>
                  <a:rPr lang="en-US">
                    <a:noFill/>
                  </a:rPr>
                  <a:t> </a:t>
                </a:r>
              </a:p>
            </p:txBody>
          </p:sp>
        </mc:Fallback>
      </mc:AlternateContent>
      <p:grpSp>
        <p:nvGrpSpPr>
          <p:cNvPr id="129" name="Group 128">
            <a:extLst>
              <a:ext uri="{FF2B5EF4-FFF2-40B4-BE49-F238E27FC236}">
                <a16:creationId xmlns:a16="http://schemas.microsoft.com/office/drawing/2014/main" id="{8191C46E-0ED4-B0A4-8318-D246102BD8F5}"/>
              </a:ext>
            </a:extLst>
          </p:cNvPr>
          <p:cNvGrpSpPr/>
          <p:nvPr/>
        </p:nvGrpSpPr>
        <p:grpSpPr>
          <a:xfrm>
            <a:off x="7463873" y="2474492"/>
            <a:ext cx="358355" cy="1064448"/>
            <a:chOff x="2878829" y="2190148"/>
            <a:chExt cx="358355" cy="1064448"/>
          </a:xfrm>
        </p:grpSpPr>
        <p:cxnSp>
          <p:nvCxnSpPr>
            <p:cNvPr id="130" name="Straight Connector 129">
              <a:extLst>
                <a:ext uri="{FF2B5EF4-FFF2-40B4-BE49-F238E27FC236}">
                  <a16:creationId xmlns:a16="http://schemas.microsoft.com/office/drawing/2014/main" id="{1847266B-A989-CC5C-4256-1EDBF3EC6AB4}"/>
                </a:ext>
              </a:extLst>
            </p:cNvPr>
            <p:cNvCxnSpPr>
              <a:cxnSpLocks/>
            </p:cNvCxnSpPr>
            <p:nvPr/>
          </p:nvCxnSpPr>
          <p:spPr>
            <a:xfrm flipV="1">
              <a:off x="3058007" y="2266460"/>
              <a:ext cx="0" cy="48877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A0FCB595-2166-868D-C1E9-135B585CD1DA}"/>
                </a:ext>
              </a:extLst>
            </p:cNvPr>
            <p:cNvSpPr/>
            <p:nvPr/>
          </p:nvSpPr>
          <p:spPr>
            <a:xfrm>
              <a:off x="3025349" y="2190148"/>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Rectangle: Rounded Corners 146">
                  <a:extLst>
                    <a:ext uri="{FF2B5EF4-FFF2-40B4-BE49-F238E27FC236}">
                      <a16:creationId xmlns:a16="http://schemas.microsoft.com/office/drawing/2014/main" id="{9E013DC6-755B-CAAE-7DD8-A27D5B067F57}"/>
                    </a:ext>
                  </a:extLst>
                </p:cNvPr>
                <p:cNvSpPr/>
                <p:nvPr/>
              </p:nvSpPr>
              <p:spPr>
                <a:xfrm>
                  <a:off x="2878829" y="2906807"/>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147" name="Rectangle: Rounded Corners 146">
                  <a:extLst>
                    <a:ext uri="{FF2B5EF4-FFF2-40B4-BE49-F238E27FC236}">
                      <a16:creationId xmlns:a16="http://schemas.microsoft.com/office/drawing/2014/main" id="{9E013DC6-755B-CAAE-7DD8-A27D5B067F57}"/>
                    </a:ext>
                  </a:extLst>
                </p:cNvPr>
                <p:cNvSpPr>
                  <a:spLocks noRot="1" noChangeAspect="1" noMove="1" noResize="1" noEditPoints="1" noAdjustHandles="1" noChangeArrowheads="1" noChangeShapeType="1" noTextEdit="1"/>
                </p:cNvSpPr>
                <p:nvPr/>
              </p:nvSpPr>
              <p:spPr>
                <a:xfrm>
                  <a:off x="2878829" y="2906807"/>
                  <a:ext cx="358355" cy="347789"/>
                </a:xfrm>
                <a:prstGeom prst="roundRect">
                  <a:avLst/>
                </a:prstGeom>
                <a:blipFill>
                  <a:blip r:embed="rId8"/>
                  <a:stretch>
                    <a:fillRect/>
                  </a:stretch>
                </a:blipFill>
                <a:ln w="57150">
                  <a:solidFill>
                    <a:schemeClr val="tx2">
                      <a:lumMod val="75000"/>
                    </a:schemeClr>
                  </a:solidFill>
                  <a:prstDash val="solid"/>
                </a:ln>
              </p:spPr>
              <p:txBody>
                <a:bodyPr/>
                <a:lstStyle/>
                <a:p>
                  <a:r>
                    <a:rPr lang="en-US">
                      <a:noFill/>
                    </a:rPr>
                    <a:t> </a:t>
                  </a:r>
                </a:p>
              </p:txBody>
            </p:sp>
          </mc:Fallback>
        </mc:AlternateContent>
      </p:grpSp>
      <p:grpSp>
        <p:nvGrpSpPr>
          <p:cNvPr id="133" name="Group 40">
            <a:extLst>
              <a:ext uri="{FF2B5EF4-FFF2-40B4-BE49-F238E27FC236}">
                <a16:creationId xmlns:a16="http://schemas.microsoft.com/office/drawing/2014/main" id="{992A0014-9124-450B-7CFB-A0A1B859A34D}"/>
              </a:ext>
            </a:extLst>
          </p:cNvPr>
          <p:cNvGrpSpPr>
            <a:grpSpLocks/>
          </p:cNvGrpSpPr>
          <p:nvPr/>
        </p:nvGrpSpPr>
        <p:grpSpPr bwMode="auto">
          <a:xfrm>
            <a:off x="7939678" y="2822191"/>
            <a:ext cx="472678" cy="291703"/>
            <a:chOff x="5044562" y="2602932"/>
            <a:chExt cx="625107" cy="387833"/>
          </a:xfrm>
        </p:grpSpPr>
        <p:sp>
          <p:nvSpPr>
            <p:cNvPr id="134" name="Rectangle: Rounded Corners 133">
              <a:extLst>
                <a:ext uri="{FF2B5EF4-FFF2-40B4-BE49-F238E27FC236}">
                  <a16:creationId xmlns:a16="http://schemas.microsoft.com/office/drawing/2014/main" id="{B73E3A14-E526-7A26-8B80-4DFBC77C36C8}"/>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35" name="Group 42">
              <a:extLst>
                <a:ext uri="{FF2B5EF4-FFF2-40B4-BE49-F238E27FC236}">
                  <a16:creationId xmlns:a16="http://schemas.microsoft.com/office/drawing/2014/main" id="{0A731AF5-2929-5CEC-EA11-7281C47F8C70}"/>
                </a:ext>
              </a:extLst>
            </p:cNvPr>
            <p:cNvGrpSpPr>
              <a:grpSpLocks/>
            </p:cNvGrpSpPr>
            <p:nvPr/>
          </p:nvGrpSpPr>
          <p:grpSpPr bwMode="auto">
            <a:xfrm>
              <a:off x="5162149" y="2708013"/>
              <a:ext cx="400451" cy="210076"/>
              <a:chOff x="6480053" y="3454289"/>
              <a:chExt cx="471574" cy="231622"/>
            </a:xfrm>
          </p:grpSpPr>
          <p:sp>
            <p:nvSpPr>
              <p:cNvPr id="136" name="Freeform: Shape 135">
                <a:extLst>
                  <a:ext uri="{FF2B5EF4-FFF2-40B4-BE49-F238E27FC236}">
                    <a16:creationId xmlns:a16="http://schemas.microsoft.com/office/drawing/2014/main" id="{981041C7-374D-4AF1-F00F-9EE489AC1E18}"/>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37" name="Straight Arrow Connector 136">
                <a:extLst>
                  <a:ext uri="{FF2B5EF4-FFF2-40B4-BE49-F238E27FC236}">
                    <a16:creationId xmlns:a16="http://schemas.microsoft.com/office/drawing/2014/main" id="{A6CB4811-E8CC-A657-CE59-19BC1747E77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4D9BDB88-844A-5598-0A11-FC82191CBFAF}"/>
                  </a:ext>
                </a:extLst>
              </p:cNvPr>
              <p:cNvSpPr txBox="1"/>
              <p:nvPr/>
            </p:nvSpPr>
            <p:spPr>
              <a:xfrm>
                <a:off x="5676789" y="2810743"/>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3</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38" name="TextBox 137">
                <a:extLst>
                  <a:ext uri="{FF2B5EF4-FFF2-40B4-BE49-F238E27FC236}">
                    <a16:creationId xmlns:a16="http://schemas.microsoft.com/office/drawing/2014/main" id="{4D9BDB88-844A-5598-0A11-FC82191CBFAF}"/>
                  </a:ext>
                </a:extLst>
              </p:cNvPr>
              <p:cNvSpPr txBox="1">
                <a:spLocks noRot="1" noChangeAspect="1" noMove="1" noResize="1" noEditPoints="1" noAdjustHandles="1" noChangeArrowheads="1" noChangeShapeType="1" noTextEdit="1"/>
              </p:cNvSpPr>
              <p:nvPr/>
            </p:nvSpPr>
            <p:spPr>
              <a:xfrm>
                <a:off x="5676789" y="2810743"/>
                <a:ext cx="883784" cy="276999"/>
              </a:xfrm>
              <a:prstGeom prst="rect">
                <a:avLst/>
              </a:prstGeom>
              <a:blipFill>
                <a:blip r:embed="rId9"/>
                <a:stretch>
                  <a:fillRect l="-10345" b="-34783"/>
                </a:stretch>
              </a:blipFill>
            </p:spPr>
            <p:txBody>
              <a:bodyPr/>
              <a:lstStyle/>
              <a:p>
                <a:r>
                  <a:rPr lang="en-US">
                    <a:noFill/>
                  </a:rPr>
                  <a:t> </a:t>
                </a:r>
              </a:p>
            </p:txBody>
          </p:sp>
        </mc:Fallback>
      </mc:AlternateContent>
      <p:sp>
        <p:nvSpPr>
          <p:cNvPr id="139" name="Oval 138">
            <a:extLst>
              <a:ext uri="{FF2B5EF4-FFF2-40B4-BE49-F238E27FC236}">
                <a16:creationId xmlns:a16="http://schemas.microsoft.com/office/drawing/2014/main" id="{CF381D61-F8C7-8404-4696-A35E6D768E3E}"/>
              </a:ext>
            </a:extLst>
          </p:cNvPr>
          <p:cNvSpPr/>
          <p:nvPr/>
        </p:nvSpPr>
        <p:spPr>
          <a:xfrm>
            <a:off x="7610393" y="2042315"/>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40">
            <a:extLst>
              <a:ext uri="{FF2B5EF4-FFF2-40B4-BE49-F238E27FC236}">
                <a16:creationId xmlns:a16="http://schemas.microsoft.com/office/drawing/2014/main" id="{BFDBAFD3-6B22-39AC-B1F5-405EA6915083}"/>
              </a:ext>
            </a:extLst>
          </p:cNvPr>
          <p:cNvGrpSpPr>
            <a:grpSpLocks/>
          </p:cNvGrpSpPr>
          <p:nvPr/>
        </p:nvGrpSpPr>
        <p:grpSpPr bwMode="auto">
          <a:xfrm>
            <a:off x="7939678" y="3257961"/>
            <a:ext cx="472678" cy="291703"/>
            <a:chOff x="5044562" y="2602932"/>
            <a:chExt cx="625107" cy="387833"/>
          </a:xfrm>
        </p:grpSpPr>
        <p:sp>
          <p:nvSpPr>
            <p:cNvPr id="142" name="Rectangle: Rounded Corners 141">
              <a:extLst>
                <a:ext uri="{FF2B5EF4-FFF2-40B4-BE49-F238E27FC236}">
                  <a16:creationId xmlns:a16="http://schemas.microsoft.com/office/drawing/2014/main" id="{F0BE1FEC-DEF4-20CF-8D0B-21C4E50A0FF5}"/>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43" name="Group 42">
              <a:extLst>
                <a:ext uri="{FF2B5EF4-FFF2-40B4-BE49-F238E27FC236}">
                  <a16:creationId xmlns:a16="http://schemas.microsoft.com/office/drawing/2014/main" id="{BD7E9531-4856-D1C9-CCD0-6D373966C9B8}"/>
                </a:ext>
              </a:extLst>
            </p:cNvPr>
            <p:cNvGrpSpPr>
              <a:grpSpLocks/>
            </p:cNvGrpSpPr>
            <p:nvPr/>
          </p:nvGrpSpPr>
          <p:grpSpPr bwMode="auto">
            <a:xfrm>
              <a:off x="5162149" y="2708013"/>
              <a:ext cx="400451" cy="210076"/>
              <a:chOff x="6480053" y="3454289"/>
              <a:chExt cx="471574" cy="231622"/>
            </a:xfrm>
          </p:grpSpPr>
          <p:sp>
            <p:nvSpPr>
              <p:cNvPr id="144" name="Freeform: Shape 143">
                <a:extLst>
                  <a:ext uri="{FF2B5EF4-FFF2-40B4-BE49-F238E27FC236}">
                    <a16:creationId xmlns:a16="http://schemas.microsoft.com/office/drawing/2014/main" id="{166B9766-4E30-9B93-F77F-E1E3529DB245}"/>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45" name="Straight Arrow Connector 144">
                <a:extLst>
                  <a:ext uri="{FF2B5EF4-FFF2-40B4-BE49-F238E27FC236}">
                    <a16:creationId xmlns:a16="http://schemas.microsoft.com/office/drawing/2014/main" id="{54360AEC-9CAD-7B64-833B-A59379E78634}"/>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99D21606-96FD-BC20-B1A2-1B8838BCE68F}"/>
                  </a:ext>
                </a:extLst>
              </p:cNvPr>
              <p:cNvSpPr txBox="1"/>
              <p:nvPr/>
            </p:nvSpPr>
            <p:spPr>
              <a:xfrm>
                <a:off x="5676789" y="3246513"/>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4</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46" name="TextBox 145">
                <a:extLst>
                  <a:ext uri="{FF2B5EF4-FFF2-40B4-BE49-F238E27FC236}">
                    <a16:creationId xmlns:a16="http://schemas.microsoft.com/office/drawing/2014/main" id="{99D21606-96FD-BC20-B1A2-1B8838BCE68F}"/>
                  </a:ext>
                </a:extLst>
              </p:cNvPr>
              <p:cNvSpPr txBox="1">
                <a:spLocks noRot="1" noChangeAspect="1" noMove="1" noResize="1" noEditPoints="1" noAdjustHandles="1" noChangeArrowheads="1" noChangeShapeType="1" noTextEdit="1"/>
              </p:cNvSpPr>
              <p:nvPr/>
            </p:nvSpPr>
            <p:spPr>
              <a:xfrm>
                <a:off x="5676789" y="3246513"/>
                <a:ext cx="883784" cy="276999"/>
              </a:xfrm>
              <a:prstGeom prst="rect">
                <a:avLst/>
              </a:prstGeom>
              <a:blipFill>
                <a:blip r:embed="rId10"/>
                <a:stretch>
                  <a:fillRect l="-9655" t="-2222" b="-37778"/>
                </a:stretch>
              </a:blipFill>
            </p:spPr>
            <p:txBody>
              <a:bodyPr/>
              <a:lstStyle/>
              <a:p>
                <a:r>
                  <a:rPr lang="en-US">
                    <a:noFill/>
                  </a:rPr>
                  <a:t> </a:t>
                </a:r>
              </a:p>
            </p:txBody>
          </p:sp>
        </mc:Fallback>
      </mc:AlternateContent>
      <p:sp>
        <p:nvSpPr>
          <p:cNvPr id="149" name="Oval 148">
            <a:extLst>
              <a:ext uri="{FF2B5EF4-FFF2-40B4-BE49-F238E27FC236}">
                <a16:creationId xmlns:a16="http://schemas.microsoft.com/office/drawing/2014/main" id="{6067307B-C1D0-C27F-3404-F3D66D79092E}"/>
              </a:ext>
            </a:extLst>
          </p:cNvPr>
          <p:cNvSpPr/>
          <p:nvPr/>
        </p:nvSpPr>
        <p:spPr>
          <a:xfrm>
            <a:off x="7610393" y="2917187"/>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0" name="TextBox 149">
                <a:extLst>
                  <a:ext uri="{FF2B5EF4-FFF2-40B4-BE49-F238E27FC236}">
                    <a16:creationId xmlns:a16="http://schemas.microsoft.com/office/drawing/2014/main" id="{D17FCD7E-409F-FB5B-FC4E-43DCDB905C47}"/>
                  </a:ext>
                </a:extLst>
              </p:cNvPr>
              <p:cNvSpPr txBox="1"/>
              <p:nvPr/>
            </p:nvSpPr>
            <p:spPr>
              <a:xfrm>
                <a:off x="1683157" y="3749318"/>
                <a:ext cx="2116207" cy="646331"/>
              </a:xfrm>
              <a:prstGeom prst="rect">
                <a:avLst/>
              </a:prstGeom>
              <a:noFill/>
            </p:spPr>
            <p:txBody>
              <a:bodyPr wrap="square" rtlCol="0">
                <a:spAutoFit/>
              </a:bodyPr>
              <a:lstStyle/>
              <a:p>
                <a:r>
                  <a:rPr lang="en-US" sz="1200" dirty="0"/>
                  <a:t>A double C-NOT (</a:t>
                </a:r>
                <a:r>
                  <a:rPr lang="en-US" sz="1200" b="1" dirty="0">
                    <a:solidFill>
                      <a:srgbClr val="58595B"/>
                    </a:solidFill>
                  </a:rPr>
                  <a:t>Toffoli</a:t>
                </a:r>
                <a:r>
                  <a:rPr lang="en-US" sz="1200" dirty="0"/>
                  <a:t>) gate is used to entangle qubits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2</m:t>
                        </m:r>
                      </m:sub>
                    </m:sSub>
                  </m:oMath>
                </a14:m>
                <a:r>
                  <a:rPr lang="en-US" sz="1200" dirty="0"/>
                  <a:t> and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3</m:t>
                        </m:r>
                      </m:sub>
                    </m:sSub>
                  </m:oMath>
                </a14:m>
                <a:r>
                  <a:rPr lang="en-US" sz="1200" dirty="0"/>
                  <a:t>.</a:t>
                </a:r>
              </a:p>
            </p:txBody>
          </p:sp>
        </mc:Choice>
        <mc:Fallback>
          <p:sp>
            <p:nvSpPr>
              <p:cNvPr id="150" name="TextBox 149">
                <a:extLst>
                  <a:ext uri="{FF2B5EF4-FFF2-40B4-BE49-F238E27FC236}">
                    <a16:creationId xmlns:a16="http://schemas.microsoft.com/office/drawing/2014/main" id="{D17FCD7E-409F-FB5B-FC4E-43DCDB905C47}"/>
                  </a:ext>
                </a:extLst>
              </p:cNvPr>
              <p:cNvSpPr txBox="1">
                <a:spLocks noRot="1" noChangeAspect="1" noMove="1" noResize="1" noEditPoints="1" noAdjustHandles="1" noChangeArrowheads="1" noChangeShapeType="1" noTextEdit="1"/>
              </p:cNvSpPr>
              <p:nvPr/>
            </p:nvSpPr>
            <p:spPr>
              <a:xfrm>
                <a:off x="1683157" y="3749318"/>
                <a:ext cx="2116207" cy="646331"/>
              </a:xfrm>
              <a:prstGeom prst="rect">
                <a:avLst/>
              </a:prstGeom>
              <a:blipFill>
                <a:blip r:embed="rId11"/>
                <a:stretch>
                  <a:fillRect b="-3846"/>
                </a:stretch>
              </a:blipFill>
            </p:spPr>
            <p:txBody>
              <a:bodyPr/>
              <a:lstStyle/>
              <a:p>
                <a:r>
                  <a:rPr lang="en-US">
                    <a:noFill/>
                  </a:rPr>
                  <a:t> </a:t>
                </a:r>
              </a:p>
            </p:txBody>
          </p:sp>
        </mc:Fallback>
      </mc:AlternateContent>
      <p:sp>
        <p:nvSpPr>
          <p:cNvPr id="151" name="Left Brace 150">
            <a:extLst>
              <a:ext uri="{FF2B5EF4-FFF2-40B4-BE49-F238E27FC236}">
                <a16:creationId xmlns:a16="http://schemas.microsoft.com/office/drawing/2014/main" id="{D03B8531-FC60-27E5-2A5C-C59DD86D5E00}"/>
              </a:ext>
            </a:extLst>
          </p:cNvPr>
          <p:cNvSpPr/>
          <p:nvPr/>
        </p:nvSpPr>
        <p:spPr>
          <a:xfrm>
            <a:off x="3114913" y="2256647"/>
            <a:ext cx="213290" cy="1092823"/>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31E0E771-BBA3-B6A5-8234-6CAB43473F7B}"/>
                  </a:ext>
                </a:extLst>
              </p:cNvPr>
              <p:cNvSpPr txBox="1"/>
              <p:nvPr/>
            </p:nvSpPr>
            <p:spPr>
              <a:xfrm>
                <a:off x="3204208" y="2381373"/>
                <a:ext cx="1807466" cy="830997"/>
              </a:xfrm>
              <a:prstGeom prst="rect">
                <a:avLst/>
              </a:prstGeom>
              <a:noFill/>
            </p:spPr>
            <p:txBody>
              <a:bodyPr wrap="square" rtlCol="0">
                <a:spAutoFit/>
              </a:bodyPr>
              <a:lstStyle/>
              <a:p>
                <a:r>
                  <a:rPr lang="en-US" sz="1200" dirty="0"/>
                  <a:t>Qubit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3</m:t>
                        </m:r>
                      </m:sub>
                    </m:sSub>
                  </m:oMath>
                </a14:m>
                <a:r>
                  <a:rPr lang="en-US" sz="1200" dirty="0"/>
                  <a:t> will shift its state only if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 </m:t>
                    </m:r>
                  </m:oMath>
                </a14:m>
                <a:r>
                  <a:rPr lang="en-US" sz="1200" dirty="0"/>
                  <a:t>and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2</m:t>
                        </m:r>
                      </m:sub>
                    </m:sSub>
                  </m:oMath>
                </a14:m>
                <a:r>
                  <a:rPr lang="en-US" sz="1200" dirty="0"/>
                  <a:t> are </a:t>
                </a:r>
                <a14:m>
                  <m:oMath xmlns:m="http://schemas.openxmlformats.org/officeDocument/2006/math">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1</m:t>
                        </m:r>
                      </m:e>
                    </m:d>
                  </m:oMath>
                </a14:m>
                <a:r>
                  <a:rPr lang="en-US" sz="1200" dirty="0"/>
                  <a:t> after measurement.</a:t>
                </a:r>
              </a:p>
            </p:txBody>
          </p:sp>
        </mc:Choice>
        <mc:Fallback xmlns="">
          <p:sp>
            <p:nvSpPr>
              <p:cNvPr id="156" name="TextBox 155">
                <a:extLst>
                  <a:ext uri="{FF2B5EF4-FFF2-40B4-BE49-F238E27FC236}">
                    <a16:creationId xmlns:a16="http://schemas.microsoft.com/office/drawing/2014/main" id="{31E0E771-BBA3-B6A5-8234-6CAB43473F7B}"/>
                  </a:ext>
                </a:extLst>
              </p:cNvPr>
              <p:cNvSpPr txBox="1">
                <a:spLocks noRot="1" noChangeAspect="1" noMove="1" noResize="1" noEditPoints="1" noAdjustHandles="1" noChangeArrowheads="1" noChangeShapeType="1" noTextEdit="1"/>
              </p:cNvSpPr>
              <p:nvPr/>
            </p:nvSpPr>
            <p:spPr>
              <a:xfrm>
                <a:off x="3204208" y="2381373"/>
                <a:ext cx="1807466" cy="830997"/>
              </a:xfrm>
              <a:prstGeom prst="rect">
                <a:avLst/>
              </a:prstGeom>
              <a:blipFill>
                <a:blip r:embed="rId12"/>
                <a:stretch>
                  <a:fillRect l="-338" t="-1471" b="-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ectangle: Rounded Corners 159">
                <a:extLst>
                  <a:ext uri="{FF2B5EF4-FFF2-40B4-BE49-F238E27FC236}">
                    <a16:creationId xmlns:a16="http://schemas.microsoft.com/office/drawing/2014/main" id="{341BAC38-E104-0470-1948-61CF1EEBBA3D}"/>
                  </a:ext>
                </a:extLst>
              </p:cNvPr>
              <p:cNvSpPr/>
              <p:nvPr/>
            </p:nvSpPr>
            <p:spPr>
              <a:xfrm>
                <a:off x="1342345" y="2254826"/>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𝟏</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60" name="Rectangle: Rounded Corners 159">
                <a:extLst>
                  <a:ext uri="{FF2B5EF4-FFF2-40B4-BE49-F238E27FC236}">
                    <a16:creationId xmlns:a16="http://schemas.microsoft.com/office/drawing/2014/main" id="{341BAC38-E104-0470-1948-61CF1EEBBA3D}"/>
                  </a:ext>
                </a:extLst>
              </p:cNvPr>
              <p:cNvSpPr>
                <a:spLocks noRot="1" noChangeAspect="1" noMove="1" noResize="1" noEditPoints="1" noAdjustHandles="1" noChangeArrowheads="1" noChangeShapeType="1" noTextEdit="1"/>
              </p:cNvSpPr>
              <p:nvPr/>
            </p:nvSpPr>
            <p:spPr>
              <a:xfrm>
                <a:off x="1342345" y="2254826"/>
                <a:ext cx="550801" cy="316918"/>
              </a:xfrm>
              <a:prstGeom prst="roundRect">
                <a:avLst/>
              </a:prstGeom>
              <a:blipFill>
                <a:blip r:embed="rId13"/>
                <a:stretch>
                  <a:fillRect l="-2083"/>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Rounded Corners 160">
                <a:extLst>
                  <a:ext uri="{FF2B5EF4-FFF2-40B4-BE49-F238E27FC236}">
                    <a16:creationId xmlns:a16="http://schemas.microsoft.com/office/drawing/2014/main" id="{794314ED-3EDE-BC54-8CDA-2B1335D6E1CD}"/>
                  </a:ext>
                </a:extLst>
              </p:cNvPr>
              <p:cNvSpPr/>
              <p:nvPr/>
            </p:nvSpPr>
            <p:spPr>
              <a:xfrm>
                <a:off x="1323283" y="2659638"/>
                <a:ext cx="56453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𝟐</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61" name="Rectangle: Rounded Corners 160">
                <a:extLst>
                  <a:ext uri="{FF2B5EF4-FFF2-40B4-BE49-F238E27FC236}">
                    <a16:creationId xmlns:a16="http://schemas.microsoft.com/office/drawing/2014/main" id="{794314ED-3EDE-BC54-8CDA-2B1335D6E1CD}"/>
                  </a:ext>
                </a:extLst>
              </p:cNvPr>
              <p:cNvSpPr>
                <a:spLocks noRot="1" noChangeAspect="1" noMove="1" noResize="1" noEditPoints="1" noAdjustHandles="1" noChangeArrowheads="1" noChangeShapeType="1" noTextEdit="1"/>
              </p:cNvSpPr>
              <p:nvPr/>
            </p:nvSpPr>
            <p:spPr>
              <a:xfrm>
                <a:off x="1323283" y="2659638"/>
                <a:ext cx="564531" cy="316918"/>
              </a:xfrm>
              <a:prstGeom prst="roundRect">
                <a:avLst/>
              </a:prstGeom>
              <a:blipFill>
                <a:blip r:embed="rId14"/>
                <a:stretch>
                  <a:fillRect l="-1020"/>
                </a:stretch>
              </a:blipFill>
              <a:ln w="28575">
                <a:solidFill>
                  <a:schemeClr val="accent2"/>
                </a:solidFill>
                <a:prstDash val="solid"/>
              </a:ln>
            </p:spPr>
            <p:txBody>
              <a:bodyPr/>
              <a:lstStyle/>
              <a:p>
                <a:r>
                  <a:rPr lang="en-US">
                    <a:noFill/>
                  </a:rPr>
                  <a:t> </a:t>
                </a:r>
              </a:p>
            </p:txBody>
          </p:sp>
        </mc:Fallback>
      </mc:AlternateContent>
      <p:sp>
        <p:nvSpPr>
          <p:cNvPr id="165" name="TextBox 164">
            <a:extLst>
              <a:ext uri="{FF2B5EF4-FFF2-40B4-BE49-F238E27FC236}">
                <a16:creationId xmlns:a16="http://schemas.microsoft.com/office/drawing/2014/main" id="{0BA569B0-1CC8-4895-7FB2-0A64D61BB8DA}"/>
              </a:ext>
            </a:extLst>
          </p:cNvPr>
          <p:cNvSpPr txBox="1"/>
          <p:nvPr/>
        </p:nvSpPr>
        <p:spPr>
          <a:xfrm>
            <a:off x="863724" y="1454053"/>
            <a:ext cx="2116207" cy="646331"/>
          </a:xfrm>
          <a:prstGeom prst="rect">
            <a:avLst/>
          </a:prstGeom>
          <a:noFill/>
        </p:spPr>
        <p:txBody>
          <a:bodyPr wrap="square" rtlCol="0">
            <a:spAutoFit/>
          </a:bodyPr>
          <a:lstStyle/>
          <a:p>
            <a:r>
              <a:rPr lang="en-US" sz="1200" dirty="0"/>
              <a:t>Rotation gates are used to impose superposition in the qubits.</a:t>
            </a:r>
          </a:p>
        </p:txBody>
      </p:sp>
      <mc:AlternateContent xmlns:mc="http://schemas.openxmlformats.org/markup-compatibility/2006" xmlns:a14="http://schemas.microsoft.com/office/drawing/2010/main">
        <mc:Choice Requires="a14">
          <p:sp>
            <p:nvSpPr>
              <p:cNvPr id="179" name="Rectangle: Rounded Corners 178">
                <a:extLst>
                  <a:ext uri="{FF2B5EF4-FFF2-40B4-BE49-F238E27FC236}">
                    <a16:creationId xmlns:a16="http://schemas.microsoft.com/office/drawing/2014/main" id="{7323E1F4-EB5C-E78D-ECEE-B07042D14051}"/>
                  </a:ext>
                </a:extLst>
              </p:cNvPr>
              <p:cNvSpPr/>
              <p:nvPr/>
            </p:nvSpPr>
            <p:spPr>
              <a:xfrm>
                <a:off x="6731490" y="1926373"/>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a:solidFill>
                                <a:srgbClr val="000000"/>
                              </a:solidFill>
                              <a:latin typeface="Cambria Math" panose="02040503050406030204" pitchFamily="18" charset="0"/>
                            </a:rPr>
                            <m:t>𝟏</m:t>
                          </m:r>
                        </m:sub>
                      </m:sSub>
                      <m:r>
                        <a:rPr lang="en-US" sz="1200" b="1" i="1">
                          <a:solidFill>
                            <a:srgbClr val="000000"/>
                          </a:solidFill>
                          <a:latin typeface="Cambria Math" panose="02040503050406030204" pitchFamily="18" charset="0"/>
                        </a:rPr>
                        <m:t>)</m:t>
                      </m:r>
                    </m:oMath>
                  </m:oMathPara>
                </a14:m>
                <a:endParaRPr lang="en-US" sz="1200" b="1" i="1" dirty="0">
                  <a:solidFill>
                    <a:srgbClr val="000000"/>
                  </a:solidFill>
                  <a:latin typeface="Cambria Math" panose="02040503050406030204" pitchFamily="18" charset="0"/>
                </a:endParaRPr>
              </a:p>
            </p:txBody>
          </p:sp>
        </mc:Choice>
        <mc:Fallback xmlns="">
          <p:sp>
            <p:nvSpPr>
              <p:cNvPr id="179" name="Rectangle: Rounded Corners 178">
                <a:extLst>
                  <a:ext uri="{FF2B5EF4-FFF2-40B4-BE49-F238E27FC236}">
                    <a16:creationId xmlns:a16="http://schemas.microsoft.com/office/drawing/2014/main" id="{7323E1F4-EB5C-E78D-ECEE-B07042D14051}"/>
                  </a:ext>
                </a:extLst>
              </p:cNvPr>
              <p:cNvSpPr>
                <a:spLocks noRot="1" noChangeAspect="1" noMove="1" noResize="1" noEditPoints="1" noAdjustHandles="1" noChangeArrowheads="1" noChangeShapeType="1" noTextEdit="1"/>
              </p:cNvSpPr>
              <p:nvPr/>
            </p:nvSpPr>
            <p:spPr>
              <a:xfrm>
                <a:off x="6731490" y="1926373"/>
                <a:ext cx="550801" cy="316918"/>
              </a:xfrm>
              <a:prstGeom prst="roundRect">
                <a:avLst/>
              </a:prstGeom>
              <a:blipFill>
                <a:blip r:embed="rId13"/>
                <a:stretch>
                  <a:fillRect l="-2083"/>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Rectangle: Rounded Corners 193">
                <a:extLst>
                  <a:ext uri="{FF2B5EF4-FFF2-40B4-BE49-F238E27FC236}">
                    <a16:creationId xmlns:a16="http://schemas.microsoft.com/office/drawing/2014/main" id="{D7511C96-B03E-D412-912B-91A0AC04F807}"/>
                  </a:ext>
                </a:extLst>
              </p:cNvPr>
              <p:cNvSpPr/>
              <p:nvPr/>
            </p:nvSpPr>
            <p:spPr>
              <a:xfrm>
                <a:off x="6731490" y="2339104"/>
                <a:ext cx="56453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a:solidFill>
                                <a:srgbClr val="000000"/>
                              </a:solidFill>
                              <a:latin typeface="Cambria Math" panose="02040503050406030204" pitchFamily="18" charset="0"/>
                            </a:rPr>
                            <m:t>𝟐</m:t>
                          </m:r>
                        </m:sub>
                      </m:sSub>
                      <m:r>
                        <a:rPr lang="en-US" sz="1200" b="1" i="1">
                          <a:solidFill>
                            <a:srgbClr val="000000"/>
                          </a:solidFill>
                          <a:latin typeface="Cambria Math" panose="02040503050406030204" pitchFamily="18" charset="0"/>
                        </a:rPr>
                        <m:t>)</m:t>
                      </m:r>
                    </m:oMath>
                  </m:oMathPara>
                </a14:m>
                <a:endParaRPr lang="en-US" sz="1200" b="1" i="1" dirty="0">
                  <a:solidFill>
                    <a:srgbClr val="000000"/>
                  </a:solidFill>
                  <a:latin typeface="Cambria Math" panose="02040503050406030204" pitchFamily="18" charset="0"/>
                </a:endParaRPr>
              </a:p>
            </p:txBody>
          </p:sp>
        </mc:Choice>
        <mc:Fallback xmlns="">
          <p:sp>
            <p:nvSpPr>
              <p:cNvPr id="194" name="Rectangle: Rounded Corners 193">
                <a:extLst>
                  <a:ext uri="{FF2B5EF4-FFF2-40B4-BE49-F238E27FC236}">
                    <a16:creationId xmlns:a16="http://schemas.microsoft.com/office/drawing/2014/main" id="{D7511C96-B03E-D412-912B-91A0AC04F807}"/>
                  </a:ext>
                </a:extLst>
              </p:cNvPr>
              <p:cNvSpPr>
                <a:spLocks noRot="1" noChangeAspect="1" noMove="1" noResize="1" noEditPoints="1" noAdjustHandles="1" noChangeArrowheads="1" noChangeShapeType="1" noTextEdit="1"/>
              </p:cNvSpPr>
              <p:nvPr/>
            </p:nvSpPr>
            <p:spPr>
              <a:xfrm>
                <a:off x="6731490" y="2339104"/>
                <a:ext cx="564531" cy="316918"/>
              </a:xfrm>
              <a:prstGeom prst="roundRect">
                <a:avLst/>
              </a:prstGeom>
              <a:blipFill>
                <a:blip r:embed="rId15"/>
                <a:stretch>
                  <a:fillRect l="-1020"/>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5" name="Rectangle: Rounded Corners 194">
                <a:extLst>
                  <a:ext uri="{FF2B5EF4-FFF2-40B4-BE49-F238E27FC236}">
                    <a16:creationId xmlns:a16="http://schemas.microsoft.com/office/drawing/2014/main" id="{881E7A7C-5124-209B-D985-68DC6126605D}"/>
                  </a:ext>
                </a:extLst>
              </p:cNvPr>
              <p:cNvSpPr/>
              <p:nvPr/>
            </p:nvSpPr>
            <p:spPr>
              <a:xfrm>
                <a:off x="6739750" y="2791922"/>
                <a:ext cx="56453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a:solidFill>
                                <a:srgbClr val="000000"/>
                              </a:solidFill>
                              <a:latin typeface="Cambria Math" panose="02040503050406030204" pitchFamily="18" charset="0"/>
                            </a:rPr>
                            <m:t>𝟑</m:t>
                          </m:r>
                        </m:sub>
                      </m:sSub>
                      <m:r>
                        <a:rPr lang="en-US" sz="1200" b="1" i="1">
                          <a:solidFill>
                            <a:srgbClr val="000000"/>
                          </a:solidFill>
                          <a:latin typeface="Cambria Math" panose="02040503050406030204" pitchFamily="18" charset="0"/>
                        </a:rPr>
                        <m:t>)</m:t>
                      </m:r>
                    </m:oMath>
                  </m:oMathPara>
                </a14:m>
                <a:endParaRPr lang="en-US" sz="1200" b="1" i="1" dirty="0">
                  <a:solidFill>
                    <a:srgbClr val="000000"/>
                  </a:solidFill>
                  <a:latin typeface="Cambria Math" panose="02040503050406030204" pitchFamily="18" charset="0"/>
                </a:endParaRPr>
              </a:p>
            </p:txBody>
          </p:sp>
        </mc:Choice>
        <mc:Fallback xmlns="">
          <p:sp>
            <p:nvSpPr>
              <p:cNvPr id="195" name="Rectangle: Rounded Corners 194">
                <a:extLst>
                  <a:ext uri="{FF2B5EF4-FFF2-40B4-BE49-F238E27FC236}">
                    <a16:creationId xmlns:a16="http://schemas.microsoft.com/office/drawing/2014/main" id="{881E7A7C-5124-209B-D985-68DC6126605D}"/>
                  </a:ext>
                </a:extLst>
              </p:cNvPr>
              <p:cNvSpPr>
                <a:spLocks noRot="1" noChangeAspect="1" noMove="1" noResize="1" noEditPoints="1" noAdjustHandles="1" noChangeArrowheads="1" noChangeShapeType="1" noTextEdit="1"/>
              </p:cNvSpPr>
              <p:nvPr/>
            </p:nvSpPr>
            <p:spPr>
              <a:xfrm>
                <a:off x="6739750" y="2791922"/>
                <a:ext cx="564531" cy="316918"/>
              </a:xfrm>
              <a:prstGeom prst="roundRect">
                <a:avLst/>
              </a:prstGeom>
              <a:blipFill>
                <a:blip r:embed="rId16"/>
                <a:stretch>
                  <a:fillRect l="-1031"/>
                </a:stretch>
              </a:blipFill>
              <a:ln w="28575">
                <a:solidFill>
                  <a:schemeClr val="accent2"/>
                </a:solidFill>
                <a:prstDash val="solid"/>
              </a:ln>
            </p:spPr>
            <p:txBody>
              <a:bodyPr/>
              <a:lstStyle/>
              <a:p>
                <a:r>
                  <a:rPr lang="en-US">
                    <a:noFill/>
                  </a:rPr>
                  <a:t> </a:t>
                </a:r>
              </a:p>
            </p:txBody>
          </p:sp>
        </mc:Fallback>
      </mc:AlternateContent>
      <p:sp>
        <p:nvSpPr>
          <p:cNvPr id="196" name="Left Brace 195">
            <a:extLst>
              <a:ext uri="{FF2B5EF4-FFF2-40B4-BE49-F238E27FC236}">
                <a16:creationId xmlns:a16="http://schemas.microsoft.com/office/drawing/2014/main" id="{C3CD9CA6-2CF2-00FD-25FE-31866D0E9904}"/>
              </a:ext>
            </a:extLst>
          </p:cNvPr>
          <p:cNvSpPr/>
          <p:nvPr/>
        </p:nvSpPr>
        <p:spPr>
          <a:xfrm rot="16200000">
            <a:off x="7912136" y="3157972"/>
            <a:ext cx="213290" cy="1214122"/>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TextBox 199">
            <a:extLst>
              <a:ext uri="{FF2B5EF4-FFF2-40B4-BE49-F238E27FC236}">
                <a16:creationId xmlns:a16="http://schemas.microsoft.com/office/drawing/2014/main" id="{63C0AF73-D058-0F35-5F72-3CA69F93E96E}"/>
              </a:ext>
            </a:extLst>
          </p:cNvPr>
          <p:cNvSpPr txBox="1"/>
          <p:nvPr/>
        </p:nvSpPr>
        <p:spPr>
          <a:xfrm>
            <a:off x="6624036" y="3958090"/>
            <a:ext cx="2681108" cy="830997"/>
          </a:xfrm>
          <a:prstGeom prst="rect">
            <a:avLst/>
          </a:prstGeom>
          <a:noFill/>
        </p:spPr>
        <p:txBody>
          <a:bodyPr wrap="square" rtlCol="0">
            <a:spAutoFit/>
          </a:bodyPr>
          <a:lstStyle/>
          <a:p>
            <a:r>
              <a:rPr lang="en-US" sz="1200" dirty="0"/>
              <a:t>The scheme can be expanded to multiple qubits, generating AND gates will more than two basic events.</a:t>
            </a:r>
          </a:p>
        </p:txBody>
      </p:sp>
      <p:sp>
        <p:nvSpPr>
          <p:cNvPr id="201" name="Arrow: Right 200">
            <a:extLst>
              <a:ext uri="{FF2B5EF4-FFF2-40B4-BE49-F238E27FC236}">
                <a16:creationId xmlns:a16="http://schemas.microsoft.com/office/drawing/2014/main" id="{607A6C1B-37F6-E56B-CD1E-D7867E816160}"/>
              </a:ext>
            </a:extLst>
          </p:cNvPr>
          <p:cNvSpPr/>
          <p:nvPr/>
        </p:nvSpPr>
        <p:spPr>
          <a:xfrm>
            <a:off x="5051857" y="2618392"/>
            <a:ext cx="460008" cy="177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5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8" grpId="0"/>
      <p:bldP spid="138" grpId="0"/>
      <p:bldP spid="139" grpId="0" animBg="1"/>
      <p:bldP spid="146" grpId="0"/>
      <p:bldP spid="149" grpId="0" animBg="1"/>
      <p:bldP spid="179" grpId="0" animBg="1"/>
      <p:bldP spid="194" grpId="0" animBg="1"/>
      <p:bldP spid="195" grpId="0" animBg="1"/>
      <p:bldP spid="196" grpId="0" animBg="1"/>
      <p:bldP spid="200" grpId="0"/>
      <p:bldP spid="2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148F858E-33B3-7B7E-83F8-17E9F070066D}"/>
              </a:ext>
            </a:extLst>
          </p:cNvPr>
          <p:cNvCxnSpPr>
            <a:cxnSpLocks/>
          </p:cNvCxnSpPr>
          <p:nvPr/>
        </p:nvCxnSpPr>
        <p:spPr>
          <a:xfrm>
            <a:off x="6182360" y="3487855"/>
            <a:ext cx="2608901" cy="22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2864277-FDC5-F900-0F95-A5DF2EC19B77}"/>
              </a:ext>
            </a:extLst>
          </p:cNvPr>
          <p:cNvCxnSpPr>
            <a:cxnSpLocks/>
          </p:cNvCxnSpPr>
          <p:nvPr/>
        </p:nvCxnSpPr>
        <p:spPr>
          <a:xfrm flipV="1">
            <a:off x="7515897" y="3077553"/>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4FF200-71E6-4C49-C0A2-06FA79585330}"/>
              </a:ext>
            </a:extLst>
          </p:cNvPr>
          <p:cNvCxnSpPr>
            <a:cxnSpLocks/>
          </p:cNvCxnSpPr>
          <p:nvPr/>
        </p:nvCxnSpPr>
        <p:spPr>
          <a:xfrm flipV="1">
            <a:off x="1085512" y="3228422"/>
            <a:ext cx="2848753" cy="114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E6BEF9-384A-F0BA-D8CB-5957E1F0620B}"/>
              </a:ext>
            </a:extLst>
          </p:cNvPr>
          <p:cNvCxnSpPr>
            <a:cxnSpLocks/>
          </p:cNvCxnSpPr>
          <p:nvPr/>
        </p:nvCxnSpPr>
        <p:spPr>
          <a:xfrm flipV="1">
            <a:off x="2513264" y="2386072"/>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s-ES" sz="2200" dirty="0">
                <a:solidFill>
                  <a:srgbClr val="58595B"/>
                </a:solidFill>
              </a:rPr>
              <a:t>Quantum Logical Gates: OR Gate</a:t>
            </a:r>
            <a:endParaRPr lang="es-US" sz="2200" dirty="0">
              <a:solidFill>
                <a:srgbClr val="58595B"/>
              </a:solidFill>
            </a:endParaRPr>
          </a:p>
        </p:txBody>
      </p:sp>
      <p:cxnSp>
        <p:nvCxnSpPr>
          <p:cNvPr id="171" name="Straight Connector 170">
            <a:extLst>
              <a:ext uri="{FF2B5EF4-FFF2-40B4-BE49-F238E27FC236}">
                <a16:creationId xmlns:a16="http://schemas.microsoft.com/office/drawing/2014/main" id="{ECABC37A-0A93-1506-756D-5F70CC11B3DD}"/>
              </a:ext>
            </a:extLst>
          </p:cNvPr>
          <p:cNvCxnSpPr>
            <a:cxnSpLocks/>
          </p:cNvCxnSpPr>
          <p:nvPr/>
        </p:nvCxnSpPr>
        <p:spPr>
          <a:xfrm flipV="1">
            <a:off x="1085512" y="2353891"/>
            <a:ext cx="2848753" cy="17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40">
            <a:extLst>
              <a:ext uri="{FF2B5EF4-FFF2-40B4-BE49-F238E27FC236}">
                <a16:creationId xmlns:a16="http://schemas.microsoft.com/office/drawing/2014/main" id="{92B776FD-52C6-C011-2909-E982584CC371}"/>
              </a:ext>
            </a:extLst>
          </p:cNvPr>
          <p:cNvGrpSpPr>
            <a:grpSpLocks/>
          </p:cNvGrpSpPr>
          <p:nvPr/>
        </p:nvGrpSpPr>
        <p:grpSpPr bwMode="auto">
          <a:xfrm>
            <a:off x="3221564" y="2249722"/>
            <a:ext cx="472678" cy="291703"/>
            <a:chOff x="5044562" y="2602932"/>
            <a:chExt cx="625107" cy="387833"/>
          </a:xfrm>
        </p:grpSpPr>
        <p:sp>
          <p:nvSpPr>
            <p:cNvPr id="173" name="Rectangle: Rounded Corners 172">
              <a:extLst>
                <a:ext uri="{FF2B5EF4-FFF2-40B4-BE49-F238E27FC236}">
                  <a16:creationId xmlns:a16="http://schemas.microsoft.com/office/drawing/2014/main" id="{DF746FA2-E703-400F-3F0E-A8D0B8DEE750}"/>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74" name="Group 42">
              <a:extLst>
                <a:ext uri="{FF2B5EF4-FFF2-40B4-BE49-F238E27FC236}">
                  <a16:creationId xmlns:a16="http://schemas.microsoft.com/office/drawing/2014/main" id="{0BFF25AF-7AC7-AF1E-7DE5-F6B937F2CC3C}"/>
                </a:ext>
              </a:extLst>
            </p:cNvPr>
            <p:cNvGrpSpPr>
              <a:grpSpLocks/>
            </p:cNvGrpSpPr>
            <p:nvPr/>
          </p:nvGrpSpPr>
          <p:grpSpPr bwMode="auto">
            <a:xfrm>
              <a:off x="5162149" y="2708013"/>
              <a:ext cx="400451" cy="210076"/>
              <a:chOff x="6480053" y="3454289"/>
              <a:chExt cx="471574" cy="231622"/>
            </a:xfrm>
          </p:grpSpPr>
          <p:sp>
            <p:nvSpPr>
              <p:cNvPr id="175" name="Freeform: Shape 174">
                <a:extLst>
                  <a:ext uri="{FF2B5EF4-FFF2-40B4-BE49-F238E27FC236}">
                    <a16:creationId xmlns:a16="http://schemas.microsoft.com/office/drawing/2014/main" id="{9F7B69B7-6064-A3CE-38FB-6518C647E34F}"/>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76" name="Straight Arrow Connector 175">
                <a:extLst>
                  <a:ext uri="{FF2B5EF4-FFF2-40B4-BE49-F238E27FC236}">
                    <a16:creationId xmlns:a16="http://schemas.microsoft.com/office/drawing/2014/main" id="{60E6B6D0-7914-F706-379A-4A67288B426A}"/>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783A02FB-0B11-BDD1-FD79-CA324529ED45}"/>
                  </a:ext>
                </a:extLst>
              </p:cNvPr>
              <p:cNvSpPr txBox="1"/>
              <p:nvPr/>
            </p:nvSpPr>
            <p:spPr>
              <a:xfrm>
                <a:off x="156156" y="2225433"/>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77" name="TextBox 176">
                <a:extLst>
                  <a:ext uri="{FF2B5EF4-FFF2-40B4-BE49-F238E27FC236}">
                    <a16:creationId xmlns:a16="http://schemas.microsoft.com/office/drawing/2014/main" id="{783A02FB-0B11-BDD1-FD79-CA324529ED45}"/>
                  </a:ext>
                </a:extLst>
              </p:cNvPr>
              <p:cNvSpPr txBox="1">
                <a:spLocks noRot="1" noChangeAspect="1" noMove="1" noResize="1" noEditPoints="1" noAdjustHandles="1" noChangeArrowheads="1" noChangeShapeType="1" noTextEdit="1"/>
              </p:cNvSpPr>
              <p:nvPr/>
            </p:nvSpPr>
            <p:spPr>
              <a:xfrm>
                <a:off x="156156" y="2225433"/>
                <a:ext cx="883784" cy="276999"/>
              </a:xfrm>
              <a:prstGeom prst="rect">
                <a:avLst/>
              </a:prstGeom>
              <a:blipFill>
                <a:blip r:embed="rId2"/>
                <a:stretch>
                  <a:fillRect l="-10345" b="-34783"/>
                </a:stretch>
              </a:blipFill>
            </p:spPr>
            <p:txBody>
              <a:bodyPr/>
              <a:lstStyle/>
              <a:p>
                <a:r>
                  <a:rPr lang="en-US">
                    <a:noFill/>
                  </a:rPr>
                  <a:t> </a:t>
                </a:r>
              </a:p>
            </p:txBody>
          </p:sp>
        </mc:Fallback>
      </mc:AlternateContent>
      <p:cxnSp>
        <p:nvCxnSpPr>
          <p:cNvPr id="184" name="Straight Connector 183">
            <a:extLst>
              <a:ext uri="{FF2B5EF4-FFF2-40B4-BE49-F238E27FC236}">
                <a16:creationId xmlns:a16="http://schemas.microsoft.com/office/drawing/2014/main" id="{F54449A3-8306-1180-B7CD-8399E6C55289}"/>
              </a:ext>
            </a:extLst>
          </p:cNvPr>
          <p:cNvCxnSpPr>
            <a:cxnSpLocks/>
          </p:cNvCxnSpPr>
          <p:nvPr/>
        </p:nvCxnSpPr>
        <p:spPr>
          <a:xfrm flipV="1">
            <a:off x="1085512" y="2787633"/>
            <a:ext cx="2848753" cy="16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40">
            <a:extLst>
              <a:ext uri="{FF2B5EF4-FFF2-40B4-BE49-F238E27FC236}">
                <a16:creationId xmlns:a16="http://schemas.microsoft.com/office/drawing/2014/main" id="{0A34FE7A-AC05-7780-4355-55062B9B81D5}"/>
              </a:ext>
            </a:extLst>
          </p:cNvPr>
          <p:cNvGrpSpPr>
            <a:grpSpLocks/>
          </p:cNvGrpSpPr>
          <p:nvPr/>
        </p:nvGrpSpPr>
        <p:grpSpPr bwMode="auto">
          <a:xfrm>
            <a:off x="3221564" y="2682076"/>
            <a:ext cx="472678" cy="291703"/>
            <a:chOff x="5044562" y="2602932"/>
            <a:chExt cx="625107" cy="387833"/>
          </a:xfrm>
        </p:grpSpPr>
        <p:sp>
          <p:nvSpPr>
            <p:cNvPr id="186" name="Rectangle: Rounded Corners 185">
              <a:extLst>
                <a:ext uri="{FF2B5EF4-FFF2-40B4-BE49-F238E27FC236}">
                  <a16:creationId xmlns:a16="http://schemas.microsoft.com/office/drawing/2014/main" id="{2DA8170A-ABD6-BE44-5D63-F468DCD0603D}"/>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87" name="Group 42">
              <a:extLst>
                <a:ext uri="{FF2B5EF4-FFF2-40B4-BE49-F238E27FC236}">
                  <a16:creationId xmlns:a16="http://schemas.microsoft.com/office/drawing/2014/main" id="{CCEE7096-416B-8124-34F4-77A489B74CCB}"/>
                </a:ext>
              </a:extLst>
            </p:cNvPr>
            <p:cNvGrpSpPr>
              <a:grpSpLocks/>
            </p:cNvGrpSpPr>
            <p:nvPr/>
          </p:nvGrpSpPr>
          <p:grpSpPr bwMode="auto">
            <a:xfrm>
              <a:off x="5162149" y="2708013"/>
              <a:ext cx="400451" cy="210076"/>
              <a:chOff x="6480053" y="3454289"/>
              <a:chExt cx="471574" cy="231622"/>
            </a:xfrm>
          </p:grpSpPr>
          <p:sp>
            <p:nvSpPr>
              <p:cNvPr id="188" name="Freeform: Shape 187">
                <a:extLst>
                  <a:ext uri="{FF2B5EF4-FFF2-40B4-BE49-F238E27FC236}">
                    <a16:creationId xmlns:a16="http://schemas.microsoft.com/office/drawing/2014/main" id="{2531DCE3-ED23-025C-995C-9F0FD0178F54}"/>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89" name="Straight Arrow Connector 188">
                <a:extLst>
                  <a:ext uri="{FF2B5EF4-FFF2-40B4-BE49-F238E27FC236}">
                    <a16:creationId xmlns:a16="http://schemas.microsoft.com/office/drawing/2014/main" id="{17AD692B-492E-D211-BBA9-99FD4CBD7BC1}"/>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2F3A36E5-437F-F5B5-8FE4-7100D17D473C}"/>
                  </a:ext>
                </a:extLst>
              </p:cNvPr>
              <p:cNvSpPr txBox="1"/>
              <p:nvPr/>
            </p:nvSpPr>
            <p:spPr>
              <a:xfrm>
                <a:off x="156156" y="2657787"/>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90" name="TextBox 189">
                <a:extLst>
                  <a:ext uri="{FF2B5EF4-FFF2-40B4-BE49-F238E27FC236}">
                    <a16:creationId xmlns:a16="http://schemas.microsoft.com/office/drawing/2014/main" id="{2F3A36E5-437F-F5B5-8FE4-7100D17D473C}"/>
                  </a:ext>
                </a:extLst>
              </p:cNvPr>
              <p:cNvSpPr txBox="1">
                <a:spLocks noRot="1" noChangeAspect="1" noMove="1" noResize="1" noEditPoints="1" noAdjustHandles="1" noChangeArrowheads="1" noChangeShapeType="1" noTextEdit="1"/>
              </p:cNvSpPr>
              <p:nvPr/>
            </p:nvSpPr>
            <p:spPr>
              <a:xfrm>
                <a:off x="156156" y="2657787"/>
                <a:ext cx="883784" cy="276999"/>
              </a:xfrm>
              <a:prstGeom prst="rect">
                <a:avLst/>
              </a:prstGeom>
              <a:blipFill>
                <a:blip r:embed="rId3"/>
                <a:stretch>
                  <a:fillRect l="-10345" b="-37778"/>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7078B46B-E77D-11DC-2445-04E324CA6733}"/>
              </a:ext>
            </a:extLst>
          </p:cNvPr>
          <p:cNvGrpSpPr/>
          <p:nvPr/>
        </p:nvGrpSpPr>
        <p:grpSpPr>
          <a:xfrm>
            <a:off x="2334087" y="2766119"/>
            <a:ext cx="358355" cy="627627"/>
            <a:chOff x="2878829" y="2190148"/>
            <a:chExt cx="358355" cy="627627"/>
          </a:xfrm>
        </p:grpSpPr>
        <p:cxnSp>
          <p:nvCxnSpPr>
            <p:cNvPr id="85" name="Straight Connector 84">
              <a:extLst>
                <a:ext uri="{FF2B5EF4-FFF2-40B4-BE49-F238E27FC236}">
                  <a16:creationId xmlns:a16="http://schemas.microsoft.com/office/drawing/2014/main" id="{D5FEC873-AD37-A8B7-6BAD-40F7452F118A}"/>
                </a:ext>
              </a:extLst>
            </p:cNvPr>
            <p:cNvCxnSpPr>
              <a:cxnSpLocks/>
              <a:stCxn id="86" idx="0"/>
            </p:cNvCxnSpPr>
            <p:nvPr/>
          </p:nvCxnSpPr>
          <p:spPr>
            <a:xfrm flipV="1">
              <a:off x="3058007" y="2214828"/>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5FBC1B34-03FE-6950-443C-73EED2512BBD}"/>
                </a:ext>
              </a:extLst>
            </p:cNvPr>
            <p:cNvSpPr/>
            <p:nvPr/>
          </p:nvSpPr>
          <p:spPr>
            <a:xfrm>
              <a:off x="3025349" y="2190148"/>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Rounded Corners 85">
                  <a:extLst>
                    <a:ext uri="{FF2B5EF4-FFF2-40B4-BE49-F238E27FC236}">
                      <a16:creationId xmlns:a16="http://schemas.microsoft.com/office/drawing/2014/main" id="{CD48E883-FE1F-3B1A-C919-74E1E0A1DD0D}"/>
                    </a:ext>
                  </a:extLst>
                </p:cNvPr>
                <p:cNvSpPr/>
                <p:nvPr/>
              </p:nvSpPr>
              <p:spPr>
                <a:xfrm>
                  <a:off x="2878829" y="2469986"/>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86" name="Rectangle: Rounded Corners 85">
                  <a:extLst>
                    <a:ext uri="{FF2B5EF4-FFF2-40B4-BE49-F238E27FC236}">
                      <a16:creationId xmlns:a16="http://schemas.microsoft.com/office/drawing/2014/main" id="{CD48E883-FE1F-3B1A-C919-74E1E0A1DD0D}"/>
                    </a:ext>
                  </a:extLst>
                </p:cNvPr>
                <p:cNvSpPr>
                  <a:spLocks noRot="1" noChangeAspect="1" noMove="1" noResize="1" noEditPoints="1" noAdjustHandles="1" noChangeArrowheads="1" noChangeShapeType="1" noTextEdit="1"/>
                </p:cNvSpPr>
                <p:nvPr/>
              </p:nvSpPr>
              <p:spPr>
                <a:xfrm>
                  <a:off x="2878829" y="2469986"/>
                  <a:ext cx="358355" cy="347789"/>
                </a:xfrm>
                <a:prstGeom prst="roundRect">
                  <a:avLst/>
                </a:prstGeom>
                <a:blipFill>
                  <a:blip r:embed="rId4"/>
                  <a:stretch>
                    <a:fillRect/>
                  </a:stretch>
                </a:blipFill>
                <a:ln w="57150">
                  <a:solidFill>
                    <a:schemeClr val="tx2">
                      <a:lumMod val="75000"/>
                    </a:schemeClr>
                  </a:solidFill>
                  <a:prstDash val="solid"/>
                </a:ln>
              </p:spPr>
              <p:txBody>
                <a:bodyPr/>
                <a:lstStyle/>
                <a:p>
                  <a:r>
                    <a:rPr lang="en-US">
                      <a:noFill/>
                    </a:rPr>
                    <a:t> </a:t>
                  </a:r>
                </a:p>
              </p:txBody>
            </p:sp>
          </mc:Fallback>
        </mc:AlternateContent>
      </p:grpSp>
      <p:grpSp>
        <p:nvGrpSpPr>
          <p:cNvPr id="89" name="Group 40">
            <a:extLst>
              <a:ext uri="{FF2B5EF4-FFF2-40B4-BE49-F238E27FC236}">
                <a16:creationId xmlns:a16="http://schemas.microsoft.com/office/drawing/2014/main" id="{25E8FAE1-AC13-2310-896B-9A857BE0D560}"/>
              </a:ext>
            </a:extLst>
          </p:cNvPr>
          <p:cNvGrpSpPr>
            <a:grpSpLocks/>
          </p:cNvGrpSpPr>
          <p:nvPr/>
        </p:nvGrpSpPr>
        <p:grpSpPr bwMode="auto">
          <a:xfrm>
            <a:off x="3221564" y="3117847"/>
            <a:ext cx="472678" cy="291703"/>
            <a:chOff x="5044562" y="2602932"/>
            <a:chExt cx="625107" cy="387833"/>
          </a:xfrm>
        </p:grpSpPr>
        <p:sp>
          <p:nvSpPr>
            <p:cNvPr id="105" name="Rectangle: Rounded Corners 104">
              <a:extLst>
                <a:ext uri="{FF2B5EF4-FFF2-40B4-BE49-F238E27FC236}">
                  <a16:creationId xmlns:a16="http://schemas.microsoft.com/office/drawing/2014/main" id="{E730EF18-BE59-7DA2-3C9C-02A353442C0B}"/>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06" name="Group 42">
              <a:extLst>
                <a:ext uri="{FF2B5EF4-FFF2-40B4-BE49-F238E27FC236}">
                  <a16:creationId xmlns:a16="http://schemas.microsoft.com/office/drawing/2014/main" id="{75377B4C-CA7C-34C8-26C2-D3B5A8FFA46D}"/>
                </a:ext>
              </a:extLst>
            </p:cNvPr>
            <p:cNvGrpSpPr>
              <a:grpSpLocks/>
            </p:cNvGrpSpPr>
            <p:nvPr/>
          </p:nvGrpSpPr>
          <p:grpSpPr bwMode="auto">
            <a:xfrm>
              <a:off x="5162149" y="2708013"/>
              <a:ext cx="400451" cy="210076"/>
              <a:chOff x="6480053" y="3454289"/>
              <a:chExt cx="471574" cy="231622"/>
            </a:xfrm>
          </p:grpSpPr>
          <p:sp>
            <p:nvSpPr>
              <p:cNvPr id="107" name="Freeform: Shape 106">
                <a:extLst>
                  <a:ext uri="{FF2B5EF4-FFF2-40B4-BE49-F238E27FC236}">
                    <a16:creationId xmlns:a16="http://schemas.microsoft.com/office/drawing/2014/main" id="{DB67E67F-E750-7B85-3635-933EC8BE63F3}"/>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08" name="Straight Arrow Connector 107">
                <a:extLst>
                  <a:ext uri="{FF2B5EF4-FFF2-40B4-BE49-F238E27FC236}">
                    <a16:creationId xmlns:a16="http://schemas.microsoft.com/office/drawing/2014/main" id="{5D68D55F-817B-DFBC-339F-DE8D73335B6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A35B0F7-6AF1-FD02-F95A-DC3BF9E368AC}"/>
                  </a:ext>
                </a:extLst>
              </p:cNvPr>
              <p:cNvSpPr txBox="1"/>
              <p:nvPr/>
            </p:nvSpPr>
            <p:spPr>
              <a:xfrm>
                <a:off x="156156" y="3093558"/>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3</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09" name="TextBox 108">
                <a:extLst>
                  <a:ext uri="{FF2B5EF4-FFF2-40B4-BE49-F238E27FC236}">
                    <a16:creationId xmlns:a16="http://schemas.microsoft.com/office/drawing/2014/main" id="{EA35B0F7-6AF1-FD02-F95A-DC3BF9E368AC}"/>
                  </a:ext>
                </a:extLst>
              </p:cNvPr>
              <p:cNvSpPr txBox="1">
                <a:spLocks noRot="1" noChangeAspect="1" noMove="1" noResize="1" noEditPoints="1" noAdjustHandles="1" noChangeArrowheads="1" noChangeShapeType="1" noTextEdit="1"/>
              </p:cNvSpPr>
              <p:nvPr/>
            </p:nvSpPr>
            <p:spPr>
              <a:xfrm>
                <a:off x="156156" y="3093558"/>
                <a:ext cx="883784" cy="276999"/>
              </a:xfrm>
              <a:prstGeom prst="rect">
                <a:avLst/>
              </a:prstGeom>
              <a:blipFill>
                <a:blip r:embed="rId5"/>
                <a:stretch>
                  <a:fillRect l="-10345" b="-34783"/>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D40067A7-067C-217B-03CF-2923D211FEC7}"/>
              </a:ext>
            </a:extLst>
          </p:cNvPr>
          <p:cNvSpPr/>
          <p:nvPr/>
        </p:nvSpPr>
        <p:spPr>
          <a:xfrm>
            <a:off x="2480607" y="2333942"/>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143F2BB2-0AF4-D8B9-C12A-311339691EE5}"/>
              </a:ext>
            </a:extLst>
          </p:cNvPr>
          <p:cNvCxnSpPr>
            <a:cxnSpLocks/>
          </p:cNvCxnSpPr>
          <p:nvPr/>
        </p:nvCxnSpPr>
        <p:spPr>
          <a:xfrm>
            <a:off x="6146800" y="3059480"/>
            <a:ext cx="2644461" cy="180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24DF8C-672F-FE2B-2B27-97AF448CC3A3}"/>
              </a:ext>
            </a:extLst>
          </p:cNvPr>
          <p:cNvCxnSpPr>
            <a:cxnSpLocks/>
          </p:cNvCxnSpPr>
          <p:nvPr/>
        </p:nvCxnSpPr>
        <p:spPr>
          <a:xfrm flipV="1">
            <a:off x="7515897" y="2202681"/>
            <a:ext cx="1" cy="48269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F2C3DEB-6D19-AC82-5C7B-17997ACE33B8}"/>
              </a:ext>
            </a:extLst>
          </p:cNvPr>
          <p:cNvCxnSpPr>
            <a:cxnSpLocks/>
          </p:cNvCxnSpPr>
          <p:nvPr/>
        </p:nvCxnSpPr>
        <p:spPr>
          <a:xfrm>
            <a:off x="6146800" y="2188366"/>
            <a:ext cx="2644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40">
            <a:extLst>
              <a:ext uri="{FF2B5EF4-FFF2-40B4-BE49-F238E27FC236}">
                <a16:creationId xmlns:a16="http://schemas.microsoft.com/office/drawing/2014/main" id="{53749CCA-C1D9-73A6-8ACE-E7278AD1F93B}"/>
              </a:ext>
            </a:extLst>
          </p:cNvPr>
          <p:cNvGrpSpPr>
            <a:grpSpLocks/>
          </p:cNvGrpSpPr>
          <p:nvPr/>
        </p:nvGrpSpPr>
        <p:grpSpPr bwMode="auto">
          <a:xfrm>
            <a:off x="8279255" y="2059889"/>
            <a:ext cx="472678" cy="291703"/>
            <a:chOff x="5044562" y="2602932"/>
            <a:chExt cx="625107" cy="387833"/>
          </a:xfrm>
        </p:grpSpPr>
        <p:sp>
          <p:nvSpPr>
            <p:cNvPr id="117" name="Rectangle: Rounded Corners 116">
              <a:extLst>
                <a:ext uri="{FF2B5EF4-FFF2-40B4-BE49-F238E27FC236}">
                  <a16:creationId xmlns:a16="http://schemas.microsoft.com/office/drawing/2014/main" id="{8D2039A2-B5C4-1E8A-C826-21FD5C24BABC}"/>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18" name="Group 42">
              <a:extLst>
                <a:ext uri="{FF2B5EF4-FFF2-40B4-BE49-F238E27FC236}">
                  <a16:creationId xmlns:a16="http://schemas.microsoft.com/office/drawing/2014/main" id="{5F0C0736-3B1B-4608-7F41-2EA1EA3957AB}"/>
                </a:ext>
              </a:extLst>
            </p:cNvPr>
            <p:cNvGrpSpPr>
              <a:grpSpLocks/>
            </p:cNvGrpSpPr>
            <p:nvPr/>
          </p:nvGrpSpPr>
          <p:grpSpPr bwMode="auto">
            <a:xfrm>
              <a:off x="5162149" y="2708013"/>
              <a:ext cx="400451" cy="210076"/>
              <a:chOff x="6480053" y="3454289"/>
              <a:chExt cx="471574" cy="231622"/>
            </a:xfrm>
          </p:grpSpPr>
          <p:sp>
            <p:nvSpPr>
              <p:cNvPr id="119" name="Freeform: Shape 118">
                <a:extLst>
                  <a:ext uri="{FF2B5EF4-FFF2-40B4-BE49-F238E27FC236}">
                    <a16:creationId xmlns:a16="http://schemas.microsoft.com/office/drawing/2014/main" id="{4E403704-83DC-E5E0-D472-A576A81F01CF}"/>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20" name="Straight Arrow Connector 119">
                <a:extLst>
                  <a:ext uri="{FF2B5EF4-FFF2-40B4-BE49-F238E27FC236}">
                    <a16:creationId xmlns:a16="http://schemas.microsoft.com/office/drawing/2014/main" id="{7DA66C92-8E26-56AB-695F-5D9D10E6357B}"/>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E8A8BC58-3F30-49EA-D803-33A715D4ED66}"/>
                  </a:ext>
                </a:extLst>
              </p:cNvPr>
              <p:cNvSpPr txBox="1"/>
              <p:nvPr/>
            </p:nvSpPr>
            <p:spPr>
              <a:xfrm>
                <a:off x="5194967" y="2032389"/>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1" name="TextBox 120">
                <a:extLst>
                  <a:ext uri="{FF2B5EF4-FFF2-40B4-BE49-F238E27FC236}">
                    <a16:creationId xmlns:a16="http://schemas.microsoft.com/office/drawing/2014/main" id="{E8A8BC58-3F30-49EA-D803-33A715D4ED66}"/>
                  </a:ext>
                </a:extLst>
              </p:cNvPr>
              <p:cNvSpPr txBox="1">
                <a:spLocks noRot="1" noChangeAspect="1" noMove="1" noResize="1" noEditPoints="1" noAdjustHandles="1" noChangeArrowheads="1" noChangeShapeType="1" noTextEdit="1"/>
              </p:cNvSpPr>
              <p:nvPr/>
            </p:nvSpPr>
            <p:spPr>
              <a:xfrm>
                <a:off x="5194967" y="2032389"/>
                <a:ext cx="883784" cy="276999"/>
              </a:xfrm>
              <a:prstGeom prst="rect">
                <a:avLst/>
              </a:prstGeom>
              <a:blipFill>
                <a:blip r:embed="rId6"/>
                <a:stretch>
                  <a:fillRect l="-10345" b="-34783"/>
                </a:stretch>
              </a:blipFill>
            </p:spPr>
            <p:txBody>
              <a:bodyPr/>
              <a:lstStyle/>
              <a:p>
                <a:r>
                  <a:rPr lang="en-US">
                    <a:noFill/>
                  </a:rPr>
                  <a:t> </a:t>
                </a:r>
              </a:p>
            </p:txBody>
          </p:sp>
        </mc:Fallback>
      </mc:AlternateContent>
      <p:cxnSp>
        <p:nvCxnSpPr>
          <p:cNvPr id="122" name="Straight Connector 121">
            <a:extLst>
              <a:ext uri="{FF2B5EF4-FFF2-40B4-BE49-F238E27FC236}">
                <a16:creationId xmlns:a16="http://schemas.microsoft.com/office/drawing/2014/main" id="{D3606A46-38CD-1019-963C-E3C8486F73C1}"/>
              </a:ext>
            </a:extLst>
          </p:cNvPr>
          <p:cNvCxnSpPr>
            <a:cxnSpLocks/>
          </p:cNvCxnSpPr>
          <p:nvPr/>
        </p:nvCxnSpPr>
        <p:spPr>
          <a:xfrm>
            <a:off x="6146800" y="2620720"/>
            <a:ext cx="26444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40">
            <a:extLst>
              <a:ext uri="{FF2B5EF4-FFF2-40B4-BE49-F238E27FC236}">
                <a16:creationId xmlns:a16="http://schemas.microsoft.com/office/drawing/2014/main" id="{882C7700-C42A-4F37-B5F2-9CC190125B28}"/>
              </a:ext>
            </a:extLst>
          </p:cNvPr>
          <p:cNvGrpSpPr>
            <a:grpSpLocks/>
          </p:cNvGrpSpPr>
          <p:nvPr/>
        </p:nvGrpSpPr>
        <p:grpSpPr bwMode="auto">
          <a:xfrm>
            <a:off x="8279255" y="2492243"/>
            <a:ext cx="472678" cy="291703"/>
            <a:chOff x="5044562" y="2602932"/>
            <a:chExt cx="625107" cy="387833"/>
          </a:xfrm>
        </p:grpSpPr>
        <p:sp>
          <p:nvSpPr>
            <p:cNvPr id="124" name="Rectangle: Rounded Corners 123">
              <a:extLst>
                <a:ext uri="{FF2B5EF4-FFF2-40B4-BE49-F238E27FC236}">
                  <a16:creationId xmlns:a16="http://schemas.microsoft.com/office/drawing/2014/main" id="{5E87FA7A-0DD7-02FE-2404-9661A108C5F9}"/>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25" name="Group 42">
              <a:extLst>
                <a:ext uri="{FF2B5EF4-FFF2-40B4-BE49-F238E27FC236}">
                  <a16:creationId xmlns:a16="http://schemas.microsoft.com/office/drawing/2014/main" id="{279347B9-6978-F185-3548-8EAC88DE97D8}"/>
                </a:ext>
              </a:extLst>
            </p:cNvPr>
            <p:cNvGrpSpPr>
              <a:grpSpLocks/>
            </p:cNvGrpSpPr>
            <p:nvPr/>
          </p:nvGrpSpPr>
          <p:grpSpPr bwMode="auto">
            <a:xfrm>
              <a:off x="5162149" y="2708013"/>
              <a:ext cx="400451" cy="210076"/>
              <a:chOff x="6480053" y="3454289"/>
              <a:chExt cx="471574" cy="231622"/>
            </a:xfrm>
          </p:grpSpPr>
          <p:sp>
            <p:nvSpPr>
              <p:cNvPr id="126" name="Freeform: Shape 125">
                <a:extLst>
                  <a:ext uri="{FF2B5EF4-FFF2-40B4-BE49-F238E27FC236}">
                    <a16:creationId xmlns:a16="http://schemas.microsoft.com/office/drawing/2014/main" id="{4FEE24A6-7A92-C459-C84C-DC1ACF09DCCB}"/>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27" name="Straight Arrow Connector 126">
                <a:extLst>
                  <a:ext uri="{FF2B5EF4-FFF2-40B4-BE49-F238E27FC236}">
                    <a16:creationId xmlns:a16="http://schemas.microsoft.com/office/drawing/2014/main" id="{40CDE713-C48C-A905-F8D0-4BFE8EEB7F6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F2F309C1-402F-CAAD-FE50-955BC77768A8}"/>
                  </a:ext>
                </a:extLst>
              </p:cNvPr>
              <p:cNvSpPr txBox="1"/>
              <p:nvPr/>
            </p:nvSpPr>
            <p:spPr>
              <a:xfrm>
                <a:off x="5194967" y="2464743"/>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2</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8" name="TextBox 127">
                <a:extLst>
                  <a:ext uri="{FF2B5EF4-FFF2-40B4-BE49-F238E27FC236}">
                    <a16:creationId xmlns:a16="http://schemas.microsoft.com/office/drawing/2014/main" id="{F2F309C1-402F-CAAD-FE50-955BC77768A8}"/>
                  </a:ext>
                </a:extLst>
              </p:cNvPr>
              <p:cNvSpPr txBox="1">
                <a:spLocks noRot="1" noChangeAspect="1" noMove="1" noResize="1" noEditPoints="1" noAdjustHandles="1" noChangeArrowheads="1" noChangeShapeType="1" noTextEdit="1"/>
              </p:cNvSpPr>
              <p:nvPr/>
            </p:nvSpPr>
            <p:spPr>
              <a:xfrm>
                <a:off x="5194967" y="2464743"/>
                <a:ext cx="883784" cy="276999"/>
              </a:xfrm>
              <a:prstGeom prst="rect">
                <a:avLst/>
              </a:prstGeom>
              <a:blipFill>
                <a:blip r:embed="rId7"/>
                <a:stretch>
                  <a:fillRect l="-10345" b="-34783"/>
                </a:stretch>
              </a:blipFill>
            </p:spPr>
            <p:txBody>
              <a:bodyPr/>
              <a:lstStyle/>
              <a:p>
                <a:r>
                  <a:rPr lang="en-US">
                    <a:noFill/>
                  </a:rPr>
                  <a:t> </a:t>
                </a:r>
              </a:p>
            </p:txBody>
          </p:sp>
        </mc:Fallback>
      </mc:AlternateContent>
      <p:grpSp>
        <p:nvGrpSpPr>
          <p:cNvPr id="129" name="Group 128">
            <a:extLst>
              <a:ext uri="{FF2B5EF4-FFF2-40B4-BE49-F238E27FC236}">
                <a16:creationId xmlns:a16="http://schemas.microsoft.com/office/drawing/2014/main" id="{8191C46E-0ED4-B0A4-8318-D246102BD8F5}"/>
              </a:ext>
            </a:extLst>
          </p:cNvPr>
          <p:cNvGrpSpPr/>
          <p:nvPr/>
        </p:nvGrpSpPr>
        <p:grpSpPr>
          <a:xfrm>
            <a:off x="7336720" y="2582728"/>
            <a:ext cx="358355" cy="1064448"/>
            <a:chOff x="2878829" y="2190148"/>
            <a:chExt cx="358355" cy="1064448"/>
          </a:xfrm>
        </p:grpSpPr>
        <p:cxnSp>
          <p:nvCxnSpPr>
            <p:cNvPr id="130" name="Straight Connector 129">
              <a:extLst>
                <a:ext uri="{FF2B5EF4-FFF2-40B4-BE49-F238E27FC236}">
                  <a16:creationId xmlns:a16="http://schemas.microsoft.com/office/drawing/2014/main" id="{1847266B-A989-CC5C-4256-1EDBF3EC6AB4}"/>
                </a:ext>
              </a:extLst>
            </p:cNvPr>
            <p:cNvCxnSpPr>
              <a:cxnSpLocks/>
            </p:cNvCxnSpPr>
            <p:nvPr/>
          </p:nvCxnSpPr>
          <p:spPr>
            <a:xfrm flipV="1">
              <a:off x="3058007" y="2266460"/>
              <a:ext cx="0" cy="48877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A0FCB595-2166-868D-C1E9-135B585CD1DA}"/>
                </a:ext>
              </a:extLst>
            </p:cNvPr>
            <p:cNvSpPr/>
            <p:nvPr/>
          </p:nvSpPr>
          <p:spPr>
            <a:xfrm>
              <a:off x="3025349" y="2190148"/>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Rectangle: Rounded Corners 146">
                  <a:extLst>
                    <a:ext uri="{FF2B5EF4-FFF2-40B4-BE49-F238E27FC236}">
                      <a16:creationId xmlns:a16="http://schemas.microsoft.com/office/drawing/2014/main" id="{9E013DC6-755B-CAAE-7DD8-A27D5B067F57}"/>
                    </a:ext>
                  </a:extLst>
                </p:cNvPr>
                <p:cNvSpPr/>
                <p:nvPr/>
              </p:nvSpPr>
              <p:spPr>
                <a:xfrm>
                  <a:off x="2878829" y="2906807"/>
                  <a:ext cx="358355" cy="347789"/>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𝑪𝑵</m:t>
                        </m:r>
                      </m:oMath>
                    </m:oMathPara>
                  </a14:m>
                  <a:endParaRPr lang="en-US" sz="1500" b="1" i="1" dirty="0">
                    <a:solidFill>
                      <a:srgbClr val="000000"/>
                    </a:solidFill>
                    <a:latin typeface="Cambria Math" panose="02040503050406030204" pitchFamily="18" charset="0"/>
                  </a:endParaRPr>
                </a:p>
              </p:txBody>
            </p:sp>
          </mc:Choice>
          <mc:Fallback xmlns="">
            <p:sp>
              <p:nvSpPr>
                <p:cNvPr id="147" name="Rectangle: Rounded Corners 146">
                  <a:extLst>
                    <a:ext uri="{FF2B5EF4-FFF2-40B4-BE49-F238E27FC236}">
                      <a16:creationId xmlns:a16="http://schemas.microsoft.com/office/drawing/2014/main" id="{9E013DC6-755B-CAAE-7DD8-A27D5B067F57}"/>
                    </a:ext>
                  </a:extLst>
                </p:cNvPr>
                <p:cNvSpPr>
                  <a:spLocks noRot="1" noChangeAspect="1" noMove="1" noResize="1" noEditPoints="1" noAdjustHandles="1" noChangeArrowheads="1" noChangeShapeType="1" noTextEdit="1"/>
                </p:cNvSpPr>
                <p:nvPr/>
              </p:nvSpPr>
              <p:spPr>
                <a:xfrm>
                  <a:off x="2878829" y="2906807"/>
                  <a:ext cx="358355" cy="347789"/>
                </a:xfrm>
                <a:prstGeom prst="roundRect">
                  <a:avLst/>
                </a:prstGeom>
                <a:blipFill>
                  <a:blip r:embed="rId8"/>
                  <a:stretch>
                    <a:fillRect/>
                  </a:stretch>
                </a:blipFill>
                <a:ln w="57150">
                  <a:solidFill>
                    <a:schemeClr val="tx2">
                      <a:lumMod val="75000"/>
                    </a:schemeClr>
                  </a:solidFill>
                  <a:prstDash val="solid"/>
                </a:ln>
              </p:spPr>
              <p:txBody>
                <a:bodyPr/>
                <a:lstStyle/>
                <a:p>
                  <a:r>
                    <a:rPr lang="en-US">
                      <a:noFill/>
                    </a:rPr>
                    <a:t> </a:t>
                  </a:r>
                </a:p>
              </p:txBody>
            </p:sp>
          </mc:Fallback>
        </mc:AlternateContent>
      </p:grpSp>
      <p:grpSp>
        <p:nvGrpSpPr>
          <p:cNvPr id="133" name="Group 40">
            <a:extLst>
              <a:ext uri="{FF2B5EF4-FFF2-40B4-BE49-F238E27FC236}">
                <a16:creationId xmlns:a16="http://schemas.microsoft.com/office/drawing/2014/main" id="{992A0014-9124-450B-7CFB-A0A1B859A34D}"/>
              </a:ext>
            </a:extLst>
          </p:cNvPr>
          <p:cNvGrpSpPr>
            <a:grpSpLocks/>
          </p:cNvGrpSpPr>
          <p:nvPr/>
        </p:nvGrpSpPr>
        <p:grpSpPr bwMode="auto">
          <a:xfrm>
            <a:off x="8279255" y="2928014"/>
            <a:ext cx="472678" cy="291703"/>
            <a:chOff x="5044562" y="2602932"/>
            <a:chExt cx="625107" cy="387833"/>
          </a:xfrm>
        </p:grpSpPr>
        <p:sp>
          <p:nvSpPr>
            <p:cNvPr id="134" name="Rectangle: Rounded Corners 133">
              <a:extLst>
                <a:ext uri="{FF2B5EF4-FFF2-40B4-BE49-F238E27FC236}">
                  <a16:creationId xmlns:a16="http://schemas.microsoft.com/office/drawing/2014/main" id="{B73E3A14-E526-7A26-8B80-4DFBC77C36C8}"/>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35" name="Group 42">
              <a:extLst>
                <a:ext uri="{FF2B5EF4-FFF2-40B4-BE49-F238E27FC236}">
                  <a16:creationId xmlns:a16="http://schemas.microsoft.com/office/drawing/2014/main" id="{0A731AF5-2929-5CEC-EA11-7281C47F8C70}"/>
                </a:ext>
              </a:extLst>
            </p:cNvPr>
            <p:cNvGrpSpPr>
              <a:grpSpLocks/>
            </p:cNvGrpSpPr>
            <p:nvPr/>
          </p:nvGrpSpPr>
          <p:grpSpPr bwMode="auto">
            <a:xfrm>
              <a:off x="5162149" y="2708013"/>
              <a:ext cx="400451" cy="210076"/>
              <a:chOff x="6480053" y="3454289"/>
              <a:chExt cx="471574" cy="231622"/>
            </a:xfrm>
          </p:grpSpPr>
          <p:sp>
            <p:nvSpPr>
              <p:cNvPr id="136" name="Freeform: Shape 135">
                <a:extLst>
                  <a:ext uri="{FF2B5EF4-FFF2-40B4-BE49-F238E27FC236}">
                    <a16:creationId xmlns:a16="http://schemas.microsoft.com/office/drawing/2014/main" id="{981041C7-374D-4AF1-F00F-9EE489AC1E18}"/>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37" name="Straight Arrow Connector 136">
                <a:extLst>
                  <a:ext uri="{FF2B5EF4-FFF2-40B4-BE49-F238E27FC236}">
                    <a16:creationId xmlns:a16="http://schemas.microsoft.com/office/drawing/2014/main" id="{A6CB4811-E8CC-A657-CE59-19BC1747E775}"/>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4D9BDB88-844A-5598-0A11-FC82191CBFAF}"/>
                  </a:ext>
                </a:extLst>
              </p:cNvPr>
              <p:cNvSpPr txBox="1"/>
              <p:nvPr/>
            </p:nvSpPr>
            <p:spPr>
              <a:xfrm>
                <a:off x="5194967" y="2900514"/>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3</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38" name="TextBox 137">
                <a:extLst>
                  <a:ext uri="{FF2B5EF4-FFF2-40B4-BE49-F238E27FC236}">
                    <a16:creationId xmlns:a16="http://schemas.microsoft.com/office/drawing/2014/main" id="{4D9BDB88-844A-5598-0A11-FC82191CBFAF}"/>
                  </a:ext>
                </a:extLst>
              </p:cNvPr>
              <p:cNvSpPr txBox="1">
                <a:spLocks noRot="1" noChangeAspect="1" noMove="1" noResize="1" noEditPoints="1" noAdjustHandles="1" noChangeArrowheads="1" noChangeShapeType="1" noTextEdit="1"/>
              </p:cNvSpPr>
              <p:nvPr/>
            </p:nvSpPr>
            <p:spPr>
              <a:xfrm>
                <a:off x="5194967" y="2900514"/>
                <a:ext cx="883784" cy="276999"/>
              </a:xfrm>
              <a:prstGeom prst="rect">
                <a:avLst/>
              </a:prstGeom>
              <a:blipFill>
                <a:blip r:embed="rId9"/>
                <a:stretch>
                  <a:fillRect l="-10345" b="-37778"/>
                </a:stretch>
              </a:blipFill>
            </p:spPr>
            <p:txBody>
              <a:bodyPr/>
              <a:lstStyle/>
              <a:p>
                <a:r>
                  <a:rPr lang="en-US">
                    <a:noFill/>
                  </a:rPr>
                  <a:t> </a:t>
                </a:r>
              </a:p>
            </p:txBody>
          </p:sp>
        </mc:Fallback>
      </mc:AlternateContent>
      <p:sp>
        <p:nvSpPr>
          <p:cNvPr id="139" name="Oval 138">
            <a:extLst>
              <a:ext uri="{FF2B5EF4-FFF2-40B4-BE49-F238E27FC236}">
                <a16:creationId xmlns:a16="http://schemas.microsoft.com/office/drawing/2014/main" id="{CF381D61-F8C7-8404-4696-A35E6D768E3E}"/>
              </a:ext>
            </a:extLst>
          </p:cNvPr>
          <p:cNvSpPr/>
          <p:nvPr/>
        </p:nvSpPr>
        <p:spPr>
          <a:xfrm>
            <a:off x="7483240" y="2150551"/>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40">
            <a:extLst>
              <a:ext uri="{FF2B5EF4-FFF2-40B4-BE49-F238E27FC236}">
                <a16:creationId xmlns:a16="http://schemas.microsoft.com/office/drawing/2014/main" id="{BFDBAFD3-6B22-39AC-B1F5-405EA6915083}"/>
              </a:ext>
            </a:extLst>
          </p:cNvPr>
          <p:cNvGrpSpPr>
            <a:grpSpLocks/>
          </p:cNvGrpSpPr>
          <p:nvPr/>
        </p:nvGrpSpPr>
        <p:grpSpPr bwMode="auto">
          <a:xfrm>
            <a:off x="8279255" y="3363784"/>
            <a:ext cx="472678" cy="291703"/>
            <a:chOff x="5044562" y="2602932"/>
            <a:chExt cx="625107" cy="387833"/>
          </a:xfrm>
        </p:grpSpPr>
        <p:sp>
          <p:nvSpPr>
            <p:cNvPr id="142" name="Rectangle: Rounded Corners 141">
              <a:extLst>
                <a:ext uri="{FF2B5EF4-FFF2-40B4-BE49-F238E27FC236}">
                  <a16:creationId xmlns:a16="http://schemas.microsoft.com/office/drawing/2014/main" id="{F0BE1FEC-DEF4-20CF-8D0B-21C4E50A0FF5}"/>
                </a:ext>
              </a:extLst>
            </p:cNvPr>
            <p:cNvSpPr/>
            <p:nvPr/>
          </p:nvSpPr>
          <p:spPr>
            <a:xfrm>
              <a:off x="5044562" y="2602932"/>
              <a:ext cx="625107" cy="387833"/>
            </a:xfrm>
            <a:prstGeom prst="roundRect">
              <a:avLst/>
            </a:prstGeom>
            <a:solidFill>
              <a:schemeClr val="tx2">
                <a:lumMod val="40000"/>
                <a:lumOff val="60000"/>
              </a:schemeClr>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dirty="0">
                <a:solidFill>
                  <a:srgbClr val="000000"/>
                </a:solidFill>
                <a:latin typeface="Arial"/>
                <a:ea typeface="ＭＳ Ｐゴシック"/>
              </a:endParaRPr>
            </a:p>
          </p:txBody>
        </p:sp>
        <p:grpSp>
          <p:nvGrpSpPr>
            <p:cNvPr id="143" name="Group 42">
              <a:extLst>
                <a:ext uri="{FF2B5EF4-FFF2-40B4-BE49-F238E27FC236}">
                  <a16:creationId xmlns:a16="http://schemas.microsoft.com/office/drawing/2014/main" id="{BD7E9531-4856-D1C9-CCD0-6D373966C9B8}"/>
                </a:ext>
              </a:extLst>
            </p:cNvPr>
            <p:cNvGrpSpPr>
              <a:grpSpLocks/>
            </p:cNvGrpSpPr>
            <p:nvPr/>
          </p:nvGrpSpPr>
          <p:grpSpPr bwMode="auto">
            <a:xfrm>
              <a:off x="5162149" y="2708013"/>
              <a:ext cx="400451" cy="210076"/>
              <a:chOff x="6480053" y="3454289"/>
              <a:chExt cx="471574" cy="231622"/>
            </a:xfrm>
          </p:grpSpPr>
          <p:sp>
            <p:nvSpPr>
              <p:cNvPr id="144" name="Freeform: Shape 143">
                <a:extLst>
                  <a:ext uri="{FF2B5EF4-FFF2-40B4-BE49-F238E27FC236}">
                    <a16:creationId xmlns:a16="http://schemas.microsoft.com/office/drawing/2014/main" id="{166B9766-4E30-9B93-F77F-E1E3529DB245}"/>
                  </a:ext>
                </a:extLst>
              </p:cNvPr>
              <p:cNvSpPr/>
              <p:nvPr/>
            </p:nvSpPr>
            <p:spPr>
              <a:xfrm rot="19488236">
                <a:off x="6480649" y="3542636"/>
                <a:ext cx="317075" cy="143119"/>
              </a:xfrm>
              <a:custGeom>
                <a:avLst/>
                <a:gdLst>
                  <a:gd name="connsiteX0" fmla="*/ 0 w 1208689"/>
                  <a:gd name="connsiteY0" fmla="*/ 75939 h 780132"/>
                  <a:gd name="connsiteX1" fmla="*/ 893379 w 1208689"/>
                  <a:gd name="connsiteY1" fmla="*/ 65428 h 780132"/>
                  <a:gd name="connsiteX2" fmla="*/ 1208689 w 1208689"/>
                  <a:gd name="connsiteY2" fmla="*/ 780132 h 780132"/>
                </a:gdLst>
                <a:ahLst/>
                <a:cxnLst>
                  <a:cxn ang="0">
                    <a:pos x="connsiteX0" y="connsiteY0"/>
                  </a:cxn>
                  <a:cxn ang="0">
                    <a:pos x="connsiteX1" y="connsiteY1"/>
                  </a:cxn>
                  <a:cxn ang="0">
                    <a:pos x="connsiteX2" y="connsiteY2"/>
                  </a:cxn>
                </a:cxnLst>
                <a:rect l="l" t="t" r="r" b="b"/>
                <a:pathLst>
                  <a:path w="1208689" h="780132">
                    <a:moveTo>
                      <a:pt x="0" y="75939"/>
                    </a:moveTo>
                    <a:cubicBezTo>
                      <a:pt x="345965" y="12001"/>
                      <a:pt x="691931" y="-51937"/>
                      <a:pt x="893379" y="65428"/>
                    </a:cubicBezTo>
                    <a:cubicBezTo>
                      <a:pt x="1094827" y="182793"/>
                      <a:pt x="1117599" y="724077"/>
                      <a:pt x="1208689" y="78013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00" b="1">
                  <a:solidFill>
                    <a:srgbClr val="FFFFFF"/>
                  </a:solidFill>
                  <a:latin typeface="Arial"/>
                  <a:ea typeface="ＭＳ Ｐゴシック"/>
                </a:endParaRPr>
              </a:p>
            </p:txBody>
          </p:sp>
          <p:cxnSp>
            <p:nvCxnSpPr>
              <p:cNvPr id="145" name="Straight Arrow Connector 144">
                <a:extLst>
                  <a:ext uri="{FF2B5EF4-FFF2-40B4-BE49-F238E27FC236}">
                    <a16:creationId xmlns:a16="http://schemas.microsoft.com/office/drawing/2014/main" id="{54360AEC-9CAD-7B64-833B-A59379E78634}"/>
                  </a:ext>
                </a:extLst>
              </p:cNvPr>
              <p:cNvCxnSpPr>
                <a:cxnSpLocks/>
              </p:cNvCxnSpPr>
              <p:nvPr/>
            </p:nvCxnSpPr>
            <p:spPr>
              <a:xfrm flipV="1">
                <a:off x="6710574" y="3453624"/>
                <a:ext cx="241051" cy="226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99D21606-96FD-BC20-B1A2-1B8838BCE68F}"/>
                  </a:ext>
                </a:extLst>
              </p:cNvPr>
              <p:cNvSpPr txBox="1"/>
              <p:nvPr/>
            </p:nvSpPr>
            <p:spPr>
              <a:xfrm>
                <a:off x="5194967" y="3336284"/>
                <a:ext cx="883784" cy="276999"/>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i="1" smtClean="0">
                              <a:solidFill>
                                <a:srgbClr val="000000"/>
                              </a:solidFill>
                              <a:latin typeface="Cambria Math" panose="02040503050406030204" pitchFamily="18" charset="0"/>
                            </a:rPr>
                            <m:t>𝜓</m:t>
                          </m:r>
                        </m:e>
                        <m:sub>
                          <m:r>
                            <a:rPr lang="en-US" sz="1800" b="0" i="1" smtClean="0">
                              <a:solidFill>
                                <a:srgbClr val="000000"/>
                              </a:solidFill>
                              <a:latin typeface="Cambria Math" panose="02040503050406030204" pitchFamily="18" charset="0"/>
                            </a:rPr>
                            <m:t>4</m:t>
                          </m:r>
                        </m:sub>
                      </m:sSub>
                      <m:r>
                        <a:rPr lang="en-US" sz="1800" b="0" i="1" smtClean="0">
                          <a:solidFill>
                            <a:srgbClr val="000000"/>
                          </a:solidFill>
                          <a:latin typeface="Cambria Math" panose="02040503050406030204" pitchFamily="18" charset="0"/>
                        </a:rPr>
                        <m:t>=</m:t>
                      </m:r>
                      <m:d>
                        <m:dPr>
                          <m:begChr m:val="|"/>
                          <m:endChr m:val="⟩"/>
                          <m:ctrlPr>
                            <a:rPr lang="es-ES" sz="1800" i="1">
                              <a:solidFill>
                                <a:srgbClr val="000000"/>
                              </a:solidFill>
                              <a:latin typeface="Cambria Math" panose="02040503050406030204" pitchFamily="18" charset="0"/>
                            </a:rPr>
                          </m:ctrlPr>
                        </m:dPr>
                        <m:e>
                          <m:r>
                            <a:rPr lang="es-ES" sz="18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46" name="TextBox 145">
                <a:extLst>
                  <a:ext uri="{FF2B5EF4-FFF2-40B4-BE49-F238E27FC236}">
                    <a16:creationId xmlns:a16="http://schemas.microsoft.com/office/drawing/2014/main" id="{99D21606-96FD-BC20-B1A2-1B8838BCE68F}"/>
                  </a:ext>
                </a:extLst>
              </p:cNvPr>
              <p:cNvSpPr txBox="1">
                <a:spLocks noRot="1" noChangeAspect="1" noMove="1" noResize="1" noEditPoints="1" noAdjustHandles="1" noChangeArrowheads="1" noChangeShapeType="1" noTextEdit="1"/>
              </p:cNvSpPr>
              <p:nvPr/>
            </p:nvSpPr>
            <p:spPr>
              <a:xfrm>
                <a:off x="5194967" y="3336284"/>
                <a:ext cx="883784" cy="276999"/>
              </a:xfrm>
              <a:prstGeom prst="rect">
                <a:avLst/>
              </a:prstGeom>
              <a:blipFill>
                <a:blip r:embed="rId10"/>
                <a:stretch>
                  <a:fillRect l="-9655" b="-34783"/>
                </a:stretch>
              </a:blipFill>
            </p:spPr>
            <p:txBody>
              <a:bodyPr/>
              <a:lstStyle/>
              <a:p>
                <a:r>
                  <a:rPr lang="en-US">
                    <a:noFill/>
                  </a:rPr>
                  <a:t> </a:t>
                </a:r>
              </a:p>
            </p:txBody>
          </p:sp>
        </mc:Fallback>
      </mc:AlternateContent>
      <p:sp>
        <p:nvSpPr>
          <p:cNvPr id="149" name="Oval 148">
            <a:extLst>
              <a:ext uri="{FF2B5EF4-FFF2-40B4-BE49-F238E27FC236}">
                <a16:creationId xmlns:a16="http://schemas.microsoft.com/office/drawing/2014/main" id="{6067307B-C1D0-C27F-3404-F3D66D79092E}"/>
              </a:ext>
            </a:extLst>
          </p:cNvPr>
          <p:cNvSpPr/>
          <p:nvPr/>
        </p:nvSpPr>
        <p:spPr>
          <a:xfrm>
            <a:off x="7483240" y="3025423"/>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Rectangle: Rounded Corners 68">
                <a:extLst>
                  <a:ext uri="{FF2B5EF4-FFF2-40B4-BE49-F238E27FC236}">
                    <a16:creationId xmlns:a16="http://schemas.microsoft.com/office/drawing/2014/main" id="{D1E1F0F8-E983-3F92-CF26-F7449ED54FAB}"/>
                  </a:ext>
                </a:extLst>
              </p:cNvPr>
              <p:cNvSpPr/>
              <p:nvPr/>
            </p:nvSpPr>
            <p:spPr>
              <a:xfrm>
                <a:off x="1834247" y="2214313"/>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69" name="Rectangle: Rounded Corners 68">
                <a:extLst>
                  <a:ext uri="{FF2B5EF4-FFF2-40B4-BE49-F238E27FC236}">
                    <a16:creationId xmlns:a16="http://schemas.microsoft.com/office/drawing/2014/main" id="{D1E1F0F8-E983-3F92-CF26-F7449ED54FAB}"/>
                  </a:ext>
                </a:extLst>
              </p:cNvPr>
              <p:cNvSpPr>
                <a:spLocks noRot="1" noChangeAspect="1" noMove="1" noResize="1" noEditPoints="1" noAdjustHandles="1" noChangeArrowheads="1" noChangeShapeType="1" noTextEdit="1"/>
              </p:cNvSpPr>
              <p:nvPr/>
            </p:nvSpPr>
            <p:spPr>
              <a:xfrm>
                <a:off x="1834247" y="2214313"/>
                <a:ext cx="358355" cy="316918"/>
              </a:xfrm>
              <a:prstGeom prst="roundRect">
                <a:avLst/>
              </a:prstGeom>
              <a:blipFill>
                <a:blip r:embed="rId11"/>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6BAFA7B3-DCB1-D7F0-F81B-E49814FF88B7}"/>
                  </a:ext>
                </a:extLst>
              </p:cNvPr>
              <p:cNvSpPr/>
              <p:nvPr/>
            </p:nvSpPr>
            <p:spPr>
              <a:xfrm>
                <a:off x="1834247" y="263651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70" name="Rectangle: Rounded Corners 69">
                <a:extLst>
                  <a:ext uri="{FF2B5EF4-FFF2-40B4-BE49-F238E27FC236}">
                    <a16:creationId xmlns:a16="http://schemas.microsoft.com/office/drawing/2014/main" id="{6BAFA7B3-DCB1-D7F0-F81B-E49814FF88B7}"/>
                  </a:ext>
                </a:extLst>
              </p:cNvPr>
              <p:cNvSpPr>
                <a:spLocks noRot="1" noChangeAspect="1" noMove="1" noResize="1" noEditPoints="1" noAdjustHandles="1" noChangeArrowheads="1" noChangeShapeType="1" noTextEdit="1"/>
              </p:cNvSpPr>
              <p:nvPr/>
            </p:nvSpPr>
            <p:spPr>
              <a:xfrm>
                <a:off x="1834247" y="2636519"/>
                <a:ext cx="358355" cy="316918"/>
              </a:xfrm>
              <a:prstGeom prst="roundRect">
                <a:avLst/>
              </a:prstGeom>
              <a:blipFill>
                <a:blip r:embed="rId12"/>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Rounded Corners 70">
                <a:extLst>
                  <a:ext uri="{FF2B5EF4-FFF2-40B4-BE49-F238E27FC236}">
                    <a16:creationId xmlns:a16="http://schemas.microsoft.com/office/drawing/2014/main" id="{ECB1A1CC-0E0B-842B-20FD-CDB323016302}"/>
                  </a:ext>
                </a:extLst>
              </p:cNvPr>
              <p:cNvSpPr/>
              <p:nvPr/>
            </p:nvSpPr>
            <p:spPr>
              <a:xfrm>
                <a:off x="1834247" y="3088844"/>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𝑿</m:t>
                      </m:r>
                    </m:oMath>
                  </m:oMathPara>
                </a14:m>
                <a:endParaRPr lang="en-US" sz="1500" b="1" i="1" dirty="0">
                  <a:solidFill>
                    <a:srgbClr val="000000"/>
                  </a:solidFill>
                  <a:latin typeface="Cambria Math" panose="02040503050406030204" pitchFamily="18" charset="0"/>
                </a:endParaRPr>
              </a:p>
            </p:txBody>
          </p:sp>
        </mc:Choice>
        <mc:Fallback xmlns="">
          <p:sp>
            <p:nvSpPr>
              <p:cNvPr id="71" name="Rectangle: Rounded Corners 70">
                <a:extLst>
                  <a:ext uri="{FF2B5EF4-FFF2-40B4-BE49-F238E27FC236}">
                    <a16:creationId xmlns:a16="http://schemas.microsoft.com/office/drawing/2014/main" id="{ECB1A1CC-0E0B-842B-20FD-CDB323016302}"/>
                  </a:ext>
                </a:extLst>
              </p:cNvPr>
              <p:cNvSpPr>
                <a:spLocks noRot="1" noChangeAspect="1" noMove="1" noResize="1" noEditPoints="1" noAdjustHandles="1" noChangeArrowheads="1" noChangeShapeType="1" noTextEdit="1"/>
              </p:cNvSpPr>
              <p:nvPr/>
            </p:nvSpPr>
            <p:spPr>
              <a:xfrm>
                <a:off x="1834247" y="3088844"/>
                <a:ext cx="358355" cy="316918"/>
              </a:xfrm>
              <a:prstGeom prst="roundRect">
                <a:avLst/>
              </a:prstGeom>
              <a:blipFill>
                <a:blip r:embed="rId13"/>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Rounded Corners 74">
                <a:extLst>
                  <a:ext uri="{FF2B5EF4-FFF2-40B4-BE49-F238E27FC236}">
                    <a16:creationId xmlns:a16="http://schemas.microsoft.com/office/drawing/2014/main" id="{67A243C1-7593-2C25-8704-BCE49F433B13}"/>
                  </a:ext>
                </a:extLst>
              </p:cNvPr>
              <p:cNvSpPr/>
              <p:nvPr/>
            </p:nvSpPr>
            <p:spPr>
              <a:xfrm>
                <a:off x="2725100" y="2214313"/>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75" name="Rectangle: Rounded Corners 74">
                <a:extLst>
                  <a:ext uri="{FF2B5EF4-FFF2-40B4-BE49-F238E27FC236}">
                    <a16:creationId xmlns:a16="http://schemas.microsoft.com/office/drawing/2014/main" id="{67A243C1-7593-2C25-8704-BCE49F433B13}"/>
                  </a:ext>
                </a:extLst>
              </p:cNvPr>
              <p:cNvSpPr>
                <a:spLocks noRot="1" noChangeAspect="1" noMove="1" noResize="1" noEditPoints="1" noAdjustHandles="1" noChangeArrowheads="1" noChangeShapeType="1" noTextEdit="1"/>
              </p:cNvSpPr>
              <p:nvPr/>
            </p:nvSpPr>
            <p:spPr>
              <a:xfrm>
                <a:off x="2725100" y="2214313"/>
                <a:ext cx="358355" cy="316918"/>
              </a:xfrm>
              <a:prstGeom prst="roundRect">
                <a:avLst/>
              </a:prstGeom>
              <a:blipFill>
                <a:blip r:embed="rId14"/>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Rounded Corners 75">
                <a:extLst>
                  <a:ext uri="{FF2B5EF4-FFF2-40B4-BE49-F238E27FC236}">
                    <a16:creationId xmlns:a16="http://schemas.microsoft.com/office/drawing/2014/main" id="{16194F59-7312-AE51-4F72-DF01093D705E}"/>
                  </a:ext>
                </a:extLst>
              </p:cNvPr>
              <p:cNvSpPr/>
              <p:nvPr/>
            </p:nvSpPr>
            <p:spPr>
              <a:xfrm>
                <a:off x="2725100" y="263651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76" name="Rectangle: Rounded Corners 75">
                <a:extLst>
                  <a:ext uri="{FF2B5EF4-FFF2-40B4-BE49-F238E27FC236}">
                    <a16:creationId xmlns:a16="http://schemas.microsoft.com/office/drawing/2014/main" id="{16194F59-7312-AE51-4F72-DF01093D705E}"/>
                  </a:ext>
                </a:extLst>
              </p:cNvPr>
              <p:cNvSpPr>
                <a:spLocks noRot="1" noChangeAspect="1" noMove="1" noResize="1" noEditPoints="1" noAdjustHandles="1" noChangeArrowheads="1" noChangeShapeType="1" noTextEdit="1"/>
              </p:cNvSpPr>
              <p:nvPr/>
            </p:nvSpPr>
            <p:spPr>
              <a:xfrm>
                <a:off x="2725100" y="2636519"/>
                <a:ext cx="358355" cy="316918"/>
              </a:xfrm>
              <a:prstGeom prst="roundRect">
                <a:avLst/>
              </a:prstGeom>
              <a:blipFill>
                <a:blip r:embed="rId15"/>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Rounded Corners 81">
                <a:extLst>
                  <a:ext uri="{FF2B5EF4-FFF2-40B4-BE49-F238E27FC236}">
                    <a16:creationId xmlns:a16="http://schemas.microsoft.com/office/drawing/2014/main" id="{A1B04CA1-F273-E8FC-CB86-281580348E0D}"/>
                  </a:ext>
                </a:extLst>
              </p:cNvPr>
              <p:cNvSpPr/>
              <p:nvPr/>
            </p:nvSpPr>
            <p:spPr>
              <a:xfrm>
                <a:off x="6852128" y="2028268"/>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82" name="Rectangle: Rounded Corners 81">
                <a:extLst>
                  <a:ext uri="{FF2B5EF4-FFF2-40B4-BE49-F238E27FC236}">
                    <a16:creationId xmlns:a16="http://schemas.microsoft.com/office/drawing/2014/main" id="{A1B04CA1-F273-E8FC-CB86-281580348E0D}"/>
                  </a:ext>
                </a:extLst>
              </p:cNvPr>
              <p:cNvSpPr>
                <a:spLocks noRot="1" noChangeAspect="1" noMove="1" noResize="1" noEditPoints="1" noAdjustHandles="1" noChangeArrowheads="1" noChangeShapeType="1" noTextEdit="1"/>
              </p:cNvSpPr>
              <p:nvPr/>
            </p:nvSpPr>
            <p:spPr>
              <a:xfrm>
                <a:off x="6852128" y="2028268"/>
                <a:ext cx="358355" cy="316918"/>
              </a:xfrm>
              <a:prstGeom prst="roundRect">
                <a:avLst/>
              </a:prstGeom>
              <a:blipFill>
                <a:blip r:embed="rId16"/>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Rounded Corners 82">
                <a:extLst>
                  <a:ext uri="{FF2B5EF4-FFF2-40B4-BE49-F238E27FC236}">
                    <a16:creationId xmlns:a16="http://schemas.microsoft.com/office/drawing/2014/main" id="{1A59BF26-B56E-224C-4F81-EE476C9F9833}"/>
                  </a:ext>
                </a:extLst>
              </p:cNvPr>
              <p:cNvSpPr/>
              <p:nvPr/>
            </p:nvSpPr>
            <p:spPr>
              <a:xfrm>
                <a:off x="6852128" y="2450474"/>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83" name="Rectangle: Rounded Corners 82">
                <a:extLst>
                  <a:ext uri="{FF2B5EF4-FFF2-40B4-BE49-F238E27FC236}">
                    <a16:creationId xmlns:a16="http://schemas.microsoft.com/office/drawing/2014/main" id="{1A59BF26-B56E-224C-4F81-EE476C9F9833}"/>
                  </a:ext>
                </a:extLst>
              </p:cNvPr>
              <p:cNvSpPr>
                <a:spLocks noRot="1" noChangeAspect="1" noMove="1" noResize="1" noEditPoints="1" noAdjustHandles="1" noChangeArrowheads="1" noChangeShapeType="1" noTextEdit="1"/>
              </p:cNvSpPr>
              <p:nvPr/>
            </p:nvSpPr>
            <p:spPr>
              <a:xfrm>
                <a:off x="6852128" y="2450474"/>
                <a:ext cx="358355" cy="316918"/>
              </a:xfrm>
              <a:prstGeom prst="roundRect">
                <a:avLst/>
              </a:prstGeom>
              <a:blipFill>
                <a:blip r:embed="rId17"/>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Rounded Corners 83">
                <a:extLst>
                  <a:ext uri="{FF2B5EF4-FFF2-40B4-BE49-F238E27FC236}">
                    <a16:creationId xmlns:a16="http://schemas.microsoft.com/office/drawing/2014/main" id="{A139150C-BBEC-B934-E8E4-8338FF8E7EF3}"/>
                  </a:ext>
                </a:extLst>
              </p:cNvPr>
              <p:cNvSpPr/>
              <p:nvPr/>
            </p:nvSpPr>
            <p:spPr>
              <a:xfrm>
                <a:off x="6852128" y="290279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𝑿</m:t>
                      </m:r>
                    </m:oMath>
                  </m:oMathPara>
                </a14:m>
                <a:endParaRPr lang="en-US" sz="1500" b="1" i="1" dirty="0">
                  <a:solidFill>
                    <a:srgbClr val="000000"/>
                  </a:solidFill>
                  <a:latin typeface="Cambria Math" panose="02040503050406030204" pitchFamily="18" charset="0"/>
                </a:endParaRPr>
              </a:p>
            </p:txBody>
          </p:sp>
        </mc:Choice>
        <mc:Fallback xmlns="">
          <p:sp>
            <p:nvSpPr>
              <p:cNvPr id="84" name="Rectangle: Rounded Corners 83">
                <a:extLst>
                  <a:ext uri="{FF2B5EF4-FFF2-40B4-BE49-F238E27FC236}">
                    <a16:creationId xmlns:a16="http://schemas.microsoft.com/office/drawing/2014/main" id="{A139150C-BBEC-B934-E8E4-8338FF8E7EF3}"/>
                  </a:ext>
                </a:extLst>
              </p:cNvPr>
              <p:cNvSpPr>
                <a:spLocks noRot="1" noChangeAspect="1" noMove="1" noResize="1" noEditPoints="1" noAdjustHandles="1" noChangeArrowheads="1" noChangeShapeType="1" noTextEdit="1"/>
              </p:cNvSpPr>
              <p:nvPr/>
            </p:nvSpPr>
            <p:spPr>
              <a:xfrm>
                <a:off x="6852128" y="2902799"/>
                <a:ext cx="358355" cy="316918"/>
              </a:xfrm>
              <a:prstGeom prst="roundRect">
                <a:avLst/>
              </a:prstGeom>
              <a:blipFill>
                <a:blip r:embed="rId18"/>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Rounded Corners 89">
                <a:extLst>
                  <a:ext uri="{FF2B5EF4-FFF2-40B4-BE49-F238E27FC236}">
                    <a16:creationId xmlns:a16="http://schemas.microsoft.com/office/drawing/2014/main" id="{1B3AB591-E68D-165F-C74B-B3D39C103BBB}"/>
                  </a:ext>
                </a:extLst>
              </p:cNvPr>
              <p:cNvSpPr/>
              <p:nvPr/>
            </p:nvSpPr>
            <p:spPr>
              <a:xfrm>
                <a:off x="6852128" y="3330258"/>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𝑿</m:t>
                      </m:r>
                    </m:oMath>
                  </m:oMathPara>
                </a14:m>
                <a:endParaRPr lang="en-US" sz="1500" b="1" i="1" dirty="0">
                  <a:solidFill>
                    <a:srgbClr val="000000"/>
                  </a:solidFill>
                  <a:latin typeface="Cambria Math" panose="02040503050406030204" pitchFamily="18" charset="0"/>
                </a:endParaRPr>
              </a:p>
            </p:txBody>
          </p:sp>
        </mc:Choice>
        <mc:Fallback xmlns="">
          <p:sp>
            <p:nvSpPr>
              <p:cNvPr id="90" name="Rectangle: Rounded Corners 89">
                <a:extLst>
                  <a:ext uri="{FF2B5EF4-FFF2-40B4-BE49-F238E27FC236}">
                    <a16:creationId xmlns:a16="http://schemas.microsoft.com/office/drawing/2014/main" id="{1B3AB591-E68D-165F-C74B-B3D39C103BBB}"/>
                  </a:ext>
                </a:extLst>
              </p:cNvPr>
              <p:cNvSpPr>
                <a:spLocks noRot="1" noChangeAspect="1" noMove="1" noResize="1" noEditPoints="1" noAdjustHandles="1" noChangeArrowheads="1" noChangeShapeType="1" noTextEdit="1"/>
              </p:cNvSpPr>
              <p:nvPr/>
            </p:nvSpPr>
            <p:spPr>
              <a:xfrm>
                <a:off x="6852128" y="3330258"/>
                <a:ext cx="358355" cy="316918"/>
              </a:xfrm>
              <a:prstGeom prst="roundRect">
                <a:avLst/>
              </a:prstGeom>
              <a:blipFill>
                <a:blip r:embed="rId19"/>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Rounded Corners 90">
                <a:extLst>
                  <a:ext uri="{FF2B5EF4-FFF2-40B4-BE49-F238E27FC236}">
                    <a16:creationId xmlns:a16="http://schemas.microsoft.com/office/drawing/2014/main" id="{B60C236F-9F23-F475-CCFC-01E071C91EE7}"/>
                  </a:ext>
                </a:extLst>
              </p:cNvPr>
              <p:cNvSpPr/>
              <p:nvPr/>
            </p:nvSpPr>
            <p:spPr>
              <a:xfrm>
                <a:off x="7755399" y="2028268"/>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91" name="Rectangle: Rounded Corners 90">
                <a:extLst>
                  <a:ext uri="{FF2B5EF4-FFF2-40B4-BE49-F238E27FC236}">
                    <a16:creationId xmlns:a16="http://schemas.microsoft.com/office/drawing/2014/main" id="{B60C236F-9F23-F475-CCFC-01E071C91EE7}"/>
                  </a:ext>
                </a:extLst>
              </p:cNvPr>
              <p:cNvSpPr>
                <a:spLocks noRot="1" noChangeAspect="1" noMove="1" noResize="1" noEditPoints="1" noAdjustHandles="1" noChangeArrowheads="1" noChangeShapeType="1" noTextEdit="1"/>
              </p:cNvSpPr>
              <p:nvPr/>
            </p:nvSpPr>
            <p:spPr>
              <a:xfrm>
                <a:off x="7755399" y="2028268"/>
                <a:ext cx="358355" cy="316918"/>
              </a:xfrm>
              <a:prstGeom prst="roundRect">
                <a:avLst/>
              </a:prstGeom>
              <a:blipFill>
                <a:blip r:embed="rId20"/>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Rounded Corners 91">
                <a:extLst>
                  <a:ext uri="{FF2B5EF4-FFF2-40B4-BE49-F238E27FC236}">
                    <a16:creationId xmlns:a16="http://schemas.microsoft.com/office/drawing/2014/main" id="{9A8A68A3-4EF8-8283-A040-909AA288D189}"/>
                  </a:ext>
                </a:extLst>
              </p:cNvPr>
              <p:cNvSpPr/>
              <p:nvPr/>
            </p:nvSpPr>
            <p:spPr>
              <a:xfrm>
                <a:off x="7755399" y="2450474"/>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i="1" smtClean="0">
                          <a:solidFill>
                            <a:srgbClr val="FFFFFF"/>
                          </a:solidFill>
                          <a:latin typeface="Cambria Math" panose="02040503050406030204" pitchFamily="18" charset="0"/>
                        </a:rPr>
                        <m:t> </m:t>
                      </m:r>
                      <m:r>
                        <a:rPr lang="en-US" sz="1500" b="1" i="1" smtClean="0">
                          <a:solidFill>
                            <a:srgbClr val="000000"/>
                          </a:solidFill>
                          <a:latin typeface="Cambria Math" panose="02040503050406030204" pitchFamily="18" charset="0"/>
                        </a:rPr>
                        <m:t>𝑿</m:t>
                      </m:r>
                    </m:oMath>
                  </m:oMathPara>
                </a14:m>
                <a:endParaRPr lang="en-US" sz="1500" b="1" dirty="0">
                  <a:solidFill>
                    <a:srgbClr val="FFFFFF"/>
                  </a:solidFill>
                  <a:latin typeface="Arial"/>
                  <a:ea typeface="ＭＳ Ｐゴシック"/>
                </a:endParaRPr>
              </a:p>
            </p:txBody>
          </p:sp>
        </mc:Choice>
        <mc:Fallback xmlns="">
          <p:sp>
            <p:nvSpPr>
              <p:cNvPr id="92" name="Rectangle: Rounded Corners 91">
                <a:extLst>
                  <a:ext uri="{FF2B5EF4-FFF2-40B4-BE49-F238E27FC236}">
                    <a16:creationId xmlns:a16="http://schemas.microsoft.com/office/drawing/2014/main" id="{9A8A68A3-4EF8-8283-A040-909AA288D189}"/>
                  </a:ext>
                </a:extLst>
              </p:cNvPr>
              <p:cNvSpPr>
                <a:spLocks noRot="1" noChangeAspect="1" noMove="1" noResize="1" noEditPoints="1" noAdjustHandles="1" noChangeArrowheads="1" noChangeShapeType="1" noTextEdit="1"/>
              </p:cNvSpPr>
              <p:nvPr/>
            </p:nvSpPr>
            <p:spPr>
              <a:xfrm>
                <a:off x="7755399" y="2450474"/>
                <a:ext cx="358355" cy="316918"/>
              </a:xfrm>
              <a:prstGeom prst="roundRect">
                <a:avLst/>
              </a:prstGeom>
              <a:blipFill>
                <a:blip r:embed="rId21"/>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Rounded Corners 92">
                <a:extLst>
                  <a:ext uri="{FF2B5EF4-FFF2-40B4-BE49-F238E27FC236}">
                    <a16:creationId xmlns:a16="http://schemas.microsoft.com/office/drawing/2014/main" id="{835CDB70-9719-98FE-9391-F73591B3D777}"/>
                  </a:ext>
                </a:extLst>
              </p:cNvPr>
              <p:cNvSpPr/>
              <p:nvPr/>
            </p:nvSpPr>
            <p:spPr>
              <a:xfrm>
                <a:off x="7755399" y="2902799"/>
                <a:ext cx="358355" cy="316918"/>
              </a:xfrm>
              <a:prstGeom prst="roundRect">
                <a:avLst/>
              </a:prstGeom>
              <a:solidFill>
                <a:schemeClr val="tx2">
                  <a:lumMod val="40000"/>
                  <a:lumOff val="60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500" b="1" i="1">
                          <a:solidFill>
                            <a:srgbClr val="000000"/>
                          </a:solidFill>
                          <a:latin typeface="Cambria Math" panose="02040503050406030204" pitchFamily="18" charset="0"/>
                        </a:rPr>
                        <m:t> </m:t>
                      </m:r>
                      <m:r>
                        <a:rPr lang="en-US" sz="1500" b="1" i="1">
                          <a:solidFill>
                            <a:srgbClr val="000000"/>
                          </a:solidFill>
                          <a:latin typeface="Cambria Math" panose="02040503050406030204" pitchFamily="18" charset="0"/>
                        </a:rPr>
                        <m:t>𝑿</m:t>
                      </m:r>
                    </m:oMath>
                  </m:oMathPara>
                </a14:m>
                <a:endParaRPr lang="en-US" sz="1500" b="1" i="1" dirty="0">
                  <a:solidFill>
                    <a:srgbClr val="000000"/>
                  </a:solidFill>
                  <a:latin typeface="Cambria Math" panose="02040503050406030204" pitchFamily="18" charset="0"/>
                </a:endParaRPr>
              </a:p>
            </p:txBody>
          </p:sp>
        </mc:Choice>
        <mc:Fallback xmlns="">
          <p:sp>
            <p:nvSpPr>
              <p:cNvPr id="93" name="Rectangle: Rounded Corners 92">
                <a:extLst>
                  <a:ext uri="{FF2B5EF4-FFF2-40B4-BE49-F238E27FC236}">
                    <a16:creationId xmlns:a16="http://schemas.microsoft.com/office/drawing/2014/main" id="{835CDB70-9719-98FE-9391-F73591B3D777}"/>
                  </a:ext>
                </a:extLst>
              </p:cNvPr>
              <p:cNvSpPr>
                <a:spLocks noRot="1" noChangeAspect="1" noMove="1" noResize="1" noEditPoints="1" noAdjustHandles="1" noChangeArrowheads="1" noChangeShapeType="1" noTextEdit="1"/>
              </p:cNvSpPr>
              <p:nvPr/>
            </p:nvSpPr>
            <p:spPr>
              <a:xfrm>
                <a:off x="7755399" y="2902799"/>
                <a:ext cx="358355" cy="316918"/>
              </a:xfrm>
              <a:prstGeom prst="roundRect">
                <a:avLst/>
              </a:prstGeom>
              <a:blipFill>
                <a:blip r:embed="rId22"/>
                <a:stretch>
                  <a:fillRect/>
                </a:stretch>
              </a:blipFill>
              <a:ln w="5715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Rounded Corners 99">
                <a:extLst>
                  <a:ext uri="{FF2B5EF4-FFF2-40B4-BE49-F238E27FC236}">
                    <a16:creationId xmlns:a16="http://schemas.microsoft.com/office/drawing/2014/main" id="{AE2CD25E-CE2D-DF3B-58EB-C22982C172AB}"/>
                  </a:ext>
                </a:extLst>
              </p:cNvPr>
              <p:cNvSpPr/>
              <p:nvPr/>
            </p:nvSpPr>
            <p:spPr>
              <a:xfrm>
                <a:off x="1159578" y="2242463"/>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𝟏</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00" name="Rectangle: Rounded Corners 99">
                <a:extLst>
                  <a:ext uri="{FF2B5EF4-FFF2-40B4-BE49-F238E27FC236}">
                    <a16:creationId xmlns:a16="http://schemas.microsoft.com/office/drawing/2014/main" id="{AE2CD25E-CE2D-DF3B-58EB-C22982C172AB}"/>
                  </a:ext>
                </a:extLst>
              </p:cNvPr>
              <p:cNvSpPr>
                <a:spLocks noRot="1" noChangeAspect="1" noMove="1" noResize="1" noEditPoints="1" noAdjustHandles="1" noChangeArrowheads="1" noChangeShapeType="1" noTextEdit="1"/>
              </p:cNvSpPr>
              <p:nvPr/>
            </p:nvSpPr>
            <p:spPr>
              <a:xfrm>
                <a:off x="1159578" y="2242463"/>
                <a:ext cx="550801" cy="316918"/>
              </a:xfrm>
              <a:prstGeom prst="roundRect">
                <a:avLst/>
              </a:prstGeom>
              <a:blipFill>
                <a:blip r:embed="rId23"/>
                <a:stretch>
                  <a:fillRect l="-2083"/>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Rounded Corners 100">
                <a:extLst>
                  <a:ext uri="{FF2B5EF4-FFF2-40B4-BE49-F238E27FC236}">
                    <a16:creationId xmlns:a16="http://schemas.microsoft.com/office/drawing/2014/main" id="{D8AE7C0B-92D3-BF4F-BAE3-BA4418A12F60}"/>
                  </a:ext>
                </a:extLst>
              </p:cNvPr>
              <p:cNvSpPr/>
              <p:nvPr/>
            </p:nvSpPr>
            <p:spPr>
              <a:xfrm>
                <a:off x="1159578" y="2655194"/>
                <a:ext cx="56453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𝟐</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01" name="Rectangle: Rounded Corners 100">
                <a:extLst>
                  <a:ext uri="{FF2B5EF4-FFF2-40B4-BE49-F238E27FC236}">
                    <a16:creationId xmlns:a16="http://schemas.microsoft.com/office/drawing/2014/main" id="{D8AE7C0B-92D3-BF4F-BAE3-BA4418A12F60}"/>
                  </a:ext>
                </a:extLst>
              </p:cNvPr>
              <p:cNvSpPr>
                <a:spLocks noRot="1" noChangeAspect="1" noMove="1" noResize="1" noEditPoints="1" noAdjustHandles="1" noChangeArrowheads="1" noChangeShapeType="1" noTextEdit="1"/>
              </p:cNvSpPr>
              <p:nvPr/>
            </p:nvSpPr>
            <p:spPr>
              <a:xfrm>
                <a:off x="1159578" y="2655194"/>
                <a:ext cx="564531" cy="316918"/>
              </a:xfrm>
              <a:prstGeom prst="roundRect">
                <a:avLst/>
              </a:prstGeom>
              <a:blipFill>
                <a:blip r:embed="rId24"/>
                <a:stretch>
                  <a:fillRect l="-1020"/>
                </a:stretch>
              </a:blipFill>
              <a:ln w="28575">
                <a:solidFill>
                  <a:schemeClr val="accent2"/>
                </a:solidFill>
                <a:prstDash val="solid"/>
              </a:ln>
            </p:spPr>
            <p:txBody>
              <a:bodyPr/>
              <a:lstStyle/>
              <a:p>
                <a:r>
                  <a:rPr lang="en-US">
                    <a:noFill/>
                  </a:rPr>
                  <a:t> </a:t>
                </a:r>
              </a:p>
            </p:txBody>
          </p:sp>
        </mc:Fallback>
      </mc:AlternateContent>
      <p:sp>
        <p:nvSpPr>
          <p:cNvPr id="102" name="Left Brace 101">
            <a:extLst>
              <a:ext uri="{FF2B5EF4-FFF2-40B4-BE49-F238E27FC236}">
                <a16:creationId xmlns:a16="http://schemas.microsoft.com/office/drawing/2014/main" id="{7AE04B0E-92D7-7F85-02E4-CA333701AA5E}"/>
              </a:ext>
            </a:extLst>
          </p:cNvPr>
          <p:cNvSpPr/>
          <p:nvPr/>
        </p:nvSpPr>
        <p:spPr>
          <a:xfrm rot="16200000">
            <a:off x="2755743" y="2556778"/>
            <a:ext cx="213290" cy="2143760"/>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BB55DFA-9F6A-0A01-4F2E-1203F79C1387}"/>
                  </a:ext>
                </a:extLst>
              </p:cNvPr>
              <p:cNvSpPr txBox="1"/>
              <p:nvPr/>
            </p:nvSpPr>
            <p:spPr>
              <a:xfrm>
                <a:off x="1441843" y="1464373"/>
                <a:ext cx="2413487" cy="646331"/>
              </a:xfrm>
              <a:prstGeom prst="rect">
                <a:avLst/>
              </a:prstGeom>
              <a:noFill/>
            </p:spPr>
            <p:txBody>
              <a:bodyPr wrap="square" rtlCol="0">
                <a:spAutoFit/>
              </a:bodyPr>
              <a:lstStyle/>
              <a:p>
                <a:r>
                  <a:rPr lang="en-US" sz="1200" dirty="0"/>
                  <a:t>The double negation gate assures that at measurement,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1</m:t>
                        </m:r>
                      </m:sub>
                    </m:sSub>
                  </m:oMath>
                </a14:m>
                <a:r>
                  <a:rPr lang="en-US" sz="1200" dirty="0"/>
                  <a:t> and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2</m:t>
                        </m:r>
                      </m:sub>
                    </m:sSub>
                  </m:oMath>
                </a14:m>
                <a:r>
                  <a:rPr lang="en-US" sz="1200" dirty="0"/>
                  <a:t> are not modified.</a:t>
                </a:r>
              </a:p>
            </p:txBody>
          </p:sp>
        </mc:Choice>
        <mc:Fallback xmlns="">
          <p:sp>
            <p:nvSpPr>
              <p:cNvPr id="103" name="TextBox 102">
                <a:extLst>
                  <a:ext uri="{FF2B5EF4-FFF2-40B4-BE49-F238E27FC236}">
                    <a16:creationId xmlns:a16="http://schemas.microsoft.com/office/drawing/2014/main" id="{1BB55DFA-9F6A-0A01-4F2E-1203F79C1387}"/>
                  </a:ext>
                </a:extLst>
              </p:cNvPr>
              <p:cNvSpPr txBox="1">
                <a:spLocks noRot="1" noChangeAspect="1" noMove="1" noResize="1" noEditPoints="1" noAdjustHandles="1" noChangeArrowheads="1" noChangeShapeType="1" noTextEdit="1"/>
              </p:cNvSpPr>
              <p:nvPr/>
            </p:nvSpPr>
            <p:spPr>
              <a:xfrm>
                <a:off x="1441843" y="1464373"/>
                <a:ext cx="2413487" cy="646331"/>
              </a:xfrm>
              <a:prstGeom prst="rect">
                <a:avLst/>
              </a:prstGeom>
              <a:blipFill>
                <a:blip r:embed="rId25"/>
                <a:stretch>
                  <a:fillRect l="-253" t="-943"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489D2172-84D0-5E82-71E3-DA9082BDB7E8}"/>
                  </a:ext>
                </a:extLst>
              </p:cNvPr>
              <p:cNvSpPr txBox="1"/>
              <p:nvPr/>
            </p:nvSpPr>
            <p:spPr>
              <a:xfrm>
                <a:off x="1326630" y="3818057"/>
                <a:ext cx="3082893" cy="646331"/>
              </a:xfrm>
              <a:prstGeom prst="rect">
                <a:avLst/>
              </a:prstGeom>
              <a:noFill/>
            </p:spPr>
            <p:txBody>
              <a:bodyPr wrap="square" rtlCol="0">
                <a:spAutoFit/>
              </a:bodyPr>
              <a:lstStyle/>
              <a:p>
                <a:r>
                  <a:rPr lang="en-US" sz="1200" dirty="0"/>
                  <a:t>The state of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3</m:t>
                        </m:r>
                      </m:sub>
                    </m:sSub>
                  </m:oMath>
                </a14:m>
                <a:r>
                  <a:rPr lang="en-US" sz="1200" dirty="0"/>
                  <a:t> will not be modified if prior to the negation gate,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1</m:t>
                        </m:r>
                      </m:sub>
                    </m:sSub>
                  </m:oMath>
                </a14:m>
                <a:r>
                  <a:rPr lang="en-US" sz="1200" dirty="0"/>
                  <a:t> and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𝜓</m:t>
                        </m:r>
                      </m:e>
                      <m:sub>
                        <m:r>
                          <a:rPr lang="en-US" sz="1200" b="0" i="1" smtClean="0">
                            <a:latin typeface="Cambria Math" panose="02040503050406030204" pitchFamily="18" charset="0"/>
                          </a:rPr>
                          <m:t>2</m:t>
                        </m:r>
                      </m:sub>
                    </m:sSub>
                  </m:oMath>
                </a14:m>
                <a:r>
                  <a:rPr lang="en-US" sz="1200" dirty="0"/>
                  <a:t> were in state </a:t>
                </a:r>
                <a14:m>
                  <m:oMath xmlns:m="http://schemas.openxmlformats.org/officeDocument/2006/math">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0</m:t>
                        </m:r>
                      </m:e>
                    </m:d>
                  </m:oMath>
                </a14:m>
                <a:r>
                  <a:rPr lang="en-US" sz="1200" dirty="0"/>
                  <a:t> </a:t>
                </a:r>
              </a:p>
            </p:txBody>
          </p:sp>
        </mc:Choice>
        <mc:Fallback>
          <p:sp>
            <p:nvSpPr>
              <p:cNvPr id="104" name="TextBox 103">
                <a:extLst>
                  <a:ext uri="{FF2B5EF4-FFF2-40B4-BE49-F238E27FC236}">
                    <a16:creationId xmlns:a16="http://schemas.microsoft.com/office/drawing/2014/main" id="{489D2172-84D0-5E82-71E3-DA9082BDB7E8}"/>
                  </a:ext>
                </a:extLst>
              </p:cNvPr>
              <p:cNvSpPr txBox="1">
                <a:spLocks noRot="1" noChangeAspect="1" noMove="1" noResize="1" noEditPoints="1" noAdjustHandles="1" noChangeArrowheads="1" noChangeShapeType="1" noTextEdit="1"/>
              </p:cNvSpPr>
              <p:nvPr/>
            </p:nvSpPr>
            <p:spPr>
              <a:xfrm>
                <a:off x="1326630" y="3818057"/>
                <a:ext cx="3082893" cy="646331"/>
              </a:xfrm>
              <a:prstGeom prst="rect">
                <a:avLst/>
              </a:prstGeom>
              <a:blipFill>
                <a:blip r:embed="rId26"/>
                <a:stretch>
                  <a:fillRect b="-5769"/>
                </a:stretch>
              </a:blipFill>
            </p:spPr>
            <p:txBody>
              <a:bodyPr/>
              <a:lstStyle/>
              <a:p>
                <a:r>
                  <a:rPr lang="en-US">
                    <a:noFill/>
                  </a:rPr>
                  <a:t> </a:t>
                </a:r>
              </a:p>
            </p:txBody>
          </p:sp>
        </mc:Fallback>
      </mc:AlternateContent>
      <p:sp>
        <p:nvSpPr>
          <p:cNvPr id="19" name="Arrow: Right 18">
            <a:extLst>
              <a:ext uri="{FF2B5EF4-FFF2-40B4-BE49-F238E27FC236}">
                <a16:creationId xmlns:a16="http://schemas.microsoft.com/office/drawing/2014/main" id="{4638D215-96BB-BC4E-7FD8-107C9AAFBEDA}"/>
              </a:ext>
            </a:extLst>
          </p:cNvPr>
          <p:cNvSpPr/>
          <p:nvPr/>
        </p:nvSpPr>
        <p:spPr>
          <a:xfrm>
            <a:off x="4454493" y="2737639"/>
            <a:ext cx="592891" cy="177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2" name="Left Brace 131">
            <a:extLst>
              <a:ext uri="{FF2B5EF4-FFF2-40B4-BE49-F238E27FC236}">
                <a16:creationId xmlns:a16="http://schemas.microsoft.com/office/drawing/2014/main" id="{6A1A8FAE-5D4E-FC79-1E46-4C809052F918}"/>
              </a:ext>
            </a:extLst>
          </p:cNvPr>
          <p:cNvSpPr/>
          <p:nvPr/>
        </p:nvSpPr>
        <p:spPr>
          <a:xfrm rot="16200000">
            <a:off x="7573408" y="2770068"/>
            <a:ext cx="213290" cy="2143760"/>
          </a:xfrm>
          <a:prstGeom prst="leftBrace">
            <a:avLst/>
          </a:prstGeom>
          <a:no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36DB598B-54BD-327B-53BA-A014E0F952AD}"/>
              </a:ext>
            </a:extLst>
          </p:cNvPr>
          <p:cNvSpPr txBox="1"/>
          <p:nvPr/>
        </p:nvSpPr>
        <p:spPr>
          <a:xfrm>
            <a:off x="6448953" y="4039391"/>
            <a:ext cx="2950205" cy="461665"/>
          </a:xfrm>
          <a:prstGeom prst="rect">
            <a:avLst/>
          </a:prstGeom>
          <a:noFill/>
        </p:spPr>
        <p:txBody>
          <a:bodyPr wrap="square" rtlCol="0">
            <a:spAutoFit/>
          </a:bodyPr>
          <a:lstStyle/>
          <a:p>
            <a:r>
              <a:rPr lang="en-US" sz="1200" dirty="0"/>
              <a:t>Extension to multiple qubits is also possible.</a:t>
            </a:r>
          </a:p>
        </p:txBody>
      </p:sp>
      <mc:AlternateContent xmlns:mc="http://schemas.openxmlformats.org/markup-compatibility/2006" xmlns:a14="http://schemas.microsoft.com/office/drawing/2010/main">
        <mc:Choice Requires="a14">
          <p:sp>
            <p:nvSpPr>
              <p:cNvPr id="151" name="Rectangle: Rounded Corners 150">
                <a:extLst>
                  <a:ext uri="{FF2B5EF4-FFF2-40B4-BE49-F238E27FC236}">
                    <a16:creationId xmlns:a16="http://schemas.microsoft.com/office/drawing/2014/main" id="{0B2C8AC8-ECE5-4681-B92F-C5E77BCDA7C0}"/>
                  </a:ext>
                </a:extLst>
              </p:cNvPr>
              <p:cNvSpPr/>
              <p:nvPr/>
            </p:nvSpPr>
            <p:spPr>
              <a:xfrm>
                <a:off x="6197905" y="2032389"/>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𝟏</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51" name="Rectangle: Rounded Corners 150">
                <a:extLst>
                  <a:ext uri="{FF2B5EF4-FFF2-40B4-BE49-F238E27FC236}">
                    <a16:creationId xmlns:a16="http://schemas.microsoft.com/office/drawing/2014/main" id="{0B2C8AC8-ECE5-4681-B92F-C5E77BCDA7C0}"/>
                  </a:ext>
                </a:extLst>
              </p:cNvPr>
              <p:cNvSpPr>
                <a:spLocks noRot="1" noChangeAspect="1" noMove="1" noResize="1" noEditPoints="1" noAdjustHandles="1" noChangeArrowheads="1" noChangeShapeType="1" noTextEdit="1"/>
              </p:cNvSpPr>
              <p:nvPr/>
            </p:nvSpPr>
            <p:spPr>
              <a:xfrm>
                <a:off x="6197905" y="2032389"/>
                <a:ext cx="550801" cy="316918"/>
              </a:xfrm>
              <a:prstGeom prst="roundRect">
                <a:avLst/>
              </a:prstGeom>
              <a:blipFill>
                <a:blip r:embed="rId27"/>
                <a:stretch>
                  <a:fillRect l="-2105"/>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Rectangle: Rounded Corners 151">
                <a:extLst>
                  <a:ext uri="{FF2B5EF4-FFF2-40B4-BE49-F238E27FC236}">
                    <a16:creationId xmlns:a16="http://schemas.microsoft.com/office/drawing/2014/main" id="{EC528852-C4AD-577A-CD7B-5133D19EB04D}"/>
                  </a:ext>
                </a:extLst>
              </p:cNvPr>
              <p:cNvSpPr/>
              <p:nvPr/>
            </p:nvSpPr>
            <p:spPr>
              <a:xfrm>
                <a:off x="6197905" y="2435903"/>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𝟐</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52" name="Rectangle: Rounded Corners 151">
                <a:extLst>
                  <a:ext uri="{FF2B5EF4-FFF2-40B4-BE49-F238E27FC236}">
                    <a16:creationId xmlns:a16="http://schemas.microsoft.com/office/drawing/2014/main" id="{EC528852-C4AD-577A-CD7B-5133D19EB04D}"/>
                  </a:ext>
                </a:extLst>
              </p:cNvPr>
              <p:cNvSpPr>
                <a:spLocks noRot="1" noChangeAspect="1" noMove="1" noResize="1" noEditPoints="1" noAdjustHandles="1" noChangeArrowheads="1" noChangeShapeType="1" noTextEdit="1"/>
              </p:cNvSpPr>
              <p:nvPr/>
            </p:nvSpPr>
            <p:spPr>
              <a:xfrm>
                <a:off x="6197905" y="2435903"/>
                <a:ext cx="550801" cy="316918"/>
              </a:xfrm>
              <a:prstGeom prst="roundRect">
                <a:avLst/>
              </a:prstGeom>
              <a:blipFill>
                <a:blip r:embed="rId28"/>
                <a:stretch>
                  <a:fillRect l="-2105"/>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Rounded Corners 152">
                <a:extLst>
                  <a:ext uri="{FF2B5EF4-FFF2-40B4-BE49-F238E27FC236}">
                    <a16:creationId xmlns:a16="http://schemas.microsoft.com/office/drawing/2014/main" id="{F8832869-B9F6-6092-D720-AA7BE6D5F387}"/>
                  </a:ext>
                </a:extLst>
              </p:cNvPr>
              <p:cNvSpPr/>
              <p:nvPr/>
            </p:nvSpPr>
            <p:spPr>
              <a:xfrm>
                <a:off x="6197905" y="2918378"/>
                <a:ext cx="550801" cy="316918"/>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𝑹</m:t>
                          </m:r>
                        </m:e>
                        <m:sub>
                          <m:r>
                            <a:rPr lang="en-US" sz="1200" b="1" i="1">
                              <a:solidFill>
                                <a:srgbClr val="000000"/>
                              </a:solidFill>
                              <a:latin typeface="Cambria Math" panose="02040503050406030204" pitchFamily="18" charset="0"/>
                            </a:rPr>
                            <m:t>𝒚</m:t>
                          </m:r>
                        </m:sub>
                      </m:sSub>
                      <m:r>
                        <a:rPr lang="en-US" sz="1200" b="1" i="1">
                          <a:solidFill>
                            <a:srgbClr val="000000"/>
                          </a:solidFill>
                          <a:latin typeface="Cambria Math" panose="02040503050406030204" pitchFamily="18" charset="0"/>
                        </a:rPr>
                        <m:t>(</m:t>
                      </m:r>
                      <m:sSub>
                        <m:sSubPr>
                          <m:ctrlPr>
                            <a:rPr lang="en-US" sz="1200" b="1" i="1" smtClean="0">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𝝃</m:t>
                          </m:r>
                        </m:e>
                        <m:sub>
                          <m:r>
                            <a:rPr lang="en-US" sz="1200" b="1" i="1" smtClean="0">
                              <a:solidFill>
                                <a:srgbClr val="000000"/>
                              </a:solidFill>
                              <a:latin typeface="Cambria Math" panose="02040503050406030204" pitchFamily="18" charset="0"/>
                            </a:rPr>
                            <m:t>𝟑</m:t>
                          </m:r>
                        </m:sub>
                      </m:sSub>
                      <m:r>
                        <a:rPr lang="en-US" sz="1200" b="1" i="1">
                          <a:solidFill>
                            <a:srgbClr val="000000"/>
                          </a:solidFill>
                          <a:latin typeface="Cambria Math" panose="02040503050406030204" pitchFamily="18" charset="0"/>
                        </a:rPr>
                        <m:t>)</m:t>
                      </m:r>
                    </m:oMath>
                  </m:oMathPara>
                </a14:m>
                <a:endParaRPr lang="en-US" sz="1500" b="1" i="1" dirty="0">
                  <a:solidFill>
                    <a:srgbClr val="000000"/>
                  </a:solidFill>
                  <a:latin typeface="Cambria Math" panose="02040503050406030204" pitchFamily="18" charset="0"/>
                </a:endParaRPr>
              </a:p>
            </p:txBody>
          </p:sp>
        </mc:Choice>
        <mc:Fallback xmlns="">
          <p:sp>
            <p:nvSpPr>
              <p:cNvPr id="153" name="Rectangle: Rounded Corners 152">
                <a:extLst>
                  <a:ext uri="{FF2B5EF4-FFF2-40B4-BE49-F238E27FC236}">
                    <a16:creationId xmlns:a16="http://schemas.microsoft.com/office/drawing/2014/main" id="{F8832869-B9F6-6092-D720-AA7BE6D5F387}"/>
                  </a:ext>
                </a:extLst>
              </p:cNvPr>
              <p:cNvSpPr>
                <a:spLocks noRot="1" noChangeAspect="1" noMove="1" noResize="1" noEditPoints="1" noAdjustHandles="1" noChangeArrowheads="1" noChangeShapeType="1" noTextEdit="1"/>
              </p:cNvSpPr>
              <p:nvPr/>
            </p:nvSpPr>
            <p:spPr>
              <a:xfrm>
                <a:off x="6197905" y="2918378"/>
                <a:ext cx="550801" cy="316918"/>
              </a:xfrm>
              <a:prstGeom prst="roundRect">
                <a:avLst/>
              </a:prstGeom>
              <a:blipFill>
                <a:blip r:embed="rId29"/>
                <a:stretch>
                  <a:fillRect l="-2105"/>
                </a:stretch>
              </a:blipFill>
              <a:ln w="28575">
                <a:solidFill>
                  <a:schemeClr val="accent2"/>
                </a:solidFill>
                <a:prstDash val="solid"/>
              </a:ln>
            </p:spPr>
            <p:txBody>
              <a:bodyPr/>
              <a:lstStyle/>
              <a:p>
                <a:r>
                  <a:rPr lang="en-US">
                    <a:noFill/>
                  </a:rPr>
                  <a:t> </a:t>
                </a:r>
              </a:p>
            </p:txBody>
          </p:sp>
        </mc:Fallback>
      </mc:AlternateContent>
    </p:spTree>
    <p:extLst>
      <p:ext uri="{BB962C8B-B14F-4D97-AF65-F5344CB8AC3E}">
        <p14:creationId xmlns:p14="http://schemas.microsoft.com/office/powerpoint/2010/main" val="36865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8" grpId="0"/>
      <p:bldP spid="138" grpId="0"/>
      <p:bldP spid="139" grpId="0" animBg="1"/>
      <p:bldP spid="146" grpId="0"/>
      <p:bldP spid="149" grpId="0" animBg="1"/>
      <p:bldP spid="82" grpId="0" animBg="1"/>
      <p:bldP spid="83" grpId="0" animBg="1"/>
      <p:bldP spid="84" grpId="0" animBg="1"/>
      <p:bldP spid="90" grpId="0" animBg="1"/>
      <p:bldP spid="91" grpId="0" animBg="1"/>
      <p:bldP spid="92" grpId="0" animBg="1"/>
      <p:bldP spid="93" grpId="0" animBg="1"/>
      <p:bldP spid="19" grpId="0" animBg="1"/>
      <p:bldP spid="132" grpId="0" animBg="1"/>
      <p:bldP spid="150" grpId="0"/>
      <p:bldP spid="151" grpId="0" animBg="1"/>
      <p:bldP spid="152" grpId="0" animBg="1"/>
      <p:bldP spid="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58F8B-2947-41B9-0D80-1BC5AF56054A}"/>
              </a:ext>
            </a:extLst>
          </p:cNvPr>
          <p:cNvSpPr>
            <a:spLocks noGrp="1"/>
          </p:cNvSpPr>
          <p:nvPr>
            <p:ph type="body" sz="quarter" idx="32"/>
          </p:nvPr>
        </p:nvSpPr>
        <p:spPr>
          <a:xfrm>
            <a:off x="574766" y="1865343"/>
            <a:ext cx="7772400" cy="498598"/>
          </a:xfrm>
        </p:spPr>
        <p:txBody>
          <a:bodyPr/>
          <a:lstStyle/>
          <a:p>
            <a:r>
              <a:rPr lang="en-US" dirty="0"/>
              <a:t>Quantum Encoding of Fault Trees</a:t>
            </a:r>
          </a:p>
        </p:txBody>
      </p:sp>
    </p:spTree>
    <p:extLst>
      <p:ext uri="{BB962C8B-B14F-4D97-AF65-F5344CB8AC3E}">
        <p14:creationId xmlns:p14="http://schemas.microsoft.com/office/powerpoint/2010/main" val="226792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56302B3C-EA5A-B445-9C3C-9976BE664647}"/>
              </a:ext>
            </a:extLst>
          </p:cNvPr>
          <p:cNvCxnSpPr>
            <a:cxnSpLocks/>
          </p:cNvCxnSpPr>
          <p:nvPr/>
        </p:nvCxnSpPr>
        <p:spPr>
          <a:xfrm>
            <a:off x="6007764" y="3466850"/>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4952EA4-6471-46CF-8603-81DED2E64301}"/>
                  </a:ext>
                </a:extLst>
              </p:cNvPr>
              <p:cNvSpPr txBox="1"/>
              <p:nvPr/>
            </p:nvSpPr>
            <p:spPr>
              <a:xfrm>
                <a:off x="5298375" y="3375015"/>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𝐴</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51" name="TextBox 50">
                <a:extLst>
                  <a:ext uri="{FF2B5EF4-FFF2-40B4-BE49-F238E27FC236}">
                    <a16:creationId xmlns:a16="http://schemas.microsoft.com/office/drawing/2014/main" id="{24952EA4-6471-46CF-8603-81DED2E64301}"/>
                  </a:ext>
                </a:extLst>
              </p:cNvPr>
              <p:cNvSpPr txBox="1">
                <a:spLocks noRot="1" noChangeAspect="1" noMove="1" noResize="1" noEditPoints="1" noAdjustHandles="1" noChangeArrowheads="1" noChangeShapeType="1" noTextEdit="1"/>
              </p:cNvSpPr>
              <p:nvPr/>
            </p:nvSpPr>
            <p:spPr>
              <a:xfrm>
                <a:off x="5298375" y="3375015"/>
                <a:ext cx="883784" cy="169277"/>
              </a:xfrm>
              <a:prstGeom prst="rect">
                <a:avLst/>
              </a:prstGeom>
              <a:blipFill>
                <a:blip r:embed="rId2"/>
                <a:stretch>
                  <a:fillRect b="-40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AB565BA2-A04D-D7E7-B8B2-BAFF82E1B916}"/>
                  </a:ext>
                </a:extLst>
              </p:cNvPr>
              <p:cNvSpPr txBox="1"/>
              <p:nvPr/>
            </p:nvSpPr>
            <p:spPr>
              <a:xfrm>
                <a:off x="5298375" y="3537968"/>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𝐵</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14" name="TextBox 113">
                <a:extLst>
                  <a:ext uri="{FF2B5EF4-FFF2-40B4-BE49-F238E27FC236}">
                    <a16:creationId xmlns:a16="http://schemas.microsoft.com/office/drawing/2014/main" id="{AB565BA2-A04D-D7E7-B8B2-BAFF82E1B916}"/>
                  </a:ext>
                </a:extLst>
              </p:cNvPr>
              <p:cNvSpPr txBox="1">
                <a:spLocks noRot="1" noChangeAspect="1" noMove="1" noResize="1" noEditPoints="1" noAdjustHandles="1" noChangeArrowheads="1" noChangeShapeType="1" noTextEdit="1"/>
              </p:cNvSpPr>
              <p:nvPr/>
            </p:nvSpPr>
            <p:spPr>
              <a:xfrm>
                <a:off x="5298375" y="3537968"/>
                <a:ext cx="883784" cy="169277"/>
              </a:xfrm>
              <a:prstGeom prst="rect">
                <a:avLst/>
              </a:prstGeom>
              <a:blipFill>
                <a:blip r:embed="rId3"/>
                <a:stretch>
                  <a:fillRect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56D667F9-18DB-F87B-7921-AE5F55BA631F}"/>
                  </a:ext>
                </a:extLst>
              </p:cNvPr>
              <p:cNvSpPr txBox="1"/>
              <p:nvPr/>
            </p:nvSpPr>
            <p:spPr>
              <a:xfrm>
                <a:off x="5298375" y="3709217"/>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1</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15" name="TextBox 114">
                <a:extLst>
                  <a:ext uri="{FF2B5EF4-FFF2-40B4-BE49-F238E27FC236}">
                    <a16:creationId xmlns:a16="http://schemas.microsoft.com/office/drawing/2014/main" id="{56D667F9-18DB-F87B-7921-AE5F55BA631F}"/>
                  </a:ext>
                </a:extLst>
              </p:cNvPr>
              <p:cNvSpPr txBox="1">
                <a:spLocks noRot="1" noChangeAspect="1" noMove="1" noResize="1" noEditPoints="1" noAdjustHandles="1" noChangeArrowheads="1" noChangeShapeType="1" noTextEdit="1"/>
              </p:cNvSpPr>
              <p:nvPr/>
            </p:nvSpPr>
            <p:spPr>
              <a:xfrm>
                <a:off x="5298375" y="3709217"/>
                <a:ext cx="883784" cy="169277"/>
              </a:xfrm>
              <a:prstGeom prst="rect">
                <a:avLst/>
              </a:prstGeom>
              <a:blipFill>
                <a:blip r:embed="rId4"/>
                <a:stretch>
                  <a:fillRect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A666986-4984-53BC-65E3-C73B3FF2B03C}"/>
                  </a:ext>
                </a:extLst>
              </p:cNvPr>
              <p:cNvSpPr txBox="1"/>
              <p:nvPr/>
            </p:nvSpPr>
            <p:spPr>
              <a:xfrm>
                <a:off x="5298375" y="3891831"/>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𝐶</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16" name="TextBox 115">
                <a:extLst>
                  <a:ext uri="{FF2B5EF4-FFF2-40B4-BE49-F238E27FC236}">
                    <a16:creationId xmlns:a16="http://schemas.microsoft.com/office/drawing/2014/main" id="{4A666986-4984-53BC-65E3-C73B3FF2B03C}"/>
                  </a:ext>
                </a:extLst>
              </p:cNvPr>
              <p:cNvSpPr txBox="1">
                <a:spLocks noRot="1" noChangeAspect="1" noMove="1" noResize="1" noEditPoints="1" noAdjustHandles="1" noChangeArrowheads="1" noChangeShapeType="1" noTextEdit="1"/>
              </p:cNvSpPr>
              <p:nvPr/>
            </p:nvSpPr>
            <p:spPr>
              <a:xfrm>
                <a:off x="5298375" y="3891831"/>
                <a:ext cx="883784" cy="169277"/>
              </a:xfrm>
              <a:prstGeom prst="rect">
                <a:avLst/>
              </a:prstGeom>
              <a:blipFill>
                <a:blip r:embed="rId5"/>
                <a:stretch>
                  <a:fillRect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A9C8CA51-A530-FE86-C8F6-7FA6D63D38B7}"/>
                  </a:ext>
                </a:extLst>
              </p:cNvPr>
              <p:cNvSpPr txBox="1"/>
              <p:nvPr/>
            </p:nvSpPr>
            <p:spPr>
              <a:xfrm>
                <a:off x="5298375" y="4069341"/>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𝐷</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17" name="TextBox 116">
                <a:extLst>
                  <a:ext uri="{FF2B5EF4-FFF2-40B4-BE49-F238E27FC236}">
                    <a16:creationId xmlns:a16="http://schemas.microsoft.com/office/drawing/2014/main" id="{A9C8CA51-A530-FE86-C8F6-7FA6D63D38B7}"/>
                  </a:ext>
                </a:extLst>
              </p:cNvPr>
              <p:cNvSpPr txBox="1">
                <a:spLocks noRot="1" noChangeAspect="1" noMove="1" noResize="1" noEditPoints="1" noAdjustHandles="1" noChangeArrowheads="1" noChangeShapeType="1" noTextEdit="1"/>
              </p:cNvSpPr>
              <p:nvPr/>
            </p:nvSpPr>
            <p:spPr>
              <a:xfrm>
                <a:off x="5298375" y="4069341"/>
                <a:ext cx="883784" cy="169277"/>
              </a:xfrm>
              <a:prstGeom prst="rect">
                <a:avLst/>
              </a:prstGeom>
              <a:blipFill>
                <a:blip r:embed="rId6"/>
                <a:stretch>
                  <a:fillRect b="-40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9321F4F8-8362-A0BA-54EB-E46B283DDCD8}"/>
                  </a:ext>
                </a:extLst>
              </p:cNvPr>
              <p:cNvSpPr txBox="1"/>
              <p:nvPr/>
            </p:nvSpPr>
            <p:spPr>
              <a:xfrm>
                <a:off x="5298375" y="4233565"/>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2</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0" name="TextBox 119">
                <a:extLst>
                  <a:ext uri="{FF2B5EF4-FFF2-40B4-BE49-F238E27FC236}">
                    <a16:creationId xmlns:a16="http://schemas.microsoft.com/office/drawing/2014/main" id="{9321F4F8-8362-A0BA-54EB-E46B283DDCD8}"/>
                  </a:ext>
                </a:extLst>
              </p:cNvPr>
              <p:cNvSpPr txBox="1">
                <a:spLocks noRot="1" noChangeAspect="1" noMove="1" noResize="1" noEditPoints="1" noAdjustHandles="1" noChangeArrowheads="1" noChangeShapeType="1" noTextEdit="1"/>
              </p:cNvSpPr>
              <p:nvPr/>
            </p:nvSpPr>
            <p:spPr>
              <a:xfrm>
                <a:off x="5298375" y="4233565"/>
                <a:ext cx="883784" cy="169277"/>
              </a:xfrm>
              <a:prstGeom prst="rect">
                <a:avLst/>
              </a:prstGeom>
              <a:blipFill>
                <a:blip r:embed="rId7"/>
                <a:stretch>
                  <a:fillRect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827BA047-FB4F-2D19-8D8C-F274AEE26329}"/>
                  </a:ext>
                </a:extLst>
              </p:cNvPr>
              <p:cNvSpPr txBox="1"/>
              <p:nvPr/>
            </p:nvSpPr>
            <p:spPr>
              <a:xfrm>
                <a:off x="5215982" y="4391407"/>
                <a:ext cx="883784" cy="169277"/>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100" b="0" i="1" smtClean="0">
                              <a:solidFill>
                                <a:srgbClr val="000000"/>
                              </a:solidFill>
                              <a:latin typeface="Cambria Math" panose="02040503050406030204" pitchFamily="18" charset="0"/>
                            </a:rPr>
                          </m:ctrlPr>
                        </m:sSubPr>
                        <m:e>
                          <m:r>
                            <a:rPr lang="en-US" sz="1100" i="1" smtClean="0">
                              <a:solidFill>
                                <a:srgbClr val="000000"/>
                              </a:solidFill>
                              <a:latin typeface="Cambria Math" panose="02040503050406030204" pitchFamily="18" charset="0"/>
                            </a:rPr>
                            <m:t>𝜓</m:t>
                          </m:r>
                        </m:e>
                        <m:sub>
                          <m:r>
                            <a:rPr lang="en-US" sz="1100" b="0" i="1" smtClean="0">
                              <a:solidFill>
                                <a:srgbClr val="000000"/>
                              </a:solidFill>
                              <a:latin typeface="Cambria Math" panose="02040503050406030204" pitchFamily="18" charset="0"/>
                            </a:rPr>
                            <m:t>𝑇𝑂𝑃</m:t>
                          </m:r>
                        </m:sub>
                      </m:sSub>
                      <m:r>
                        <a:rPr lang="en-US" sz="1100" b="0" i="1" smtClean="0">
                          <a:solidFill>
                            <a:srgbClr val="000000"/>
                          </a:solidFill>
                          <a:latin typeface="Cambria Math" panose="02040503050406030204" pitchFamily="18" charset="0"/>
                        </a:rPr>
                        <m:t>=</m:t>
                      </m:r>
                      <m:d>
                        <m:dPr>
                          <m:begChr m:val="|"/>
                          <m:endChr m:val="⟩"/>
                          <m:ctrlPr>
                            <a:rPr lang="es-ES" sz="1100" i="1">
                              <a:solidFill>
                                <a:srgbClr val="000000"/>
                              </a:solidFill>
                              <a:latin typeface="Cambria Math" panose="02040503050406030204" pitchFamily="18" charset="0"/>
                            </a:rPr>
                          </m:ctrlPr>
                        </m:dPr>
                        <m:e>
                          <m:r>
                            <a:rPr lang="es-ES" sz="1100" i="1">
                              <a:solidFill>
                                <a:srgbClr val="000000"/>
                              </a:solidFill>
                              <a:latin typeface="Cambria Math" panose="02040503050406030204" pitchFamily="18" charset="0"/>
                            </a:rPr>
                            <m:t>0</m:t>
                          </m:r>
                        </m:e>
                      </m:d>
                    </m:oMath>
                  </m:oMathPara>
                </a14:m>
                <a:endParaRPr lang="en-US" sz="1500" b="1" dirty="0">
                  <a:solidFill>
                    <a:srgbClr val="000000"/>
                  </a:solidFill>
                  <a:latin typeface="Arial" charset="0"/>
                  <a:ea typeface="ＭＳ Ｐゴシック" charset="0"/>
                </a:endParaRPr>
              </a:p>
            </p:txBody>
          </p:sp>
        </mc:Choice>
        <mc:Fallback xmlns="">
          <p:sp>
            <p:nvSpPr>
              <p:cNvPr id="121" name="TextBox 120">
                <a:extLst>
                  <a:ext uri="{FF2B5EF4-FFF2-40B4-BE49-F238E27FC236}">
                    <a16:creationId xmlns:a16="http://schemas.microsoft.com/office/drawing/2014/main" id="{827BA047-FB4F-2D19-8D8C-F274AEE26329}"/>
                  </a:ext>
                </a:extLst>
              </p:cNvPr>
              <p:cNvSpPr txBox="1">
                <a:spLocks noRot="1" noChangeAspect="1" noMove="1" noResize="1" noEditPoints="1" noAdjustHandles="1" noChangeArrowheads="1" noChangeShapeType="1" noTextEdit="1"/>
              </p:cNvSpPr>
              <p:nvPr/>
            </p:nvSpPr>
            <p:spPr>
              <a:xfrm>
                <a:off x="5215982" y="4391407"/>
                <a:ext cx="883784" cy="169277"/>
              </a:xfrm>
              <a:prstGeom prst="rect">
                <a:avLst/>
              </a:prstGeom>
              <a:blipFill>
                <a:blip r:embed="rId8"/>
                <a:stretch>
                  <a:fillRect b="-35714"/>
                </a:stretch>
              </a:blipFill>
            </p:spPr>
            <p:txBody>
              <a:bodyPr/>
              <a:lstStyle/>
              <a:p>
                <a:r>
                  <a:rPr lang="en-US">
                    <a:noFill/>
                  </a:rPr>
                  <a:t> </a:t>
                </a:r>
              </a:p>
            </p:txBody>
          </p:sp>
        </mc:Fallback>
      </mc:AlternateContent>
      <p:cxnSp>
        <p:nvCxnSpPr>
          <p:cNvPr id="123" name="Straight Connector 122">
            <a:extLst>
              <a:ext uri="{FF2B5EF4-FFF2-40B4-BE49-F238E27FC236}">
                <a16:creationId xmlns:a16="http://schemas.microsoft.com/office/drawing/2014/main" id="{3E829431-D7AA-8AD4-0F75-F3FD2489521F}"/>
              </a:ext>
            </a:extLst>
          </p:cNvPr>
          <p:cNvCxnSpPr>
            <a:cxnSpLocks/>
          </p:cNvCxnSpPr>
          <p:nvPr/>
        </p:nvCxnSpPr>
        <p:spPr>
          <a:xfrm>
            <a:off x="6007764" y="3622096"/>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61D8F25-2639-B7FB-100D-D22DB4AE8260}"/>
              </a:ext>
            </a:extLst>
          </p:cNvPr>
          <p:cNvCxnSpPr>
            <a:cxnSpLocks/>
          </p:cNvCxnSpPr>
          <p:nvPr/>
        </p:nvCxnSpPr>
        <p:spPr>
          <a:xfrm>
            <a:off x="6007764" y="3811088"/>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FD0464A-8966-5C42-8D78-EA2F66A51ABD}"/>
              </a:ext>
            </a:extLst>
          </p:cNvPr>
          <p:cNvCxnSpPr>
            <a:cxnSpLocks/>
          </p:cNvCxnSpPr>
          <p:nvPr/>
        </p:nvCxnSpPr>
        <p:spPr>
          <a:xfrm>
            <a:off x="6007764" y="3989188"/>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52A6C1-6CCD-C735-A39E-7E0846B3BB13}"/>
              </a:ext>
            </a:extLst>
          </p:cNvPr>
          <p:cNvCxnSpPr>
            <a:cxnSpLocks/>
          </p:cNvCxnSpPr>
          <p:nvPr/>
        </p:nvCxnSpPr>
        <p:spPr>
          <a:xfrm>
            <a:off x="6007764" y="4156794"/>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DBF6079-D50F-5650-737D-F6A564304A16}"/>
              </a:ext>
            </a:extLst>
          </p:cNvPr>
          <p:cNvCxnSpPr>
            <a:cxnSpLocks/>
          </p:cNvCxnSpPr>
          <p:nvPr/>
        </p:nvCxnSpPr>
        <p:spPr>
          <a:xfrm>
            <a:off x="6007764" y="4324400"/>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1E53866-A475-0B2D-A923-81A49BAD0F1B}"/>
              </a:ext>
            </a:extLst>
          </p:cNvPr>
          <p:cNvCxnSpPr>
            <a:cxnSpLocks/>
          </p:cNvCxnSpPr>
          <p:nvPr/>
        </p:nvCxnSpPr>
        <p:spPr>
          <a:xfrm>
            <a:off x="6007764" y="4492006"/>
            <a:ext cx="2755786" cy="27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8A0BB3-7FB1-9BAD-9B4F-411E1C10851A}"/>
              </a:ext>
            </a:extLst>
          </p:cNvPr>
          <p:cNvCxnSpPr>
            <a:cxnSpLocks/>
            <a:stCxn id="15" idx="0"/>
            <a:endCxn id="37" idx="4"/>
          </p:cNvCxnSpPr>
          <p:nvPr/>
        </p:nvCxnSpPr>
        <p:spPr>
          <a:xfrm flipV="1">
            <a:off x="6896099" y="1678286"/>
            <a:ext cx="0" cy="101275"/>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14A7C99-88BF-BB31-1B46-75E3862F072E}"/>
              </a:ext>
            </a:extLst>
          </p:cNvPr>
          <p:cNvCxnSpPr>
            <a:cxnSpLocks/>
            <a:stCxn id="13" idx="0"/>
            <a:endCxn id="15" idx="2"/>
          </p:cNvCxnSpPr>
          <p:nvPr/>
        </p:nvCxnSpPr>
        <p:spPr>
          <a:xfrm rot="5400000" flipH="1" flipV="1">
            <a:off x="6589746" y="1833428"/>
            <a:ext cx="198272" cy="414433"/>
          </a:xfrm>
          <a:prstGeom prst="bentConnector3">
            <a:avLst>
              <a:gd name="adj1" fmla="val 50000"/>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E8AABAD-2607-6982-6E6F-5981394C92AC}"/>
              </a:ext>
            </a:extLst>
          </p:cNvPr>
          <p:cNvCxnSpPr>
            <a:cxnSpLocks/>
            <a:stCxn id="28" idx="0"/>
            <a:endCxn id="15" idx="2"/>
          </p:cNvCxnSpPr>
          <p:nvPr/>
        </p:nvCxnSpPr>
        <p:spPr>
          <a:xfrm rot="16200000" flipV="1">
            <a:off x="6982334" y="1855274"/>
            <a:ext cx="198271" cy="370740"/>
          </a:xfrm>
          <a:prstGeom prst="bentConnector3">
            <a:avLst>
              <a:gd name="adj1" fmla="val 50000"/>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E9CF7C3-317D-37A5-030C-93C7A1D7DE7E}"/>
              </a:ext>
            </a:extLst>
          </p:cNvPr>
          <p:cNvCxnSpPr>
            <a:cxnSpLocks/>
            <a:stCxn id="95" idx="0"/>
            <a:endCxn id="13" idx="2"/>
          </p:cNvCxnSpPr>
          <p:nvPr/>
        </p:nvCxnSpPr>
        <p:spPr>
          <a:xfrm rot="5400000" flipH="1" flipV="1">
            <a:off x="6229372" y="2388475"/>
            <a:ext cx="290775" cy="213813"/>
          </a:xfrm>
          <a:prstGeom prst="bentConnector3">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2863744-8EE4-811C-B8CA-E63BB82D1D27}"/>
              </a:ext>
            </a:extLst>
          </p:cNvPr>
          <p:cNvCxnSpPr>
            <a:cxnSpLocks/>
            <a:stCxn id="96" idx="0"/>
            <a:endCxn id="13" idx="2"/>
          </p:cNvCxnSpPr>
          <p:nvPr/>
        </p:nvCxnSpPr>
        <p:spPr>
          <a:xfrm rot="16200000" flipV="1">
            <a:off x="6441354" y="2390305"/>
            <a:ext cx="289382" cy="208757"/>
          </a:xfrm>
          <a:prstGeom prst="bentConnector3">
            <a:avLst>
              <a:gd name="adj1" fmla="val 50000"/>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29920" y="803106"/>
            <a:ext cx="7772400" cy="306366"/>
          </a:xfrm>
        </p:spPr>
        <p:txBody>
          <a:bodyPr/>
          <a:lstStyle/>
          <a:p>
            <a:pPr algn="l"/>
            <a:r>
              <a:rPr lang="en-US" altLang="en-US" sz="2200" dirty="0">
                <a:solidFill>
                  <a:srgbClr val="58595B"/>
                </a:solidFill>
              </a:rPr>
              <a:t>Framework to Encode Fault Trees in Quantum Circuits</a:t>
            </a:r>
            <a:endParaRPr lang="es-US" sz="2200" dirty="0">
              <a:solidFill>
                <a:srgbClr val="58595B"/>
              </a:solidFill>
            </a:endParaRPr>
          </a:p>
        </p:txBody>
      </p:sp>
      <mc:AlternateContent xmlns:mc="http://schemas.openxmlformats.org/markup-compatibility/2006">
        <mc:Choice xmlns:a14="http://schemas.microsoft.com/office/drawing/2010/main" Requires="a14">
          <p:sp>
            <p:nvSpPr>
              <p:cNvPr id="7" name="Content Placeholder 1">
                <a:extLst>
                  <a:ext uri="{FF2B5EF4-FFF2-40B4-BE49-F238E27FC236}">
                    <a16:creationId xmlns:a16="http://schemas.microsoft.com/office/drawing/2014/main" id="{44F3F118-0279-4E7A-A759-33F9EE328E79}"/>
                  </a:ext>
                </a:extLst>
              </p:cNvPr>
              <p:cNvSpPr txBox="1">
                <a:spLocks/>
              </p:cNvSpPr>
              <p:nvPr/>
            </p:nvSpPr>
            <p:spPr bwMode="auto">
              <a:xfrm>
                <a:off x="558800" y="1184223"/>
                <a:ext cx="4647114" cy="377385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68580" tIns="34290" rIns="68580" bIns="34290" numCol="1" anchor="t" anchorCtr="0" compatLnSpc="1">
                <a:prstTxWarp prst="textNoShape">
                  <a:avLst/>
                </a:prstTxWarp>
              </a:bodyPr>
              <a:lstStyle>
                <a:lvl1pPr marL="342908" indent="-342908" algn="just" rtl="0" eaLnBrk="1" fontAlgn="base" hangingPunct="1">
                  <a:spcBef>
                    <a:spcPct val="20000"/>
                  </a:spcBef>
                  <a:spcAft>
                    <a:spcPct val="0"/>
                  </a:spcAft>
                  <a:buChar char="•"/>
                  <a:defRPr sz="2400" b="0" i="0">
                    <a:solidFill>
                      <a:srgbClr val="58595B"/>
                    </a:solidFill>
                    <a:latin typeface="Calibri" panose="020F0502020204030204" pitchFamily="34" charset="0"/>
                    <a:ea typeface="+mn-ea"/>
                    <a:cs typeface="Calibri" panose="020F0502020204030204" pitchFamily="34" charset="0"/>
                  </a:defRPr>
                </a:lvl1pPr>
                <a:lvl2pPr marL="742969" indent="-285757"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2pPr>
                <a:lvl3pPr marL="1143028" indent="-228606"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3pPr>
                <a:lvl4pPr marL="1600240" indent="-228606" algn="just" rtl="0" eaLnBrk="1" fontAlgn="base" hangingPunct="1">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4pPr>
                <a:lvl5pPr marL="2057452" indent="-228606" algn="just" rtl="0" eaLnBrk="1" fontAlgn="base" hangingPunct="1">
                  <a:spcBef>
                    <a:spcPct val="20000"/>
                  </a:spcBef>
                  <a:spcAft>
                    <a:spcPct val="0"/>
                  </a:spcAft>
                  <a:buChar char="»"/>
                  <a:defRPr sz="1600" b="0" i="0">
                    <a:solidFill>
                      <a:srgbClr val="58595B"/>
                    </a:solidFill>
                    <a:latin typeface="Calibri" panose="020F0502020204030204" pitchFamily="34" charset="0"/>
                    <a:ea typeface="+mn-ea"/>
                    <a:cs typeface="Calibri" panose="020F0502020204030204" pitchFamily="34" charset="0"/>
                  </a:defRPr>
                </a:lvl5pPr>
                <a:lvl6pPr marL="2514663" indent="-228606" algn="l" rtl="0" eaLnBrk="1" fontAlgn="base" hangingPunct="1">
                  <a:spcBef>
                    <a:spcPct val="20000"/>
                  </a:spcBef>
                  <a:spcAft>
                    <a:spcPct val="0"/>
                  </a:spcAft>
                  <a:buChar char="»"/>
                  <a:defRPr sz="1400">
                    <a:solidFill>
                      <a:schemeClr val="tx1"/>
                    </a:solidFill>
                    <a:latin typeface="+mn-lt"/>
                    <a:ea typeface="+mn-ea"/>
                  </a:defRPr>
                </a:lvl6pPr>
                <a:lvl7pPr marL="2971874" indent="-228606" algn="l" rtl="0" eaLnBrk="1" fontAlgn="base" hangingPunct="1">
                  <a:spcBef>
                    <a:spcPct val="20000"/>
                  </a:spcBef>
                  <a:spcAft>
                    <a:spcPct val="0"/>
                  </a:spcAft>
                  <a:buChar char="»"/>
                  <a:defRPr sz="1400">
                    <a:solidFill>
                      <a:schemeClr val="tx1"/>
                    </a:solidFill>
                    <a:latin typeface="+mn-lt"/>
                    <a:ea typeface="+mn-ea"/>
                  </a:defRPr>
                </a:lvl7pPr>
                <a:lvl8pPr marL="3429086" indent="-228606" algn="l" rtl="0" eaLnBrk="1" fontAlgn="base" hangingPunct="1">
                  <a:spcBef>
                    <a:spcPct val="20000"/>
                  </a:spcBef>
                  <a:spcAft>
                    <a:spcPct val="0"/>
                  </a:spcAft>
                  <a:buChar char="»"/>
                  <a:defRPr sz="1400">
                    <a:solidFill>
                      <a:schemeClr val="tx1"/>
                    </a:solidFill>
                    <a:latin typeface="+mn-lt"/>
                    <a:ea typeface="+mn-ea"/>
                  </a:defRPr>
                </a:lvl8pPr>
                <a:lvl9pPr marL="3886297" indent="-228606" algn="l" rtl="0" eaLnBrk="1" fontAlgn="base" hangingPunct="1">
                  <a:spcBef>
                    <a:spcPct val="20000"/>
                  </a:spcBef>
                  <a:spcAft>
                    <a:spcPct val="0"/>
                  </a:spcAft>
                  <a:buChar char="»"/>
                  <a:defRPr sz="1400">
                    <a:solidFill>
                      <a:schemeClr val="tx1"/>
                    </a:solidFill>
                    <a:latin typeface="+mn-lt"/>
                    <a:ea typeface="+mn-ea"/>
                  </a:defRPr>
                </a:lvl9pPr>
              </a:lstStyle>
              <a:p>
                <a:pPr lvl="0">
                  <a:buFont typeface="+mj-lt"/>
                  <a:buAutoNum type="arabicPeriod"/>
                </a:pPr>
                <a:r>
                  <a:rPr lang="en-US" sz="1200" kern="0" dirty="0">
                    <a:latin typeface="Helvetica"/>
                  </a:rPr>
                  <a:t>Blank quantum</a:t>
                </a:r>
                <a:r>
                  <a:rPr kumimoji="0" lang="en-US" sz="1200" b="0" i="0" u="none" strike="noStrike" kern="0" cap="none" spc="0" normalizeH="0" baseline="0" noProof="0" dirty="0">
                    <a:ln>
                      <a:noFill/>
                    </a:ln>
                    <a:solidFill>
                      <a:srgbClr val="58595B"/>
                    </a:solidFill>
                    <a:effectLst/>
                    <a:uLnTx/>
                    <a:uFillTx/>
                    <a:latin typeface="Helvetica"/>
                  </a:rPr>
                  <a:t> circuit with </a:t>
                </a:r>
                <a14:m>
                  <m:oMath xmlns:m="http://schemas.openxmlformats.org/officeDocument/2006/math">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𝑁</m:t>
                    </m:r>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𝑀</m:t>
                    </m:r>
                  </m:oMath>
                </a14:m>
                <a:r>
                  <a:rPr kumimoji="0" lang="en-US" sz="1200" b="0" i="0" u="none" strike="noStrike" kern="0" cap="none" spc="0" normalizeH="0" baseline="0" noProof="0" dirty="0">
                    <a:ln>
                      <a:noFill/>
                    </a:ln>
                    <a:solidFill>
                      <a:srgbClr val="58595B"/>
                    </a:solidFill>
                    <a:effectLst/>
                    <a:uLnTx/>
                    <a:uFillTx/>
                    <a:latin typeface="Helvetica"/>
                  </a:rPr>
                  <a:t> qubits, where </a:t>
                </a:r>
                <a14:m>
                  <m:oMath xmlns:m="http://schemas.openxmlformats.org/officeDocument/2006/math">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𝑁</m:t>
                    </m:r>
                  </m:oMath>
                </a14:m>
                <a:r>
                  <a:rPr kumimoji="0" lang="en-US" sz="1200" b="0" i="0" u="none" strike="noStrike" kern="0" cap="none" spc="0" normalizeH="0" baseline="0" noProof="0" dirty="0">
                    <a:ln>
                      <a:noFill/>
                    </a:ln>
                    <a:solidFill>
                      <a:srgbClr val="58595B"/>
                    </a:solidFill>
                    <a:effectLst/>
                    <a:uLnTx/>
                    <a:uFillTx/>
                    <a:latin typeface="Helvetica"/>
                  </a:rPr>
                  <a:t> is number of basic</a:t>
                </a:r>
                <a:r>
                  <a:rPr kumimoji="0" lang="en-US" sz="1200" b="0" i="0" u="none" strike="noStrike" kern="0" cap="none" spc="0" normalizeH="0" noProof="0" dirty="0">
                    <a:ln>
                      <a:noFill/>
                    </a:ln>
                    <a:solidFill>
                      <a:srgbClr val="58595B"/>
                    </a:solidFill>
                    <a:effectLst/>
                    <a:uLnTx/>
                    <a:uFillTx/>
                    <a:latin typeface="Helvetica"/>
                  </a:rPr>
                  <a:t> events and </a:t>
                </a:r>
                <a14:m>
                  <m:oMath xmlns:m="http://schemas.openxmlformats.org/officeDocument/2006/math">
                    <m:r>
                      <a:rPr kumimoji="0" lang="en-US" sz="1200" b="0" i="1" u="none" strike="noStrike" kern="0" cap="none" spc="0" normalizeH="0" noProof="0" smtClean="0">
                        <a:ln>
                          <a:noFill/>
                        </a:ln>
                        <a:solidFill>
                          <a:srgbClr val="58595B"/>
                        </a:solidFill>
                        <a:effectLst/>
                        <a:uLnTx/>
                        <a:uFillTx/>
                        <a:latin typeface="Cambria Math" panose="02040503050406030204" pitchFamily="18" charset="0"/>
                      </a:rPr>
                      <m:t>𝑀</m:t>
                    </m:r>
                  </m:oMath>
                </a14:m>
                <a:r>
                  <a:rPr kumimoji="0" lang="en-US" sz="1200" b="0" i="0" u="none" strike="noStrike" kern="0" cap="none" spc="0" normalizeH="0" baseline="0" noProof="0" dirty="0">
                    <a:ln>
                      <a:noFill/>
                    </a:ln>
                    <a:solidFill>
                      <a:srgbClr val="58595B"/>
                    </a:solidFill>
                    <a:effectLst/>
                    <a:uLnTx/>
                    <a:uFillTx/>
                    <a:latin typeface="Helvetica"/>
                  </a:rPr>
                  <a:t> number of </a:t>
                </a:r>
                <a:r>
                  <a:rPr lang="en-US" sz="1200" kern="0" dirty="0">
                    <a:latin typeface="Helvetica"/>
                  </a:rPr>
                  <a:t>gates in fault tree</a:t>
                </a:r>
              </a:p>
              <a:p>
                <a:pPr lvl="0">
                  <a:buFont typeface="+mj-lt"/>
                  <a:buAutoNum type="arabicPeriod"/>
                </a:pPr>
                <a:endParaRPr lang="en-US" sz="1200" kern="0" dirty="0">
                  <a:latin typeface="Helvetica"/>
                </a:endParaRPr>
              </a:p>
              <a:p>
                <a:pPr lvl="0">
                  <a:buFont typeface="+mj-lt"/>
                  <a:buAutoNum type="arabicPeriod"/>
                </a:pPr>
                <a:r>
                  <a:rPr lang="en-US" sz="1200" kern="0" dirty="0">
                    <a:latin typeface="Helvetica"/>
                  </a:rPr>
                  <a:t>Identify each basic event with a qubit</a:t>
                </a:r>
              </a:p>
              <a:p>
                <a:pPr lvl="0">
                  <a:buFont typeface="+mj-lt"/>
                  <a:buAutoNum type="arabicPeriod"/>
                </a:pPr>
                <a:endParaRPr lang="en-US" sz="1200" kern="0" dirty="0">
                  <a:latin typeface="Helvetica"/>
                </a:endParaRPr>
              </a:p>
              <a:p>
                <a:pPr lvl="0">
                  <a:buFont typeface="+mj-lt"/>
                  <a:buAutoNum type="arabicPeriod"/>
                </a:pPr>
                <a:r>
                  <a:rPr kumimoji="0" lang="en-US" sz="1200" b="0" i="0" u="none" strike="noStrike" kern="0" cap="none" spc="0" normalizeH="0" baseline="0" noProof="0" dirty="0">
                    <a:ln>
                      <a:noFill/>
                    </a:ln>
                    <a:solidFill>
                      <a:srgbClr val="58595B"/>
                    </a:solidFill>
                    <a:effectLst/>
                    <a:uLnTx/>
                    <a:uFillTx/>
                    <a:latin typeface="Helvetica"/>
                  </a:rPr>
                  <a:t>Apply </a:t>
                </a:r>
                <a14:m>
                  <m:oMath xmlns:m="http://schemas.openxmlformats.org/officeDocument/2006/math">
                    <m:sSub>
                      <m:sSubPr>
                        <m:ctrlP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𝑅</m:t>
                        </m:r>
                      </m:e>
                      <m:sub>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𝑦</m:t>
                        </m:r>
                      </m:sub>
                    </m:sSub>
                    <m:d>
                      <m:dPr>
                        <m:ctrlP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58595B"/>
                            </a:solidFill>
                            <a:effectLst/>
                            <a:uLnTx/>
                            <a:uFillTx/>
                            <a:latin typeface="Cambria Math" panose="02040503050406030204" pitchFamily="18" charset="0"/>
                          </a:rPr>
                          <m:t>𝜉</m:t>
                        </m:r>
                      </m:e>
                    </m:d>
                  </m:oMath>
                </a14:m>
                <a:r>
                  <a:rPr kumimoji="0" lang="en-US" sz="1200" b="0" i="0" u="none" strike="noStrike" kern="0" cap="none" spc="0" normalizeH="0" baseline="0" noProof="0" dirty="0">
                    <a:ln>
                      <a:noFill/>
                    </a:ln>
                    <a:solidFill>
                      <a:srgbClr val="58595B"/>
                    </a:solidFill>
                    <a:effectLst/>
                    <a:uLnTx/>
                    <a:uFillTx/>
                    <a:latin typeface="Helvetica"/>
                  </a:rPr>
                  <a:t> gates to each basic event, using</a:t>
                </a:r>
                <a:r>
                  <a:rPr kumimoji="0" lang="en-US" sz="1200" b="0" i="0" u="none" strike="noStrike" kern="0" cap="none" spc="0" normalizeH="0" noProof="0" dirty="0">
                    <a:ln>
                      <a:noFill/>
                    </a:ln>
                    <a:solidFill>
                      <a:srgbClr val="58595B"/>
                    </a:solidFill>
                    <a:effectLst/>
                    <a:uLnTx/>
                    <a:uFillTx/>
                    <a:latin typeface="Helvetica"/>
                  </a:rPr>
                  <a:t> the following formula to encode the failure probability </a:t>
                </a:r>
                <a14:m>
                  <m:oMath xmlns:m="http://schemas.openxmlformats.org/officeDocument/2006/math">
                    <m:sSub>
                      <m:sSubPr>
                        <m:ctrlPr>
                          <a:rPr kumimoji="0" lang="en-US" sz="1200" b="0" i="1" u="none" strike="noStrike" kern="0" cap="none" spc="0" normalizeH="0" noProof="0" smtClean="0">
                            <a:ln>
                              <a:noFill/>
                            </a:ln>
                            <a:solidFill>
                              <a:srgbClr val="58595B"/>
                            </a:solidFill>
                            <a:effectLst/>
                            <a:uLnTx/>
                            <a:uFillTx/>
                            <a:latin typeface="Cambria Math" panose="02040503050406030204" pitchFamily="18" charset="0"/>
                          </a:rPr>
                        </m:ctrlPr>
                      </m:sSubPr>
                      <m:e>
                        <m:r>
                          <a:rPr kumimoji="0" lang="en-US" sz="1200" b="0" i="1" u="none" strike="noStrike" kern="0" cap="none" spc="0" normalizeH="0" noProof="0" smtClean="0">
                            <a:ln>
                              <a:noFill/>
                            </a:ln>
                            <a:solidFill>
                              <a:srgbClr val="58595B"/>
                            </a:solidFill>
                            <a:effectLst/>
                            <a:uLnTx/>
                            <a:uFillTx/>
                            <a:latin typeface="Cambria Math" panose="02040503050406030204" pitchFamily="18" charset="0"/>
                          </a:rPr>
                          <m:t>𝑝</m:t>
                        </m:r>
                      </m:e>
                      <m:sub>
                        <m:r>
                          <a:rPr kumimoji="0" lang="en-US" sz="1200" b="0" i="1" u="none" strike="noStrike" kern="0" cap="none" spc="0" normalizeH="0" noProof="0" smtClean="0">
                            <a:ln>
                              <a:noFill/>
                            </a:ln>
                            <a:solidFill>
                              <a:srgbClr val="58595B"/>
                            </a:solidFill>
                            <a:effectLst/>
                            <a:uLnTx/>
                            <a:uFillTx/>
                            <a:latin typeface="Cambria Math" panose="02040503050406030204" pitchFamily="18" charset="0"/>
                          </a:rPr>
                          <m:t>𝑖</m:t>
                        </m:r>
                      </m:sub>
                    </m:sSub>
                  </m:oMath>
                </a14:m>
                <a:r>
                  <a:rPr kumimoji="0" lang="en-US" sz="1200" b="0" i="0" u="none" strike="noStrike" kern="0" cap="none" spc="0" normalizeH="0" baseline="0" noProof="0" dirty="0">
                    <a:ln>
                      <a:noFill/>
                    </a:ln>
                    <a:solidFill>
                      <a:srgbClr val="58595B"/>
                    </a:solidFill>
                    <a:effectLst/>
                    <a:uLnTx/>
                    <a:uFillTx/>
                    <a:latin typeface="Helvetica"/>
                  </a:rPr>
                  <a:t> :</a:t>
                </a:r>
                <a:endParaRPr lang="en-US" sz="1200" kern="0" dirty="0">
                  <a:latin typeface="Helvetica"/>
                </a:endParaRPr>
              </a:p>
              <a:p>
                <a:pPr marL="457212" lvl="1" indent="0">
                  <a:buNone/>
                </a:pPr>
                <a14:m>
                  <m:oMathPara xmlns:m="http://schemas.openxmlformats.org/officeDocument/2006/math">
                    <m:oMathParaPr>
                      <m:jc m:val="centerGroup"/>
                    </m:oMathParaPr>
                    <m:oMath xmlns:m="http://schemas.openxmlformats.org/officeDocument/2006/math">
                      <m:r>
                        <a:rPr lang="en-GB" sz="1050" i="1">
                          <a:latin typeface="Cambria Math" panose="02040503050406030204" pitchFamily="18" charset="0"/>
                        </a:rPr>
                        <m:t>𝜉</m:t>
                      </m:r>
                      <m:r>
                        <a:rPr lang="en-GB" sz="1050" i="1">
                          <a:latin typeface="Cambria Math" panose="02040503050406030204" pitchFamily="18" charset="0"/>
                        </a:rPr>
                        <m:t>=</m:t>
                      </m:r>
                      <m:func>
                        <m:funcPr>
                          <m:ctrlPr>
                            <a:rPr lang="en-US" sz="1050" i="1">
                              <a:latin typeface="Cambria Math" panose="02040503050406030204" pitchFamily="18" charset="0"/>
                            </a:rPr>
                          </m:ctrlPr>
                        </m:funcPr>
                        <m:fName>
                          <m:r>
                            <a:rPr lang="en-US" sz="1050" b="0" i="1" smtClean="0">
                              <a:latin typeface="Cambria Math" panose="02040503050406030204" pitchFamily="18" charset="0"/>
                            </a:rPr>
                            <m:t>2 </m:t>
                          </m:r>
                          <m:sSup>
                            <m:sSupPr>
                              <m:ctrlPr>
                                <a:rPr lang="en-US" sz="1050" i="1">
                                  <a:latin typeface="Cambria Math" panose="02040503050406030204" pitchFamily="18" charset="0"/>
                                </a:rPr>
                              </m:ctrlPr>
                            </m:sSupPr>
                            <m:e>
                              <m:r>
                                <m:rPr>
                                  <m:sty m:val="p"/>
                                </m:rPr>
                                <a:rPr lang="en-GB" sz="1050">
                                  <a:latin typeface="Cambria Math" panose="02040503050406030204" pitchFamily="18" charset="0"/>
                                </a:rPr>
                                <m:t>tan</m:t>
                              </m:r>
                            </m:e>
                            <m:sup>
                              <m:r>
                                <a:rPr lang="en-GB" sz="1050" i="1">
                                  <a:latin typeface="Cambria Math" panose="02040503050406030204" pitchFamily="18" charset="0"/>
                                </a:rPr>
                                <m:t>−1</m:t>
                              </m:r>
                            </m:sup>
                          </m:sSup>
                        </m:fName>
                        <m:e>
                          <m:d>
                            <m:dPr>
                              <m:ctrlPr>
                                <a:rPr lang="en-US" sz="1050" i="1">
                                  <a:latin typeface="Cambria Math" panose="02040503050406030204" pitchFamily="18" charset="0"/>
                                </a:rPr>
                              </m:ctrlPr>
                            </m:dPr>
                            <m:e>
                              <m:rad>
                                <m:radPr>
                                  <m:degHide m:val="on"/>
                                  <m:ctrlPr>
                                    <a:rPr lang="en-US" sz="1050" i="1">
                                      <a:latin typeface="Cambria Math" panose="02040503050406030204" pitchFamily="18" charset="0"/>
                                    </a:rPr>
                                  </m:ctrlPr>
                                </m:radPr>
                                <m:deg/>
                                <m:e>
                                  <m:f>
                                    <m:fPr>
                                      <m:ctrlPr>
                                        <a:rPr lang="en-US" sz="1050" i="1">
                                          <a:latin typeface="Cambria Math" panose="02040503050406030204" pitchFamily="18" charset="0"/>
                                        </a:rPr>
                                      </m:ctrlPr>
                                    </m:fPr>
                                    <m:num>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𝑝</m:t>
                                          </m:r>
                                        </m:e>
                                        <m:sub>
                                          <m:r>
                                            <a:rPr lang="en-US" sz="1050" b="0" i="1" smtClean="0">
                                              <a:latin typeface="Cambria Math" panose="02040503050406030204" pitchFamily="18" charset="0"/>
                                            </a:rPr>
                                            <m:t>𝑖</m:t>
                                          </m:r>
                                        </m:sub>
                                      </m:sSub>
                                    </m:num>
                                    <m:den>
                                      <m:r>
                                        <a:rPr lang="en-GB" sz="1050" i="1">
                                          <a:latin typeface="Cambria Math" panose="02040503050406030204" pitchFamily="18" charset="0"/>
                                        </a:rPr>
                                        <m:t>1−</m:t>
                                      </m:r>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𝑝</m:t>
                                          </m:r>
                                        </m:e>
                                        <m:sub>
                                          <m:r>
                                            <a:rPr lang="en-US" sz="1050" b="0" i="1" smtClean="0">
                                              <a:latin typeface="Cambria Math" panose="02040503050406030204" pitchFamily="18" charset="0"/>
                                            </a:rPr>
                                            <m:t>𝑖</m:t>
                                          </m:r>
                                        </m:sub>
                                      </m:sSub>
                                    </m:den>
                                  </m:f>
                                </m:e>
                              </m:rad>
                            </m:e>
                          </m:d>
                        </m:e>
                      </m:func>
                    </m:oMath>
                  </m:oMathPara>
                </a14:m>
                <a:endParaRPr kumimoji="0" lang="en-US" sz="800" b="0" i="0" u="none" strike="noStrike" kern="0" cap="none" spc="0" normalizeH="0" baseline="0" noProof="0" dirty="0">
                  <a:ln>
                    <a:noFill/>
                  </a:ln>
                  <a:solidFill>
                    <a:srgbClr val="58595B"/>
                  </a:solidFill>
                  <a:effectLst/>
                  <a:uLnTx/>
                  <a:uFillTx/>
                  <a:latin typeface="Helvetica"/>
                </a:endParaRPr>
              </a:p>
              <a:p>
                <a:pPr marL="457212" lvl="1" indent="0">
                  <a:buNone/>
                </a:pPr>
                <a:endParaRPr kumimoji="0" lang="en-US" sz="800" b="0" i="0" u="none" strike="noStrike" kern="0" cap="none" spc="0" normalizeH="0" baseline="0" noProof="0" dirty="0">
                  <a:ln>
                    <a:noFill/>
                  </a:ln>
                  <a:solidFill>
                    <a:srgbClr val="58595B"/>
                  </a:solidFill>
                  <a:effectLst/>
                  <a:uLnTx/>
                  <a:uFillTx/>
                  <a:latin typeface="Helvetica"/>
                </a:endParaRPr>
              </a:p>
              <a:p>
                <a:pPr marL="342900" lvl="0" indent="-342900">
                  <a:buFont typeface="+mj-lt"/>
                  <a:buAutoNum type="arabicPeriod"/>
                </a:pPr>
                <a:r>
                  <a:rPr lang="en-US" sz="1200" kern="0" dirty="0">
                    <a:latin typeface="Helvetica"/>
                  </a:rPr>
                  <a:t>Using quantum gates, replicate the fault tree structure in the quantum circuit</a:t>
                </a:r>
              </a:p>
              <a:p>
                <a:pPr marL="742961" lvl="1" indent="-342900"/>
                <a:r>
                  <a:rPr lang="en-US" sz="1100" kern="0" dirty="0">
                    <a:latin typeface="Helvetica"/>
                  </a:rPr>
                  <a:t>As the process advances towards the TOP event, the inputs for the gates will be the results from previous gates</a:t>
                </a:r>
              </a:p>
              <a:p>
                <a:pPr marL="342900" lvl="0" indent="-342900">
                  <a:buFont typeface="+mj-lt"/>
                  <a:buAutoNum type="arabicPeriod"/>
                </a:pPr>
                <a:endParaRPr lang="en-US" sz="1200" kern="0" dirty="0">
                  <a:latin typeface="Helvetica"/>
                </a:endParaRPr>
              </a:p>
              <a:p>
                <a:pPr marL="342900" lvl="0" indent="-342900">
                  <a:buFont typeface="+mj-lt"/>
                  <a:buAutoNum type="arabicPeriod"/>
                </a:pPr>
                <a:r>
                  <a:rPr kumimoji="0" lang="en-US" sz="1200" b="0" i="0" u="none" strike="noStrike" kern="0" cap="none" spc="0" normalizeH="0" baseline="0" noProof="0" dirty="0">
                    <a:ln>
                      <a:noFill/>
                    </a:ln>
                    <a:solidFill>
                      <a:srgbClr val="58595B"/>
                    </a:solidFill>
                    <a:effectLst/>
                    <a:uLnTx/>
                    <a:uFillTx/>
                    <a:latin typeface="Helvetica"/>
                  </a:rPr>
                  <a:t>Execute the circuit</a:t>
                </a:r>
                <a:r>
                  <a:rPr lang="en-US" sz="1200" kern="0" dirty="0">
                    <a:latin typeface="Helvetica"/>
                  </a:rPr>
                  <a:t> </a:t>
                </a:r>
                <a14:m>
                  <m:oMath xmlns:m="http://schemas.openxmlformats.org/officeDocument/2006/math">
                    <m:r>
                      <a:rPr lang="en-US" sz="1200" b="0" i="1" kern="0" smtClean="0">
                        <a:latin typeface="Cambria Math" panose="02040503050406030204" pitchFamily="18" charset="0"/>
                      </a:rPr>
                      <m:t>𝐾</m:t>
                    </m:r>
                  </m:oMath>
                </a14:m>
                <a:r>
                  <a:rPr kumimoji="0" lang="en-US" sz="1200" b="0" i="0" u="none" strike="noStrike" kern="0" cap="none" spc="0" normalizeH="0" baseline="0" noProof="0" dirty="0">
                    <a:ln>
                      <a:noFill/>
                    </a:ln>
                    <a:solidFill>
                      <a:srgbClr val="58595B"/>
                    </a:solidFill>
                    <a:effectLst/>
                    <a:uLnTx/>
                    <a:uFillTx/>
                    <a:latin typeface="Helvetica"/>
                  </a:rPr>
                  <a:t> times. Each execution represents one simulation of the fault tree</a:t>
                </a:r>
              </a:p>
            </p:txBody>
          </p:sp>
        </mc:Choice>
        <mc:Fallback>
          <p:sp>
            <p:nvSpPr>
              <p:cNvPr id="7" name="Content Placeholder 1">
                <a:extLst>
                  <a:ext uri="{FF2B5EF4-FFF2-40B4-BE49-F238E27FC236}">
                    <a16:creationId xmlns:a16="http://schemas.microsoft.com/office/drawing/2014/main" id="{44F3F118-0279-4E7A-A759-33F9EE328E79}"/>
                  </a:ext>
                </a:extLst>
              </p:cNvPr>
              <p:cNvSpPr txBox="1">
                <a:spLocks noRot="1" noChangeAspect="1" noMove="1" noResize="1" noEditPoints="1" noAdjustHandles="1" noChangeArrowheads="1" noChangeShapeType="1" noTextEdit="1"/>
              </p:cNvSpPr>
              <p:nvPr/>
            </p:nvSpPr>
            <p:spPr bwMode="auto">
              <a:xfrm>
                <a:off x="558800" y="1184223"/>
                <a:ext cx="4647114" cy="3773857"/>
              </a:xfrm>
              <a:prstGeom prst="rect">
                <a:avLst/>
              </a:prstGeom>
              <a:blipFill>
                <a:blip r:embed="rId9"/>
                <a:stretch>
                  <a:fillRect l="-273" t="-336" r="-546"/>
                </a:stretch>
              </a:blipFill>
              <a:ln>
                <a:noFill/>
              </a:ln>
              <a:effectLst/>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16F535E3-6398-24E6-4F3D-ABB6A9E6EEF9}"/>
                  </a:ext>
                </a:extLst>
              </p:cNvPr>
              <p:cNvSpPr/>
              <p:nvPr/>
            </p:nvSpPr>
            <p:spPr>
              <a:xfrm>
                <a:off x="6234742" y="2139780"/>
                <a:ext cx="493848" cy="210213"/>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n-US" sz="1200" b="1" i="1" smtClean="0">
                          <a:solidFill>
                            <a:srgbClr val="000000"/>
                          </a:solidFill>
                          <a:latin typeface="Cambria Math" panose="02040503050406030204" pitchFamily="18" charset="0"/>
                        </a:rPr>
                        <m:t>𝑨𝑵𝑫</m:t>
                      </m:r>
                    </m:oMath>
                  </m:oMathPara>
                </a14:m>
                <a:endParaRPr lang="en-US" sz="1500" b="1" i="1" dirty="0">
                  <a:solidFill>
                    <a:srgbClr val="000000"/>
                  </a:solidFill>
                  <a:latin typeface="Cambria Math" panose="02040503050406030204" pitchFamily="18" charset="0"/>
                </a:endParaRPr>
              </a:p>
            </p:txBody>
          </p:sp>
        </mc:Choice>
        <mc:Fallback xmlns="">
          <p:sp>
            <p:nvSpPr>
              <p:cNvPr id="13" name="Rectangle: Rounded Corners 12">
                <a:extLst>
                  <a:ext uri="{FF2B5EF4-FFF2-40B4-BE49-F238E27FC236}">
                    <a16:creationId xmlns:a16="http://schemas.microsoft.com/office/drawing/2014/main" id="{16F535E3-6398-24E6-4F3D-ABB6A9E6EEF9}"/>
                  </a:ext>
                </a:extLst>
              </p:cNvPr>
              <p:cNvSpPr>
                <a:spLocks noRot="1" noChangeAspect="1" noMove="1" noResize="1" noEditPoints="1" noAdjustHandles="1" noChangeArrowheads="1" noChangeShapeType="1" noTextEdit="1"/>
              </p:cNvSpPr>
              <p:nvPr/>
            </p:nvSpPr>
            <p:spPr>
              <a:xfrm>
                <a:off x="6234742" y="2139780"/>
                <a:ext cx="493848" cy="210213"/>
              </a:xfrm>
              <a:prstGeom prst="roundRect">
                <a:avLst/>
              </a:prstGeom>
              <a:blipFill>
                <a:blip r:embed="rId10"/>
                <a:stretch>
                  <a:fillRect/>
                </a:stretch>
              </a:blipFill>
              <a:ln w="28575">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4EEAA8F5-4C04-2841-91A7-CA223D220220}"/>
                  </a:ext>
                </a:extLst>
              </p:cNvPr>
              <p:cNvSpPr/>
              <p:nvPr/>
            </p:nvSpPr>
            <p:spPr>
              <a:xfrm>
                <a:off x="6672359" y="1779561"/>
                <a:ext cx="447479" cy="161947"/>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n-US" sz="1200" b="1" i="1" smtClean="0">
                          <a:solidFill>
                            <a:srgbClr val="000000"/>
                          </a:solidFill>
                          <a:latin typeface="Cambria Math" panose="02040503050406030204" pitchFamily="18" charset="0"/>
                        </a:rPr>
                        <m:t>𝑨𝑵𝑫</m:t>
                      </m:r>
                    </m:oMath>
                  </m:oMathPara>
                </a14:m>
                <a:endParaRPr lang="en-US" sz="1500" b="1" i="1" dirty="0">
                  <a:solidFill>
                    <a:srgbClr val="000000"/>
                  </a:solidFill>
                  <a:latin typeface="Cambria Math" panose="02040503050406030204" pitchFamily="18" charset="0"/>
                </a:endParaRPr>
              </a:p>
            </p:txBody>
          </p:sp>
        </mc:Choice>
        <mc:Fallback xmlns="">
          <p:sp>
            <p:nvSpPr>
              <p:cNvPr id="15" name="Rectangle: Rounded Corners 14">
                <a:extLst>
                  <a:ext uri="{FF2B5EF4-FFF2-40B4-BE49-F238E27FC236}">
                    <a16:creationId xmlns:a16="http://schemas.microsoft.com/office/drawing/2014/main" id="{4EEAA8F5-4C04-2841-91A7-CA223D220220}"/>
                  </a:ext>
                </a:extLst>
              </p:cNvPr>
              <p:cNvSpPr>
                <a:spLocks noRot="1" noChangeAspect="1" noMove="1" noResize="1" noEditPoints="1" noAdjustHandles="1" noChangeArrowheads="1" noChangeShapeType="1" noTextEdit="1"/>
              </p:cNvSpPr>
              <p:nvPr/>
            </p:nvSpPr>
            <p:spPr>
              <a:xfrm>
                <a:off x="6672359" y="1779561"/>
                <a:ext cx="447479" cy="161947"/>
              </a:xfrm>
              <a:prstGeom prst="roundRect">
                <a:avLst/>
              </a:prstGeom>
              <a:blipFill>
                <a:blip r:embed="rId11"/>
                <a:stretch>
                  <a:fillRect l="-1282" b="-6452"/>
                </a:stretch>
              </a:blipFill>
              <a:ln w="28575">
                <a:solidFill>
                  <a:schemeClr val="accent2"/>
                </a:solidFill>
                <a:prstDash val="solid"/>
              </a:ln>
            </p:spPr>
            <p:txBody>
              <a:bodyPr/>
              <a:lstStyle/>
              <a:p>
                <a:r>
                  <a:rPr lang="en-US">
                    <a:noFill/>
                  </a:rPr>
                  <a:t> </a:t>
                </a:r>
              </a:p>
            </p:txBody>
          </p:sp>
        </mc:Fallback>
      </mc:AlternateContent>
      <p:cxnSp>
        <p:nvCxnSpPr>
          <p:cNvPr id="26" name="Connector: Elbow 25">
            <a:extLst>
              <a:ext uri="{FF2B5EF4-FFF2-40B4-BE49-F238E27FC236}">
                <a16:creationId xmlns:a16="http://schemas.microsoft.com/office/drawing/2014/main" id="{1C0D1861-6561-7A3E-61BF-D8D1666B601D}"/>
              </a:ext>
            </a:extLst>
          </p:cNvPr>
          <p:cNvCxnSpPr>
            <a:cxnSpLocks/>
            <a:stCxn id="29" idx="0"/>
            <a:endCxn id="28" idx="2"/>
          </p:cNvCxnSpPr>
          <p:nvPr/>
        </p:nvCxnSpPr>
        <p:spPr>
          <a:xfrm rot="5400000" flipH="1" flipV="1">
            <a:off x="7027591" y="2395810"/>
            <a:ext cx="285066" cy="193430"/>
          </a:xfrm>
          <a:prstGeom prst="bentConnector3">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BFEF856-A370-B686-30A9-FE1D29FC2206}"/>
              </a:ext>
            </a:extLst>
          </p:cNvPr>
          <p:cNvCxnSpPr>
            <a:cxnSpLocks/>
            <a:stCxn id="97" idx="0"/>
            <a:endCxn id="28" idx="2"/>
          </p:cNvCxnSpPr>
          <p:nvPr/>
        </p:nvCxnSpPr>
        <p:spPr>
          <a:xfrm rot="16200000" flipV="1">
            <a:off x="7238518" y="2378313"/>
            <a:ext cx="285066" cy="228423"/>
          </a:xfrm>
          <a:prstGeom prst="bentConnector3">
            <a:avLst>
              <a:gd name="adj1" fmla="val 50000"/>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Rounded Corners 27">
                <a:extLst>
                  <a:ext uri="{FF2B5EF4-FFF2-40B4-BE49-F238E27FC236}">
                    <a16:creationId xmlns:a16="http://schemas.microsoft.com/office/drawing/2014/main" id="{179E7ED4-CACA-9E80-F221-398C9FFD3B74}"/>
                  </a:ext>
                </a:extLst>
              </p:cNvPr>
              <p:cNvSpPr/>
              <p:nvPr/>
            </p:nvSpPr>
            <p:spPr>
              <a:xfrm>
                <a:off x="7021013" y="2139779"/>
                <a:ext cx="491652" cy="210213"/>
              </a:xfrm>
              <a:prstGeom prst="roundRect">
                <a:avLst/>
              </a:prstGeom>
              <a:solidFill>
                <a:schemeClr val="bg2">
                  <a:lumMod val="85000"/>
                </a:schemeClr>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n-US" sz="1200" b="1" i="1" smtClean="0">
                          <a:solidFill>
                            <a:srgbClr val="000000"/>
                          </a:solidFill>
                          <a:latin typeface="Cambria Math" panose="02040503050406030204" pitchFamily="18" charset="0"/>
                        </a:rPr>
                        <m:t>𝑶𝑹</m:t>
                      </m:r>
                    </m:oMath>
                  </m:oMathPara>
                </a14:m>
                <a:endParaRPr lang="en-US" sz="1500" b="1" i="1" dirty="0">
                  <a:solidFill>
                    <a:srgbClr val="000000"/>
                  </a:solidFill>
                  <a:latin typeface="Cambria Math" panose="02040503050406030204" pitchFamily="18" charset="0"/>
                </a:endParaRPr>
              </a:p>
            </p:txBody>
          </p:sp>
        </mc:Choice>
        <mc:Fallback xmlns="">
          <p:sp>
            <p:nvSpPr>
              <p:cNvPr id="28" name="Rectangle: Rounded Corners 27">
                <a:extLst>
                  <a:ext uri="{FF2B5EF4-FFF2-40B4-BE49-F238E27FC236}">
                    <a16:creationId xmlns:a16="http://schemas.microsoft.com/office/drawing/2014/main" id="{179E7ED4-CACA-9E80-F221-398C9FFD3B74}"/>
                  </a:ext>
                </a:extLst>
              </p:cNvPr>
              <p:cNvSpPr>
                <a:spLocks noRot="1" noChangeAspect="1" noMove="1" noResize="1" noEditPoints="1" noAdjustHandles="1" noChangeArrowheads="1" noChangeShapeType="1" noTextEdit="1"/>
              </p:cNvSpPr>
              <p:nvPr/>
            </p:nvSpPr>
            <p:spPr>
              <a:xfrm>
                <a:off x="7021013" y="2139779"/>
                <a:ext cx="491652" cy="210213"/>
              </a:xfrm>
              <a:prstGeom prst="roundRect">
                <a:avLst/>
              </a:prstGeom>
              <a:blipFill>
                <a:blip r:embed="rId12"/>
                <a:stretch>
                  <a:fillRect/>
                </a:stretch>
              </a:blipFill>
              <a:ln w="28575">
                <a:solidFill>
                  <a:schemeClr val="accent2"/>
                </a:solidFill>
                <a:prstDash val="solid"/>
              </a:ln>
            </p:spPr>
            <p:txBody>
              <a:bodyPr/>
              <a:lstStyle/>
              <a:p>
                <a:r>
                  <a:rPr lang="en-US">
                    <a:noFill/>
                  </a:rPr>
                  <a:t> </a:t>
                </a:r>
              </a:p>
            </p:txBody>
          </p:sp>
        </mc:Fallback>
      </mc:AlternateContent>
      <p:sp>
        <p:nvSpPr>
          <p:cNvPr id="29" name="Oval 28">
            <a:extLst>
              <a:ext uri="{FF2B5EF4-FFF2-40B4-BE49-F238E27FC236}">
                <a16:creationId xmlns:a16="http://schemas.microsoft.com/office/drawing/2014/main" id="{687A19C4-160E-2576-1AC6-1DEA6331A4CE}"/>
              </a:ext>
            </a:extLst>
          </p:cNvPr>
          <p:cNvSpPr/>
          <p:nvPr/>
        </p:nvSpPr>
        <p:spPr>
          <a:xfrm>
            <a:off x="6936249" y="2635058"/>
            <a:ext cx="274320" cy="269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857DB17-DCF4-9E13-ED7C-5E8455A05D5B}"/>
              </a:ext>
            </a:extLst>
          </p:cNvPr>
          <p:cNvSpPr/>
          <p:nvPr/>
        </p:nvSpPr>
        <p:spPr>
          <a:xfrm>
            <a:off x="6576384" y="1294238"/>
            <a:ext cx="639430" cy="384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TOP</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0558D7F-7270-9A90-D502-4017D14E2FDD}"/>
                  </a:ext>
                </a:extLst>
              </p:cNvPr>
              <p:cNvSpPr txBox="1"/>
              <p:nvPr/>
            </p:nvSpPr>
            <p:spPr>
              <a:xfrm>
                <a:off x="7731161" y="1319638"/>
                <a:ext cx="70666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=3</m:t>
                      </m:r>
                    </m:oMath>
                  </m:oMathPara>
                </a14:m>
                <a:endParaRPr lang="en-US" dirty="0"/>
              </a:p>
            </p:txBody>
          </p:sp>
        </mc:Choice>
        <mc:Fallback xmlns="">
          <p:sp>
            <p:nvSpPr>
              <p:cNvPr id="42" name="TextBox 41">
                <a:extLst>
                  <a:ext uri="{FF2B5EF4-FFF2-40B4-BE49-F238E27FC236}">
                    <a16:creationId xmlns:a16="http://schemas.microsoft.com/office/drawing/2014/main" id="{D0558D7F-7270-9A90-D502-4017D14E2FDD}"/>
                  </a:ext>
                </a:extLst>
              </p:cNvPr>
              <p:cNvSpPr txBox="1">
                <a:spLocks noRot="1" noChangeAspect="1" noMove="1" noResize="1" noEditPoints="1" noAdjustHandles="1" noChangeArrowheads="1" noChangeShapeType="1" noTextEdit="1"/>
              </p:cNvSpPr>
              <p:nvPr/>
            </p:nvSpPr>
            <p:spPr>
              <a:xfrm>
                <a:off x="7731161" y="1319638"/>
                <a:ext cx="706668" cy="5078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C390B0B2-C958-57E9-A91E-D5D6A62BA1B5}"/>
                  </a:ext>
                </a:extLst>
              </p:cNvPr>
              <p:cNvSpPr/>
              <p:nvPr/>
            </p:nvSpPr>
            <p:spPr>
              <a:xfrm>
                <a:off x="6163437" y="3368167"/>
                <a:ext cx="420164" cy="169277"/>
              </a:xfrm>
              <a:prstGeom prst="roundRect">
                <a:avLst/>
              </a:prstGeom>
              <a:solidFill>
                <a:schemeClr val="bg2">
                  <a:lumMod val="85000"/>
                </a:schemeClr>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𝑅</m:t>
                          </m:r>
                        </m:e>
                        <m:sub>
                          <m:r>
                            <a:rPr lang="en-US" sz="1000" b="0" i="1">
                              <a:solidFill>
                                <a:srgbClr val="000000"/>
                              </a:solidFill>
                              <a:latin typeface="Cambria Math" panose="02040503050406030204" pitchFamily="18" charset="0"/>
                            </a:rPr>
                            <m:t>𝑦</m:t>
                          </m:r>
                        </m:sub>
                      </m:sSub>
                      <m:r>
                        <a:rPr lang="en-US" sz="1000" b="0" i="1">
                          <a:solidFill>
                            <a:srgbClr val="000000"/>
                          </a:solidFill>
                          <a:latin typeface="Cambria Math" panose="02040503050406030204" pitchFamily="18" charset="0"/>
                        </a:rPr>
                        <m:t>(</m:t>
                      </m:r>
                      <m:sSub>
                        <m:sSubPr>
                          <m:ctrlPr>
                            <a:rPr lang="en-US" sz="1000" i="1" smtClean="0">
                              <a:solidFill>
                                <a:srgbClr val="000000"/>
                              </a:solidFill>
                              <a:latin typeface="Cambria Math" panose="02040503050406030204" pitchFamily="18" charset="0"/>
                            </a:rPr>
                          </m:ctrlPr>
                        </m:sSubPr>
                        <m:e>
                          <m:r>
                            <a:rPr lang="en-US" sz="1000" b="0" i="1" smtClean="0">
                              <a:solidFill>
                                <a:srgbClr val="000000"/>
                              </a:solidFill>
                              <a:latin typeface="Cambria Math" panose="02040503050406030204" pitchFamily="18" charset="0"/>
                            </a:rPr>
                            <m:t>𝜉</m:t>
                          </m:r>
                        </m:e>
                        <m:sub>
                          <m:r>
                            <a:rPr lang="en-US" sz="1000" b="0" i="1" smtClean="0">
                              <a:solidFill>
                                <a:srgbClr val="000000"/>
                              </a:solidFill>
                              <a:latin typeface="Cambria Math" panose="02040503050406030204" pitchFamily="18" charset="0"/>
                            </a:rPr>
                            <m:t>𝐴</m:t>
                          </m:r>
                        </m:sub>
                      </m:sSub>
                      <m:r>
                        <a:rPr lang="en-US" sz="1000" b="0" i="1">
                          <a:solidFill>
                            <a:srgbClr val="000000"/>
                          </a:solidFill>
                          <a:latin typeface="Cambria Math" panose="02040503050406030204" pitchFamily="18" charset="0"/>
                        </a:rPr>
                        <m:t>)</m:t>
                      </m:r>
                    </m:oMath>
                  </m:oMathPara>
                </a14:m>
                <a:endParaRPr lang="en-US" sz="1100" i="1" dirty="0">
                  <a:solidFill>
                    <a:srgbClr val="000000"/>
                  </a:solidFill>
                  <a:latin typeface="Cambria Math" panose="02040503050406030204" pitchFamily="18" charset="0"/>
                </a:endParaRPr>
              </a:p>
            </p:txBody>
          </p:sp>
        </mc:Choice>
        <mc:Fallback xmlns="">
          <p:sp>
            <p:nvSpPr>
              <p:cNvPr id="70" name="Rectangle: Rounded Corners 69">
                <a:extLst>
                  <a:ext uri="{FF2B5EF4-FFF2-40B4-BE49-F238E27FC236}">
                    <a16:creationId xmlns:a16="http://schemas.microsoft.com/office/drawing/2014/main" id="{C390B0B2-C958-57E9-A91E-D5D6A62BA1B5}"/>
                  </a:ext>
                </a:extLst>
              </p:cNvPr>
              <p:cNvSpPr>
                <a:spLocks noRot="1" noChangeAspect="1" noMove="1" noResize="1" noEditPoints="1" noAdjustHandles="1" noChangeArrowheads="1" noChangeShapeType="1" noTextEdit="1"/>
              </p:cNvSpPr>
              <p:nvPr/>
            </p:nvSpPr>
            <p:spPr>
              <a:xfrm>
                <a:off x="6163437" y="3368167"/>
                <a:ext cx="420164" cy="169277"/>
              </a:xfrm>
              <a:prstGeom prst="roundRect">
                <a:avLst/>
              </a:prstGeom>
              <a:blipFill>
                <a:blip r:embed="rId14"/>
                <a:stretch>
                  <a:fillRect l="-7042" r="-5634" b="-24138"/>
                </a:stretch>
              </a:blipFill>
              <a:ln w="12700">
                <a:solidFill>
                  <a:schemeClr val="accent2"/>
                </a:solidFill>
                <a:prstDash val="solid"/>
              </a:ln>
            </p:spPr>
            <p:txBody>
              <a:bodyPr/>
              <a:lstStyle/>
              <a:p>
                <a:r>
                  <a:rPr lang="en-US">
                    <a:noFill/>
                  </a:rPr>
                  <a:t> </a:t>
                </a:r>
              </a:p>
            </p:txBody>
          </p:sp>
        </mc:Fallback>
      </mc:AlternateContent>
      <p:sp>
        <p:nvSpPr>
          <p:cNvPr id="95" name="Oval 94">
            <a:extLst>
              <a:ext uri="{FF2B5EF4-FFF2-40B4-BE49-F238E27FC236}">
                <a16:creationId xmlns:a16="http://schemas.microsoft.com/office/drawing/2014/main" id="{E41E9FE7-74FD-1046-D5FE-F667B6950DEB}"/>
              </a:ext>
            </a:extLst>
          </p:cNvPr>
          <p:cNvSpPr/>
          <p:nvPr/>
        </p:nvSpPr>
        <p:spPr>
          <a:xfrm>
            <a:off x="6130693" y="2640768"/>
            <a:ext cx="274320" cy="269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96" name="Oval 95">
            <a:extLst>
              <a:ext uri="{FF2B5EF4-FFF2-40B4-BE49-F238E27FC236}">
                <a16:creationId xmlns:a16="http://schemas.microsoft.com/office/drawing/2014/main" id="{CC78F037-B71B-4234-4EB9-49A9356315E0}"/>
              </a:ext>
            </a:extLst>
          </p:cNvPr>
          <p:cNvSpPr/>
          <p:nvPr/>
        </p:nvSpPr>
        <p:spPr>
          <a:xfrm>
            <a:off x="6553263" y="2639375"/>
            <a:ext cx="274320" cy="269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7" name="Oval 96">
            <a:extLst>
              <a:ext uri="{FF2B5EF4-FFF2-40B4-BE49-F238E27FC236}">
                <a16:creationId xmlns:a16="http://schemas.microsoft.com/office/drawing/2014/main" id="{0C56C599-549C-93D0-6D75-0B547C12A4C9}"/>
              </a:ext>
            </a:extLst>
          </p:cNvPr>
          <p:cNvSpPr/>
          <p:nvPr/>
        </p:nvSpPr>
        <p:spPr>
          <a:xfrm>
            <a:off x="7358102" y="2635058"/>
            <a:ext cx="274320" cy="269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mc:AlternateContent xmlns:mc="http://schemas.openxmlformats.org/markup-compatibility/2006" xmlns:a14="http://schemas.microsoft.com/office/drawing/2010/main">
        <mc:Choice Requires="a14">
          <p:sp>
            <p:nvSpPr>
              <p:cNvPr id="129" name="Rectangle: Rounded Corners 128">
                <a:extLst>
                  <a:ext uri="{FF2B5EF4-FFF2-40B4-BE49-F238E27FC236}">
                    <a16:creationId xmlns:a16="http://schemas.microsoft.com/office/drawing/2014/main" id="{7EEBED1E-7568-B035-B81D-D361022111E5}"/>
                  </a:ext>
                </a:extLst>
              </p:cNvPr>
              <p:cNvSpPr/>
              <p:nvPr/>
            </p:nvSpPr>
            <p:spPr>
              <a:xfrm>
                <a:off x="6777671" y="3723397"/>
                <a:ext cx="234424" cy="176953"/>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a:solidFill>
                            <a:srgbClr val="000000"/>
                          </a:solidFill>
                          <a:latin typeface="Cambria Math" panose="02040503050406030204" pitchFamily="18" charset="0"/>
                        </a:rPr>
                        <m:t> </m:t>
                      </m:r>
                      <m:r>
                        <a:rPr lang="en-US" sz="1100" b="1" i="1">
                          <a:solidFill>
                            <a:srgbClr val="000000"/>
                          </a:solidFill>
                          <a:latin typeface="Cambria Math" panose="02040503050406030204" pitchFamily="18" charset="0"/>
                        </a:rPr>
                        <m:t>𝑪𝑵</m:t>
                      </m:r>
                    </m:oMath>
                  </m:oMathPara>
                </a14:m>
                <a:endParaRPr lang="en-US" sz="1100" b="1" i="1" dirty="0">
                  <a:solidFill>
                    <a:srgbClr val="000000"/>
                  </a:solidFill>
                  <a:latin typeface="Cambria Math" panose="02040503050406030204" pitchFamily="18" charset="0"/>
                </a:endParaRPr>
              </a:p>
            </p:txBody>
          </p:sp>
        </mc:Choice>
        <mc:Fallback xmlns="">
          <p:sp>
            <p:nvSpPr>
              <p:cNvPr id="129" name="Rectangle: Rounded Corners 128">
                <a:extLst>
                  <a:ext uri="{FF2B5EF4-FFF2-40B4-BE49-F238E27FC236}">
                    <a16:creationId xmlns:a16="http://schemas.microsoft.com/office/drawing/2014/main" id="{7EEBED1E-7568-B035-B81D-D361022111E5}"/>
                  </a:ext>
                </a:extLst>
              </p:cNvPr>
              <p:cNvSpPr>
                <a:spLocks noRot="1" noChangeAspect="1" noMove="1" noResize="1" noEditPoints="1" noAdjustHandles="1" noChangeArrowheads="1" noChangeShapeType="1" noTextEdit="1"/>
              </p:cNvSpPr>
              <p:nvPr/>
            </p:nvSpPr>
            <p:spPr>
              <a:xfrm>
                <a:off x="6777671" y="3723397"/>
                <a:ext cx="234424" cy="176953"/>
              </a:xfrm>
              <a:prstGeom prst="roundRect">
                <a:avLst/>
              </a:prstGeom>
              <a:blipFill>
                <a:blip r:embed="rId15"/>
                <a:stretch>
                  <a:fillRect l="-10000" r="-7500" b="-3226"/>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Rectangle: Rounded Corners 129">
                <a:extLst>
                  <a:ext uri="{FF2B5EF4-FFF2-40B4-BE49-F238E27FC236}">
                    <a16:creationId xmlns:a16="http://schemas.microsoft.com/office/drawing/2014/main" id="{A3E4969E-FA26-EEEE-2937-80353BB36257}"/>
                  </a:ext>
                </a:extLst>
              </p:cNvPr>
              <p:cNvSpPr/>
              <p:nvPr/>
            </p:nvSpPr>
            <p:spPr>
              <a:xfrm>
                <a:off x="6163437" y="3564259"/>
                <a:ext cx="420164" cy="163016"/>
              </a:xfrm>
              <a:prstGeom prst="roundRect">
                <a:avLst/>
              </a:prstGeom>
              <a:solidFill>
                <a:schemeClr val="bg2">
                  <a:lumMod val="85000"/>
                </a:schemeClr>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𝑅</m:t>
                          </m:r>
                        </m:e>
                        <m:sub>
                          <m:r>
                            <a:rPr lang="en-US" sz="1000" b="0" i="1">
                              <a:solidFill>
                                <a:srgbClr val="000000"/>
                              </a:solidFill>
                              <a:latin typeface="Cambria Math" panose="02040503050406030204" pitchFamily="18" charset="0"/>
                            </a:rPr>
                            <m:t>𝑦</m:t>
                          </m:r>
                        </m:sub>
                      </m:sSub>
                      <m:r>
                        <a:rPr lang="en-US" sz="1000" b="0" i="1">
                          <a:solidFill>
                            <a:srgbClr val="000000"/>
                          </a:solidFill>
                          <a:latin typeface="Cambria Math" panose="02040503050406030204" pitchFamily="18" charset="0"/>
                        </a:rPr>
                        <m:t>(</m:t>
                      </m:r>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𝜉</m:t>
                          </m:r>
                        </m:e>
                        <m:sub>
                          <m:r>
                            <a:rPr lang="en-US" sz="1000" b="0" i="1" smtClean="0">
                              <a:solidFill>
                                <a:srgbClr val="000000"/>
                              </a:solidFill>
                              <a:latin typeface="Cambria Math" panose="02040503050406030204" pitchFamily="18" charset="0"/>
                            </a:rPr>
                            <m:t>𝐵</m:t>
                          </m:r>
                        </m:sub>
                      </m:sSub>
                      <m:r>
                        <a:rPr lang="en-US" sz="1000" b="0" i="1">
                          <a:solidFill>
                            <a:srgbClr val="000000"/>
                          </a:solidFill>
                          <a:latin typeface="Cambria Math" panose="02040503050406030204" pitchFamily="18" charset="0"/>
                        </a:rPr>
                        <m:t>)</m:t>
                      </m:r>
                    </m:oMath>
                  </m:oMathPara>
                </a14:m>
                <a:endParaRPr lang="en-US" sz="1100" i="1" dirty="0">
                  <a:solidFill>
                    <a:srgbClr val="000000"/>
                  </a:solidFill>
                  <a:latin typeface="Cambria Math" panose="02040503050406030204" pitchFamily="18" charset="0"/>
                </a:endParaRPr>
              </a:p>
            </p:txBody>
          </p:sp>
        </mc:Choice>
        <mc:Fallback xmlns="">
          <p:sp>
            <p:nvSpPr>
              <p:cNvPr id="130" name="Rectangle: Rounded Corners 129">
                <a:extLst>
                  <a:ext uri="{FF2B5EF4-FFF2-40B4-BE49-F238E27FC236}">
                    <a16:creationId xmlns:a16="http://schemas.microsoft.com/office/drawing/2014/main" id="{A3E4969E-FA26-EEEE-2937-80353BB36257}"/>
                  </a:ext>
                </a:extLst>
              </p:cNvPr>
              <p:cNvSpPr>
                <a:spLocks noRot="1" noChangeAspect="1" noMove="1" noResize="1" noEditPoints="1" noAdjustHandles="1" noChangeArrowheads="1" noChangeShapeType="1" noTextEdit="1"/>
              </p:cNvSpPr>
              <p:nvPr/>
            </p:nvSpPr>
            <p:spPr>
              <a:xfrm>
                <a:off x="6163437" y="3564259"/>
                <a:ext cx="420164" cy="163016"/>
              </a:xfrm>
              <a:prstGeom prst="roundRect">
                <a:avLst/>
              </a:prstGeom>
              <a:blipFill>
                <a:blip r:embed="rId16"/>
                <a:stretch>
                  <a:fillRect l="-7042" r="-7042" b="-28571"/>
                </a:stretch>
              </a:blipFill>
              <a:ln w="12700">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Rounded Corners 130">
                <a:extLst>
                  <a:ext uri="{FF2B5EF4-FFF2-40B4-BE49-F238E27FC236}">
                    <a16:creationId xmlns:a16="http://schemas.microsoft.com/office/drawing/2014/main" id="{872FBD42-C2F2-5D4C-741B-637686F5CE60}"/>
                  </a:ext>
                </a:extLst>
              </p:cNvPr>
              <p:cNvSpPr/>
              <p:nvPr/>
            </p:nvSpPr>
            <p:spPr>
              <a:xfrm>
                <a:off x="6163437" y="3895915"/>
                <a:ext cx="420164" cy="169277"/>
              </a:xfrm>
              <a:prstGeom prst="roundRect">
                <a:avLst/>
              </a:prstGeom>
              <a:solidFill>
                <a:schemeClr val="bg2">
                  <a:lumMod val="85000"/>
                </a:schemeClr>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𝑅</m:t>
                          </m:r>
                        </m:e>
                        <m:sub>
                          <m:r>
                            <a:rPr lang="en-US" sz="1000" b="0" i="1">
                              <a:solidFill>
                                <a:srgbClr val="000000"/>
                              </a:solidFill>
                              <a:latin typeface="Cambria Math" panose="02040503050406030204" pitchFamily="18" charset="0"/>
                            </a:rPr>
                            <m:t>𝑦</m:t>
                          </m:r>
                        </m:sub>
                      </m:sSub>
                      <m:r>
                        <a:rPr lang="en-US" sz="1000" b="0" i="1">
                          <a:solidFill>
                            <a:srgbClr val="000000"/>
                          </a:solidFill>
                          <a:latin typeface="Cambria Math" panose="02040503050406030204" pitchFamily="18" charset="0"/>
                        </a:rPr>
                        <m:t>(</m:t>
                      </m:r>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𝜉</m:t>
                          </m:r>
                        </m:e>
                        <m:sub>
                          <m:r>
                            <a:rPr lang="en-US" sz="1000" b="0" i="1" smtClean="0">
                              <a:solidFill>
                                <a:srgbClr val="000000"/>
                              </a:solidFill>
                              <a:latin typeface="Cambria Math" panose="02040503050406030204" pitchFamily="18" charset="0"/>
                            </a:rPr>
                            <m:t>𝐶</m:t>
                          </m:r>
                        </m:sub>
                      </m:sSub>
                      <m:r>
                        <a:rPr lang="en-US" sz="1000" b="0" i="1">
                          <a:solidFill>
                            <a:srgbClr val="000000"/>
                          </a:solidFill>
                          <a:latin typeface="Cambria Math" panose="02040503050406030204" pitchFamily="18" charset="0"/>
                        </a:rPr>
                        <m:t>)</m:t>
                      </m:r>
                    </m:oMath>
                  </m:oMathPara>
                </a14:m>
                <a:endParaRPr lang="en-US" sz="1100" i="1" dirty="0">
                  <a:solidFill>
                    <a:srgbClr val="000000"/>
                  </a:solidFill>
                  <a:latin typeface="Cambria Math" panose="02040503050406030204" pitchFamily="18" charset="0"/>
                </a:endParaRPr>
              </a:p>
            </p:txBody>
          </p:sp>
        </mc:Choice>
        <mc:Fallback xmlns="">
          <p:sp>
            <p:nvSpPr>
              <p:cNvPr id="131" name="Rectangle: Rounded Corners 130">
                <a:extLst>
                  <a:ext uri="{FF2B5EF4-FFF2-40B4-BE49-F238E27FC236}">
                    <a16:creationId xmlns:a16="http://schemas.microsoft.com/office/drawing/2014/main" id="{872FBD42-C2F2-5D4C-741B-637686F5CE60}"/>
                  </a:ext>
                </a:extLst>
              </p:cNvPr>
              <p:cNvSpPr>
                <a:spLocks noRot="1" noChangeAspect="1" noMove="1" noResize="1" noEditPoints="1" noAdjustHandles="1" noChangeArrowheads="1" noChangeShapeType="1" noTextEdit="1"/>
              </p:cNvSpPr>
              <p:nvPr/>
            </p:nvSpPr>
            <p:spPr>
              <a:xfrm>
                <a:off x="6163437" y="3895915"/>
                <a:ext cx="420164" cy="169277"/>
              </a:xfrm>
              <a:prstGeom prst="roundRect">
                <a:avLst/>
              </a:prstGeom>
              <a:blipFill>
                <a:blip r:embed="rId17"/>
                <a:stretch>
                  <a:fillRect l="-7042" r="-5634" b="-23333"/>
                </a:stretch>
              </a:blipFill>
              <a:ln w="12700">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Rectangle: Rounded Corners 131">
                <a:extLst>
                  <a:ext uri="{FF2B5EF4-FFF2-40B4-BE49-F238E27FC236}">
                    <a16:creationId xmlns:a16="http://schemas.microsoft.com/office/drawing/2014/main" id="{D0DF3B8C-A331-48D7-0E55-7F4968767F0F}"/>
                  </a:ext>
                </a:extLst>
              </p:cNvPr>
              <p:cNvSpPr/>
              <p:nvPr/>
            </p:nvSpPr>
            <p:spPr>
              <a:xfrm>
                <a:off x="6163437" y="4092007"/>
                <a:ext cx="420164" cy="163016"/>
              </a:xfrm>
              <a:prstGeom prst="roundRect">
                <a:avLst/>
              </a:prstGeom>
              <a:solidFill>
                <a:schemeClr val="bg2">
                  <a:lumMod val="85000"/>
                </a:schemeClr>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𝑅</m:t>
                          </m:r>
                        </m:e>
                        <m:sub>
                          <m:r>
                            <a:rPr lang="en-US" sz="1000" b="0" i="1">
                              <a:solidFill>
                                <a:srgbClr val="000000"/>
                              </a:solidFill>
                              <a:latin typeface="Cambria Math" panose="02040503050406030204" pitchFamily="18" charset="0"/>
                            </a:rPr>
                            <m:t>𝑦</m:t>
                          </m:r>
                        </m:sub>
                      </m:sSub>
                      <m:r>
                        <a:rPr lang="en-US" sz="1000" b="0" i="1">
                          <a:solidFill>
                            <a:srgbClr val="000000"/>
                          </a:solidFill>
                          <a:latin typeface="Cambria Math" panose="02040503050406030204" pitchFamily="18" charset="0"/>
                        </a:rPr>
                        <m:t>(</m:t>
                      </m:r>
                      <m:sSub>
                        <m:sSubPr>
                          <m:ctrlPr>
                            <a:rPr lang="en-US" sz="1000" i="1" smtClean="0">
                              <a:solidFill>
                                <a:srgbClr val="000000"/>
                              </a:solidFill>
                              <a:latin typeface="Cambria Math" panose="02040503050406030204" pitchFamily="18" charset="0"/>
                            </a:rPr>
                          </m:ctrlPr>
                        </m:sSubPr>
                        <m:e>
                          <m:r>
                            <a:rPr lang="en-US" sz="1000" b="0" i="1">
                              <a:solidFill>
                                <a:srgbClr val="000000"/>
                              </a:solidFill>
                              <a:latin typeface="Cambria Math" panose="02040503050406030204" pitchFamily="18" charset="0"/>
                            </a:rPr>
                            <m:t>𝜉</m:t>
                          </m:r>
                        </m:e>
                        <m:sub>
                          <m:r>
                            <a:rPr lang="en-US" sz="1000" b="0" i="1" smtClean="0">
                              <a:solidFill>
                                <a:srgbClr val="000000"/>
                              </a:solidFill>
                              <a:latin typeface="Cambria Math" panose="02040503050406030204" pitchFamily="18" charset="0"/>
                            </a:rPr>
                            <m:t>𝐷</m:t>
                          </m:r>
                        </m:sub>
                      </m:sSub>
                      <m:r>
                        <a:rPr lang="en-US" sz="1000" b="0" i="1">
                          <a:solidFill>
                            <a:srgbClr val="000000"/>
                          </a:solidFill>
                          <a:latin typeface="Cambria Math" panose="02040503050406030204" pitchFamily="18" charset="0"/>
                        </a:rPr>
                        <m:t>)</m:t>
                      </m:r>
                    </m:oMath>
                  </m:oMathPara>
                </a14:m>
                <a:endParaRPr lang="en-US" sz="1100" i="1" dirty="0">
                  <a:solidFill>
                    <a:srgbClr val="000000"/>
                  </a:solidFill>
                  <a:latin typeface="Cambria Math" panose="02040503050406030204" pitchFamily="18" charset="0"/>
                </a:endParaRPr>
              </a:p>
            </p:txBody>
          </p:sp>
        </mc:Choice>
        <mc:Fallback xmlns="">
          <p:sp>
            <p:nvSpPr>
              <p:cNvPr id="132" name="Rectangle: Rounded Corners 131">
                <a:extLst>
                  <a:ext uri="{FF2B5EF4-FFF2-40B4-BE49-F238E27FC236}">
                    <a16:creationId xmlns:a16="http://schemas.microsoft.com/office/drawing/2014/main" id="{D0DF3B8C-A331-48D7-0E55-7F4968767F0F}"/>
                  </a:ext>
                </a:extLst>
              </p:cNvPr>
              <p:cNvSpPr>
                <a:spLocks noRot="1" noChangeAspect="1" noMove="1" noResize="1" noEditPoints="1" noAdjustHandles="1" noChangeArrowheads="1" noChangeShapeType="1" noTextEdit="1"/>
              </p:cNvSpPr>
              <p:nvPr/>
            </p:nvSpPr>
            <p:spPr>
              <a:xfrm>
                <a:off x="6163437" y="4092007"/>
                <a:ext cx="420164" cy="163016"/>
              </a:xfrm>
              <a:prstGeom prst="roundRect">
                <a:avLst/>
              </a:prstGeom>
              <a:blipFill>
                <a:blip r:embed="rId18"/>
                <a:stretch>
                  <a:fillRect l="-8451" r="-5634" b="-27586"/>
                </a:stretch>
              </a:blipFill>
              <a:ln w="12700">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ectangle: Rounded Corners 132">
                <a:extLst>
                  <a:ext uri="{FF2B5EF4-FFF2-40B4-BE49-F238E27FC236}">
                    <a16:creationId xmlns:a16="http://schemas.microsoft.com/office/drawing/2014/main" id="{355FBF82-A540-F78D-D5D1-CA3A801293C4}"/>
                  </a:ext>
                </a:extLst>
              </p:cNvPr>
              <p:cNvSpPr/>
              <p:nvPr/>
            </p:nvSpPr>
            <p:spPr>
              <a:xfrm>
                <a:off x="7471091" y="4238618"/>
                <a:ext cx="234424" cy="176953"/>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a:solidFill>
                            <a:srgbClr val="000000"/>
                          </a:solidFill>
                          <a:latin typeface="Cambria Math" panose="02040503050406030204" pitchFamily="18" charset="0"/>
                        </a:rPr>
                        <m:t> </m:t>
                      </m:r>
                      <m:r>
                        <a:rPr lang="en-US" sz="1100" b="1" i="1">
                          <a:solidFill>
                            <a:srgbClr val="000000"/>
                          </a:solidFill>
                          <a:latin typeface="Cambria Math" panose="02040503050406030204" pitchFamily="18" charset="0"/>
                        </a:rPr>
                        <m:t>𝑪𝑵</m:t>
                      </m:r>
                    </m:oMath>
                  </m:oMathPara>
                </a14:m>
                <a:endParaRPr lang="en-US" sz="1100" b="1" i="1" dirty="0">
                  <a:solidFill>
                    <a:srgbClr val="000000"/>
                  </a:solidFill>
                  <a:latin typeface="Cambria Math" panose="02040503050406030204" pitchFamily="18" charset="0"/>
                </a:endParaRPr>
              </a:p>
            </p:txBody>
          </p:sp>
        </mc:Choice>
        <mc:Fallback xmlns="">
          <p:sp>
            <p:nvSpPr>
              <p:cNvPr id="133" name="Rectangle: Rounded Corners 132">
                <a:extLst>
                  <a:ext uri="{FF2B5EF4-FFF2-40B4-BE49-F238E27FC236}">
                    <a16:creationId xmlns:a16="http://schemas.microsoft.com/office/drawing/2014/main" id="{355FBF82-A540-F78D-D5D1-CA3A801293C4}"/>
                  </a:ext>
                </a:extLst>
              </p:cNvPr>
              <p:cNvSpPr>
                <a:spLocks noRot="1" noChangeAspect="1" noMove="1" noResize="1" noEditPoints="1" noAdjustHandles="1" noChangeArrowheads="1" noChangeShapeType="1" noTextEdit="1"/>
              </p:cNvSpPr>
              <p:nvPr/>
            </p:nvSpPr>
            <p:spPr>
              <a:xfrm>
                <a:off x="7471091" y="4238618"/>
                <a:ext cx="234424" cy="176953"/>
              </a:xfrm>
              <a:prstGeom prst="roundRect">
                <a:avLst/>
              </a:prstGeom>
              <a:blipFill>
                <a:blip r:embed="rId15"/>
                <a:stretch>
                  <a:fillRect l="-10000" r="-7500" b="-3226"/>
                </a:stretch>
              </a:blipFill>
              <a:ln w="12700">
                <a:solidFill>
                  <a:schemeClr val="tx2">
                    <a:lumMod val="75000"/>
                  </a:schemeClr>
                </a:solidFill>
                <a:prstDash val="solid"/>
              </a:ln>
            </p:spPr>
            <p:txBody>
              <a:bodyPr/>
              <a:lstStyle/>
              <a:p>
                <a:r>
                  <a:rPr lang="en-US">
                    <a:noFill/>
                  </a:rPr>
                  <a:t> </a:t>
                </a:r>
              </a:p>
            </p:txBody>
          </p:sp>
        </mc:Fallback>
      </mc:AlternateContent>
      <p:cxnSp>
        <p:nvCxnSpPr>
          <p:cNvPr id="134" name="Straight Connector 133">
            <a:extLst>
              <a:ext uri="{FF2B5EF4-FFF2-40B4-BE49-F238E27FC236}">
                <a16:creationId xmlns:a16="http://schemas.microsoft.com/office/drawing/2014/main" id="{17659676-215A-8173-391C-FA3DD7E4AFB9}"/>
              </a:ext>
            </a:extLst>
          </p:cNvPr>
          <p:cNvCxnSpPr>
            <a:cxnSpLocks/>
          </p:cNvCxnSpPr>
          <p:nvPr/>
        </p:nvCxnSpPr>
        <p:spPr>
          <a:xfrm flipV="1">
            <a:off x="6889313" y="3466543"/>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0AB90BB-C3B9-D786-25E8-31C1A75260F1}"/>
              </a:ext>
            </a:extLst>
          </p:cNvPr>
          <p:cNvCxnSpPr>
            <a:cxnSpLocks/>
          </p:cNvCxnSpPr>
          <p:nvPr/>
        </p:nvCxnSpPr>
        <p:spPr>
          <a:xfrm flipV="1">
            <a:off x="7582733" y="3983460"/>
            <a:ext cx="0" cy="255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D4E8DABA-601F-E69E-A043-29180EBE0B18}"/>
              </a:ext>
            </a:extLst>
          </p:cNvPr>
          <p:cNvSpPr/>
          <p:nvPr/>
        </p:nvSpPr>
        <p:spPr>
          <a:xfrm>
            <a:off x="6859195" y="3421469"/>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25884D8-454D-106E-CC76-6776EDA259E2}"/>
              </a:ext>
            </a:extLst>
          </p:cNvPr>
          <p:cNvSpPr/>
          <p:nvPr/>
        </p:nvSpPr>
        <p:spPr>
          <a:xfrm>
            <a:off x="6859195" y="3594122"/>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5811AC9B-7265-848F-9685-78E9312D3075}"/>
              </a:ext>
            </a:extLst>
          </p:cNvPr>
          <p:cNvSpPr/>
          <p:nvPr/>
        </p:nvSpPr>
        <p:spPr>
          <a:xfrm>
            <a:off x="7552615" y="3951721"/>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2773C4DC-EBC6-EEE0-ECEE-14F66309F82D}"/>
              </a:ext>
            </a:extLst>
          </p:cNvPr>
          <p:cNvSpPr/>
          <p:nvPr/>
        </p:nvSpPr>
        <p:spPr>
          <a:xfrm>
            <a:off x="7552615" y="4113790"/>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1" name="Rectangle: Rounded Corners 140">
                <a:extLst>
                  <a:ext uri="{FF2B5EF4-FFF2-40B4-BE49-F238E27FC236}">
                    <a16:creationId xmlns:a16="http://schemas.microsoft.com/office/drawing/2014/main" id="{08A33707-86E6-DDEC-BC03-D3FE56C06F0D}"/>
                  </a:ext>
                </a:extLst>
              </p:cNvPr>
              <p:cNvSpPr/>
              <p:nvPr/>
            </p:nvSpPr>
            <p:spPr>
              <a:xfrm>
                <a:off x="7256343" y="3921687"/>
                <a:ext cx="170765" cy="131260"/>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smtClean="0">
                          <a:solidFill>
                            <a:srgbClr val="000000"/>
                          </a:solidFill>
                          <a:latin typeface="Cambria Math" panose="02040503050406030204" pitchFamily="18" charset="0"/>
                        </a:rPr>
                        <m:t> </m:t>
                      </m:r>
                      <m:r>
                        <a:rPr lang="en-US" sz="1100" b="1" i="1" smtClean="0">
                          <a:solidFill>
                            <a:srgbClr val="000000"/>
                          </a:solidFill>
                          <a:latin typeface="Cambria Math" panose="02040503050406030204" pitchFamily="18" charset="0"/>
                        </a:rPr>
                        <m:t>𝑿</m:t>
                      </m:r>
                    </m:oMath>
                  </m:oMathPara>
                </a14:m>
                <a:endParaRPr lang="en-US" sz="1100" b="1" i="1" dirty="0">
                  <a:solidFill>
                    <a:srgbClr val="000000"/>
                  </a:solidFill>
                  <a:latin typeface="Cambria Math" panose="02040503050406030204" pitchFamily="18" charset="0"/>
                </a:endParaRPr>
              </a:p>
            </p:txBody>
          </p:sp>
        </mc:Choice>
        <mc:Fallback xmlns="">
          <p:sp>
            <p:nvSpPr>
              <p:cNvPr id="141" name="Rectangle: Rounded Corners 140">
                <a:extLst>
                  <a:ext uri="{FF2B5EF4-FFF2-40B4-BE49-F238E27FC236}">
                    <a16:creationId xmlns:a16="http://schemas.microsoft.com/office/drawing/2014/main" id="{08A33707-86E6-DDEC-BC03-D3FE56C06F0D}"/>
                  </a:ext>
                </a:extLst>
              </p:cNvPr>
              <p:cNvSpPr>
                <a:spLocks noRot="1" noChangeAspect="1" noMove="1" noResize="1" noEditPoints="1" noAdjustHandles="1" noChangeArrowheads="1" noChangeShapeType="1" noTextEdit="1"/>
              </p:cNvSpPr>
              <p:nvPr/>
            </p:nvSpPr>
            <p:spPr>
              <a:xfrm>
                <a:off x="7256343" y="3921687"/>
                <a:ext cx="170765" cy="131260"/>
              </a:xfrm>
              <a:prstGeom prst="roundRect">
                <a:avLst/>
              </a:prstGeom>
              <a:blipFill>
                <a:blip r:embed="rId19"/>
                <a:stretch>
                  <a:fillRect l="-3333" r="-3333" b="-16667"/>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Rounded Corners 142">
                <a:extLst>
                  <a:ext uri="{FF2B5EF4-FFF2-40B4-BE49-F238E27FC236}">
                    <a16:creationId xmlns:a16="http://schemas.microsoft.com/office/drawing/2014/main" id="{69E05ECA-E24B-2628-436E-0F01B94AE12A}"/>
                  </a:ext>
                </a:extLst>
              </p:cNvPr>
              <p:cNvSpPr/>
              <p:nvPr/>
            </p:nvSpPr>
            <p:spPr>
              <a:xfrm>
                <a:off x="7256343" y="4094909"/>
                <a:ext cx="170765" cy="131260"/>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smtClean="0">
                          <a:solidFill>
                            <a:srgbClr val="000000"/>
                          </a:solidFill>
                          <a:latin typeface="Cambria Math" panose="02040503050406030204" pitchFamily="18" charset="0"/>
                        </a:rPr>
                        <m:t> </m:t>
                      </m:r>
                      <m:r>
                        <a:rPr lang="en-US" sz="1100" b="1" i="1" smtClean="0">
                          <a:solidFill>
                            <a:srgbClr val="000000"/>
                          </a:solidFill>
                          <a:latin typeface="Cambria Math" panose="02040503050406030204" pitchFamily="18" charset="0"/>
                        </a:rPr>
                        <m:t>𝑿</m:t>
                      </m:r>
                    </m:oMath>
                  </m:oMathPara>
                </a14:m>
                <a:endParaRPr lang="en-US" sz="1100" b="1" i="1" dirty="0">
                  <a:solidFill>
                    <a:srgbClr val="000000"/>
                  </a:solidFill>
                  <a:latin typeface="Cambria Math" panose="02040503050406030204" pitchFamily="18" charset="0"/>
                </a:endParaRPr>
              </a:p>
            </p:txBody>
          </p:sp>
        </mc:Choice>
        <mc:Fallback xmlns="">
          <p:sp>
            <p:nvSpPr>
              <p:cNvPr id="143" name="Rectangle: Rounded Corners 142">
                <a:extLst>
                  <a:ext uri="{FF2B5EF4-FFF2-40B4-BE49-F238E27FC236}">
                    <a16:creationId xmlns:a16="http://schemas.microsoft.com/office/drawing/2014/main" id="{69E05ECA-E24B-2628-436E-0F01B94AE12A}"/>
                  </a:ext>
                </a:extLst>
              </p:cNvPr>
              <p:cNvSpPr>
                <a:spLocks noRot="1" noChangeAspect="1" noMove="1" noResize="1" noEditPoints="1" noAdjustHandles="1" noChangeArrowheads="1" noChangeShapeType="1" noTextEdit="1"/>
              </p:cNvSpPr>
              <p:nvPr/>
            </p:nvSpPr>
            <p:spPr>
              <a:xfrm>
                <a:off x="7256343" y="4094909"/>
                <a:ext cx="170765" cy="131260"/>
              </a:xfrm>
              <a:prstGeom prst="roundRect">
                <a:avLst/>
              </a:prstGeom>
              <a:blipFill>
                <a:blip r:embed="rId20"/>
                <a:stretch>
                  <a:fillRect l="-3333" r="-3333" b="-21739"/>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Rounded Corners 143">
                <a:extLst>
                  <a:ext uri="{FF2B5EF4-FFF2-40B4-BE49-F238E27FC236}">
                    <a16:creationId xmlns:a16="http://schemas.microsoft.com/office/drawing/2014/main" id="{5E24915C-3F79-6DB6-606E-2D5FB3985F8B}"/>
                  </a:ext>
                </a:extLst>
              </p:cNvPr>
              <p:cNvSpPr/>
              <p:nvPr/>
            </p:nvSpPr>
            <p:spPr>
              <a:xfrm>
                <a:off x="7256343" y="4267740"/>
                <a:ext cx="170765" cy="131260"/>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smtClean="0">
                          <a:solidFill>
                            <a:srgbClr val="000000"/>
                          </a:solidFill>
                          <a:latin typeface="Cambria Math" panose="02040503050406030204" pitchFamily="18" charset="0"/>
                        </a:rPr>
                        <m:t> </m:t>
                      </m:r>
                      <m:r>
                        <a:rPr lang="en-US" sz="1100" b="1" i="1" smtClean="0">
                          <a:solidFill>
                            <a:srgbClr val="000000"/>
                          </a:solidFill>
                          <a:latin typeface="Cambria Math" panose="02040503050406030204" pitchFamily="18" charset="0"/>
                        </a:rPr>
                        <m:t>𝑿</m:t>
                      </m:r>
                    </m:oMath>
                  </m:oMathPara>
                </a14:m>
                <a:endParaRPr lang="en-US" sz="1100" b="1" i="1" dirty="0">
                  <a:solidFill>
                    <a:srgbClr val="000000"/>
                  </a:solidFill>
                  <a:latin typeface="Cambria Math" panose="02040503050406030204" pitchFamily="18" charset="0"/>
                </a:endParaRPr>
              </a:p>
            </p:txBody>
          </p:sp>
        </mc:Choice>
        <mc:Fallback xmlns="">
          <p:sp>
            <p:nvSpPr>
              <p:cNvPr id="144" name="Rectangle: Rounded Corners 143">
                <a:extLst>
                  <a:ext uri="{FF2B5EF4-FFF2-40B4-BE49-F238E27FC236}">
                    <a16:creationId xmlns:a16="http://schemas.microsoft.com/office/drawing/2014/main" id="{5E24915C-3F79-6DB6-606E-2D5FB3985F8B}"/>
                  </a:ext>
                </a:extLst>
              </p:cNvPr>
              <p:cNvSpPr>
                <a:spLocks noRot="1" noChangeAspect="1" noMove="1" noResize="1" noEditPoints="1" noAdjustHandles="1" noChangeArrowheads="1" noChangeShapeType="1" noTextEdit="1"/>
              </p:cNvSpPr>
              <p:nvPr/>
            </p:nvSpPr>
            <p:spPr>
              <a:xfrm>
                <a:off x="7256343" y="4267740"/>
                <a:ext cx="170765" cy="131260"/>
              </a:xfrm>
              <a:prstGeom prst="roundRect">
                <a:avLst/>
              </a:prstGeom>
              <a:blipFill>
                <a:blip r:embed="rId19"/>
                <a:stretch>
                  <a:fillRect l="-3333" r="-3333" b="-16667"/>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Rectangle: Rounded Corners 144">
                <a:extLst>
                  <a:ext uri="{FF2B5EF4-FFF2-40B4-BE49-F238E27FC236}">
                    <a16:creationId xmlns:a16="http://schemas.microsoft.com/office/drawing/2014/main" id="{D4698B98-2534-ADCF-35CD-5CC421621A63}"/>
                  </a:ext>
                </a:extLst>
              </p:cNvPr>
              <p:cNvSpPr/>
              <p:nvPr/>
            </p:nvSpPr>
            <p:spPr>
              <a:xfrm>
                <a:off x="7760650" y="3921687"/>
                <a:ext cx="170765" cy="131260"/>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smtClean="0">
                          <a:solidFill>
                            <a:srgbClr val="000000"/>
                          </a:solidFill>
                          <a:latin typeface="Cambria Math" panose="02040503050406030204" pitchFamily="18" charset="0"/>
                        </a:rPr>
                        <m:t> </m:t>
                      </m:r>
                      <m:r>
                        <a:rPr lang="en-US" sz="1100" b="1" i="1" smtClean="0">
                          <a:solidFill>
                            <a:srgbClr val="000000"/>
                          </a:solidFill>
                          <a:latin typeface="Cambria Math" panose="02040503050406030204" pitchFamily="18" charset="0"/>
                        </a:rPr>
                        <m:t>𝑿</m:t>
                      </m:r>
                    </m:oMath>
                  </m:oMathPara>
                </a14:m>
                <a:endParaRPr lang="en-US" sz="1100" b="1" i="1" dirty="0">
                  <a:solidFill>
                    <a:srgbClr val="000000"/>
                  </a:solidFill>
                  <a:latin typeface="Cambria Math" panose="02040503050406030204" pitchFamily="18" charset="0"/>
                </a:endParaRPr>
              </a:p>
            </p:txBody>
          </p:sp>
        </mc:Choice>
        <mc:Fallback xmlns="">
          <p:sp>
            <p:nvSpPr>
              <p:cNvPr id="145" name="Rectangle: Rounded Corners 144">
                <a:extLst>
                  <a:ext uri="{FF2B5EF4-FFF2-40B4-BE49-F238E27FC236}">
                    <a16:creationId xmlns:a16="http://schemas.microsoft.com/office/drawing/2014/main" id="{D4698B98-2534-ADCF-35CD-5CC421621A63}"/>
                  </a:ext>
                </a:extLst>
              </p:cNvPr>
              <p:cNvSpPr>
                <a:spLocks noRot="1" noChangeAspect="1" noMove="1" noResize="1" noEditPoints="1" noAdjustHandles="1" noChangeArrowheads="1" noChangeShapeType="1" noTextEdit="1"/>
              </p:cNvSpPr>
              <p:nvPr/>
            </p:nvSpPr>
            <p:spPr>
              <a:xfrm>
                <a:off x="7760650" y="3921687"/>
                <a:ext cx="170765" cy="131260"/>
              </a:xfrm>
              <a:prstGeom prst="roundRect">
                <a:avLst/>
              </a:prstGeom>
              <a:blipFill>
                <a:blip r:embed="rId19"/>
                <a:stretch>
                  <a:fillRect l="-3333" r="-3333" b="-16667"/>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tangle: Rounded Corners 145">
                <a:extLst>
                  <a:ext uri="{FF2B5EF4-FFF2-40B4-BE49-F238E27FC236}">
                    <a16:creationId xmlns:a16="http://schemas.microsoft.com/office/drawing/2014/main" id="{44DA4859-5813-B0F6-4023-6A1E04385057}"/>
                  </a:ext>
                </a:extLst>
              </p:cNvPr>
              <p:cNvSpPr/>
              <p:nvPr/>
            </p:nvSpPr>
            <p:spPr>
              <a:xfrm>
                <a:off x="7760650" y="4094909"/>
                <a:ext cx="170765" cy="131260"/>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smtClean="0">
                          <a:solidFill>
                            <a:srgbClr val="000000"/>
                          </a:solidFill>
                          <a:latin typeface="Cambria Math" panose="02040503050406030204" pitchFamily="18" charset="0"/>
                        </a:rPr>
                        <m:t> </m:t>
                      </m:r>
                      <m:r>
                        <a:rPr lang="en-US" sz="1100" b="1" i="1" smtClean="0">
                          <a:solidFill>
                            <a:srgbClr val="000000"/>
                          </a:solidFill>
                          <a:latin typeface="Cambria Math" panose="02040503050406030204" pitchFamily="18" charset="0"/>
                        </a:rPr>
                        <m:t>𝑿</m:t>
                      </m:r>
                    </m:oMath>
                  </m:oMathPara>
                </a14:m>
                <a:endParaRPr lang="en-US" sz="1100" b="1" i="1" dirty="0">
                  <a:solidFill>
                    <a:srgbClr val="000000"/>
                  </a:solidFill>
                  <a:latin typeface="Cambria Math" panose="02040503050406030204" pitchFamily="18" charset="0"/>
                </a:endParaRPr>
              </a:p>
            </p:txBody>
          </p:sp>
        </mc:Choice>
        <mc:Fallback xmlns="">
          <p:sp>
            <p:nvSpPr>
              <p:cNvPr id="146" name="Rectangle: Rounded Corners 145">
                <a:extLst>
                  <a:ext uri="{FF2B5EF4-FFF2-40B4-BE49-F238E27FC236}">
                    <a16:creationId xmlns:a16="http://schemas.microsoft.com/office/drawing/2014/main" id="{44DA4859-5813-B0F6-4023-6A1E04385057}"/>
                  </a:ext>
                </a:extLst>
              </p:cNvPr>
              <p:cNvSpPr>
                <a:spLocks noRot="1" noChangeAspect="1" noMove="1" noResize="1" noEditPoints="1" noAdjustHandles="1" noChangeArrowheads="1" noChangeShapeType="1" noTextEdit="1"/>
              </p:cNvSpPr>
              <p:nvPr/>
            </p:nvSpPr>
            <p:spPr>
              <a:xfrm>
                <a:off x="7760650" y="4094909"/>
                <a:ext cx="170765" cy="131260"/>
              </a:xfrm>
              <a:prstGeom prst="roundRect">
                <a:avLst/>
              </a:prstGeom>
              <a:blipFill>
                <a:blip r:embed="rId20"/>
                <a:stretch>
                  <a:fillRect l="-3333" r="-3333" b="-21739"/>
                </a:stretch>
              </a:blipFill>
              <a:ln w="12700">
                <a:solidFill>
                  <a:schemeClr val="tx2">
                    <a:lumMod val="75000"/>
                  </a:schemeClr>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Rounded Corners 147">
                <a:extLst>
                  <a:ext uri="{FF2B5EF4-FFF2-40B4-BE49-F238E27FC236}">
                    <a16:creationId xmlns:a16="http://schemas.microsoft.com/office/drawing/2014/main" id="{E4E86467-078C-0852-AF54-4ED824BAAC7B}"/>
                  </a:ext>
                </a:extLst>
              </p:cNvPr>
              <p:cNvSpPr/>
              <p:nvPr/>
            </p:nvSpPr>
            <p:spPr>
              <a:xfrm>
                <a:off x="8269572" y="4417405"/>
                <a:ext cx="234424" cy="176953"/>
              </a:xfrm>
              <a:prstGeom prst="roundRect">
                <a:avLst/>
              </a:prstGeom>
              <a:solidFill>
                <a:schemeClr val="tx2">
                  <a:lumMod val="40000"/>
                  <a:lumOff val="60000"/>
                </a:schemeClr>
              </a:solidFill>
              <a:ln w="127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ES" sz="1100" b="1" i="1">
                          <a:solidFill>
                            <a:srgbClr val="000000"/>
                          </a:solidFill>
                          <a:latin typeface="Cambria Math" panose="02040503050406030204" pitchFamily="18" charset="0"/>
                        </a:rPr>
                        <m:t> </m:t>
                      </m:r>
                      <m:r>
                        <a:rPr lang="en-US" sz="1100" b="1" i="1">
                          <a:solidFill>
                            <a:srgbClr val="000000"/>
                          </a:solidFill>
                          <a:latin typeface="Cambria Math" panose="02040503050406030204" pitchFamily="18" charset="0"/>
                        </a:rPr>
                        <m:t>𝑪𝑵</m:t>
                      </m:r>
                    </m:oMath>
                  </m:oMathPara>
                </a14:m>
                <a:endParaRPr lang="en-US" sz="1100" b="1" i="1" dirty="0">
                  <a:solidFill>
                    <a:srgbClr val="000000"/>
                  </a:solidFill>
                  <a:latin typeface="Cambria Math" panose="02040503050406030204" pitchFamily="18" charset="0"/>
                </a:endParaRPr>
              </a:p>
            </p:txBody>
          </p:sp>
        </mc:Choice>
        <mc:Fallback xmlns="">
          <p:sp>
            <p:nvSpPr>
              <p:cNvPr id="148" name="Rectangle: Rounded Corners 147">
                <a:extLst>
                  <a:ext uri="{FF2B5EF4-FFF2-40B4-BE49-F238E27FC236}">
                    <a16:creationId xmlns:a16="http://schemas.microsoft.com/office/drawing/2014/main" id="{E4E86467-078C-0852-AF54-4ED824BAAC7B}"/>
                  </a:ext>
                </a:extLst>
              </p:cNvPr>
              <p:cNvSpPr>
                <a:spLocks noRot="1" noChangeAspect="1" noMove="1" noResize="1" noEditPoints="1" noAdjustHandles="1" noChangeArrowheads="1" noChangeShapeType="1" noTextEdit="1"/>
              </p:cNvSpPr>
              <p:nvPr/>
            </p:nvSpPr>
            <p:spPr>
              <a:xfrm>
                <a:off x="8269572" y="4417405"/>
                <a:ext cx="234424" cy="176953"/>
              </a:xfrm>
              <a:prstGeom prst="roundRect">
                <a:avLst/>
              </a:prstGeom>
              <a:blipFill>
                <a:blip r:embed="rId21"/>
                <a:stretch>
                  <a:fillRect l="-10000" r="-7500"/>
                </a:stretch>
              </a:blipFill>
              <a:ln w="12700">
                <a:solidFill>
                  <a:schemeClr val="tx2">
                    <a:lumMod val="75000"/>
                  </a:schemeClr>
                </a:solidFill>
                <a:prstDash val="solid"/>
              </a:ln>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D794E100-E964-DE87-E83A-C62E275A5FE9}"/>
              </a:ext>
            </a:extLst>
          </p:cNvPr>
          <p:cNvCxnSpPr>
            <a:cxnSpLocks/>
          </p:cNvCxnSpPr>
          <p:nvPr/>
        </p:nvCxnSpPr>
        <p:spPr>
          <a:xfrm flipV="1">
            <a:off x="8386784" y="3827485"/>
            <a:ext cx="0" cy="5844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67828140-F1B0-F44D-73DE-BB056DD0A181}"/>
              </a:ext>
            </a:extLst>
          </p:cNvPr>
          <p:cNvSpPr/>
          <p:nvPr/>
        </p:nvSpPr>
        <p:spPr>
          <a:xfrm>
            <a:off x="8354126" y="3787056"/>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DC8A6AC-F749-B5A4-EC0F-D6C2BC9CB9D4}"/>
              </a:ext>
            </a:extLst>
          </p:cNvPr>
          <p:cNvSpPr/>
          <p:nvPr/>
        </p:nvSpPr>
        <p:spPr>
          <a:xfrm>
            <a:off x="8354126" y="4304789"/>
            <a:ext cx="65315" cy="70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781B5A57-7A61-4610-DCF4-E82A49409514}"/>
              </a:ext>
            </a:extLst>
          </p:cNvPr>
          <p:cNvSpPr/>
          <p:nvPr/>
        </p:nvSpPr>
        <p:spPr>
          <a:xfrm>
            <a:off x="6047792" y="2081829"/>
            <a:ext cx="846963" cy="921892"/>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9B0B1098-3383-B297-9F24-E352E07DB0EC}"/>
              </a:ext>
            </a:extLst>
          </p:cNvPr>
          <p:cNvSpPr/>
          <p:nvPr/>
        </p:nvSpPr>
        <p:spPr>
          <a:xfrm>
            <a:off x="6665946" y="3348144"/>
            <a:ext cx="434771" cy="584468"/>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B81C823-EE37-3E0D-050B-68B68601C461}"/>
              </a:ext>
            </a:extLst>
          </p:cNvPr>
          <p:cNvSpPr/>
          <p:nvPr/>
        </p:nvSpPr>
        <p:spPr>
          <a:xfrm>
            <a:off x="6886143" y="2075429"/>
            <a:ext cx="846963" cy="921892"/>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2C93E5E0-CBAB-AB68-997B-F5E51855514C}"/>
              </a:ext>
            </a:extLst>
          </p:cNvPr>
          <p:cNvSpPr/>
          <p:nvPr/>
        </p:nvSpPr>
        <p:spPr>
          <a:xfrm>
            <a:off x="7193178" y="3878494"/>
            <a:ext cx="778590" cy="584468"/>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3B022C38-FA3F-7426-D113-5486FA569370}"/>
              </a:ext>
            </a:extLst>
          </p:cNvPr>
          <p:cNvSpPr/>
          <p:nvPr/>
        </p:nvSpPr>
        <p:spPr>
          <a:xfrm>
            <a:off x="6520832" y="1688439"/>
            <a:ext cx="706668" cy="323734"/>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625E41F1-E2F2-8674-C617-45141B54E681}"/>
              </a:ext>
            </a:extLst>
          </p:cNvPr>
          <p:cNvSpPr/>
          <p:nvPr/>
        </p:nvSpPr>
        <p:spPr>
          <a:xfrm>
            <a:off x="8093889" y="3721272"/>
            <a:ext cx="587268" cy="942839"/>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9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dissolve">
                                      <p:cBhvr>
                                        <p:cTn id="12" dur="500"/>
                                        <p:tgtEl>
                                          <p:spTgt spid="7">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dissolv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dissolve">
                                      <p:cBhvr>
                                        <p:cTn id="20" dur="500"/>
                                        <p:tgtEl>
                                          <p:spTgt spid="7">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dissolve">
                                      <p:cBhvr>
                                        <p:cTn id="23" dur="500"/>
                                        <p:tgtEl>
                                          <p:spTgt spid="7">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animEffect transition="in" filter="dissolve">
                                      <p:cBhvr>
                                        <p:cTn id="28" dur="500"/>
                                        <p:tgtEl>
                                          <p:spTgt spid="7">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5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3" grpId="1" animBg="1"/>
      <p:bldP spid="154" grpId="0" animBg="1"/>
      <p:bldP spid="154" grpId="1" animBg="1"/>
      <p:bldP spid="156" grpId="0" animBg="1"/>
      <p:bldP spid="156" grpId="1" animBg="1"/>
      <p:bldP spid="157" grpId="0" animBg="1"/>
      <p:bldP spid="157" grpId="1" animBg="1"/>
      <p:bldP spid="158" grpId="0" animBg="1"/>
      <p:bldP spid="158" grpId="1" animBg="1"/>
      <p:bldP spid="159" grpId="0" animBg="1"/>
      <p:bldP spid="15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58F8B-2947-41B9-0D80-1BC5AF56054A}"/>
              </a:ext>
            </a:extLst>
          </p:cNvPr>
          <p:cNvSpPr>
            <a:spLocks noGrp="1"/>
          </p:cNvSpPr>
          <p:nvPr>
            <p:ph type="body" sz="quarter" idx="32"/>
          </p:nvPr>
        </p:nvSpPr>
        <p:spPr>
          <a:xfrm>
            <a:off x="574766" y="1463644"/>
            <a:ext cx="7772400" cy="997196"/>
          </a:xfrm>
        </p:spPr>
        <p:txBody>
          <a:bodyPr/>
          <a:lstStyle/>
          <a:p>
            <a:r>
              <a:rPr lang="en-US" dirty="0"/>
              <a:t>Case Study: Dynamic Positioning System</a:t>
            </a:r>
          </a:p>
        </p:txBody>
      </p:sp>
    </p:spTree>
    <p:extLst>
      <p:ext uri="{BB962C8B-B14F-4D97-AF65-F5344CB8AC3E}">
        <p14:creationId xmlns:p14="http://schemas.microsoft.com/office/powerpoint/2010/main" val="37541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Dynamic Positioning System (DPS)</a:t>
            </a:r>
            <a:endParaRPr lang="es-US" sz="2200" dirty="0">
              <a:solidFill>
                <a:srgbClr val="58595B"/>
              </a:solidFill>
            </a:endParaRPr>
          </a:p>
        </p:txBody>
      </p:sp>
      <p:sp>
        <p:nvSpPr>
          <p:cNvPr id="7" name="Content Placeholder 1">
            <a:extLst>
              <a:ext uri="{FF2B5EF4-FFF2-40B4-BE49-F238E27FC236}">
                <a16:creationId xmlns:a16="http://schemas.microsoft.com/office/drawing/2014/main" id="{44F3F118-0279-4E7A-A759-33F9EE328E79}"/>
              </a:ext>
            </a:extLst>
          </p:cNvPr>
          <p:cNvSpPr txBox="1">
            <a:spLocks/>
          </p:cNvSpPr>
          <p:nvPr/>
        </p:nvSpPr>
        <p:spPr bwMode="auto">
          <a:xfrm>
            <a:off x="5286818" y="1538398"/>
            <a:ext cx="2663392" cy="3086067"/>
          </a:xfrm>
          <a:prstGeom prst="rect">
            <a:avLst/>
          </a:prstGeom>
          <a:noFill/>
          <a:ln>
            <a:noFill/>
          </a:ln>
          <a:effectLst/>
          <a:extLst>
            <a:ext uri="{FAA26D3D-D897-4be2-8F04-BA451C77F1D7}">
              <ma14:placeholderFlag xmlns:mc="http://schemas.openxmlformats.org/markup-compatibility/2006" xmlns:a14="http://schemas.microsoft.com/office/drawing/2010/main" xmlns:ma14="http://schemas.microsoft.com/office/mac/drawingml/2011/main" xmlns="" val="1"/>
            </a:ex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t" anchorCtr="0" compatLnSpc="1">
            <a:prstTxWarp prst="textNoShape">
              <a:avLst/>
            </a:prstTxWarp>
          </a:bodyPr>
          <a:lstStyle>
            <a:lvl1pPr marL="342908" indent="-342908" algn="just" rtl="0" eaLnBrk="1" fontAlgn="base" hangingPunct="1">
              <a:spcBef>
                <a:spcPct val="20000"/>
              </a:spcBef>
              <a:spcAft>
                <a:spcPct val="0"/>
              </a:spcAft>
              <a:buChar char="•"/>
              <a:defRPr sz="2400" b="0" i="0">
                <a:solidFill>
                  <a:srgbClr val="58595B"/>
                </a:solidFill>
                <a:latin typeface="Calibri" panose="020F0502020204030204" pitchFamily="34" charset="0"/>
                <a:ea typeface="+mn-ea"/>
                <a:cs typeface="Calibri" panose="020F0502020204030204" pitchFamily="34" charset="0"/>
              </a:defRPr>
            </a:lvl1pPr>
            <a:lvl2pPr marL="742969" indent="-285757"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2pPr>
            <a:lvl3pPr marL="1143028" indent="-228606"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3pPr>
            <a:lvl4pPr marL="1600240" indent="-228606" algn="just" rtl="0" eaLnBrk="1" fontAlgn="base" hangingPunct="1">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4pPr>
            <a:lvl5pPr marL="2057452" indent="-228606" algn="just" rtl="0" eaLnBrk="1" fontAlgn="base" hangingPunct="1">
              <a:spcBef>
                <a:spcPct val="20000"/>
              </a:spcBef>
              <a:spcAft>
                <a:spcPct val="0"/>
              </a:spcAft>
              <a:buChar char="»"/>
              <a:defRPr sz="1600" b="0" i="0">
                <a:solidFill>
                  <a:srgbClr val="58595B"/>
                </a:solidFill>
                <a:latin typeface="Calibri" panose="020F0502020204030204" pitchFamily="34" charset="0"/>
                <a:ea typeface="+mn-ea"/>
                <a:cs typeface="Calibri" panose="020F0502020204030204" pitchFamily="34" charset="0"/>
              </a:defRPr>
            </a:lvl5pPr>
            <a:lvl6pPr marL="2514663" indent="-228606" algn="l" rtl="0" eaLnBrk="1" fontAlgn="base" hangingPunct="1">
              <a:spcBef>
                <a:spcPct val="20000"/>
              </a:spcBef>
              <a:spcAft>
                <a:spcPct val="0"/>
              </a:spcAft>
              <a:buChar char="»"/>
              <a:defRPr sz="1400">
                <a:solidFill>
                  <a:schemeClr val="tx1"/>
                </a:solidFill>
                <a:latin typeface="+mn-lt"/>
                <a:ea typeface="+mn-ea"/>
              </a:defRPr>
            </a:lvl6pPr>
            <a:lvl7pPr marL="2971874" indent="-228606" algn="l" rtl="0" eaLnBrk="1" fontAlgn="base" hangingPunct="1">
              <a:spcBef>
                <a:spcPct val="20000"/>
              </a:spcBef>
              <a:spcAft>
                <a:spcPct val="0"/>
              </a:spcAft>
              <a:buChar char="»"/>
              <a:defRPr sz="1400">
                <a:solidFill>
                  <a:schemeClr val="tx1"/>
                </a:solidFill>
                <a:latin typeface="+mn-lt"/>
                <a:ea typeface="+mn-ea"/>
              </a:defRPr>
            </a:lvl7pPr>
            <a:lvl8pPr marL="3429086" indent="-228606" algn="l" rtl="0" eaLnBrk="1" fontAlgn="base" hangingPunct="1">
              <a:spcBef>
                <a:spcPct val="20000"/>
              </a:spcBef>
              <a:spcAft>
                <a:spcPct val="0"/>
              </a:spcAft>
              <a:buChar char="»"/>
              <a:defRPr sz="1400">
                <a:solidFill>
                  <a:schemeClr val="tx1"/>
                </a:solidFill>
                <a:latin typeface="+mn-lt"/>
                <a:ea typeface="+mn-ea"/>
              </a:defRPr>
            </a:lvl8pPr>
            <a:lvl9pPr marL="3886297" indent="-228606" algn="l" rtl="0" eaLnBrk="1" fontAlgn="base" hangingPunct="1">
              <a:spcBef>
                <a:spcPct val="20000"/>
              </a:spcBef>
              <a:spcAft>
                <a:spcPct val="0"/>
              </a:spcAft>
              <a:buChar char="»"/>
              <a:defRPr sz="1400">
                <a:solidFill>
                  <a:schemeClr val="tx1"/>
                </a:solidFill>
                <a:latin typeface="+mn-lt"/>
                <a:ea typeface="+mn-ea"/>
              </a:defRPr>
            </a:lvl9pPr>
          </a:lstStyle>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DPS can fail due to a power system failure or a computer system failure</a:t>
            </a: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Only t</a:t>
            </a:r>
            <a:r>
              <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rPr>
              <a:t>he computer system has </a:t>
            </a:r>
            <a:r>
              <a:rPr lang="en-US" sz="1350" kern="0" dirty="0">
                <a:latin typeface="Helvetica"/>
              </a:rPr>
              <a:t>redundancy</a:t>
            </a: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As the fault tree is composed by 9 basic events and 5 AND/OR gates, a circuit with 14 qubits will be generated</a:t>
            </a:r>
            <a:endPar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26FF1509-B062-D229-0B6D-73FBA4050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867" y="1299701"/>
            <a:ext cx="4255608" cy="2473671"/>
          </a:xfrm>
          <a:prstGeom prst="rect">
            <a:avLst/>
          </a:prstGeom>
          <a:noFill/>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EE2D43-E4BF-B332-414F-5B127A24B7F3}"/>
                  </a:ext>
                </a:extLst>
              </p:cNvPr>
              <p:cNvSpPr txBox="1"/>
              <p:nvPr/>
            </p:nvSpPr>
            <p:spPr>
              <a:xfrm>
                <a:off x="377861" y="1860519"/>
                <a:ext cx="70666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=5</m:t>
                      </m:r>
                    </m:oMath>
                  </m:oMathPara>
                </a14:m>
                <a:endParaRPr lang="en-US" dirty="0"/>
              </a:p>
            </p:txBody>
          </p:sp>
        </mc:Choice>
        <mc:Fallback xmlns="">
          <p:sp>
            <p:nvSpPr>
              <p:cNvPr id="10" name="TextBox 9">
                <a:extLst>
                  <a:ext uri="{FF2B5EF4-FFF2-40B4-BE49-F238E27FC236}">
                    <a16:creationId xmlns:a16="http://schemas.microsoft.com/office/drawing/2014/main" id="{1BEE2D43-E4BF-B332-414F-5B127A24B7F3}"/>
                  </a:ext>
                </a:extLst>
              </p:cNvPr>
              <p:cNvSpPr txBox="1">
                <a:spLocks noRot="1" noChangeAspect="1" noMove="1" noResize="1" noEditPoints="1" noAdjustHandles="1" noChangeArrowheads="1" noChangeShapeType="1" noTextEdit="1"/>
              </p:cNvSpPr>
              <p:nvPr/>
            </p:nvSpPr>
            <p:spPr>
              <a:xfrm>
                <a:off x="377861" y="1860519"/>
                <a:ext cx="706668" cy="5078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5025C367-9643-8E5F-11D7-ECCAFC267D02}"/>
                  </a:ext>
                </a:extLst>
              </p:cNvPr>
              <p:cNvGraphicFramePr>
                <a:graphicFrameLocks noGrp="1"/>
              </p:cNvGraphicFramePr>
              <p:nvPr>
                <p:extLst>
                  <p:ext uri="{D42A27DB-BD31-4B8C-83A1-F6EECF244321}">
                    <p14:modId xmlns:p14="http://schemas.microsoft.com/office/powerpoint/2010/main" val="3949420567"/>
                  </p:ext>
                </p:extLst>
              </p:nvPr>
            </p:nvGraphicFramePr>
            <p:xfrm>
              <a:off x="1000150" y="3887291"/>
              <a:ext cx="3856682" cy="922782"/>
            </p:xfrm>
            <a:graphic>
              <a:graphicData uri="http://schemas.openxmlformats.org/drawingml/2006/table">
                <a:tbl>
                  <a:tblPr>
                    <a:tableStyleId>{5C22544A-7EE6-4342-B048-85BDC9FD1C3A}</a:tableStyleId>
                  </a:tblPr>
                  <a:tblGrid>
                    <a:gridCol w="2104560">
                      <a:extLst>
                        <a:ext uri="{9D8B030D-6E8A-4147-A177-3AD203B41FA5}">
                          <a16:colId xmlns:a16="http://schemas.microsoft.com/office/drawing/2014/main" val="1266428833"/>
                        </a:ext>
                      </a:extLst>
                    </a:gridCol>
                    <a:gridCol w="1752122">
                      <a:extLst>
                        <a:ext uri="{9D8B030D-6E8A-4147-A177-3AD203B41FA5}">
                          <a16:colId xmlns:a16="http://schemas.microsoft.com/office/drawing/2014/main" val="2285974988"/>
                        </a:ext>
                      </a:extLst>
                    </a:gridCol>
                  </a:tblGrid>
                  <a:tr h="0">
                    <a:tc>
                      <a:txBody>
                        <a:bodyPr/>
                        <a:lstStyle/>
                        <a:p>
                          <a:pPr marL="0" marR="0">
                            <a:spcBef>
                              <a:spcPts val="0"/>
                            </a:spcBef>
                            <a:spcAft>
                              <a:spcPts val="0"/>
                            </a:spcAft>
                          </a:pPr>
                          <a:r>
                            <a:rPr lang="en-US" sz="1000" b="1" dirty="0">
                              <a:effectLst/>
                            </a:rPr>
                            <a:t>Basic Event</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b="1" dirty="0">
                              <a:effectLst/>
                            </a:rPr>
                            <a:t>Annual Failure Probability</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83277"/>
                      </a:ext>
                    </a:extLst>
                  </a:tr>
                  <a:tr h="0">
                    <a:tc>
                      <a:txBody>
                        <a:bodyPr/>
                        <a:lstStyle/>
                        <a:p>
                          <a:pPr marL="0" marR="0">
                            <a:spcBef>
                              <a:spcPts val="0"/>
                            </a:spcBef>
                            <a:spcAft>
                              <a:spcPts val="0"/>
                            </a:spcAft>
                          </a:pPr>
                          <a:r>
                            <a:rPr lang="en-US" sz="1000" dirty="0">
                              <a:effectLst/>
                            </a:rPr>
                            <a:t>Hardware Error</a:t>
                          </a:r>
                          <a:endParaRPr lang="en-US" sz="1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panose="02040503050406030204" pitchFamily="18" charset="0"/>
                                  </a:rPr>
                                  <m:t>2.44×</m:t>
                                </m:r>
                                <m:sSup>
                                  <m:sSupPr>
                                    <m:ctrlPr>
                                      <a:rPr lang="en-US" sz="1000" i="1">
                                        <a:effectLst/>
                                        <a:latin typeface="Cambria Math" panose="02040503050406030204" pitchFamily="18" charset="0"/>
                                      </a:rPr>
                                    </m:ctrlPr>
                                  </m:sSupPr>
                                  <m:e>
                                    <m:r>
                                      <a:rPr lang="en-US" sz="1000">
                                        <a:effectLst/>
                                        <a:latin typeface="Cambria Math" panose="02040503050406030204" pitchFamily="18" charset="0"/>
                                      </a:rPr>
                                      <m:t>10</m:t>
                                    </m:r>
                                  </m:e>
                                  <m:sup>
                                    <m:r>
                                      <a:rPr lang="en-US" sz="1000">
                                        <a:effectLst/>
                                        <a:latin typeface="Cambria Math" panose="02040503050406030204" pitchFamily="18" charset="0"/>
                                      </a:rPr>
                                      <m:t>−5</m:t>
                                    </m:r>
                                  </m:sup>
                                </m:sSup>
                              </m:oMath>
                            </m:oMathPara>
                          </a14:m>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002847"/>
                      </a:ext>
                    </a:extLst>
                  </a:tr>
                  <a:tr h="0">
                    <a:tc>
                      <a:txBody>
                        <a:bodyPr/>
                        <a:lstStyle/>
                        <a:p>
                          <a:pPr marL="0" marR="0">
                            <a:spcBef>
                              <a:spcPts val="0"/>
                            </a:spcBef>
                            <a:spcAft>
                              <a:spcPts val="0"/>
                            </a:spcAft>
                          </a:pPr>
                          <a:r>
                            <a:rPr lang="en-US" sz="1000">
                              <a:effectLst/>
                            </a:rPr>
                            <a:t>Software Error</a:t>
                          </a:r>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panose="02040503050406030204" pitchFamily="18" charset="0"/>
                                  </a:rPr>
                                  <m:t>8.54×</m:t>
                                </m:r>
                                <m:sSup>
                                  <m:sSupPr>
                                    <m:ctrlPr>
                                      <a:rPr lang="en-US" sz="1000" i="1">
                                        <a:effectLst/>
                                        <a:latin typeface="Cambria Math" panose="02040503050406030204" pitchFamily="18" charset="0"/>
                                      </a:rPr>
                                    </m:ctrlPr>
                                  </m:sSupPr>
                                  <m:e>
                                    <m:r>
                                      <a:rPr lang="en-US" sz="1000">
                                        <a:effectLst/>
                                        <a:latin typeface="Cambria Math" panose="02040503050406030204" pitchFamily="18" charset="0"/>
                                      </a:rPr>
                                      <m:t>10</m:t>
                                    </m:r>
                                  </m:e>
                                  <m:sup>
                                    <m:r>
                                      <a:rPr lang="en-US" sz="1000">
                                        <a:effectLst/>
                                        <a:latin typeface="Cambria Math" panose="02040503050406030204" pitchFamily="18" charset="0"/>
                                      </a:rPr>
                                      <m:t>−5</m:t>
                                    </m:r>
                                  </m:sup>
                                </m:sSup>
                              </m:oMath>
                            </m:oMathPara>
                          </a14:m>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243572"/>
                      </a:ext>
                    </a:extLst>
                  </a:tr>
                  <a:tr h="0">
                    <a:tc>
                      <a:txBody>
                        <a:bodyPr/>
                        <a:lstStyle/>
                        <a:p>
                          <a:pPr marL="0" marR="0">
                            <a:spcBef>
                              <a:spcPts val="0"/>
                            </a:spcBef>
                            <a:spcAft>
                              <a:spcPts val="0"/>
                            </a:spcAft>
                          </a:pPr>
                          <a:r>
                            <a:rPr lang="en-US" sz="1000" b="1" dirty="0">
                              <a:effectLst/>
                            </a:rPr>
                            <a:t>Human Error</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000" b="1" i="1">
                                    <a:effectLst/>
                                    <a:latin typeface="Cambria Math" panose="02040503050406030204" pitchFamily="18" charset="0"/>
                                  </a:rPr>
                                  <m:t>𝟓</m:t>
                                </m:r>
                                <m:r>
                                  <a:rPr lang="en-US" sz="1000" b="1">
                                    <a:effectLst/>
                                    <a:latin typeface="Cambria Math" panose="02040503050406030204" pitchFamily="18" charset="0"/>
                                  </a:rPr>
                                  <m:t>.</m:t>
                                </m:r>
                                <m:r>
                                  <a:rPr lang="en-US" sz="1000" b="1" i="1">
                                    <a:effectLst/>
                                    <a:latin typeface="Cambria Math" panose="02040503050406030204" pitchFamily="18" charset="0"/>
                                  </a:rPr>
                                  <m:t>𝟔𝟖</m:t>
                                </m:r>
                                <m:r>
                                  <a:rPr lang="en-US" sz="1000" b="1">
                                    <a:effectLst/>
                                    <a:latin typeface="Cambria Math" panose="02040503050406030204" pitchFamily="18" charset="0"/>
                                  </a:rPr>
                                  <m:t>×</m:t>
                                </m:r>
                                <m:sSup>
                                  <m:sSupPr>
                                    <m:ctrlPr>
                                      <a:rPr lang="en-US" sz="1000" b="1" i="1">
                                        <a:effectLst/>
                                        <a:latin typeface="Cambria Math" panose="02040503050406030204" pitchFamily="18" charset="0"/>
                                      </a:rPr>
                                    </m:ctrlPr>
                                  </m:sSupPr>
                                  <m:e>
                                    <m:r>
                                      <a:rPr lang="en-US" sz="1000" b="1" i="1">
                                        <a:effectLst/>
                                        <a:latin typeface="Cambria Math" panose="02040503050406030204" pitchFamily="18" charset="0"/>
                                      </a:rPr>
                                      <m:t>𝟏𝟎</m:t>
                                    </m:r>
                                  </m:e>
                                  <m:sup>
                                    <m:r>
                                      <a:rPr lang="en-US" sz="1000" b="1">
                                        <a:effectLst/>
                                        <a:latin typeface="Cambria Math" panose="02040503050406030204" pitchFamily="18" charset="0"/>
                                      </a:rPr>
                                      <m:t>−</m:t>
                                    </m:r>
                                    <m:r>
                                      <a:rPr lang="en-US" sz="1000" b="1" i="1">
                                        <a:effectLst/>
                                        <a:latin typeface="Cambria Math" panose="02040503050406030204" pitchFamily="18" charset="0"/>
                                      </a:rPr>
                                      <m:t>𝟏</m:t>
                                    </m:r>
                                  </m:sup>
                                </m:sSup>
                              </m:oMath>
                            </m:oMathPara>
                          </a14:m>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618211"/>
                      </a:ext>
                    </a:extLst>
                  </a:tr>
                  <a:tr h="0">
                    <a:tc>
                      <a:txBody>
                        <a:bodyPr/>
                        <a:lstStyle/>
                        <a:p>
                          <a:pPr marL="0" marR="0">
                            <a:spcBef>
                              <a:spcPts val="0"/>
                            </a:spcBef>
                            <a:spcAft>
                              <a:spcPts val="0"/>
                            </a:spcAft>
                          </a:pPr>
                          <a:r>
                            <a:rPr lang="en-US" sz="1000" dirty="0">
                              <a:effectLst/>
                            </a:rPr>
                            <a:t>Power Generation Unit Failure</a:t>
                          </a:r>
                          <a:endParaRPr lang="en-US" sz="1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panose="02040503050406030204" pitchFamily="18" charset="0"/>
                                  </a:rPr>
                                  <m:t>3.41×</m:t>
                                </m:r>
                                <m:sSup>
                                  <m:sSupPr>
                                    <m:ctrlPr>
                                      <a:rPr lang="en-US" sz="1000" i="1">
                                        <a:effectLst/>
                                        <a:latin typeface="Cambria Math" panose="02040503050406030204" pitchFamily="18" charset="0"/>
                                      </a:rPr>
                                    </m:ctrlPr>
                                  </m:sSupPr>
                                  <m:e>
                                    <m:r>
                                      <a:rPr lang="en-US" sz="1000">
                                        <a:effectLst/>
                                        <a:latin typeface="Cambria Math" panose="02040503050406030204" pitchFamily="18" charset="0"/>
                                      </a:rPr>
                                      <m:t>10</m:t>
                                    </m:r>
                                  </m:e>
                                  <m:sup>
                                    <m:r>
                                      <a:rPr lang="en-US" sz="1000">
                                        <a:effectLst/>
                                        <a:latin typeface="Cambria Math" panose="02040503050406030204" pitchFamily="18" charset="0"/>
                                      </a:rPr>
                                      <m:t>−4</m:t>
                                    </m:r>
                                  </m:sup>
                                </m:sSup>
                              </m:oMath>
                            </m:oMathPara>
                          </a14:m>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1963065"/>
                      </a:ext>
                    </a:extLst>
                  </a:tr>
                  <a:tr h="0">
                    <a:tc>
                      <a:txBody>
                        <a:bodyPr/>
                        <a:lstStyle/>
                        <a:p>
                          <a:pPr marL="0" marR="0">
                            <a:spcBef>
                              <a:spcPts val="0"/>
                            </a:spcBef>
                            <a:spcAft>
                              <a:spcPts val="0"/>
                            </a:spcAft>
                          </a:pPr>
                          <a:r>
                            <a:rPr lang="en-US" sz="1000">
                              <a:effectLst/>
                            </a:rPr>
                            <a:t>UPS Failure</a:t>
                          </a:r>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000">
                                    <a:effectLst/>
                                    <a:latin typeface="Cambria Math" panose="02040503050406030204" pitchFamily="18" charset="0"/>
                                  </a:rPr>
                                  <m:t>3.66×</m:t>
                                </m:r>
                                <m:sSup>
                                  <m:sSupPr>
                                    <m:ctrlPr>
                                      <a:rPr lang="en-US" sz="1000" i="1">
                                        <a:effectLst/>
                                        <a:latin typeface="Cambria Math" panose="02040503050406030204" pitchFamily="18" charset="0"/>
                                      </a:rPr>
                                    </m:ctrlPr>
                                  </m:sSupPr>
                                  <m:e>
                                    <m:r>
                                      <a:rPr lang="en-US" sz="1000">
                                        <a:effectLst/>
                                        <a:latin typeface="Cambria Math" panose="02040503050406030204" pitchFamily="18" charset="0"/>
                                      </a:rPr>
                                      <m:t>10</m:t>
                                    </m:r>
                                  </m:e>
                                  <m:sup>
                                    <m:r>
                                      <a:rPr lang="en-US" sz="1000">
                                        <a:effectLst/>
                                        <a:latin typeface="Cambria Math" panose="02040503050406030204" pitchFamily="18" charset="0"/>
                                      </a:rPr>
                                      <m:t>−5</m:t>
                                    </m:r>
                                  </m:sup>
                                </m:sSup>
                              </m:oMath>
                            </m:oMathPara>
                          </a14:m>
                          <a:endParaRPr lang="en-US" sz="1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5839798"/>
                      </a:ext>
                    </a:extLst>
                  </a:tr>
                </a:tbl>
              </a:graphicData>
            </a:graphic>
          </p:graphicFrame>
        </mc:Choice>
        <mc:Fallback xmlns="">
          <p:graphicFrame>
            <p:nvGraphicFramePr>
              <p:cNvPr id="11" name="Table 10">
                <a:extLst>
                  <a:ext uri="{FF2B5EF4-FFF2-40B4-BE49-F238E27FC236}">
                    <a16:creationId xmlns:a16="http://schemas.microsoft.com/office/drawing/2014/main" id="{5025C367-9643-8E5F-11D7-ECCAFC267D02}"/>
                  </a:ext>
                </a:extLst>
              </p:cNvPr>
              <p:cNvGraphicFramePr>
                <a:graphicFrameLocks noGrp="1"/>
              </p:cNvGraphicFramePr>
              <p:nvPr>
                <p:extLst>
                  <p:ext uri="{D42A27DB-BD31-4B8C-83A1-F6EECF244321}">
                    <p14:modId xmlns:p14="http://schemas.microsoft.com/office/powerpoint/2010/main" val="3949420567"/>
                  </p:ext>
                </p:extLst>
              </p:nvPr>
            </p:nvGraphicFramePr>
            <p:xfrm>
              <a:off x="1000150" y="3887291"/>
              <a:ext cx="3856682" cy="937770"/>
            </p:xfrm>
            <a:graphic>
              <a:graphicData uri="http://schemas.openxmlformats.org/drawingml/2006/table">
                <a:tbl>
                  <a:tblPr>
                    <a:tableStyleId>{5C22544A-7EE6-4342-B048-85BDC9FD1C3A}</a:tableStyleId>
                  </a:tblPr>
                  <a:tblGrid>
                    <a:gridCol w="2104560">
                      <a:extLst>
                        <a:ext uri="{9D8B030D-6E8A-4147-A177-3AD203B41FA5}">
                          <a16:colId xmlns:a16="http://schemas.microsoft.com/office/drawing/2014/main" val="1266428833"/>
                        </a:ext>
                      </a:extLst>
                    </a:gridCol>
                    <a:gridCol w="1752122">
                      <a:extLst>
                        <a:ext uri="{9D8B030D-6E8A-4147-A177-3AD203B41FA5}">
                          <a16:colId xmlns:a16="http://schemas.microsoft.com/office/drawing/2014/main" val="2285974988"/>
                        </a:ext>
                      </a:extLst>
                    </a:gridCol>
                  </a:tblGrid>
                  <a:tr h="152400">
                    <a:tc>
                      <a:txBody>
                        <a:bodyPr/>
                        <a:lstStyle/>
                        <a:p>
                          <a:pPr marL="0" marR="0">
                            <a:spcBef>
                              <a:spcPts val="0"/>
                            </a:spcBef>
                            <a:spcAft>
                              <a:spcPts val="0"/>
                            </a:spcAft>
                          </a:pPr>
                          <a:r>
                            <a:rPr lang="en-US" sz="1000" b="1" dirty="0">
                              <a:effectLst/>
                            </a:rPr>
                            <a:t>Basic Event</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b="1" dirty="0">
                              <a:effectLst/>
                            </a:rPr>
                            <a:t>Annual Failure Probability</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83277"/>
                      </a:ext>
                    </a:extLst>
                  </a:tr>
                  <a:tr h="158052">
                    <a:tc>
                      <a:txBody>
                        <a:bodyPr/>
                        <a:lstStyle/>
                        <a:p>
                          <a:pPr marL="0" marR="0">
                            <a:spcBef>
                              <a:spcPts val="0"/>
                            </a:spcBef>
                            <a:spcAft>
                              <a:spcPts val="0"/>
                            </a:spcAft>
                          </a:pPr>
                          <a:r>
                            <a:rPr lang="en-US" sz="1000" dirty="0">
                              <a:effectLst/>
                            </a:rPr>
                            <a:t>Hardware Error</a:t>
                          </a:r>
                          <a:endParaRPr lang="en-US" sz="1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39" t="-123077" r="-694" b="-442308"/>
                          </a:stretch>
                        </a:blipFill>
                      </a:tcPr>
                    </a:tc>
                    <a:extLst>
                      <a:ext uri="{0D108BD9-81ED-4DB2-BD59-A6C34878D82A}">
                        <a16:rowId xmlns:a16="http://schemas.microsoft.com/office/drawing/2014/main" val="3125002847"/>
                      </a:ext>
                    </a:extLst>
                  </a:tr>
                  <a:tr h="158052">
                    <a:tc>
                      <a:txBody>
                        <a:bodyPr/>
                        <a:lstStyle/>
                        <a:p>
                          <a:pPr marL="0" marR="0">
                            <a:spcBef>
                              <a:spcPts val="0"/>
                            </a:spcBef>
                            <a:spcAft>
                              <a:spcPts val="0"/>
                            </a:spcAft>
                          </a:pPr>
                          <a:r>
                            <a:rPr lang="en-US" sz="1000">
                              <a:effectLst/>
                            </a:rPr>
                            <a:t>Software Error</a:t>
                          </a:r>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39" t="-223077" r="-694" b="-342308"/>
                          </a:stretch>
                        </a:blipFill>
                      </a:tcPr>
                    </a:tc>
                    <a:extLst>
                      <a:ext uri="{0D108BD9-81ED-4DB2-BD59-A6C34878D82A}">
                        <a16:rowId xmlns:a16="http://schemas.microsoft.com/office/drawing/2014/main" val="3021243572"/>
                      </a:ext>
                    </a:extLst>
                  </a:tr>
                  <a:tr h="155829">
                    <a:tc>
                      <a:txBody>
                        <a:bodyPr/>
                        <a:lstStyle/>
                        <a:p>
                          <a:pPr marL="0" marR="0">
                            <a:spcBef>
                              <a:spcPts val="0"/>
                            </a:spcBef>
                            <a:spcAft>
                              <a:spcPts val="0"/>
                            </a:spcAft>
                          </a:pPr>
                          <a:r>
                            <a:rPr lang="en-US" sz="1000" b="1" dirty="0">
                              <a:effectLst/>
                            </a:rPr>
                            <a:t>Human Error</a:t>
                          </a:r>
                          <a:endParaRPr lang="en-US" sz="1200" b="1"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39" t="-323077" r="-694" b="-242308"/>
                          </a:stretch>
                        </a:blipFill>
                      </a:tcPr>
                    </a:tc>
                    <a:extLst>
                      <a:ext uri="{0D108BD9-81ED-4DB2-BD59-A6C34878D82A}">
                        <a16:rowId xmlns:a16="http://schemas.microsoft.com/office/drawing/2014/main" val="3344618211"/>
                      </a:ext>
                    </a:extLst>
                  </a:tr>
                  <a:tr h="155385">
                    <a:tc>
                      <a:txBody>
                        <a:bodyPr/>
                        <a:lstStyle/>
                        <a:p>
                          <a:pPr marL="0" marR="0">
                            <a:spcBef>
                              <a:spcPts val="0"/>
                            </a:spcBef>
                            <a:spcAft>
                              <a:spcPts val="0"/>
                            </a:spcAft>
                          </a:pPr>
                          <a:r>
                            <a:rPr lang="en-US" sz="1000" dirty="0">
                              <a:effectLst/>
                            </a:rPr>
                            <a:t>Power Generation Unit Failure</a:t>
                          </a:r>
                          <a:endParaRPr lang="en-US" sz="1200" dirty="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39" t="-423077" r="-694" b="-142308"/>
                          </a:stretch>
                        </a:blipFill>
                      </a:tcPr>
                    </a:tc>
                    <a:extLst>
                      <a:ext uri="{0D108BD9-81ED-4DB2-BD59-A6C34878D82A}">
                        <a16:rowId xmlns:a16="http://schemas.microsoft.com/office/drawing/2014/main" val="2871963065"/>
                      </a:ext>
                    </a:extLst>
                  </a:tr>
                  <a:tr h="158052">
                    <a:tc>
                      <a:txBody>
                        <a:bodyPr/>
                        <a:lstStyle/>
                        <a:p>
                          <a:pPr marL="0" marR="0">
                            <a:spcBef>
                              <a:spcPts val="0"/>
                            </a:spcBef>
                            <a:spcAft>
                              <a:spcPts val="0"/>
                            </a:spcAft>
                          </a:pPr>
                          <a:r>
                            <a:rPr lang="en-US" sz="1000">
                              <a:effectLst/>
                            </a:rPr>
                            <a:t>UPS Failure</a:t>
                          </a:r>
                          <a:endParaRPr lang="en-US" sz="1200">
                            <a:effectLst/>
                            <a:latin typeface="Times New Roman" panose="02020603050405020304" pitchFamily="18" charset="0"/>
                            <a:ea typeface="PMingLiU"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39" t="-523077" r="-694" b="-42308"/>
                          </a:stretch>
                        </a:blipFill>
                      </a:tcPr>
                    </a:tc>
                    <a:extLst>
                      <a:ext uri="{0D108BD9-81ED-4DB2-BD59-A6C34878D82A}">
                        <a16:rowId xmlns:a16="http://schemas.microsoft.com/office/drawing/2014/main" val="1805839798"/>
                      </a:ext>
                    </a:extLst>
                  </a:tr>
                </a:tbl>
              </a:graphicData>
            </a:graphic>
          </p:graphicFrame>
        </mc:Fallback>
      </mc:AlternateContent>
      <p:sp>
        <p:nvSpPr>
          <p:cNvPr id="12" name="Arrow: Right 11">
            <a:extLst>
              <a:ext uri="{FF2B5EF4-FFF2-40B4-BE49-F238E27FC236}">
                <a16:creationId xmlns:a16="http://schemas.microsoft.com/office/drawing/2014/main" id="{1FDAC3D3-9002-1A86-F97D-6BC697BAD3B4}"/>
              </a:ext>
            </a:extLst>
          </p:cNvPr>
          <p:cNvSpPr/>
          <p:nvPr/>
        </p:nvSpPr>
        <p:spPr>
          <a:xfrm>
            <a:off x="570164" y="4356176"/>
            <a:ext cx="397750" cy="177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5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3C5ABF8-E525-4559-B262-EFE9EA3E5394}"/>
              </a:ext>
            </a:extLst>
          </p:cNvPr>
          <p:cNvSpPr>
            <a:spLocks noGrp="1"/>
          </p:cNvSpPr>
          <p:nvPr>
            <p:ph type="title"/>
          </p:nvPr>
        </p:nvSpPr>
        <p:spPr>
          <a:xfrm>
            <a:off x="640079" y="702871"/>
            <a:ext cx="7772400" cy="304699"/>
          </a:xfrm>
        </p:spPr>
        <p:txBody>
          <a:bodyPr/>
          <a:lstStyle/>
          <a:p>
            <a:r>
              <a:rPr lang="en-US" sz="2200" dirty="0"/>
              <a:t>Introduction</a:t>
            </a:r>
          </a:p>
        </p:txBody>
      </p:sp>
      <p:sp>
        <p:nvSpPr>
          <p:cNvPr id="2" name="CuadroTexto 1">
            <a:extLst>
              <a:ext uri="{FF2B5EF4-FFF2-40B4-BE49-F238E27FC236}">
                <a16:creationId xmlns:a16="http://schemas.microsoft.com/office/drawing/2014/main" id="{F22173D2-68E9-435B-AF53-75F53888CAD3}"/>
              </a:ext>
            </a:extLst>
          </p:cNvPr>
          <p:cNvSpPr txBox="1"/>
          <p:nvPr/>
        </p:nvSpPr>
        <p:spPr>
          <a:xfrm>
            <a:off x="640079" y="1242005"/>
            <a:ext cx="7772400" cy="325108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7585B"/>
              </a:solidFill>
              <a:effectLst/>
              <a:uLnTx/>
              <a:uFillTx/>
              <a:latin typeface="Helvetica"/>
              <a:ea typeface="+mn-ea"/>
              <a:cs typeface="+mn-cs"/>
            </a:endParaRPr>
          </a:p>
          <a:p>
            <a:pPr marL="285750" indent="-285750">
              <a:buFont typeface="Arial" panose="020B0604020202020204" pitchFamily="34" charset="0"/>
              <a:buChar char="•"/>
              <a:defRPr/>
            </a:pPr>
            <a:r>
              <a:rPr lang="en-US" altLang="en-US" dirty="0"/>
              <a:t>Engineering systems have been growing in both size and complexity for decades</a:t>
            </a:r>
          </a:p>
          <a:p>
            <a:pP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r>
              <a:rPr lang="en-US" altLang="en-US" dirty="0"/>
              <a:t>New challenge in PRA:</a:t>
            </a:r>
            <a:r>
              <a:rPr lang="en-US" altLang="en-US" b="1" dirty="0"/>
              <a:t> scalability and efficiency when trying to solve increasingly challenging problems</a:t>
            </a:r>
          </a:p>
          <a:p>
            <a:pPr marL="285750" indent="-285750">
              <a:buFont typeface="Arial" panose="020B0604020202020204" pitchFamily="34" charset="0"/>
              <a:buChar char="•"/>
              <a:defRPr/>
            </a:pPr>
            <a:endParaRPr lang="en-US" altLang="en-US" b="1" dirty="0"/>
          </a:p>
          <a:p>
            <a:pPr marL="285750" indent="-285750">
              <a:buFont typeface="Arial" panose="020B0604020202020204" pitchFamily="34" charset="0"/>
              <a:buChar char="•"/>
              <a:defRPr/>
            </a:pPr>
            <a:endParaRPr lang="en-US" altLang="en-US" b="1" dirty="0"/>
          </a:p>
          <a:p>
            <a:pPr marL="285750" indent="-285750">
              <a:buFont typeface="Arial" panose="020B0604020202020204" pitchFamily="34" charset="0"/>
              <a:buChar char="•"/>
              <a:defRPr/>
            </a:pPr>
            <a:r>
              <a:rPr lang="en-US" altLang="en-US" b="1" dirty="0"/>
              <a:t>A promising field </a:t>
            </a:r>
            <a:r>
              <a:rPr lang="en-US" altLang="en-US" dirty="0"/>
              <a:t>to achieve speed up and memory efficiency is quantum computing</a:t>
            </a:r>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r>
              <a:rPr lang="en-US" altLang="en-US" dirty="0"/>
              <a:t>Early exploration of quantum computing applied to </a:t>
            </a:r>
            <a:r>
              <a:rPr lang="en-US" altLang="en-US" b="1" dirty="0"/>
              <a:t>Fault Trees</a:t>
            </a:r>
          </a:p>
          <a:p>
            <a:pPr marL="285750" indent="-285750">
              <a:buFont typeface="Arial" panose="020B0604020202020204" pitchFamily="34" charset="0"/>
              <a:buChar char="•"/>
              <a:defRPr/>
            </a:pPr>
            <a:endParaRPr lang="en-US" altLang="en-US" b="1"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r>
              <a:rPr lang="en-US" altLang="en-US" dirty="0"/>
              <a:t>We propose an encoding method to represent systems as quantum circuits</a:t>
            </a:r>
          </a:p>
          <a:p>
            <a:pPr marL="285750" indent="-285750">
              <a:buFont typeface="Arial" panose="020B0604020202020204" pitchFamily="34" charset="0"/>
              <a:buChar char="•"/>
              <a:defRPr/>
            </a:pPr>
            <a:endParaRPr lang="en-US" altLang="en-US" dirty="0"/>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rgbClr val="57585B"/>
              </a:solidFill>
              <a:effectLst/>
              <a:uLnTx/>
              <a:uFillTx/>
              <a:latin typeface="Helvetica"/>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endParaRPr kumimoji="0" lang="es-US" sz="1350" b="0" i="0" u="none" strike="noStrike" kern="1200" cap="none" spc="0" normalizeH="0" baseline="0" noProof="0" dirty="0">
              <a:ln>
                <a:noFill/>
              </a:ln>
              <a:solidFill>
                <a:srgbClr val="57585B"/>
              </a:solidFill>
              <a:effectLst/>
              <a:uLnTx/>
              <a:uFillTx/>
              <a:latin typeface="Helvetica"/>
              <a:ea typeface="+mn-ea"/>
              <a:cs typeface="+mn-cs"/>
            </a:endParaRPr>
          </a:p>
        </p:txBody>
      </p:sp>
    </p:spTree>
    <p:extLst>
      <p:ext uri="{BB962C8B-B14F-4D97-AF65-F5344CB8AC3E}">
        <p14:creationId xmlns:p14="http://schemas.microsoft.com/office/powerpoint/2010/main" val="30412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DPS Quantum Circuit</a:t>
            </a:r>
            <a:endParaRPr lang="es-US" sz="2200" dirty="0">
              <a:solidFill>
                <a:srgbClr val="58595B"/>
              </a:solidFill>
            </a:endParaRPr>
          </a:p>
        </p:txBody>
      </p:sp>
      <p:pic>
        <p:nvPicPr>
          <p:cNvPr id="8" name="Graphic 18">
            <a:extLst>
              <a:ext uri="{FF2B5EF4-FFF2-40B4-BE49-F238E27FC236}">
                <a16:creationId xmlns:a16="http://schemas.microsoft.com/office/drawing/2014/main" id="{A9CFA48E-168B-3233-3060-1C1527BC68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202" y="1656487"/>
            <a:ext cx="5528310" cy="2758440"/>
          </a:xfrm>
          <a:prstGeom prst="rect">
            <a:avLst/>
          </a:prstGeom>
        </p:spPr>
      </p:pic>
      <p:pic>
        <p:nvPicPr>
          <p:cNvPr id="12" name="Picture 11" descr="Diagram&#10;&#10;Description automatically generated">
            <a:extLst>
              <a:ext uri="{FF2B5EF4-FFF2-40B4-BE49-F238E27FC236}">
                <a16:creationId xmlns:a16="http://schemas.microsoft.com/office/drawing/2014/main" id="{0C91DA47-1CD8-169C-4BD4-170835FF9B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5759" y="1961837"/>
            <a:ext cx="2795598" cy="1625006"/>
          </a:xfrm>
          <a:prstGeom prst="rect">
            <a:avLst/>
          </a:prstGeom>
          <a:noFill/>
          <a:ln>
            <a:noFill/>
          </a:ln>
        </p:spPr>
      </p:pic>
      <p:sp>
        <p:nvSpPr>
          <p:cNvPr id="13" name="Rectangle 12">
            <a:extLst>
              <a:ext uri="{FF2B5EF4-FFF2-40B4-BE49-F238E27FC236}">
                <a16:creationId xmlns:a16="http://schemas.microsoft.com/office/drawing/2014/main" id="{E332BE55-96B4-0D1B-24C3-03AD6403F39B}"/>
              </a:ext>
            </a:extLst>
          </p:cNvPr>
          <p:cNvSpPr/>
          <p:nvPr/>
        </p:nvSpPr>
        <p:spPr>
          <a:xfrm>
            <a:off x="1241749" y="1685560"/>
            <a:ext cx="846963" cy="766296"/>
          </a:xfrm>
          <a:prstGeom prst="rect">
            <a:avLst/>
          </a:prstGeom>
          <a:noFill/>
          <a:ln w="190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96E625-048D-0223-8DDE-9E52A1E2C602}"/>
              </a:ext>
            </a:extLst>
          </p:cNvPr>
          <p:cNvSpPr/>
          <p:nvPr/>
        </p:nvSpPr>
        <p:spPr>
          <a:xfrm>
            <a:off x="5878433" y="2797629"/>
            <a:ext cx="974124" cy="842749"/>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AA6E6B-5CD8-0C58-743D-6EF78FD445B5}"/>
              </a:ext>
            </a:extLst>
          </p:cNvPr>
          <p:cNvSpPr/>
          <p:nvPr/>
        </p:nvSpPr>
        <p:spPr>
          <a:xfrm>
            <a:off x="1251290" y="2414481"/>
            <a:ext cx="846963" cy="766296"/>
          </a:xfrm>
          <a:prstGeom prst="rect">
            <a:avLst/>
          </a:prstGeom>
          <a:noFill/>
          <a:ln w="190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DDBEB3-2C27-AE58-AAA0-E66DABA12DEA}"/>
              </a:ext>
            </a:extLst>
          </p:cNvPr>
          <p:cNvSpPr/>
          <p:nvPr/>
        </p:nvSpPr>
        <p:spPr>
          <a:xfrm>
            <a:off x="6881654" y="2797629"/>
            <a:ext cx="974124" cy="842749"/>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8E3584-3528-BBAF-72CF-50362DB8F75B}"/>
              </a:ext>
            </a:extLst>
          </p:cNvPr>
          <p:cNvSpPr/>
          <p:nvPr/>
        </p:nvSpPr>
        <p:spPr>
          <a:xfrm>
            <a:off x="1288222" y="3257230"/>
            <a:ext cx="443067" cy="766296"/>
          </a:xfrm>
          <a:prstGeom prst="rect">
            <a:avLst/>
          </a:prstGeom>
          <a:noFill/>
          <a:ln w="190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0FFA60-257E-5D8D-ECB4-3AE5C03F2111}"/>
              </a:ext>
            </a:extLst>
          </p:cNvPr>
          <p:cNvSpPr/>
          <p:nvPr/>
        </p:nvSpPr>
        <p:spPr>
          <a:xfrm>
            <a:off x="7707233" y="2352965"/>
            <a:ext cx="974124" cy="842749"/>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CD04F5-5234-0EB7-EE19-20FF5207ADB5}"/>
              </a:ext>
            </a:extLst>
          </p:cNvPr>
          <p:cNvSpPr/>
          <p:nvPr/>
        </p:nvSpPr>
        <p:spPr>
          <a:xfrm>
            <a:off x="2139661" y="2269411"/>
            <a:ext cx="233426" cy="1039846"/>
          </a:xfrm>
          <a:prstGeom prst="rect">
            <a:avLst/>
          </a:prstGeom>
          <a:noFill/>
          <a:ln w="190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20C701-84D2-C540-862A-41C48BC79245}"/>
              </a:ext>
            </a:extLst>
          </p:cNvPr>
          <p:cNvSpPr/>
          <p:nvPr/>
        </p:nvSpPr>
        <p:spPr>
          <a:xfrm>
            <a:off x="6493329" y="2352965"/>
            <a:ext cx="778328" cy="451621"/>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4495BD-E381-DD20-BA27-860687C2E5BD}"/>
              </a:ext>
            </a:extLst>
          </p:cNvPr>
          <p:cNvSpPr/>
          <p:nvPr/>
        </p:nvSpPr>
        <p:spPr>
          <a:xfrm>
            <a:off x="2476848" y="3120455"/>
            <a:ext cx="609221" cy="1039846"/>
          </a:xfrm>
          <a:prstGeom prst="rect">
            <a:avLst/>
          </a:prstGeom>
          <a:noFill/>
          <a:ln w="190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F90B1B-921F-46E0-A758-4BF2F43C7FA3}"/>
              </a:ext>
            </a:extLst>
          </p:cNvPr>
          <p:cNvSpPr/>
          <p:nvPr/>
        </p:nvSpPr>
        <p:spPr>
          <a:xfrm>
            <a:off x="7090585" y="1938995"/>
            <a:ext cx="672637" cy="436813"/>
          </a:xfrm>
          <a:prstGeom prst="rect">
            <a:avLst/>
          </a:prstGeom>
          <a:noFill/>
          <a:ln w="381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2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Results</a:t>
            </a:r>
            <a:endParaRPr lang="es-US" sz="2200" dirty="0">
              <a:solidFill>
                <a:srgbClr val="58595B"/>
              </a:solidFill>
            </a:endParaRPr>
          </a:p>
        </p:txBody>
      </p:sp>
      <mc:AlternateContent xmlns:mc="http://schemas.openxmlformats.org/markup-compatibility/2006">
        <mc:Choice xmlns:a14="http://schemas.microsoft.com/office/drawing/2010/main" Requires="a14">
          <p:sp>
            <p:nvSpPr>
              <p:cNvPr id="7" name="Content Placeholder 1">
                <a:extLst>
                  <a:ext uri="{FF2B5EF4-FFF2-40B4-BE49-F238E27FC236}">
                    <a16:creationId xmlns:a16="http://schemas.microsoft.com/office/drawing/2014/main" id="{44F3F118-0279-4E7A-A759-33F9EE328E79}"/>
                  </a:ext>
                </a:extLst>
              </p:cNvPr>
              <p:cNvSpPr txBox="1">
                <a:spLocks/>
              </p:cNvSpPr>
              <p:nvPr/>
            </p:nvSpPr>
            <p:spPr bwMode="auto">
              <a:xfrm>
                <a:off x="4617346" y="1472588"/>
                <a:ext cx="3525168" cy="346521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68580" tIns="34290" rIns="68580" bIns="34290" numCol="1" anchor="t" anchorCtr="0" compatLnSpc="1">
                <a:prstTxWarp prst="textNoShape">
                  <a:avLst/>
                </a:prstTxWarp>
              </a:bodyPr>
              <a:lstStyle>
                <a:lvl1pPr marL="342908" indent="-342908" algn="just" rtl="0" eaLnBrk="1" fontAlgn="base" hangingPunct="1">
                  <a:spcBef>
                    <a:spcPct val="20000"/>
                  </a:spcBef>
                  <a:spcAft>
                    <a:spcPct val="0"/>
                  </a:spcAft>
                  <a:buChar char="•"/>
                  <a:defRPr sz="2400" b="0" i="0">
                    <a:solidFill>
                      <a:srgbClr val="58595B"/>
                    </a:solidFill>
                    <a:latin typeface="Calibri" panose="020F0502020204030204" pitchFamily="34" charset="0"/>
                    <a:ea typeface="+mn-ea"/>
                    <a:cs typeface="Calibri" panose="020F0502020204030204" pitchFamily="34" charset="0"/>
                  </a:defRPr>
                </a:lvl1pPr>
                <a:lvl2pPr marL="742969" indent="-285757"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2pPr>
                <a:lvl3pPr marL="1143028" indent="-228606"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3pPr>
                <a:lvl4pPr marL="1600240" indent="-228606" algn="just" rtl="0" eaLnBrk="1" fontAlgn="base" hangingPunct="1">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4pPr>
                <a:lvl5pPr marL="2057452" indent="-228606" algn="just" rtl="0" eaLnBrk="1" fontAlgn="base" hangingPunct="1">
                  <a:spcBef>
                    <a:spcPct val="20000"/>
                  </a:spcBef>
                  <a:spcAft>
                    <a:spcPct val="0"/>
                  </a:spcAft>
                  <a:buChar char="»"/>
                  <a:defRPr sz="1600" b="0" i="0">
                    <a:solidFill>
                      <a:srgbClr val="58595B"/>
                    </a:solidFill>
                    <a:latin typeface="Calibri" panose="020F0502020204030204" pitchFamily="34" charset="0"/>
                    <a:ea typeface="+mn-ea"/>
                    <a:cs typeface="Calibri" panose="020F0502020204030204" pitchFamily="34" charset="0"/>
                  </a:defRPr>
                </a:lvl5pPr>
                <a:lvl6pPr marL="2514663" indent="-228606" algn="l" rtl="0" eaLnBrk="1" fontAlgn="base" hangingPunct="1">
                  <a:spcBef>
                    <a:spcPct val="20000"/>
                  </a:spcBef>
                  <a:spcAft>
                    <a:spcPct val="0"/>
                  </a:spcAft>
                  <a:buChar char="»"/>
                  <a:defRPr sz="1400">
                    <a:solidFill>
                      <a:schemeClr val="tx1"/>
                    </a:solidFill>
                    <a:latin typeface="+mn-lt"/>
                    <a:ea typeface="+mn-ea"/>
                  </a:defRPr>
                </a:lvl6pPr>
                <a:lvl7pPr marL="2971874" indent="-228606" algn="l" rtl="0" eaLnBrk="1" fontAlgn="base" hangingPunct="1">
                  <a:spcBef>
                    <a:spcPct val="20000"/>
                  </a:spcBef>
                  <a:spcAft>
                    <a:spcPct val="0"/>
                  </a:spcAft>
                  <a:buChar char="»"/>
                  <a:defRPr sz="1400">
                    <a:solidFill>
                      <a:schemeClr val="tx1"/>
                    </a:solidFill>
                    <a:latin typeface="+mn-lt"/>
                    <a:ea typeface="+mn-ea"/>
                  </a:defRPr>
                </a:lvl7pPr>
                <a:lvl8pPr marL="3429086" indent="-228606" algn="l" rtl="0" eaLnBrk="1" fontAlgn="base" hangingPunct="1">
                  <a:spcBef>
                    <a:spcPct val="20000"/>
                  </a:spcBef>
                  <a:spcAft>
                    <a:spcPct val="0"/>
                  </a:spcAft>
                  <a:buChar char="»"/>
                  <a:defRPr sz="1400">
                    <a:solidFill>
                      <a:schemeClr val="tx1"/>
                    </a:solidFill>
                    <a:latin typeface="+mn-lt"/>
                    <a:ea typeface="+mn-ea"/>
                  </a:defRPr>
                </a:lvl8pPr>
                <a:lvl9pPr marL="3886297" indent="-228606" algn="l" rtl="0" eaLnBrk="1" fontAlgn="base" hangingPunct="1">
                  <a:spcBef>
                    <a:spcPct val="20000"/>
                  </a:spcBef>
                  <a:spcAft>
                    <a:spcPct val="0"/>
                  </a:spcAft>
                  <a:buChar char="»"/>
                  <a:defRPr sz="1400">
                    <a:solidFill>
                      <a:schemeClr val="tx1"/>
                    </a:solidFill>
                    <a:latin typeface="+mn-lt"/>
                    <a:ea typeface="+mn-ea"/>
                  </a:defRPr>
                </a:lvl9pPr>
              </a:lstStyle>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The circuit is executed 1,000,000 times, obtaining 323,120 failure scenarios</a:t>
                </a: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This is in line with the expected failure probability of the system, computed as </a:t>
                </a:r>
                <a14:m>
                  <m:oMath xmlns:m="http://schemas.openxmlformats.org/officeDocument/2006/math">
                    <m:r>
                      <a:rPr lang="en-US" sz="1350" b="0" i="1" kern="0" smtClean="0">
                        <a:latin typeface="Cambria Math" panose="02040503050406030204" pitchFamily="18" charset="0"/>
                      </a:rPr>
                      <m:t>𝑃</m:t>
                    </m:r>
                    <m:d>
                      <m:dPr>
                        <m:ctrlPr>
                          <a:rPr lang="en-US" sz="1350" b="0" i="1" kern="0" smtClean="0">
                            <a:latin typeface="Cambria Math" panose="02040503050406030204" pitchFamily="18" charset="0"/>
                          </a:rPr>
                        </m:ctrlPr>
                      </m:dPr>
                      <m:e>
                        <m:r>
                          <a:rPr lang="en-US" sz="1350" b="0" i="1" kern="0" smtClean="0">
                            <a:latin typeface="Cambria Math" panose="02040503050406030204" pitchFamily="18" charset="0"/>
                          </a:rPr>
                          <m:t>𝑇𝑂𝑃</m:t>
                        </m:r>
                      </m:e>
                    </m:d>
                    <m:r>
                      <a:rPr lang="en-US" sz="1350" b="0" i="1" kern="0" smtClean="0">
                        <a:latin typeface="Cambria Math" panose="02040503050406030204" pitchFamily="18" charset="0"/>
                      </a:rPr>
                      <m:t>=0.3231</m:t>
                    </m:r>
                  </m:oMath>
                </a14:m>
                <a:endPar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lang="en-US" sz="1350" kern="0" dirty="0">
                  <a:latin typeface="Helvetica"/>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kumimoji="0" lang="en-US" sz="135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rPr>
                  <a:t>From the histogram, those bit-strings corresponding to human errors in the computer system are the most common ones:</a:t>
                </a:r>
              </a:p>
              <a:p>
                <a:pPr lvl="1" indent="-342908">
                  <a:buFontTx/>
                  <a:buChar char="•"/>
                  <a:defRPr/>
                </a:pPr>
                <a:r>
                  <a:rPr kumimoji="0" lang="en-US" sz="1200" b="1" i="0" u="none" strike="noStrike" kern="0" cap="none" spc="0" normalizeH="0" baseline="0" noProof="0" dirty="0">
                    <a:ln>
                      <a:noFill/>
                    </a:ln>
                    <a:solidFill>
                      <a:srgbClr val="58595B"/>
                    </a:solidFill>
                    <a:effectLst/>
                    <a:uLnTx/>
                    <a:uFillTx/>
                    <a:latin typeface="Helvetica"/>
                    <a:ea typeface="+mn-ea"/>
                    <a:cs typeface="Calibri" panose="020F0502020204030204" pitchFamily="34" charset="0"/>
                  </a:rPr>
                  <a:t>This agrees with the failure probability for human errors </a:t>
                </a:r>
                <a:r>
                  <a:rPr kumimoji="0" lang="en-US" sz="1200" b="0" i="0" u="none" strike="noStrike" kern="0" cap="none" spc="0" normalizeH="0" baseline="0" noProof="0" dirty="0">
                    <a:ln>
                      <a:noFill/>
                    </a:ln>
                    <a:solidFill>
                      <a:srgbClr val="58595B"/>
                    </a:solidFill>
                    <a:effectLst/>
                    <a:uLnTx/>
                    <a:uFillTx/>
                    <a:latin typeface="Helvetica"/>
                    <a:ea typeface="+mn-ea"/>
                    <a:cs typeface="Calibri" panose="020F0502020204030204" pitchFamily="34" charset="0"/>
                  </a:rPr>
                  <a:t>being orders of magnitude higher than other basic events</a:t>
                </a:r>
              </a:p>
            </p:txBody>
          </p:sp>
        </mc:Choice>
        <mc:Fallback>
          <p:sp>
            <p:nvSpPr>
              <p:cNvPr id="7" name="Content Placeholder 1">
                <a:extLst>
                  <a:ext uri="{FF2B5EF4-FFF2-40B4-BE49-F238E27FC236}">
                    <a16:creationId xmlns:a16="http://schemas.microsoft.com/office/drawing/2014/main" id="{44F3F118-0279-4E7A-A759-33F9EE328E79}"/>
                  </a:ext>
                </a:extLst>
              </p:cNvPr>
              <p:cNvSpPr txBox="1">
                <a:spLocks noRot="1" noChangeAspect="1" noMove="1" noResize="1" noEditPoints="1" noAdjustHandles="1" noChangeArrowheads="1" noChangeShapeType="1" noTextEdit="1"/>
              </p:cNvSpPr>
              <p:nvPr/>
            </p:nvSpPr>
            <p:spPr bwMode="auto">
              <a:xfrm>
                <a:off x="4617346" y="1472588"/>
                <a:ext cx="3525168" cy="3465215"/>
              </a:xfrm>
              <a:prstGeom prst="rect">
                <a:avLst/>
              </a:prstGeom>
              <a:blipFill>
                <a:blip r:embed="rId2"/>
                <a:stretch>
                  <a:fillRect l="-358" t="-733" r="-1075"/>
                </a:stretch>
              </a:blipFill>
              <a:ln>
                <a:noFill/>
              </a:ln>
              <a:effectLst/>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pic>
        <p:nvPicPr>
          <p:cNvPr id="8" name="Graphic 22">
            <a:extLst>
              <a:ext uri="{FF2B5EF4-FFF2-40B4-BE49-F238E27FC236}">
                <a16:creationId xmlns:a16="http://schemas.microsoft.com/office/drawing/2014/main" id="{11C30169-7E80-B164-1080-6BA2F2ED5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722" y="1472589"/>
            <a:ext cx="3754755" cy="3003550"/>
          </a:xfrm>
          <a:prstGeom prst="rect">
            <a:avLst/>
          </a:prstGeom>
        </p:spPr>
      </p:pic>
      <p:sp>
        <p:nvSpPr>
          <p:cNvPr id="12" name="TextBox 11">
            <a:extLst>
              <a:ext uri="{FF2B5EF4-FFF2-40B4-BE49-F238E27FC236}">
                <a16:creationId xmlns:a16="http://schemas.microsoft.com/office/drawing/2014/main" id="{B99DEBE2-F0FB-697C-A7B2-AC0DDEE2C7E0}"/>
              </a:ext>
            </a:extLst>
          </p:cNvPr>
          <p:cNvSpPr txBox="1"/>
          <p:nvPr/>
        </p:nvSpPr>
        <p:spPr>
          <a:xfrm>
            <a:off x="1166378" y="4476139"/>
            <a:ext cx="2950205" cy="276999"/>
          </a:xfrm>
          <a:prstGeom prst="rect">
            <a:avLst/>
          </a:prstGeom>
          <a:noFill/>
        </p:spPr>
        <p:txBody>
          <a:bodyPr wrap="square" rtlCol="0">
            <a:spAutoFit/>
          </a:bodyPr>
          <a:lstStyle/>
          <a:p>
            <a:r>
              <a:rPr lang="en-US" sz="1200" dirty="0"/>
              <a:t>Bit-strings represent system failure</a:t>
            </a:r>
          </a:p>
        </p:txBody>
      </p:sp>
      <p:sp>
        <p:nvSpPr>
          <p:cNvPr id="15" name="TextBox 14">
            <a:extLst>
              <a:ext uri="{FF2B5EF4-FFF2-40B4-BE49-F238E27FC236}">
                <a16:creationId xmlns:a16="http://schemas.microsoft.com/office/drawing/2014/main" id="{CB13F2D3-C9E5-AE62-2461-657AF8EC3F4C}"/>
              </a:ext>
            </a:extLst>
          </p:cNvPr>
          <p:cNvSpPr txBox="1"/>
          <p:nvPr/>
        </p:nvSpPr>
        <p:spPr>
          <a:xfrm>
            <a:off x="1334313" y="1256395"/>
            <a:ext cx="2950205" cy="276999"/>
          </a:xfrm>
          <a:prstGeom prst="rect">
            <a:avLst/>
          </a:prstGeom>
          <a:noFill/>
        </p:spPr>
        <p:txBody>
          <a:bodyPr wrap="square" rtlCol="0">
            <a:spAutoFit/>
          </a:bodyPr>
          <a:lstStyle/>
          <a:p>
            <a:r>
              <a:rPr lang="en-US" sz="1200" b="1" dirty="0"/>
              <a:t>Histogram of Failure Scenarios</a:t>
            </a:r>
          </a:p>
        </p:txBody>
      </p:sp>
    </p:spTree>
    <p:extLst>
      <p:ext uri="{BB962C8B-B14F-4D97-AF65-F5344CB8AC3E}">
        <p14:creationId xmlns:p14="http://schemas.microsoft.com/office/powerpoint/2010/main" val="213875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Concluding Remarks</a:t>
            </a:r>
            <a:endParaRPr lang="es-US" sz="2200" dirty="0">
              <a:solidFill>
                <a:srgbClr val="58595B"/>
              </a:solidFill>
            </a:endParaRPr>
          </a:p>
        </p:txBody>
      </p:sp>
      <p:sp>
        <p:nvSpPr>
          <p:cNvPr id="7" name="Content Placeholder 1">
            <a:extLst>
              <a:ext uri="{FF2B5EF4-FFF2-40B4-BE49-F238E27FC236}">
                <a16:creationId xmlns:a16="http://schemas.microsoft.com/office/drawing/2014/main" id="{44F3F118-0279-4E7A-A759-33F9EE328E79}"/>
              </a:ext>
            </a:extLst>
          </p:cNvPr>
          <p:cNvSpPr txBox="1">
            <a:spLocks/>
          </p:cNvSpPr>
          <p:nvPr/>
        </p:nvSpPr>
        <p:spPr bwMode="auto">
          <a:xfrm>
            <a:off x="640078" y="1261583"/>
            <a:ext cx="6702335" cy="3550260"/>
          </a:xfrm>
          <a:prstGeom prst="rect">
            <a:avLst/>
          </a:prstGeom>
          <a:noFill/>
          <a:ln>
            <a:noFill/>
          </a:ln>
          <a:effectLst/>
          <a:extLst>
            <a:ext uri="{FAA26D3D-D897-4be2-8F04-BA451C77F1D7}">
              <ma14:placeholderFlag xmlns:mc="http://schemas.openxmlformats.org/markup-compatibility/2006" xmlns:a14="http://schemas.microsoft.com/office/drawing/2010/main" xmlns:ma14="http://schemas.microsoft.com/office/mac/drawingml/2011/main" xmlns="" val="1"/>
            </a:ex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t" anchorCtr="0" compatLnSpc="1">
            <a:prstTxWarp prst="textNoShape">
              <a:avLst/>
            </a:prstTxWarp>
          </a:bodyPr>
          <a:lstStyle>
            <a:lvl1pPr marL="342908" indent="-342908" algn="just" rtl="0" eaLnBrk="1" fontAlgn="base" hangingPunct="1">
              <a:spcBef>
                <a:spcPct val="20000"/>
              </a:spcBef>
              <a:spcAft>
                <a:spcPct val="0"/>
              </a:spcAft>
              <a:buChar char="•"/>
              <a:defRPr sz="2400" b="0" i="0">
                <a:solidFill>
                  <a:srgbClr val="58595B"/>
                </a:solidFill>
                <a:latin typeface="Calibri" panose="020F0502020204030204" pitchFamily="34" charset="0"/>
                <a:ea typeface="+mn-ea"/>
                <a:cs typeface="Calibri" panose="020F0502020204030204" pitchFamily="34" charset="0"/>
              </a:defRPr>
            </a:lvl1pPr>
            <a:lvl2pPr marL="742969" indent="-285757"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2pPr>
            <a:lvl3pPr marL="1143028" indent="-228606"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3pPr>
            <a:lvl4pPr marL="1600240" indent="-228606" algn="just" rtl="0" eaLnBrk="1" fontAlgn="base" hangingPunct="1">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4pPr>
            <a:lvl5pPr marL="2057452" indent="-228606" algn="just" rtl="0" eaLnBrk="1" fontAlgn="base" hangingPunct="1">
              <a:spcBef>
                <a:spcPct val="20000"/>
              </a:spcBef>
              <a:spcAft>
                <a:spcPct val="0"/>
              </a:spcAft>
              <a:buChar char="»"/>
              <a:defRPr sz="1600" b="0" i="0">
                <a:solidFill>
                  <a:srgbClr val="58595B"/>
                </a:solidFill>
                <a:latin typeface="Calibri" panose="020F0502020204030204" pitchFamily="34" charset="0"/>
                <a:ea typeface="+mn-ea"/>
                <a:cs typeface="Calibri" panose="020F0502020204030204" pitchFamily="34" charset="0"/>
              </a:defRPr>
            </a:lvl5pPr>
            <a:lvl6pPr marL="2514663" indent="-228606" algn="l" rtl="0" eaLnBrk="1" fontAlgn="base" hangingPunct="1">
              <a:spcBef>
                <a:spcPct val="20000"/>
              </a:spcBef>
              <a:spcAft>
                <a:spcPct val="0"/>
              </a:spcAft>
              <a:buChar char="»"/>
              <a:defRPr sz="1400">
                <a:solidFill>
                  <a:schemeClr val="tx1"/>
                </a:solidFill>
                <a:latin typeface="+mn-lt"/>
                <a:ea typeface="+mn-ea"/>
              </a:defRPr>
            </a:lvl6pPr>
            <a:lvl7pPr marL="2971874" indent="-228606" algn="l" rtl="0" eaLnBrk="1" fontAlgn="base" hangingPunct="1">
              <a:spcBef>
                <a:spcPct val="20000"/>
              </a:spcBef>
              <a:spcAft>
                <a:spcPct val="0"/>
              </a:spcAft>
              <a:buChar char="»"/>
              <a:defRPr sz="1400">
                <a:solidFill>
                  <a:schemeClr val="tx1"/>
                </a:solidFill>
                <a:latin typeface="+mn-lt"/>
                <a:ea typeface="+mn-ea"/>
              </a:defRPr>
            </a:lvl7pPr>
            <a:lvl8pPr marL="3429086" indent="-228606" algn="l" rtl="0" eaLnBrk="1" fontAlgn="base" hangingPunct="1">
              <a:spcBef>
                <a:spcPct val="20000"/>
              </a:spcBef>
              <a:spcAft>
                <a:spcPct val="0"/>
              </a:spcAft>
              <a:buChar char="»"/>
              <a:defRPr sz="1400">
                <a:solidFill>
                  <a:schemeClr val="tx1"/>
                </a:solidFill>
                <a:latin typeface="+mn-lt"/>
                <a:ea typeface="+mn-ea"/>
              </a:defRPr>
            </a:lvl8pPr>
            <a:lvl9pPr marL="3886297" indent="-228606" algn="l" rtl="0" eaLnBrk="1" fontAlgn="base" hangingPunct="1">
              <a:spcBef>
                <a:spcPct val="20000"/>
              </a:spcBef>
              <a:spcAft>
                <a:spcPct val="0"/>
              </a:spcAft>
              <a:buChar char="»"/>
              <a:defRPr sz="1400">
                <a:solidFill>
                  <a:schemeClr val="tx1"/>
                </a:solidFill>
                <a:latin typeface="+mn-lt"/>
                <a:ea typeface="+mn-ea"/>
              </a:defRPr>
            </a:lvl9pPr>
          </a:lstStyle>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The proposed Quantum Fault Tree successfully encodes the original Fault Tree, mapping the failure probability distribution</a:t>
            </a: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lang="en-US" sz="1350" kern="0" dirty="0">
              <a:latin typeface="Helvetica"/>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Collection of scenarios simulated using the </a:t>
            </a:r>
            <a:r>
              <a:rPr lang="en-US" sz="1350" b="1" kern="0" dirty="0">
                <a:latin typeface="Helvetica"/>
              </a:rPr>
              <a:t>Quantum Fault Tree </a:t>
            </a:r>
            <a:r>
              <a:rPr lang="en-US" sz="1350" kern="0" dirty="0">
                <a:latin typeface="Helvetica"/>
              </a:rPr>
              <a:t>can provide insights into the weak points of the system, allowing practitioners to take preventive action and allocate resources where they would be more efficient</a:t>
            </a:r>
          </a:p>
          <a:p>
            <a:pPr marL="0" marR="0" lvl="0" indent="0" algn="just" defTabSz="685800" rtl="0" eaLnBrk="1" fontAlgn="base" latinLnBrk="0" hangingPunct="1">
              <a:lnSpc>
                <a:spcPct val="100000"/>
              </a:lnSpc>
              <a:spcBef>
                <a:spcPct val="20000"/>
              </a:spcBef>
              <a:spcAft>
                <a:spcPct val="0"/>
              </a:spcAft>
              <a:buClrTx/>
              <a:buSzTx/>
              <a:buNone/>
              <a:tabLst/>
              <a:defRPr/>
            </a:pPr>
            <a:endParaRPr lang="en-US" sz="1350" kern="0" dirty="0">
              <a:latin typeface="Helvetica"/>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As the availability and capacity of Quantum hardware grows, it will be possible to encode bigger and more complex trees</a:t>
            </a: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endParaRPr lang="en-US" sz="1350" kern="0" dirty="0">
              <a:latin typeface="Helvetica"/>
            </a:endParaRPr>
          </a:p>
          <a:p>
            <a:pPr marL="342908" marR="0" lvl="0" indent="-342908" algn="just" defTabSz="685800" rtl="0" eaLnBrk="1" fontAlgn="base" latinLnBrk="0" hangingPunct="1">
              <a:lnSpc>
                <a:spcPct val="100000"/>
              </a:lnSpc>
              <a:spcBef>
                <a:spcPct val="20000"/>
              </a:spcBef>
              <a:spcAft>
                <a:spcPct val="0"/>
              </a:spcAft>
              <a:buClrTx/>
              <a:buSzTx/>
              <a:buFontTx/>
              <a:buChar char="•"/>
              <a:tabLst/>
              <a:defRPr/>
            </a:pPr>
            <a:r>
              <a:rPr lang="en-US" sz="1350" kern="0" dirty="0">
                <a:latin typeface="Helvetica"/>
              </a:rPr>
              <a:t>Potential </a:t>
            </a:r>
            <a:r>
              <a:rPr lang="en-US" sz="1350" b="1" kern="0" dirty="0">
                <a:latin typeface="Helvetica"/>
              </a:rPr>
              <a:t>speedups</a:t>
            </a:r>
            <a:r>
              <a:rPr lang="en-US" sz="1350" kern="0" dirty="0">
                <a:latin typeface="Helvetica"/>
              </a:rPr>
              <a:t> and improved assessment of </a:t>
            </a:r>
            <a:r>
              <a:rPr lang="en-US" sz="1350" b="1" kern="0" dirty="0">
                <a:latin typeface="Helvetica"/>
              </a:rPr>
              <a:t>very low probability scenarios</a:t>
            </a:r>
          </a:p>
        </p:txBody>
      </p:sp>
    </p:spTree>
    <p:extLst>
      <p:ext uri="{BB962C8B-B14F-4D97-AF65-F5344CB8AC3E}">
        <p14:creationId xmlns:p14="http://schemas.microsoft.com/office/powerpoint/2010/main" val="67142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58F8B-2947-41B9-0D80-1BC5AF56054A}"/>
              </a:ext>
            </a:extLst>
          </p:cNvPr>
          <p:cNvSpPr>
            <a:spLocks noGrp="1"/>
          </p:cNvSpPr>
          <p:nvPr>
            <p:ph type="body" sz="quarter" idx="32"/>
          </p:nvPr>
        </p:nvSpPr>
        <p:spPr>
          <a:xfrm>
            <a:off x="640080" y="2005479"/>
            <a:ext cx="7772400" cy="501356"/>
          </a:xfrm>
        </p:spPr>
        <p:txBody>
          <a:bodyPr/>
          <a:lstStyle/>
          <a:p>
            <a:r>
              <a:rPr lang="en-US" dirty="0"/>
              <a:t>Quantum Computing Basics</a:t>
            </a:r>
          </a:p>
        </p:txBody>
      </p:sp>
    </p:spTree>
    <p:extLst>
      <p:ext uri="{BB962C8B-B14F-4D97-AF65-F5344CB8AC3E}">
        <p14:creationId xmlns:p14="http://schemas.microsoft.com/office/powerpoint/2010/main" val="244850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810565A-D7C5-D14A-8194-34F210602808}"/>
                  </a:ext>
                </a:extLst>
              </p:cNvPr>
              <p:cNvSpPr>
                <a:spLocks noGrp="1"/>
              </p:cNvSpPr>
              <p:nvPr>
                <p:ph idx="1"/>
              </p:nvPr>
            </p:nvSpPr>
            <p:spPr>
              <a:xfrm>
                <a:off x="628645" y="1360351"/>
                <a:ext cx="7783834" cy="3097258"/>
              </a:xfrm>
            </p:spPr>
            <p:txBody>
              <a:bodyPr/>
              <a:lstStyle/>
              <a:p>
                <a:r>
                  <a:rPr lang="en-US" dirty="0"/>
                  <a:t>Basic unit of classical information: on-off </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𝑏𝑖𝑡</m:t>
                      </m:r>
                      <m:r>
                        <a:rPr lang="es-ES" b="0" i="1" smtClean="0">
                          <a:latin typeface="Cambria Math" panose="02040503050406030204" pitchFamily="18" charset="0"/>
                        </a:rPr>
                        <m:t>={0, 1}</m:t>
                      </m:r>
                    </m:oMath>
                  </m:oMathPara>
                </a14:m>
                <a:endParaRPr lang="en-US" dirty="0"/>
              </a:p>
              <a:p>
                <a:r>
                  <a:rPr lang="en-US" dirty="0"/>
                  <a:t>Same concept, but for a quantum system:</a:t>
                </a:r>
              </a:p>
              <a:p>
                <a:endParaRPr lang="es-E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𝑞𝑢𝑏𝑖𝑡</m:t>
                      </m:r>
                      <m:r>
                        <a:rPr lang="es-ES" b="0" i="1" smtClean="0">
                          <a:latin typeface="Cambria Math" panose="02040503050406030204" pitchFamily="18" charset="0"/>
                        </a:rPr>
                        <m:t>=</m:t>
                      </m:r>
                      <m:d>
                        <m:dPr>
                          <m:begChr m:val="|"/>
                          <m:endChr m:val="⟩"/>
                          <m:ctrlPr>
                            <a:rPr lang="es-ES" i="1">
                              <a:latin typeface="Cambria Math" panose="02040503050406030204" pitchFamily="18" charset="0"/>
                            </a:rPr>
                          </m:ctrlPr>
                        </m:dPr>
                        <m:e>
                          <m:r>
                            <a:rPr lang="es-ES" b="0" i="1" smtClean="0">
                              <a:latin typeface="Cambria Math" panose="02040503050406030204" pitchFamily="18" charset="0"/>
                            </a:rPr>
                            <m:t>𝜓</m:t>
                          </m:r>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0</m:t>
                          </m:r>
                        </m:sub>
                      </m:sSub>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0</m:t>
                          </m:r>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1</m:t>
                          </m:r>
                        </m:sub>
                      </m:sSub>
                      <m:r>
                        <a:rPr lang="es-ES" b="0" i="1" smtClean="0">
                          <a:latin typeface="Cambria Math" panose="02040503050406030204" pitchFamily="18" charset="0"/>
                        </a:rPr>
                        <m:t>|1⟩</m:t>
                      </m:r>
                    </m:oMath>
                  </m:oMathPara>
                </a14:m>
                <a:endParaRPr lang="en-US" dirty="0"/>
              </a:p>
              <a:p>
                <a:pPr marL="0" indent="0" algn="ctr">
                  <a:buNone/>
                </a:pPr>
                <a:endParaRPr lang="en-US" i="1" dirty="0">
                  <a:latin typeface="Cambria Math" panose="02040503050406030204" pitchFamily="18" charset="0"/>
                </a:endParaRPr>
              </a:p>
              <a:p>
                <a:pPr marL="0" indent="0" algn="ctr">
                  <a:buNone/>
                </a:pPr>
                <a14:m>
                  <m:oMath xmlns:m="http://schemas.openxmlformats.org/officeDocument/2006/math">
                    <m:r>
                      <a:rPr lang="es-ES" i="1">
                        <a:latin typeface="Cambria Math" panose="02040503050406030204" pitchFamily="18" charset="0"/>
                      </a:rPr>
                      <m:t>𝑠</m:t>
                    </m:r>
                    <m:r>
                      <a:rPr lang="es-ES" i="1">
                        <a:latin typeface="Cambria Math" panose="02040503050406030204" pitchFamily="18" charset="0"/>
                      </a:rPr>
                      <m:t>.</m:t>
                    </m:r>
                    <m:r>
                      <a:rPr lang="es-ES" i="1">
                        <a:latin typeface="Cambria Math" panose="02040503050406030204" pitchFamily="18" charset="0"/>
                      </a:rPr>
                      <m:t>𝑡</m:t>
                    </m:r>
                    <m:r>
                      <a:rPr lang="es-ES" i="1">
                        <a:latin typeface="Cambria Math" panose="02040503050406030204" pitchFamily="18" charset="0"/>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e>
                        </m:d>
                      </m:e>
                      <m:sup>
                        <m:r>
                          <a:rPr lang="en-US" i="1">
                            <a:latin typeface="Cambria Math" panose="02040503050406030204" pitchFamily="18" charset="0"/>
                          </a:rPr>
                          <m:t>2</m:t>
                        </m:r>
                      </m:sup>
                    </m:sSup>
                    <m:r>
                      <a:rPr lang="es-E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e>
                        </m:d>
                      </m:e>
                      <m:sup>
                        <m:r>
                          <a:rPr lang="en-US" i="1">
                            <a:latin typeface="Cambria Math" panose="02040503050406030204" pitchFamily="18" charset="0"/>
                          </a:rPr>
                          <m:t>2</m:t>
                        </m:r>
                      </m:sup>
                    </m:sSup>
                    <m:r>
                      <a:rPr lang="es-ES" i="1">
                        <a:latin typeface="Cambria Math" panose="02040503050406030204" pitchFamily="18" charset="0"/>
                      </a:rPr>
                      <m:t>=1</m:t>
                    </m:r>
                  </m:oMath>
                </a14:m>
                <a:r>
                  <a:rPr lang="en-US" dirty="0"/>
                  <a:t>,  with</a:t>
                </a:r>
                <a14:m>
                  <m:oMath xmlns:m="http://schemas.openxmlformats.org/officeDocument/2006/math">
                    <m:sSub>
                      <m:sSubPr>
                        <m:ctrlPr>
                          <a:rPr lang="en-US" i="1">
                            <a:latin typeface="Cambria Math" panose="02040503050406030204" pitchFamily="18" charset="0"/>
                          </a:rPr>
                        </m:ctrlPr>
                      </m:sSubPr>
                      <m:e>
                        <m:r>
                          <a:rPr lang="es-ES" b="0" i="1" smtClean="0">
                            <a:latin typeface="Cambria Math" panose="02040503050406030204" pitchFamily="18" charset="0"/>
                          </a:rPr>
                          <m:t>  </m:t>
                        </m:r>
                        <m:r>
                          <a:rPr lang="en-US" i="1">
                            <a:latin typeface="Cambria Math" panose="02040503050406030204" pitchFamily="18" charset="0"/>
                          </a:rPr>
                          <m:t>𝑐</m:t>
                        </m:r>
                      </m:e>
                      <m:sub>
                        <m:r>
                          <a:rPr lang="es-ES" b="0" i="1" smtClean="0">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ℂ</m:t>
                    </m:r>
                  </m:oMath>
                </a14:m>
                <a:endParaRPr lang="en-US" dirty="0"/>
              </a:p>
              <a:p>
                <a:pPr marL="0" indent="0">
                  <a:buNone/>
                </a:pPr>
                <a:endParaRPr lang="en-US" dirty="0"/>
              </a:p>
              <a:p>
                <a:pPr lvl="1"/>
                <a:r>
                  <a:rPr lang="en-US" dirty="0"/>
                  <a:t>The basis states are obtained when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0</m:t>
                        </m:r>
                      </m:sub>
                    </m:sSub>
                    <m:r>
                      <a:rPr lang="es-ES" b="0" i="1" smtClean="0">
                        <a:latin typeface="Cambria Math" panose="02040503050406030204" pitchFamily="18" charset="0"/>
                      </a:rPr>
                      <m:t>=0</m:t>
                    </m:r>
                  </m:oMath>
                </a14:m>
                <a:r>
                  <a:rPr lang="en-US" dirty="0"/>
                  <a:t> or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𝑐</m:t>
                        </m:r>
                      </m:e>
                      <m:sub>
                        <m:r>
                          <a:rPr lang="es-ES" b="0" i="1" smtClean="0">
                            <a:latin typeface="Cambria Math" panose="02040503050406030204" pitchFamily="18" charset="0"/>
                          </a:rPr>
                          <m:t>1</m:t>
                        </m:r>
                      </m:sub>
                    </m:sSub>
                    <m:r>
                      <a:rPr lang="es-ES" b="0" i="1" smtClean="0">
                        <a:latin typeface="Cambria Math" panose="02040503050406030204" pitchFamily="18" charset="0"/>
                      </a:rPr>
                      <m:t>=0</m:t>
                    </m:r>
                  </m:oMath>
                </a14:m>
                <a:endParaRPr lang="en-US" dirty="0"/>
              </a:p>
              <a:p>
                <a:endParaRPr lang="en-US" dirty="0"/>
              </a:p>
              <a:p>
                <a:r>
                  <a:rPr lang="en-US" dirty="0"/>
                  <a:t>The qubit allow us to represent quantum mechanics phenomena such as </a:t>
                </a:r>
                <a:r>
                  <a:rPr lang="en-US" dirty="0">
                    <a:solidFill>
                      <a:srgbClr val="005587"/>
                    </a:solidFill>
                  </a:rPr>
                  <a:t>superposition</a:t>
                </a:r>
                <a:r>
                  <a:rPr lang="en-US" dirty="0"/>
                  <a:t>, </a:t>
                </a:r>
                <a:r>
                  <a:rPr lang="en-US" dirty="0">
                    <a:solidFill>
                      <a:srgbClr val="005587"/>
                    </a:solidFill>
                  </a:rPr>
                  <a:t>entanglement</a:t>
                </a:r>
                <a:r>
                  <a:rPr lang="en-US" dirty="0"/>
                  <a:t> or </a:t>
                </a:r>
                <a:r>
                  <a:rPr lang="en-US" dirty="0">
                    <a:solidFill>
                      <a:srgbClr val="005587"/>
                    </a:solidFill>
                  </a:rPr>
                  <a:t>interference</a:t>
                </a:r>
                <a:endParaRPr lang="en-US" dirty="0"/>
              </a:p>
            </p:txBody>
          </p:sp>
        </mc:Choice>
        <mc:Fallback>
          <p:sp>
            <p:nvSpPr>
              <p:cNvPr id="3" name="Content Placeholder 2">
                <a:extLst>
                  <a:ext uri="{FF2B5EF4-FFF2-40B4-BE49-F238E27FC236}">
                    <a16:creationId xmlns:a16="http://schemas.microsoft.com/office/drawing/2014/main" id="{C810565A-D7C5-D14A-8194-34F210602808}"/>
                  </a:ext>
                </a:extLst>
              </p:cNvPr>
              <p:cNvSpPr>
                <a:spLocks noGrp="1" noRot="1" noChangeAspect="1" noMove="1" noResize="1" noEditPoints="1" noAdjustHandles="1" noChangeArrowheads="1" noChangeShapeType="1" noTextEdit="1"/>
              </p:cNvSpPr>
              <p:nvPr>
                <p:ph idx="1"/>
              </p:nvPr>
            </p:nvSpPr>
            <p:spPr>
              <a:xfrm>
                <a:off x="628645" y="1360351"/>
                <a:ext cx="7783834" cy="3097258"/>
              </a:xfrm>
              <a:blipFill>
                <a:blip r:embed="rId2"/>
                <a:stretch>
                  <a:fillRect l="-1303" t="-2869" r="-1466" b="-327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494A48B-A2CC-0E4F-9FF2-86944023F5FD}"/>
              </a:ext>
            </a:extLst>
          </p:cNvPr>
          <p:cNvSpPr>
            <a:spLocks noGrp="1"/>
          </p:cNvSpPr>
          <p:nvPr>
            <p:ph type="title"/>
          </p:nvPr>
        </p:nvSpPr>
        <p:spPr/>
        <p:txBody>
          <a:bodyPr/>
          <a:lstStyle/>
          <a:p>
            <a:pPr algn="l"/>
            <a:r>
              <a:rPr lang="en-US" sz="2200" dirty="0">
                <a:solidFill>
                  <a:srgbClr val="58595B"/>
                </a:solidFill>
              </a:rPr>
              <a:t>Quantum</a:t>
            </a:r>
            <a:r>
              <a:rPr lang="en-US" cap="all" dirty="0">
                <a:effectLst>
                  <a:outerShdw blurRad="38100" dist="38100" dir="2700000" algn="tl">
                    <a:srgbClr val="000000">
                      <a:alpha val="43137"/>
                    </a:srgbClr>
                  </a:outerShdw>
                </a:effectLst>
              </a:rPr>
              <a:t> </a:t>
            </a:r>
            <a:r>
              <a:rPr lang="en-US" sz="2200" dirty="0">
                <a:solidFill>
                  <a:srgbClr val="58595B"/>
                </a:solidFill>
              </a:rPr>
              <a:t>Information</a:t>
            </a:r>
            <a:endParaRPr lang="en-CL" sz="2200" dirty="0">
              <a:solidFill>
                <a:srgbClr val="58595B"/>
              </a:solidFill>
            </a:endParaRPr>
          </a:p>
        </p:txBody>
      </p:sp>
    </p:spTree>
    <p:extLst>
      <p:ext uri="{BB962C8B-B14F-4D97-AF65-F5344CB8AC3E}">
        <p14:creationId xmlns:p14="http://schemas.microsoft.com/office/powerpoint/2010/main" val="94210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ssolv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71C5-FDDC-47E4-83AD-68D93699ECF8}"/>
              </a:ext>
            </a:extLst>
          </p:cNvPr>
          <p:cNvSpPr>
            <a:spLocks noGrp="1"/>
          </p:cNvSpPr>
          <p:nvPr>
            <p:ph type="title"/>
          </p:nvPr>
        </p:nvSpPr>
        <p:spPr/>
        <p:txBody>
          <a:bodyPr/>
          <a:lstStyle/>
          <a:p>
            <a:pPr algn="l"/>
            <a:r>
              <a:rPr lang="en-US" sz="2200" dirty="0">
                <a:solidFill>
                  <a:srgbClr val="58595B"/>
                </a:solidFill>
              </a:rPr>
              <a:t>Quantum</a:t>
            </a:r>
            <a:r>
              <a:rPr lang="en-US" cap="all" dirty="0">
                <a:effectLst>
                  <a:outerShdw blurRad="38100" dist="38100" dir="2700000" algn="tl">
                    <a:srgbClr val="000000">
                      <a:alpha val="43137"/>
                    </a:srgbClr>
                  </a:outerShdw>
                </a:effectLst>
              </a:rPr>
              <a:t> </a:t>
            </a:r>
            <a:r>
              <a:rPr lang="en-US" sz="2200" dirty="0">
                <a:solidFill>
                  <a:srgbClr val="58595B"/>
                </a:solidFill>
              </a:rPr>
              <a:t>Information Processing: Gates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70D5924-DBD6-45F5-B62C-8480A147DCC7}"/>
                  </a:ext>
                </a:extLst>
              </p:cNvPr>
              <p:cNvSpPr>
                <a:spLocks noGrp="1"/>
              </p:cNvSpPr>
              <p:nvPr>
                <p:ph idx="1"/>
              </p:nvPr>
            </p:nvSpPr>
            <p:spPr>
              <a:xfrm>
                <a:off x="640079" y="1404575"/>
                <a:ext cx="7772400" cy="3647107"/>
              </a:xfrm>
            </p:spPr>
            <p:txBody>
              <a:bodyPr/>
              <a:lstStyle/>
              <a:p>
                <a:r>
                  <a:rPr lang="en-US" dirty="0"/>
                  <a:t>Operations between one or more qubits are known as gates (similar to logic gates)</a:t>
                </a:r>
              </a:p>
              <a:p>
                <a:endParaRPr lang="en-US" dirty="0"/>
              </a:p>
              <a:p>
                <a:r>
                  <a:rPr lang="en-US" dirty="0"/>
                  <a:t>Mathematically, gates </a:t>
                </a:r>
                <a14:m>
                  <m:oMath xmlns:m="http://schemas.openxmlformats.org/officeDocument/2006/math">
                    <m:r>
                      <a:rPr lang="es-ES" i="1">
                        <a:latin typeface="Cambria Math" panose="02040503050406030204" pitchFamily="18" charset="0"/>
                      </a:rPr>
                      <m:t>𝑢</m:t>
                    </m:r>
                  </m:oMath>
                </a14:m>
                <a:r>
                  <a:rPr lang="en-US" dirty="0"/>
                  <a:t> are represented by unitary matrices:</a:t>
                </a:r>
              </a:p>
              <a:p>
                <a:pPr lvl="1"/>
                <a:r>
                  <a:rPr lang="en-US" dirty="0"/>
                  <a:t>Its </a:t>
                </a:r>
                <a:r>
                  <a:rPr lang="en-US" dirty="0">
                    <a:solidFill>
                      <a:srgbClr val="005587"/>
                    </a:solidFill>
                  </a:rPr>
                  <a:t>conjugate transpose</a:t>
                </a:r>
                <a:r>
                  <a:rPr lang="en-US" dirty="0"/>
                  <a:t>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𝑢</m:t>
                        </m:r>
                      </m:e>
                      <m:sup>
                        <m:r>
                          <a:rPr lang="es-ES" i="1">
                            <a:latin typeface="Cambria Math" panose="02040503050406030204" pitchFamily="18" charset="0"/>
                            <a:ea typeface="Cambria Math" panose="02040503050406030204" pitchFamily="18" charset="0"/>
                          </a:rPr>
                          <m:t>†</m:t>
                        </m:r>
                      </m:sup>
                    </m:sSup>
                    <m:r>
                      <a:rPr lang="es-ES" i="1">
                        <a:latin typeface="Cambria Math" panose="02040503050406030204" pitchFamily="18" charset="0"/>
                        <a:ea typeface="Cambria Math" panose="02040503050406030204" pitchFamily="18" charset="0"/>
                      </a:rPr>
                      <m:t> </m:t>
                    </m:r>
                  </m:oMath>
                </a14:m>
                <a:r>
                  <a:rPr lang="en-US" dirty="0"/>
                  <a:t>is also its inverse</a:t>
                </a:r>
              </a:p>
              <a:p>
                <a:pPr lvl="1"/>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𝑢</m:t>
                          </m:r>
                        </m:e>
                        <m:sup>
                          <m:r>
                            <a:rPr lang="es-ES" i="1">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rPr>
                        <m:t>𝑢</m:t>
                      </m:r>
                      <m:r>
                        <a:rPr lang="es-ES" b="0" i="1" smtClean="0">
                          <a:latin typeface="Cambria Math" panose="02040503050406030204" pitchFamily="18" charset="0"/>
                        </a:rPr>
                        <m:t>=</m:t>
                      </m:r>
                      <m:r>
                        <a:rPr lang="es-ES" b="0" i="1" smtClean="0">
                          <a:latin typeface="Cambria Math" panose="02040503050406030204" pitchFamily="18" charset="0"/>
                        </a:rPr>
                        <m:t>𝑢</m:t>
                      </m:r>
                      <m:sSup>
                        <m:sSupPr>
                          <m:ctrlPr>
                            <a:rPr lang="es-ES" i="1">
                              <a:latin typeface="Cambria Math" panose="02040503050406030204" pitchFamily="18" charset="0"/>
                            </a:rPr>
                          </m:ctrlPr>
                        </m:sSupPr>
                        <m:e>
                          <m:r>
                            <a:rPr lang="es-ES" i="1">
                              <a:latin typeface="Cambria Math" panose="02040503050406030204" pitchFamily="18" charset="0"/>
                            </a:rPr>
                            <m:t>𝑢</m:t>
                          </m:r>
                        </m:e>
                        <m:sup>
                          <m:r>
                            <a:rPr lang="es-ES" i="1">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𝐼</m:t>
                      </m:r>
                    </m:oMath>
                  </m:oMathPara>
                </a14:m>
                <a:endParaRPr lang="es-ES" b="0" dirty="0">
                  <a:ea typeface="Cambria Math" panose="02040503050406030204" pitchFamily="18" charset="0"/>
                </a:endParaRPr>
              </a:p>
              <a:p>
                <a:pPr lvl="1">
                  <a:buFont typeface="Wingdings" pitchFamily="2" charset="2"/>
                  <a:buChar char="§"/>
                </a:pPr>
                <a14:m>
                  <m:oMath xmlns:m="http://schemas.openxmlformats.org/officeDocument/2006/math">
                    <m:r>
                      <a:rPr lang="es-ES" b="0" i="1" smtClean="0">
                        <a:latin typeface="Cambria Math" panose="02040503050406030204" pitchFamily="18" charset="0"/>
                      </a:rPr>
                      <m:t>𝑢</m:t>
                    </m:r>
                  </m:oMath>
                </a14:m>
                <a:r>
                  <a:rPr lang="en-US" dirty="0"/>
                  <a:t> is a </a:t>
                </a:r>
                <a:r>
                  <a:rPr lang="en-US" dirty="0">
                    <a:solidFill>
                      <a:srgbClr val="005587"/>
                    </a:solidFill>
                  </a:rPr>
                  <a:t>complex square matrix</a:t>
                </a:r>
                <a:endParaRPr lang="en-US" dirty="0"/>
              </a:p>
              <a:p>
                <a:pPr lvl="1">
                  <a:buFont typeface="Wingdings" pitchFamily="2" charset="2"/>
                  <a:buChar char="§"/>
                </a:pP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𝑢</m:t>
                        </m:r>
                      </m:e>
                      <m:sup>
                        <m:r>
                          <a:rPr lang="es-ES" i="1">
                            <a:latin typeface="Cambria Math" panose="02040503050406030204" pitchFamily="18" charset="0"/>
                            <a:ea typeface="Cambria Math" panose="02040503050406030204" pitchFamily="18" charset="0"/>
                          </a:rPr>
                          <m:t>†</m:t>
                        </m:r>
                      </m:sup>
                    </m:sSup>
                    <m:r>
                      <a:rPr lang="es-ES" b="0" i="0" smtClean="0">
                        <a:latin typeface="Cambria Math" panose="02040503050406030204" pitchFamily="18" charset="0"/>
                      </a:rPr>
                      <m:t> </m:t>
                    </m:r>
                  </m:oMath>
                </a14:m>
                <a:r>
                  <a:rPr lang="en-US" dirty="0"/>
                  <a:t>is the conjugate transpose referred to the </a:t>
                </a:r>
                <a:r>
                  <a:rPr lang="en-US" dirty="0">
                    <a:solidFill>
                      <a:srgbClr val="005587"/>
                    </a:solidFill>
                  </a:rPr>
                  <a:t>Hermitian adjoint</a:t>
                </a:r>
                <a:endParaRPr lang="en-US" dirty="0"/>
              </a:p>
              <a:p>
                <a:pPr lvl="1">
                  <a:buFont typeface="Wingdings" pitchFamily="2" charset="2"/>
                  <a:buChar char="§"/>
                </a:pPr>
                <a:r>
                  <a:rPr lang="en-US" dirty="0"/>
                  <a:t> </a:t>
                </a:r>
                <a14:m>
                  <m:oMath xmlns:m="http://schemas.openxmlformats.org/officeDocument/2006/math">
                    <m:r>
                      <a:rPr lang="es-ES" b="0" i="1" smtClean="0">
                        <a:latin typeface="Cambria Math" panose="02040503050406030204" pitchFamily="18" charset="0"/>
                      </a:rPr>
                      <m:t>𝐼</m:t>
                    </m:r>
                  </m:oMath>
                </a14:m>
                <a:r>
                  <a:rPr lang="en-US" dirty="0"/>
                  <a:t> is the identity matrix</a:t>
                </a:r>
              </a:p>
              <a:p>
                <a:pPr lvl="1"/>
                <a:endParaRPr lang="en-US" dirty="0"/>
              </a:p>
              <a:p>
                <a:r>
                  <a:rPr lang="en-US" dirty="0"/>
                  <a:t>Thus, quantum gates are </a:t>
                </a:r>
                <a:r>
                  <a:rPr lang="en-US" dirty="0">
                    <a:solidFill>
                      <a:srgbClr val="005587"/>
                    </a:solidFill>
                  </a:rPr>
                  <a:t>reversible</a:t>
                </a:r>
              </a:p>
            </p:txBody>
          </p:sp>
        </mc:Choice>
        <mc:Fallback>
          <p:sp>
            <p:nvSpPr>
              <p:cNvPr id="3" name="Content Placeholder 2">
                <a:extLst>
                  <a:ext uri="{FF2B5EF4-FFF2-40B4-BE49-F238E27FC236}">
                    <a16:creationId xmlns:a16="http://schemas.microsoft.com/office/drawing/2014/main" id="{570D5924-DBD6-45F5-B62C-8480A147DCC7}"/>
                  </a:ext>
                </a:extLst>
              </p:cNvPr>
              <p:cNvSpPr>
                <a:spLocks noGrp="1" noRot="1" noChangeAspect="1" noMove="1" noResize="1" noEditPoints="1" noAdjustHandles="1" noChangeArrowheads="1" noChangeShapeType="1" noTextEdit="1"/>
              </p:cNvSpPr>
              <p:nvPr>
                <p:ph idx="1"/>
              </p:nvPr>
            </p:nvSpPr>
            <p:spPr>
              <a:xfrm>
                <a:off x="640079" y="1404575"/>
                <a:ext cx="7772400" cy="3647107"/>
              </a:xfrm>
              <a:blipFill>
                <a:blip r:embed="rId2"/>
                <a:stretch>
                  <a:fillRect l="-1305" t="-2083"/>
                </a:stretch>
              </a:blipFill>
            </p:spPr>
            <p:txBody>
              <a:bodyPr/>
              <a:lstStyle/>
              <a:p>
                <a:r>
                  <a:rPr lang="en-US">
                    <a:noFill/>
                  </a:rPr>
                  <a:t> </a:t>
                </a:r>
              </a:p>
            </p:txBody>
          </p:sp>
        </mc:Fallback>
      </mc:AlternateContent>
    </p:spTree>
    <p:extLst>
      <p:ext uri="{BB962C8B-B14F-4D97-AF65-F5344CB8AC3E}">
        <p14:creationId xmlns:p14="http://schemas.microsoft.com/office/powerpoint/2010/main" val="34040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3C5ABF8-E525-4559-B262-EFE9EA3E5394}"/>
              </a:ext>
            </a:extLst>
          </p:cNvPr>
          <p:cNvSpPr>
            <a:spLocks noGrp="1"/>
          </p:cNvSpPr>
          <p:nvPr>
            <p:ph type="title"/>
          </p:nvPr>
        </p:nvSpPr>
        <p:spPr>
          <a:xfrm>
            <a:off x="640079" y="731184"/>
            <a:ext cx="7772400" cy="306366"/>
          </a:xfrm>
        </p:spPr>
        <p:txBody>
          <a:bodyPr/>
          <a:lstStyle/>
          <a:p>
            <a:r>
              <a:rPr lang="es-ES" sz="2200" dirty="0"/>
              <a:t>Quantum Gates</a:t>
            </a:r>
            <a:endParaRPr lang="en-US" sz="220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F22173D2-68E9-435B-AF53-75F53888CAD3}"/>
                  </a:ext>
                </a:extLst>
              </p:cNvPr>
              <p:cNvSpPr txBox="1"/>
              <p:nvPr/>
            </p:nvSpPr>
            <p:spPr>
              <a:xfrm>
                <a:off x="640079" y="1363639"/>
                <a:ext cx="7772400" cy="3251089"/>
              </a:xfrm>
              <a:prstGeom prst="rect">
                <a:avLst/>
              </a:prstGeom>
              <a:noFill/>
            </p:spPr>
            <p:txBody>
              <a:bodyPr wrap="square" rtlCol="0">
                <a:noAutofit/>
              </a:bodyPr>
              <a:lstStyle/>
              <a:p>
                <a:pPr marR="0" lvl="0" algn="l" defTabSz="6858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dirty="0">
                  <a:ln>
                    <a:noFill/>
                  </a:ln>
                  <a:solidFill>
                    <a:srgbClr val="57585B"/>
                  </a:solidFill>
                  <a:effectLst/>
                  <a:uLnTx/>
                  <a:uFillTx/>
                  <a:latin typeface="Helvetica"/>
                  <a:ea typeface="+mn-ea"/>
                  <a:cs typeface="+mn-cs"/>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Negation: </a:t>
                </a:r>
                <a:r>
                  <a:rPr lang="en-US" dirty="0"/>
                  <a:t>NOT gate (or Pauli-X)</a:t>
                </a:r>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p>
              <a:p>
                <a:endParaRPr lang="en-US" dirty="0"/>
              </a:p>
              <a:p>
                <a:pPr algn="ctr"/>
                <a14:m>
                  <m:oMath xmlns:m="http://schemas.openxmlformats.org/officeDocument/2006/math">
                    <m:r>
                      <a:rPr lang="en-US" b="1" i="1" smtClean="0">
                        <a:latin typeface="Cambria Math" panose="02040503050406030204" pitchFamily="18" charset="0"/>
                      </a:rPr>
                      <m:t>𝑿</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a:t>
                </a:r>
              </a:p>
            </p:txBody>
          </p:sp>
        </mc:Choice>
        <mc:Fallback>
          <p:sp>
            <p:nvSpPr>
              <p:cNvPr id="2" name="CuadroTexto 1">
                <a:extLst>
                  <a:ext uri="{FF2B5EF4-FFF2-40B4-BE49-F238E27FC236}">
                    <a16:creationId xmlns:a16="http://schemas.microsoft.com/office/drawing/2014/main" id="{F22173D2-68E9-435B-AF53-75F53888CAD3}"/>
                  </a:ext>
                </a:extLst>
              </p:cNvPr>
              <p:cNvSpPr txBox="1">
                <a:spLocks noRot="1" noChangeAspect="1" noMove="1" noResize="1" noEditPoints="1" noAdjustHandles="1" noChangeArrowheads="1" noChangeShapeType="1" noTextEdit="1"/>
              </p:cNvSpPr>
              <p:nvPr/>
            </p:nvSpPr>
            <p:spPr>
              <a:xfrm>
                <a:off x="640079" y="1363639"/>
                <a:ext cx="7772400" cy="3251089"/>
              </a:xfrm>
              <a:prstGeom prst="rect">
                <a:avLst/>
              </a:prstGeom>
              <a:blipFill>
                <a:blip r:embed="rId2"/>
                <a:stretch>
                  <a:fillRect l="-163"/>
                </a:stretch>
              </a:blipFill>
            </p:spPr>
            <p:txBody>
              <a:bodyPr/>
              <a:lstStyle/>
              <a:p>
                <a:r>
                  <a:rPr lang="en-US">
                    <a:noFill/>
                  </a:rPr>
                  <a:t> </a:t>
                </a:r>
              </a:p>
            </p:txBody>
          </p:sp>
        </mc:Fallback>
      </mc:AlternateContent>
    </p:spTree>
    <p:extLst>
      <p:ext uri="{BB962C8B-B14F-4D97-AF65-F5344CB8AC3E}">
        <p14:creationId xmlns:p14="http://schemas.microsoft.com/office/powerpoint/2010/main" val="24743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3C5ABF8-E525-4559-B262-EFE9EA3E5394}"/>
              </a:ext>
            </a:extLst>
          </p:cNvPr>
          <p:cNvSpPr>
            <a:spLocks noGrp="1"/>
          </p:cNvSpPr>
          <p:nvPr>
            <p:ph type="title"/>
          </p:nvPr>
        </p:nvSpPr>
        <p:spPr>
          <a:xfrm>
            <a:off x="640079" y="731184"/>
            <a:ext cx="7772400" cy="306366"/>
          </a:xfrm>
        </p:spPr>
        <p:txBody>
          <a:bodyPr/>
          <a:lstStyle/>
          <a:p>
            <a:r>
              <a:rPr lang="es-ES" sz="2200" dirty="0"/>
              <a:t>Quantum Gates</a:t>
            </a:r>
            <a:endParaRPr lang="en-US" sz="220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F22173D2-68E9-435B-AF53-75F53888CAD3}"/>
                  </a:ext>
                </a:extLst>
              </p:cNvPr>
              <p:cNvSpPr txBox="1"/>
              <p:nvPr/>
            </p:nvSpPr>
            <p:spPr>
              <a:xfrm>
                <a:off x="640079" y="1363639"/>
                <a:ext cx="7772400" cy="3251089"/>
              </a:xfrm>
              <a:prstGeom prst="rect">
                <a:avLst/>
              </a:prstGeom>
              <a:noFill/>
            </p:spPr>
            <p:txBody>
              <a:bodyPr wrap="square" rtlCol="0">
                <a:noAutofit/>
              </a:bodyPr>
              <a:lstStyle/>
              <a:p>
                <a:pPr marR="0" lvl="0" algn="l" defTabSz="685800" rtl="0" eaLnBrk="1" fontAlgn="auto" latinLnBrk="0" hangingPunct="1">
                  <a:lnSpc>
                    <a:spcPct val="100000"/>
                  </a:lnSpc>
                  <a:spcBef>
                    <a:spcPts val="0"/>
                  </a:spcBef>
                  <a:spcAft>
                    <a:spcPts val="0"/>
                  </a:spcAft>
                  <a:buClrTx/>
                  <a:buSzTx/>
                  <a:tabLst/>
                  <a:defRPr/>
                </a:pPr>
                <a:endParaRPr kumimoji="0" lang="en-US" sz="1350" b="0" i="0" u="none" strike="noStrike" kern="1200" cap="none" spc="0" normalizeH="0" baseline="0" noProof="0" dirty="0">
                  <a:ln>
                    <a:noFill/>
                  </a:ln>
                  <a:solidFill>
                    <a:srgbClr val="57585B"/>
                  </a:solidFill>
                  <a:effectLst/>
                  <a:uLnTx/>
                  <a:uFillTx/>
                  <a:latin typeface="Helvetica"/>
                  <a:ea typeface="+mn-ea"/>
                  <a:cs typeface="+mn-cs"/>
                </a:endParaRPr>
              </a:p>
              <a:p>
                <a:pPr marL="283464" indent="-283464" algn="l" rtl="0" eaLnBrk="1" latinLnBrk="0" hangingPunct="1">
                  <a:spcBef>
                    <a:spcPts val="0"/>
                  </a:spcBef>
                  <a:spcAft>
                    <a:spcPts val="0"/>
                  </a:spcAft>
                  <a:buClrTx/>
                  <a:buSzPts val="1350"/>
                  <a:buFont typeface="Arial" panose="020B0604020202020204" pitchFamily="34" charset="0"/>
                  <a:buChar char="•"/>
                </a:pPr>
                <a:r>
                  <a:rPr lang="en-US" sz="1400" b="1" kern="1200" dirty="0">
                    <a:solidFill>
                      <a:srgbClr val="57585B"/>
                    </a:solidFill>
                    <a:effectLst/>
                    <a:latin typeface="Helvetica" panose="020B0604020202020204" pitchFamily="34" charset="0"/>
                    <a:ea typeface="+mn-ea"/>
                    <a:cs typeface="+mn-cs"/>
                  </a:rPr>
                  <a:t>Superposition</a:t>
                </a:r>
                <a:r>
                  <a:rPr lang="en-US" sz="1400" kern="1200" dirty="0">
                    <a:solidFill>
                      <a:srgbClr val="57585B"/>
                    </a:solidFill>
                    <a:effectLst/>
                    <a:latin typeface="Helvetica" panose="020B0604020202020204" pitchFamily="34" charset="0"/>
                    <a:ea typeface="+mn-ea"/>
                    <a:cs typeface="+mn-cs"/>
                  </a:rPr>
                  <a:t>: Hadamard gate</a:t>
                </a:r>
              </a:p>
              <a:p>
                <a:pPr marL="283464" indent="-283464" algn="l" rtl="0" eaLnBrk="1" latinLnBrk="0" hangingPunct="1">
                  <a:spcBef>
                    <a:spcPts val="0"/>
                  </a:spcBef>
                  <a:spcAft>
                    <a:spcPts val="0"/>
                  </a:spcAft>
                  <a:buClrTx/>
                  <a:buSzPts val="1350"/>
                  <a:buFont typeface="Arial" panose="020B0604020202020204" pitchFamily="34" charset="0"/>
                  <a:buChar char="•"/>
                </a:pPr>
                <a:endParaRPr lang="en-US" sz="1400" dirty="0">
                  <a:solidFill>
                    <a:srgbClr val="57585B"/>
                  </a:solidFill>
                  <a:latin typeface="Helvetica" panose="020B0604020202020204" pitchFamily="34" charset="0"/>
                </a:endParaRPr>
              </a:p>
              <a:p>
                <a:pPr marL="283464" indent="-283464" algn="l" rtl="0" eaLnBrk="1" latinLnBrk="0" hangingPunct="1">
                  <a:spcBef>
                    <a:spcPts val="0"/>
                  </a:spcBef>
                  <a:spcAft>
                    <a:spcPts val="0"/>
                  </a:spcAft>
                  <a:buClrTx/>
                  <a:buSzPts val="1350"/>
                  <a:buFont typeface="Arial" panose="020B0604020202020204" pitchFamily="34" charset="0"/>
                  <a:buChar char="•"/>
                </a:pPr>
                <a:endParaRPr lang="en-US" sz="1400" dirty="0">
                  <a:effectLst/>
                </a:endParaRPr>
              </a:p>
              <a:p>
                <a:pPr marL="0" algn="l" rtl="0" eaLnBrk="1" latinLnBrk="0"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400" b="1" i="1" kern="1200">
                          <a:solidFill>
                            <a:srgbClr val="57585B"/>
                          </a:solidFill>
                          <a:effectLst/>
                          <a:latin typeface="Cambria Math" panose="02040503050406030204" pitchFamily="18" charset="0"/>
                          <a:ea typeface="+mn-ea"/>
                          <a:cs typeface="+mn-cs"/>
                        </a:rPr>
                        <m:t>𝑯</m:t>
                      </m:r>
                      <m:r>
                        <a:rPr lang="es-ES" sz="1400" i="1" kern="1200">
                          <a:solidFill>
                            <a:srgbClr val="57585B"/>
                          </a:solidFill>
                          <a:effectLst/>
                          <a:latin typeface="Cambria Math" panose="02040503050406030204" pitchFamily="18" charset="0"/>
                          <a:ea typeface="+mn-ea"/>
                          <a:cs typeface="+mn-cs"/>
                        </a:rPr>
                        <m:t>=</m:t>
                      </m:r>
                      <m:f>
                        <m:fPr>
                          <m:ctrlPr>
                            <a:rPr lang="es-ES" sz="1400" i="1" kern="1200">
                              <a:solidFill>
                                <a:srgbClr val="57585B"/>
                              </a:solidFill>
                              <a:effectLst/>
                              <a:latin typeface="Cambria Math" panose="02040503050406030204" pitchFamily="18" charset="0"/>
                              <a:ea typeface="+mn-ea"/>
                              <a:cs typeface="+mn-cs"/>
                            </a:rPr>
                          </m:ctrlPr>
                        </m:fPr>
                        <m:num>
                          <m:r>
                            <a:rPr lang="es-ES" sz="1400" i="1" kern="1200">
                              <a:solidFill>
                                <a:srgbClr val="57585B"/>
                              </a:solidFill>
                              <a:effectLst/>
                              <a:latin typeface="Cambria Math" panose="02040503050406030204" pitchFamily="18" charset="0"/>
                              <a:ea typeface="+mn-ea"/>
                              <a:cs typeface="+mn-cs"/>
                            </a:rPr>
                            <m:t>1</m:t>
                          </m:r>
                        </m:num>
                        <m:den>
                          <m:rad>
                            <m:radPr>
                              <m:degHide m:val="on"/>
                              <m:ctrlPr>
                                <a:rPr lang="es-ES" sz="1400" i="1" kern="1200">
                                  <a:solidFill>
                                    <a:srgbClr val="57585B"/>
                                  </a:solidFill>
                                  <a:effectLst/>
                                  <a:latin typeface="Cambria Math" panose="02040503050406030204" pitchFamily="18" charset="0"/>
                                  <a:ea typeface="+mn-ea"/>
                                  <a:cs typeface="+mn-cs"/>
                                </a:rPr>
                              </m:ctrlPr>
                            </m:radPr>
                            <m:deg/>
                            <m:e>
                              <m:r>
                                <a:rPr lang="es-ES" sz="1400" i="1" kern="1200">
                                  <a:solidFill>
                                    <a:srgbClr val="57585B"/>
                                  </a:solidFill>
                                  <a:effectLst/>
                                  <a:latin typeface="Cambria Math" panose="02040503050406030204" pitchFamily="18" charset="0"/>
                                  <a:ea typeface="+mn-ea"/>
                                  <a:cs typeface="+mn-cs"/>
                                </a:rPr>
                                <m:t>2</m:t>
                              </m:r>
                            </m:e>
                          </m:rad>
                        </m:den>
                      </m:f>
                      <m:d>
                        <m:dPr>
                          <m:begChr m:val="["/>
                          <m:endChr m:val="]"/>
                          <m:ctrlPr>
                            <a:rPr lang="es-ES" sz="1400" i="1" kern="1200">
                              <a:solidFill>
                                <a:srgbClr val="57585B"/>
                              </a:solidFill>
                              <a:effectLst/>
                              <a:latin typeface="Cambria Math" panose="02040503050406030204" pitchFamily="18" charset="0"/>
                              <a:ea typeface="+mn-ea"/>
                              <a:cs typeface="+mn-cs"/>
                            </a:rPr>
                          </m:ctrlPr>
                        </m:dPr>
                        <m:e>
                          <m:m>
                            <m:mPr>
                              <m:mcs>
                                <m:mc>
                                  <m:mcPr>
                                    <m:count m:val="2"/>
                                    <m:mcJc m:val="center"/>
                                  </m:mcPr>
                                </m:mc>
                              </m:mcs>
                              <m:ctrlPr>
                                <a:rPr lang="es-ES" sz="1400" i="1" kern="1200">
                                  <a:solidFill>
                                    <a:srgbClr val="57585B"/>
                                  </a:solidFill>
                                  <a:effectLst/>
                                  <a:latin typeface="Cambria Math" panose="02040503050406030204" pitchFamily="18" charset="0"/>
                                  <a:ea typeface="+mn-ea"/>
                                  <a:cs typeface="+mn-cs"/>
                                </a:rPr>
                              </m:ctrlPr>
                            </m:mPr>
                            <m:mr>
                              <m:e>
                                <m:r>
                                  <m:rPr>
                                    <m:brk m:alnAt="7"/>
                                  </m:rPr>
                                  <a:rPr lang="es-ES" sz="1400" i="1" kern="1200">
                                    <a:solidFill>
                                      <a:srgbClr val="57585B"/>
                                    </a:solidFill>
                                    <a:effectLst/>
                                    <a:latin typeface="Cambria Math" panose="02040503050406030204" pitchFamily="18" charset="0"/>
                                    <a:ea typeface="+mn-ea"/>
                                    <a:cs typeface="+mn-cs"/>
                                  </a:rPr>
                                  <m:t>1</m:t>
                                </m:r>
                              </m:e>
                              <m:e>
                                <m:r>
                                  <a:rPr lang="es-ES" sz="1400" i="1" kern="1200">
                                    <a:solidFill>
                                      <a:srgbClr val="57585B"/>
                                    </a:solidFill>
                                    <a:effectLst/>
                                    <a:latin typeface="Cambria Math" panose="02040503050406030204" pitchFamily="18" charset="0"/>
                                    <a:ea typeface="+mn-ea"/>
                                    <a:cs typeface="+mn-cs"/>
                                  </a:rPr>
                                  <m:t>1</m:t>
                                </m:r>
                              </m:e>
                            </m:mr>
                            <m:mr>
                              <m:e>
                                <m:r>
                                  <a:rPr lang="es-ES" sz="1400" i="1" kern="1200">
                                    <a:solidFill>
                                      <a:srgbClr val="57585B"/>
                                    </a:solidFill>
                                    <a:effectLst/>
                                    <a:latin typeface="Cambria Math" panose="02040503050406030204" pitchFamily="18" charset="0"/>
                                    <a:ea typeface="+mn-ea"/>
                                    <a:cs typeface="+mn-cs"/>
                                  </a:rPr>
                                  <m:t>1</m:t>
                                </m:r>
                              </m:e>
                              <m:e>
                                <m:r>
                                  <a:rPr lang="es-ES" sz="1400" i="1" kern="1200">
                                    <a:solidFill>
                                      <a:srgbClr val="57585B"/>
                                    </a:solidFill>
                                    <a:effectLst/>
                                    <a:latin typeface="Cambria Math" panose="02040503050406030204" pitchFamily="18" charset="0"/>
                                    <a:ea typeface="+mn-ea"/>
                                    <a:cs typeface="+mn-cs"/>
                                  </a:rPr>
                                  <m:t>−1</m:t>
                                </m:r>
                              </m:e>
                            </m:mr>
                          </m:m>
                        </m:e>
                      </m:d>
                    </m:oMath>
                  </m:oMathPara>
                </a14:m>
                <a:endParaRPr lang="en-US" sz="1100" dirty="0">
                  <a:effectLst/>
                </a:endParaRPr>
              </a:p>
              <a:p>
                <a:pPr marL="0" algn="l" rtl="0" eaLnBrk="1" latinLnBrk="0" hangingPunct="1">
                  <a:spcBef>
                    <a:spcPts val="0"/>
                  </a:spcBef>
                  <a:spcAft>
                    <a:spcPts val="0"/>
                  </a:spcAft>
                </a:pPr>
                <a:endParaRPr lang="en-US" sz="1100" dirty="0">
                  <a:effectLst/>
                </a:endParaRPr>
              </a:p>
              <a:p>
                <a:pPr marL="0" algn="l" rtl="0" eaLnBrk="1" latinLnBrk="0" hangingPunct="1">
                  <a:spcBef>
                    <a:spcPts val="0"/>
                  </a:spcBef>
                  <a:spcAft>
                    <a:spcPts val="0"/>
                  </a:spcAft>
                </a:pPr>
                <a:endParaRPr lang="en-US" sz="1100" dirty="0">
                  <a:effectLst/>
                </a:endParaRPr>
              </a:p>
              <a:p>
                <a:pPr marL="0" algn="l" rtl="0" eaLnBrk="1" latinLnBrk="0"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400" b="1" i="1" kern="1200">
                          <a:solidFill>
                            <a:srgbClr val="57585B"/>
                          </a:solidFill>
                          <a:effectLst/>
                          <a:latin typeface="Cambria Math" panose="02040503050406030204" pitchFamily="18" charset="0"/>
                          <a:ea typeface="+mn-ea"/>
                          <a:cs typeface="+mn-cs"/>
                        </a:rPr>
                        <m:t>𝑯</m:t>
                      </m:r>
                      <m:d>
                        <m:dPr>
                          <m:begChr m:val="|"/>
                          <m:endChr m:val="⟩"/>
                          <m:ctrlPr>
                            <a:rPr lang="es-ES" sz="1400" i="1" kern="1200">
                              <a:solidFill>
                                <a:srgbClr val="57585B"/>
                              </a:solidFill>
                              <a:effectLst/>
                              <a:latin typeface="Cambria Math" panose="02040503050406030204" pitchFamily="18" charset="0"/>
                              <a:ea typeface="+mn-ea"/>
                              <a:cs typeface="+mn-cs"/>
                            </a:rPr>
                          </m:ctrlPr>
                        </m:dPr>
                        <m:e>
                          <m:r>
                            <a:rPr lang="es-ES" sz="1400" i="1" kern="1200">
                              <a:solidFill>
                                <a:srgbClr val="57585B"/>
                              </a:solidFill>
                              <a:effectLst/>
                              <a:latin typeface="Cambria Math" panose="02040503050406030204" pitchFamily="18" charset="0"/>
                              <a:ea typeface="+mn-ea"/>
                              <a:cs typeface="+mn-cs"/>
                            </a:rPr>
                            <m:t>0</m:t>
                          </m:r>
                        </m:e>
                      </m:d>
                      <m:r>
                        <a:rPr lang="es-ES" sz="1400" i="1" kern="1200">
                          <a:solidFill>
                            <a:srgbClr val="57585B"/>
                          </a:solidFill>
                          <a:effectLst/>
                          <a:latin typeface="Cambria Math" panose="02040503050406030204" pitchFamily="18" charset="0"/>
                          <a:ea typeface="+mn-ea"/>
                          <a:cs typeface="+mn-cs"/>
                        </a:rPr>
                        <m:t>=</m:t>
                      </m:r>
                      <m:f>
                        <m:fPr>
                          <m:ctrlPr>
                            <a:rPr lang="es-ES" sz="1400" i="1" kern="1200">
                              <a:solidFill>
                                <a:srgbClr val="57585B"/>
                              </a:solidFill>
                              <a:effectLst/>
                              <a:latin typeface="Cambria Math" panose="02040503050406030204" pitchFamily="18" charset="0"/>
                              <a:ea typeface="+mn-ea"/>
                              <a:cs typeface="+mn-cs"/>
                            </a:rPr>
                          </m:ctrlPr>
                        </m:fPr>
                        <m:num>
                          <m:r>
                            <a:rPr lang="es-ES" sz="1400" i="1" kern="1200">
                              <a:solidFill>
                                <a:srgbClr val="57585B"/>
                              </a:solidFill>
                              <a:effectLst/>
                              <a:latin typeface="Cambria Math" panose="02040503050406030204" pitchFamily="18" charset="0"/>
                              <a:ea typeface="+mn-ea"/>
                              <a:cs typeface="+mn-cs"/>
                            </a:rPr>
                            <m:t>1</m:t>
                          </m:r>
                        </m:num>
                        <m:den>
                          <m:rad>
                            <m:radPr>
                              <m:degHide m:val="on"/>
                              <m:ctrlPr>
                                <a:rPr lang="es-ES" sz="1400" i="1" kern="1200">
                                  <a:solidFill>
                                    <a:srgbClr val="57585B"/>
                                  </a:solidFill>
                                  <a:effectLst/>
                                  <a:latin typeface="Cambria Math" panose="02040503050406030204" pitchFamily="18" charset="0"/>
                                  <a:ea typeface="+mn-ea"/>
                                  <a:cs typeface="+mn-cs"/>
                                </a:rPr>
                              </m:ctrlPr>
                            </m:radPr>
                            <m:deg/>
                            <m:e>
                              <m:r>
                                <a:rPr lang="es-ES" sz="1400" i="1" kern="1200">
                                  <a:solidFill>
                                    <a:srgbClr val="57585B"/>
                                  </a:solidFill>
                                  <a:effectLst/>
                                  <a:latin typeface="Cambria Math" panose="02040503050406030204" pitchFamily="18" charset="0"/>
                                  <a:ea typeface="+mn-ea"/>
                                  <a:cs typeface="+mn-cs"/>
                                </a:rPr>
                                <m:t>2</m:t>
                              </m:r>
                            </m:e>
                          </m:rad>
                        </m:den>
                      </m:f>
                      <m:d>
                        <m:dPr>
                          <m:ctrlPr>
                            <a:rPr lang="es-ES" sz="1400" i="1" kern="1200">
                              <a:solidFill>
                                <a:srgbClr val="57585B"/>
                              </a:solidFill>
                              <a:effectLst/>
                              <a:latin typeface="Cambria Math" panose="02040503050406030204" pitchFamily="18" charset="0"/>
                              <a:ea typeface="+mn-ea"/>
                              <a:cs typeface="+mn-cs"/>
                            </a:rPr>
                          </m:ctrlPr>
                        </m:dPr>
                        <m:e>
                          <m:d>
                            <m:dPr>
                              <m:begChr m:val="|"/>
                              <m:endChr m:val="⟩"/>
                              <m:ctrlPr>
                                <a:rPr lang="es-ES" sz="1400" i="1" kern="1200">
                                  <a:solidFill>
                                    <a:srgbClr val="57585B"/>
                                  </a:solidFill>
                                  <a:effectLst/>
                                  <a:latin typeface="Cambria Math" panose="02040503050406030204" pitchFamily="18" charset="0"/>
                                  <a:ea typeface="+mn-ea"/>
                                  <a:cs typeface="+mn-cs"/>
                                </a:rPr>
                              </m:ctrlPr>
                            </m:dPr>
                            <m:e>
                              <m:r>
                                <a:rPr lang="es-ES" sz="1400" i="1" kern="1200">
                                  <a:solidFill>
                                    <a:srgbClr val="57585B"/>
                                  </a:solidFill>
                                  <a:effectLst/>
                                  <a:latin typeface="Cambria Math" panose="02040503050406030204" pitchFamily="18" charset="0"/>
                                  <a:ea typeface="+mn-ea"/>
                                  <a:cs typeface="+mn-cs"/>
                                </a:rPr>
                                <m:t>0</m:t>
                              </m:r>
                            </m:e>
                          </m:d>
                          <m:r>
                            <a:rPr lang="es-ES" sz="1400" i="1" kern="1200">
                              <a:solidFill>
                                <a:srgbClr val="57585B"/>
                              </a:solidFill>
                              <a:effectLst/>
                              <a:latin typeface="Cambria Math" panose="02040503050406030204" pitchFamily="18" charset="0"/>
                              <a:ea typeface="+mn-ea"/>
                              <a:cs typeface="+mn-cs"/>
                            </a:rPr>
                            <m:t>+</m:t>
                          </m:r>
                          <m:d>
                            <m:dPr>
                              <m:begChr m:val="|"/>
                              <m:endChr m:val="⟩"/>
                              <m:ctrlPr>
                                <a:rPr lang="es-ES" sz="1400" i="1" kern="1200">
                                  <a:solidFill>
                                    <a:srgbClr val="57585B"/>
                                  </a:solidFill>
                                  <a:effectLst/>
                                  <a:latin typeface="Cambria Math" panose="02040503050406030204" pitchFamily="18" charset="0"/>
                                  <a:ea typeface="+mn-ea"/>
                                  <a:cs typeface="+mn-cs"/>
                                </a:rPr>
                              </m:ctrlPr>
                            </m:dPr>
                            <m:e>
                              <m:r>
                                <a:rPr lang="es-ES" sz="1400" i="1" kern="1200">
                                  <a:solidFill>
                                    <a:srgbClr val="57585B"/>
                                  </a:solidFill>
                                  <a:effectLst/>
                                  <a:latin typeface="Cambria Math" panose="02040503050406030204" pitchFamily="18" charset="0"/>
                                  <a:ea typeface="+mn-ea"/>
                                  <a:cs typeface="+mn-cs"/>
                                </a:rPr>
                                <m:t>1</m:t>
                              </m:r>
                            </m:e>
                          </m:d>
                        </m:e>
                      </m:d>
                    </m:oMath>
                  </m:oMathPara>
                </a14:m>
                <a:endParaRPr lang="en-US" sz="1100" dirty="0">
                  <a:effectLst/>
                </a:endParaRPr>
              </a:p>
            </p:txBody>
          </p:sp>
        </mc:Choice>
        <mc:Fallback>
          <p:sp>
            <p:nvSpPr>
              <p:cNvPr id="2" name="CuadroTexto 1">
                <a:extLst>
                  <a:ext uri="{FF2B5EF4-FFF2-40B4-BE49-F238E27FC236}">
                    <a16:creationId xmlns:a16="http://schemas.microsoft.com/office/drawing/2014/main" id="{F22173D2-68E9-435B-AF53-75F53888CAD3}"/>
                  </a:ext>
                </a:extLst>
              </p:cNvPr>
              <p:cNvSpPr txBox="1">
                <a:spLocks noRot="1" noChangeAspect="1" noMove="1" noResize="1" noEditPoints="1" noAdjustHandles="1" noChangeArrowheads="1" noChangeShapeType="1" noTextEdit="1"/>
              </p:cNvSpPr>
              <p:nvPr/>
            </p:nvSpPr>
            <p:spPr>
              <a:xfrm>
                <a:off x="640079" y="1363639"/>
                <a:ext cx="7772400" cy="3251089"/>
              </a:xfrm>
              <a:prstGeom prst="rect">
                <a:avLst/>
              </a:prstGeom>
              <a:blipFill>
                <a:blip r:embed="rId2"/>
                <a:stretch>
                  <a:fillRect l="-163"/>
                </a:stretch>
              </a:blipFill>
            </p:spPr>
            <p:txBody>
              <a:bodyPr/>
              <a:lstStyle/>
              <a:p>
                <a:r>
                  <a:rPr lang="en-US">
                    <a:noFill/>
                  </a:rPr>
                  <a:t> </a:t>
                </a:r>
              </a:p>
            </p:txBody>
          </p:sp>
        </mc:Fallback>
      </mc:AlternateContent>
    </p:spTree>
    <p:extLst>
      <p:ext uri="{BB962C8B-B14F-4D97-AF65-F5344CB8AC3E}">
        <p14:creationId xmlns:p14="http://schemas.microsoft.com/office/powerpoint/2010/main" val="124604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3C5ABF8-E525-4559-B262-EFE9EA3E5394}"/>
              </a:ext>
            </a:extLst>
          </p:cNvPr>
          <p:cNvSpPr>
            <a:spLocks noGrp="1"/>
          </p:cNvSpPr>
          <p:nvPr>
            <p:ph type="title"/>
          </p:nvPr>
        </p:nvSpPr>
        <p:spPr>
          <a:xfrm>
            <a:off x="640079" y="740346"/>
            <a:ext cx="7772400" cy="304699"/>
          </a:xfrm>
        </p:spPr>
        <p:txBody>
          <a:bodyPr/>
          <a:lstStyle/>
          <a:p>
            <a:r>
              <a:rPr lang="en-US" sz="2200" dirty="0"/>
              <a:t>Quantum Gates</a:t>
            </a: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F22173D2-68E9-435B-AF53-75F53888CAD3}"/>
                  </a:ext>
                </a:extLst>
              </p:cNvPr>
              <p:cNvSpPr txBox="1"/>
              <p:nvPr/>
            </p:nvSpPr>
            <p:spPr>
              <a:xfrm>
                <a:off x="640079" y="1363639"/>
                <a:ext cx="7772400" cy="3251089"/>
              </a:xfrm>
              <a:prstGeom prst="rect">
                <a:avLst/>
              </a:prstGeom>
              <a:noFill/>
            </p:spPr>
            <p:txBody>
              <a:bodyPr wrap="square" rtlCol="0">
                <a:noAutofit/>
              </a:bodyPr>
              <a:lstStyle/>
              <a:p>
                <a:pPr marL="285750" indent="-285750">
                  <a:buFont typeface="Arial" panose="020B0604020202020204" pitchFamily="34" charset="0"/>
                  <a:buChar char="•"/>
                  <a:defRPr/>
                </a:pPr>
                <a:r>
                  <a:rPr lang="en-US" b="1" dirty="0"/>
                  <a:t>Entanglement</a:t>
                </a:r>
                <a:r>
                  <a:rPr lang="en-US" dirty="0"/>
                  <a:t>: C-NOT gate.</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a:t>The C-NOT gate acts on a two-qubit system, generating a </a:t>
                </a:r>
                <a:r>
                  <a:rPr lang="en-US" b="1" dirty="0"/>
                  <a:t>dependency relationship</a:t>
                </a:r>
                <a:endParaRPr lang="en-US" dirty="0"/>
              </a:p>
              <a:p>
                <a:pPr>
                  <a:defRPr/>
                </a:pPr>
                <a:endParaRPr lang="en-US" dirty="0"/>
              </a:p>
              <a:p>
                <a:pPr>
                  <a:defRPr/>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𝐶</m:t>
                      </m:r>
                      <m:r>
                        <a:rPr lang="es-ES" i="1">
                          <a:latin typeface="Cambria Math" panose="02040503050406030204" pitchFamily="18" charset="0"/>
                        </a:rPr>
                        <m:t>−</m:t>
                      </m:r>
                      <m:r>
                        <a:rPr lang="es-ES" i="1">
                          <a:latin typeface="Cambria Math" panose="02040503050406030204" pitchFamily="18" charset="0"/>
                        </a:rPr>
                        <m:t>𝑁𝑂𝑇</m:t>
                      </m:r>
                      <m:r>
                        <a:rPr lang="es-E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4"/>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
                          <m:r>
                            <a:rPr lang="en-US" i="1">
                              <a:latin typeface="Cambria Math" panose="02040503050406030204" pitchFamily="18" charset="0"/>
                            </a:rPr>
                            <m:t> </m:t>
                          </m:r>
                        </m:e>
                      </m:d>
                    </m:oMath>
                  </m:oMathPara>
                </a14:m>
                <a:endParaRPr lang="en-US" dirty="0"/>
              </a:p>
              <a:p>
                <a:pPr marL="285750" indent="-285750">
                  <a:buFont typeface="Arial" panose="020B0604020202020204" pitchFamily="34" charset="0"/>
                  <a:buChar char="•"/>
                  <a:defRPr/>
                </a:pPr>
                <a:endParaRPr lang="en-US" dirty="0"/>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endParaRPr kumimoji="0" lang="es-US" sz="1350" b="0" i="0" u="none" strike="noStrike" kern="1200" cap="none" spc="0" normalizeH="0" baseline="0" noProof="0" dirty="0">
                  <a:ln>
                    <a:noFill/>
                  </a:ln>
                  <a:solidFill>
                    <a:srgbClr val="57585B"/>
                  </a:solidFill>
                  <a:effectLst/>
                  <a:uLnTx/>
                  <a:uFillTx/>
                  <a:latin typeface="Helvetica"/>
                  <a:ea typeface="+mn-ea"/>
                  <a:cs typeface="+mn-cs"/>
                </a:endParaRPr>
              </a:p>
            </p:txBody>
          </p:sp>
        </mc:Choice>
        <mc:Fallback>
          <p:sp>
            <p:nvSpPr>
              <p:cNvPr id="2" name="CuadroTexto 1">
                <a:extLst>
                  <a:ext uri="{FF2B5EF4-FFF2-40B4-BE49-F238E27FC236}">
                    <a16:creationId xmlns:a16="http://schemas.microsoft.com/office/drawing/2014/main" id="{F22173D2-68E9-435B-AF53-75F53888CAD3}"/>
                  </a:ext>
                </a:extLst>
              </p:cNvPr>
              <p:cNvSpPr txBox="1">
                <a:spLocks noRot="1" noChangeAspect="1" noMove="1" noResize="1" noEditPoints="1" noAdjustHandles="1" noChangeArrowheads="1" noChangeShapeType="1" noTextEdit="1"/>
              </p:cNvSpPr>
              <p:nvPr/>
            </p:nvSpPr>
            <p:spPr>
              <a:xfrm>
                <a:off x="640079" y="1363639"/>
                <a:ext cx="7772400" cy="3251089"/>
              </a:xfrm>
              <a:prstGeom prst="rect">
                <a:avLst/>
              </a:prstGeom>
              <a:blipFill>
                <a:blip r:embed="rId2"/>
                <a:stretch>
                  <a:fillRect l="-163" t="-389"/>
                </a:stretch>
              </a:blipFill>
            </p:spPr>
            <p:txBody>
              <a:bodyPr/>
              <a:lstStyle/>
              <a:p>
                <a:r>
                  <a:rPr lang="en-US">
                    <a:noFill/>
                  </a:rPr>
                  <a:t> </a:t>
                </a:r>
              </a:p>
            </p:txBody>
          </p:sp>
        </mc:Fallback>
      </mc:AlternateContent>
      <p:pic>
        <p:nvPicPr>
          <p:cNvPr id="4" name="Imagen 5">
            <a:extLst>
              <a:ext uri="{FF2B5EF4-FFF2-40B4-BE49-F238E27FC236}">
                <a16:creationId xmlns:a16="http://schemas.microsoft.com/office/drawing/2014/main" id="{B9B3060E-8F69-E7E1-0966-D093EF8FFF8E}"/>
              </a:ext>
            </a:extLst>
          </p:cNvPr>
          <p:cNvPicPr>
            <a:picLocks noChangeAspect="1"/>
          </p:cNvPicPr>
          <p:nvPr/>
        </p:nvPicPr>
        <p:blipFill>
          <a:blip r:embed="rId3"/>
          <a:stretch>
            <a:fillRect/>
          </a:stretch>
        </p:blipFill>
        <p:spPr>
          <a:xfrm>
            <a:off x="2769341" y="3189786"/>
            <a:ext cx="3605317" cy="1424942"/>
          </a:xfrm>
          <a:prstGeom prst="rect">
            <a:avLst/>
          </a:prstGeom>
        </p:spPr>
      </p:pic>
    </p:spTree>
    <p:extLst>
      <p:ext uri="{BB962C8B-B14F-4D97-AF65-F5344CB8AC3E}">
        <p14:creationId xmlns:p14="http://schemas.microsoft.com/office/powerpoint/2010/main" val="176686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628AC-C4F3-4082-8BD1-D61CEC6E2FFB}"/>
              </a:ext>
            </a:extLst>
          </p:cNvPr>
          <p:cNvSpPr>
            <a:spLocks noGrp="1"/>
          </p:cNvSpPr>
          <p:nvPr>
            <p:ph type="title"/>
          </p:nvPr>
        </p:nvSpPr>
        <p:spPr>
          <a:xfrm>
            <a:off x="640079" y="728573"/>
            <a:ext cx="7772400" cy="304699"/>
          </a:xfrm>
        </p:spPr>
        <p:txBody>
          <a:bodyPr/>
          <a:lstStyle/>
          <a:p>
            <a:pPr algn="l"/>
            <a:r>
              <a:rPr lang="en-US" altLang="en-US" sz="2200" dirty="0">
                <a:solidFill>
                  <a:srgbClr val="58595B"/>
                </a:solidFill>
              </a:rPr>
              <a:t>Rotation Gates: The Bloch Sphere</a:t>
            </a:r>
            <a:endParaRPr lang="es-US" sz="2200" dirty="0">
              <a:solidFill>
                <a:srgbClr val="58595B"/>
              </a:solidFill>
            </a:endParaRPr>
          </a:p>
        </p:txBody>
      </p:sp>
      <p:sp>
        <p:nvSpPr>
          <p:cNvPr id="3" name="Marcador de contenido 2">
            <a:extLst>
              <a:ext uri="{FF2B5EF4-FFF2-40B4-BE49-F238E27FC236}">
                <a16:creationId xmlns:a16="http://schemas.microsoft.com/office/drawing/2014/main" id="{19ED215B-8DDE-4255-A34D-3E5A6CB0DC9C}"/>
              </a:ext>
            </a:extLst>
          </p:cNvPr>
          <p:cNvSpPr>
            <a:spLocks noGrp="1"/>
          </p:cNvSpPr>
          <p:nvPr>
            <p:ph idx="1"/>
          </p:nvPr>
        </p:nvSpPr>
        <p:spPr>
          <a:xfrm>
            <a:off x="833977" y="1250217"/>
            <a:ext cx="5486400" cy="980781"/>
          </a:xfrm>
        </p:spPr>
        <p:txBody>
          <a:bodyPr/>
          <a:lstStyle/>
          <a:p>
            <a:r>
              <a:rPr lang="en-US" altLang="en-US" dirty="0"/>
              <a:t>It is useful to represent a single qubit as a point in a unitary sphere (Bloch Sphere).</a:t>
            </a:r>
          </a:p>
          <a:p>
            <a:endParaRPr lang="en-US" dirty="0"/>
          </a:p>
          <a:p>
            <a:pPr marL="0" indent="0">
              <a:buNone/>
            </a:pPr>
            <a:endParaRPr lang="es-US" dirty="0"/>
          </a:p>
        </p:txBody>
      </p:sp>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44F3F118-0279-4E7A-A759-33F9EE328E79}"/>
                  </a:ext>
                </a:extLst>
              </p:cNvPr>
              <p:cNvSpPr txBox="1">
                <a:spLocks/>
              </p:cNvSpPr>
              <p:nvPr/>
            </p:nvSpPr>
            <p:spPr bwMode="auto">
              <a:xfrm>
                <a:off x="4028042" y="2076558"/>
                <a:ext cx="4165292" cy="24145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68580" tIns="34290" rIns="68580" bIns="34290" numCol="1" anchor="t" anchorCtr="0" compatLnSpc="1">
                <a:prstTxWarp prst="textNoShape">
                  <a:avLst/>
                </a:prstTxWarp>
              </a:bodyPr>
              <a:lstStyle>
                <a:lvl1pPr marL="342908" indent="-342908" algn="just" rtl="0" eaLnBrk="1" fontAlgn="base" hangingPunct="1">
                  <a:spcBef>
                    <a:spcPct val="20000"/>
                  </a:spcBef>
                  <a:spcAft>
                    <a:spcPct val="0"/>
                  </a:spcAft>
                  <a:buChar char="•"/>
                  <a:defRPr sz="2400" b="0" i="0">
                    <a:solidFill>
                      <a:srgbClr val="58595B"/>
                    </a:solidFill>
                    <a:latin typeface="Calibri" panose="020F0502020204030204" pitchFamily="34" charset="0"/>
                    <a:ea typeface="+mn-ea"/>
                    <a:cs typeface="Calibri" panose="020F0502020204030204" pitchFamily="34" charset="0"/>
                  </a:defRPr>
                </a:lvl1pPr>
                <a:lvl2pPr marL="742969" indent="-285757"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2pPr>
                <a:lvl3pPr marL="1143028" indent="-228606" algn="just" rtl="0" eaLnBrk="1" fontAlgn="base" hangingPunct="1">
                  <a:spcBef>
                    <a:spcPct val="20000"/>
                  </a:spcBef>
                  <a:spcAft>
                    <a:spcPct val="0"/>
                  </a:spcAft>
                  <a:buChar char="•"/>
                  <a:defRPr sz="2000" b="0" i="0">
                    <a:solidFill>
                      <a:srgbClr val="58595B"/>
                    </a:solidFill>
                    <a:latin typeface="Calibri" panose="020F0502020204030204" pitchFamily="34" charset="0"/>
                    <a:ea typeface="+mn-ea"/>
                    <a:cs typeface="Calibri" panose="020F0502020204030204" pitchFamily="34" charset="0"/>
                  </a:defRPr>
                </a:lvl3pPr>
                <a:lvl4pPr marL="1600240" indent="-228606" algn="just" rtl="0" eaLnBrk="1" fontAlgn="base" hangingPunct="1">
                  <a:spcBef>
                    <a:spcPct val="20000"/>
                  </a:spcBef>
                  <a:spcAft>
                    <a:spcPct val="0"/>
                  </a:spcAft>
                  <a:buChar char="–"/>
                  <a:defRPr sz="1800" b="0" i="0">
                    <a:solidFill>
                      <a:srgbClr val="58595B"/>
                    </a:solidFill>
                    <a:latin typeface="Calibri" panose="020F0502020204030204" pitchFamily="34" charset="0"/>
                    <a:ea typeface="+mn-ea"/>
                    <a:cs typeface="Calibri" panose="020F0502020204030204" pitchFamily="34" charset="0"/>
                  </a:defRPr>
                </a:lvl4pPr>
                <a:lvl5pPr marL="2057452" indent="-228606" algn="just" rtl="0" eaLnBrk="1" fontAlgn="base" hangingPunct="1">
                  <a:spcBef>
                    <a:spcPct val="20000"/>
                  </a:spcBef>
                  <a:spcAft>
                    <a:spcPct val="0"/>
                  </a:spcAft>
                  <a:buChar char="»"/>
                  <a:defRPr sz="1600" b="0" i="0">
                    <a:solidFill>
                      <a:srgbClr val="58595B"/>
                    </a:solidFill>
                    <a:latin typeface="Calibri" panose="020F0502020204030204" pitchFamily="34" charset="0"/>
                    <a:ea typeface="+mn-ea"/>
                    <a:cs typeface="Calibri" panose="020F0502020204030204" pitchFamily="34" charset="0"/>
                  </a:defRPr>
                </a:lvl5pPr>
                <a:lvl6pPr marL="2514663" indent="-228606" algn="l" rtl="0" eaLnBrk="1" fontAlgn="base" hangingPunct="1">
                  <a:spcBef>
                    <a:spcPct val="20000"/>
                  </a:spcBef>
                  <a:spcAft>
                    <a:spcPct val="0"/>
                  </a:spcAft>
                  <a:buChar char="»"/>
                  <a:defRPr sz="1400">
                    <a:solidFill>
                      <a:schemeClr val="tx1"/>
                    </a:solidFill>
                    <a:latin typeface="+mn-lt"/>
                    <a:ea typeface="+mn-ea"/>
                  </a:defRPr>
                </a:lvl6pPr>
                <a:lvl7pPr marL="2971874" indent="-228606" algn="l" rtl="0" eaLnBrk="1" fontAlgn="base" hangingPunct="1">
                  <a:spcBef>
                    <a:spcPct val="20000"/>
                  </a:spcBef>
                  <a:spcAft>
                    <a:spcPct val="0"/>
                  </a:spcAft>
                  <a:buChar char="»"/>
                  <a:defRPr sz="1400">
                    <a:solidFill>
                      <a:schemeClr val="tx1"/>
                    </a:solidFill>
                    <a:latin typeface="+mn-lt"/>
                    <a:ea typeface="+mn-ea"/>
                  </a:defRPr>
                </a:lvl7pPr>
                <a:lvl8pPr marL="3429086" indent="-228606" algn="l" rtl="0" eaLnBrk="1" fontAlgn="base" hangingPunct="1">
                  <a:spcBef>
                    <a:spcPct val="20000"/>
                  </a:spcBef>
                  <a:spcAft>
                    <a:spcPct val="0"/>
                  </a:spcAft>
                  <a:buChar char="»"/>
                  <a:defRPr sz="1400">
                    <a:solidFill>
                      <a:schemeClr val="tx1"/>
                    </a:solidFill>
                    <a:latin typeface="+mn-lt"/>
                    <a:ea typeface="+mn-ea"/>
                  </a:defRPr>
                </a:lvl8pPr>
                <a:lvl9pPr marL="3886297" indent="-228606" algn="l" rtl="0" eaLnBrk="1" fontAlgn="base" hangingPunct="1">
                  <a:spcBef>
                    <a:spcPct val="20000"/>
                  </a:spcBef>
                  <a:spcAft>
                    <a:spcPct val="0"/>
                  </a:spcAft>
                  <a:buChar char="»"/>
                  <a:defRPr sz="1400">
                    <a:solidFill>
                      <a:schemeClr val="tx1"/>
                    </a:solidFill>
                    <a:latin typeface="+mn-lt"/>
                    <a:ea typeface="+mn-ea"/>
                  </a:defRPr>
                </a:lvl9pPr>
              </a:lstStyle>
              <a:p>
                <a:r>
                  <a:rPr lang="en-US" sz="1350" kern="0" dirty="0">
                    <a:latin typeface="+mn-lt"/>
                  </a:rPr>
                  <a:t>Naive representation: 4 parameters</a:t>
                </a:r>
              </a:p>
              <a:p>
                <a:pPr marL="0" indent="0">
                  <a:buNone/>
                </a:pPr>
                <a14:m>
                  <m:oMathPara xmlns:m="http://schemas.openxmlformats.org/officeDocument/2006/math">
                    <m:oMathParaPr>
                      <m:jc m:val="centerGroup"/>
                    </m:oMathParaPr>
                    <m:oMath xmlns:m="http://schemas.openxmlformats.org/officeDocument/2006/math">
                      <m:sSub>
                        <m:sSubPr>
                          <m:ctrlPr>
                            <a:rPr lang="es-ES" sz="1350" i="1" kern="0">
                              <a:latin typeface="Cambria Math" panose="02040503050406030204" pitchFamily="18" charset="0"/>
                            </a:rPr>
                          </m:ctrlPr>
                        </m:sSubPr>
                        <m:e>
                          <m:r>
                            <a:rPr lang="es-ES" sz="1350" i="1" kern="0">
                              <a:latin typeface="Cambria Math" panose="02040503050406030204" pitchFamily="18" charset="0"/>
                            </a:rPr>
                            <m:t>𝑐</m:t>
                          </m:r>
                        </m:e>
                        <m:sub>
                          <m:r>
                            <a:rPr lang="es-ES" sz="1350" i="1" kern="0">
                              <a:latin typeface="Cambria Math" panose="02040503050406030204" pitchFamily="18" charset="0"/>
                            </a:rPr>
                            <m:t>0</m:t>
                          </m:r>
                        </m:sub>
                      </m:sSub>
                      <m:r>
                        <a:rPr lang="es-ES" sz="1350" i="1" kern="0">
                          <a:latin typeface="Cambria Math" panose="02040503050406030204" pitchFamily="18" charset="0"/>
                        </a:rPr>
                        <m:t>=</m:t>
                      </m:r>
                      <m:r>
                        <a:rPr lang="es-ES" sz="1350" i="1" kern="0">
                          <a:latin typeface="Cambria Math" panose="02040503050406030204" pitchFamily="18" charset="0"/>
                        </a:rPr>
                        <m:t>𝑎</m:t>
                      </m:r>
                      <m:r>
                        <a:rPr lang="es-ES" sz="1350" i="1" kern="0">
                          <a:latin typeface="Cambria Math" panose="02040503050406030204" pitchFamily="18" charset="0"/>
                        </a:rPr>
                        <m:t>+</m:t>
                      </m:r>
                      <m:r>
                        <a:rPr lang="es-ES" sz="1350" i="1" kern="0">
                          <a:latin typeface="Cambria Math" panose="02040503050406030204" pitchFamily="18" charset="0"/>
                        </a:rPr>
                        <m:t>𝑏𝑗</m:t>
                      </m:r>
                      <m:r>
                        <a:rPr lang="es-ES" sz="1350" i="1" kern="0">
                          <a:latin typeface="Cambria Math" panose="02040503050406030204" pitchFamily="18" charset="0"/>
                        </a:rPr>
                        <m:t>;  </m:t>
                      </m:r>
                      <m:sSub>
                        <m:sSubPr>
                          <m:ctrlPr>
                            <a:rPr lang="es-ES" sz="1350" i="1" kern="0">
                              <a:latin typeface="Cambria Math" panose="02040503050406030204" pitchFamily="18" charset="0"/>
                            </a:rPr>
                          </m:ctrlPr>
                        </m:sSubPr>
                        <m:e>
                          <m:r>
                            <a:rPr lang="es-ES" sz="1350" i="1" kern="0">
                              <a:latin typeface="Cambria Math" panose="02040503050406030204" pitchFamily="18" charset="0"/>
                            </a:rPr>
                            <m:t>𝑐</m:t>
                          </m:r>
                        </m:e>
                        <m:sub>
                          <m:r>
                            <a:rPr lang="es-ES" sz="1350" i="1" kern="0">
                              <a:latin typeface="Cambria Math" panose="02040503050406030204" pitchFamily="18" charset="0"/>
                            </a:rPr>
                            <m:t>1</m:t>
                          </m:r>
                        </m:sub>
                      </m:sSub>
                      <m:r>
                        <a:rPr lang="es-ES" sz="1350" i="1" kern="0">
                          <a:latin typeface="Cambria Math" panose="02040503050406030204" pitchFamily="18" charset="0"/>
                        </a:rPr>
                        <m:t>=</m:t>
                      </m:r>
                      <m:r>
                        <a:rPr lang="es-ES" sz="1350" i="1" kern="0">
                          <a:latin typeface="Cambria Math" panose="02040503050406030204" pitchFamily="18" charset="0"/>
                        </a:rPr>
                        <m:t>𝑥</m:t>
                      </m:r>
                      <m:r>
                        <a:rPr lang="es-ES" sz="1350" i="1" kern="0">
                          <a:latin typeface="Cambria Math" panose="02040503050406030204" pitchFamily="18" charset="0"/>
                        </a:rPr>
                        <m:t>+</m:t>
                      </m:r>
                      <m:r>
                        <a:rPr lang="es-ES" sz="1350" i="1" kern="0">
                          <a:latin typeface="Cambria Math" panose="02040503050406030204" pitchFamily="18" charset="0"/>
                        </a:rPr>
                        <m:t>𝑦𝑗</m:t>
                      </m:r>
                    </m:oMath>
                  </m:oMathPara>
                </a14:m>
                <a:endParaRPr lang="en-US" sz="1350" kern="0" dirty="0">
                  <a:latin typeface="+mn-lt"/>
                </a:endParaRPr>
              </a:p>
              <a:p>
                <a:pPr marL="0" indent="0">
                  <a:buNone/>
                </a:pPr>
                <a:endParaRPr lang="en-US" sz="1350" kern="0" dirty="0">
                  <a:latin typeface="+mn-lt"/>
                </a:endParaRPr>
              </a:p>
              <a:p>
                <a:r>
                  <a:rPr lang="en-US" sz="1350" kern="0" dirty="0">
                    <a:latin typeface="+mn-lt"/>
                  </a:rPr>
                  <a:t>It can be shown that these 4 parameters can be reduced to 2 free parameters [1]</a:t>
                </a:r>
              </a:p>
              <a:p>
                <a:endParaRPr lang="en-US" sz="1350" kern="0" dirty="0">
                  <a:latin typeface="+mn-lt"/>
                </a:endParaRPr>
              </a:p>
              <a:p>
                <a:r>
                  <a:rPr lang="en-US" sz="1350" kern="0" dirty="0">
                    <a:latin typeface="+mn-lt"/>
                  </a:rPr>
                  <a:t>This is useful for a fundamental set of gates: </a:t>
                </a:r>
                <a:r>
                  <a:rPr lang="en-US" sz="1350" b="1" kern="0" dirty="0">
                    <a:latin typeface="+mn-lt"/>
                  </a:rPr>
                  <a:t>the rotation gates</a:t>
                </a:r>
                <a:r>
                  <a:rPr lang="en-US" sz="1350" kern="0" dirty="0">
                    <a:latin typeface="+mn-lt"/>
                  </a:rPr>
                  <a:t>.</a:t>
                </a:r>
              </a:p>
            </p:txBody>
          </p:sp>
        </mc:Choice>
        <mc:Fallback xmlns="">
          <p:sp>
            <p:nvSpPr>
              <p:cNvPr id="7" name="Content Placeholder 1">
                <a:extLst>
                  <a:ext uri="{FF2B5EF4-FFF2-40B4-BE49-F238E27FC236}">
                    <a16:creationId xmlns:a16="http://schemas.microsoft.com/office/drawing/2014/main" id="{44F3F118-0279-4E7A-A759-33F9EE328E79}"/>
                  </a:ext>
                </a:extLst>
              </p:cNvPr>
              <p:cNvSpPr txBox="1">
                <a:spLocks noRot="1" noChangeAspect="1" noMove="1" noResize="1" noEditPoints="1" noAdjustHandles="1" noChangeArrowheads="1" noChangeShapeType="1" noTextEdit="1"/>
              </p:cNvSpPr>
              <p:nvPr/>
            </p:nvSpPr>
            <p:spPr bwMode="auto">
              <a:xfrm>
                <a:off x="4028042" y="2076558"/>
                <a:ext cx="4165292" cy="2414588"/>
              </a:xfrm>
              <a:prstGeom prst="rect">
                <a:avLst/>
              </a:prstGeom>
              <a:blipFill>
                <a:blip r:embed="rId2"/>
                <a:stretch>
                  <a:fillRect l="-732" t="-1010" r="-1025"/>
                </a:stretch>
              </a:blipFill>
              <a:ln>
                <a:noFill/>
              </a:ln>
              <a:effectLst/>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pic>
        <p:nvPicPr>
          <p:cNvPr id="8" name="Graphic 9">
            <a:extLst>
              <a:ext uri="{FF2B5EF4-FFF2-40B4-BE49-F238E27FC236}">
                <a16:creationId xmlns:a16="http://schemas.microsoft.com/office/drawing/2014/main" id="{1A82FECB-C73C-B728-A575-785ADCAA4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370" y="2023199"/>
            <a:ext cx="2023429" cy="2296102"/>
          </a:xfrm>
          <a:prstGeom prst="rect">
            <a:avLst/>
          </a:prstGeom>
        </p:spPr>
      </p:pic>
    </p:spTree>
    <p:extLst>
      <p:ext uri="{BB962C8B-B14F-4D97-AF65-F5344CB8AC3E}">
        <p14:creationId xmlns:p14="http://schemas.microsoft.com/office/powerpoint/2010/main" val="3609912311"/>
      </p:ext>
    </p:extLst>
  </p:cSld>
  <p:clrMapOvr>
    <a:masterClrMapping/>
  </p:clrMapOvr>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81D3260-1C60-1544-82A3-2A3AC75B0BA6}" vid="{90F778BA-9E93-1D43-91F8-4817DBA50742}"/>
    </a:ext>
  </a:ext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81D3260-1C60-1544-82A3-2A3AC75B0BA6}" vid="{1F681728-36CD-BE4C-84DC-E19D3496FA1B}"/>
    </a:ext>
  </a:extLst>
</a:theme>
</file>

<file path=ppt/theme/theme3.xml><?xml version="1.0" encoding="utf-8"?>
<a:theme xmlns:a="http://schemas.openxmlformats.org/drawingml/2006/main" name="presentation-02-aerial">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81D3260-1C60-1544-82A3-2A3AC75B0BA6}" vid="{DA5A5B44-87F6-2344-AE0D-4E0914DD786F}"/>
    </a:ext>
  </a:extLst>
</a:theme>
</file>

<file path=ppt/theme/theme4.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81D3260-1C60-1544-82A3-2A3AC75B0BA6}" vid="{1F681728-36CD-BE4C-84DC-E19D3496FA1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Presentation-02-master</Template>
  <TotalTime>7363</TotalTime>
  <Words>1320</Words>
  <Application>Microsoft Macintosh PowerPoint</Application>
  <PresentationFormat>On-screen Show (16:9)</PresentationFormat>
  <Paragraphs>256</Paragraphs>
  <Slides>22</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Cambria Math</vt:lpstr>
      <vt:lpstr>Helvetica</vt:lpstr>
      <vt:lpstr>Helvetica Regular</vt:lpstr>
      <vt:lpstr>Times New Roman</vt:lpstr>
      <vt:lpstr>Wingdings</vt:lpstr>
      <vt:lpstr>presentation-01-dark</vt:lpstr>
      <vt:lpstr>presentation-02</vt:lpstr>
      <vt:lpstr>presentation-02-aerial</vt:lpstr>
      <vt:lpstr>1_presentation-02</vt:lpstr>
      <vt:lpstr>PowerPoint Presentation</vt:lpstr>
      <vt:lpstr>Introduction</vt:lpstr>
      <vt:lpstr>PowerPoint Presentation</vt:lpstr>
      <vt:lpstr>Quantum Information</vt:lpstr>
      <vt:lpstr>Quantum Information Processing: Gates</vt:lpstr>
      <vt:lpstr>Quantum Gates</vt:lpstr>
      <vt:lpstr>Quantum Gates</vt:lpstr>
      <vt:lpstr>Quantum Gates</vt:lpstr>
      <vt:lpstr>Rotation Gates: The Bloch Sphere</vt:lpstr>
      <vt:lpstr>Rotation Gates</vt:lpstr>
      <vt:lpstr>PowerPoint Presentation</vt:lpstr>
      <vt:lpstr>Quantum Circuits</vt:lpstr>
      <vt:lpstr>Quantum Circuits</vt:lpstr>
      <vt:lpstr>Quantum Logical Gates: AND Gate</vt:lpstr>
      <vt:lpstr>Quantum Logical Gates: OR Gate</vt:lpstr>
      <vt:lpstr>PowerPoint Presentation</vt:lpstr>
      <vt:lpstr>Framework to Encode Fault Trees in Quantum Circuits</vt:lpstr>
      <vt:lpstr>PowerPoint Presentation</vt:lpstr>
      <vt:lpstr>Dynamic Positioning System (DPS)</vt:lpstr>
      <vt:lpstr>DPS Quantum Circuit</vt:lpstr>
      <vt:lpstr>Results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Sven Malama</dc:creator>
  <cp:lastModifiedBy>Enrique Lopez Droguett</cp:lastModifiedBy>
  <cp:revision>159</cp:revision>
  <dcterms:created xsi:type="dcterms:W3CDTF">2021-03-21T14:10:36Z</dcterms:created>
  <dcterms:modified xsi:type="dcterms:W3CDTF">2022-06-30T23:45:11Z</dcterms:modified>
</cp:coreProperties>
</file>