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535" r:id="rId3"/>
    <p:sldId id="524" r:id="rId4"/>
    <p:sldId id="536" r:id="rId5"/>
    <p:sldId id="537" r:id="rId6"/>
    <p:sldId id="529" r:id="rId7"/>
    <p:sldId id="500" r:id="rId8"/>
    <p:sldId id="501" r:id="rId9"/>
    <p:sldId id="539" r:id="rId10"/>
    <p:sldId id="503" r:id="rId11"/>
    <p:sldId id="504" r:id="rId12"/>
    <p:sldId id="505" r:id="rId13"/>
    <p:sldId id="50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094CF0-DF40-4D59-9D72-10105362047D}">
          <p14:sldIdLst>
            <p14:sldId id="256"/>
            <p14:sldId id="535"/>
            <p14:sldId id="524"/>
          </p14:sldIdLst>
        </p14:section>
        <p14:section name="Gaps" id="{82FC2904-D20E-47B2-9102-23D9839D5C21}">
          <p14:sldIdLst>
            <p14:sldId id="536"/>
            <p14:sldId id="537"/>
          </p14:sldIdLst>
        </p14:section>
        <p14:section name="Definition of HFE" id="{6AD501E9-2AC8-4B4C-A39E-F433CDEFB7CB}">
          <p14:sldIdLst>
            <p14:sldId id="529"/>
            <p14:sldId id="500"/>
            <p14:sldId id="501"/>
            <p14:sldId id="539"/>
            <p14:sldId id="503"/>
          </p14:sldIdLst>
        </p14:section>
        <p14:section name="Future Work Conclusions" id="{03A1AE69-4781-4C3C-87B8-34705CAE75A3}">
          <p14:sldIdLst>
            <p14:sldId id="504"/>
            <p14:sldId id="505"/>
            <p14:sldId id="506"/>
          </p14:sldIdLst>
        </p14:section>
        <p14:section name="Backup" id="{532ED811-1E5E-4006-AAB4-ED5F3D1E0B7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297"/>
    <a:srgbClr val="D6E3FF"/>
    <a:srgbClr val="99D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3300" autoAdjust="0"/>
  </p:normalViewPr>
  <p:slideViewPr>
    <p:cSldViewPr snapToGrid="0">
      <p:cViewPr varScale="1">
        <p:scale>
          <a:sx n="150" d="100"/>
          <a:sy n="150" d="100"/>
        </p:scale>
        <p:origin x="455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aglioni\Box\VincentPaglioni\DissertationProposal\Utility\NPPs_Inciden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paglioni\Box\VincentPaglioni\DissertationProposal\Utility\NPPs_Incid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dirty="0"/>
              <a:t>IAEA-reported incidents vs. Operating nuclear power plants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04589270850881"/>
          <c:y val="0.17685185185185184"/>
          <c:w val="0.70666835416433837"/>
          <c:h val="0.55237860892388446"/>
        </c:manualLayout>
      </c:layout>
      <c:barChart>
        <c:barDir val="col"/>
        <c:grouping val="clustered"/>
        <c:varyColors val="0"/>
        <c:ser>
          <c:idx val="0"/>
          <c:order val="0"/>
          <c:tx>
            <c:v>IAEA-reported incidents</c:v>
          </c:tx>
          <c:spPr>
            <a:solidFill>
              <a:srgbClr val="D5E3FF">
                <a:lumMod val="90000"/>
              </a:srgbClr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numRef>
              <c:f>Sheet2!$A$2:$A$39</c:f>
              <c:numCache>
                <c:formatCode>General</c:formatCode>
                <c:ptCount val="38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  <c:pt idx="37">
                  <c:v>2018</c:v>
                </c:pt>
              </c:numCache>
            </c:numRef>
          </c:cat>
          <c:val>
            <c:numRef>
              <c:f>Sheet2!$B$2:$B$39</c:f>
              <c:numCache>
                <c:formatCode>General</c:formatCode>
                <c:ptCount val="38"/>
                <c:pt idx="0">
                  <c:v>97</c:v>
                </c:pt>
                <c:pt idx="1">
                  <c:v>201</c:v>
                </c:pt>
                <c:pt idx="2">
                  <c:v>155</c:v>
                </c:pt>
                <c:pt idx="3">
                  <c:v>171</c:v>
                </c:pt>
                <c:pt idx="4">
                  <c:v>231</c:v>
                </c:pt>
                <c:pt idx="5">
                  <c:v>148</c:v>
                </c:pt>
                <c:pt idx="6">
                  <c:v>161</c:v>
                </c:pt>
                <c:pt idx="7">
                  <c:v>178</c:v>
                </c:pt>
                <c:pt idx="8">
                  <c:v>169</c:v>
                </c:pt>
                <c:pt idx="9">
                  <c:v>181</c:v>
                </c:pt>
                <c:pt idx="10">
                  <c:v>121</c:v>
                </c:pt>
                <c:pt idx="11">
                  <c:v>177</c:v>
                </c:pt>
                <c:pt idx="12">
                  <c:v>115</c:v>
                </c:pt>
                <c:pt idx="13">
                  <c:v>88</c:v>
                </c:pt>
                <c:pt idx="14">
                  <c:v>113</c:v>
                </c:pt>
                <c:pt idx="15">
                  <c:v>143</c:v>
                </c:pt>
                <c:pt idx="16">
                  <c:v>96</c:v>
                </c:pt>
                <c:pt idx="17">
                  <c:v>132</c:v>
                </c:pt>
                <c:pt idx="18">
                  <c:v>119</c:v>
                </c:pt>
                <c:pt idx="19">
                  <c:v>76</c:v>
                </c:pt>
                <c:pt idx="20">
                  <c:v>76</c:v>
                </c:pt>
                <c:pt idx="21">
                  <c:v>63</c:v>
                </c:pt>
                <c:pt idx="22">
                  <c:v>71</c:v>
                </c:pt>
                <c:pt idx="23">
                  <c:v>70</c:v>
                </c:pt>
                <c:pt idx="24">
                  <c:v>70</c:v>
                </c:pt>
                <c:pt idx="25">
                  <c:v>88</c:v>
                </c:pt>
                <c:pt idx="26">
                  <c:v>81</c:v>
                </c:pt>
                <c:pt idx="27">
                  <c:v>90</c:v>
                </c:pt>
                <c:pt idx="28">
                  <c:v>79</c:v>
                </c:pt>
                <c:pt idx="29">
                  <c:v>86</c:v>
                </c:pt>
                <c:pt idx="30">
                  <c:v>80</c:v>
                </c:pt>
                <c:pt idx="31">
                  <c:v>80</c:v>
                </c:pt>
                <c:pt idx="32">
                  <c:v>80</c:v>
                </c:pt>
                <c:pt idx="33">
                  <c:v>98</c:v>
                </c:pt>
                <c:pt idx="34">
                  <c:v>84</c:v>
                </c:pt>
                <c:pt idx="35">
                  <c:v>83</c:v>
                </c:pt>
                <c:pt idx="36">
                  <c:v>82</c:v>
                </c:pt>
                <c:pt idx="37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A2-4476-937E-71FA2E0D2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axId val="1809408687"/>
        <c:axId val="1809402447"/>
      </c:barChart>
      <c:lineChart>
        <c:grouping val="standard"/>
        <c:varyColors val="0"/>
        <c:ser>
          <c:idx val="1"/>
          <c:order val="1"/>
          <c:tx>
            <c:v>Nuclear power plants in operation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Sheet2!$A$2:$A$39</c:f>
              <c:numCache>
                <c:formatCode>General</c:formatCode>
                <c:ptCount val="38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  <c:pt idx="37">
                  <c:v>2018</c:v>
                </c:pt>
              </c:numCache>
            </c:numRef>
          </c:cat>
          <c:val>
            <c:numRef>
              <c:f>Sheet2!$C$2:$C$39</c:f>
              <c:numCache>
                <c:formatCode>General</c:formatCode>
                <c:ptCount val="38"/>
                <c:pt idx="0">
                  <c:v>267</c:v>
                </c:pt>
                <c:pt idx="1">
                  <c:v>284</c:v>
                </c:pt>
                <c:pt idx="2">
                  <c:v>306</c:v>
                </c:pt>
                <c:pt idx="3">
                  <c:v>336</c:v>
                </c:pt>
                <c:pt idx="4">
                  <c:v>363</c:v>
                </c:pt>
                <c:pt idx="5">
                  <c:v>389</c:v>
                </c:pt>
                <c:pt idx="6">
                  <c:v>407</c:v>
                </c:pt>
                <c:pt idx="7">
                  <c:v>416</c:v>
                </c:pt>
                <c:pt idx="8">
                  <c:v>420</c:v>
                </c:pt>
                <c:pt idx="9">
                  <c:v>416</c:v>
                </c:pt>
                <c:pt idx="10">
                  <c:v>415</c:v>
                </c:pt>
                <c:pt idx="11">
                  <c:v>418</c:v>
                </c:pt>
                <c:pt idx="12">
                  <c:v>427</c:v>
                </c:pt>
                <c:pt idx="13">
                  <c:v>429</c:v>
                </c:pt>
                <c:pt idx="14">
                  <c:v>434</c:v>
                </c:pt>
                <c:pt idx="15">
                  <c:v>438</c:v>
                </c:pt>
                <c:pt idx="16">
                  <c:v>433</c:v>
                </c:pt>
                <c:pt idx="17">
                  <c:v>430</c:v>
                </c:pt>
                <c:pt idx="18">
                  <c:v>432</c:v>
                </c:pt>
                <c:pt idx="19">
                  <c:v>435</c:v>
                </c:pt>
                <c:pt idx="20">
                  <c:v>438</c:v>
                </c:pt>
                <c:pt idx="21">
                  <c:v>439</c:v>
                </c:pt>
                <c:pt idx="22">
                  <c:v>437</c:v>
                </c:pt>
                <c:pt idx="23">
                  <c:v>438</c:v>
                </c:pt>
                <c:pt idx="24">
                  <c:v>441</c:v>
                </c:pt>
                <c:pt idx="25">
                  <c:v>435</c:v>
                </c:pt>
                <c:pt idx="26">
                  <c:v>439</c:v>
                </c:pt>
                <c:pt idx="27">
                  <c:v>438</c:v>
                </c:pt>
                <c:pt idx="28">
                  <c:v>437</c:v>
                </c:pt>
                <c:pt idx="29">
                  <c:v>441</c:v>
                </c:pt>
                <c:pt idx="30">
                  <c:v>435</c:v>
                </c:pt>
                <c:pt idx="31">
                  <c:v>437</c:v>
                </c:pt>
                <c:pt idx="32">
                  <c:v>434</c:v>
                </c:pt>
                <c:pt idx="33">
                  <c:v>438</c:v>
                </c:pt>
                <c:pt idx="34">
                  <c:v>441</c:v>
                </c:pt>
                <c:pt idx="35">
                  <c:v>447</c:v>
                </c:pt>
                <c:pt idx="36">
                  <c:v>448</c:v>
                </c:pt>
                <c:pt idx="37">
                  <c:v>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A2-4476-937E-71FA2E0D2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9409103"/>
        <c:axId val="1809402863"/>
      </c:lineChart>
      <c:catAx>
        <c:axId val="1809408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09402447"/>
        <c:crosses val="autoZero"/>
        <c:auto val="1"/>
        <c:lblAlgn val="ctr"/>
        <c:lblOffset val="100"/>
        <c:tickLblSkip val="4"/>
        <c:tickMarkSkip val="3"/>
        <c:noMultiLvlLbl val="0"/>
      </c:catAx>
      <c:valAx>
        <c:axId val="180940244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Reported Incidents</a:t>
                </a:r>
              </a:p>
            </c:rich>
          </c:tx>
          <c:layout>
            <c:manualLayout>
              <c:xMode val="edge"/>
              <c:yMode val="edge"/>
              <c:x val="1.3240045570777322E-2"/>
              <c:y val="0.233203193350831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09408687"/>
        <c:crossesAt val="0"/>
        <c:crossBetween val="between"/>
      </c:valAx>
      <c:valAx>
        <c:axId val="180940286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Operating Nuclear Plants</a:t>
                </a:r>
              </a:p>
            </c:rich>
          </c:tx>
          <c:layout>
            <c:manualLayout>
              <c:xMode val="edge"/>
              <c:yMode val="edge"/>
              <c:x val="0.93168261588271695"/>
              <c:y val="0.158333333333333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09409103"/>
        <c:crosses val="max"/>
        <c:crossBetween val="between"/>
      </c:valAx>
      <c:catAx>
        <c:axId val="180940910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094028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Human-involved IAEA-reported incidents</a:t>
            </a:r>
          </a:p>
        </c:rich>
      </c:tx>
      <c:layout>
        <c:manualLayout>
          <c:xMode val="edge"/>
          <c:yMode val="edge"/>
          <c:x val="0.15289566929133858"/>
          <c:y val="6.9444444444444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23876197017763E-2"/>
          <c:y val="7.3913677456984545E-2"/>
          <c:w val="0.94307383325928662"/>
          <c:h val="0.672328667249927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Human</c:v>
                </c:pt>
              </c:strCache>
            </c:strRef>
          </c:tx>
          <c:spPr>
            <a:solidFill>
              <a:srgbClr val="2B753E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FE6D9B6-394C-40A9-BCFD-76E124E734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5B3-4F24-A1E7-56ABFD4169C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752240D-F7DD-489A-92B9-889A4324B1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5B3-4F24-A1E7-56ABFD4169C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7F9D02F-42C5-4D18-ADA3-F4C2604348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5B3-4F24-A1E7-56ABFD4169C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DA515EC-524B-4635-B899-59C75A0E11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5B3-4F24-A1E7-56ABFD4169C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1C9BE2B-6E43-4BF1-9E0D-C6BBA9B0C1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5B3-4F24-A1E7-56ABFD4169C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5D84B87-2A18-4AAC-B820-8A00C07359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5B3-4F24-A1E7-56ABFD4169C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8A16722-103E-486E-84FE-C57DD9517D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5B3-4F24-A1E7-56ABFD4169C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4E6229A-358D-49C5-AE40-A6D0ED6128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5B3-4F24-A1E7-56ABFD4169C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9AEA0B0-8729-4EF4-AD99-033781F7A7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5B3-4F24-A1E7-56ABFD4169C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48A8F3E-6A34-499D-8ACA-38D7DA3AF2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5B3-4F24-A1E7-56ABFD416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52</c:v>
                </c:pt>
                <c:pt idx="1">
                  <c:v>39</c:v>
                </c:pt>
                <c:pt idx="2">
                  <c:v>52</c:v>
                </c:pt>
                <c:pt idx="3">
                  <c:v>51</c:v>
                </c:pt>
                <c:pt idx="4">
                  <c:v>53</c:v>
                </c:pt>
                <c:pt idx="5">
                  <c:v>51</c:v>
                </c:pt>
                <c:pt idx="6">
                  <c:v>59</c:v>
                </c:pt>
                <c:pt idx="7">
                  <c:v>51</c:v>
                </c:pt>
                <c:pt idx="8">
                  <c:v>54</c:v>
                </c:pt>
                <c:pt idx="9">
                  <c:v>48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Sheet1!$E$2:$E$11</c15:f>
                <c15:dlblRangeCache>
                  <c:ptCount val="10"/>
                  <c:pt idx="0">
                    <c:v>57.8%</c:v>
                  </c:pt>
                  <c:pt idx="1">
                    <c:v>49.4%</c:v>
                  </c:pt>
                  <c:pt idx="2">
                    <c:v>60.5%</c:v>
                  </c:pt>
                  <c:pt idx="3">
                    <c:v>63.8%</c:v>
                  </c:pt>
                  <c:pt idx="4">
                    <c:v>66.3%</c:v>
                  </c:pt>
                  <c:pt idx="5">
                    <c:v>63.8%</c:v>
                  </c:pt>
                  <c:pt idx="6">
                    <c:v>60.2%</c:v>
                  </c:pt>
                  <c:pt idx="7">
                    <c:v>60.7%</c:v>
                  </c:pt>
                  <c:pt idx="8">
                    <c:v>65.1%</c:v>
                  </c:pt>
                  <c:pt idx="9">
                    <c:v>58.5%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1ACD-49D8-8087-ACB96F5D552F}"/>
            </c:ext>
          </c:extLst>
        </c:ser>
        <c:ser>
          <c:idx val="1"/>
          <c:order val="1"/>
          <c:tx>
            <c:v>Total</c:v>
          </c:tx>
          <c:spPr>
            <a:solidFill>
              <a:srgbClr val="D5E3FF">
                <a:lumMod val="90000"/>
              </a:srgb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Sheet1!$C$2:$C$11</c:f>
              <c:numCache>
                <c:formatCode>General</c:formatCode>
                <c:ptCount val="10"/>
                <c:pt idx="0">
                  <c:v>38</c:v>
                </c:pt>
                <c:pt idx="1">
                  <c:v>40</c:v>
                </c:pt>
                <c:pt idx="2">
                  <c:v>34</c:v>
                </c:pt>
                <c:pt idx="3">
                  <c:v>29</c:v>
                </c:pt>
                <c:pt idx="4">
                  <c:v>27</c:v>
                </c:pt>
                <c:pt idx="5">
                  <c:v>29</c:v>
                </c:pt>
                <c:pt idx="6">
                  <c:v>39</c:v>
                </c:pt>
                <c:pt idx="7">
                  <c:v>33</c:v>
                </c:pt>
                <c:pt idx="8">
                  <c:v>29</c:v>
                </c:pt>
                <c:pt idx="9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ACD-49D8-8087-ACB96F5D552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4"/>
        <c:overlap val="100"/>
        <c:axId val="1906771199"/>
        <c:axId val="1906772447"/>
      </c:barChart>
      <c:catAx>
        <c:axId val="1906771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06772447"/>
        <c:crosses val="autoZero"/>
        <c:auto val="1"/>
        <c:lblAlgn val="ctr"/>
        <c:lblOffset val="100"/>
        <c:noMultiLvlLbl val="0"/>
      </c:catAx>
      <c:valAx>
        <c:axId val="19067724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6771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8531631257189494"/>
          <c:y val="0.91027960046660839"/>
          <c:w val="0.41746150481189848"/>
          <c:h val="6.6269320501603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5B447-FDCF-4362-B76D-96C4B915507D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8DC78-BDFF-465C-975C-DB81338A2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1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8DC78-BDFF-465C-975C-DB81338A27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2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Below figures: system reliability increasing, human reliability not.</a:t>
            </a:r>
          </a:p>
          <a:p>
            <a:r>
              <a:rPr lang="en-US" dirty="0"/>
              <a:t>Nuclear: 60%</a:t>
            </a:r>
          </a:p>
          <a:p>
            <a:r>
              <a:rPr lang="en-US" dirty="0"/>
              <a:t>Aviation: 80% (Boeing)</a:t>
            </a:r>
          </a:p>
          <a:p>
            <a:r>
              <a:rPr lang="en-US"/>
              <a:t>Process Industries: 60-80% (HFACS)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65DDB-3A73-4671-9FEB-E7923A2457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20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lot of the variability is by design – but it’s starting to be a detriment wherein methods cannot “communicate” – need to have some level of standardization, which is possible without sacrificing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8DC78-BDFF-465C-975C-DB81338A27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9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8DC78-BDFF-465C-975C-DB81338A27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08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this active voice – answer the question in the slide title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8DC78-BDFF-465C-975C-DB81338A27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6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Reposition – move up and center 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8DC78-BDFF-465C-975C-DB81338A27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83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HUNTER…. @INL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8DC78-BDFF-465C-975C-DB81338A27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1527349"/>
          </a:xfrm>
          <a:prstGeom prst="rect">
            <a:avLst/>
          </a:prstGeom>
          <a:gradFill flip="none" rotWithShape="1">
            <a:gsLst>
              <a:gs pos="38000">
                <a:schemeClr val="tx2"/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29273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3" y="4206126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00" y="-15196"/>
            <a:ext cx="1523874" cy="152387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596206" y="4898960"/>
            <a:ext cx="1961365" cy="2984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9CA-CE51-4EA4-AB23-C8F24DDE000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CD710F0-B522-578A-32B0-1FC207A83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23366" r="11090" b="23111"/>
          <a:stretch/>
        </p:blipFill>
        <p:spPr>
          <a:xfrm>
            <a:off x="1406074" y="78755"/>
            <a:ext cx="199861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3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AD9CA-CE51-4EA4-AB23-C8F24DDE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2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1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AD9CA-CE51-4EA4-AB23-C8F24DDE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16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70629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AD9CA-CE51-4EA4-AB23-C8F24DDE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44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DFB75-772A-FCA9-ACA3-0FFC31737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370F7-C370-39D0-C326-66239EFBE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C0C97-1A3A-76F7-CCCA-DAA62132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C4322-13A5-C87C-24FB-18DDA0D5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4D523-E17F-57B4-CCA0-77E83B2D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9CA-CE51-4EA4-AB23-C8F24DDE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5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" y="2"/>
            <a:ext cx="2514600" cy="6857999"/>
          </a:xfrm>
          <a:prstGeom prst="rect">
            <a:avLst/>
          </a:prstGeom>
          <a:gradFill flip="none" rotWithShape="1">
            <a:gsLst>
              <a:gs pos="38000">
                <a:schemeClr val="tx2"/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3" y="1250965"/>
            <a:ext cx="5641337" cy="1233338"/>
          </a:xfrm>
        </p:spPr>
        <p:txBody>
          <a:bodyPr/>
          <a:lstStyle>
            <a:lvl1pPr algn="l">
              <a:lnSpc>
                <a:spcPts val="285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3" y="2588980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3" y="4831929"/>
            <a:ext cx="1523874" cy="15238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1250966"/>
            <a:ext cx="2514600" cy="24447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Images placed in horizontal position </a:t>
            </a:r>
            <a:br>
              <a:rPr lang="en-US" sz="105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05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between photos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749" y="3695699"/>
            <a:ext cx="1961365" cy="2984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" y="6407626"/>
            <a:ext cx="2406938" cy="4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7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572000" y="1"/>
            <a:ext cx="4572001" cy="261650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4572000" y="5739333"/>
            <a:ext cx="4572001" cy="11186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tx2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130" y="1250965"/>
            <a:ext cx="3789515" cy="1233338"/>
          </a:xfrm>
        </p:spPr>
        <p:txBody>
          <a:bodyPr/>
          <a:lstStyle>
            <a:lvl1pPr algn="l">
              <a:lnSpc>
                <a:spcPts val="285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130" y="2588980"/>
            <a:ext cx="37895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55" y="5838484"/>
            <a:ext cx="2248724" cy="936968"/>
          </a:xfrm>
          <a:prstGeom prst="rect">
            <a:avLst/>
          </a:prstGeom>
        </p:spPr>
      </p:pic>
      <p:sp>
        <p:nvSpPr>
          <p:cNvPr id="2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53554" y="3862585"/>
            <a:ext cx="1961365" cy="2984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00810" y="247253"/>
            <a:ext cx="3514381" cy="2195991"/>
            <a:chOff x="4781320" y="316820"/>
            <a:chExt cx="3514381" cy="21959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573" y="316820"/>
              <a:ext cx="1523874" cy="152387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81320" y="1867634"/>
              <a:ext cx="3514381" cy="645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400" b="0" dirty="0">
                  <a:solidFill>
                    <a:schemeClr val="accent1"/>
                  </a:solidFill>
                  <a:latin typeface="Bodoni MT Condensed" panose="02070606080606020203" pitchFamily="18" charset="0"/>
                </a:rPr>
                <a:t>Systems Risk and Reliability Analysis Laboratory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122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AD9CA-CE51-4EA4-AB23-C8F24DDE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8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5652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567727"/>
            <a:ext cx="7772400" cy="1500187"/>
          </a:xfrm>
        </p:spPr>
        <p:txBody>
          <a:bodyPr anchor="t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AD9CA-CE51-4EA4-AB23-C8F24DDE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3758"/>
            <a:ext cx="4038600" cy="492178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3758"/>
            <a:ext cx="4038600" cy="492178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AD9CA-CE51-4EA4-AB23-C8F24DDE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0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5790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65552"/>
            <a:ext cx="4040188" cy="428101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25790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65552"/>
            <a:ext cx="4041775" cy="428101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AD9CA-CE51-4EA4-AB23-C8F24DDE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AD9CA-CE51-4EA4-AB23-C8F24DDE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6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AD9CA-CE51-4EA4-AB23-C8F24DDE0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5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48656"/>
            <a:ext cx="9144000" cy="457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67"/>
            <a:ext cx="77089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5682"/>
            <a:ext cx="8229600" cy="49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94579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77493"/>
            <a:ext cx="609600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fld id="{124AD9CA-CE51-4EA4-AB23-C8F24DDE000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605" y="-2337"/>
            <a:ext cx="672696" cy="672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" y="6433610"/>
            <a:ext cx="2295475" cy="407641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C3A271B-B1BF-3D75-25AD-870338672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23366" r="10580" b="23282"/>
          <a:stretch/>
        </p:blipFill>
        <p:spPr>
          <a:xfrm>
            <a:off x="2384701" y="6393616"/>
            <a:ext cx="67269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0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 baseline="0">
          <a:solidFill>
            <a:srgbClr val="102E54"/>
          </a:solidFill>
          <a:latin typeface="Times New Roman" panose="02020603050405020304" pitchFamily="18" charset="0"/>
          <a:ea typeface="ＭＳ Ｐゴシック" charset="-128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102E54"/>
          </a:solidFill>
          <a:latin typeface="Calibri" charset="0"/>
          <a:ea typeface="ＭＳ Ｐゴシック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12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12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12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12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1800">
          <a:solidFill>
            <a:schemeClr val="tx1"/>
          </a:solidFill>
          <a:latin typeface="Times New Roman" panose="02020603050405020304" pitchFamily="18" charset="0"/>
          <a:ea typeface="ＭＳ Ｐゴシック" charset="-128"/>
          <a:cs typeface="Times New Roman" panose="02020603050405020304" pitchFamily="18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1500">
          <a:solidFill>
            <a:schemeClr val="tx1"/>
          </a:solidFill>
          <a:latin typeface="Times New Roman" panose="02020603050405020304" pitchFamily="18" charset="0"/>
          <a:ea typeface="ＭＳ Ｐゴシック" pitchFamily="-112" charset="-128"/>
          <a:cs typeface="Times New Roman" panose="02020603050405020304" pitchFamily="18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Times New Roman" panose="02020603050405020304" pitchFamily="18" charset="0"/>
          <a:ea typeface="ＭＳ Ｐゴシック" pitchFamily="-112" charset="-128"/>
          <a:cs typeface="Times New Roman" panose="02020603050405020304" pitchFamily="18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Times New Roman" panose="02020603050405020304" pitchFamily="18" charset="0"/>
          <a:ea typeface="ＭＳ Ｐゴシック" pitchFamily="-112" charset="-128"/>
          <a:cs typeface="Times New Roman" panose="02020603050405020304" pitchFamily="18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Times New Roman" panose="02020603050405020304" pitchFamily="18" charset="0"/>
          <a:ea typeface="ＭＳ Ｐゴシック" pitchFamily="-112" charset="-128"/>
          <a:cs typeface="Times New Roman" panose="02020603050405020304" pitchFamily="18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12" charset="-128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12" charset="-128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12" charset="-128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orrey.Mortenson@inl.gov" TargetMode="External"/><Relationship Id="rId2" Type="http://schemas.openxmlformats.org/officeDocument/2006/relationships/hyperlink" Target="mailto:Paglioni@umd.ed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hyperlink" Target="mailto:kgroth@umd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statista.com/statistics/263945/number-of-nuclear-power-plants-worldwi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E2E4EA-03DD-7534-6D14-57D35D7C7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46122"/>
            <a:ext cx="9144000" cy="898198"/>
          </a:xfrm>
        </p:spPr>
        <p:txBody>
          <a:bodyPr/>
          <a:lstStyle/>
          <a:p>
            <a:pPr algn="ctr"/>
            <a:r>
              <a:rPr lang="en-US" sz="3600" dirty="0"/>
              <a:t>The Human Failure Event: What is it and what should it be?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94C85B-4A88-0ACA-832C-86FD22FA5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25045"/>
            <a:ext cx="9143999" cy="593737"/>
          </a:xfrm>
        </p:spPr>
        <p:txBody>
          <a:bodyPr/>
          <a:lstStyle/>
          <a:p>
            <a:pPr algn="ctr"/>
            <a:r>
              <a:rPr lang="en-US" sz="2400" b="1" dirty="0"/>
              <a:t>Vincent Philip Paglioni</a:t>
            </a:r>
            <a:r>
              <a:rPr lang="en-US" sz="2400" baseline="30000" dirty="0"/>
              <a:t>a</a:t>
            </a:r>
            <a:r>
              <a:rPr lang="en-US" sz="2400" dirty="0"/>
              <a:t>, Torrey Mortenson</a:t>
            </a:r>
            <a:r>
              <a:rPr lang="en-US" sz="2400" baseline="30000" dirty="0"/>
              <a:t>b</a:t>
            </a:r>
            <a:r>
              <a:rPr lang="en-US" sz="2400" dirty="0"/>
              <a:t>, Katrina M. Groth</a:t>
            </a:r>
            <a:r>
              <a:rPr lang="en-US" sz="2400" baseline="30000" dirty="0"/>
              <a:t>a</a:t>
            </a:r>
            <a:endParaRPr lang="en-US" sz="24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05AF0A-8E5F-45ED-E5EF-4A3A162593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970790"/>
            <a:ext cx="9062761" cy="298450"/>
          </a:xfrm>
        </p:spPr>
        <p:txBody>
          <a:bodyPr numCol="2"/>
          <a:lstStyle/>
          <a:p>
            <a:r>
              <a:rPr lang="en-US" sz="1400" baseline="30000" dirty="0"/>
              <a:t>a</a:t>
            </a:r>
            <a:r>
              <a:rPr lang="en-US" sz="1400" dirty="0"/>
              <a:t>Center for Risk and Reliability, University of Maryland</a:t>
            </a:r>
          </a:p>
          <a:p>
            <a:r>
              <a:rPr lang="en-US" sz="1400" dirty="0"/>
              <a:t>Mechanical Engineering Department</a:t>
            </a:r>
          </a:p>
          <a:p>
            <a:r>
              <a:rPr lang="en-US" sz="1400" dirty="0"/>
              <a:t>Reliability Engineering Program</a:t>
            </a:r>
          </a:p>
          <a:p>
            <a:r>
              <a:rPr lang="en-US" sz="1400" dirty="0"/>
              <a:t>Systems Risk and Reliability Analysis (SyRRA) Lab</a:t>
            </a:r>
          </a:p>
          <a:p>
            <a:endParaRPr lang="en-US" sz="1400" dirty="0"/>
          </a:p>
          <a:p>
            <a:pPr defTabSz="687388"/>
            <a:r>
              <a:rPr lang="en-US" sz="1400" baseline="30000" dirty="0"/>
              <a:t>		b</a:t>
            </a:r>
            <a:r>
              <a:rPr lang="en-US" sz="1400" dirty="0"/>
              <a:t>Research Scientist</a:t>
            </a:r>
            <a:endParaRPr lang="en-US" sz="1400" baseline="30000" dirty="0"/>
          </a:p>
          <a:p>
            <a:pPr defTabSz="687388"/>
            <a:r>
              <a:rPr lang="en-US" sz="1400" dirty="0"/>
              <a:t>		Human Factors &amp; Reliability Department</a:t>
            </a:r>
          </a:p>
          <a:p>
            <a:pPr defTabSz="687388"/>
            <a:r>
              <a:rPr lang="en-US" sz="1400" baseline="30000" dirty="0"/>
              <a:t>		</a:t>
            </a:r>
            <a:r>
              <a:rPr lang="en-US" sz="1400" dirty="0"/>
              <a:t>Idaho National Laboratory</a:t>
            </a:r>
            <a:endParaRPr lang="en-US" sz="1400" baseline="30000" dirty="0"/>
          </a:p>
          <a:p>
            <a:endParaRPr lang="en-US" sz="1400" baseline="30000" dirty="0"/>
          </a:p>
          <a:p>
            <a:endParaRPr lang="en-US" sz="1400" baseline="30000" dirty="0"/>
          </a:p>
          <a:p>
            <a:endParaRPr lang="en-US" sz="1400" baseline="30000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6FD5161-B6C8-0E11-C94C-667AA076378E}"/>
              </a:ext>
            </a:extLst>
          </p:cNvPr>
          <p:cNvSpPr txBox="1">
            <a:spLocks/>
          </p:cNvSpPr>
          <p:nvPr/>
        </p:nvSpPr>
        <p:spPr bwMode="auto">
          <a:xfrm>
            <a:off x="5475402" y="6455855"/>
            <a:ext cx="3587359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defTabSz="914400"/>
            <a:r>
              <a:rPr lang="en-US" sz="1400" kern="0" dirty="0"/>
              <a:t>PSAM16, Honolulu, HI June 27,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3A9300-740F-ADA0-F986-0847A67CC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8870"/>
            <a:ext cx="2907533" cy="13679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53690F-9C44-7F70-6AE3-C35B20E8C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676" y="1530692"/>
            <a:ext cx="2494323" cy="165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116464-0E06-A88A-854C-3C3FBF5D9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289" y="1506876"/>
            <a:ext cx="4005419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40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C61240E6-C499-57C8-81A3-DAFCAF792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0" b="42538"/>
          <a:stretch/>
        </p:blipFill>
        <p:spPr bwMode="auto">
          <a:xfrm>
            <a:off x="3650241" y="3563837"/>
            <a:ext cx="5353050" cy="27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2E947C-A221-B687-AA73-8CB32FE9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Systems-oriented definition of HFE does not discount importance of cognitive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17BC-1D84-D1C6-2111-764746401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Connecting the HFE to system impacts allows us to </a:t>
            </a:r>
            <a:r>
              <a:rPr lang="en-US" sz="2400" i="1" dirty="0"/>
              <a:t>observe</a:t>
            </a:r>
            <a:r>
              <a:rPr lang="en-US" sz="2400" dirty="0"/>
              <a:t> the HFE</a:t>
            </a:r>
          </a:p>
          <a:p>
            <a:r>
              <a:rPr lang="en-US" sz="2400" dirty="0"/>
              <a:t>Still need to </a:t>
            </a:r>
            <a:r>
              <a:rPr lang="en-US" sz="2400" b="1" dirty="0"/>
              <a:t>understand cognitive and causal mechanisms </a:t>
            </a:r>
          </a:p>
          <a:p>
            <a:r>
              <a:rPr lang="en-US" sz="2400" dirty="0"/>
              <a:t>The definition of HFE does not discount cognition, but does provide a basis for assigning appropriate modeling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C2A41-8BA8-6589-BCD1-BD84EA7BB9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AD9CA-CE51-4EA4-AB23-C8F24DDE0002}" type="slidenum">
              <a:rPr lang="en-US" smtClean="0"/>
              <a:t>10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348F74-062E-CA25-8690-9158EA5905AB}"/>
              </a:ext>
            </a:extLst>
          </p:cNvPr>
          <p:cNvSpPr/>
          <p:nvPr/>
        </p:nvSpPr>
        <p:spPr>
          <a:xfrm>
            <a:off x="5281489" y="6004579"/>
            <a:ext cx="204911" cy="325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5D987-3D60-4825-29C0-3630B2980780}"/>
              </a:ext>
            </a:extLst>
          </p:cNvPr>
          <p:cNvSpPr/>
          <p:nvPr/>
        </p:nvSpPr>
        <p:spPr>
          <a:xfrm>
            <a:off x="7931044" y="6004578"/>
            <a:ext cx="204911" cy="325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4813D9-D569-9CB6-145D-A37C74D7D580}"/>
              </a:ext>
            </a:extLst>
          </p:cNvPr>
          <p:cNvSpPr/>
          <p:nvPr/>
        </p:nvSpPr>
        <p:spPr>
          <a:xfrm rot="19620349">
            <a:off x="6263245" y="6262428"/>
            <a:ext cx="204911" cy="111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430413-B7D4-76D1-2E46-4E379EC2E9EE}"/>
              </a:ext>
            </a:extLst>
          </p:cNvPr>
          <p:cNvSpPr/>
          <p:nvPr/>
        </p:nvSpPr>
        <p:spPr>
          <a:xfrm rot="17876929">
            <a:off x="6917857" y="6304994"/>
            <a:ext cx="204911" cy="111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F729BB-A36C-BFFB-FF77-B17A6E6F555F}"/>
              </a:ext>
            </a:extLst>
          </p:cNvPr>
          <p:cNvSpPr/>
          <p:nvPr/>
        </p:nvSpPr>
        <p:spPr>
          <a:xfrm>
            <a:off x="4495800" y="6346318"/>
            <a:ext cx="3100388" cy="45719"/>
          </a:xfrm>
          <a:prstGeom prst="rect">
            <a:avLst/>
          </a:prstGeom>
          <a:solidFill>
            <a:srgbClr val="1352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3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947C-A221-B687-AA73-8CB32FE9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17BC-1D84-D1C6-2111-764746401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My future dissertation work uses this definition of HFE to anchor task analyses and explore dependencies between human executables and their causal factors</a:t>
            </a:r>
          </a:p>
          <a:p>
            <a:pPr lvl="1"/>
            <a:r>
              <a:rPr lang="en-US" sz="2100" dirty="0"/>
              <a:t>Causal models of human performance need to be consistently anchored to a known definition, i.e. an objective-level HFE </a:t>
            </a:r>
          </a:p>
          <a:p>
            <a:endParaRPr lang="en-US" sz="2400" dirty="0"/>
          </a:p>
          <a:p>
            <a:r>
              <a:rPr lang="en-US" sz="2400" dirty="0"/>
              <a:t>Future work for the HRA community should be working to implement this definition in methods and ensuring that the foundations of the field are strong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C2A41-8BA8-6589-BCD1-BD84EA7BB9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AD9CA-CE51-4EA4-AB23-C8F24DDE00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55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947C-A221-B687-AA73-8CB32FE9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17BC-1D84-D1C6-2111-764746401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HFE as currently implemented in HRA is poorly-defined and used inconsistently </a:t>
            </a:r>
          </a:p>
          <a:p>
            <a:r>
              <a:rPr lang="en-US" sz="2400" dirty="0"/>
              <a:t>We presented a robust definition for HFE that clarifies what HFEs should mean in an HRA context while maintaining flexibility to multiple applications</a:t>
            </a:r>
          </a:p>
          <a:p>
            <a:r>
              <a:rPr lang="en-US" sz="2400" dirty="0"/>
              <a:t>We mapped the HFE to a hierarchical structure of HRA variables</a:t>
            </a:r>
          </a:p>
          <a:p>
            <a:r>
              <a:rPr lang="en-US" sz="2400" dirty="0"/>
              <a:t>The HRA community needs to continue to improve the foundations of the field and provide sound, usable analyses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C2A41-8BA8-6589-BCD1-BD84EA7BB9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AD9CA-CE51-4EA4-AB23-C8F24DDE00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2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A2F7A-AF61-AFE7-A39A-753CE9D8B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7D9B3-ABF2-6EB0-79F1-7D7055C362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Vincent Philip Paglioni</a:t>
            </a:r>
          </a:p>
          <a:p>
            <a:r>
              <a:rPr lang="en-US" sz="2400" dirty="0"/>
              <a:t>Torrey Mortenson</a:t>
            </a:r>
          </a:p>
          <a:p>
            <a:r>
              <a:rPr lang="en-US" sz="2400" dirty="0"/>
              <a:t>Katrina M. Groth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3C6F9-43FF-7C5B-B873-8C5BBEE29F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130" y="4160315"/>
            <a:ext cx="2764697" cy="1085554"/>
          </a:xfrm>
        </p:spPr>
        <p:txBody>
          <a:bodyPr/>
          <a:lstStyle/>
          <a:p>
            <a:r>
              <a:rPr lang="en-US" sz="1600" dirty="0">
                <a:hlinkClick r:id="rId2"/>
              </a:rPr>
              <a:t>Paglioni@umd.edu</a:t>
            </a:r>
            <a:endParaRPr lang="en-US" sz="1600" dirty="0"/>
          </a:p>
          <a:p>
            <a:r>
              <a:rPr lang="en-US" sz="1600" dirty="0">
                <a:hlinkClick r:id="rId3"/>
              </a:rPr>
              <a:t>Torrey.Mortenson@inl.gov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4"/>
              </a:rPr>
              <a:t>kgroth@umd.edu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E8B0877-6574-BBD1-5B80-5E4C7FB17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5732" y="2640612"/>
            <a:ext cx="3423138" cy="303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648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B972-3A05-CE19-EB82-75A789348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Our work: A two-pronged approach to investigating fundamental concepts in HRA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D6D5F4-FEF0-52C2-FB54-6E00EDF1F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14" y="1192917"/>
            <a:ext cx="4346574" cy="772635"/>
          </a:xfr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sz="2400" dirty="0"/>
              <a:t>Computational cognitive modeling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AD505C-2E07-3F3F-01A8-14F7F3FE6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814" y="1965552"/>
            <a:ext cx="4346574" cy="2559728"/>
          </a:xfr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/>
          <a:lstStyle/>
          <a:p>
            <a:r>
              <a:rPr lang="en-US" sz="2000" dirty="0"/>
              <a:t>Computational methods </a:t>
            </a:r>
          </a:p>
          <a:p>
            <a:r>
              <a:rPr lang="en-US" sz="2000" dirty="0"/>
              <a:t>Cognitive modeling for HRA</a:t>
            </a:r>
          </a:p>
          <a:p>
            <a:r>
              <a:rPr lang="en-US" sz="2000" dirty="0"/>
              <a:t>PIF modules model causal factors</a:t>
            </a:r>
          </a:p>
          <a:p>
            <a:r>
              <a:rPr lang="en-US" sz="2000" dirty="0"/>
              <a:t>Agent archetypes simulate individuals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B8BA19-C909-2284-E78F-07FF7D7E3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1192917"/>
            <a:ext cx="4346574" cy="772635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/>
          <a:lstStyle/>
          <a:p>
            <a:pPr algn="ctr"/>
            <a:r>
              <a:rPr lang="en-US" sz="2400" dirty="0"/>
              <a:t>Causal modeling for dependency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901E9-FEC1-DDB8-05CB-D57F5768C5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AD9CA-CE51-4EA4-AB23-C8F24DDE0002}" type="slidenum">
              <a:rPr lang="en-US" smtClean="0"/>
              <a:t>2</a:t>
            </a:fld>
            <a:endParaRPr lang="en-US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DBC5341-F595-DF3D-0BD5-F4DABAF3790C}"/>
              </a:ext>
            </a:extLst>
          </p:cNvPr>
          <p:cNvSpPr txBox="1">
            <a:spLocks/>
          </p:cNvSpPr>
          <p:nvPr/>
        </p:nvSpPr>
        <p:spPr bwMode="auto">
          <a:xfrm>
            <a:off x="4645026" y="1965552"/>
            <a:ext cx="4346574" cy="25597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 sz="135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defTabSz="914400"/>
            <a:r>
              <a:rPr lang="en-US" sz="2000" kern="0" dirty="0"/>
              <a:t>Causal HRA dependency </a:t>
            </a:r>
          </a:p>
          <a:p>
            <a:pPr defTabSz="914400"/>
            <a:r>
              <a:rPr lang="en-US" sz="2000" i="1" kern="0" dirty="0"/>
              <a:t>Definitional basis</a:t>
            </a:r>
            <a:r>
              <a:rPr lang="en-US" sz="2000" kern="0" dirty="0"/>
              <a:t> for dependency</a:t>
            </a:r>
          </a:p>
          <a:p>
            <a:pPr defTabSz="914400"/>
            <a:r>
              <a:rPr lang="en-US" sz="2000" kern="0" dirty="0"/>
              <a:t>BN structures to model dependency</a:t>
            </a:r>
          </a:p>
          <a:p>
            <a:pPr defTabSz="914400"/>
            <a:r>
              <a:rPr lang="en-US" sz="2000" kern="0" dirty="0"/>
              <a:t>Dependency quantification scheme</a:t>
            </a:r>
          </a:p>
          <a:p>
            <a:pPr defTabSz="914400"/>
            <a:endParaRPr lang="en-US" sz="2000" kern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776003-9AA6-7114-ACDC-EFADF3B421BE}"/>
              </a:ext>
            </a:extLst>
          </p:cNvPr>
          <p:cNvSpPr txBox="1"/>
          <p:nvPr/>
        </p:nvSpPr>
        <p:spPr>
          <a:xfrm>
            <a:off x="717550" y="4781533"/>
            <a:ext cx="7708900" cy="1323439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Intersection: </a:t>
            </a:r>
          </a:p>
          <a:p>
            <a:pPr algn="ctr"/>
            <a:r>
              <a:rPr lang="en-US" sz="2000" dirty="0"/>
              <a:t>Identifying fundamental concepts and techniques in HRA that can be improved to further our capabilities to model human operation of complex engineering systems.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D4D715-B968-3185-814E-6ED80BA4D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12"/>
          <a:stretch/>
        </p:blipFill>
        <p:spPr>
          <a:xfrm>
            <a:off x="6382984" y="3633088"/>
            <a:ext cx="870658" cy="822960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0A7E43E1-D4E4-6E19-381F-C802E26A79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23366" r="10580" b="23282"/>
          <a:stretch/>
        </p:blipFill>
        <p:spPr>
          <a:xfrm>
            <a:off x="1718675" y="3633088"/>
            <a:ext cx="121085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5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AE0B23F-88F3-43FD-B2D4-5AA3FFDFB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20787922">
            <a:off x="3725716" y="4489889"/>
            <a:ext cx="1046197" cy="1376727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33EF61A-6E1F-4ACE-BC67-98FB2B6FA22A}"/>
              </a:ext>
            </a:extLst>
          </p:cNvPr>
          <p:cNvGraphicFramePr>
            <a:graphicFrameLocks/>
          </p:cNvGraphicFramePr>
          <p:nvPr/>
        </p:nvGraphicFramePr>
        <p:xfrm>
          <a:off x="0" y="3250019"/>
          <a:ext cx="47960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0FADCAD-004A-4880-B7E5-7D66C0665161}"/>
              </a:ext>
            </a:extLst>
          </p:cNvPr>
          <p:cNvGraphicFramePr>
            <a:graphicFrameLocks/>
          </p:cNvGraphicFramePr>
          <p:nvPr/>
        </p:nvGraphicFramePr>
        <p:xfrm>
          <a:off x="4796056" y="3217684"/>
          <a:ext cx="432836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CE1D5-51D7-4E9F-AE7C-15C790B5E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4927"/>
            <a:ext cx="8229600" cy="4970482"/>
          </a:xfrm>
        </p:spPr>
        <p:txBody>
          <a:bodyPr/>
          <a:lstStyle/>
          <a:p>
            <a:r>
              <a:rPr lang="en-US" sz="2400" dirty="0"/>
              <a:t>HRA models human actions &amp; decisions to produce:</a:t>
            </a:r>
          </a:p>
          <a:p>
            <a:pPr lvl="1"/>
            <a:r>
              <a:rPr lang="en-US" sz="1800" b="1" dirty="0"/>
              <a:t>Understanding of </a:t>
            </a:r>
            <a:r>
              <a:rPr lang="en-US" sz="1800" b="1" i="1" dirty="0"/>
              <a:t>how </a:t>
            </a:r>
            <a:r>
              <a:rPr lang="en-US" sz="1800" b="1" dirty="0"/>
              <a:t>&amp;</a:t>
            </a:r>
            <a:r>
              <a:rPr lang="en-US" sz="1800" b="1" i="1" dirty="0"/>
              <a:t> why</a:t>
            </a:r>
            <a:r>
              <a:rPr lang="en-US" sz="1800" b="1" dirty="0"/>
              <a:t> “human error” occurs</a:t>
            </a:r>
          </a:p>
          <a:p>
            <a:pPr lvl="1"/>
            <a:r>
              <a:rPr lang="en-US" sz="1800" dirty="0"/>
              <a:t>Human error probabilities (HEPs) for use in PRA</a:t>
            </a:r>
          </a:p>
          <a:p>
            <a:pPr lvl="1"/>
            <a:r>
              <a:rPr lang="en-US" sz="1800" dirty="0"/>
              <a:t>Design/procedure recommendations to improve human reliability</a:t>
            </a:r>
          </a:p>
          <a:p>
            <a:r>
              <a:rPr lang="en-US" sz="2400" dirty="0"/>
              <a:t>System reliability </a:t>
            </a:r>
            <a:r>
              <a:rPr lang="en-US" sz="2400" b="1" dirty="0"/>
              <a:t>is </a:t>
            </a:r>
            <a:r>
              <a:rPr lang="en-US" sz="2400" dirty="0"/>
              <a:t>human reliability:</a:t>
            </a:r>
          </a:p>
          <a:p>
            <a:pPr lvl="1"/>
            <a:r>
              <a:rPr lang="en-US" sz="1800" dirty="0"/>
              <a:t>60% of IAEA-reported incidents from 2008-2017 human-influenced</a:t>
            </a:r>
            <a:r>
              <a:rPr lang="en-US" sz="1800" baseline="30000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FBF193-C3A5-42D5-9D46-09CC4152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Motivation: HRA is critical to engineering system safety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6A554-D40B-4B14-98DD-8221DFC573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F8C6EB-F75F-4676-B43A-EC2AEFF80544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7841E-93C6-4474-9D96-6E06BC291325}"/>
              </a:ext>
            </a:extLst>
          </p:cNvPr>
          <p:cNvSpPr txBox="1"/>
          <p:nvPr/>
        </p:nvSpPr>
        <p:spPr>
          <a:xfrm>
            <a:off x="3123210" y="6397536"/>
            <a:ext cx="56754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04800" indent="-304800"/>
            <a:r>
              <a:rPr lang="en-US" sz="800" baseline="30000" dirty="0">
                <a:effectLst/>
              </a:rPr>
              <a:t>1</a:t>
            </a:r>
            <a:r>
              <a:rPr lang="en-US" sz="800" dirty="0">
                <a:effectLst/>
              </a:rPr>
              <a:t>IAEA (International Atomic Energy Agency). 2020. “Nuclear Power Plant Operating Experience from the IAEA/NEA International Reporting System for Operating Experience 2015-2017.” </a:t>
            </a:r>
            <a:r>
              <a:rPr lang="en-US" sz="800" i="1" dirty="0">
                <a:effectLst/>
              </a:rPr>
              <a:t>NEA No. 7482</a:t>
            </a:r>
            <a:r>
              <a:rPr lang="en-US" sz="800" dirty="0">
                <a:effectLst/>
              </a:rPr>
              <a:t>. Vol. 7. Vienna. </a:t>
            </a:r>
          </a:p>
          <a:p>
            <a:pPr marL="304800" indent="-304800"/>
            <a:r>
              <a:rPr lang="en-US" sz="800" dirty="0"/>
              <a:t>Nuclear power plant data: </a:t>
            </a:r>
            <a:r>
              <a:rPr lang="en-US" sz="800" dirty="0">
                <a:hlinkClick r:id="rId7"/>
              </a:rPr>
              <a:t>https://www.statista.com/statistics/263945/number-of-nuclear-power-plants-worldwide/</a:t>
            </a:r>
            <a:r>
              <a:rPr lang="en-US" sz="800" dirty="0"/>
              <a:t> </a:t>
            </a:r>
            <a:endParaRPr lang="en-US" sz="800" dirty="0"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BFA48F-7F02-4F73-8D07-D22084BE2189}"/>
              </a:ext>
            </a:extLst>
          </p:cNvPr>
          <p:cNvSpPr/>
          <p:nvPr/>
        </p:nvSpPr>
        <p:spPr>
          <a:xfrm>
            <a:off x="3172421" y="4593113"/>
            <a:ext cx="914400" cy="731520"/>
          </a:xfrm>
          <a:prstGeom prst="rect">
            <a:avLst/>
          </a:prstGeom>
          <a:noFill/>
          <a:ln w="12700">
            <a:solidFill>
              <a:schemeClr val="accent1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DF1EAB3-B055-4D58-9055-130E494F8D42}"/>
              </a:ext>
            </a:extLst>
          </p:cNvPr>
          <p:cNvSpPr/>
          <p:nvPr/>
        </p:nvSpPr>
        <p:spPr>
          <a:xfrm>
            <a:off x="304800" y="5912970"/>
            <a:ext cx="8534400" cy="457200"/>
          </a:xfrm>
          <a:prstGeom prst="roundRect">
            <a:avLst/>
          </a:prstGeom>
          <a:solidFill>
            <a:srgbClr val="002060">
              <a:lumMod val="10000"/>
              <a:lumOff val="9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/>
              </a:rPr>
              <a:t>Human reliability is not improving relative to system reliability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55E1241-765A-4F37-8DA5-4055F2856A2C}"/>
              </a:ext>
            </a:extLst>
          </p:cNvPr>
          <p:cNvSpPr/>
          <p:nvPr/>
        </p:nvSpPr>
        <p:spPr>
          <a:xfrm>
            <a:off x="894817" y="3815668"/>
            <a:ext cx="109538" cy="32630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CD61E-7440-46B6-A088-B4726B48DCA6}"/>
              </a:ext>
            </a:extLst>
          </p:cNvPr>
          <p:cNvSpPr txBox="1"/>
          <p:nvPr/>
        </p:nvSpPr>
        <p:spPr>
          <a:xfrm>
            <a:off x="599542" y="3602964"/>
            <a:ext cx="702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THERP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FFAB6668-52FA-44E9-9F0A-36D17F402560}"/>
              </a:ext>
            </a:extLst>
          </p:cNvPr>
          <p:cNvSpPr/>
          <p:nvPr/>
        </p:nvSpPr>
        <p:spPr>
          <a:xfrm>
            <a:off x="2844028" y="4428246"/>
            <a:ext cx="109538" cy="32630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FCAF8E-58E7-410D-9E9F-2C10B76D1A03}"/>
              </a:ext>
            </a:extLst>
          </p:cNvPr>
          <p:cNvSpPr txBox="1"/>
          <p:nvPr/>
        </p:nvSpPr>
        <p:spPr>
          <a:xfrm>
            <a:off x="2515557" y="4217035"/>
            <a:ext cx="761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SPAR-H</a:t>
            </a:r>
          </a:p>
        </p:txBody>
      </p:sp>
    </p:spTree>
    <p:extLst>
      <p:ext uri="{BB962C8B-B14F-4D97-AF65-F5344CB8AC3E}">
        <p14:creationId xmlns:p14="http://schemas.microsoft.com/office/powerpoint/2010/main" val="257492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5663-EC84-43E8-B6F6-A55CDDA4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Foundational concepts in HRA remain poorly-defined and lack standardization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8FC9D-8E7C-47CC-86E6-987CBF618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HRA has improved </a:t>
            </a:r>
            <a:r>
              <a:rPr lang="en-US" sz="2800" dirty="0"/>
              <a:t>in many ways:</a:t>
            </a:r>
          </a:p>
          <a:p>
            <a:pPr lvl="1"/>
            <a:r>
              <a:rPr lang="en-US" sz="2000" dirty="0"/>
              <a:t>Increased accounting of cognition and causality</a:t>
            </a:r>
          </a:p>
          <a:p>
            <a:pPr lvl="1"/>
            <a:r>
              <a:rPr lang="en-US" sz="2000" dirty="0"/>
              <a:t>Better methods of eliciting expert values</a:t>
            </a:r>
          </a:p>
          <a:p>
            <a:pPr lvl="1"/>
            <a:r>
              <a:rPr lang="en-US" sz="2000" dirty="0"/>
              <a:t>Greater usability of end-user methods (EPRI Calculator, SPAR-H) </a:t>
            </a:r>
          </a:p>
          <a:p>
            <a:r>
              <a:rPr lang="en-US" sz="2800" dirty="0"/>
              <a:t>Critical aspects of HRA have not similarly improved</a:t>
            </a:r>
          </a:p>
          <a:p>
            <a:pPr lvl="1"/>
            <a:r>
              <a:rPr lang="en-US" sz="2000" dirty="0"/>
              <a:t>Definition and use of common terms and concepts including:</a:t>
            </a:r>
          </a:p>
          <a:p>
            <a:pPr lvl="2"/>
            <a:r>
              <a:rPr lang="en-US" sz="2000" b="1" dirty="0"/>
              <a:t> HFE</a:t>
            </a:r>
          </a:p>
          <a:p>
            <a:pPr lvl="2"/>
            <a:r>
              <a:rPr lang="en-US" sz="2000" dirty="0"/>
              <a:t>Task analysis levels </a:t>
            </a:r>
            <a:br>
              <a:rPr lang="en-US" sz="2000" dirty="0"/>
            </a:br>
            <a:r>
              <a:rPr lang="en-US" sz="2000" dirty="0"/>
              <a:t>(Objective, Function, Task, etc.)</a:t>
            </a:r>
          </a:p>
          <a:p>
            <a:pPr lvl="2"/>
            <a:r>
              <a:rPr lang="en-US" sz="2000" dirty="0"/>
              <a:t>Dependency</a:t>
            </a:r>
          </a:p>
          <a:p>
            <a:r>
              <a:rPr lang="en-US" sz="2400" dirty="0"/>
              <a:t>High-level terms </a:t>
            </a:r>
            <a:r>
              <a:rPr lang="en-US" sz="2400" i="1" dirty="0"/>
              <a:t>can be</a:t>
            </a:r>
            <a:r>
              <a:rPr lang="en-US" sz="2400" dirty="0"/>
              <a:t> standardized </a:t>
            </a:r>
            <a:br>
              <a:rPr lang="en-US" sz="2400" dirty="0"/>
            </a:br>
            <a:r>
              <a:rPr lang="en-US" sz="2400" dirty="0"/>
              <a:t>without losing flexibility</a:t>
            </a:r>
          </a:p>
          <a:p>
            <a:endParaRPr lang="en-US" sz="2400" dirty="0"/>
          </a:p>
          <a:p>
            <a:pPr marL="342900" lvl="1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2834D-F81D-44BF-9228-AC5F7C4347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990D04-5A27-49A7-B6C4-EF666A008D3E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89959DE-15B8-E9C2-185A-D06C00035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93" y="3640923"/>
            <a:ext cx="3200400" cy="2609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C988FB-B43F-AB84-E6F7-E292291FD901}"/>
              </a:ext>
            </a:extLst>
          </p:cNvPr>
          <p:cNvSpPr txBox="1"/>
          <p:nvPr/>
        </p:nvSpPr>
        <p:spPr>
          <a:xfrm>
            <a:off x="3601993" y="6420620"/>
            <a:ext cx="4572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</a:rPr>
              <a:t>V. P. Paglioni and K. M. Groth, “Dependency definitions for quantitative human reliability analysis,” </a:t>
            </a:r>
            <a:r>
              <a:rPr lang="en-US" sz="1000" i="1" dirty="0" err="1">
                <a:effectLst/>
              </a:rPr>
              <a:t>Reliab</a:t>
            </a:r>
            <a:r>
              <a:rPr lang="en-US" sz="1000" i="1" dirty="0">
                <a:effectLst/>
              </a:rPr>
              <a:t>. Eng. Syst. </a:t>
            </a:r>
            <a:r>
              <a:rPr lang="en-US" sz="1000" i="1" dirty="0" err="1">
                <a:effectLst/>
              </a:rPr>
              <a:t>Saf</a:t>
            </a:r>
            <a:r>
              <a:rPr lang="en-US" sz="1000" i="1" dirty="0">
                <a:effectLst/>
              </a:rPr>
              <a:t>.</a:t>
            </a:r>
            <a:r>
              <a:rPr lang="en-US" sz="1000" dirty="0">
                <a:effectLst/>
              </a:rPr>
              <a:t>, vol. 220, 2022.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9480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4023E-2E0E-5A7F-4B0A-70AEFFDA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HFE needs to be a well-defined HRA construct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B8DD0-B52B-5E70-8371-70BBAD79B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55682"/>
            <a:ext cx="4266164" cy="4970482"/>
          </a:xfrm>
        </p:spPr>
        <p:txBody>
          <a:bodyPr/>
          <a:lstStyle/>
          <a:p>
            <a:r>
              <a:rPr lang="en-US" sz="2400" b="1" dirty="0"/>
              <a:t>HFE is </a:t>
            </a:r>
            <a:r>
              <a:rPr lang="en-US" sz="2400" b="1" i="1" dirty="0"/>
              <a:t>now </a:t>
            </a:r>
            <a:r>
              <a:rPr lang="en-US" sz="2400" b="1" dirty="0"/>
              <a:t>a foundational concept in HRA</a:t>
            </a:r>
            <a:endParaRPr lang="en-US" sz="2400" dirty="0"/>
          </a:p>
          <a:p>
            <a:pPr lvl="1"/>
            <a:r>
              <a:rPr lang="en-US" sz="2000" dirty="0"/>
              <a:t>HRA began with “human error” </a:t>
            </a:r>
          </a:p>
          <a:p>
            <a:pPr lvl="1"/>
            <a:r>
              <a:rPr lang="en-US" sz="2000" dirty="0"/>
              <a:t>HFE introduced with ATHEANA</a:t>
            </a:r>
          </a:p>
          <a:p>
            <a:r>
              <a:rPr lang="en-US" sz="2400" b="1" dirty="0"/>
              <a:t>HFE is not robustly defined </a:t>
            </a:r>
          </a:p>
          <a:p>
            <a:pPr lvl="1"/>
            <a:r>
              <a:rPr lang="en-US" sz="1800" dirty="0"/>
              <a:t>Large variation in qualitative and </a:t>
            </a:r>
            <a:br>
              <a:rPr lang="en-US" sz="1800" dirty="0"/>
            </a:br>
            <a:r>
              <a:rPr lang="en-US" sz="1800" dirty="0"/>
              <a:t>quantitative results </a:t>
            </a:r>
          </a:p>
          <a:p>
            <a:pPr lvl="1"/>
            <a:r>
              <a:rPr lang="en-US" sz="1800" dirty="0"/>
              <a:t>Variation between methods </a:t>
            </a:r>
            <a:r>
              <a:rPr lang="en-US" sz="1800" i="1" dirty="0"/>
              <a:t>and</a:t>
            </a:r>
            <a:r>
              <a:rPr lang="en-US" sz="1800" dirty="0"/>
              <a:t> teams</a:t>
            </a:r>
          </a:p>
          <a:p>
            <a:pPr lvl="1"/>
            <a:r>
              <a:rPr lang="en-US" sz="1800" dirty="0"/>
              <a:t>Recent cross-sectional study required </a:t>
            </a:r>
            <a:br>
              <a:rPr lang="en-US" sz="1800" dirty="0"/>
            </a:br>
            <a:r>
              <a:rPr lang="en-US" sz="1800" dirty="0"/>
              <a:t>pre-defined HFEs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171E9-C7CD-1834-959D-C5FD07BA7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AD9CA-CE51-4EA4-AB23-C8F24DDE0002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8798A-3DDF-90CC-6C1D-6CCFA5A4FE8E}"/>
              </a:ext>
            </a:extLst>
          </p:cNvPr>
          <p:cNvSpPr txBox="1"/>
          <p:nvPr/>
        </p:nvSpPr>
        <p:spPr>
          <a:xfrm>
            <a:off x="5124275" y="5697424"/>
            <a:ext cx="403054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effectLst/>
              </a:rPr>
              <a:t>Figure adapted from:</a:t>
            </a:r>
          </a:p>
          <a:p>
            <a:r>
              <a:rPr lang="en-US" sz="800" dirty="0">
                <a:effectLst/>
              </a:rPr>
              <a:t>H. Liao, et al., “Assessment of HRA method predictions against operating crew performance: Part II: Overall simulator data, HRA method predictions, and intra-method comparisons,” </a:t>
            </a:r>
            <a:r>
              <a:rPr lang="en-US" sz="800" i="1" dirty="0" err="1">
                <a:effectLst/>
              </a:rPr>
              <a:t>Reliab</a:t>
            </a:r>
            <a:r>
              <a:rPr lang="en-US" sz="800" i="1" dirty="0">
                <a:effectLst/>
              </a:rPr>
              <a:t>. Eng. Syst. </a:t>
            </a:r>
            <a:r>
              <a:rPr lang="en-US" sz="800" i="1" dirty="0" err="1">
                <a:effectLst/>
              </a:rPr>
              <a:t>Saf</a:t>
            </a:r>
            <a:r>
              <a:rPr lang="en-US" sz="800" i="1" dirty="0">
                <a:effectLst/>
              </a:rPr>
              <a:t>.</a:t>
            </a:r>
            <a:r>
              <a:rPr lang="en-US" sz="800" dirty="0">
                <a:effectLst/>
              </a:rPr>
              <a:t>, vol. 191, 2019.</a:t>
            </a:r>
            <a:endParaRPr lang="en-US" sz="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487A6E-66B0-5027-870D-3049523B7636}"/>
              </a:ext>
            </a:extLst>
          </p:cNvPr>
          <p:cNvGrpSpPr/>
          <p:nvPr/>
        </p:nvGrpSpPr>
        <p:grpSpPr>
          <a:xfrm>
            <a:off x="5110928" y="1417349"/>
            <a:ext cx="4030542" cy="2822399"/>
            <a:chOff x="5080034" y="2606031"/>
            <a:chExt cx="3175405" cy="2186202"/>
          </a:xfrm>
        </p:grpSpPr>
        <p:pic>
          <p:nvPicPr>
            <p:cNvPr id="6" name="Picture 5" descr="Chart, line chart&#10;&#10;Description automatically generated">
              <a:extLst>
                <a:ext uri="{FF2B5EF4-FFF2-40B4-BE49-F238E27FC236}">
                  <a16:creationId xmlns:a16="http://schemas.microsoft.com/office/drawing/2014/main" id="{B3D9A6FC-809C-9FC9-E142-60A962F7DC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024" t="-1" r="41881" b="10725"/>
            <a:stretch/>
          </p:blipFill>
          <p:spPr>
            <a:xfrm>
              <a:off x="5080034" y="2610006"/>
              <a:ext cx="2193125" cy="2182227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7" name="Picture 6" descr="Chart, line chart&#10;&#10;Description automatically generated">
              <a:extLst>
                <a:ext uri="{FF2B5EF4-FFF2-40B4-BE49-F238E27FC236}">
                  <a16:creationId xmlns:a16="http://schemas.microsoft.com/office/drawing/2014/main" id="{51454346-6E2A-EDA4-B334-19984E3E6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7766" t="-1" b="10725"/>
            <a:stretch/>
          </p:blipFill>
          <p:spPr>
            <a:xfrm>
              <a:off x="7262211" y="2606031"/>
              <a:ext cx="993228" cy="2182227"/>
            </a:xfrm>
            <a:prstGeom prst="rect">
              <a:avLst/>
            </a:prstGeom>
            <a:ln w="28575">
              <a:noFill/>
            </a:ln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2AEE704-D228-C8A1-0753-EEDE75107F39}"/>
              </a:ext>
            </a:extLst>
          </p:cNvPr>
          <p:cNvSpPr txBox="1"/>
          <p:nvPr/>
        </p:nvSpPr>
        <p:spPr>
          <a:xfrm>
            <a:off x="4827827" y="4371384"/>
            <a:ext cx="40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i="1" dirty="0"/>
              <a:t>Cross-comparison of HRA methods and teams assessing HEPs on four HFEs.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C22F62-8CA5-7089-3F85-0D0B77AFBCEB}"/>
              </a:ext>
            </a:extLst>
          </p:cNvPr>
          <p:cNvSpPr txBox="1"/>
          <p:nvPr/>
        </p:nvSpPr>
        <p:spPr>
          <a:xfrm>
            <a:off x="4363387" y="1232250"/>
            <a:ext cx="1521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Predicted mean HEPs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933625-ABDD-F7B8-3151-59DE97E6A429}"/>
              </a:ext>
            </a:extLst>
          </p:cNvPr>
          <p:cNvSpPr txBox="1"/>
          <p:nvPr/>
        </p:nvSpPr>
        <p:spPr>
          <a:xfrm>
            <a:off x="4189090" y="3733368"/>
            <a:ext cx="1521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1.0 x 10</a:t>
            </a:r>
            <a:r>
              <a:rPr lang="en-US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5D16C-C478-B872-2865-4FE5DF3566EB}"/>
              </a:ext>
            </a:extLst>
          </p:cNvPr>
          <p:cNvSpPr txBox="1"/>
          <p:nvPr/>
        </p:nvSpPr>
        <p:spPr>
          <a:xfrm>
            <a:off x="4189090" y="3267187"/>
            <a:ext cx="1521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1.0 x 10</a:t>
            </a:r>
            <a:r>
              <a:rPr lang="en-US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91A27C-AA64-E7B6-835F-931C07052374}"/>
              </a:ext>
            </a:extLst>
          </p:cNvPr>
          <p:cNvSpPr txBox="1"/>
          <p:nvPr/>
        </p:nvSpPr>
        <p:spPr>
          <a:xfrm>
            <a:off x="4189090" y="2801005"/>
            <a:ext cx="1521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1.0 x 10</a:t>
            </a:r>
            <a:r>
              <a:rPr lang="en-US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779338-F635-733C-584D-71A1DD5FAF0C}"/>
              </a:ext>
            </a:extLst>
          </p:cNvPr>
          <p:cNvSpPr txBox="1"/>
          <p:nvPr/>
        </p:nvSpPr>
        <p:spPr>
          <a:xfrm>
            <a:off x="4189090" y="2334823"/>
            <a:ext cx="1521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1.0 x 10</a:t>
            </a:r>
            <a:r>
              <a:rPr lang="en-US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ABBA64-7A48-DB95-FAAD-70B87E973BA4}"/>
              </a:ext>
            </a:extLst>
          </p:cNvPr>
          <p:cNvSpPr txBox="1"/>
          <p:nvPr/>
        </p:nvSpPr>
        <p:spPr>
          <a:xfrm>
            <a:off x="4189090" y="1868641"/>
            <a:ext cx="1521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1.0 x 10</a:t>
            </a:r>
            <a:r>
              <a:rPr lang="en-US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6E675B-FF90-3454-40C2-89733B008BA0}"/>
              </a:ext>
            </a:extLst>
          </p:cNvPr>
          <p:cNvSpPr txBox="1"/>
          <p:nvPr/>
        </p:nvSpPr>
        <p:spPr>
          <a:xfrm>
            <a:off x="4189090" y="1402459"/>
            <a:ext cx="1521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1.0 x 10</a:t>
            </a:r>
            <a:r>
              <a:rPr lang="en-US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7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Methodology: Identifying the various HFE definitions and uses in HRA methods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167476-A03C-4403-AEB6-65E50BA36F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AD9CA-CE51-4EA4-AB23-C8F24DDE0002}" type="slidenum">
              <a:rPr lang="en-US" smtClean="0"/>
              <a:t>6</a:t>
            </a:fld>
            <a:endParaRPr lang="en-US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C6474F18-9BF2-B783-5AF7-779CE097A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5682"/>
            <a:ext cx="8229600" cy="4970482"/>
          </a:xfrm>
        </p:spPr>
        <p:txBody>
          <a:bodyPr/>
          <a:lstStyle/>
          <a:p>
            <a:r>
              <a:rPr lang="en-US" sz="2400" dirty="0"/>
              <a:t>Some use the HFE as a distinct entity, performed by the crew</a:t>
            </a:r>
          </a:p>
          <a:p>
            <a:pPr lvl="1"/>
            <a:r>
              <a:rPr lang="en-US" sz="2100" dirty="0"/>
              <a:t>Leads to the paradox of “successful” HFEs</a:t>
            </a:r>
          </a:p>
          <a:p>
            <a:r>
              <a:rPr lang="en-US" sz="2400" dirty="0"/>
              <a:t>Some conflate HFE with HEP, the </a:t>
            </a:r>
            <a:r>
              <a:rPr lang="en-US" sz="2400" i="1" dirty="0"/>
              <a:t>probability</a:t>
            </a:r>
            <a:r>
              <a:rPr lang="en-US" sz="2400" dirty="0"/>
              <a:t> of the HFE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DE52B7-16A2-0309-B605-A100E9E6FEE2}"/>
              </a:ext>
            </a:extLst>
          </p:cNvPr>
          <p:cNvGrpSpPr/>
          <p:nvPr/>
        </p:nvGrpSpPr>
        <p:grpSpPr>
          <a:xfrm>
            <a:off x="121649" y="2797709"/>
            <a:ext cx="8799429" cy="3538770"/>
            <a:chOff x="121649" y="2797709"/>
            <a:chExt cx="8799429" cy="3538770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CA3D043-1D0B-467F-7E46-F5E6BB633496}"/>
                </a:ext>
              </a:extLst>
            </p:cNvPr>
            <p:cNvCxnSpPr>
              <a:cxnSpLocks/>
            </p:cNvCxnSpPr>
            <p:nvPr/>
          </p:nvCxnSpPr>
          <p:spPr>
            <a:xfrm>
              <a:off x="121649" y="4573277"/>
              <a:ext cx="8748031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C277257-B7C5-7930-D267-120D7139F744}"/>
                </a:ext>
              </a:extLst>
            </p:cNvPr>
            <p:cNvGrpSpPr/>
            <p:nvPr/>
          </p:nvGrpSpPr>
          <p:grpSpPr>
            <a:xfrm>
              <a:off x="121649" y="2798134"/>
              <a:ext cx="8799429" cy="3538345"/>
              <a:chOff x="121649" y="1842496"/>
              <a:chExt cx="8799429" cy="353834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21649" y="1842496"/>
                <a:ext cx="1621892" cy="3158243"/>
                <a:chOff x="159704" y="1454480"/>
                <a:chExt cx="2162523" cy="4210989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159704" y="4413844"/>
                  <a:ext cx="2162523" cy="1251625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b="1" dirty="0">
                      <a:cs typeface="Arial" panose="020B0604020202020204" pitchFamily="34" charset="0"/>
                    </a:rPr>
                    <a:t>THERP</a:t>
                  </a:r>
                  <a:endParaRPr lang="en-US" sz="1400" b="1" dirty="0"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sz="1400" dirty="0">
                      <a:cs typeface="Arial" panose="020B0604020202020204" pitchFamily="34" charset="0"/>
                    </a:rPr>
                    <a:t>“Human error” as failure of any task</a:t>
                  </a:r>
                  <a:endParaRPr lang="en-US" sz="1100" dirty="0"/>
                </a:p>
              </p:txBody>
            </p:sp>
            <p:grpSp>
              <p:nvGrpSpPr>
                <p:cNvPr id="6" name="Group 5"/>
                <p:cNvGrpSpPr/>
                <p:nvPr/>
              </p:nvGrpSpPr>
              <p:grpSpPr>
                <a:xfrm>
                  <a:off x="732291" y="1454480"/>
                  <a:ext cx="1017348" cy="2488885"/>
                  <a:chOff x="732291" y="1454480"/>
                  <a:chExt cx="1017348" cy="2488885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776543" y="1454480"/>
                    <a:ext cx="928846" cy="2488885"/>
                    <a:chOff x="776543" y="1454480"/>
                    <a:chExt cx="928846" cy="2488885"/>
                  </a:xfrm>
                </p:grpSpPr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1110977" y="3683388"/>
                      <a:ext cx="259977" cy="25997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24" name="Straight Connector 23"/>
                    <p:cNvCxnSpPr/>
                    <p:nvPr/>
                  </p:nvCxnSpPr>
                  <p:spPr>
                    <a:xfrm>
                      <a:off x="1240965" y="2510796"/>
                      <a:ext cx="0" cy="1188720"/>
                    </a:xfrm>
                    <a:prstGeom prst="line">
                      <a:avLst/>
                    </a:prstGeom>
                    <a:ln>
                      <a:solidFill>
                        <a:schemeClr val="accent6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" name="Freeform 25"/>
                    <p:cNvSpPr/>
                    <p:nvPr/>
                  </p:nvSpPr>
                  <p:spPr>
                    <a:xfrm rot="10800000">
                      <a:off x="776543" y="1454480"/>
                      <a:ext cx="928846" cy="1082180"/>
                    </a:xfrm>
                    <a:custGeom>
                      <a:avLst/>
                      <a:gdLst>
                        <a:gd name="connsiteX0" fmla="*/ 113084 w 970350"/>
                        <a:gd name="connsiteY0" fmla="*/ 645215 h 1130536"/>
                        <a:gd name="connsiteX1" fmla="*/ 485174 w 970350"/>
                        <a:gd name="connsiteY1" fmla="*/ 273124 h 1130536"/>
                        <a:gd name="connsiteX2" fmla="*/ 857264 w 970350"/>
                        <a:gd name="connsiteY2" fmla="*/ 645215 h 1130536"/>
                        <a:gd name="connsiteX3" fmla="*/ 485174 w 970350"/>
                        <a:gd name="connsiteY3" fmla="*/ 1017306 h 1130536"/>
                        <a:gd name="connsiteX4" fmla="*/ 113084 w 970350"/>
                        <a:gd name="connsiteY4" fmla="*/ 645215 h 1130536"/>
                        <a:gd name="connsiteX5" fmla="*/ 74804 w 970350"/>
                        <a:gd name="connsiteY5" fmla="*/ 645215 h 1130536"/>
                        <a:gd name="connsiteX6" fmla="*/ 485174 w 970350"/>
                        <a:gd name="connsiteY6" fmla="*/ 1055585 h 1130536"/>
                        <a:gd name="connsiteX7" fmla="*/ 895544 w 970350"/>
                        <a:gd name="connsiteY7" fmla="*/ 645215 h 1130536"/>
                        <a:gd name="connsiteX8" fmla="*/ 485174 w 970350"/>
                        <a:gd name="connsiteY8" fmla="*/ 234845 h 1130536"/>
                        <a:gd name="connsiteX9" fmla="*/ 74804 w 970350"/>
                        <a:gd name="connsiteY9" fmla="*/ 645215 h 1130536"/>
                        <a:gd name="connsiteX10" fmla="*/ 0 w 970350"/>
                        <a:gd name="connsiteY10" fmla="*/ 645361 h 1130536"/>
                        <a:gd name="connsiteX11" fmla="*/ 296323 w 970350"/>
                        <a:gd name="connsiteY11" fmla="*/ 198313 h 1130536"/>
                        <a:gd name="connsiteX12" fmla="*/ 386366 w 970350"/>
                        <a:gd name="connsiteY12" fmla="*/ 170362 h 1130536"/>
                        <a:gd name="connsiteX13" fmla="*/ 485175 w 970350"/>
                        <a:gd name="connsiteY13" fmla="*/ 0 h 1130536"/>
                        <a:gd name="connsiteX14" fmla="*/ 583985 w 970350"/>
                        <a:gd name="connsiteY14" fmla="*/ 170362 h 1130536"/>
                        <a:gd name="connsiteX15" fmla="*/ 674028 w 970350"/>
                        <a:gd name="connsiteY15" fmla="*/ 198313 h 1130536"/>
                        <a:gd name="connsiteX16" fmla="*/ 970350 w 970350"/>
                        <a:gd name="connsiteY16" fmla="*/ 645361 h 1130536"/>
                        <a:gd name="connsiteX17" fmla="*/ 485175 w 970350"/>
                        <a:gd name="connsiteY17" fmla="*/ 1130536 h 1130536"/>
                        <a:gd name="connsiteX18" fmla="*/ 0 w 970350"/>
                        <a:gd name="connsiteY18" fmla="*/ 645361 h 1130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970350" h="1130536">
                          <a:moveTo>
                            <a:pt x="113084" y="645215"/>
                          </a:moveTo>
                          <a:cubicBezTo>
                            <a:pt x="113084" y="439715"/>
                            <a:pt x="279674" y="273124"/>
                            <a:pt x="485174" y="273124"/>
                          </a:cubicBezTo>
                          <a:cubicBezTo>
                            <a:pt x="690674" y="273124"/>
                            <a:pt x="857264" y="439715"/>
                            <a:pt x="857264" y="645215"/>
                          </a:cubicBezTo>
                          <a:cubicBezTo>
                            <a:pt x="857264" y="850715"/>
                            <a:pt x="690674" y="1017306"/>
                            <a:pt x="485174" y="1017306"/>
                          </a:cubicBezTo>
                          <a:cubicBezTo>
                            <a:pt x="279674" y="1017306"/>
                            <a:pt x="113084" y="850715"/>
                            <a:pt x="113084" y="645215"/>
                          </a:cubicBezTo>
                          <a:close/>
                          <a:moveTo>
                            <a:pt x="74804" y="645215"/>
                          </a:moveTo>
                          <a:cubicBezTo>
                            <a:pt x="74804" y="871856"/>
                            <a:pt x="258533" y="1055585"/>
                            <a:pt x="485174" y="1055585"/>
                          </a:cubicBezTo>
                          <a:cubicBezTo>
                            <a:pt x="711815" y="1055585"/>
                            <a:pt x="895544" y="871856"/>
                            <a:pt x="895544" y="645215"/>
                          </a:cubicBezTo>
                          <a:cubicBezTo>
                            <a:pt x="895544" y="418574"/>
                            <a:pt x="711815" y="234845"/>
                            <a:pt x="485174" y="234845"/>
                          </a:cubicBezTo>
                          <a:cubicBezTo>
                            <a:pt x="258533" y="234845"/>
                            <a:pt x="74804" y="418574"/>
                            <a:pt x="74804" y="645215"/>
                          </a:cubicBezTo>
                          <a:close/>
                          <a:moveTo>
                            <a:pt x="0" y="645361"/>
                          </a:moveTo>
                          <a:cubicBezTo>
                            <a:pt x="0" y="444394"/>
                            <a:pt x="122187" y="271966"/>
                            <a:pt x="296323" y="198313"/>
                          </a:cubicBezTo>
                          <a:lnTo>
                            <a:pt x="386366" y="170362"/>
                          </a:lnTo>
                          <a:lnTo>
                            <a:pt x="485175" y="0"/>
                          </a:lnTo>
                          <a:lnTo>
                            <a:pt x="583985" y="170362"/>
                          </a:lnTo>
                          <a:lnTo>
                            <a:pt x="674028" y="198313"/>
                          </a:lnTo>
                          <a:cubicBezTo>
                            <a:pt x="848164" y="271966"/>
                            <a:pt x="970350" y="444394"/>
                            <a:pt x="970350" y="645361"/>
                          </a:cubicBezTo>
                          <a:cubicBezTo>
                            <a:pt x="970350" y="913316"/>
                            <a:pt x="753130" y="1130536"/>
                            <a:pt x="485175" y="1130536"/>
                          </a:cubicBezTo>
                          <a:cubicBezTo>
                            <a:pt x="217220" y="1130536"/>
                            <a:pt x="0" y="913316"/>
                            <a:pt x="0" y="645361"/>
                          </a:cubicBez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35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93" name="Rectangle 92"/>
                  <p:cNvSpPr/>
                  <p:nvPr/>
                </p:nvSpPr>
                <p:spPr>
                  <a:xfrm>
                    <a:off x="732291" y="1701555"/>
                    <a:ext cx="1017348" cy="430887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pPr algn="ctr"/>
                    <a:r>
                      <a:rPr lang="en-US" sz="1500" b="1" dirty="0">
                        <a:cs typeface="Arial" panose="020B0604020202020204" pitchFamily="34" charset="0"/>
                      </a:rPr>
                      <a:t>1970s</a:t>
                    </a:r>
                    <a:endParaRPr lang="en-US" sz="900" b="1" dirty="0"/>
                  </a:p>
                </p:txBody>
              </p:sp>
            </p:grpSp>
          </p:grpSp>
          <p:grpSp>
            <p:nvGrpSpPr>
              <p:cNvPr id="10" name="Group 9"/>
              <p:cNvGrpSpPr/>
              <p:nvPr/>
            </p:nvGrpSpPr>
            <p:grpSpPr>
              <a:xfrm>
                <a:off x="1585597" y="1862379"/>
                <a:ext cx="1574490" cy="3518462"/>
                <a:chOff x="1674055" y="1480990"/>
                <a:chExt cx="2099320" cy="4691282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2215041" y="3683388"/>
                  <a:ext cx="1017348" cy="2488884"/>
                  <a:chOff x="2215041" y="3683388"/>
                  <a:chExt cx="1017348" cy="2488884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2259293" y="3683388"/>
                    <a:ext cx="928846" cy="2488884"/>
                    <a:chOff x="2259293" y="3683388"/>
                    <a:chExt cx="928846" cy="2488884"/>
                  </a:xfrm>
                </p:grpSpPr>
                <p:sp>
                  <p:nvSpPr>
                    <p:cNvPr id="143" name="Oval 142"/>
                    <p:cNvSpPr/>
                    <p:nvPr/>
                  </p:nvSpPr>
                  <p:spPr>
                    <a:xfrm flipV="1">
                      <a:off x="2593727" y="3683388"/>
                      <a:ext cx="259977" cy="259977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>
                      <a:solidFill>
                        <a:schemeClr val="accent4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144" name="Straight Connector 143"/>
                    <p:cNvCxnSpPr/>
                    <p:nvPr/>
                  </p:nvCxnSpPr>
                  <p:spPr>
                    <a:xfrm flipV="1">
                      <a:off x="2723715" y="3921995"/>
                      <a:ext cx="0" cy="1188720"/>
                    </a:xfrm>
                    <a:prstGeom prst="line">
                      <a:avLst/>
                    </a:prstGeom>
                    <a:ln>
                      <a:solidFill>
                        <a:schemeClr val="accent6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6" name="Freeform 145"/>
                    <p:cNvSpPr/>
                    <p:nvPr/>
                  </p:nvSpPr>
                  <p:spPr>
                    <a:xfrm rot="10800000" flipV="1">
                      <a:off x="2259293" y="5090092"/>
                      <a:ext cx="928846" cy="1082180"/>
                    </a:xfrm>
                    <a:custGeom>
                      <a:avLst/>
                      <a:gdLst>
                        <a:gd name="connsiteX0" fmla="*/ 113084 w 970350"/>
                        <a:gd name="connsiteY0" fmla="*/ 645215 h 1130536"/>
                        <a:gd name="connsiteX1" fmla="*/ 485174 w 970350"/>
                        <a:gd name="connsiteY1" fmla="*/ 273124 h 1130536"/>
                        <a:gd name="connsiteX2" fmla="*/ 857264 w 970350"/>
                        <a:gd name="connsiteY2" fmla="*/ 645215 h 1130536"/>
                        <a:gd name="connsiteX3" fmla="*/ 485174 w 970350"/>
                        <a:gd name="connsiteY3" fmla="*/ 1017306 h 1130536"/>
                        <a:gd name="connsiteX4" fmla="*/ 113084 w 970350"/>
                        <a:gd name="connsiteY4" fmla="*/ 645215 h 1130536"/>
                        <a:gd name="connsiteX5" fmla="*/ 74804 w 970350"/>
                        <a:gd name="connsiteY5" fmla="*/ 645215 h 1130536"/>
                        <a:gd name="connsiteX6" fmla="*/ 485174 w 970350"/>
                        <a:gd name="connsiteY6" fmla="*/ 1055585 h 1130536"/>
                        <a:gd name="connsiteX7" fmla="*/ 895544 w 970350"/>
                        <a:gd name="connsiteY7" fmla="*/ 645215 h 1130536"/>
                        <a:gd name="connsiteX8" fmla="*/ 485174 w 970350"/>
                        <a:gd name="connsiteY8" fmla="*/ 234845 h 1130536"/>
                        <a:gd name="connsiteX9" fmla="*/ 74804 w 970350"/>
                        <a:gd name="connsiteY9" fmla="*/ 645215 h 1130536"/>
                        <a:gd name="connsiteX10" fmla="*/ 0 w 970350"/>
                        <a:gd name="connsiteY10" fmla="*/ 645361 h 1130536"/>
                        <a:gd name="connsiteX11" fmla="*/ 296323 w 970350"/>
                        <a:gd name="connsiteY11" fmla="*/ 198313 h 1130536"/>
                        <a:gd name="connsiteX12" fmla="*/ 386366 w 970350"/>
                        <a:gd name="connsiteY12" fmla="*/ 170362 h 1130536"/>
                        <a:gd name="connsiteX13" fmla="*/ 485175 w 970350"/>
                        <a:gd name="connsiteY13" fmla="*/ 0 h 1130536"/>
                        <a:gd name="connsiteX14" fmla="*/ 583985 w 970350"/>
                        <a:gd name="connsiteY14" fmla="*/ 170362 h 1130536"/>
                        <a:gd name="connsiteX15" fmla="*/ 674028 w 970350"/>
                        <a:gd name="connsiteY15" fmla="*/ 198313 h 1130536"/>
                        <a:gd name="connsiteX16" fmla="*/ 970350 w 970350"/>
                        <a:gd name="connsiteY16" fmla="*/ 645361 h 1130536"/>
                        <a:gd name="connsiteX17" fmla="*/ 485175 w 970350"/>
                        <a:gd name="connsiteY17" fmla="*/ 1130536 h 1130536"/>
                        <a:gd name="connsiteX18" fmla="*/ 0 w 970350"/>
                        <a:gd name="connsiteY18" fmla="*/ 645361 h 1130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970350" h="1130536">
                          <a:moveTo>
                            <a:pt x="113084" y="645215"/>
                          </a:moveTo>
                          <a:cubicBezTo>
                            <a:pt x="113084" y="439715"/>
                            <a:pt x="279674" y="273124"/>
                            <a:pt x="485174" y="273124"/>
                          </a:cubicBezTo>
                          <a:cubicBezTo>
                            <a:pt x="690674" y="273124"/>
                            <a:pt x="857264" y="439715"/>
                            <a:pt x="857264" y="645215"/>
                          </a:cubicBezTo>
                          <a:cubicBezTo>
                            <a:pt x="857264" y="850715"/>
                            <a:pt x="690674" y="1017306"/>
                            <a:pt x="485174" y="1017306"/>
                          </a:cubicBezTo>
                          <a:cubicBezTo>
                            <a:pt x="279674" y="1017306"/>
                            <a:pt x="113084" y="850715"/>
                            <a:pt x="113084" y="645215"/>
                          </a:cubicBezTo>
                          <a:close/>
                          <a:moveTo>
                            <a:pt x="74804" y="645215"/>
                          </a:moveTo>
                          <a:cubicBezTo>
                            <a:pt x="74804" y="871856"/>
                            <a:pt x="258533" y="1055585"/>
                            <a:pt x="485174" y="1055585"/>
                          </a:cubicBezTo>
                          <a:cubicBezTo>
                            <a:pt x="711815" y="1055585"/>
                            <a:pt x="895544" y="871856"/>
                            <a:pt x="895544" y="645215"/>
                          </a:cubicBezTo>
                          <a:cubicBezTo>
                            <a:pt x="895544" y="418574"/>
                            <a:pt x="711815" y="234845"/>
                            <a:pt x="485174" y="234845"/>
                          </a:cubicBezTo>
                          <a:cubicBezTo>
                            <a:pt x="258533" y="234845"/>
                            <a:pt x="74804" y="418574"/>
                            <a:pt x="74804" y="645215"/>
                          </a:cubicBezTo>
                          <a:close/>
                          <a:moveTo>
                            <a:pt x="0" y="645361"/>
                          </a:moveTo>
                          <a:cubicBezTo>
                            <a:pt x="0" y="444394"/>
                            <a:pt x="122187" y="271966"/>
                            <a:pt x="296323" y="198313"/>
                          </a:cubicBezTo>
                          <a:lnTo>
                            <a:pt x="386366" y="170362"/>
                          </a:lnTo>
                          <a:lnTo>
                            <a:pt x="485175" y="0"/>
                          </a:lnTo>
                          <a:lnTo>
                            <a:pt x="583985" y="170362"/>
                          </a:lnTo>
                          <a:lnTo>
                            <a:pt x="674028" y="198313"/>
                          </a:lnTo>
                          <a:cubicBezTo>
                            <a:pt x="848164" y="271966"/>
                            <a:pt x="970350" y="444394"/>
                            <a:pt x="970350" y="645361"/>
                          </a:cubicBezTo>
                          <a:cubicBezTo>
                            <a:pt x="970350" y="913316"/>
                            <a:pt x="753130" y="1130536"/>
                            <a:pt x="485175" y="1130536"/>
                          </a:cubicBezTo>
                          <a:cubicBezTo>
                            <a:pt x="217220" y="1130536"/>
                            <a:pt x="0" y="913316"/>
                            <a:pt x="0" y="645361"/>
                          </a:cubicBez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35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47" name="Rectangle 146"/>
                  <p:cNvSpPr/>
                  <p:nvPr/>
                </p:nvSpPr>
                <p:spPr>
                  <a:xfrm rot="10800000" flipV="1">
                    <a:off x="2215041" y="5491936"/>
                    <a:ext cx="1017348" cy="430887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pPr algn="ctr"/>
                    <a:r>
                      <a:rPr lang="en-US" sz="1500" b="1" dirty="0">
                        <a:cs typeface="Arial" panose="020B0604020202020204" pitchFamily="34" charset="0"/>
                      </a:rPr>
                      <a:t>1990s</a:t>
                    </a:r>
                    <a:endParaRPr lang="en-US" sz="900" b="1" dirty="0"/>
                  </a:p>
                </p:txBody>
              </p:sp>
            </p:grpSp>
            <p:sp>
              <p:nvSpPr>
                <p:cNvPr id="180" name="Rectangle 179"/>
                <p:cNvSpPr/>
                <p:nvPr/>
              </p:nvSpPr>
              <p:spPr>
                <a:xfrm>
                  <a:off x="1674055" y="1480990"/>
                  <a:ext cx="2099320" cy="1538882"/>
                </a:xfrm>
                <a:prstGeom prst="rect">
                  <a:avLst/>
                </a:prstGeom>
                <a:ln w="28575">
                  <a:solidFill>
                    <a:schemeClr val="accent4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b="1" dirty="0">
                      <a:cs typeface="Arial" panose="020B0604020202020204" pitchFamily="34" charset="0"/>
                    </a:rPr>
                    <a:t>ATHEANA</a:t>
                  </a:r>
                  <a:endParaRPr lang="en-US" sz="1400" b="1" dirty="0"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sz="1400" dirty="0">
                      <a:cs typeface="Arial" panose="020B0604020202020204" pitchFamily="34" charset="0"/>
                    </a:rPr>
                    <a:t>Introduces HFE, implies high level of abstraction</a:t>
                  </a:r>
                  <a:endParaRPr lang="en-US" sz="1100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4466091" y="1862379"/>
                <a:ext cx="1574490" cy="3518462"/>
                <a:chOff x="4883861" y="1480990"/>
                <a:chExt cx="2099320" cy="469128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5424848" y="3683388"/>
                  <a:ext cx="1017348" cy="2488884"/>
                  <a:chOff x="5424848" y="3683388"/>
                  <a:chExt cx="1017348" cy="2488884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5469099" y="3683388"/>
                    <a:ext cx="928846" cy="2488884"/>
                    <a:chOff x="5469099" y="3683388"/>
                    <a:chExt cx="928846" cy="2488884"/>
                  </a:xfrm>
                </p:grpSpPr>
                <p:sp>
                  <p:nvSpPr>
                    <p:cNvPr id="161" name="Oval 160"/>
                    <p:cNvSpPr/>
                    <p:nvPr/>
                  </p:nvSpPr>
                  <p:spPr>
                    <a:xfrm flipV="1">
                      <a:off x="5803533" y="3683388"/>
                      <a:ext cx="259977" cy="25997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 flipV="1">
                      <a:off x="5933521" y="3921995"/>
                      <a:ext cx="0" cy="1188720"/>
                    </a:xfrm>
                    <a:prstGeom prst="line">
                      <a:avLst/>
                    </a:prstGeom>
                    <a:ln>
                      <a:solidFill>
                        <a:schemeClr val="accent6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4" name="Freeform 163"/>
                    <p:cNvSpPr/>
                    <p:nvPr/>
                  </p:nvSpPr>
                  <p:spPr>
                    <a:xfrm rot="10800000" flipV="1">
                      <a:off x="5469099" y="5090092"/>
                      <a:ext cx="928846" cy="1082180"/>
                    </a:xfrm>
                    <a:custGeom>
                      <a:avLst/>
                      <a:gdLst>
                        <a:gd name="connsiteX0" fmla="*/ 113084 w 970350"/>
                        <a:gd name="connsiteY0" fmla="*/ 645215 h 1130536"/>
                        <a:gd name="connsiteX1" fmla="*/ 485174 w 970350"/>
                        <a:gd name="connsiteY1" fmla="*/ 273124 h 1130536"/>
                        <a:gd name="connsiteX2" fmla="*/ 857264 w 970350"/>
                        <a:gd name="connsiteY2" fmla="*/ 645215 h 1130536"/>
                        <a:gd name="connsiteX3" fmla="*/ 485174 w 970350"/>
                        <a:gd name="connsiteY3" fmla="*/ 1017306 h 1130536"/>
                        <a:gd name="connsiteX4" fmla="*/ 113084 w 970350"/>
                        <a:gd name="connsiteY4" fmla="*/ 645215 h 1130536"/>
                        <a:gd name="connsiteX5" fmla="*/ 74804 w 970350"/>
                        <a:gd name="connsiteY5" fmla="*/ 645215 h 1130536"/>
                        <a:gd name="connsiteX6" fmla="*/ 485174 w 970350"/>
                        <a:gd name="connsiteY6" fmla="*/ 1055585 h 1130536"/>
                        <a:gd name="connsiteX7" fmla="*/ 895544 w 970350"/>
                        <a:gd name="connsiteY7" fmla="*/ 645215 h 1130536"/>
                        <a:gd name="connsiteX8" fmla="*/ 485174 w 970350"/>
                        <a:gd name="connsiteY8" fmla="*/ 234845 h 1130536"/>
                        <a:gd name="connsiteX9" fmla="*/ 74804 w 970350"/>
                        <a:gd name="connsiteY9" fmla="*/ 645215 h 1130536"/>
                        <a:gd name="connsiteX10" fmla="*/ 0 w 970350"/>
                        <a:gd name="connsiteY10" fmla="*/ 645361 h 1130536"/>
                        <a:gd name="connsiteX11" fmla="*/ 296323 w 970350"/>
                        <a:gd name="connsiteY11" fmla="*/ 198313 h 1130536"/>
                        <a:gd name="connsiteX12" fmla="*/ 386366 w 970350"/>
                        <a:gd name="connsiteY12" fmla="*/ 170362 h 1130536"/>
                        <a:gd name="connsiteX13" fmla="*/ 485175 w 970350"/>
                        <a:gd name="connsiteY13" fmla="*/ 0 h 1130536"/>
                        <a:gd name="connsiteX14" fmla="*/ 583985 w 970350"/>
                        <a:gd name="connsiteY14" fmla="*/ 170362 h 1130536"/>
                        <a:gd name="connsiteX15" fmla="*/ 674028 w 970350"/>
                        <a:gd name="connsiteY15" fmla="*/ 198313 h 1130536"/>
                        <a:gd name="connsiteX16" fmla="*/ 970350 w 970350"/>
                        <a:gd name="connsiteY16" fmla="*/ 645361 h 1130536"/>
                        <a:gd name="connsiteX17" fmla="*/ 485175 w 970350"/>
                        <a:gd name="connsiteY17" fmla="*/ 1130536 h 1130536"/>
                        <a:gd name="connsiteX18" fmla="*/ 0 w 970350"/>
                        <a:gd name="connsiteY18" fmla="*/ 645361 h 1130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970350" h="1130536">
                          <a:moveTo>
                            <a:pt x="113084" y="645215"/>
                          </a:moveTo>
                          <a:cubicBezTo>
                            <a:pt x="113084" y="439715"/>
                            <a:pt x="279674" y="273124"/>
                            <a:pt x="485174" y="273124"/>
                          </a:cubicBezTo>
                          <a:cubicBezTo>
                            <a:pt x="690674" y="273124"/>
                            <a:pt x="857264" y="439715"/>
                            <a:pt x="857264" y="645215"/>
                          </a:cubicBezTo>
                          <a:cubicBezTo>
                            <a:pt x="857264" y="850715"/>
                            <a:pt x="690674" y="1017306"/>
                            <a:pt x="485174" y="1017306"/>
                          </a:cubicBezTo>
                          <a:cubicBezTo>
                            <a:pt x="279674" y="1017306"/>
                            <a:pt x="113084" y="850715"/>
                            <a:pt x="113084" y="645215"/>
                          </a:cubicBezTo>
                          <a:close/>
                          <a:moveTo>
                            <a:pt x="74804" y="645215"/>
                          </a:moveTo>
                          <a:cubicBezTo>
                            <a:pt x="74804" y="871856"/>
                            <a:pt x="258533" y="1055585"/>
                            <a:pt x="485174" y="1055585"/>
                          </a:cubicBezTo>
                          <a:cubicBezTo>
                            <a:pt x="711815" y="1055585"/>
                            <a:pt x="895544" y="871856"/>
                            <a:pt x="895544" y="645215"/>
                          </a:cubicBezTo>
                          <a:cubicBezTo>
                            <a:pt x="895544" y="418574"/>
                            <a:pt x="711815" y="234845"/>
                            <a:pt x="485174" y="234845"/>
                          </a:cubicBezTo>
                          <a:cubicBezTo>
                            <a:pt x="258533" y="234845"/>
                            <a:pt x="74804" y="418574"/>
                            <a:pt x="74804" y="645215"/>
                          </a:cubicBezTo>
                          <a:close/>
                          <a:moveTo>
                            <a:pt x="0" y="645361"/>
                          </a:moveTo>
                          <a:cubicBezTo>
                            <a:pt x="0" y="444394"/>
                            <a:pt x="122187" y="271966"/>
                            <a:pt x="296323" y="198313"/>
                          </a:cubicBezTo>
                          <a:lnTo>
                            <a:pt x="386366" y="170362"/>
                          </a:lnTo>
                          <a:lnTo>
                            <a:pt x="485175" y="0"/>
                          </a:lnTo>
                          <a:lnTo>
                            <a:pt x="583985" y="170362"/>
                          </a:lnTo>
                          <a:lnTo>
                            <a:pt x="674028" y="198313"/>
                          </a:lnTo>
                          <a:cubicBezTo>
                            <a:pt x="848164" y="271966"/>
                            <a:pt x="970350" y="444394"/>
                            <a:pt x="970350" y="645361"/>
                          </a:cubicBezTo>
                          <a:cubicBezTo>
                            <a:pt x="970350" y="913316"/>
                            <a:pt x="753130" y="1130536"/>
                            <a:pt x="485175" y="1130536"/>
                          </a:cubicBezTo>
                          <a:cubicBezTo>
                            <a:pt x="217220" y="1130536"/>
                            <a:pt x="0" y="913316"/>
                            <a:pt x="0" y="645361"/>
                          </a:cubicBez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35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65" name="Rectangle 164"/>
                  <p:cNvSpPr/>
                  <p:nvPr/>
                </p:nvSpPr>
                <p:spPr>
                  <a:xfrm rot="10800000" flipV="1">
                    <a:off x="5424848" y="5491936"/>
                    <a:ext cx="1017348" cy="430887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pPr algn="ctr"/>
                    <a:r>
                      <a:rPr lang="en-US" sz="1500" b="1" dirty="0">
                        <a:cs typeface="Arial" panose="020B0604020202020204" pitchFamily="34" charset="0"/>
                      </a:rPr>
                      <a:t>2010s</a:t>
                    </a:r>
                    <a:endParaRPr lang="en-US" sz="900" b="1" dirty="0"/>
                  </a:p>
                </p:txBody>
              </p:sp>
            </p:grpSp>
            <p:sp>
              <p:nvSpPr>
                <p:cNvPr id="181" name="Rectangle 180"/>
                <p:cNvSpPr/>
                <p:nvPr/>
              </p:nvSpPr>
              <p:spPr>
                <a:xfrm>
                  <a:off x="4883861" y="1480990"/>
                  <a:ext cx="2099320" cy="1538882"/>
                </a:xfrm>
                <a:prstGeom prst="rect">
                  <a:avLst/>
                </a:prstGeom>
                <a:ln w="28575">
                  <a:solidFill>
                    <a:schemeClr val="accent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b="1" dirty="0">
                      <a:cs typeface="Arial" panose="020B0604020202020204" pitchFamily="34" charset="0"/>
                    </a:rPr>
                    <a:t>Phoenix</a:t>
                  </a:r>
                  <a:endParaRPr lang="en-US" sz="1400" b="1" dirty="0"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sz="1400" dirty="0">
                      <a:cs typeface="Arial" panose="020B0604020202020204" pitchFamily="34" charset="0"/>
                    </a:rPr>
                    <a:t>Objective-level HFEs defined by parent PRA</a:t>
                  </a:r>
                  <a:endParaRPr lang="en-US" sz="1100" dirty="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7346587" y="1852437"/>
                <a:ext cx="1574491" cy="3518462"/>
                <a:chOff x="8280868" y="1480990"/>
                <a:chExt cx="2099321" cy="4691282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8821854" y="3683388"/>
                  <a:ext cx="1017348" cy="2488884"/>
                  <a:chOff x="8821854" y="3683388"/>
                  <a:chExt cx="1017348" cy="2488884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8866105" y="3683388"/>
                    <a:ext cx="928846" cy="2488884"/>
                    <a:chOff x="8866105" y="3683388"/>
                    <a:chExt cx="928846" cy="2488884"/>
                  </a:xfrm>
                </p:grpSpPr>
                <p:sp>
                  <p:nvSpPr>
                    <p:cNvPr id="167" name="Oval 166"/>
                    <p:cNvSpPr/>
                    <p:nvPr/>
                  </p:nvSpPr>
                  <p:spPr>
                    <a:xfrm flipV="1">
                      <a:off x="9200540" y="3683388"/>
                      <a:ext cx="259977" cy="259977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 flipV="1">
                      <a:off x="9330528" y="3921995"/>
                      <a:ext cx="0" cy="1188720"/>
                    </a:xfrm>
                    <a:prstGeom prst="line">
                      <a:avLst/>
                    </a:prstGeom>
                    <a:ln>
                      <a:solidFill>
                        <a:schemeClr val="accent6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0" name="Freeform 169"/>
                    <p:cNvSpPr/>
                    <p:nvPr/>
                  </p:nvSpPr>
                  <p:spPr>
                    <a:xfrm rot="10800000" flipV="1">
                      <a:off x="8866105" y="5090092"/>
                      <a:ext cx="928846" cy="1082180"/>
                    </a:xfrm>
                    <a:custGeom>
                      <a:avLst/>
                      <a:gdLst>
                        <a:gd name="connsiteX0" fmla="*/ 113084 w 970350"/>
                        <a:gd name="connsiteY0" fmla="*/ 645215 h 1130536"/>
                        <a:gd name="connsiteX1" fmla="*/ 485174 w 970350"/>
                        <a:gd name="connsiteY1" fmla="*/ 273124 h 1130536"/>
                        <a:gd name="connsiteX2" fmla="*/ 857264 w 970350"/>
                        <a:gd name="connsiteY2" fmla="*/ 645215 h 1130536"/>
                        <a:gd name="connsiteX3" fmla="*/ 485174 w 970350"/>
                        <a:gd name="connsiteY3" fmla="*/ 1017306 h 1130536"/>
                        <a:gd name="connsiteX4" fmla="*/ 113084 w 970350"/>
                        <a:gd name="connsiteY4" fmla="*/ 645215 h 1130536"/>
                        <a:gd name="connsiteX5" fmla="*/ 74804 w 970350"/>
                        <a:gd name="connsiteY5" fmla="*/ 645215 h 1130536"/>
                        <a:gd name="connsiteX6" fmla="*/ 485174 w 970350"/>
                        <a:gd name="connsiteY6" fmla="*/ 1055585 h 1130536"/>
                        <a:gd name="connsiteX7" fmla="*/ 895544 w 970350"/>
                        <a:gd name="connsiteY7" fmla="*/ 645215 h 1130536"/>
                        <a:gd name="connsiteX8" fmla="*/ 485174 w 970350"/>
                        <a:gd name="connsiteY8" fmla="*/ 234845 h 1130536"/>
                        <a:gd name="connsiteX9" fmla="*/ 74804 w 970350"/>
                        <a:gd name="connsiteY9" fmla="*/ 645215 h 1130536"/>
                        <a:gd name="connsiteX10" fmla="*/ 0 w 970350"/>
                        <a:gd name="connsiteY10" fmla="*/ 645361 h 1130536"/>
                        <a:gd name="connsiteX11" fmla="*/ 296323 w 970350"/>
                        <a:gd name="connsiteY11" fmla="*/ 198313 h 1130536"/>
                        <a:gd name="connsiteX12" fmla="*/ 386366 w 970350"/>
                        <a:gd name="connsiteY12" fmla="*/ 170362 h 1130536"/>
                        <a:gd name="connsiteX13" fmla="*/ 485175 w 970350"/>
                        <a:gd name="connsiteY13" fmla="*/ 0 h 1130536"/>
                        <a:gd name="connsiteX14" fmla="*/ 583985 w 970350"/>
                        <a:gd name="connsiteY14" fmla="*/ 170362 h 1130536"/>
                        <a:gd name="connsiteX15" fmla="*/ 674028 w 970350"/>
                        <a:gd name="connsiteY15" fmla="*/ 198313 h 1130536"/>
                        <a:gd name="connsiteX16" fmla="*/ 970350 w 970350"/>
                        <a:gd name="connsiteY16" fmla="*/ 645361 h 1130536"/>
                        <a:gd name="connsiteX17" fmla="*/ 485175 w 970350"/>
                        <a:gd name="connsiteY17" fmla="*/ 1130536 h 1130536"/>
                        <a:gd name="connsiteX18" fmla="*/ 0 w 970350"/>
                        <a:gd name="connsiteY18" fmla="*/ 645361 h 1130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970350" h="1130536">
                          <a:moveTo>
                            <a:pt x="113084" y="645215"/>
                          </a:moveTo>
                          <a:cubicBezTo>
                            <a:pt x="113084" y="439715"/>
                            <a:pt x="279674" y="273124"/>
                            <a:pt x="485174" y="273124"/>
                          </a:cubicBezTo>
                          <a:cubicBezTo>
                            <a:pt x="690674" y="273124"/>
                            <a:pt x="857264" y="439715"/>
                            <a:pt x="857264" y="645215"/>
                          </a:cubicBezTo>
                          <a:cubicBezTo>
                            <a:pt x="857264" y="850715"/>
                            <a:pt x="690674" y="1017306"/>
                            <a:pt x="485174" y="1017306"/>
                          </a:cubicBezTo>
                          <a:cubicBezTo>
                            <a:pt x="279674" y="1017306"/>
                            <a:pt x="113084" y="850715"/>
                            <a:pt x="113084" y="645215"/>
                          </a:cubicBezTo>
                          <a:close/>
                          <a:moveTo>
                            <a:pt x="74804" y="645215"/>
                          </a:moveTo>
                          <a:cubicBezTo>
                            <a:pt x="74804" y="871856"/>
                            <a:pt x="258533" y="1055585"/>
                            <a:pt x="485174" y="1055585"/>
                          </a:cubicBezTo>
                          <a:cubicBezTo>
                            <a:pt x="711815" y="1055585"/>
                            <a:pt x="895544" y="871856"/>
                            <a:pt x="895544" y="645215"/>
                          </a:cubicBezTo>
                          <a:cubicBezTo>
                            <a:pt x="895544" y="418574"/>
                            <a:pt x="711815" y="234845"/>
                            <a:pt x="485174" y="234845"/>
                          </a:cubicBezTo>
                          <a:cubicBezTo>
                            <a:pt x="258533" y="234845"/>
                            <a:pt x="74804" y="418574"/>
                            <a:pt x="74804" y="645215"/>
                          </a:cubicBezTo>
                          <a:close/>
                          <a:moveTo>
                            <a:pt x="0" y="645361"/>
                          </a:moveTo>
                          <a:cubicBezTo>
                            <a:pt x="0" y="444394"/>
                            <a:pt x="122187" y="271966"/>
                            <a:pt x="296323" y="198313"/>
                          </a:cubicBezTo>
                          <a:lnTo>
                            <a:pt x="386366" y="170362"/>
                          </a:lnTo>
                          <a:lnTo>
                            <a:pt x="485175" y="0"/>
                          </a:lnTo>
                          <a:lnTo>
                            <a:pt x="583985" y="170362"/>
                          </a:lnTo>
                          <a:lnTo>
                            <a:pt x="674028" y="198313"/>
                          </a:lnTo>
                          <a:cubicBezTo>
                            <a:pt x="848164" y="271966"/>
                            <a:pt x="970350" y="444394"/>
                            <a:pt x="970350" y="645361"/>
                          </a:cubicBezTo>
                          <a:cubicBezTo>
                            <a:pt x="970350" y="913316"/>
                            <a:pt x="753130" y="1130536"/>
                            <a:pt x="485175" y="1130536"/>
                          </a:cubicBezTo>
                          <a:cubicBezTo>
                            <a:pt x="217220" y="1130536"/>
                            <a:pt x="0" y="913316"/>
                            <a:pt x="0" y="645361"/>
                          </a:cubicBezTo>
                          <a:close/>
                        </a:path>
                      </a:pathLst>
                    </a:cu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35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71" name="Rectangle 170"/>
                  <p:cNvSpPr/>
                  <p:nvPr/>
                </p:nvSpPr>
                <p:spPr>
                  <a:xfrm rot="10800000" flipV="1">
                    <a:off x="8821854" y="5491936"/>
                    <a:ext cx="1017348" cy="430887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pPr algn="ctr"/>
                    <a:r>
                      <a:rPr lang="en-US" sz="1500" b="1" dirty="0">
                        <a:cs typeface="Arial" panose="020B0604020202020204" pitchFamily="34" charset="0"/>
                      </a:rPr>
                      <a:t>2022</a:t>
                    </a:r>
                    <a:endParaRPr lang="en-US" sz="900" b="1" dirty="0"/>
                  </a:p>
                </p:txBody>
              </p:sp>
            </p:grpSp>
            <p:sp>
              <p:nvSpPr>
                <p:cNvPr id="182" name="Rectangle 181"/>
                <p:cNvSpPr/>
                <p:nvPr/>
              </p:nvSpPr>
              <p:spPr>
                <a:xfrm>
                  <a:off x="8280868" y="1480990"/>
                  <a:ext cx="2099321" cy="1826141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8575">
                  <a:solidFill>
                    <a:schemeClr val="accent3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b="1" dirty="0"/>
                    <a:t>Our Work</a:t>
                  </a:r>
                </a:p>
                <a:p>
                  <a:pPr algn="ctr"/>
                  <a:r>
                    <a:rPr lang="en-US" sz="1400" dirty="0"/>
                    <a:t>Redefining the HFE to improve standardization and applicability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002143" y="1842496"/>
                <a:ext cx="1621892" cy="3158243"/>
                <a:chOff x="3406294" y="1454480"/>
                <a:chExt cx="2162523" cy="4210989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978881" y="1454480"/>
                  <a:ext cx="1017348" cy="2488885"/>
                  <a:chOff x="3978881" y="1454480"/>
                  <a:chExt cx="1017348" cy="2488885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4023132" y="1454480"/>
                    <a:ext cx="928846" cy="2488885"/>
                    <a:chOff x="4023132" y="1454480"/>
                    <a:chExt cx="928846" cy="2488885"/>
                  </a:xfrm>
                </p:grpSpPr>
                <p:sp>
                  <p:nvSpPr>
                    <p:cNvPr id="137" name="Oval 136"/>
                    <p:cNvSpPr/>
                    <p:nvPr/>
                  </p:nvSpPr>
                  <p:spPr>
                    <a:xfrm>
                      <a:off x="4357567" y="3683388"/>
                      <a:ext cx="259977" cy="259977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138" name="Straight Connector 137"/>
                    <p:cNvCxnSpPr/>
                    <p:nvPr/>
                  </p:nvCxnSpPr>
                  <p:spPr>
                    <a:xfrm>
                      <a:off x="4487555" y="2510796"/>
                      <a:ext cx="0" cy="1188720"/>
                    </a:xfrm>
                    <a:prstGeom prst="line">
                      <a:avLst/>
                    </a:prstGeom>
                    <a:ln>
                      <a:solidFill>
                        <a:schemeClr val="accent6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0" name="Freeform 139"/>
                    <p:cNvSpPr/>
                    <p:nvPr/>
                  </p:nvSpPr>
                  <p:spPr>
                    <a:xfrm rot="10800000">
                      <a:off x="4023132" y="1454480"/>
                      <a:ext cx="928846" cy="1082180"/>
                    </a:xfrm>
                    <a:custGeom>
                      <a:avLst/>
                      <a:gdLst>
                        <a:gd name="connsiteX0" fmla="*/ 113084 w 970350"/>
                        <a:gd name="connsiteY0" fmla="*/ 645215 h 1130536"/>
                        <a:gd name="connsiteX1" fmla="*/ 485174 w 970350"/>
                        <a:gd name="connsiteY1" fmla="*/ 273124 h 1130536"/>
                        <a:gd name="connsiteX2" fmla="*/ 857264 w 970350"/>
                        <a:gd name="connsiteY2" fmla="*/ 645215 h 1130536"/>
                        <a:gd name="connsiteX3" fmla="*/ 485174 w 970350"/>
                        <a:gd name="connsiteY3" fmla="*/ 1017306 h 1130536"/>
                        <a:gd name="connsiteX4" fmla="*/ 113084 w 970350"/>
                        <a:gd name="connsiteY4" fmla="*/ 645215 h 1130536"/>
                        <a:gd name="connsiteX5" fmla="*/ 74804 w 970350"/>
                        <a:gd name="connsiteY5" fmla="*/ 645215 h 1130536"/>
                        <a:gd name="connsiteX6" fmla="*/ 485174 w 970350"/>
                        <a:gd name="connsiteY6" fmla="*/ 1055585 h 1130536"/>
                        <a:gd name="connsiteX7" fmla="*/ 895544 w 970350"/>
                        <a:gd name="connsiteY7" fmla="*/ 645215 h 1130536"/>
                        <a:gd name="connsiteX8" fmla="*/ 485174 w 970350"/>
                        <a:gd name="connsiteY8" fmla="*/ 234845 h 1130536"/>
                        <a:gd name="connsiteX9" fmla="*/ 74804 w 970350"/>
                        <a:gd name="connsiteY9" fmla="*/ 645215 h 1130536"/>
                        <a:gd name="connsiteX10" fmla="*/ 0 w 970350"/>
                        <a:gd name="connsiteY10" fmla="*/ 645361 h 1130536"/>
                        <a:gd name="connsiteX11" fmla="*/ 296323 w 970350"/>
                        <a:gd name="connsiteY11" fmla="*/ 198313 h 1130536"/>
                        <a:gd name="connsiteX12" fmla="*/ 386366 w 970350"/>
                        <a:gd name="connsiteY12" fmla="*/ 170362 h 1130536"/>
                        <a:gd name="connsiteX13" fmla="*/ 485175 w 970350"/>
                        <a:gd name="connsiteY13" fmla="*/ 0 h 1130536"/>
                        <a:gd name="connsiteX14" fmla="*/ 583985 w 970350"/>
                        <a:gd name="connsiteY14" fmla="*/ 170362 h 1130536"/>
                        <a:gd name="connsiteX15" fmla="*/ 674028 w 970350"/>
                        <a:gd name="connsiteY15" fmla="*/ 198313 h 1130536"/>
                        <a:gd name="connsiteX16" fmla="*/ 970350 w 970350"/>
                        <a:gd name="connsiteY16" fmla="*/ 645361 h 1130536"/>
                        <a:gd name="connsiteX17" fmla="*/ 485175 w 970350"/>
                        <a:gd name="connsiteY17" fmla="*/ 1130536 h 1130536"/>
                        <a:gd name="connsiteX18" fmla="*/ 0 w 970350"/>
                        <a:gd name="connsiteY18" fmla="*/ 645361 h 1130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970350" h="1130536">
                          <a:moveTo>
                            <a:pt x="113084" y="645215"/>
                          </a:moveTo>
                          <a:cubicBezTo>
                            <a:pt x="113084" y="439715"/>
                            <a:pt x="279674" y="273124"/>
                            <a:pt x="485174" y="273124"/>
                          </a:cubicBezTo>
                          <a:cubicBezTo>
                            <a:pt x="690674" y="273124"/>
                            <a:pt x="857264" y="439715"/>
                            <a:pt x="857264" y="645215"/>
                          </a:cubicBezTo>
                          <a:cubicBezTo>
                            <a:pt x="857264" y="850715"/>
                            <a:pt x="690674" y="1017306"/>
                            <a:pt x="485174" y="1017306"/>
                          </a:cubicBezTo>
                          <a:cubicBezTo>
                            <a:pt x="279674" y="1017306"/>
                            <a:pt x="113084" y="850715"/>
                            <a:pt x="113084" y="645215"/>
                          </a:cubicBezTo>
                          <a:close/>
                          <a:moveTo>
                            <a:pt x="74804" y="645215"/>
                          </a:moveTo>
                          <a:cubicBezTo>
                            <a:pt x="74804" y="871856"/>
                            <a:pt x="258533" y="1055585"/>
                            <a:pt x="485174" y="1055585"/>
                          </a:cubicBezTo>
                          <a:cubicBezTo>
                            <a:pt x="711815" y="1055585"/>
                            <a:pt x="895544" y="871856"/>
                            <a:pt x="895544" y="645215"/>
                          </a:cubicBezTo>
                          <a:cubicBezTo>
                            <a:pt x="895544" y="418574"/>
                            <a:pt x="711815" y="234845"/>
                            <a:pt x="485174" y="234845"/>
                          </a:cubicBezTo>
                          <a:cubicBezTo>
                            <a:pt x="258533" y="234845"/>
                            <a:pt x="74804" y="418574"/>
                            <a:pt x="74804" y="645215"/>
                          </a:cubicBezTo>
                          <a:close/>
                          <a:moveTo>
                            <a:pt x="0" y="645361"/>
                          </a:moveTo>
                          <a:cubicBezTo>
                            <a:pt x="0" y="444394"/>
                            <a:pt x="122187" y="271966"/>
                            <a:pt x="296323" y="198313"/>
                          </a:cubicBezTo>
                          <a:lnTo>
                            <a:pt x="386366" y="170362"/>
                          </a:lnTo>
                          <a:lnTo>
                            <a:pt x="485175" y="0"/>
                          </a:lnTo>
                          <a:lnTo>
                            <a:pt x="583985" y="170362"/>
                          </a:lnTo>
                          <a:lnTo>
                            <a:pt x="674028" y="198313"/>
                          </a:lnTo>
                          <a:cubicBezTo>
                            <a:pt x="848164" y="271966"/>
                            <a:pt x="970350" y="444394"/>
                            <a:pt x="970350" y="645361"/>
                          </a:cubicBezTo>
                          <a:cubicBezTo>
                            <a:pt x="970350" y="913316"/>
                            <a:pt x="753130" y="1130536"/>
                            <a:pt x="485175" y="1130536"/>
                          </a:cubicBezTo>
                          <a:cubicBezTo>
                            <a:pt x="217220" y="1130536"/>
                            <a:pt x="0" y="913316"/>
                            <a:pt x="0" y="645361"/>
                          </a:cubicBez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35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3978881" y="1701555"/>
                    <a:ext cx="1017348" cy="430887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pPr algn="ctr"/>
                    <a:r>
                      <a:rPr lang="en-US" sz="1500" b="1" dirty="0">
                        <a:cs typeface="Arial" panose="020B0604020202020204" pitchFamily="34" charset="0"/>
                      </a:rPr>
                      <a:t>2000s</a:t>
                    </a:r>
                    <a:endParaRPr lang="en-US" sz="900" b="1" dirty="0"/>
                  </a:p>
                </p:txBody>
              </p:sp>
            </p:grpSp>
            <p:sp>
              <p:nvSpPr>
                <p:cNvPr id="183" name="Rectangle 182"/>
                <p:cNvSpPr/>
                <p:nvPr/>
              </p:nvSpPr>
              <p:spPr>
                <a:xfrm>
                  <a:off x="3406294" y="4413844"/>
                  <a:ext cx="2162523" cy="1251625"/>
                </a:xfrm>
                <a:prstGeom prst="rect">
                  <a:avLst/>
                </a:prstGeom>
                <a:ln w="28575">
                  <a:solidFill>
                    <a:schemeClr val="accent3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b="1" dirty="0">
                      <a:cs typeface="Arial" panose="020B0604020202020204" pitchFamily="34" charset="0"/>
                    </a:rPr>
                    <a:t>SPAR-H</a:t>
                  </a:r>
                  <a:endParaRPr lang="en-US" sz="1400" b="1" dirty="0"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sz="1400" dirty="0">
                      <a:cs typeface="Arial" panose="020B0604020202020204" pitchFamily="34" charset="0"/>
                    </a:rPr>
                    <a:t>Task-level HFEs defined by analyst</a:t>
                  </a:r>
                  <a:endParaRPr lang="en-US" sz="1100" dirty="0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5882637" y="1842496"/>
                <a:ext cx="1621893" cy="3373686"/>
                <a:chOff x="6664561" y="1454480"/>
                <a:chExt cx="2162523" cy="4498246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7237148" y="1454480"/>
                  <a:ext cx="1017347" cy="2488885"/>
                  <a:chOff x="7237148" y="1454480"/>
                  <a:chExt cx="1017347" cy="2488885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7281399" y="1454480"/>
                    <a:ext cx="928846" cy="2488885"/>
                    <a:chOff x="7281399" y="1454480"/>
                    <a:chExt cx="928846" cy="2488885"/>
                  </a:xfrm>
                </p:grpSpPr>
                <p:sp>
                  <p:nvSpPr>
                    <p:cNvPr id="149" name="Oval 148"/>
                    <p:cNvSpPr/>
                    <p:nvPr/>
                  </p:nvSpPr>
                  <p:spPr>
                    <a:xfrm>
                      <a:off x="7615832" y="3683388"/>
                      <a:ext cx="259978" cy="259977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150" name="Straight Connector 149"/>
                    <p:cNvCxnSpPr>
                      <a:cxnSpLocks/>
                    </p:cNvCxnSpPr>
                    <p:nvPr/>
                  </p:nvCxnSpPr>
                  <p:spPr>
                    <a:xfrm>
                      <a:off x="7745821" y="2510797"/>
                      <a:ext cx="0" cy="1188721"/>
                    </a:xfrm>
                    <a:prstGeom prst="line">
                      <a:avLst/>
                    </a:prstGeom>
                    <a:ln>
                      <a:solidFill>
                        <a:schemeClr val="accent6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2" name="Freeform 151"/>
                    <p:cNvSpPr/>
                    <p:nvPr/>
                  </p:nvSpPr>
                  <p:spPr>
                    <a:xfrm rot="10800000">
                      <a:off x="7281399" y="1454480"/>
                      <a:ext cx="928846" cy="1082181"/>
                    </a:xfrm>
                    <a:custGeom>
                      <a:avLst/>
                      <a:gdLst>
                        <a:gd name="connsiteX0" fmla="*/ 113084 w 970350"/>
                        <a:gd name="connsiteY0" fmla="*/ 645215 h 1130536"/>
                        <a:gd name="connsiteX1" fmla="*/ 485174 w 970350"/>
                        <a:gd name="connsiteY1" fmla="*/ 273124 h 1130536"/>
                        <a:gd name="connsiteX2" fmla="*/ 857264 w 970350"/>
                        <a:gd name="connsiteY2" fmla="*/ 645215 h 1130536"/>
                        <a:gd name="connsiteX3" fmla="*/ 485174 w 970350"/>
                        <a:gd name="connsiteY3" fmla="*/ 1017306 h 1130536"/>
                        <a:gd name="connsiteX4" fmla="*/ 113084 w 970350"/>
                        <a:gd name="connsiteY4" fmla="*/ 645215 h 1130536"/>
                        <a:gd name="connsiteX5" fmla="*/ 74804 w 970350"/>
                        <a:gd name="connsiteY5" fmla="*/ 645215 h 1130536"/>
                        <a:gd name="connsiteX6" fmla="*/ 485174 w 970350"/>
                        <a:gd name="connsiteY6" fmla="*/ 1055585 h 1130536"/>
                        <a:gd name="connsiteX7" fmla="*/ 895544 w 970350"/>
                        <a:gd name="connsiteY7" fmla="*/ 645215 h 1130536"/>
                        <a:gd name="connsiteX8" fmla="*/ 485174 w 970350"/>
                        <a:gd name="connsiteY8" fmla="*/ 234845 h 1130536"/>
                        <a:gd name="connsiteX9" fmla="*/ 74804 w 970350"/>
                        <a:gd name="connsiteY9" fmla="*/ 645215 h 1130536"/>
                        <a:gd name="connsiteX10" fmla="*/ 0 w 970350"/>
                        <a:gd name="connsiteY10" fmla="*/ 645361 h 1130536"/>
                        <a:gd name="connsiteX11" fmla="*/ 296323 w 970350"/>
                        <a:gd name="connsiteY11" fmla="*/ 198313 h 1130536"/>
                        <a:gd name="connsiteX12" fmla="*/ 386366 w 970350"/>
                        <a:gd name="connsiteY12" fmla="*/ 170362 h 1130536"/>
                        <a:gd name="connsiteX13" fmla="*/ 485175 w 970350"/>
                        <a:gd name="connsiteY13" fmla="*/ 0 h 1130536"/>
                        <a:gd name="connsiteX14" fmla="*/ 583985 w 970350"/>
                        <a:gd name="connsiteY14" fmla="*/ 170362 h 1130536"/>
                        <a:gd name="connsiteX15" fmla="*/ 674028 w 970350"/>
                        <a:gd name="connsiteY15" fmla="*/ 198313 h 1130536"/>
                        <a:gd name="connsiteX16" fmla="*/ 970350 w 970350"/>
                        <a:gd name="connsiteY16" fmla="*/ 645361 h 1130536"/>
                        <a:gd name="connsiteX17" fmla="*/ 485175 w 970350"/>
                        <a:gd name="connsiteY17" fmla="*/ 1130536 h 1130536"/>
                        <a:gd name="connsiteX18" fmla="*/ 0 w 970350"/>
                        <a:gd name="connsiteY18" fmla="*/ 645361 h 1130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970350" h="1130536">
                          <a:moveTo>
                            <a:pt x="113084" y="645215"/>
                          </a:moveTo>
                          <a:cubicBezTo>
                            <a:pt x="113084" y="439715"/>
                            <a:pt x="279674" y="273124"/>
                            <a:pt x="485174" y="273124"/>
                          </a:cubicBezTo>
                          <a:cubicBezTo>
                            <a:pt x="690674" y="273124"/>
                            <a:pt x="857264" y="439715"/>
                            <a:pt x="857264" y="645215"/>
                          </a:cubicBezTo>
                          <a:cubicBezTo>
                            <a:pt x="857264" y="850715"/>
                            <a:pt x="690674" y="1017306"/>
                            <a:pt x="485174" y="1017306"/>
                          </a:cubicBezTo>
                          <a:cubicBezTo>
                            <a:pt x="279674" y="1017306"/>
                            <a:pt x="113084" y="850715"/>
                            <a:pt x="113084" y="645215"/>
                          </a:cubicBezTo>
                          <a:close/>
                          <a:moveTo>
                            <a:pt x="74804" y="645215"/>
                          </a:moveTo>
                          <a:cubicBezTo>
                            <a:pt x="74804" y="871856"/>
                            <a:pt x="258533" y="1055585"/>
                            <a:pt x="485174" y="1055585"/>
                          </a:cubicBezTo>
                          <a:cubicBezTo>
                            <a:pt x="711815" y="1055585"/>
                            <a:pt x="895544" y="871856"/>
                            <a:pt x="895544" y="645215"/>
                          </a:cubicBezTo>
                          <a:cubicBezTo>
                            <a:pt x="895544" y="418574"/>
                            <a:pt x="711815" y="234845"/>
                            <a:pt x="485174" y="234845"/>
                          </a:cubicBezTo>
                          <a:cubicBezTo>
                            <a:pt x="258533" y="234845"/>
                            <a:pt x="74804" y="418574"/>
                            <a:pt x="74804" y="645215"/>
                          </a:cubicBezTo>
                          <a:close/>
                          <a:moveTo>
                            <a:pt x="0" y="645361"/>
                          </a:moveTo>
                          <a:cubicBezTo>
                            <a:pt x="0" y="444394"/>
                            <a:pt x="122187" y="271966"/>
                            <a:pt x="296323" y="198313"/>
                          </a:cubicBezTo>
                          <a:lnTo>
                            <a:pt x="386366" y="170362"/>
                          </a:lnTo>
                          <a:lnTo>
                            <a:pt x="485175" y="0"/>
                          </a:lnTo>
                          <a:lnTo>
                            <a:pt x="583985" y="170362"/>
                          </a:lnTo>
                          <a:lnTo>
                            <a:pt x="674028" y="198313"/>
                          </a:lnTo>
                          <a:cubicBezTo>
                            <a:pt x="848164" y="271966"/>
                            <a:pt x="970350" y="444394"/>
                            <a:pt x="970350" y="645361"/>
                          </a:cubicBezTo>
                          <a:cubicBezTo>
                            <a:pt x="970350" y="913316"/>
                            <a:pt x="753130" y="1130536"/>
                            <a:pt x="485175" y="1130536"/>
                          </a:cubicBezTo>
                          <a:cubicBezTo>
                            <a:pt x="217220" y="1130536"/>
                            <a:pt x="0" y="913316"/>
                            <a:pt x="0" y="645361"/>
                          </a:cubicBez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35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7237148" y="1701555"/>
                    <a:ext cx="1017347" cy="430886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pPr algn="ctr"/>
                    <a:r>
                      <a:rPr lang="en-US" sz="1500" b="1" dirty="0">
                        <a:cs typeface="Arial" panose="020B0604020202020204" pitchFamily="34" charset="0"/>
                      </a:rPr>
                      <a:t>2020</a:t>
                    </a:r>
                    <a:endParaRPr lang="en-US" sz="900" b="1" dirty="0"/>
                  </a:p>
                </p:txBody>
              </p:sp>
            </p:grpSp>
            <p:sp>
              <p:nvSpPr>
                <p:cNvPr id="184" name="Rectangle 183"/>
                <p:cNvSpPr/>
                <p:nvPr/>
              </p:nvSpPr>
              <p:spPr>
                <a:xfrm>
                  <a:off x="6664561" y="4413844"/>
                  <a:ext cx="2162523" cy="1538882"/>
                </a:xfrm>
                <a:prstGeom prst="rect">
                  <a:avLst/>
                </a:prstGeom>
                <a:ln w="28575">
                  <a:solidFill>
                    <a:schemeClr val="accent4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b="1" dirty="0">
                      <a:cs typeface="Arial" panose="020B0604020202020204" pitchFamily="34" charset="0"/>
                    </a:rPr>
                    <a:t>IDHEAS</a:t>
                  </a:r>
                  <a:endParaRPr lang="en-US" sz="1400" b="1" dirty="0"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sz="1400" dirty="0">
                      <a:cs typeface="Arial" panose="020B0604020202020204" pitchFamily="34" charset="0"/>
                    </a:rPr>
                    <a:t>Objective and task-level HFEs defined by parent PRA</a:t>
                  </a:r>
                  <a:endParaRPr lang="en-US" sz="1100" dirty="0"/>
                </a:p>
              </p:txBody>
            </p:sp>
          </p:grp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6A80EC8-4F89-5FA4-7D7E-BEA01B2F71E0}"/>
                  </a:ext>
                </a:extLst>
              </p:cNvPr>
              <p:cNvCxnSpPr>
                <a:cxnSpLocks/>
                <a:stCxn id="41" idx="4"/>
                <a:endCxn id="92" idx="0"/>
              </p:cNvCxnSpPr>
              <p:nvPr/>
            </p:nvCxnSpPr>
            <p:spPr>
              <a:xfrm flipH="1">
                <a:off x="932595" y="3709160"/>
                <a:ext cx="1" cy="352860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B3AA14E-AA6C-933B-1739-DCF925B0DF55}"/>
                  </a:ext>
                </a:extLst>
              </p:cNvPr>
              <p:cNvCxnSpPr>
                <a:cxnSpLocks/>
                <a:stCxn id="180" idx="2"/>
                <a:endCxn id="143" idx="4"/>
              </p:cNvCxnSpPr>
              <p:nvPr/>
            </p:nvCxnSpPr>
            <p:spPr>
              <a:xfrm>
                <a:off x="2372842" y="3016541"/>
                <a:ext cx="2" cy="497637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26FA9C27-B1EE-5E9F-BF77-796002D403D9}"/>
                  </a:ext>
                </a:extLst>
              </p:cNvPr>
              <p:cNvCxnSpPr>
                <a:cxnSpLocks/>
                <a:stCxn id="137" idx="4"/>
                <a:endCxn id="183" idx="0"/>
              </p:cNvCxnSpPr>
              <p:nvPr/>
            </p:nvCxnSpPr>
            <p:spPr>
              <a:xfrm>
                <a:off x="3813089" y="3709160"/>
                <a:ext cx="0" cy="352860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9BDF1CD-DF08-F605-B1FB-54FE5A46DC32}"/>
                  </a:ext>
                </a:extLst>
              </p:cNvPr>
              <p:cNvCxnSpPr>
                <a:cxnSpLocks/>
                <a:stCxn id="181" idx="2"/>
                <a:endCxn id="161" idx="4"/>
              </p:cNvCxnSpPr>
              <p:nvPr/>
            </p:nvCxnSpPr>
            <p:spPr>
              <a:xfrm>
                <a:off x="5253336" y="3016541"/>
                <a:ext cx="1" cy="497637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7DED869-AFEF-18E2-58E2-8A16F9B9EB85}"/>
                  </a:ext>
                </a:extLst>
              </p:cNvPr>
              <p:cNvCxnSpPr>
                <a:cxnSpLocks/>
                <a:stCxn id="149" idx="4"/>
                <a:endCxn id="184" idx="0"/>
              </p:cNvCxnSpPr>
              <p:nvPr/>
            </p:nvCxnSpPr>
            <p:spPr>
              <a:xfrm>
                <a:off x="6693582" y="3709161"/>
                <a:ext cx="2" cy="352859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B5CD3FC6-0CA1-2699-52A2-D9771621AFE4}"/>
                  </a:ext>
                </a:extLst>
              </p:cNvPr>
              <p:cNvCxnSpPr>
                <a:cxnSpLocks/>
                <a:stCxn id="182" idx="2"/>
                <a:endCxn id="167" idx="4"/>
              </p:cNvCxnSpPr>
              <p:nvPr/>
            </p:nvCxnSpPr>
            <p:spPr>
              <a:xfrm>
                <a:off x="8133833" y="3222043"/>
                <a:ext cx="0" cy="282193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5C336B0-C33F-6351-F690-DB3A47091D5C}"/>
                </a:ext>
              </a:extLst>
            </p:cNvPr>
            <p:cNvGrpSpPr/>
            <p:nvPr/>
          </p:nvGrpSpPr>
          <p:grpSpPr>
            <a:xfrm rot="10800000">
              <a:off x="2027858" y="5515454"/>
              <a:ext cx="684861" cy="811084"/>
              <a:chOff x="327384" y="4160439"/>
              <a:chExt cx="684861" cy="811084"/>
            </a:xfrm>
          </p:grpSpPr>
          <p:sp>
            <p:nvSpPr>
              <p:cNvPr id="65" name="Circle: Hollow 64">
                <a:extLst>
                  <a:ext uri="{FF2B5EF4-FFF2-40B4-BE49-F238E27FC236}">
                    <a16:creationId xmlns:a16="http://schemas.microsoft.com/office/drawing/2014/main" id="{D8B8F940-1889-92E8-9270-FC83114585F9}"/>
                  </a:ext>
                </a:extLst>
              </p:cNvPr>
              <p:cNvSpPr/>
              <p:nvPr/>
            </p:nvSpPr>
            <p:spPr>
              <a:xfrm>
                <a:off x="327384" y="4160439"/>
                <a:ext cx="684861" cy="688644"/>
              </a:xfrm>
              <a:prstGeom prst="donut">
                <a:avLst>
                  <a:gd name="adj" fmla="val 6540"/>
                </a:avLst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F95071B7-00B3-F2C7-EE44-EFA6CAEF4611}"/>
                  </a:ext>
                </a:extLst>
              </p:cNvPr>
              <p:cNvSpPr/>
              <p:nvPr/>
            </p:nvSpPr>
            <p:spPr>
              <a:xfrm rot="10800000">
                <a:off x="603409" y="4849083"/>
                <a:ext cx="140494" cy="12244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184EDCD-9F79-819A-552C-FDCD30F57E4A}"/>
                </a:ext>
              </a:extLst>
            </p:cNvPr>
            <p:cNvGrpSpPr/>
            <p:nvPr/>
          </p:nvGrpSpPr>
          <p:grpSpPr>
            <a:xfrm>
              <a:off x="6348601" y="2798134"/>
              <a:ext cx="685800" cy="811084"/>
              <a:chOff x="314663" y="4160439"/>
              <a:chExt cx="685800" cy="811084"/>
            </a:xfrm>
          </p:grpSpPr>
          <p:sp>
            <p:nvSpPr>
              <p:cNvPr id="69" name="Circle: Hollow 68">
                <a:extLst>
                  <a:ext uri="{FF2B5EF4-FFF2-40B4-BE49-F238E27FC236}">
                    <a16:creationId xmlns:a16="http://schemas.microsoft.com/office/drawing/2014/main" id="{EE697BA3-A97B-E14E-D36B-0BC4BD6A0FDE}"/>
                  </a:ext>
                </a:extLst>
              </p:cNvPr>
              <p:cNvSpPr/>
              <p:nvPr/>
            </p:nvSpPr>
            <p:spPr>
              <a:xfrm>
                <a:off x="314663" y="4160439"/>
                <a:ext cx="685800" cy="688644"/>
              </a:xfrm>
              <a:prstGeom prst="donut">
                <a:avLst>
                  <a:gd name="adj" fmla="val 6540"/>
                </a:avLst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80C88C9B-90B8-8864-496D-BCF866065265}"/>
                  </a:ext>
                </a:extLst>
              </p:cNvPr>
              <p:cNvSpPr/>
              <p:nvPr/>
            </p:nvSpPr>
            <p:spPr>
              <a:xfrm rot="10800000">
                <a:off x="595789" y="4849083"/>
                <a:ext cx="140494" cy="12244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A7C2528-B28E-A517-DFA6-0BCFB724050C}"/>
                </a:ext>
              </a:extLst>
            </p:cNvPr>
            <p:cNvGrpSpPr/>
            <p:nvPr/>
          </p:nvGrpSpPr>
          <p:grpSpPr>
            <a:xfrm>
              <a:off x="589547" y="2797709"/>
              <a:ext cx="684861" cy="811084"/>
              <a:chOff x="327384" y="4160439"/>
              <a:chExt cx="684861" cy="811084"/>
            </a:xfrm>
            <a:solidFill>
              <a:schemeClr val="accent1"/>
            </a:solidFill>
          </p:grpSpPr>
          <p:sp>
            <p:nvSpPr>
              <p:cNvPr id="74" name="Circle: Hollow 73">
                <a:extLst>
                  <a:ext uri="{FF2B5EF4-FFF2-40B4-BE49-F238E27FC236}">
                    <a16:creationId xmlns:a16="http://schemas.microsoft.com/office/drawing/2014/main" id="{857A0E6C-27FD-E556-73A1-B8CA365EB94F}"/>
                  </a:ext>
                </a:extLst>
              </p:cNvPr>
              <p:cNvSpPr/>
              <p:nvPr/>
            </p:nvSpPr>
            <p:spPr>
              <a:xfrm>
                <a:off x="327384" y="4160439"/>
                <a:ext cx="684861" cy="688644"/>
              </a:xfrm>
              <a:prstGeom prst="donut">
                <a:avLst>
                  <a:gd name="adj" fmla="val 6540"/>
                </a:avLst>
              </a:prstGeom>
              <a:grpFill/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Isosceles Triangle 74">
                <a:extLst>
                  <a:ext uri="{FF2B5EF4-FFF2-40B4-BE49-F238E27FC236}">
                    <a16:creationId xmlns:a16="http://schemas.microsoft.com/office/drawing/2014/main" id="{84B76D66-30EE-573D-6814-88BAEEE6B96E}"/>
                  </a:ext>
                </a:extLst>
              </p:cNvPr>
              <p:cNvSpPr/>
              <p:nvPr/>
            </p:nvSpPr>
            <p:spPr>
              <a:xfrm rot="10800000">
                <a:off x="603409" y="4849083"/>
                <a:ext cx="140494" cy="122440"/>
              </a:xfrm>
              <a:prstGeom prst="triangle">
                <a:avLst/>
              </a:prstGeom>
              <a:grpFill/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D8F2656-623F-EC9D-D0BE-521EF19CEB50}"/>
                </a:ext>
              </a:extLst>
            </p:cNvPr>
            <p:cNvGrpSpPr/>
            <p:nvPr/>
          </p:nvGrpSpPr>
          <p:grpSpPr>
            <a:xfrm rot="10800000">
              <a:off x="4907596" y="5522617"/>
              <a:ext cx="684861" cy="811084"/>
              <a:chOff x="327384" y="4160439"/>
              <a:chExt cx="684861" cy="811084"/>
            </a:xfrm>
            <a:solidFill>
              <a:schemeClr val="accent1"/>
            </a:solidFill>
          </p:grpSpPr>
          <p:sp>
            <p:nvSpPr>
              <p:cNvPr id="78" name="Circle: Hollow 77">
                <a:extLst>
                  <a:ext uri="{FF2B5EF4-FFF2-40B4-BE49-F238E27FC236}">
                    <a16:creationId xmlns:a16="http://schemas.microsoft.com/office/drawing/2014/main" id="{8C524A8E-5F9D-D174-D2A7-C4A553B51538}"/>
                  </a:ext>
                </a:extLst>
              </p:cNvPr>
              <p:cNvSpPr/>
              <p:nvPr/>
            </p:nvSpPr>
            <p:spPr>
              <a:xfrm>
                <a:off x="327384" y="4160439"/>
                <a:ext cx="684861" cy="688644"/>
              </a:xfrm>
              <a:prstGeom prst="donut">
                <a:avLst>
                  <a:gd name="adj" fmla="val 6540"/>
                </a:avLst>
              </a:prstGeom>
              <a:grpFill/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D777F664-56F9-6818-2B08-89968E55623C}"/>
                  </a:ext>
                </a:extLst>
              </p:cNvPr>
              <p:cNvSpPr/>
              <p:nvPr/>
            </p:nvSpPr>
            <p:spPr>
              <a:xfrm rot="10800000">
                <a:off x="603409" y="4849083"/>
                <a:ext cx="140494" cy="122440"/>
              </a:xfrm>
              <a:prstGeom prst="triangle">
                <a:avLst/>
              </a:prstGeom>
              <a:grpFill/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E98895E-FF8C-8458-21B5-1B846F4EABD9}"/>
                </a:ext>
              </a:extLst>
            </p:cNvPr>
            <p:cNvGrpSpPr/>
            <p:nvPr/>
          </p:nvGrpSpPr>
          <p:grpSpPr>
            <a:xfrm>
              <a:off x="3468923" y="2797710"/>
              <a:ext cx="684861" cy="811084"/>
              <a:chOff x="327384" y="4160439"/>
              <a:chExt cx="684861" cy="811084"/>
            </a:xfrm>
            <a:solidFill>
              <a:schemeClr val="accent3"/>
            </a:solidFill>
          </p:grpSpPr>
          <p:sp>
            <p:nvSpPr>
              <p:cNvPr id="83" name="Circle: Hollow 82">
                <a:extLst>
                  <a:ext uri="{FF2B5EF4-FFF2-40B4-BE49-F238E27FC236}">
                    <a16:creationId xmlns:a16="http://schemas.microsoft.com/office/drawing/2014/main" id="{1DE27C09-2575-BC2F-9B11-73BC7643E5FB}"/>
                  </a:ext>
                </a:extLst>
              </p:cNvPr>
              <p:cNvSpPr/>
              <p:nvPr/>
            </p:nvSpPr>
            <p:spPr>
              <a:xfrm>
                <a:off x="327384" y="4160439"/>
                <a:ext cx="684861" cy="688644"/>
              </a:xfrm>
              <a:prstGeom prst="donut">
                <a:avLst>
                  <a:gd name="adj" fmla="val 6540"/>
                </a:avLst>
              </a:prstGeom>
              <a:grpFill/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id="{58E2F355-1337-0E1B-88D7-68A0209DFC1B}"/>
                  </a:ext>
                </a:extLst>
              </p:cNvPr>
              <p:cNvSpPr/>
              <p:nvPr/>
            </p:nvSpPr>
            <p:spPr>
              <a:xfrm rot="10800000">
                <a:off x="603409" y="4849083"/>
                <a:ext cx="140494" cy="122440"/>
              </a:xfrm>
              <a:prstGeom prst="triangle">
                <a:avLst/>
              </a:prstGeom>
              <a:grpFill/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717FBE8-E2EF-A6F4-DDA9-3B7BAA293685}"/>
                </a:ext>
              </a:extLst>
            </p:cNvPr>
            <p:cNvGrpSpPr/>
            <p:nvPr/>
          </p:nvGrpSpPr>
          <p:grpSpPr>
            <a:xfrm rot="10800000">
              <a:off x="7789863" y="5509576"/>
              <a:ext cx="684861" cy="811084"/>
              <a:chOff x="327384" y="4160439"/>
              <a:chExt cx="684861" cy="811084"/>
            </a:xfrm>
            <a:solidFill>
              <a:schemeClr val="accent3"/>
            </a:solidFill>
          </p:grpSpPr>
          <p:sp>
            <p:nvSpPr>
              <p:cNvPr id="86" name="Circle: Hollow 85">
                <a:extLst>
                  <a:ext uri="{FF2B5EF4-FFF2-40B4-BE49-F238E27FC236}">
                    <a16:creationId xmlns:a16="http://schemas.microsoft.com/office/drawing/2014/main" id="{0A9AB93A-F16F-24EC-F906-2CBFC2E7A347}"/>
                  </a:ext>
                </a:extLst>
              </p:cNvPr>
              <p:cNvSpPr/>
              <p:nvPr/>
            </p:nvSpPr>
            <p:spPr>
              <a:xfrm>
                <a:off x="327384" y="4160439"/>
                <a:ext cx="684861" cy="688644"/>
              </a:xfrm>
              <a:prstGeom prst="donut">
                <a:avLst>
                  <a:gd name="adj" fmla="val 6540"/>
                </a:avLst>
              </a:prstGeom>
              <a:grpFill/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Isosceles Triangle 86">
                <a:extLst>
                  <a:ext uri="{FF2B5EF4-FFF2-40B4-BE49-F238E27FC236}">
                    <a16:creationId xmlns:a16="http://schemas.microsoft.com/office/drawing/2014/main" id="{93A4C153-F7E6-FAD4-D2A5-4DDD3819EC81}"/>
                  </a:ext>
                </a:extLst>
              </p:cNvPr>
              <p:cNvSpPr/>
              <p:nvPr/>
            </p:nvSpPr>
            <p:spPr>
              <a:xfrm rot="10800000">
                <a:off x="603409" y="4849083"/>
                <a:ext cx="140494" cy="122440"/>
              </a:xfrm>
              <a:prstGeom prst="triangle">
                <a:avLst/>
              </a:prstGeom>
              <a:grpFill/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086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71AD6-A0EC-9F37-E288-EDAD54B0D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can we more effectively define HFE? Factors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E3B35-D131-2FE5-58B5-A8F14A024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55682"/>
            <a:ext cx="5776615" cy="497048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Use a system-oriented perspective </a:t>
            </a:r>
            <a:r>
              <a:rPr lang="en-US" sz="2400" dirty="0"/>
              <a:t>to align HRA and PRA with common goal of </a:t>
            </a:r>
            <a:r>
              <a:rPr lang="en-US" sz="2400" i="1" dirty="0"/>
              <a:t>system</a:t>
            </a:r>
            <a:r>
              <a:rPr lang="en-US" sz="2400" dirty="0"/>
              <a:t> safety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Conceptualize HFE at a high level </a:t>
            </a:r>
            <a:r>
              <a:rPr lang="en-US" sz="2400" dirty="0"/>
              <a:t>to connect lower-level task errors to observable system impacts</a:t>
            </a:r>
          </a:p>
          <a:p>
            <a:pPr marL="457200" indent="-457200">
              <a:buFont typeface="+mj-lt"/>
              <a:buAutoNum type="arabicPeriod"/>
            </a:pPr>
            <a:endParaRPr lang="en-US" sz="21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Recognize that the HFE is a </a:t>
            </a:r>
            <a:r>
              <a:rPr lang="en-US" sz="2400" b="1" i="1" dirty="0"/>
              <a:t>failure</a:t>
            </a:r>
            <a:r>
              <a:rPr lang="en-US" sz="2400" dirty="0"/>
              <a:t>, not a performable task/objective</a:t>
            </a:r>
          </a:p>
          <a:p>
            <a:pPr lvl="1"/>
            <a:r>
              <a:rPr lang="en-US" sz="2100" dirty="0"/>
              <a:t>E.g., crews </a:t>
            </a:r>
            <a:r>
              <a:rPr lang="en-US" sz="2100" i="1" dirty="0"/>
              <a:t>perform </a:t>
            </a:r>
            <a:r>
              <a:rPr lang="en-US" sz="2100" dirty="0"/>
              <a:t>an objective, the </a:t>
            </a:r>
            <a:r>
              <a:rPr lang="en-US" sz="2100" i="1" dirty="0"/>
              <a:t>failure </a:t>
            </a:r>
            <a:r>
              <a:rPr lang="en-US" sz="2100" dirty="0"/>
              <a:t>of which is the HFE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FC0A2-150A-A01F-7F25-28DCDEAC0D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AD9CA-CE51-4EA4-AB23-C8F24DDE0002}" type="slidenum">
              <a:rPr lang="en-US" smtClean="0"/>
              <a:t>7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DE58A4-452C-3A2B-7347-B86045E7E69C}"/>
              </a:ext>
            </a:extLst>
          </p:cNvPr>
          <p:cNvGrpSpPr/>
          <p:nvPr/>
        </p:nvGrpSpPr>
        <p:grpSpPr>
          <a:xfrm>
            <a:off x="6510234" y="769426"/>
            <a:ext cx="2525486" cy="1777958"/>
            <a:chOff x="4338858" y="2312892"/>
            <a:chExt cx="2840579" cy="1999785"/>
          </a:xfrm>
        </p:grpSpPr>
        <p:pic>
          <p:nvPicPr>
            <p:cNvPr id="8" name="Graphic 7" descr="Close with solid fill">
              <a:extLst>
                <a:ext uri="{FF2B5EF4-FFF2-40B4-BE49-F238E27FC236}">
                  <a16:creationId xmlns:a16="http://schemas.microsoft.com/office/drawing/2014/main" id="{4C13F02A-49B3-FBD0-51C7-C43154279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20405" y="2968195"/>
              <a:ext cx="751307" cy="751307"/>
            </a:xfrm>
            <a:prstGeom prst="rect">
              <a:avLst/>
            </a:prstGeom>
          </p:spPr>
        </p:pic>
        <p:pic>
          <p:nvPicPr>
            <p:cNvPr id="12" name="Graphic 11" descr="Arrow Right with solid fill">
              <a:extLst>
                <a:ext uri="{FF2B5EF4-FFF2-40B4-BE49-F238E27FC236}">
                  <a16:creationId xmlns:a16="http://schemas.microsoft.com/office/drawing/2014/main" id="{C44AA759-265F-EF7B-01BC-FDFFD77B2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05605" y="2886648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Power Plant outline">
              <a:extLst>
                <a:ext uri="{FF2B5EF4-FFF2-40B4-BE49-F238E27FC236}">
                  <a16:creationId xmlns:a16="http://schemas.microsoft.com/office/drawing/2014/main" id="{C9CD9E32-763F-AF03-13F6-AF1BBBF03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65037" y="3398277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Gears outline">
              <a:extLst>
                <a:ext uri="{FF2B5EF4-FFF2-40B4-BE49-F238E27FC236}">
                  <a16:creationId xmlns:a16="http://schemas.microsoft.com/office/drawing/2014/main" id="{A067BD72-3F02-FD7A-1B1A-49E370DC4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65037" y="2312892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Head with gears outline">
              <a:extLst>
                <a:ext uri="{FF2B5EF4-FFF2-40B4-BE49-F238E27FC236}">
                  <a16:creationId xmlns:a16="http://schemas.microsoft.com/office/drawing/2014/main" id="{404C79C9-2E2D-FC9A-8E3C-029598FF2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338858" y="3398277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Drawing Figure outline">
              <a:extLst>
                <a:ext uri="{FF2B5EF4-FFF2-40B4-BE49-F238E27FC236}">
                  <a16:creationId xmlns:a16="http://schemas.microsoft.com/office/drawing/2014/main" id="{2BA239F6-61C3-96F5-D944-A0FF9E794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338858" y="2312892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Close with solid fill">
              <a:extLst>
                <a:ext uri="{FF2B5EF4-FFF2-40B4-BE49-F238E27FC236}">
                  <a16:creationId xmlns:a16="http://schemas.microsoft.com/office/drawing/2014/main" id="{655A2EA8-C151-2516-C409-321D6595F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46584" y="2968195"/>
              <a:ext cx="751307" cy="751307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AA5D54F-48A0-4888-0581-DFF53131BC49}"/>
              </a:ext>
            </a:extLst>
          </p:cNvPr>
          <p:cNvGrpSpPr>
            <a:grpSpLocks noChangeAspect="1"/>
          </p:cNvGrpSpPr>
          <p:nvPr/>
        </p:nvGrpSpPr>
        <p:grpSpPr>
          <a:xfrm>
            <a:off x="6655207" y="2876195"/>
            <a:ext cx="2235540" cy="1525550"/>
            <a:chOff x="5856514" y="3532414"/>
            <a:chExt cx="2235540" cy="152817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4C4C261-A2EB-D766-D27B-02E5227BDAA5}"/>
                </a:ext>
              </a:extLst>
            </p:cNvPr>
            <p:cNvSpPr/>
            <p:nvPr/>
          </p:nvSpPr>
          <p:spPr>
            <a:xfrm>
              <a:off x="5856514" y="3537857"/>
              <a:ext cx="620486" cy="620486"/>
            </a:xfrm>
            <a:prstGeom prst="ellipse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7AF671A-DF73-6698-F98D-C5A795628675}"/>
                </a:ext>
              </a:extLst>
            </p:cNvPr>
            <p:cNvSpPr/>
            <p:nvPr/>
          </p:nvSpPr>
          <p:spPr>
            <a:xfrm>
              <a:off x="6664041" y="3532414"/>
              <a:ext cx="620486" cy="620486"/>
            </a:xfrm>
            <a:prstGeom prst="ellipse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T2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CD551C5-45E0-F48F-56AA-83221AA291B0}"/>
                </a:ext>
              </a:extLst>
            </p:cNvPr>
            <p:cNvSpPr/>
            <p:nvPr/>
          </p:nvSpPr>
          <p:spPr>
            <a:xfrm>
              <a:off x="7471568" y="3532414"/>
              <a:ext cx="620486" cy="620486"/>
            </a:xfrm>
            <a:prstGeom prst="ellipse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T3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D30AC34-7ABF-EE37-2F6A-B346E128DB39}"/>
                </a:ext>
              </a:extLst>
            </p:cNvPr>
            <p:cNvSpPr/>
            <p:nvPr/>
          </p:nvSpPr>
          <p:spPr>
            <a:xfrm>
              <a:off x="6664041" y="4440099"/>
              <a:ext cx="620486" cy="62048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HFE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4D80E90-9660-076B-2151-BEC4FFBE5093}"/>
                </a:ext>
              </a:extLst>
            </p:cNvPr>
            <p:cNvCxnSpPr>
              <a:cxnSpLocks/>
              <a:stCxn id="27" idx="4"/>
              <a:endCxn id="30" idx="1"/>
            </p:cNvCxnSpPr>
            <p:nvPr/>
          </p:nvCxnSpPr>
          <p:spPr>
            <a:xfrm>
              <a:off x="6166757" y="4158344"/>
              <a:ext cx="588152" cy="372623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8A61137-4C34-413D-4582-D0B02F80C261}"/>
                </a:ext>
              </a:extLst>
            </p:cNvPr>
            <p:cNvCxnSpPr>
              <a:cxnSpLocks/>
              <a:stCxn id="29" idx="4"/>
              <a:endCxn id="30" idx="7"/>
            </p:cNvCxnSpPr>
            <p:nvPr/>
          </p:nvCxnSpPr>
          <p:spPr>
            <a:xfrm flipH="1">
              <a:off x="7193659" y="4152900"/>
              <a:ext cx="588152" cy="378066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21C345E-B808-6D11-735B-EA775622C53A}"/>
                </a:ext>
              </a:extLst>
            </p:cNvPr>
            <p:cNvCxnSpPr>
              <a:cxnSpLocks/>
              <a:stCxn id="28" idx="4"/>
              <a:endCxn id="30" idx="0"/>
            </p:cNvCxnSpPr>
            <p:nvPr/>
          </p:nvCxnSpPr>
          <p:spPr>
            <a:xfrm>
              <a:off x="6974284" y="4152900"/>
              <a:ext cx="0" cy="287199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79FA7C1-BB9B-8992-3981-4A62D7306C05}"/>
              </a:ext>
            </a:extLst>
          </p:cNvPr>
          <p:cNvGrpSpPr/>
          <p:nvPr/>
        </p:nvGrpSpPr>
        <p:grpSpPr>
          <a:xfrm>
            <a:off x="6666071" y="4730555"/>
            <a:ext cx="2213812" cy="1027058"/>
            <a:chOff x="6472988" y="5099596"/>
            <a:chExt cx="2213812" cy="1027058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F93AA16-9657-AFB9-1089-18A8CE6EE9DF}"/>
                </a:ext>
              </a:extLst>
            </p:cNvPr>
            <p:cNvCxnSpPr/>
            <p:nvPr/>
          </p:nvCxnSpPr>
          <p:spPr>
            <a:xfrm>
              <a:off x="6472989" y="5450307"/>
              <a:ext cx="2213811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B3A296E-1E64-557A-2461-3A277CF0F457}"/>
                </a:ext>
              </a:extLst>
            </p:cNvPr>
            <p:cNvCxnSpPr>
              <a:cxnSpLocks/>
            </p:cNvCxnSpPr>
            <p:nvPr/>
          </p:nvCxnSpPr>
          <p:spPr>
            <a:xfrm>
              <a:off x="7737552" y="6096001"/>
              <a:ext cx="949248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E2FC7C9-986E-70F5-6D7E-9A67756B41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7552" y="5450307"/>
              <a:ext cx="0" cy="657726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13A685F-B01F-5374-D70B-2073078D72ED}"/>
                </a:ext>
              </a:extLst>
            </p:cNvPr>
            <p:cNvSpPr txBox="1"/>
            <p:nvPr/>
          </p:nvSpPr>
          <p:spPr>
            <a:xfrm>
              <a:off x="6484784" y="5099596"/>
              <a:ext cx="1264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Objective 1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4EFEF82-FC8C-39DE-4AAD-D484D81EDC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37551" y="5149515"/>
              <a:ext cx="1" cy="295167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1182F1B-D827-5C90-BC54-818BB9FB301F}"/>
                </a:ext>
              </a:extLst>
            </p:cNvPr>
            <p:cNvSpPr txBox="1"/>
            <p:nvPr/>
          </p:nvSpPr>
          <p:spPr>
            <a:xfrm>
              <a:off x="6472988" y="5757322"/>
              <a:ext cx="1264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HFE 1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BA903E1-B533-2B9E-0308-DC3B11EA2774}"/>
                </a:ext>
              </a:extLst>
            </p:cNvPr>
            <p:cNvCxnSpPr>
              <a:cxnSpLocks/>
              <a:endCxn id="57" idx="3"/>
            </p:cNvCxnSpPr>
            <p:nvPr/>
          </p:nvCxnSpPr>
          <p:spPr>
            <a:xfrm>
              <a:off x="7427309" y="5941988"/>
              <a:ext cx="310242" cy="0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780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6158AF1-2E5D-3A4F-AFCD-DDD3F9062ECA}"/>
              </a:ext>
            </a:extLst>
          </p:cNvPr>
          <p:cNvGrpSpPr/>
          <p:nvPr/>
        </p:nvGrpSpPr>
        <p:grpSpPr>
          <a:xfrm>
            <a:off x="3673720" y="4305734"/>
            <a:ext cx="5353050" cy="2030225"/>
            <a:chOff x="3790950" y="4352626"/>
            <a:chExt cx="5353050" cy="2030225"/>
          </a:xfrm>
        </p:grpSpPr>
        <p:pic>
          <p:nvPicPr>
            <p:cNvPr id="9" name="Content Placeholder 5">
              <a:extLst>
                <a:ext uri="{FF2B5EF4-FFF2-40B4-BE49-F238E27FC236}">
                  <a16:creationId xmlns:a16="http://schemas.microsoft.com/office/drawing/2014/main" id="{1C170528-56F8-FC67-F9B8-D7F329EE48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57"/>
            <a:stretch/>
          </p:blipFill>
          <p:spPr bwMode="auto">
            <a:xfrm>
              <a:off x="3790950" y="4370282"/>
              <a:ext cx="5353050" cy="2012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3E23AC6-0239-D5CD-429F-2A4556049643}"/>
                </a:ext>
              </a:extLst>
            </p:cNvPr>
            <p:cNvSpPr/>
            <p:nvPr/>
          </p:nvSpPr>
          <p:spPr>
            <a:xfrm rot="19440487">
              <a:off x="6482266" y="4364131"/>
              <a:ext cx="162045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8B0399-DE56-D7B7-07A2-BE292D93C293}"/>
                </a:ext>
              </a:extLst>
            </p:cNvPr>
            <p:cNvSpPr/>
            <p:nvPr/>
          </p:nvSpPr>
          <p:spPr>
            <a:xfrm rot="2131179">
              <a:off x="7023084" y="4352626"/>
              <a:ext cx="162045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2E947C-A221-B687-AA73-8CB32FE9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Defining the HFE for HRA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C2A41-8BA8-6589-BCD1-BD84EA7BB9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AD9CA-CE51-4EA4-AB23-C8F24DDE0002}" type="slidenum">
              <a:rPr lang="en-US" smtClean="0"/>
              <a:t>8</a:t>
            </a:fld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D51E465-979B-6316-D81F-27028652BF10}"/>
              </a:ext>
            </a:extLst>
          </p:cNvPr>
          <p:cNvSpPr/>
          <p:nvPr/>
        </p:nvSpPr>
        <p:spPr>
          <a:xfrm>
            <a:off x="82060" y="1174776"/>
            <a:ext cx="8909540" cy="2395145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HFE is the </a:t>
            </a:r>
            <a:r>
              <a:rPr lang="en-US" sz="2400" b="1" dirty="0">
                <a:solidFill>
                  <a:schemeClr val="tx1"/>
                </a:solidFill>
              </a:rPr>
              <a:t>failed state of an overarching objective</a:t>
            </a:r>
            <a:r>
              <a:rPr lang="en-US" sz="2400" dirty="0">
                <a:solidFill>
                  <a:schemeClr val="tx1"/>
                </a:solidFill>
              </a:rPr>
              <a:t>, defined in accordance with scenario requirements. The HFE is the culmination of the failure process </a:t>
            </a:r>
            <a:r>
              <a:rPr lang="en-US" sz="2400" b="1" dirty="0">
                <a:solidFill>
                  <a:schemeClr val="tx1"/>
                </a:solidFill>
              </a:rPr>
              <a:t>composed of at least one failed function-level element </a:t>
            </a:r>
            <a:r>
              <a:rPr lang="en-US" sz="2400" dirty="0">
                <a:solidFill>
                  <a:schemeClr val="tx1"/>
                </a:solidFill>
              </a:rPr>
              <a:t>(e.g., MCF). The HFE is initiated by an erroneous, unintentional action by a human agent which, when not recovered, leads to a higher-order impact.</a:t>
            </a:r>
          </a:p>
        </p:txBody>
      </p:sp>
    </p:spTree>
    <p:extLst>
      <p:ext uri="{BB962C8B-B14F-4D97-AF65-F5344CB8AC3E}">
        <p14:creationId xmlns:p14="http://schemas.microsoft.com/office/powerpoint/2010/main" val="165625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947C-A221-B687-AA73-8CB32FE9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Relating the HFE to other </a:t>
            </a:r>
            <a:r>
              <a:rPr lang="en-US" sz="3200"/>
              <a:t>HRA variables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C2A41-8BA8-6589-BCD1-BD84EA7BB9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AD9CA-CE51-4EA4-AB23-C8F24DDE0002}" type="slidenum">
              <a:rPr lang="en-US" smtClean="0"/>
              <a:t>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65F8A1-4DB1-ABBC-6417-062B265AD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55682"/>
            <a:ext cx="8226264" cy="1260470"/>
          </a:xfrm>
        </p:spPr>
        <p:txBody>
          <a:bodyPr/>
          <a:lstStyle/>
          <a:p>
            <a:r>
              <a:rPr lang="en-US" sz="2400" dirty="0"/>
              <a:t>Objective-level HFEs connected to causal constructs in HRA</a:t>
            </a:r>
          </a:p>
          <a:p>
            <a:r>
              <a:rPr lang="en-US" sz="2400" dirty="0"/>
              <a:t>Defining the HFE anchors the hierarchical structure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1C170528-56F8-FC67-F9B8-D7F329EE48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4"/>
          <a:stretch/>
        </p:blipFill>
        <p:spPr bwMode="auto">
          <a:xfrm>
            <a:off x="5073649" y="2203660"/>
            <a:ext cx="4070351" cy="393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2429E0-1016-210F-867D-2C4AE30D3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2" y="2855003"/>
            <a:ext cx="4618101" cy="26313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7B462F-BEB0-40B6-6872-F0D7F0E3C9F3}"/>
              </a:ext>
            </a:extLst>
          </p:cNvPr>
          <p:cNvSpPr txBox="1"/>
          <p:nvPr/>
        </p:nvSpPr>
        <p:spPr>
          <a:xfrm>
            <a:off x="15008" y="5906910"/>
            <a:ext cx="4055344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Image: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lang="en-US" sz="800" dirty="0">
                <a:effectLst/>
              </a:rPr>
              <a:t>K. M. Groth, R. Smith, and R. Moradi, “A hybrid algorithm for developing third generation HRA methods using simulator data, causal models, and cognitive science,” </a:t>
            </a:r>
            <a:r>
              <a:rPr lang="en-US" sz="800" i="1" dirty="0" err="1">
                <a:effectLst/>
              </a:rPr>
              <a:t>Reliab</a:t>
            </a:r>
            <a:r>
              <a:rPr lang="en-US" sz="800" i="1" dirty="0">
                <a:effectLst/>
              </a:rPr>
              <a:t>. Eng. Syst. </a:t>
            </a:r>
            <a:r>
              <a:rPr lang="en-US" sz="800" i="1" dirty="0" err="1">
                <a:effectLst/>
              </a:rPr>
              <a:t>Saf</a:t>
            </a:r>
            <a:r>
              <a:rPr lang="en-US" sz="800" i="1" dirty="0">
                <a:effectLst/>
              </a:rPr>
              <a:t>.</a:t>
            </a:r>
            <a:r>
              <a:rPr lang="en-US" sz="800" dirty="0">
                <a:effectLst/>
              </a:rPr>
              <a:t>, vol. 191, 2019.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9778A11-6F43-8CB6-1C8D-A93A5BFC09DE}"/>
              </a:ext>
            </a:extLst>
          </p:cNvPr>
          <p:cNvSpPr/>
          <p:nvPr/>
        </p:nvSpPr>
        <p:spPr>
          <a:xfrm>
            <a:off x="4345069" y="3877025"/>
            <a:ext cx="728580" cy="58735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12850"/>
      </p:ext>
    </p:extLst>
  </p:cSld>
  <p:clrMapOvr>
    <a:masterClrMapping/>
  </p:clrMapOvr>
</p:sld>
</file>

<file path=ppt/theme/theme1.xml><?xml version="1.0" encoding="utf-8"?>
<a:theme xmlns:a="http://schemas.openxmlformats.org/drawingml/2006/main" name="SyRRApowerpoint2018">
  <a:themeElements>
    <a:clrScheme name="SyRRA2018">
      <a:dk1>
        <a:srgbClr val="000000"/>
      </a:dk1>
      <a:lt1>
        <a:srgbClr val="FFFFFF"/>
      </a:lt1>
      <a:dk2>
        <a:srgbClr val="135297"/>
      </a:dk2>
      <a:lt2>
        <a:srgbClr val="9E8C78"/>
      </a:lt2>
      <a:accent1>
        <a:srgbClr val="2B753E"/>
      </a:accent1>
      <a:accent2>
        <a:srgbClr val="800000"/>
      </a:accent2>
      <a:accent3>
        <a:srgbClr val="FFD520"/>
      </a:accent3>
      <a:accent4>
        <a:srgbClr val="002060"/>
      </a:accent4>
      <a:accent5>
        <a:srgbClr val="DDDDDD"/>
      </a:accent5>
      <a:accent6>
        <a:srgbClr val="9E8C78"/>
      </a:accent6>
      <a:hlink>
        <a:srgbClr val="0070C0"/>
      </a:hlink>
      <a:folHlink>
        <a:srgbClr val="0070C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yRRApowerpoint2018" id="{7F353455-E6E2-4675-878E-7B21432A22E7}" vid="{7F33329A-A526-4C9A-B62F-C4C55B0843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SyRRApowerpoint2018</Template>
  <TotalTime>1478</TotalTime>
  <Words>1203</Words>
  <Application>Microsoft Office PowerPoint</Application>
  <PresentationFormat>On-screen Show (4:3)</PresentationFormat>
  <Paragraphs>159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Bodoni MT Condensed</vt:lpstr>
      <vt:lpstr>Calibri</vt:lpstr>
      <vt:lpstr>Times New Roman</vt:lpstr>
      <vt:lpstr>Wingdings</vt:lpstr>
      <vt:lpstr>SyRRApowerpoint2018</vt:lpstr>
      <vt:lpstr>The Human Failure Event: What is it and what should it be?</vt:lpstr>
      <vt:lpstr>Our work: A two-pronged approach to investigating fundamental concepts in HRA</vt:lpstr>
      <vt:lpstr>Motivation: HRA is critical to engineering system safety</vt:lpstr>
      <vt:lpstr>Foundational concepts in HRA remain poorly-defined and lack standardization</vt:lpstr>
      <vt:lpstr>The HFE needs to be a well-defined HRA construct</vt:lpstr>
      <vt:lpstr>Methodology: Identifying the various HFE definitions and uses in HRA methods</vt:lpstr>
      <vt:lpstr>How can we more effectively define HFE? Factors to consider</vt:lpstr>
      <vt:lpstr>Defining the HFE for HRA</vt:lpstr>
      <vt:lpstr>Relating the HFE to other HRA variables</vt:lpstr>
      <vt:lpstr>Systems-oriented definition of HFE does not discount importance of cognitive factors</vt:lpstr>
      <vt:lpstr>Future Work</vt:lpstr>
      <vt:lpstr>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Failure Event: What is it and what should it be?</dc:title>
  <dc:creator>Vincent Philip Paglioni</dc:creator>
  <cp:lastModifiedBy>Vincent Philip Paglioni</cp:lastModifiedBy>
  <cp:revision>142</cp:revision>
  <dcterms:created xsi:type="dcterms:W3CDTF">2022-05-05T17:59:05Z</dcterms:created>
  <dcterms:modified xsi:type="dcterms:W3CDTF">2022-06-25T17:39:35Z</dcterms:modified>
</cp:coreProperties>
</file>