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269" r:id="rId6"/>
    <p:sldId id="376" r:id="rId7"/>
    <p:sldId id="274" r:id="rId8"/>
    <p:sldId id="275" r:id="rId9"/>
    <p:sldId id="378" r:id="rId10"/>
    <p:sldId id="290" r:id="rId11"/>
    <p:sldId id="276" r:id="rId12"/>
    <p:sldId id="377" r:id="rId13"/>
    <p:sldId id="277" r:id="rId14"/>
    <p:sldId id="291" r:id="rId15"/>
    <p:sldId id="379" r:id="rId16"/>
    <p:sldId id="911" r:id="rId17"/>
    <p:sldId id="912" r:id="rId18"/>
    <p:sldId id="913" r:id="rId19"/>
    <p:sldId id="287" r:id="rId20"/>
    <p:sldId id="293" r:id="rId21"/>
  </p:sldIdLst>
  <p:sldSz cx="12192000" cy="6858000"/>
  <p:notesSz cx="7104063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005" autoAdjust="0"/>
  </p:normalViewPr>
  <p:slideViewPr>
    <p:cSldViewPr snapToGrid="0">
      <p:cViewPr varScale="1">
        <p:scale>
          <a:sx n="79" d="100"/>
          <a:sy n="79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695" tIns="47348" rIns="94695" bIns="4734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695" tIns="47348" rIns="94695" bIns="47348" rtlCol="0"/>
          <a:lstStyle>
            <a:lvl1pPr algn="r">
              <a:defRPr sz="1200"/>
            </a:lvl1pPr>
          </a:lstStyle>
          <a:p>
            <a:fld id="{5E38570A-8640-45D8-A1DD-C2A10D418583}" type="datetimeFigureOut">
              <a:rPr lang="ko-KR" altLang="en-US" smtClean="0"/>
              <a:t>2022-06-30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84188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95" tIns="47348" rIns="94695" bIns="4734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07" y="4925409"/>
            <a:ext cx="5683250" cy="4029879"/>
          </a:xfrm>
          <a:prstGeom prst="rect">
            <a:avLst/>
          </a:prstGeom>
        </p:spPr>
        <p:txBody>
          <a:bodyPr vert="horz" lIns="94695" tIns="47348" rIns="94695" bIns="47348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721109"/>
            <a:ext cx="3078427" cy="513507"/>
          </a:xfrm>
          <a:prstGeom prst="rect">
            <a:avLst/>
          </a:prstGeom>
        </p:spPr>
        <p:txBody>
          <a:bodyPr vert="horz" lIns="94695" tIns="47348" rIns="94695" bIns="4734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993" y="9721109"/>
            <a:ext cx="3078427" cy="513507"/>
          </a:xfrm>
          <a:prstGeom prst="rect">
            <a:avLst/>
          </a:prstGeom>
        </p:spPr>
        <p:txBody>
          <a:bodyPr vert="horz" lIns="94695" tIns="47348" rIns="94695" bIns="47348" rtlCol="0" anchor="b"/>
          <a:lstStyle>
            <a:lvl1pPr algn="r">
              <a:defRPr sz="1200"/>
            </a:lvl1pPr>
          </a:lstStyle>
          <a:p>
            <a:fld id="{AB72B6FA-D16C-42B6-A91E-F29CFAAD3B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589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Hello, my name is </a:t>
            </a:r>
            <a:r>
              <a:rPr lang="en-US" altLang="ko-KR" dirty="0" err="1"/>
              <a:t>Kyusik</a:t>
            </a:r>
            <a:r>
              <a:rPr lang="en-US" altLang="ko-KR" dirty="0"/>
              <a:t> Oh, from </a:t>
            </a:r>
            <a:r>
              <a:rPr lang="en-US" altLang="ko-KR" dirty="0" err="1"/>
              <a:t>Khung</a:t>
            </a:r>
            <a:r>
              <a:rPr lang="en-US" altLang="ko-KR" dirty="0"/>
              <a:t> </a:t>
            </a:r>
            <a:r>
              <a:rPr lang="en-US" altLang="ko-KR" dirty="0" err="1"/>
              <a:t>Hee</a:t>
            </a:r>
            <a:r>
              <a:rPr lang="en-US" altLang="ko-KR" dirty="0"/>
              <a:t> University in South Korea.</a:t>
            </a:r>
          </a:p>
          <a:p>
            <a:endParaRPr lang="en-US" altLang="ko-KR" dirty="0"/>
          </a:p>
          <a:p>
            <a:r>
              <a:rPr lang="en-US" altLang="ko-KR" dirty="0"/>
              <a:t>I will present</a:t>
            </a:r>
          </a:p>
          <a:p>
            <a:r>
              <a:rPr lang="en-US" altLang="ko-KR" dirty="0"/>
              <a:t>‘</a:t>
            </a:r>
            <a:r>
              <a:rPr lang="en-US" altLang="ko-KR" sz="1200" dirty="0">
                <a:cs typeface="Arial" panose="020B0604020202020204" pitchFamily="34" charset="0"/>
              </a:rPr>
              <a:t>Improving Measurement Reliability using Data Reconciliation and Digital Twin</a:t>
            </a:r>
            <a:r>
              <a:rPr lang="en-US" altLang="ko-KR" sz="1200" dirty="0"/>
              <a:t>’.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2B6FA-D16C-42B6-A91E-F29CFAAD3BF8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33265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Now, I’ll explain how to detect gross error.</a:t>
            </a: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There are various detection methods, but I applied Global Test, a fast and universal.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The global test is based on the fact that statistics, gamma, follows a Chi-square distribution, assuming that only random errors exist in the data.</a:t>
            </a: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Under a given significance level alpha,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if the threshold of the chi-square distribution with rank of the constraints, m, as degree of freedom is exceeded,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it is determined that there is at least one gross error.</a:t>
            </a: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As the name suggests, global test can only determine if there is a gross error in the system,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So it is required additional procedures to identify where it exists.</a:t>
            </a: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It uses serial elimination method.</a:t>
            </a: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The delta, which is the reduced gamma, is calculated by assuming the measured value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as the unmeasured value one by one and removing it.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When </a:t>
            </a:r>
            <a:r>
              <a:rPr lang="en-US" altLang="ko-KR" b="0" i="0" dirty="0" err="1">
                <a:solidFill>
                  <a:srgbClr val="000000"/>
                </a:solidFill>
                <a:effectLst/>
                <a:latin typeface="noto"/>
              </a:rPr>
              <a:t>delta_i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 from which the </a:t>
            </a:r>
            <a:r>
              <a:rPr lang="en-US" altLang="ko-KR" b="0" i="0" dirty="0" err="1">
                <a:solidFill>
                  <a:srgbClr val="000000"/>
                </a:solidFill>
                <a:effectLst/>
                <a:latin typeface="noto"/>
              </a:rPr>
              <a:t>i-th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 value was removed,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is lower than the chi-square threshold,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it is judged that it is the result of removing data having gross error.</a:t>
            </a: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After processing the </a:t>
            </a:r>
            <a:r>
              <a:rPr lang="en-US" altLang="ko-KR" b="0" i="0" dirty="0" err="1">
                <a:solidFill>
                  <a:srgbClr val="000000"/>
                </a:solidFill>
                <a:effectLst/>
                <a:latin typeface="noto"/>
              </a:rPr>
              <a:t>i-th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 value as an unmeasured value, DR is performed again to derive a reliable correction values.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2B6FA-D16C-42B6-A91E-F29CFAAD3BF8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5829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The sequence of DR and GED is summarized as follows.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First, numbers 1 and 2 are about DR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DR reduces random errors and calculates data that are more likely to be true.</a:t>
            </a: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Although the solution method varies depending on the state of the process model,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in this study, steady-state DR method is considered only.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Through the process of GED, 3 and 4,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Corrected values from which gross error has been removed are finally obtained, 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and data from unmeasured points obtained through calculation of the system error and the model are derived.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An indicator of model modification can be proposed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by examining the instrument for which the gross error has been detected,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or by examining where that value is involved in the model.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2B6FA-D16C-42B6-A91E-F29CFAAD3BF8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7389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Stream 1 is preheated in heat exchanger E1 and as stream 2 is split in node S into by-pass 3 and stream 4, further preheated in heat exchanger E2.</a:t>
            </a:r>
          </a:p>
          <a:p>
            <a:r>
              <a:rPr lang="en-US" altLang="ko-KR" dirty="0"/>
              <a:t>The outgoing stream 5 is re-mixed in node C with stream 3 and as stream 6 enters the distillation column D with the interpretation.</a:t>
            </a:r>
          </a:p>
          <a:p>
            <a:r>
              <a:rPr lang="en-US" altLang="ko-KR" dirty="0"/>
              <a:t>Stream 7 is distillate.</a:t>
            </a:r>
          </a:p>
          <a:p>
            <a:r>
              <a:rPr lang="en-US" altLang="ko-KR" dirty="0"/>
              <a:t>The hot bottom product (stream 8) preheats stream 1 in exchanger E1 and leaves it as stream 11.</a:t>
            </a:r>
          </a:p>
          <a:p>
            <a:r>
              <a:rPr lang="en-US" altLang="ko-KR" dirty="0"/>
              <a:t>The hot stream 9, of the same nature, comes from another subsystem of the plant into exchanger E2 and leaves it as stream 10.</a:t>
            </a:r>
          </a:p>
          <a:p>
            <a:r>
              <a:rPr lang="en-US" altLang="ko-KR" dirty="0"/>
              <a:t>In the mass balance, the exchangers E1 and E2 are divided into cool and hot sides (A,A') and (B,B'), respectively.</a:t>
            </a:r>
          </a:p>
          <a:p>
            <a:r>
              <a:rPr lang="en-US" altLang="ko-KR" dirty="0"/>
              <a:t>The heat (enthalpy) balances are written for the whole E1 and E2 respectively.</a:t>
            </a:r>
          </a:p>
          <a:p>
            <a:r>
              <a:rPr lang="en-US" altLang="ko-KR" dirty="0"/>
              <a:t>We further assume that the heat of mixing can be neglected.</a:t>
            </a:r>
          </a:p>
          <a:p>
            <a:r>
              <a:rPr lang="en-US" altLang="ko-KR" dirty="0"/>
              <a:t>In addition, we approximate the specific heats by constant values.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It is assumed that the specific heat of the system is all the same.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2B6FA-D16C-42B6-A91E-F29CFAAD3BF8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77238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2B6FA-D16C-42B6-A91E-F29CFAAD3BF8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32376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2B6FA-D16C-42B6-A91E-F29CFAAD3BF8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8696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The raw measurements do not satisfy the flow balance and heat balance, but the reconciled estimates satisfy.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2B6FA-D16C-42B6-A91E-F29CFAAD3BF8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27809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2B6FA-D16C-42B6-A91E-F29CFAAD3BF8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3806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Thank you for listening.</a:t>
            </a:r>
          </a:p>
          <a:p>
            <a:endParaRPr lang="en-US" altLang="ko-KR" dirty="0"/>
          </a:p>
          <a:p>
            <a:r>
              <a:rPr lang="en-US" altLang="ko-KR" dirty="0"/>
              <a:t>If you have any questions,</a:t>
            </a:r>
          </a:p>
          <a:p>
            <a:r>
              <a:rPr lang="en-US" altLang="ko-KR" dirty="0"/>
              <a:t>I would appreciate it if you could speak slowly.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2B6FA-D16C-42B6-A91E-F29CFAAD3BF8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3244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First of all, I would like to say that,</a:t>
            </a:r>
          </a:p>
          <a:p>
            <a:endParaRPr lang="en-US" altLang="ko-KR" dirty="0"/>
          </a:p>
          <a:p>
            <a:r>
              <a:rPr lang="en-US" altLang="ko-K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work was supported by the National Research Foundation of Korea(NRF) grant funded by the Korean government.</a:t>
            </a:r>
          </a:p>
          <a:p>
            <a:endParaRPr lang="en-US" altLang="ko-K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I’ll start the presentation.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07B71D-8E3F-4068-BA69-27CCB1360110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9579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presentation order is as follows.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07B71D-8E3F-4068-BA69-27CCB1360110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0033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Collecting accurate measurement data is important.</a:t>
            </a:r>
          </a:p>
          <a:p>
            <a:pPr algn="l"/>
            <a:r>
              <a:rPr lang="en-US" altLang="ko-KR" sz="1200" b="0" i="0" u="none" strike="noStrike" baseline="0" dirty="0">
                <a:latin typeface="Arial" panose="020B0604020202020204" pitchFamily="34" charset="0"/>
              </a:rPr>
              <a:t>It is a major concern to estimate the true conditions of process states</a:t>
            </a:r>
          </a:p>
          <a:p>
            <a:pPr algn="l"/>
            <a:r>
              <a:rPr lang="en-US" altLang="ko-KR" sz="1200" b="0" i="0" u="none" strike="noStrike" baseline="0" dirty="0">
                <a:latin typeface="Arial" panose="020B0604020202020204" pitchFamily="34" charset="0"/>
              </a:rPr>
              <a:t>with the information provided by the raw measurements,</a:t>
            </a:r>
          </a:p>
          <a:p>
            <a:pPr algn="l"/>
            <a:r>
              <a:rPr lang="en-US" altLang="ko-KR" sz="1200" b="0" i="0" u="none" strike="noStrike" baseline="0" dirty="0">
                <a:latin typeface="Arial" panose="020B0604020202020204" pitchFamily="34" charset="0"/>
              </a:rPr>
              <a:t>in order to achieve optimal process monitoring, control, and optimization.</a:t>
            </a:r>
          </a:p>
          <a:p>
            <a:pPr algn="l"/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However, there are errors in the data that inevitably occur</a:t>
            </a:r>
          </a:p>
          <a:p>
            <a:pPr algn="l"/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during measurement, processing, and transmission.</a:t>
            </a: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There are two main types of errors.</a:t>
            </a: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First, random error, which is defined as</a:t>
            </a:r>
          </a:p>
          <a:p>
            <a:pPr algn="l"/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'an error in which the magnitude or sign of the error is not predictable’.</a:t>
            </a: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It is always present, even when repeatedly measured</a:t>
            </a:r>
          </a:p>
          <a:p>
            <a:pPr algn="l"/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with the same instrument in the same process, such as background noise,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and since different values are measured each time,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it oscillates around the true value as shown in Figure 1.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So, it is usually expressed as a probability distribution.</a:t>
            </a: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Gross Error, on the other hand, is defined as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'error that can characterize the magnitude and sign of the error'.</a:t>
            </a: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Because it has the same contribution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to repeated measurements under the same conditions,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certain biases are observed as shown in Figure 2,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and can be removed by calibration or repair.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2B6FA-D16C-42B6-A91E-F29CFAAD3BF8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382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Data reconciliation is one of the great techniques to correct these errors.</a:t>
            </a:r>
            <a:br>
              <a:rPr lang="en-US" altLang="ko-KR" dirty="0"/>
            </a:br>
            <a:r>
              <a:rPr lang="en-US" altLang="ko-KR" dirty="0"/>
              <a:t>As shown in the picture below,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DR is a technique that corrects values to satisfy the physical models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such as constraints in plants.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Constraints refer to primary principles such as material balance or energy balance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that data must satisfy.</a:t>
            </a:r>
          </a:p>
          <a:p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It has the meaning of ‘Reconciliation’,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since the relationships existing in variables are used,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and the degree of correction varies according to the accuracy of the measurements. </a:t>
            </a:r>
          </a:p>
          <a:p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As a result, accuracy is improved by obtaining data that satisfies the constraints,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and precise is also improved by reducing random errors.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However, there are also gross errors in the data,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typically due to instrument miscalibration or leaks present in the system.</a:t>
            </a:r>
          </a:p>
          <a:p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So, gross error detection technique also should be considered with DR.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It is not only improves the accuracy of DR by itself, but also updates the physical model by identifying the location of gross error.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2B6FA-D16C-42B6-A91E-F29CFAAD3BF8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6200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DR has a limitation in that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the reconciled values cannot be reliable if the physical model is </a:t>
            </a:r>
            <a:r>
              <a:rPr lang="en-US" altLang="ko-KR" b="0" i="0" dirty="0" err="1">
                <a:solidFill>
                  <a:srgbClr val="000000"/>
                </a:solidFill>
                <a:effectLst/>
                <a:latin typeface="noto"/>
              </a:rPr>
              <a:t>unaccurate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.</a:t>
            </a: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However, with digital twin, the accuracy of the model has increased,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and thus, many studies applying DR and GED have been conducted,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and many commercial software have been developed.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Moreover, it was introduced as a process monitoring method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in German Technical Standard, VDI-2048, recently.</a:t>
            </a:r>
            <a:br>
              <a:rPr lang="en-US" altLang="ko-KR" dirty="0"/>
            </a:b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I've also heard that it may be introduced into ASME code soon.</a:t>
            </a:r>
          </a:p>
          <a:p>
            <a:endParaRPr lang="en-US" altLang="ko-KR" b="0" i="0" dirty="0">
              <a:solidFill>
                <a:srgbClr val="000000"/>
              </a:solidFill>
              <a:effectLst/>
              <a:latin typeface="noto"/>
            </a:endParaRP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However, It seems rare that the method of updating the physical model and the strategy of maintaining the actual measurement system </a:t>
            </a:r>
            <a:r>
              <a:rPr lang="en-US" altLang="ko-KR" sz="12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are explained together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.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Also, no general-purpose software was found with opened source code.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2B6FA-D16C-42B6-A91E-F29CFAAD3BF8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2762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So, I developed an In-house code using R, an open source.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And using this, I will introduce how to keep the physical model up to date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while distinguishing between random errors and gross errors.</a:t>
            </a:r>
          </a:p>
          <a:p>
            <a:endParaRPr lang="en-US" altLang="ko-KR" b="0" i="0" dirty="0">
              <a:solidFill>
                <a:srgbClr val="000000"/>
              </a:solidFill>
              <a:effectLst/>
              <a:latin typeface="noto"/>
            </a:endParaRP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The code has been verified through several cases, and some have been presented.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Two studies have been published to reconcile the temperature of the reactor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and the amount of Uranium 235 and 238 in the nuclear fuel process.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It was confirmed that the reconciled data were adjusted to satisfy the process constraints.</a:t>
            </a:r>
          </a:p>
          <a:p>
            <a:endParaRPr lang="en-US" altLang="ko-KR" b="0" i="0" dirty="0">
              <a:solidFill>
                <a:srgbClr val="000000"/>
              </a:solidFill>
              <a:effectLst/>
              <a:latin typeface="noto"/>
            </a:endParaRP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In this study, I will introduce a strategy to update the physical model using code, taking the heat exchanger system as an example.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2B6FA-D16C-42B6-A91E-F29CFAAD3BF8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0394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 will briefly explain the mathematical principles of DR and GED.</a:t>
            </a:r>
          </a:p>
          <a:p>
            <a:endParaRPr lang="en-US" altLang="ko-KR" b="0" i="0" dirty="0">
              <a:solidFill>
                <a:srgbClr val="000000"/>
              </a:solidFill>
              <a:effectLst/>
              <a:latin typeface="noto"/>
            </a:endParaRP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According to the process state, DR is divided into steady-state reconciliation problem and dynamic reconciliation problem.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 studied about steady-state DR solution,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because the operating conditions of power plants such as nuclear power plants are generally steady-state.</a:t>
            </a:r>
          </a:p>
          <a:p>
            <a:endParaRPr lang="en-US" altLang="ko-KR" b="0" i="0" dirty="0">
              <a:solidFill>
                <a:srgbClr val="000000"/>
              </a:solidFill>
              <a:effectLst/>
              <a:latin typeface="noto"/>
            </a:endParaRP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The steady-state DR problem is formulated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by finding [</a:t>
            </a:r>
            <a:r>
              <a:rPr lang="en-US" altLang="ko-KR" b="0" i="0" dirty="0" err="1">
                <a:solidFill>
                  <a:srgbClr val="000000"/>
                </a:solidFill>
                <a:effectLst/>
                <a:latin typeface="noto"/>
              </a:rPr>
              <a:t>yhat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], an estimate that satisfies the constraints,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making the random error of the measured value [y] the smallest,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and calculating the unmeasured value, [</a:t>
            </a:r>
            <a:r>
              <a:rPr lang="en-US" altLang="ko-KR" b="0" i="0" dirty="0" err="1">
                <a:solidFill>
                  <a:srgbClr val="000000"/>
                </a:solidFill>
                <a:effectLst/>
                <a:latin typeface="noto"/>
              </a:rPr>
              <a:t>uhat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].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In other words, solving the least squares optimization problem.</a:t>
            </a:r>
          </a:p>
          <a:p>
            <a:endParaRPr lang="en-US" altLang="ko-KR" b="0" i="0" dirty="0">
              <a:solidFill>
                <a:srgbClr val="000000"/>
              </a:solidFill>
              <a:effectLst/>
              <a:latin typeface="noto"/>
            </a:endParaRP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Its solution is obtained using Lagrange multiplier method.</a:t>
            </a:r>
          </a:p>
          <a:p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Linear approximation or linear transformation should be performed depending on the state of the system.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2B6FA-D16C-42B6-A91E-F29CFAAD3BF8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786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resulting adjusted estimates and unmeasured estimates are as follows.</a:t>
            </a:r>
            <a:br>
              <a:rPr lang="en-US" altLang="ko-KR" dirty="0"/>
            </a:br>
            <a:endParaRPr lang="en-US" altLang="ko-KR" dirty="0"/>
          </a:p>
          <a:p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the constraint f is non-linear,</a:t>
            </a:r>
          </a:p>
          <a:p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a difference through linear approximation,</a:t>
            </a:r>
          </a:p>
          <a:p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 the solution process is repeated,</a:t>
            </a:r>
          </a:p>
          <a:p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until [</a:t>
            </a:r>
            <a:r>
              <a:rPr lang="en-US" altLang="ko-K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yhat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 is less than the specified tolerance.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2B6FA-D16C-42B6-A91E-F29CFAAD3BF8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7247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3036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5C4E17-323F-415C-9E8A-F831B3733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solidFill>
                  <a:schemeClr val="bg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021D4A2-D7BA-4F8F-87D2-20D4584811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ko-KR" altLang="en-US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FD55DD9-F024-4B9F-83AC-9E488FE5B16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13" b="28976"/>
          <a:stretch/>
        </p:blipFill>
        <p:spPr>
          <a:xfrm>
            <a:off x="-38100" y="76200"/>
            <a:ext cx="2731363" cy="65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29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4AF83E-2C35-4D44-8B66-461529A72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BC7581D-0AC1-49F1-B7F1-AE4FCFFCB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A17BE9B-3857-4D20-B2FD-11A585B3D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B59B-F0EF-48B7-863A-B3155C7F799A}" type="datetimeFigureOut">
              <a:rPr lang="ko-KR" altLang="en-US" smtClean="0"/>
              <a:t>2022-06-30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711F4B-368F-4D26-BF9E-FD7CDCEA9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3A151E-98CA-404C-8A02-D3CDE3E3B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8C93-6ED6-4DF5-8B95-1841EE4D57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75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1520B5-9A60-44C4-AFE9-E26355B0C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CC973E4-2B0F-43E3-8AB4-3D97A1043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D37BC9-F707-4014-B25F-2950A9CE9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B59B-F0EF-48B7-863A-B3155C7F799A}" type="datetimeFigureOut">
              <a:rPr lang="ko-KR" altLang="en-US" smtClean="0"/>
              <a:t>2022-06-30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1CCE32D-5103-4D9C-A699-7B17B529B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215265A-D430-426A-BE26-0E8F96DC5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8C93-6ED6-4DF5-8B95-1841EE4D57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8695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7E7394-76FB-47F4-AB3C-36814E111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F4F2226-4229-4B65-A2A2-36800D9E5D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D526062-FC15-4F05-8353-293F6D3F3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F69E4AE-2F30-4C7E-8BE2-DFBA6538D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B59B-F0EF-48B7-863A-B3155C7F799A}" type="datetimeFigureOut">
              <a:rPr lang="ko-KR" altLang="en-US" smtClean="0"/>
              <a:t>2022-06-30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8F65CB9-EC15-4C56-BF01-C156471F7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65648CF-67B0-4343-A577-F8200E998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8C93-6ED6-4DF5-8B95-1841EE4D57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8642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ADA9FF-6D69-4562-BBFA-82ECDC75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73E5529-710B-467A-86D2-008559734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A2B2A2B-7712-4809-934C-F8F34A0001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62033F6-DA21-45CD-BB64-F9D985806E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4AF7334-0683-414B-BF4D-A08043E2A8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904AF79-F73B-4F9D-9023-DADFEA886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B59B-F0EF-48B7-863A-B3155C7F799A}" type="datetimeFigureOut">
              <a:rPr lang="ko-KR" altLang="en-US" smtClean="0"/>
              <a:t>2022-06-30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A66B703-B026-4B2F-940A-73EB20DF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1919D12-3134-4DE7-B59B-A18CC4643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8C93-6ED6-4DF5-8B95-1841EE4D57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5704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0110A3-DF4A-4B11-8C59-5796A4057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B206E57-9FA7-433A-8261-3E89C1AC6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B59B-F0EF-48B7-863A-B3155C7F799A}" type="datetimeFigureOut">
              <a:rPr lang="ko-KR" altLang="en-US" smtClean="0"/>
              <a:t>2022-06-30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9ED8FDB-01D9-49B7-98FE-8B1D3C62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CBA993F-E7A8-45DD-96A1-5EC1A5D47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8C93-6ED6-4DF5-8B95-1841EE4D57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5116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98F96B-A9F5-44A8-AF5A-BAA55146E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8CF5349-EB55-413E-991F-175D89D5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07963BF-3D62-4AE4-8930-6CC0F3A49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6F441EE-4EB4-4D1F-92D0-0154B8DFB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B59B-F0EF-48B7-863A-B3155C7F799A}" type="datetimeFigureOut">
              <a:rPr lang="ko-KR" altLang="en-US" smtClean="0"/>
              <a:t>2022-06-30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EA85550-5277-4FF0-B53B-BA37BB08C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767B94C-37E8-41A6-B34A-574FC993D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8C93-6ED6-4DF5-8B95-1841EE4D57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6156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30DD21-D2F8-42EC-BA02-202245142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37DF413-B446-4617-8023-F14ABA6779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CABE997-A172-4BDC-B8DE-2BC790AC6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8596F28-3093-4CD3-905D-FBD9AF6E3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B59B-F0EF-48B7-863A-B3155C7F799A}" type="datetimeFigureOut">
              <a:rPr lang="ko-KR" altLang="en-US" smtClean="0"/>
              <a:t>2022-06-30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C1D9A28-54E7-4C48-8AE9-4DFF16EBF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A7FF164-0B2D-4EFF-9F30-2E5057241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8C93-6ED6-4DF5-8B95-1841EE4D57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5242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DF62D7-1602-4991-B66F-E19F22570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8405AD7-C31C-4C60-9AF0-3988CCC66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8C6C1A7-4364-4175-AEA4-035B71735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B59B-F0EF-48B7-863A-B3155C7F799A}" type="datetimeFigureOut">
              <a:rPr lang="ko-KR" altLang="en-US" smtClean="0"/>
              <a:t>2022-06-30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F292071-C27C-4CE0-9310-9C9FCA66A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75C50F-8BB6-4B51-AA4D-27AB0022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8C93-6ED6-4DF5-8B95-1841EE4D57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0411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F65EFD1-ECCB-4B71-A865-B04009A189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01979E8-1A70-4015-BB88-73B4C6B5C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AF71F14-8AD4-4D69-976E-B0C7CF7FE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B59B-F0EF-48B7-863A-B3155C7F799A}" type="datetimeFigureOut">
              <a:rPr lang="ko-KR" altLang="en-US" smtClean="0"/>
              <a:t>2022-06-30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C412329-82E0-4EA1-B814-B15874B8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5F1553-7110-40B2-9AC0-41D0CC04C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8C93-6ED6-4DF5-8B95-1841EE4D57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4429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Integrated Safety &amp; Security Assessment">
            <a:extLst>
              <a:ext uri="{FF2B5EF4-FFF2-40B4-BE49-F238E27FC236}">
                <a16:creationId xmlns:a16="http://schemas.microsoft.com/office/drawing/2014/main" id="{C2A96F2A-D326-4DB3-8B00-5E57267567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86518" y="519673"/>
            <a:ext cx="8945964" cy="595364"/>
          </a:xfrm>
          <a:prstGeom prst="rect">
            <a:avLst/>
          </a:prstGeom>
        </p:spPr>
        <p:txBody>
          <a:bodyPr/>
          <a:lstStyle>
            <a:lvl1pPr>
              <a:defRPr sz="2200" b="0" cap="all" spc="65" baseline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ko-KR" altLang="en-US"/>
              <a:t>마스터 제목 스타일 편집</a:t>
            </a:r>
            <a:endParaRPr dirty="0"/>
          </a:p>
        </p:txBody>
      </p:sp>
      <p:pic>
        <p:nvPicPr>
          <p:cNvPr id="37" name="워드마크.png" descr="워드마크.png">
            <a:extLst>
              <a:ext uri="{FF2B5EF4-FFF2-40B4-BE49-F238E27FC236}">
                <a16:creationId xmlns:a16="http://schemas.microsoft.com/office/drawing/2014/main" id="{0DDAA5D2-507C-43DB-B4CD-1B92EC14C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3034" y="371911"/>
            <a:ext cx="574799" cy="341403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원">
            <a:extLst>
              <a:ext uri="{FF2B5EF4-FFF2-40B4-BE49-F238E27FC236}">
                <a16:creationId xmlns:a16="http://schemas.microsoft.com/office/drawing/2014/main" id="{4F2BC41F-05B6-4314-8F40-E7A6F2F254CC}"/>
              </a:ext>
            </a:extLst>
          </p:cNvPr>
          <p:cNvSpPr/>
          <p:nvPr/>
        </p:nvSpPr>
        <p:spPr>
          <a:xfrm>
            <a:off x="11492132" y="6347856"/>
            <a:ext cx="316003" cy="316003"/>
          </a:xfrm>
          <a:prstGeom prst="ellipse">
            <a:avLst/>
          </a:prstGeom>
          <a:solidFill>
            <a:srgbClr val="535353"/>
          </a:solidFill>
          <a:ln w="12700">
            <a:solidFill>
              <a:srgbClr val="FFFFFF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1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0" name="Picture 18">
            <a:extLst>
              <a:ext uri="{FF2B5EF4-FFF2-40B4-BE49-F238E27FC236}">
                <a16:creationId xmlns:a16="http://schemas.microsoft.com/office/drawing/2014/main" id="{99261DE0-EA57-4D77-839E-CCB6DF7EDE1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90" b="35146"/>
          <a:stretch/>
        </p:blipFill>
        <p:spPr>
          <a:xfrm>
            <a:off x="4888638" y="6338327"/>
            <a:ext cx="2414726" cy="400211"/>
          </a:xfrm>
          <a:prstGeom prst="rect">
            <a:avLst/>
          </a:prstGeom>
        </p:spPr>
      </p:pic>
      <p:sp>
        <p:nvSpPr>
          <p:cNvPr id="13" name="텍스트 개체 틀 46">
            <a:extLst>
              <a:ext uri="{FF2B5EF4-FFF2-40B4-BE49-F238E27FC236}">
                <a16:creationId xmlns:a16="http://schemas.microsoft.com/office/drawing/2014/main" id="{2E4B20B0-6E4E-4F98-BF6E-DF61DA694D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8983" y="371911"/>
            <a:ext cx="914400" cy="914400"/>
          </a:xfrm>
        </p:spPr>
        <p:txBody>
          <a:bodyPr/>
          <a:lstStyle>
            <a:lvl1pPr marL="0" indent="0">
              <a:buNone/>
              <a:defRPr lang="ko-KR" altLang="en-US" sz="4500" kern="1200" spc="-360" dirty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altLang="ko-KR" dirty="0"/>
              <a:t>00</a:t>
            </a:r>
            <a:endParaRPr lang="ko-KR" alt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03CA267E-2D5C-472B-938D-A58AEDE20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928" y="1399092"/>
            <a:ext cx="10526871" cy="4777871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  <a:lvl2pPr>
              <a:defRPr baseline="0">
                <a:latin typeface="Arial" panose="020B0604020202020204" pitchFamily="34" charset="0"/>
              </a:defRPr>
            </a:lvl2pPr>
            <a:lvl3pPr>
              <a:defRPr baseline="0">
                <a:latin typeface="Arial" panose="020B0604020202020204" pitchFamily="34" charset="0"/>
              </a:defRPr>
            </a:lvl3pPr>
            <a:lvl4pPr>
              <a:defRPr baseline="0">
                <a:latin typeface="Arial" panose="020B0604020202020204" pitchFamily="34" charset="0"/>
              </a:defRPr>
            </a:lvl4pPr>
            <a:lvl5pPr>
              <a:defRPr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9" name="슬라이드 번호">
            <a:extLst>
              <a:ext uri="{FF2B5EF4-FFF2-40B4-BE49-F238E27FC236}">
                <a16:creationId xmlns:a16="http://schemas.microsoft.com/office/drawing/2014/main" id="{565BD5D8-C4B4-48E9-84C3-FECD01051125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11554883" y="6361617"/>
            <a:ext cx="190501" cy="2954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eaVert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100" kern="1200" spc="109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CB4B4D-7CA3-9044-876B-883B54F8677D}" type="slidenum">
              <a:rPr lang="en-US" altLang="ko-KR" sz="1000" smtClean="0"/>
              <a:pPr/>
              <a:t>‹#›</a:t>
            </a:fld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79414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모서리가 둥근 직사각형">
            <a:extLst>
              <a:ext uri="{FF2B5EF4-FFF2-40B4-BE49-F238E27FC236}">
                <a16:creationId xmlns:a16="http://schemas.microsoft.com/office/drawing/2014/main" id="{879EB1DD-DA64-41B7-B5B3-93F126C8C0A0}"/>
              </a:ext>
            </a:extLst>
          </p:cNvPr>
          <p:cNvSpPr/>
          <p:nvPr/>
        </p:nvSpPr>
        <p:spPr>
          <a:xfrm>
            <a:off x="826929" y="1399092"/>
            <a:ext cx="10547562" cy="4788047"/>
          </a:xfrm>
          <a:prstGeom prst="roundRect">
            <a:avLst>
              <a:gd name="adj" fmla="val 3979"/>
            </a:avLst>
          </a:prstGeom>
          <a:solidFill>
            <a:srgbClr val="F1F0F3"/>
          </a:solidFill>
          <a:ln w="3175">
            <a:solidFill>
              <a:schemeClr val="accent3">
                <a:lumOff val="10294"/>
              </a:schemeClr>
            </a:solidFill>
          </a:ln>
          <a:effectLst>
            <a:outerShdw blurRad="114300" dist="23000" dir="5400000" rotWithShape="0">
              <a:srgbClr val="A7A7A7">
                <a:alpha val="35000"/>
              </a:srgbClr>
            </a:outerShdw>
          </a:effectLst>
        </p:spPr>
        <p:txBody>
          <a:bodyPr lIns="45719" rIns="45719" anchor="ctr"/>
          <a:lstStyle/>
          <a:p>
            <a:pPr>
              <a:defRPr sz="1400">
                <a:solidFill>
                  <a:srgbClr val="616161"/>
                </a:solidFill>
              </a:defRPr>
            </a:pPr>
            <a:endParaRPr/>
          </a:p>
        </p:txBody>
      </p:sp>
      <p:sp>
        <p:nvSpPr>
          <p:cNvPr id="35" name="Integrated Safety &amp; Security Assessment">
            <a:extLst>
              <a:ext uri="{FF2B5EF4-FFF2-40B4-BE49-F238E27FC236}">
                <a16:creationId xmlns:a16="http://schemas.microsoft.com/office/drawing/2014/main" id="{C2A96F2A-D326-4DB3-8B00-5E57267567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86518" y="519673"/>
            <a:ext cx="8945964" cy="595364"/>
          </a:xfrm>
          <a:prstGeom prst="rect">
            <a:avLst/>
          </a:prstGeom>
        </p:spPr>
        <p:txBody>
          <a:bodyPr/>
          <a:lstStyle>
            <a:lvl1pPr>
              <a:defRPr sz="2200" b="0" cap="all" spc="65" baseline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ko-KR" altLang="en-US"/>
              <a:t>마스터 제목 스타일 편집</a:t>
            </a:r>
            <a:endParaRPr dirty="0"/>
          </a:p>
        </p:txBody>
      </p:sp>
      <p:pic>
        <p:nvPicPr>
          <p:cNvPr id="37" name="워드마크.png" descr="워드마크.png">
            <a:extLst>
              <a:ext uri="{FF2B5EF4-FFF2-40B4-BE49-F238E27FC236}">
                <a16:creationId xmlns:a16="http://schemas.microsoft.com/office/drawing/2014/main" id="{0DDAA5D2-507C-43DB-B4CD-1B92EC14C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3034" y="371911"/>
            <a:ext cx="574799" cy="341403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원">
            <a:extLst>
              <a:ext uri="{FF2B5EF4-FFF2-40B4-BE49-F238E27FC236}">
                <a16:creationId xmlns:a16="http://schemas.microsoft.com/office/drawing/2014/main" id="{4F2BC41F-05B6-4314-8F40-E7A6F2F254CC}"/>
              </a:ext>
            </a:extLst>
          </p:cNvPr>
          <p:cNvSpPr/>
          <p:nvPr/>
        </p:nvSpPr>
        <p:spPr>
          <a:xfrm>
            <a:off x="11492132" y="6347856"/>
            <a:ext cx="316003" cy="316003"/>
          </a:xfrm>
          <a:prstGeom prst="ellipse">
            <a:avLst/>
          </a:prstGeom>
          <a:solidFill>
            <a:srgbClr val="535353"/>
          </a:solidFill>
          <a:ln w="12700">
            <a:solidFill>
              <a:srgbClr val="FFFFFF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1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0" name="Picture 18">
            <a:extLst>
              <a:ext uri="{FF2B5EF4-FFF2-40B4-BE49-F238E27FC236}">
                <a16:creationId xmlns:a16="http://schemas.microsoft.com/office/drawing/2014/main" id="{99261DE0-EA57-4D77-839E-CCB6DF7EDE1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90" b="35146"/>
          <a:stretch/>
        </p:blipFill>
        <p:spPr>
          <a:xfrm>
            <a:off x="4888638" y="6338327"/>
            <a:ext cx="2414726" cy="400211"/>
          </a:xfrm>
          <a:prstGeom prst="rect">
            <a:avLst/>
          </a:prstGeom>
        </p:spPr>
      </p:pic>
      <p:sp>
        <p:nvSpPr>
          <p:cNvPr id="41" name="내용 개체 틀 2">
            <a:extLst>
              <a:ext uri="{FF2B5EF4-FFF2-40B4-BE49-F238E27FC236}">
                <a16:creationId xmlns:a16="http://schemas.microsoft.com/office/drawing/2014/main" id="{50A24BA8-0170-465F-9728-F32753545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928" y="1399092"/>
            <a:ext cx="10526871" cy="4777871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  <a:lvl2pPr>
              <a:defRPr baseline="0">
                <a:latin typeface="Arial" panose="020B0604020202020204" pitchFamily="34" charset="0"/>
              </a:defRPr>
            </a:lvl2pPr>
            <a:lvl3pPr>
              <a:defRPr baseline="0">
                <a:latin typeface="Arial" panose="020B0604020202020204" pitchFamily="34" charset="0"/>
              </a:defRPr>
            </a:lvl3pPr>
            <a:lvl4pPr>
              <a:defRPr baseline="0">
                <a:latin typeface="Arial" panose="020B0604020202020204" pitchFamily="34" charset="0"/>
              </a:defRPr>
            </a:lvl4pPr>
            <a:lvl5pPr>
              <a:defRPr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7" name="텍스트 개체 틀 46">
            <a:extLst>
              <a:ext uri="{FF2B5EF4-FFF2-40B4-BE49-F238E27FC236}">
                <a16:creationId xmlns:a16="http://schemas.microsoft.com/office/drawing/2014/main" id="{780306B4-A902-432A-9E03-65B5BA04DB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8983" y="371911"/>
            <a:ext cx="914400" cy="914400"/>
          </a:xfrm>
        </p:spPr>
        <p:txBody>
          <a:bodyPr/>
          <a:lstStyle>
            <a:lvl1pPr marL="0" indent="0">
              <a:buNone/>
              <a:defRPr lang="ko-KR" altLang="en-US" sz="4500" kern="1200" spc="-360" dirty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altLang="ko-KR" dirty="0"/>
              <a:t>00</a:t>
            </a:r>
            <a:endParaRPr lang="ko-KR" altLang="en-US" dirty="0"/>
          </a:p>
        </p:txBody>
      </p:sp>
      <p:sp>
        <p:nvSpPr>
          <p:cNvPr id="10" name="슬라이드 번호">
            <a:extLst>
              <a:ext uri="{FF2B5EF4-FFF2-40B4-BE49-F238E27FC236}">
                <a16:creationId xmlns:a16="http://schemas.microsoft.com/office/drawing/2014/main" id="{5BDD5FA5-5826-49A6-BB3E-6EC670F27781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11554883" y="6361617"/>
            <a:ext cx="190501" cy="2954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eaVert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100" kern="1200" spc="109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CB4B4D-7CA3-9044-876B-883B54F8677D}" type="slidenum">
              <a:rPr lang="en-US" altLang="ko-KR" sz="1000" smtClean="0"/>
              <a:pPr/>
              <a:t>‹#›</a:t>
            </a:fld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92382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Integrated Safety &amp; Security Assessment">
            <a:extLst>
              <a:ext uri="{FF2B5EF4-FFF2-40B4-BE49-F238E27FC236}">
                <a16:creationId xmlns:a16="http://schemas.microsoft.com/office/drawing/2014/main" id="{C2A96F2A-D326-4DB3-8B00-5E57267567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86518" y="519673"/>
            <a:ext cx="8945964" cy="595364"/>
          </a:xfrm>
          <a:prstGeom prst="rect">
            <a:avLst/>
          </a:prstGeom>
        </p:spPr>
        <p:txBody>
          <a:bodyPr/>
          <a:lstStyle>
            <a:lvl1pPr>
              <a:defRPr sz="2200" b="0" cap="all" spc="65" baseline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ko-KR" altLang="en-US"/>
              <a:t>마스터 제목 스타일 편집</a:t>
            </a:r>
            <a:endParaRPr dirty="0"/>
          </a:p>
        </p:txBody>
      </p:sp>
      <p:pic>
        <p:nvPicPr>
          <p:cNvPr id="37" name="워드마크.png" descr="워드마크.png">
            <a:extLst>
              <a:ext uri="{FF2B5EF4-FFF2-40B4-BE49-F238E27FC236}">
                <a16:creationId xmlns:a16="http://schemas.microsoft.com/office/drawing/2014/main" id="{0DDAA5D2-507C-43DB-B4CD-1B92EC14C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3034" y="371911"/>
            <a:ext cx="574799" cy="341403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원">
            <a:extLst>
              <a:ext uri="{FF2B5EF4-FFF2-40B4-BE49-F238E27FC236}">
                <a16:creationId xmlns:a16="http://schemas.microsoft.com/office/drawing/2014/main" id="{4F2BC41F-05B6-4314-8F40-E7A6F2F254CC}"/>
              </a:ext>
            </a:extLst>
          </p:cNvPr>
          <p:cNvSpPr/>
          <p:nvPr/>
        </p:nvSpPr>
        <p:spPr>
          <a:xfrm>
            <a:off x="11492132" y="6347856"/>
            <a:ext cx="316003" cy="316003"/>
          </a:xfrm>
          <a:prstGeom prst="ellipse">
            <a:avLst/>
          </a:prstGeom>
          <a:solidFill>
            <a:srgbClr val="535353"/>
          </a:solidFill>
          <a:ln w="12700">
            <a:solidFill>
              <a:srgbClr val="FFFFFF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1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0" name="Picture 18">
            <a:extLst>
              <a:ext uri="{FF2B5EF4-FFF2-40B4-BE49-F238E27FC236}">
                <a16:creationId xmlns:a16="http://schemas.microsoft.com/office/drawing/2014/main" id="{99261DE0-EA57-4D77-839E-CCB6DF7EDE1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90" b="35146"/>
          <a:stretch/>
        </p:blipFill>
        <p:spPr>
          <a:xfrm>
            <a:off x="4888638" y="6338327"/>
            <a:ext cx="2414726" cy="400211"/>
          </a:xfrm>
          <a:prstGeom prst="rect">
            <a:avLst/>
          </a:prstGeom>
        </p:spPr>
      </p:pic>
      <p:sp>
        <p:nvSpPr>
          <p:cNvPr id="10" name="모서리가 둥근 직사각형">
            <a:extLst>
              <a:ext uri="{FF2B5EF4-FFF2-40B4-BE49-F238E27FC236}">
                <a16:creationId xmlns:a16="http://schemas.microsoft.com/office/drawing/2014/main" id="{83CF513C-F650-480D-9A69-0BAD0D58B6C9}"/>
              </a:ext>
            </a:extLst>
          </p:cNvPr>
          <p:cNvSpPr/>
          <p:nvPr/>
        </p:nvSpPr>
        <p:spPr>
          <a:xfrm>
            <a:off x="822219" y="1370529"/>
            <a:ext cx="10547562" cy="4788047"/>
          </a:xfrm>
          <a:prstGeom prst="roundRect">
            <a:avLst>
              <a:gd name="adj" fmla="val 3979"/>
            </a:avLst>
          </a:prstGeom>
          <a:solidFill>
            <a:srgbClr val="FFFFFF"/>
          </a:solidFill>
          <a:ln w="3175">
            <a:solidFill>
              <a:schemeClr val="accent3">
                <a:lumOff val="10294"/>
              </a:schemeClr>
            </a:solidFill>
          </a:ln>
          <a:effectLst>
            <a:outerShdw blurRad="114300" dist="23000" dir="5400000" rotWithShape="0">
              <a:srgbClr val="A7A7A7">
                <a:alpha val="35000"/>
              </a:srgbClr>
            </a:outerShdw>
          </a:effectLst>
        </p:spPr>
        <p:txBody>
          <a:bodyPr lIns="45719" rIns="45719" anchor="ctr"/>
          <a:lstStyle/>
          <a:p>
            <a:pPr>
              <a:defRPr sz="1400">
                <a:solidFill>
                  <a:srgbClr val="616161"/>
                </a:solidFill>
              </a:defRPr>
            </a:pPr>
            <a:endParaRPr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D5109DCD-17E8-4276-B217-D0A4B6625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928" y="1399092"/>
            <a:ext cx="10526871" cy="4777871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  <a:lvl2pPr>
              <a:defRPr baseline="0">
                <a:latin typeface="Arial" panose="020B0604020202020204" pitchFamily="34" charset="0"/>
              </a:defRPr>
            </a:lvl2pPr>
            <a:lvl3pPr>
              <a:defRPr baseline="0">
                <a:latin typeface="Arial" panose="020B0604020202020204" pitchFamily="34" charset="0"/>
              </a:defRPr>
            </a:lvl3pPr>
            <a:lvl4pPr>
              <a:defRPr baseline="0">
                <a:latin typeface="Arial" panose="020B0604020202020204" pitchFamily="34" charset="0"/>
              </a:defRPr>
            </a:lvl4pPr>
            <a:lvl5pPr>
              <a:defRPr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18" name="텍스트 개체 틀 46">
            <a:extLst>
              <a:ext uri="{FF2B5EF4-FFF2-40B4-BE49-F238E27FC236}">
                <a16:creationId xmlns:a16="http://schemas.microsoft.com/office/drawing/2014/main" id="{BED7DA39-E920-432C-9EC7-E80AED7D029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8983" y="371911"/>
            <a:ext cx="914400" cy="914400"/>
          </a:xfrm>
        </p:spPr>
        <p:txBody>
          <a:bodyPr/>
          <a:lstStyle>
            <a:lvl1pPr marL="0" indent="0">
              <a:buNone/>
              <a:defRPr lang="ko-KR" altLang="en-US" sz="4500" kern="1200" spc="-360" dirty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altLang="ko-KR" dirty="0"/>
              <a:t>00</a:t>
            </a:r>
            <a:endParaRPr lang="ko-KR" altLang="en-US" dirty="0"/>
          </a:p>
        </p:txBody>
      </p:sp>
      <p:sp>
        <p:nvSpPr>
          <p:cNvPr id="11" name="슬라이드 번호">
            <a:extLst>
              <a:ext uri="{FF2B5EF4-FFF2-40B4-BE49-F238E27FC236}">
                <a16:creationId xmlns:a16="http://schemas.microsoft.com/office/drawing/2014/main" id="{E2E97F83-2F3F-4551-9572-4FEAC8D229DA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11554883" y="6361617"/>
            <a:ext cx="190501" cy="2954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eaVert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100" kern="1200" spc="109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CB4B4D-7CA3-9044-876B-883B54F8677D}" type="slidenum">
              <a:rPr lang="en-US" altLang="ko-KR" sz="1000" smtClean="0"/>
              <a:pPr/>
              <a:t>‹#›</a:t>
            </a:fld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43333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제목 슬라이드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5C4E17-323F-415C-9E8A-F831B3733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solidFill>
                  <a:srgbClr val="303637"/>
                </a:solidFill>
                <a:latin typeface="Arial" panose="020B0604020202020204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021D4A2-D7BA-4F8F-87D2-20D4584811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rgbClr val="303637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pic>
        <p:nvPicPr>
          <p:cNvPr id="9" name="Picture 18">
            <a:extLst>
              <a:ext uri="{FF2B5EF4-FFF2-40B4-BE49-F238E27FC236}">
                <a16:creationId xmlns:a16="http://schemas.microsoft.com/office/drawing/2014/main" id="{7B66DAFA-8FA1-4D94-A070-4E9333A2F54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90" b="35146"/>
          <a:stretch/>
        </p:blipFill>
        <p:spPr>
          <a:xfrm>
            <a:off x="-38100" y="187345"/>
            <a:ext cx="2731362" cy="45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6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빈 화면">
    <p:bg>
      <p:bgPr>
        <a:solidFill>
          <a:srgbClr val="3036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텍스트 개체 틀 2">
            <a:extLst>
              <a:ext uri="{FF2B5EF4-FFF2-40B4-BE49-F238E27FC236}">
                <a16:creationId xmlns:a16="http://schemas.microsoft.com/office/drawing/2014/main" id="{2C6629C5-B661-4810-A4F7-70FE037AE2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26929" y="1405466"/>
            <a:ext cx="10556982" cy="2023534"/>
          </a:xfrm>
          <a:prstGeom prst="roundRect">
            <a:avLst>
              <a:gd name="adj" fmla="val 12416"/>
            </a:avLst>
          </a:prstGeom>
          <a:solidFill>
            <a:srgbClr val="E0633B"/>
          </a:solidFill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38" name="원">
            <a:extLst>
              <a:ext uri="{FF2B5EF4-FFF2-40B4-BE49-F238E27FC236}">
                <a16:creationId xmlns:a16="http://schemas.microsoft.com/office/drawing/2014/main" id="{4F2BC41F-05B6-4314-8F40-E7A6F2F254CC}"/>
              </a:ext>
            </a:extLst>
          </p:cNvPr>
          <p:cNvSpPr/>
          <p:nvPr/>
        </p:nvSpPr>
        <p:spPr>
          <a:xfrm>
            <a:off x="11492132" y="6347856"/>
            <a:ext cx="316003" cy="316003"/>
          </a:xfrm>
          <a:prstGeom prst="ellipse">
            <a:avLst/>
          </a:prstGeom>
          <a:solidFill>
            <a:srgbClr val="535353"/>
          </a:solidFill>
          <a:ln w="12700">
            <a:solidFill>
              <a:srgbClr val="FFFFFF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1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직사각형">
            <a:extLst>
              <a:ext uri="{FF2B5EF4-FFF2-40B4-BE49-F238E27FC236}">
                <a16:creationId xmlns:a16="http://schemas.microsoft.com/office/drawing/2014/main" id="{4452BE47-CC8D-4FAA-B80F-7B6F8B006B20}"/>
              </a:ext>
            </a:extLst>
          </p:cNvPr>
          <p:cNvSpPr/>
          <p:nvPr/>
        </p:nvSpPr>
        <p:spPr>
          <a:xfrm>
            <a:off x="572121" y="264485"/>
            <a:ext cx="870110" cy="104098"/>
          </a:xfrm>
          <a:prstGeom prst="rect">
            <a:avLst/>
          </a:prstGeom>
          <a:solidFill>
            <a:srgbClr val="FF644E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995186">
              <a:defRPr sz="38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0" name="Introduction">
            <a:extLst>
              <a:ext uri="{FF2B5EF4-FFF2-40B4-BE49-F238E27FC236}">
                <a16:creationId xmlns:a16="http://schemas.microsoft.com/office/drawing/2014/main" id="{A5358551-B4B9-4562-831B-48B57CA37D5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86518" y="519673"/>
            <a:ext cx="7354231" cy="595364"/>
          </a:xfrm>
          <a:prstGeom prst="rect">
            <a:avLst/>
          </a:prstGeom>
        </p:spPr>
        <p:txBody>
          <a:bodyPr anchor="b"/>
          <a:lstStyle>
            <a:lvl1pPr>
              <a:defRPr sz="2200" b="0" cap="all" spc="65" baseline="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ko-KR" altLang="en-US"/>
              <a:t>마스터 제목 스타일 편집</a:t>
            </a:r>
            <a:endParaRPr dirty="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9CC78606-0DB5-4E88-99B2-6AF75EACB5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13" b="28976"/>
          <a:stretch/>
        </p:blipFill>
        <p:spPr>
          <a:xfrm>
            <a:off x="4888637" y="6240636"/>
            <a:ext cx="2414726" cy="577415"/>
          </a:xfrm>
          <a:prstGeom prst="rect">
            <a:avLst/>
          </a:prstGeom>
        </p:spPr>
      </p:pic>
      <p:sp>
        <p:nvSpPr>
          <p:cNvPr id="16" name="텍스트 개체 틀 2">
            <a:extLst>
              <a:ext uri="{FF2B5EF4-FFF2-40B4-BE49-F238E27FC236}">
                <a16:creationId xmlns:a16="http://schemas.microsoft.com/office/drawing/2014/main" id="{9AFA779F-2D68-4333-BE10-9EA5ED032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6929" y="3618944"/>
            <a:ext cx="10556982" cy="2568194"/>
          </a:xfrm>
          <a:prstGeom prst="roundRect">
            <a:avLst>
              <a:gd name="adj" fmla="val 12416"/>
            </a:avLst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12" name="텍스트 개체 틀 46">
            <a:extLst>
              <a:ext uri="{FF2B5EF4-FFF2-40B4-BE49-F238E27FC236}">
                <a16:creationId xmlns:a16="http://schemas.microsoft.com/office/drawing/2014/main" id="{92155C13-8526-4E6D-8F38-3358DB74B1D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8100" y="267136"/>
            <a:ext cx="1121958" cy="914400"/>
          </a:xfrm>
        </p:spPr>
        <p:txBody>
          <a:bodyPr/>
          <a:lstStyle>
            <a:lvl1pPr marL="0" indent="0">
              <a:buNone/>
              <a:defRPr lang="ko-KR" altLang="en-US" sz="6000" kern="1200" spc="-360" dirty="0">
                <a:solidFill>
                  <a:schemeClr val="bg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altLang="ko-KR" dirty="0"/>
              <a:t>00</a:t>
            </a:r>
            <a:endParaRPr lang="ko-KR" altLang="en-US" dirty="0"/>
          </a:p>
        </p:txBody>
      </p:sp>
      <p:sp>
        <p:nvSpPr>
          <p:cNvPr id="13" name="슬라이드 번호">
            <a:extLst>
              <a:ext uri="{FF2B5EF4-FFF2-40B4-BE49-F238E27FC236}">
                <a16:creationId xmlns:a16="http://schemas.microsoft.com/office/drawing/2014/main" id="{09306C04-27B4-45F7-B88F-6CCB88788DA3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11554883" y="6351317"/>
            <a:ext cx="190501" cy="316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eaVert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100" kern="1200" spc="109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CB4B4D-7CA3-9044-876B-883B54F8677D}" type="slidenum">
              <a:rPr lang="en-US" altLang="ko-KR" sz="1000" smtClean="0"/>
              <a:pPr/>
              <a:t>‹#›</a:t>
            </a:fld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108820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빈 화면">
    <p:bg>
      <p:bgPr>
        <a:solidFill>
          <a:srgbClr val="3036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텍스트 개체 틀 2">
            <a:extLst>
              <a:ext uri="{FF2B5EF4-FFF2-40B4-BE49-F238E27FC236}">
                <a16:creationId xmlns:a16="http://schemas.microsoft.com/office/drawing/2014/main" id="{995A4628-E492-437E-AE46-E113F2FDB33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26929" y="1407564"/>
            <a:ext cx="10556982" cy="3072112"/>
          </a:xfrm>
          <a:prstGeom prst="roundRect">
            <a:avLst>
              <a:gd name="adj" fmla="val 12416"/>
            </a:avLst>
          </a:prstGeom>
          <a:solidFill>
            <a:srgbClr val="164F86"/>
          </a:solidFill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24" name="텍스트 개체 틀 2">
            <a:extLst>
              <a:ext uri="{FF2B5EF4-FFF2-40B4-BE49-F238E27FC236}">
                <a16:creationId xmlns:a16="http://schemas.microsoft.com/office/drawing/2014/main" id="{C453BBED-2D5D-45C4-84EC-3F02F8DF21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6929" y="4652132"/>
            <a:ext cx="10556982" cy="1535006"/>
          </a:xfrm>
          <a:prstGeom prst="roundRect">
            <a:avLst>
              <a:gd name="adj" fmla="val 12416"/>
            </a:avLst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38" name="원">
            <a:extLst>
              <a:ext uri="{FF2B5EF4-FFF2-40B4-BE49-F238E27FC236}">
                <a16:creationId xmlns:a16="http://schemas.microsoft.com/office/drawing/2014/main" id="{4F2BC41F-05B6-4314-8F40-E7A6F2F254CC}"/>
              </a:ext>
            </a:extLst>
          </p:cNvPr>
          <p:cNvSpPr/>
          <p:nvPr/>
        </p:nvSpPr>
        <p:spPr>
          <a:xfrm>
            <a:off x="11492132" y="6347856"/>
            <a:ext cx="316003" cy="316003"/>
          </a:xfrm>
          <a:prstGeom prst="ellipse">
            <a:avLst/>
          </a:prstGeom>
          <a:solidFill>
            <a:srgbClr val="535353"/>
          </a:solidFill>
          <a:ln w="12700">
            <a:solidFill>
              <a:srgbClr val="FFFFFF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1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9CC78606-0DB5-4E88-99B2-6AF75EACB5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13" b="28976"/>
          <a:stretch/>
        </p:blipFill>
        <p:spPr>
          <a:xfrm>
            <a:off x="4888637" y="6240636"/>
            <a:ext cx="2414726" cy="577415"/>
          </a:xfrm>
          <a:prstGeom prst="rect">
            <a:avLst/>
          </a:prstGeom>
        </p:spPr>
      </p:pic>
      <p:sp>
        <p:nvSpPr>
          <p:cNvPr id="16" name="Integrated Safety &amp; Security Assessment">
            <a:extLst>
              <a:ext uri="{FF2B5EF4-FFF2-40B4-BE49-F238E27FC236}">
                <a16:creationId xmlns:a16="http://schemas.microsoft.com/office/drawing/2014/main" id="{62180211-AD09-4935-9A4F-68279FB7D5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86518" y="519673"/>
            <a:ext cx="8945964" cy="595364"/>
          </a:xfrm>
          <a:prstGeom prst="rect">
            <a:avLst/>
          </a:prstGeom>
        </p:spPr>
        <p:txBody>
          <a:bodyPr anchor="b"/>
          <a:lstStyle>
            <a:lvl1pPr>
              <a:defRPr sz="2200" b="0" cap="all" spc="65" baseline="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ko-KR" altLang="en-US"/>
              <a:t>마스터 제목 스타일 편집</a:t>
            </a:r>
            <a:endParaRPr dirty="0"/>
          </a:p>
        </p:txBody>
      </p:sp>
      <p:sp>
        <p:nvSpPr>
          <p:cNvPr id="18" name="직사각형">
            <a:extLst>
              <a:ext uri="{FF2B5EF4-FFF2-40B4-BE49-F238E27FC236}">
                <a16:creationId xmlns:a16="http://schemas.microsoft.com/office/drawing/2014/main" id="{8F00C58D-DC8F-466C-AAED-E13CF166BCE6}"/>
              </a:ext>
            </a:extLst>
          </p:cNvPr>
          <p:cNvSpPr/>
          <p:nvPr/>
        </p:nvSpPr>
        <p:spPr>
          <a:xfrm>
            <a:off x="572121" y="264485"/>
            <a:ext cx="870110" cy="104098"/>
          </a:xfrm>
          <a:prstGeom prst="rect">
            <a:avLst/>
          </a:prstGeom>
          <a:solidFill>
            <a:srgbClr val="164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995186">
              <a:defRPr sz="38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2" name="텍스트 개체 틀 46">
            <a:extLst>
              <a:ext uri="{FF2B5EF4-FFF2-40B4-BE49-F238E27FC236}">
                <a16:creationId xmlns:a16="http://schemas.microsoft.com/office/drawing/2014/main" id="{179FE00B-6DDE-4823-8CD4-C7E09A57D42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8100" y="267136"/>
            <a:ext cx="1121958" cy="914400"/>
          </a:xfrm>
        </p:spPr>
        <p:txBody>
          <a:bodyPr/>
          <a:lstStyle>
            <a:lvl1pPr marL="0" indent="0">
              <a:buNone/>
              <a:defRPr lang="ko-KR" altLang="en-US" sz="6000" kern="1200" spc="-360" dirty="0">
                <a:solidFill>
                  <a:schemeClr val="bg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altLang="ko-KR" dirty="0"/>
              <a:t>00</a:t>
            </a:r>
            <a:endParaRPr lang="ko-KR" altLang="en-US" dirty="0"/>
          </a:p>
        </p:txBody>
      </p:sp>
      <p:sp>
        <p:nvSpPr>
          <p:cNvPr id="10" name="슬라이드 번호">
            <a:extLst>
              <a:ext uri="{FF2B5EF4-FFF2-40B4-BE49-F238E27FC236}">
                <a16:creationId xmlns:a16="http://schemas.microsoft.com/office/drawing/2014/main" id="{05665918-BE4E-47D1-B506-B3F821F5D136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11554883" y="6351317"/>
            <a:ext cx="190501" cy="316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eaVert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100" kern="1200" spc="109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CB4B4D-7CA3-9044-876B-883B54F8677D}" type="slidenum">
              <a:rPr lang="en-US" altLang="ko-KR" sz="1000" smtClean="0"/>
              <a:pPr/>
              <a:t>‹#›</a:t>
            </a:fld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4297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빈 화면">
    <p:bg>
      <p:bgPr>
        <a:solidFill>
          <a:srgbClr val="3036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텍스트 개체 틀 2">
            <a:extLst>
              <a:ext uri="{FF2B5EF4-FFF2-40B4-BE49-F238E27FC236}">
                <a16:creationId xmlns:a16="http://schemas.microsoft.com/office/drawing/2014/main" id="{F903E4D1-6EDE-4267-97E7-7794A5332B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6929" y="2929930"/>
            <a:ext cx="10556982" cy="1535006"/>
          </a:xfrm>
          <a:prstGeom prst="roundRect">
            <a:avLst>
              <a:gd name="adj" fmla="val 12416"/>
            </a:avLst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28" name="텍스트 개체 틀 2">
            <a:extLst>
              <a:ext uri="{FF2B5EF4-FFF2-40B4-BE49-F238E27FC236}">
                <a16:creationId xmlns:a16="http://schemas.microsoft.com/office/drawing/2014/main" id="{5388C294-632C-4953-A6E8-AE1D6B2DCB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26929" y="1405466"/>
            <a:ext cx="10556982" cy="1377237"/>
          </a:xfrm>
          <a:prstGeom prst="roundRect">
            <a:avLst>
              <a:gd name="adj" fmla="val 12416"/>
            </a:avLst>
          </a:prstGeom>
          <a:solidFill>
            <a:srgbClr val="285A5C"/>
          </a:solidFill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26" name="텍스트 개체 틀 2">
            <a:extLst>
              <a:ext uri="{FF2B5EF4-FFF2-40B4-BE49-F238E27FC236}">
                <a16:creationId xmlns:a16="http://schemas.microsoft.com/office/drawing/2014/main" id="{A0CADF76-2472-4D83-B576-D023A06E331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26929" y="4603935"/>
            <a:ext cx="10556982" cy="1583203"/>
          </a:xfrm>
          <a:prstGeom prst="roundRect">
            <a:avLst>
              <a:gd name="adj" fmla="val 12416"/>
            </a:avLst>
          </a:prstGeom>
          <a:solidFill>
            <a:srgbClr val="285A5C"/>
          </a:solidFill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38" name="원">
            <a:extLst>
              <a:ext uri="{FF2B5EF4-FFF2-40B4-BE49-F238E27FC236}">
                <a16:creationId xmlns:a16="http://schemas.microsoft.com/office/drawing/2014/main" id="{4F2BC41F-05B6-4314-8F40-E7A6F2F254CC}"/>
              </a:ext>
            </a:extLst>
          </p:cNvPr>
          <p:cNvSpPr/>
          <p:nvPr/>
        </p:nvSpPr>
        <p:spPr>
          <a:xfrm>
            <a:off x="11492132" y="6347856"/>
            <a:ext cx="316003" cy="316003"/>
          </a:xfrm>
          <a:prstGeom prst="ellipse">
            <a:avLst/>
          </a:prstGeom>
          <a:solidFill>
            <a:srgbClr val="535353"/>
          </a:solidFill>
          <a:ln w="12700">
            <a:solidFill>
              <a:srgbClr val="FFFFFF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1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9CC78606-0DB5-4E88-99B2-6AF75EACB5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13" b="28976"/>
          <a:stretch/>
        </p:blipFill>
        <p:spPr>
          <a:xfrm>
            <a:off x="4888637" y="6240636"/>
            <a:ext cx="2414726" cy="577415"/>
          </a:xfrm>
          <a:prstGeom prst="rect">
            <a:avLst/>
          </a:prstGeom>
        </p:spPr>
      </p:pic>
      <p:sp>
        <p:nvSpPr>
          <p:cNvPr id="13" name="Advanced Plant Analytics">
            <a:extLst>
              <a:ext uri="{FF2B5EF4-FFF2-40B4-BE49-F238E27FC236}">
                <a16:creationId xmlns:a16="http://schemas.microsoft.com/office/drawing/2014/main" id="{E8BBD604-00AC-446D-BAF6-7842E4F4C9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86518" y="519673"/>
            <a:ext cx="8945964" cy="595364"/>
          </a:xfrm>
          <a:prstGeom prst="rect">
            <a:avLst/>
          </a:prstGeom>
        </p:spPr>
        <p:txBody>
          <a:bodyPr anchor="b"/>
          <a:lstStyle>
            <a:lvl1pPr>
              <a:defRPr sz="2200" b="0" cap="all" spc="65" baseline="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ko-KR" altLang="en-US"/>
              <a:t>마스터 제목 스타일 편집</a:t>
            </a:r>
            <a:endParaRPr dirty="0"/>
          </a:p>
        </p:txBody>
      </p:sp>
      <p:sp>
        <p:nvSpPr>
          <p:cNvPr id="19" name="직사각형">
            <a:extLst>
              <a:ext uri="{FF2B5EF4-FFF2-40B4-BE49-F238E27FC236}">
                <a16:creationId xmlns:a16="http://schemas.microsoft.com/office/drawing/2014/main" id="{8E83DADF-DB01-4A4B-86FE-242461FFA431}"/>
              </a:ext>
            </a:extLst>
          </p:cNvPr>
          <p:cNvSpPr/>
          <p:nvPr/>
        </p:nvSpPr>
        <p:spPr>
          <a:xfrm>
            <a:off x="572121" y="264485"/>
            <a:ext cx="870110" cy="104098"/>
          </a:xfrm>
          <a:prstGeom prst="rect">
            <a:avLst/>
          </a:prstGeom>
          <a:solidFill>
            <a:srgbClr val="285A5C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995186">
              <a:defRPr sz="38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2" name="텍스트 개체 틀 46">
            <a:extLst>
              <a:ext uri="{FF2B5EF4-FFF2-40B4-BE49-F238E27FC236}">
                <a16:creationId xmlns:a16="http://schemas.microsoft.com/office/drawing/2014/main" id="{69338DD1-CCBD-49AA-A543-CF462A02C3F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8100" y="267136"/>
            <a:ext cx="1121958" cy="914400"/>
          </a:xfrm>
        </p:spPr>
        <p:txBody>
          <a:bodyPr/>
          <a:lstStyle>
            <a:lvl1pPr marL="0" indent="0">
              <a:buNone/>
              <a:defRPr lang="ko-KR" altLang="en-US" sz="6000" kern="1200" spc="-360" dirty="0">
                <a:solidFill>
                  <a:schemeClr val="bg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altLang="ko-KR" dirty="0"/>
              <a:t>00</a:t>
            </a:r>
            <a:endParaRPr lang="ko-KR" altLang="en-US" dirty="0"/>
          </a:p>
        </p:txBody>
      </p:sp>
      <p:sp>
        <p:nvSpPr>
          <p:cNvPr id="14" name="슬라이드 번호">
            <a:extLst>
              <a:ext uri="{FF2B5EF4-FFF2-40B4-BE49-F238E27FC236}">
                <a16:creationId xmlns:a16="http://schemas.microsoft.com/office/drawing/2014/main" id="{00F7CFD4-5D90-4E4B-8BD2-4EB7422817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11554883" y="6351317"/>
            <a:ext cx="190501" cy="316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eaVert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100" kern="1200" spc="109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CB4B4D-7CA3-9044-876B-883B54F8677D}" type="slidenum">
              <a:rPr lang="en-US" altLang="ko-KR" sz="1000" smtClean="0"/>
              <a:pPr/>
              <a:t>‹#›</a:t>
            </a:fld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5676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빈 화면">
    <p:bg>
      <p:bgPr>
        <a:solidFill>
          <a:srgbClr val="3036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텍스트 개체 틀 2">
            <a:extLst>
              <a:ext uri="{FF2B5EF4-FFF2-40B4-BE49-F238E27FC236}">
                <a16:creationId xmlns:a16="http://schemas.microsoft.com/office/drawing/2014/main" id="{640D34DC-19EA-47F3-A297-3E544DE445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83312" y="1404939"/>
            <a:ext cx="5191179" cy="4720824"/>
          </a:xfrm>
          <a:prstGeom prst="roundRect">
            <a:avLst>
              <a:gd name="adj" fmla="val 3976"/>
            </a:avLst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44" name="텍스트 개체 틀 2">
            <a:extLst>
              <a:ext uri="{FF2B5EF4-FFF2-40B4-BE49-F238E27FC236}">
                <a16:creationId xmlns:a16="http://schemas.microsoft.com/office/drawing/2014/main" id="{755743DE-394F-46C5-B4C1-6FFD12F790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17509" y="3153599"/>
            <a:ext cx="5191179" cy="2970039"/>
          </a:xfrm>
          <a:prstGeom prst="roundRect">
            <a:avLst>
              <a:gd name="adj" fmla="val 6801"/>
            </a:avLst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41B7E2-1F1C-49AA-9D8F-04DC90CA1B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7509" y="1404938"/>
            <a:ext cx="5191179" cy="1609285"/>
          </a:xfrm>
          <a:prstGeom prst="roundRect">
            <a:avLst>
              <a:gd name="adj" fmla="val 11932"/>
            </a:avLst>
          </a:prstGeom>
          <a:solidFill>
            <a:srgbClr val="F0BD03"/>
          </a:solidFill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38" name="원">
            <a:extLst>
              <a:ext uri="{FF2B5EF4-FFF2-40B4-BE49-F238E27FC236}">
                <a16:creationId xmlns:a16="http://schemas.microsoft.com/office/drawing/2014/main" id="{4F2BC41F-05B6-4314-8F40-E7A6F2F254CC}"/>
              </a:ext>
            </a:extLst>
          </p:cNvPr>
          <p:cNvSpPr/>
          <p:nvPr/>
        </p:nvSpPr>
        <p:spPr>
          <a:xfrm>
            <a:off x="11492132" y="6347856"/>
            <a:ext cx="316003" cy="316003"/>
          </a:xfrm>
          <a:prstGeom prst="ellipse">
            <a:avLst/>
          </a:prstGeom>
          <a:solidFill>
            <a:srgbClr val="535353"/>
          </a:solidFill>
          <a:ln w="12700">
            <a:solidFill>
              <a:srgbClr val="FFFFFF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1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9CC78606-0DB5-4E88-99B2-6AF75EACB5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13" b="28976"/>
          <a:stretch/>
        </p:blipFill>
        <p:spPr>
          <a:xfrm>
            <a:off x="4888637" y="6240636"/>
            <a:ext cx="2414726" cy="577415"/>
          </a:xfrm>
          <a:prstGeom prst="rect">
            <a:avLst/>
          </a:prstGeom>
        </p:spPr>
      </p:pic>
      <p:sp>
        <p:nvSpPr>
          <p:cNvPr id="31" name="Thermal Cycle Design &amp; Performance ANALysis">
            <a:extLst>
              <a:ext uri="{FF2B5EF4-FFF2-40B4-BE49-F238E27FC236}">
                <a16:creationId xmlns:a16="http://schemas.microsoft.com/office/drawing/2014/main" id="{3DBF68A3-1F83-4698-8B0B-74861D4939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86518" y="519673"/>
            <a:ext cx="8945964" cy="595364"/>
          </a:xfrm>
          <a:prstGeom prst="rect">
            <a:avLst/>
          </a:prstGeom>
        </p:spPr>
        <p:txBody>
          <a:bodyPr anchor="b"/>
          <a:lstStyle>
            <a:lvl1pPr>
              <a:defRPr cap="all" baseline="0"/>
            </a:lvl1pPr>
          </a:lstStyle>
          <a:p>
            <a:pPr>
              <a:defRPr sz="2200" b="0" spc="65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lang="ko-KR" altLang="en-US"/>
              <a:t>마스터 제목 스타일 편집</a:t>
            </a:r>
            <a:endParaRPr dirty="0"/>
          </a:p>
        </p:txBody>
      </p:sp>
      <p:sp>
        <p:nvSpPr>
          <p:cNvPr id="34" name="직사각형">
            <a:extLst>
              <a:ext uri="{FF2B5EF4-FFF2-40B4-BE49-F238E27FC236}">
                <a16:creationId xmlns:a16="http://schemas.microsoft.com/office/drawing/2014/main" id="{DB036539-11A0-4F26-9451-7934B6B4B1D2}"/>
              </a:ext>
            </a:extLst>
          </p:cNvPr>
          <p:cNvSpPr/>
          <p:nvPr/>
        </p:nvSpPr>
        <p:spPr>
          <a:xfrm>
            <a:off x="572121" y="264485"/>
            <a:ext cx="870110" cy="104098"/>
          </a:xfrm>
          <a:prstGeom prst="rect">
            <a:avLst/>
          </a:prstGeom>
          <a:solidFill>
            <a:srgbClr val="F0BD03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995186">
              <a:defRPr sz="38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2" name="텍스트 개체 틀 46">
            <a:extLst>
              <a:ext uri="{FF2B5EF4-FFF2-40B4-BE49-F238E27FC236}">
                <a16:creationId xmlns:a16="http://schemas.microsoft.com/office/drawing/2014/main" id="{7919A290-62F3-4F16-94B9-C3557FBABAE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8100" y="267136"/>
            <a:ext cx="1121958" cy="914400"/>
          </a:xfrm>
        </p:spPr>
        <p:txBody>
          <a:bodyPr/>
          <a:lstStyle>
            <a:lvl1pPr marL="0" indent="0">
              <a:buNone/>
              <a:defRPr lang="ko-KR" altLang="en-US" sz="6000" kern="1200" spc="-360" dirty="0">
                <a:solidFill>
                  <a:schemeClr val="bg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altLang="ko-KR" dirty="0"/>
              <a:t>00</a:t>
            </a:r>
            <a:endParaRPr lang="ko-KR" altLang="en-US" dirty="0"/>
          </a:p>
        </p:txBody>
      </p:sp>
      <p:sp>
        <p:nvSpPr>
          <p:cNvPr id="13" name="슬라이드 번호">
            <a:extLst>
              <a:ext uri="{FF2B5EF4-FFF2-40B4-BE49-F238E27FC236}">
                <a16:creationId xmlns:a16="http://schemas.microsoft.com/office/drawing/2014/main" id="{B612B341-130B-450C-8AE7-098B12D94022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11554883" y="6351317"/>
            <a:ext cx="190501" cy="316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eaVert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100" kern="1200" spc="109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CB4B4D-7CA3-9044-876B-883B54F8677D}" type="slidenum">
              <a:rPr lang="en-US" altLang="ko-KR" sz="1000" smtClean="0"/>
              <a:pPr/>
              <a:t>‹#›</a:t>
            </a:fld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86162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45442A1-FB5A-4E4A-9571-6B7AC734E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0F20C9F-4E7E-48F6-ADE6-DECC278B3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E17761-706F-47E5-9C90-0459B5D5E3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1B59B-F0EF-48B7-863A-B3155C7F799A}" type="datetimeFigureOut">
              <a:rPr lang="ko-KR" altLang="en-US" smtClean="0"/>
              <a:t>2022-06-30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6C6A1C-CF6C-4D28-A124-C8519BE601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871E47A-8EAF-41E7-8562-E51EE4730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B8C93-6ED6-4DF5-8B95-1841EE4D57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892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5" r:id="rId3"/>
    <p:sldLayoutId id="2147483662" r:id="rId4"/>
    <p:sldLayoutId id="2147483661" r:id="rId5"/>
    <p:sldLayoutId id="2147483664" r:id="rId6"/>
    <p:sldLayoutId id="2147483665" r:id="rId7"/>
    <p:sldLayoutId id="2147483666" r:id="rId8"/>
    <p:sldLayoutId id="2147483667" r:id="rId9"/>
    <p:sldLayoutId id="2147483650" r:id="rId10"/>
    <p:sldLayoutId id="2147483651" r:id="rId11"/>
    <p:sldLayoutId id="2147483652" r:id="rId12"/>
    <p:sldLayoutId id="2147483653" r:id="rId13"/>
    <p:sldLayoutId id="2147483654" r:id="rId14"/>
    <p:sldLayoutId id="2147483656" r:id="rId15"/>
    <p:sldLayoutId id="2147483657" r:id="rId16"/>
    <p:sldLayoutId id="2147483658" r:id="rId17"/>
    <p:sldLayoutId id="2147483659" r:id="rId18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3" Type="http://schemas.openxmlformats.org/officeDocument/2006/relationships/image" Target="../media/image310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70397E-7660-4347-9201-4AC934D45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6984" y="1122363"/>
            <a:ext cx="9478030" cy="2387600"/>
          </a:xfrm>
        </p:spPr>
        <p:txBody>
          <a:bodyPr>
            <a:noAutofit/>
          </a:bodyPr>
          <a:lstStyle/>
          <a:p>
            <a:r>
              <a:rPr lang="en-US" altLang="ko-KR" sz="4000" dirty="0">
                <a:cs typeface="Arial" panose="020B0604020202020204" pitchFamily="34" charset="0"/>
              </a:rPr>
              <a:t>Improving Measurement Reliability using Data Reconciliation and Digital Twin</a:t>
            </a:r>
            <a:endParaRPr lang="ko-KR" altLang="en-US" sz="4000" dirty="0">
              <a:cs typeface="Arial" panose="020B0604020202020204" pitchFamily="34" charset="0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AACDCFE-101C-4D39-A790-3C39F8A2B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144000" cy="866595"/>
          </a:xfrm>
        </p:spPr>
        <p:txBody>
          <a:bodyPr>
            <a:normAutofit lnSpcReduction="10000"/>
          </a:bodyPr>
          <a:lstStyle/>
          <a:p>
            <a:r>
              <a:rPr lang="en-US" altLang="ko-KR" dirty="0">
                <a:cs typeface="Arial" panose="020B0604020202020204" pitchFamily="34" charset="0"/>
              </a:rPr>
              <a:t>Probabilistic Safety Assessment and Management 16</a:t>
            </a:r>
          </a:p>
          <a:p>
            <a:r>
              <a:rPr lang="en-US" altLang="ko-KR">
                <a:cs typeface="Arial" panose="020B0604020202020204" pitchFamily="34" charset="0"/>
              </a:rPr>
              <a:t>2022.06.30.</a:t>
            </a:r>
            <a:endParaRPr lang="ko-KR" altLang="en-US" dirty="0"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9DE3A8-0DE0-4C82-9DB5-8A7E4E1B2C11}"/>
              </a:ext>
            </a:extLst>
          </p:cNvPr>
          <p:cNvSpPr txBox="1"/>
          <p:nvPr/>
        </p:nvSpPr>
        <p:spPr>
          <a:xfrm>
            <a:off x="720810" y="4710875"/>
            <a:ext cx="107503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Kyusik</a:t>
            </a:r>
            <a:r>
              <a:rPr lang="en-US" altLang="ko-K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Oh, Department of Nuclear Engineering, Kyung </a:t>
            </a:r>
            <a:r>
              <a:rPr lang="en-US" altLang="ko-KR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Hee</a:t>
            </a:r>
            <a:r>
              <a:rPr lang="en-US" altLang="ko-K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  <a:p>
            <a:r>
              <a:rPr lang="en-US" altLang="ko-KR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Sangjun</a:t>
            </a:r>
            <a:r>
              <a:rPr lang="en-US" altLang="ko-K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Park, </a:t>
            </a:r>
            <a:r>
              <a:rPr lang="en-US" altLang="ko-KR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iSMR</a:t>
            </a:r>
            <a:r>
              <a:rPr lang="en-US" altLang="ko-K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System Development Division, Korea Atomic Energy Research Institute</a:t>
            </a:r>
          </a:p>
          <a:p>
            <a:r>
              <a:rPr lang="en-US" altLang="ko-KR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Gyunyoung</a:t>
            </a:r>
            <a:r>
              <a:rPr lang="en-US" altLang="ko-K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Heo</a:t>
            </a:r>
            <a:r>
              <a:rPr lang="en-US" altLang="ko-K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Department of Nuclear Engineering, Kyung </a:t>
            </a:r>
            <a:r>
              <a:rPr lang="en-US" altLang="ko-KR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Hee</a:t>
            </a:r>
            <a:r>
              <a:rPr lang="en-US" altLang="ko-K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AE23EE-2D73-42B5-B2A6-A763BD5E1695}"/>
              </a:ext>
            </a:extLst>
          </p:cNvPr>
          <p:cNvSpPr txBox="1"/>
          <p:nvPr/>
        </p:nvSpPr>
        <p:spPr>
          <a:xfrm>
            <a:off x="10667999" y="152575"/>
            <a:ext cx="12682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PSAM 16</a:t>
            </a:r>
            <a:endParaRPr lang="ko-KR" alt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112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7B6F387-8A87-4547-823A-051844F9D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1" dirty="0">
                <a:latin typeface="Arial Black" panose="020B0A04020102020204" pitchFamily="34" charset="0"/>
              </a:rPr>
              <a:t>Gross error detection</a:t>
            </a:r>
            <a:endParaRPr lang="ko-KR" alt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F6E97C3-5418-4457-B255-0E85426063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7B536B1-FA3B-4994-B1ED-B0074DE13172}"/>
                  </a:ext>
                </a:extLst>
              </p:cNvPr>
              <p:cNvSpPr txBox="1"/>
              <p:nvPr/>
            </p:nvSpPr>
            <p:spPr>
              <a:xfrm>
                <a:off x="1184617" y="2043498"/>
                <a:ext cx="10038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400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altLang="ko-KR" sz="14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altLang="ko-KR" sz="1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</m:acc>
                    <m:r>
                      <a:rPr lang="en-US" altLang="ko-KR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ko-KR" altLang="en-US" sz="1400" b="1" i="1">
                        <a:latin typeface="Cambria Math" panose="02040503050406030204" pitchFamily="18" charset="0"/>
                      </a:rPr>
                      <m:t>𝜺</m:t>
                    </m:r>
                  </m:oMath>
                </a14:m>
                <a:r>
                  <a:rPr lang="ko-KR" altLang="en-US" sz="1400" dirty="0">
                    <a:cs typeface="Arial" panose="020B0604020202020204" pitchFamily="34" charset="0"/>
                  </a:rPr>
                  <a:t> </a:t>
                </a:r>
                <a:endParaRPr lang="en-US" altLang="ko-KR" sz="1400" dirty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7B536B1-FA3B-4994-B1ED-B0074DE131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617" y="2043498"/>
                <a:ext cx="1003801" cy="307777"/>
              </a:xfrm>
              <a:prstGeom prst="rect">
                <a:avLst/>
              </a:prstGeom>
              <a:blipFill>
                <a:blip r:embed="rId3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F72DFF-60B6-418A-87C6-528E78D2DB20}"/>
                  </a:ext>
                </a:extLst>
              </p:cNvPr>
              <p:cNvSpPr txBox="1"/>
              <p:nvPr/>
            </p:nvSpPr>
            <p:spPr>
              <a:xfrm>
                <a:off x="1184617" y="3338631"/>
                <a:ext cx="1537216" cy="3325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ko-KR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ko-KR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ko-KR" sz="1400" b="1" i="1" smtClean="0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altLang="ko-KR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ko-KR" sz="1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altLang="ko-KR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ko-KR" altLang="ko-K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𝐉</m:t>
                          </m:r>
                        </m:e>
                        <m:sub>
                          <m:r>
                            <a:rPr lang="en-US" altLang="ko-KR" sz="1400" b="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ko-KR" sz="1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ko-KR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ko-KR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altLang="ko-KR" sz="1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ko-KR" altLang="en-US" sz="14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F72DFF-60B6-418A-87C6-528E78D2DB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617" y="3338631"/>
                <a:ext cx="1537216" cy="33252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9775DF-5D28-4B4B-A03C-693A256D41E9}"/>
                  </a:ext>
                </a:extLst>
              </p:cNvPr>
              <p:cNvSpPr txBox="1"/>
              <p:nvPr/>
            </p:nvSpPr>
            <p:spPr>
              <a:xfrm>
                <a:off x="1248785" y="4186711"/>
                <a:ext cx="11079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o-KR" altLang="en-US" sz="1400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p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altLang="ko-KR" sz="1400" b="1" i="1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US" altLang="ko-KR" sz="1400" b="1" dirty="0"/>
                  <a:t>	</a:t>
                </a:r>
                <a:endParaRPr lang="ko-KR" altLang="en-US" sz="1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9775DF-5D28-4B4B-A03C-693A256D41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785" y="4186711"/>
                <a:ext cx="1107996" cy="307777"/>
              </a:xfrm>
              <a:prstGeom prst="rect">
                <a:avLst/>
              </a:prstGeom>
              <a:blipFill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9074D9E-820F-4BD1-BF99-8BDAF762C356}"/>
                  </a:ext>
                </a:extLst>
              </p:cNvPr>
              <p:cNvSpPr txBox="1"/>
              <p:nvPr/>
            </p:nvSpPr>
            <p:spPr>
              <a:xfrm>
                <a:off x="1216701" y="4685920"/>
                <a:ext cx="1235338" cy="3113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o-KR" altLang="en-US" sz="140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ko-KR" altLang="en-US" sz="1400" i="1" smtClean="0">
                        <a:latin typeface="Cambria Math" panose="02040503050406030204" pitchFamily="18" charset="0"/>
                      </a:rPr>
                      <m:t>≥</m:t>
                    </m:r>
                    <m:sSubSup>
                      <m:sSubSupPr>
                        <m:ctrlPr>
                          <a:rPr lang="en-US" altLang="ko-KR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ko-KR" altLang="en-US" sz="1400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ko-KR" altLang="en-US" sz="1400" i="1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  <m:sup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d>
                      <m:dPr>
                        <m:ctrlPr>
                          <a:rPr lang="en-US" altLang="ko-KR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</m:oMath>
                </a14:m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9074D9E-820F-4BD1-BF99-8BDAF762C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701" y="4685920"/>
                <a:ext cx="1235338" cy="311304"/>
              </a:xfrm>
              <a:prstGeom prst="rect">
                <a:avLst/>
              </a:prstGeom>
              <a:blipFill>
                <a:blip r:embed="rId6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EAFE7B2-FCA1-4EEF-9281-0605B9FFB04A}"/>
                  </a:ext>
                </a:extLst>
              </p:cNvPr>
              <p:cNvSpPr txBox="1"/>
              <p:nvPr/>
            </p:nvSpPr>
            <p:spPr>
              <a:xfrm>
                <a:off x="6793465" y="1896073"/>
                <a:ext cx="1280415" cy="324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o-KR" altLang="ko-KR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𝑱</m:t>
                          </m:r>
                        </m:e>
                        <m:sub>
                          <m:r>
                            <a:rPr lang="en-US" altLang="ko-KR" sz="1400" b="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ko-KR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ko-KR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ko-KR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1" i="1" smtClean="0">
                                        <a:latin typeface="Cambria Math" panose="02040503050406030204" pitchFamily="18" charset="0"/>
                                      </a:rPr>
                                      <m:t>𝑱</m:t>
                                    </m:r>
                                  </m:e>
                                  <m:sub>
                                    <m:r>
                                      <a:rPr lang="en-US" altLang="ko-KR" sz="1400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ko-KR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1" i="1" smtClean="0">
                                        <a:latin typeface="Cambria Math" panose="02040503050406030204" pitchFamily="18" charset="0"/>
                                      </a:rPr>
                                      <m:t>𝑱</m:t>
                                    </m:r>
                                  </m:e>
                                  <m:sub>
                                    <m:r>
                                      <a:rPr lang="en-US" altLang="ko-KR" sz="14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ko-KR" altLang="en-US" sz="1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EAFE7B2-FCA1-4EEF-9281-0605B9FFB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465" y="1896073"/>
                <a:ext cx="1280415" cy="324769"/>
              </a:xfrm>
              <a:prstGeom prst="rect">
                <a:avLst/>
              </a:prstGeom>
              <a:blipFill>
                <a:blip r:embed="rId7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DFC6B47-630A-43DF-9CE8-B8F1B1E56893}"/>
                  </a:ext>
                </a:extLst>
              </p:cNvPr>
              <p:cNvSpPr txBox="1"/>
              <p:nvPr/>
            </p:nvSpPr>
            <p:spPr>
              <a:xfrm>
                <a:off x="6793465" y="2737093"/>
                <a:ext cx="1848519" cy="5180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ko-KR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ko-KR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ko-KR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ko-KR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1" i="1" smtClean="0">
                                        <a:latin typeface="Cambria Math" panose="02040503050406030204" pitchFamily="18" charset="0"/>
                                      </a:rPr>
                                      <m:t>𝑽</m:t>
                                    </m:r>
                                  </m:e>
                                  <m:sub>
                                    <m:r>
                                      <a:rPr lang="en-US" altLang="ko-KR" sz="1400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ko-KR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ko-KR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ko-KR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1" i="1" smtClean="0">
                                        <a:latin typeface="Cambria Math" panose="02040503050406030204" pitchFamily="18" charset="0"/>
                                      </a:rPr>
                                      <m:t>𝑽</m:t>
                                    </m:r>
                                  </m:e>
                                  <m:sub>
                                    <m:r>
                                      <a:rPr lang="en-US" altLang="ko-KR" sz="14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en-US" altLang="ko-KR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ko-KR" sz="1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altLang="ko-KR" sz="1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ko-KR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DFC6B47-630A-43DF-9CE8-B8F1B1E568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465" y="2737093"/>
                <a:ext cx="1848519" cy="518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8EF3B54-8CF6-4051-A1D4-266404F3A2E3}"/>
                  </a:ext>
                </a:extLst>
              </p:cNvPr>
              <p:cNvSpPr txBox="1"/>
              <p:nvPr/>
            </p:nvSpPr>
            <p:spPr>
              <a:xfrm>
                <a:off x="1184617" y="3619919"/>
                <a:ext cx="2672014" cy="382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en-US" altLang="ko-K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ko-K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𝑐𝑜𝑣</m:t>
                      </m:r>
                      <m:r>
                        <a:rPr lang="en-US" altLang="ko-K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ko-KR" sz="1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en-US" altLang="ko-K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altLang="ko-KR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ko-KR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ko-KR" sz="1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ko-KR" sz="1400" b="1" i="1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n-US" altLang="ko-KR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altLang="ko-KR" sz="1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ko-KR" altLang="ko-KR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400" b="1" i="1">
                                  <a:latin typeface="Cambria Math" panose="02040503050406030204" pitchFamily="18" charset="0"/>
                                </a:rPr>
                                <m:t>𝑱</m:t>
                              </m:r>
                            </m:e>
                            <m:sub>
                              <m:r>
                                <a:rPr lang="en-US" altLang="ko-KR" sz="1400" b="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l-GR" altLang="ko-KR" sz="1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𝜮</m:t>
                      </m:r>
                      <m:sSup>
                        <m:sSupPr>
                          <m:ctrlPr>
                            <a:rPr lang="en-US" altLang="ko-KR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ko-KR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ko-KR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sz="1400" b="1" i="1">
                                      <a:latin typeface="Cambria Math" panose="02040503050406030204" pitchFamily="18" charset="0"/>
                                    </a:rPr>
                                    <m:t>𝑸</m:t>
                                  </m:r>
                                </m:e>
                                <m:sub>
                                  <m:r>
                                    <a:rPr lang="en-US" altLang="ko-KR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altLang="ko-KR" sz="14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ko-KR" altLang="ko-KR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400" b="1" i="1">
                                      <a:latin typeface="Cambria Math" panose="02040503050406030204" pitchFamily="18" charset="0"/>
                                    </a:rPr>
                                    <m:t>𝑱</m:t>
                                  </m:r>
                                </m:e>
                                <m:sub>
                                  <m:r>
                                    <a:rPr lang="en-US" altLang="ko-KR" sz="1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ko-KR" altLang="en-US" sz="1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8EF3B54-8CF6-4051-A1D4-266404F3A2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617" y="3619919"/>
                <a:ext cx="2672014" cy="382797"/>
              </a:xfrm>
              <a:prstGeom prst="rect">
                <a:avLst/>
              </a:prstGeom>
              <a:blipFill>
                <a:blip r:embed="rId9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4D8DA6A-F2A0-4022-A0BF-9689E1AF2838}"/>
                  </a:ext>
                </a:extLst>
              </p:cNvPr>
              <p:cNvSpPr txBox="1"/>
              <p:nvPr/>
            </p:nvSpPr>
            <p:spPr>
              <a:xfrm>
                <a:off x="6793465" y="3589765"/>
                <a:ext cx="2452723" cy="8220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altLang="ko-KR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altLang="ko-KR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𝜱</m:t>
                        </m:r>
                      </m:e>
                      <m:sub>
                        <m:r>
                          <a:rPr lang="en-US" altLang="ko-KR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ko-KR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ko-KR" altLang="ko-KR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𝑱</m:t>
                        </m:r>
                      </m:e>
                      <m:sub>
                        <m:r>
                          <a:rPr lang="en-US" altLang="ko-KR" sz="1400" b="0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sSub>
                      <m:sSubPr>
                        <m:ctrlPr>
                          <a:rPr lang="en-US" altLang="ko-KR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en-US" altLang="ko-KR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ko-KR" altLang="ko-KR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400" b="1" i="1">
                                <a:latin typeface="Cambria Math" panose="02040503050406030204" pitchFamily="18" charset="0"/>
                              </a:rPr>
                              <m:t>𝑱</m:t>
                            </m:r>
                          </m:e>
                          <m:sub>
                            <m:r>
                              <a:rPr lang="en-US" altLang="ko-KR" sz="1400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  <m:sup>
                        <m:r>
                          <a:rPr lang="en-US" altLang="ko-KR" sz="1400" b="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altLang="ko-KR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ko-KR" altLang="ko-KR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𝑱</m:t>
                        </m:r>
                      </m:e>
                      <m:sub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sSub>
                      <m:sSubPr>
                        <m:ctrlPr>
                          <a:rPr lang="en-US" altLang="ko-KR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sSup>
                      <m:sSupPr>
                        <m:ctrlPr>
                          <a:rPr lang="en-US" altLang="ko-KR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ko-KR" altLang="ko-KR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400" b="1" i="1">
                                <a:latin typeface="Cambria Math" panose="02040503050406030204" pitchFamily="18" charset="0"/>
                              </a:rPr>
                              <m:t>𝑱</m:t>
                            </m:r>
                          </m:e>
                          <m:sub>
                            <m:r>
                              <a:rPr lang="en-US" altLang="ko-KR" sz="14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</m:e>
                      <m:sup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ko-KR" altLang="ko-KR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𝑱</m:t>
                        </m:r>
                      </m:e>
                      <m:sub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400" b="1" i="1"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altLang="ko-KR" sz="1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ko-KR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ko-KR" sz="1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d>
                    <m:sSup>
                      <m:sSupPr>
                        <m:ctrlPr>
                          <a:rPr lang="en-US" altLang="ko-KR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ko-KR" altLang="ko-KR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400" b="1" i="1">
                                <a:latin typeface="Cambria Math" panose="02040503050406030204" pitchFamily="18" charset="0"/>
                              </a:rPr>
                              <m:t>𝑱</m:t>
                            </m:r>
                          </m:e>
                          <m:sub>
                            <m:r>
                              <a:rPr lang="en-US" altLang="ko-KR" sz="1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e>
                      <m:sup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altLang="ko-KR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altLang="ko-KR" sz="1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𝜱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ko-KR" altLang="ko-KR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𝑱</m:t>
                        </m:r>
                      </m:e>
                      <m:sub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en-US" altLang="ko-KR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ko-KR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d>
                    <m:sSup>
                      <m:sSupPr>
                        <m:ctrlPr>
                          <a:rPr lang="en-US" altLang="ko-KR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ko-KR" altLang="ko-KR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400" b="1" i="1">
                                <a:latin typeface="Cambria Math" panose="02040503050406030204" pitchFamily="18" charset="0"/>
                              </a:rPr>
                              <m:t>𝑱</m:t>
                            </m:r>
                          </m:e>
                          <m:sub>
                            <m:r>
                              <a:rPr lang="en-US" altLang="ko-KR" sz="1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e>
                      <m:sup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4D8DA6A-F2A0-4022-A0BF-9689E1AF2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465" y="3589765"/>
                <a:ext cx="2452723" cy="822085"/>
              </a:xfrm>
              <a:prstGeom prst="rect">
                <a:avLst/>
              </a:prstGeom>
              <a:blipFill>
                <a:blip r:embed="rId10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5651292-EB3B-4B48-ADB9-9F14CEEB077C}"/>
                  </a:ext>
                </a:extLst>
              </p:cNvPr>
              <p:cNvSpPr txBox="1"/>
              <p:nvPr/>
            </p:nvSpPr>
            <p:spPr>
              <a:xfrm>
                <a:off x="1184617" y="2420682"/>
                <a:ext cx="20297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40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US" altLang="ko-KR" sz="1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o-KR" altLang="en-US" sz="1400" b="1" i="1">
                            <a:latin typeface="Cambria Math" panose="02040503050406030204" pitchFamily="18" charset="0"/>
                          </a:rPr>
                          <m:t>𝜺</m:t>
                        </m:r>
                      </m:e>
                    </m:d>
                    <m:r>
                      <a:rPr lang="en-US" altLang="ko-KR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400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𝑐𝑜𝑣</m:t>
                    </m:r>
                    <m:d>
                      <m:dPr>
                        <m:ctrlPr>
                          <a:rPr lang="en-US" altLang="ko-KR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altLang="ko-KR" sz="1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𝜺</m:t>
                        </m:r>
                      </m:e>
                    </m:d>
                    <m:r>
                      <a:rPr lang="en-US" altLang="ko-KR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altLang="ko-KR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𝜮</m:t>
                    </m:r>
                  </m:oMath>
                </a14:m>
                <a:r>
                  <a:rPr lang="en-US" altLang="ko-KR" sz="1400" i="1" dirty="0"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5651292-EB3B-4B48-ADB9-9F14CEEB07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617" y="2420682"/>
                <a:ext cx="202978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34DF3AF7-3D7E-41BA-96E5-46F52698E6F9}"/>
                  </a:ext>
                </a:extLst>
              </p:cNvPr>
              <p:cNvSpPr/>
              <p:nvPr/>
            </p:nvSpPr>
            <p:spPr>
              <a:xfrm>
                <a:off x="1184617" y="3011164"/>
                <a:ext cx="1548436" cy="3325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altLang="ko-KR" sz="14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ko-KR" sz="1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altLang="ko-KR" sz="14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ko-KR" altLang="ko-K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𝐉</m:t>
                          </m:r>
                        </m:e>
                        <m:sub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altLang="ko-KR" sz="1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ko-KR" sz="1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acc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ko-KR" altLang="en-US" sz="1400" b="1" dirty="0"/>
              </a:p>
            </p:txBody>
          </p:sp>
        </mc:Choice>
        <mc:Fallback xmlns=""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34DF3AF7-3D7E-41BA-96E5-46F52698E6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617" y="3011164"/>
                <a:ext cx="1548436" cy="332527"/>
              </a:xfrm>
              <a:prstGeom prst="rect">
                <a:avLst/>
              </a:prstGeom>
              <a:blipFill>
                <a:blip r:embed="rId12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직사각형 18">
            <a:extLst>
              <a:ext uri="{FF2B5EF4-FFF2-40B4-BE49-F238E27FC236}">
                <a16:creationId xmlns:a16="http://schemas.microsoft.com/office/drawing/2014/main" id="{3309F9C0-EBCB-4A4A-9673-161B76D2FDE4}"/>
              </a:ext>
            </a:extLst>
          </p:cNvPr>
          <p:cNvSpPr/>
          <p:nvPr/>
        </p:nvSpPr>
        <p:spPr>
          <a:xfrm>
            <a:off x="826928" y="1501552"/>
            <a:ext cx="3608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Method for GED - Global 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6BD02C8-0CB6-4EE5-96A8-61B6D83D166D}"/>
                  </a:ext>
                </a:extLst>
              </p:cNvPr>
              <p:cNvSpPr txBox="1"/>
              <p:nvPr/>
            </p:nvSpPr>
            <p:spPr>
              <a:xfrm>
                <a:off x="1248785" y="4997224"/>
                <a:ext cx="2876685" cy="2983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i="1" dirty="0"/>
                  <a:t>m</a:t>
                </a:r>
                <a:r>
                  <a:rPr lang="ko-KR" altLang="en-US" sz="1200" dirty="0"/>
                  <a:t> </a:t>
                </a:r>
                <a:r>
                  <a:rPr lang="en-US" altLang="ko-KR" sz="1200" dirty="0"/>
                  <a:t>: degrees of freedom</a:t>
                </a:r>
                <a:r>
                  <a:rPr lang="ko-KR" altLang="en-US" sz="1200" dirty="0"/>
                  <a:t> </a:t>
                </a:r>
                <a:r>
                  <a:rPr lang="en-US" altLang="ko-KR" sz="1200" dirty="0"/>
                  <a:t>(rank of</a:t>
                </a:r>
                <a:r>
                  <a:rPr lang="ko-KR" altLang="en-US" sz="12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sz="1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200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altLang="ko-KR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ko-KR" sz="12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sSub>
                      <m:sSubPr>
                        <m:ctrlPr>
                          <a:rPr lang="ko-KR" altLang="ko-K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200" b="1" i="1">
                            <a:latin typeface="Cambria Math" panose="02040503050406030204" pitchFamily="18" charset="0"/>
                          </a:rPr>
                          <m:t>𝑱</m:t>
                        </m:r>
                      </m:e>
                      <m:sub>
                        <m:r>
                          <a:rPr lang="en-US" altLang="ko-KR" sz="1200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altLang="ko-KR" sz="1200" dirty="0"/>
                  <a:t>)</a:t>
                </a:r>
                <a:endParaRPr lang="ko-KR" altLang="en-US" sz="12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6BD02C8-0CB6-4EE5-96A8-61B6D83D16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785" y="4997224"/>
                <a:ext cx="2876685" cy="298351"/>
              </a:xfrm>
              <a:prstGeom prst="rect">
                <a:avLst/>
              </a:prstGeom>
              <a:blipFill>
                <a:blip r:embed="rId13"/>
                <a:stretch>
                  <a:fillRect l="-212" t="-2041" b="-816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직사각형 22">
            <a:extLst>
              <a:ext uri="{FF2B5EF4-FFF2-40B4-BE49-F238E27FC236}">
                <a16:creationId xmlns:a16="http://schemas.microsoft.com/office/drawing/2014/main" id="{53396817-FDA2-4A6F-8389-503250DE1E05}"/>
              </a:ext>
            </a:extLst>
          </p:cNvPr>
          <p:cNvSpPr/>
          <p:nvPr/>
        </p:nvSpPr>
        <p:spPr>
          <a:xfrm>
            <a:off x="6610215" y="1492239"/>
            <a:ext cx="4628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Where Gross Error is - Serial Elimination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9AD1E95-9239-4D86-95B5-103E6DF0CA35}"/>
              </a:ext>
            </a:extLst>
          </p:cNvPr>
          <p:cNvSpPr txBox="1"/>
          <p:nvPr/>
        </p:nvSpPr>
        <p:spPr>
          <a:xfrm>
            <a:off x="6793465" y="2220842"/>
            <a:ext cx="4449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i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ko-KR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: number of measurements without suspected gross errors</a:t>
            </a:r>
          </a:p>
          <a:p>
            <a:r>
              <a:rPr lang="en-US" altLang="ko-KR" sz="1200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: number of measurements assumed to have gross errors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직사각형 24">
                <a:extLst>
                  <a:ext uri="{FF2B5EF4-FFF2-40B4-BE49-F238E27FC236}">
                    <a16:creationId xmlns:a16="http://schemas.microsoft.com/office/drawing/2014/main" id="{887D1195-C675-4319-8440-EAF0D269F239}"/>
                  </a:ext>
                </a:extLst>
              </p:cNvPr>
              <p:cNvSpPr/>
              <p:nvPr/>
            </p:nvSpPr>
            <p:spPr>
              <a:xfrm>
                <a:off x="6868773" y="3265745"/>
                <a:ext cx="269676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ko-KR" sz="1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</m:oMath>
                </a14:m>
                <a:r>
                  <a:rPr lang="en-US" altLang="ko-KR" sz="1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ko-K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: the increase due to gross error</a:t>
                </a:r>
                <a:endParaRPr lang="ko-KR" alt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직사각형 24">
                <a:extLst>
                  <a:ext uri="{FF2B5EF4-FFF2-40B4-BE49-F238E27FC236}">
                    <a16:creationId xmlns:a16="http://schemas.microsoft.com/office/drawing/2014/main" id="{887D1195-C675-4319-8440-EAF0D269F2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8773" y="3265745"/>
                <a:ext cx="2696764" cy="276999"/>
              </a:xfrm>
              <a:prstGeom prst="rect">
                <a:avLst/>
              </a:prstGeom>
              <a:blipFill>
                <a:blip r:embed="rId14"/>
                <a:stretch>
                  <a:fillRect t="-4444" b="-1555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DEFA3A5-6122-4C03-9618-96C31EE849A4}"/>
                  </a:ext>
                </a:extLst>
              </p:cNvPr>
              <p:cNvSpPr txBox="1"/>
              <p:nvPr/>
            </p:nvSpPr>
            <p:spPr>
              <a:xfrm>
                <a:off x="6793465" y="4534969"/>
                <a:ext cx="407945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sz="1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l-GR" altLang="ko-KR" sz="1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𝜱</m:t>
                        </m:r>
                      </m:e>
                      <m:sub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altLang="ko-KR" sz="1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𝜱</m:t>
                        </m:r>
                      </m:e>
                      <m:sup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altLang="ko-KR" sz="1400" b="1" i="1" smtClean="0">
                        <a:latin typeface="Cambria Math" panose="02040503050406030204" pitchFamily="18" charset="0"/>
                      </a:rPr>
                      <m:t>𝑰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sSup>
                      <m:sSupPr>
                        <m:ctrlP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ko-KR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altLang="ko-KR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ko-KR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ko-KR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∆</m:t>
                                    </m:r>
                                    <m:r>
                                      <a:rPr lang="en-US" altLang="ko-KR" sz="1400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𝑽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ko-KR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ko-KR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p>
                            </m:sSup>
                            <m:r>
                              <a:rPr lang="en-US" altLang="ko-KR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altLang="ko-KR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ko-KR" sz="14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altLang="ko-KR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  <m:sup>
                                <m:r>
                                  <a:rPr lang="en-US" altLang="ko-KR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bSup>
                            <m:sSup>
                              <m:sSupPr>
                                <m:ctrlPr>
                                  <a:rPr lang="en-US" altLang="ko-KR" sz="1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altLang="ko-KR" sz="14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𝜱</m:t>
                                </m:r>
                              </m:e>
                              <m:sup>
                                <m:r>
                                  <a:rPr lang="en-US" altLang="ko-KR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ko-KR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altLang="ko-KR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400" b="1" i="1"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altLang="ko-KR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sSubSup>
                      <m:sSubSupPr>
                        <m:ctrlPr>
                          <a:rPr lang="en-US" altLang="ko-KR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altLang="ko-KR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en-US" altLang="ko-KR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sSup>
                      <m:sSupPr>
                        <m:ctrlPr>
                          <a:rPr lang="en-US" altLang="ko-KR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altLang="ko-KR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𝜱</m:t>
                        </m:r>
                      </m:e>
                      <m:sup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altLang="ko-KR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altLang="ko-KR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𝜱</m:t>
                        </m:r>
                      </m:e>
                      <m:sup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altLang="ko-KR" sz="1400" i="1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altLang="ko-KR" sz="1400" b="1" i="1">
                        <a:latin typeface="Cambria Math" panose="02040503050406030204" pitchFamily="18" charset="0"/>
                      </a:rPr>
                      <m:t>𝑰</m:t>
                    </m:r>
                    <m:r>
                      <a:rPr lang="en-US" altLang="ko-KR" sz="14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sSup>
                      <m:sSupPr>
                        <m:ctrlPr>
                          <a:rPr lang="en-US" altLang="ko-KR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ko-KR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ko-KR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ko-KR" sz="14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altLang="ko-KR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  <m:sup>
                                <m:r>
                                  <a:rPr lang="en-US" altLang="ko-KR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bSup>
                            <m:sSup>
                              <m:sSupPr>
                                <m:ctrlPr>
                                  <a:rPr lang="en-US" altLang="ko-KR" sz="1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altLang="ko-KR" sz="14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𝜱</m:t>
                                </m:r>
                              </m:e>
                              <m:sup>
                                <m:r>
                                  <a:rPr lang="en-US" altLang="ko-KR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ko-KR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altLang="ko-KR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400" b="1" i="1"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altLang="ko-KR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sSubSup>
                      <m:sSubSupPr>
                        <m:ctrlPr>
                          <a:rPr lang="en-US" altLang="ko-KR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altLang="ko-KR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en-US" altLang="ko-KR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sSup>
                      <m:sSupPr>
                        <m:ctrlPr>
                          <a:rPr lang="en-US" altLang="ko-KR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altLang="ko-KR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𝜱</m:t>
                        </m:r>
                      </m:e>
                      <m:sup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ko-KR" alt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DEFA3A5-6122-4C03-9618-96C31EE84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465" y="4534969"/>
                <a:ext cx="4079450" cy="523220"/>
              </a:xfrm>
              <a:prstGeom prst="rect">
                <a:avLst/>
              </a:prstGeom>
              <a:blipFill>
                <a:blip r:embed="rId15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0E974C1-D12B-4408-8A8D-8AF02476AB3C}"/>
                  </a:ext>
                </a:extLst>
              </p:cNvPr>
              <p:cNvSpPr txBox="1"/>
              <p:nvPr/>
            </p:nvSpPr>
            <p:spPr>
              <a:xfrm>
                <a:off x="6793465" y="5139730"/>
                <a:ext cx="1280159" cy="32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1400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altLang="ko-KR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ko-KR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altLang="ko-KR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l-GR" altLang="ko-KR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altLang="ko-KR" sz="1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𝜱</m:t>
                              </m:r>
                            </m:e>
                            <m:sub>
                              <m:r>
                                <a:rPr lang="en-US" altLang="ko-K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  <m:sup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ko-KR" altLang="en-US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0E974C1-D12B-4408-8A8D-8AF02476AB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465" y="5139730"/>
                <a:ext cx="1280159" cy="32021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직사각형 27">
                <a:extLst>
                  <a:ext uri="{FF2B5EF4-FFF2-40B4-BE49-F238E27FC236}">
                    <a16:creationId xmlns:a16="http://schemas.microsoft.com/office/drawing/2014/main" id="{5F42FDD1-A7A5-451E-895D-96B58F03682E}"/>
                  </a:ext>
                </a:extLst>
              </p:cNvPr>
              <p:cNvSpPr/>
              <p:nvPr/>
            </p:nvSpPr>
            <p:spPr>
              <a:xfrm>
                <a:off x="6793465" y="5541487"/>
                <a:ext cx="2539541" cy="5267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ko-KR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altLang="ko-KR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Sup>
                      <m:sSubSupPr>
                        <m:ctrlPr>
                          <a:rPr lang="en-US" altLang="ko-KR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ko-KR" alt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altLang="ko-KR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ko-KR" alt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  <m:sup>
                        <m:r>
                          <a:rPr lang="en-US" altLang="ko-KR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d>
                      <m:dPr>
                        <m:ctrlPr>
                          <a:rPr lang="en-US" altLang="ko-KR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</m:oMath>
                </a14:m>
                <a:r>
                  <a:rPr lang="en-US" altLang="ko-K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altLang="ko-KR" sz="1400" dirty="0">
                    <a:solidFill>
                      <a:schemeClr val="tx1"/>
                    </a:solidFill>
                    <a:cs typeface="Arial" panose="020B0604020202020204" pitchFamily="34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ko-KR" altLang="en-US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ko-K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may contain gross error</a:t>
                </a:r>
                <a:endParaRPr lang="ko-KR" alt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직사각형 27">
                <a:extLst>
                  <a:ext uri="{FF2B5EF4-FFF2-40B4-BE49-F238E27FC236}">
                    <a16:creationId xmlns:a16="http://schemas.microsoft.com/office/drawing/2014/main" id="{5F42FDD1-A7A5-451E-895D-96B58F0368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465" y="5541487"/>
                <a:ext cx="2539541" cy="526747"/>
              </a:xfrm>
              <a:prstGeom prst="rect">
                <a:avLst/>
              </a:prstGeom>
              <a:blipFill>
                <a:blip r:embed="rId17"/>
                <a:stretch>
                  <a:fillRect l="-719" b="-1279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05533BB-76B6-4B17-897D-49AB9124F1DA}"/>
                  </a:ext>
                </a:extLst>
              </p:cNvPr>
              <p:cNvSpPr txBox="1"/>
              <p:nvPr/>
            </p:nvSpPr>
            <p:spPr>
              <a:xfrm>
                <a:off x="1191495" y="5356448"/>
                <a:ext cx="493599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There is a (</a:t>
                </a:r>
                <a14:m>
                  <m:oMath xmlns:m="http://schemas.openxmlformats.org/officeDocument/2006/math">
                    <m:r>
                      <a:rPr lang="en-US" altLang="ko-KR" sz="140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ko-KR" sz="140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ko-KR" altLang="en-US" sz="1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ko-KR" altLang="en-US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)*100 % chance that the data set</a:t>
                </a:r>
              </a:p>
              <a:p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contains gross errors in one or more of the measurements.</a:t>
                </a:r>
                <a:endParaRPr lang="ko-KR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05533BB-76B6-4B17-897D-49AB9124F1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495" y="5356448"/>
                <a:ext cx="4935992" cy="523220"/>
              </a:xfrm>
              <a:prstGeom prst="rect">
                <a:avLst/>
              </a:prstGeom>
              <a:blipFill>
                <a:blip r:embed="rId18"/>
                <a:stretch>
                  <a:fillRect l="-370" t="-2326" b="-1046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119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46EDCC-5658-42D6-95EF-1FBD6D071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Arial Black" panose="020B0A04020102020204" pitchFamily="34" charset="0"/>
              </a:rPr>
              <a:t>Code algorithm</a:t>
            </a:r>
            <a:endParaRPr lang="ko-KR" altLang="en-US" dirty="0">
              <a:latin typeface="Arial Black" panose="020B0A04020102020204" pitchFamily="34" charset="0"/>
            </a:endParaRP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02A0A74-8A33-4EE8-BC72-1E464761D3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BC50058-AAAF-4B34-A711-10045BD80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928" y="1331496"/>
            <a:ext cx="10526871" cy="5038915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300" dirty="0">
                <a:cs typeface="Arial" panose="020B0604020202020204" pitchFamily="34" charset="0"/>
              </a:rPr>
              <a:t>The sequence of DR and GED </a:t>
            </a:r>
            <a:endParaRPr lang="en-US" altLang="ko-KR" dirty="0">
              <a:cs typeface="Arial" panose="020B0604020202020204" pitchFamily="34" charset="0"/>
            </a:endParaRPr>
          </a:p>
          <a:p>
            <a:pPr lvl="1"/>
            <a:endParaRPr lang="en-US" altLang="ko-KR" dirty="0">
              <a:cs typeface="Arial" panose="020B0604020202020204" pitchFamily="34" charset="0"/>
            </a:endParaRPr>
          </a:p>
          <a:p>
            <a:pPr lvl="1"/>
            <a:endParaRPr lang="en-US" altLang="ko-KR" dirty="0">
              <a:cs typeface="Arial" panose="020B0604020202020204" pitchFamily="34" charset="0"/>
            </a:endParaRPr>
          </a:p>
          <a:p>
            <a:pPr lvl="1"/>
            <a:endParaRPr lang="en-US" altLang="ko-KR" dirty="0">
              <a:cs typeface="Arial" panose="020B0604020202020204" pitchFamily="34" charset="0"/>
            </a:endParaRPr>
          </a:p>
          <a:p>
            <a:pPr lvl="1"/>
            <a:endParaRPr lang="en-US" altLang="ko-KR" dirty="0">
              <a:cs typeface="Arial" panose="020B0604020202020204" pitchFamily="34" charset="0"/>
            </a:endParaRPr>
          </a:p>
          <a:p>
            <a:pPr lvl="1"/>
            <a:endParaRPr lang="en-US" altLang="ko-KR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altLang="ko-KR" dirty="0">
              <a:cs typeface="Arial" panose="020B0604020202020204" pitchFamily="34" charset="0"/>
            </a:endParaRPr>
          </a:p>
          <a:p>
            <a:pPr lvl="1"/>
            <a:endParaRPr lang="en-US" altLang="ko-KR" dirty="0">
              <a:cs typeface="Arial" panose="020B0604020202020204" pitchFamily="34" charset="0"/>
            </a:endParaRPr>
          </a:p>
          <a:p>
            <a:pPr lvl="1"/>
            <a:endParaRPr lang="en-US" altLang="ko-KR" dirty="0">
              <a:cs typeface="Arial" panose="020B0604020202020204" pitchFamily="34" charset="0"/>
            </a:endParaRPr>
          </a:p>
          <a:p>
            <a:pPr lvl="1"/>
            <a:endParaRPr lang="en-US" altLang="ko-KR" dirty="0">
              <a:cs typeface="Arial" panose="020B0604020202020204" pitchFamily="34" charset="0"/>
            </a:endParaRPr>
          </a:p>
          <a:p>
            <a:pPr lvl="1"/>
            <a:endParaRPr lang="en-US" altLang="ko-KR" dirty="0">
              <a:cs typeface="Arial" panose="020B0604020202020204" pitchFamily="34" charset="0"/>
            </a:endParaRPr>
          </a:p>
          <a:p>
            <a:pPr lvl="1"/>
            <a:endParaRPr lang="en-US" altLang="ko-KR" dirty="0">
              <a:cs typeface="Arial" panose="020B060402020202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altLang="ko-KR" sz="1700" dirty="0">
                <a:cs typeface="Arial" panose="020B0604020202020204" pitchFamily="34" charset="0"/>
              </a:rPr>
              <a:t>Reduce Random Errors in Measurements through data Reconciliation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sz="1700" dirty="0">
                <a:cs typeface="Arial" panose="020B0604020202020204" pitchFamily="34" charset="0"/>
              </a:rPr>
              <a:t>Correct Measurements and Calculate Estimates of Unmeasured Points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sz="1700" dirty="0">
                <a:cs typeface="Arial" panose="020B0604020202020204" pitchFamily="34" charset="0"/>
              </a:rPr>
              <a:t>Detect and Identify Variable Suspected to Have a Gross Error in Reconciled Data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sz="1700" dirty="0">
                <a:cs typeface="Arial" panose="020B0604020202020204" pitchFamily="34" charset="0"/>
              </a:rPr>
              <a:t>Output Corrected Values and Estimates of Unmeasured Points where Gross error is Eliminated.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AF2B391-014F-4BA0-AAE5-44884E7F822E}"/>
              </a:ext>
            </a:extLst>
          </p:cNvPr>
          <p:cNvSpPr/>
          <p:nvPr/>
        </p:nvSpPr>
        <p:spPr>
          <a:xfrm>
            <a:off x="578983" y="3541898"/>
            <a:ext cx="1562795" cy="32507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measurements</a:t>
            </a:r>
            <a:endParaRPr lang="ko-KR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4C4E43C3-2047-468F-9F02-A62F3AF6D370}"/>
              </a:ext>
            </a:extLst>
          </p:cNvPr>
          <p:cNvSpPr/>
          <p:nvPr/>
        </p:nvSpPr>
        <p:spPr>
          <a:xfrm>
            <a:off x="3140180" y="3253847"/>
            <a:ext cx="2114977" cy="9144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ko-KR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Reconciliation</a:t>
            </a:r>
            <a:endParaRPr lang="ko-KR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1FEA9B6-6AF5-4B55-8547-2A2203AE99AB}"/>
              </a:ext>
            </a:extLst>
          </p:cNvPr>
          <p:cNvSpPr/>
          <p:nvPr/>
        </p:nvSpPr>
        <p:spPr>
          <a:xfrm>
            <a:off x="6216303" y="2811283"/>
            <a:ext cx="1584671" cy="305534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Reconciled Data</a:t>
            </a:r>
            <a:endParaRPr lang="ko-KR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A340E60-A67D-454F-955E-8895740B50A2}"/>
              </a:ext>
            </a:extLst>
          </p:cNvPr>
          <p:cNvSpPr/>
          <p:nvPr/>
        </p:nvSpPr>
        <p:spPr>
          <a:xfrm>
            <a:off x="3122554" y="2215635"/>
            <a:ext cx="1648709" cy="28050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ko-KR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  <a:endParaRPr lang="ko-KR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AD8AB1E6-BA92-4BC2-8018-46A8412725AB}"/>
              </a:ext>
            </a:extLst>
          </p:cNvPr>
          <p:cNvSpPr/>
          <p:nvPr/>
        </p:nvSpPr>
        <p:spPr>
          <a:xfrm>
            <a:off x="3122554" y="2513370"/>
            <a:ext cx="1485356" cy="5386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Material Balance</a:t>
            </a:r>
          </a:p>
          <a:p>
            <a:pPr>
              <a:spcAft>
                <a:spcPts val="600"/>
              </a:spcAft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Energy </a:t>
            </a:r>
            <a:r>
              <a:rPr lang="en-US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Balancee</a:t>
            </a:r>
            <a:endParaRPr lang="en-US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0CAB4ED1-588B-46C7-968E-60CD1CBBFCBB}"/>
              </a:ext>
            </a:extLst>
          </p:cNvPr>
          <p:cNvSpPr/>
          <p:nvPr/>
        </p:nvSpPr>
        <p:spPr>
          <a:xfrm>
            <a:off x="6211208" y="3572367"/>
            <a:ext cx="2823918" cy="280659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Variance of Reconciled Data</a:t>
            </a:r>
            <a:endParaRPr lang="ko-KR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순서도: 판단 12">
            <a:extLst>
              <a:ext uri="{FF2B5EF4-FFF2-40B4-BE49-F238E27FC236}">
                <a16:creationId xmlns:a16="http://schemas.microsoft.com/office/drawing/2014/main" id="{CE083C8E-6F3D-4FE1-ADEA-D810CF90114D}"/>
              </a:ext>
            </a:extLst>
          </p:cNvPr>
          <p:cNvSpPr/>
          <p:nvPr/>
        </p:nvSpPr>
        <p:spPr>
          <a:xfrm>
            <a:off x="9610598" y="2826519"/>
            <a:ext cx="1955273" cy="730614"/>
          </a:xfrm>
          <a:prstGeom prst="flowChartDecision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Gross Error</a:t>
            </a:r>
            <a:endParaRPr lang="ko-KR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DD6A8141-50A8-4BB8-A7CC-E743081F09CF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2141778" y="3704437"/>
            <a:ext cx="998402" cy="661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15E13228-8805-4343-BA75-5FC73E92DE99}"/>
              </a:ext>
            </a:extLst>
          </p:cNvPr>
          <p:cNvCxnSpPr>
            <a:cxnSpLocks/>
          </p:cNvCxnSpPr>
          <p:nvPr/>
        </p:nvCxnSpPr>
        <p:spPr>
          <a:xfrm flipH="1">
            <a:off x="4615767" y="2494412"/>
            <a:ext cx="7856" cy="75943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B5D516DC-5A07-4531-8B14-CABE8882951D}"/>
              </a:ext>
            </a:extLst>
          </p:cNvPr>
          <p:cNvSpPr/>
          <p:nvPr/>
        </p:nvSpPr>
        <p:spPr>
          <a:xfrm>
            <a:off x="6216303" y="4254497"/>
            <a:ext cx="2818823" cy="267547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Estimates of unmeasured points</a:t>
            </a:r>
            <a:endParaRPr lang="ko-KR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연결선: 꺾임 16">
            <a:extLst>
              <a:ext uri="{FF2B5EF4-FFF2-40B4-BE49-F238E27FC236}">
                <a16:creationId xmlns:a16="http://schemas.microsoft.com/office/drawing/2014/main" id="{A1FFB08F-B80B-4602-AEC7-4F8A4B336889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5255157" y="2964050"/>
            <a:ext cx="961146" cy="746997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연결선: 꺾임 17">
            <a:extLst>
              <a:ext uri="{FF2B5EF4-FFF2-40B4-BE49-F238E27FC236}">
                <a16:creationId xmlns:a16="http://schemas.microsoft.com/office/drawing/2014/main" id="{8FDA215B-22E2-4608-A24A-EA4791EA02EA}"/>
              </a:ext>
            </a:extLst>
          </p:cNvPr>
          <p:cNvCxnSpPr>
            <a:cxnSpLocks/>
            <a:stCxn id="7" idx="3"/>
            <a:endCxn id="11" idx="1"/>
          </p:cNvCxnSpPr>
          <p:nvPr/>
        </p:nvCxnSpPr>
        <p:spPr>
          <a:xfrm>
            <a:off x="5255157" y="3711047"/>
            <a:ext cx="956051" cy="1650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연결선: 꺾임 18">
            <a:extLst>
              <a:ext uri="{FF2B5EF4-FFF2-40B4-BE49-F238E27FC236}">
                <a16:creationId xmlns:a16="http://schemas.microsoft.com/office/drawing/2014/main" id="{4899C7E4-6857-421A-BF98-A9B3F1A44A70}"/>
              </a:ext>
            </a:extLst>
          </p:cNvPr>
          <p:cNvCxnSpPr>
            <a:cxnSpLocks/>
            <a:stCxn id="7" idx="3"/>
            <a:endCxn id="16" idx="1"/>
          </p:cNvCxnSpPr>
          <p:nvPr/>
        </p:nvCxnSpPr>
        <p:spPr>
          <a:xfrm>
            <a:off x="5255157" y="3711047"/>
            <a:ext cx="961146" cy="677224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연결선: 꺾임 20">
            <a:extLst>
              <a:ext uri="{FF2B5EF4-FFF2-40B4-BE49-F238E27FC236}">
                <a16:creationId xmlns:a16="http://schemas.microsoft.com/office/drawing/2014/main" id="{FBC0105B-2962-403A-BE46-0CC0C27D2F76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7800974" y="2964050"/>
            <a:ext cx="1809624" cy="227776"/>
          </a:xfrm>
          <a:prstGeom prst="bentConnector3">
            <a:avLst>
              <a:gd name="adj1" fmla="val 8421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연결선: 꺾임 22">
            <a:extLst>
              <a:ext uri="{FF2B5EF4-FFF2-40B4-BE49-F238E27FC236}">
                <a16:creationId xmlns:a16="http://schemas.microsoft.com/office/drawing/2014/main" id="{359968CB-D19A-4AFF-9933-4A07BD4A96A0}"/>
              </a:ext>
            </a:extLst>
          </p:cNvPr>
          <p:cNvCxnSpPr>
            <a:stCxn id="11" idx="3"/>
          </p:cNvCxnSpPr>
          <p:nvPr/>
        </p:nvCxnSpPr>
        <p:spPr>
          <a:xfrm flipV="1">
            <a:off x="9035126" y="3191826"/>
            <a:ext cx="575472" cy="52087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연결선: 꺾임 24">
            <a:extLst>
              <a:ext uri="{FF2B5EF4-FFF2-40B4-BE49-F238E27FC236}">
                <a16:creationId xmlns:a16="http://schemas.microsoft.com/office/drawing/2014/main" id="{8427E01D-AA75-4A57-85FE-E143DB27D662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9035126" y="3191826"/>
            <a:ext cx="575472" cy="1196445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연결선: 꺾임 25">
            <a:extLst>
              <a:ext uri="{FF2B5EF4-FFF2-40B4-BE49-F238E27FC236}">
                <a16:creationId xmlns:a16="http://schemas.microsoft.com/office/drawing/2014/main" id="{98293790-23A1-43DC-8C25-5C346C030B7D}"/>
              </a:ext>
            </a:extLst>
          </p:cNvPr>
          <p:cNvCxnSpPr>
            <a:cxnSpLocks/>
            <a:stCxn id="13" idx="0"/>
            <a:endCxn id="6" idx="0"/>
          </p:cNvCxnSpPr>
          <p:nvPr/>
        </p:nvCxnSpPr>
        <p:spPr>
          <a:xfrm rot="16200000" flipH="1" flipV="1">
            <a:off x="5616618" y="-1429719"/>
            <a:ext cx="715379" cy="9227854"/>
          </a:xfrm>
          <a:prstGeom prst="bentConnector3">
            <a:avLst>
              <a:gd name="adj1" fmla="val -119831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59DBE940-D5E8-4A06-A29D-DF0C5EF6126C}"/>
              </a:ext>
            </a:extLst>
          </p:cNvPr>
          <p:cNvSpPr/>
          <p:nvPr/>
        </p:nvSpPr>
        <p:spPr>
          <a:xfrm>
            <a:off x="9770847" y="4343559"/>
            <a:ext cx="1634774" cy="35114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Corrected &amp; Estimated values</a:t>
            </a:r>
            <a:endParaRPr lang="ko-KR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1B2F9757-4595-4FA2-B255-928F08AD85F8}"/>
              </a:ext>
            </a:extLst>
          </p:cNvPr>
          <p:cNvCxnSpPr>
            <a:cxnSpLocks/>
            <a:stCxn id="13" idx="2"/>
            <a:endCxn id="36" idx="0"/>
          </p:cNvCxnSpPr>
          <p:nvPr/>
        </p:nvCxnSpPr>
        <p:spPr>
          <a:xfrm flipH="1">
            <a:off x="10588234" y="3557133"/>
            <a:ext cx="1" cy="7864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타원 4">
            <a:extLst>
              <a:ext uri="{FF2B5EF4-FFF2-40B4-BE49-F238E27FC236}">
                <a16:creationId xmlns:a16="http://schemas.microsoft.com/office/drawing/2014/main" id="{621CD776-E5AF-4D09-B226-68F48AD69A28}"/>
              </a:ext>
            </a:extLst>
          </p:cNvPr>
          <p:cNvSpPr/>
          <p:nvPr/>
        </p:nvSpPr>
        <p:spPr>
          <a:xfrm>
            <a:off x="2750219" y="3032993"/>
            <a:ext cx="295463" cy="2954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타원 26">
            <a:extLst>
              <a:ext uri="{FF2B5EF4-FFF2-40B4-BE49-F238E27FC236}">
                <a16:creationId xmlns:a16="http://schemas.microsoft.com/office/drawing/2014/main" id="{647EF885-0C55-4F2C-BF7A-BE6ED4D95901}"/>
              </a:ext>
            </a:extLst>
          </p:cNvPr>
          <p:cNvSpPr/>
          <p:nvPr/>
        </p:nvSpPr>
        <p:spPr>
          <a:xfrm>
            <a:off x="5877368" y="2514121"/>
            <a:ext cx="295463" cy="2954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o-KR" alt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타원 27">
            <a:extLst>
              <a:ext uri="{FF2B5EF4-FFF2-40B4-BE49-F238E27FC236}">
                <a16:creationId xmlns:a16="http://schemas.microsoft.com/office/drawing/2014/main" id="{BD037FAC-3EC2-4BCC-92AA-76116E402781}"/>
              </a:ext>
            </a:extLst>
          </p:cNvPr>
          <p:cNvSpPr/>
          <p:nvPr/>
        </p:nvSpPr>
        <p:spPr>
          <a:xfrm>
            <a:off x="9846017" y="2716238"/>
            <a:ext cx="295463" cy="2954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ko-KR" alt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타원 28">
            <a:extLst>
              <a:ext uri="{FF2B5EF4-FFF2-40B4-BE49-F238E27FC236}">
                <a16:creationId xmlns:a16="http://schemas.microsoft.com/office/drawing/2014/main" id="{849444CF-034A-4966-A56B-67ED74260A9A}"/>
              </a:ext>
            </a:extLst>
          </p:cNvPr>
          <p:cNvSpPr/>
          <p:nvPr/>
        </p:nvSpPr>
        <p:spPr>
          <a:xfrm>
            <a:off x="9852513" y="4000334"/>
            <a:ext cx="295463" cy="2954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ko-KR" alt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ABF298EC-70AD-4F0B-A7F0-F4FC782D1330}"/>
              </a:ext>
            </a:extLst>
          </p:cNvPr>
          <p:cNvSpPr/>
          <p:nvPr/>
        </p:nvSpPr>
        <p:spPr>
          <a:xfrm>
            <a:off x="3045682" y="4187030"/>
            <a:ext cx="1075274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Steady-State</a:t>
            </a:r>
            <a:endParaRPr lang="ko-KR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857456E4-455A-43AD-93B4-8E1167146649}"/>
              </a:ext>
            </a:extLst>
          </p:cNvPr>
          <p:cNvSpPr/>
          <p:nvPr/>
        </p:nvSpPr>
        <p:spPr>
          <a:xfrm>
            <a:off x="4256754" y="4182997"/>
            <a:ext cx="998402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Dynamic</a:t>
            </a:r>
            <a:endParaRPr lang="ko-KR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04D431C0-C168-4B77-B678-DD0BADF4A999}"/>
              </a:ext>
            </a:extLst>
          </p:cNvPr>
          <p:cNvSpPr/>
          <p:nvPr/>
        </p:nvSpPr>
        <p:spPr>
          <a:xfrm>
            <a:off x="2040528" y="4668889"/>
            <a:ext cx="923754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All measured</a:t>
            </a:r>
            <a:endParaRPr lang="ko-KR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123AA7AC-EDBB-4972-9E70-B94ECAB6896D}"/>
              </a:ext>
            </a:extLst>
          </p:cNvPr>
          <p:cNvSpPr/>
          <p:nvPr/>
        </p:nvSpPr>
        <p:spPr>
          <a:xfrm>
            <a:off x="3006228" y="4668889"/>
            <a:ext cx="1145752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Not all measured</a:t>
            </a:r>
            <a:endParaRPr lang="ko-KR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3613BA4C-94C1-4CA2-AAB2-14A480D0879E}"/>
              </a:ext>
            </a:extLst>
          </p:cNvPr>
          <p:cNvSpPr/>
          <p:nvPr/>
        </p:nvSpPr>
        <p:spPr>
          <a:xfrm>
            <a:off x="4261730" y="4668888"/>
            <a:ext cx="923754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All measured</a:t>
            </a:r>
            <a:endParaRPr lang="ko-KR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292E9172-1819-4CFB-B24F-97BCF59D3325}"/>
              </a:ext>
            </a:extLst>
          </p:cNvPr>
          <p:cNvSpPr/>
          <p:nvPr/>
        </p:nvSpPr>
        <p:spPr>
          <a:xfrm>
            <a:off x="5224068" y="4668888"/>
            <a:ext cx="1168205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Not all measured</a:t>
            </a:r>
            <a:endParaRPr lang="ko-KR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연결선: 꺾임 19">
            <a:extLst>
              <a:ext uri="{FF2B5EF4-FFF2-40B4-BE49-F238E27FC236}">
                <a16:creationId xmlns:a16="http://schemas.microsoft.com/office/drawing/2014/main" id="{029A93C8-CAEC-4D24-AE3E-19E132AB1419}"/>
              </a:ext>
            </a:extLst>
          </p:cNvPr>
          <p:cNvCxnSpPr>
            <a:stCxn id="30" idx="0"/>
            <a:endCxn id="34" idx="2"/>
          </p:cNvCxnSpPr>
          <p:nvPr/>
        </p:nvCxnSpPr>
        <p:spPr>
          <a:xfrm rot="5400000" flipH="1" flipV="1">
            <a:off x="2940432" y="4026002"/>
            <a:ext cx="204860" cy="1080914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연결선: 꺾임 23">
            <a:extLst>
              <a:ext uri="{FF2B5EF4-FFF2-40B4-BE49-F238E27FC236}">
                <a16:creationId xmlns:a16="http://schemas.microsoft.com/office/drawing/2014/main" id="{1EBF15C5-4720-4066-BE43-8A70C6CBCE63}"/>
              </a:ext>
            </a:extLst>
          </p:cNvPr>
          <p:cNvCxnSpPr>
            <a:cxnSpLocks/>
            <a:stCxn id="31" idx="0"/>
            <a:endCxn id="34" idx="2"/>
          </p:cNvCxnSpPr>
          <p:nvPr/>
        </p:nvCxnSpPr>
        <p:spPr>
          <a:xfrm rot="5400000" flipH="1" flipV="1">
            <a:off x="3478781" y="4564352"/>
            <a:ext cx="204860" cy="42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연결선: 꺾임 38">
            <a:extLst>
              <a:ext uri="{FF2B5EF4-FFF2-40B4-BE49-F238E27FC236}">
                <a16:creationId xmlns:a16="http://schemas.microsoft.com/office/drawing/2014/main" id="{5F5951C4-531E-4D07-ACC6-7CF2A19D1D6D}"/>
              </a:ext>
            </a:extLst>
          </p:cNvPr>
          <p:cNvCxnSpPr>
            <a:stCxn id="32" idx="0"/>
            <a:endCxn id="35" idx="2"/>
          </p:cNvCxnSpPr>
          <p:nvPr/>
        </p:nvCxnSpPr>
        <p:spPr>
          <a:xfrm rot="5400000" flipH="1" flipV="1">
            <a:off x="4635335" y="4548268"/>
            <a:ext cx="208892" cy="3234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연결선: 꺾임 40">
            <a:extLst>
              <a:ext uri="{FF2B5EF4-FFF2-40B4-BE49-F238E27FC236}">
                <a16:creationId xmlns:a16="http://schemas.microsoft.com/office/drawing/2014/main" id="{B39C1C99-745C-41AF-AACE-6216451AFBF1}"/>
              </a:ext>
            </a:extLst>
          </p:cNvPr>
          <p:cNvCxnSpPr>
            <a:stCxn id="33" idx="0"/>
            <a:endCxn id="35" idx="2"/>
          </p:cNvCxnSpPr>
          <p:nvPr/>
        </p:nvCxnSpPr>
        <p:spPr>
          <a:xfrm rot="16200000" flipV="1">
            <a:off x="5177617" y="4038334"/>
            <a:ext cx="208892" cy="1052216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C1E4114B-68D9-44BD-9C6B-D23F1B90207F}"/>
              </a:ext>
            </a:extLst>
          </p:cNvPr>
          <p:cNvSpPr txBox="1"/>
          <p:nvPr/>
        </p:nvSpPr>
        <p:spPr>
          <a:xfrm>
            <a:off x="10639437" y="3606458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78505D5-75EB-4DF1-A501-DA63A7EC7B0E}"/>
              </a:ext>
            </a:extLst>
          </p:cNvPr>
          <p:cNvSpPr txBox="1"/>
          <p:nvPr/>
        </p:nvSpPr>
        <p:spPr>
          <a:xfrm>
            <a:off x="10588234" y="2368549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4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627445-3933-4361-895F-F645A0D33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</a:t>
            </a:r>
            <a:r>
              <a:rPr lang="ko-KR" altLang="en-US" dirty="0"/>
              <a:t> </a:t>
            </a:r>
            <a:r>
              <a:rPr lang="en-US" altLang="ko-KR" dirty="0"/>
              <a:t>study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865B03A-C7AE-4404-B384-0283E9AA17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AED7F602-4AC9-4450-A06C-B45607EBBB9F}"/>
              </a:ext>
            </a:extLst>
          </p:cNvPr>
          <p:cNvGrpSpPr/>
          <p:nvPr/>
        </p:nvGrpSpPr>
        <p:grpSpPr>
          <a:xfrm>
            <a:off x="855359" y="1600199"/>
            <a:ext cx="6340744" cy="4360869"/>
            <a:chOff x="2226958" y="743588"/>
            <a:chExt cx="7517019" cy="5169856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A9DBC762-8F2F-4057-9131-B63DFA33CC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26958" y="743588"/>
              <a:ext cx="7517019" cy="5169856"/>
            </a:xfrm>
            <a:prstGeom prst="rect">
              <a:avLst/>
            </a:prstGeom>
          </p:spPr>
        </p:pic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AA4834CC-2E61-4A1D-87CC-C5A7AE7C99F5}"/>
                </a:ext>
              </a:extLst>
            </p:cNvPr>
            <p:cNvSpPr/>
            <p:nvPr/>
          </p:nvSpPr>
          <p:spPr>
            <a:xfrm>
              <a:off x="2421653" y="4019341"/>
              <a:ext cx="462224" cy="683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D4E52F94-AD3D-4FA1-88DE-CB6A9A0727ED}"/>
                </a:ext>
              </a:extLst>
            </p:cNvPr>
            <p:cNvSpPr/>
            <p:nvPr/>
          </p:nvSpPr>
          <p:spPr>
            <a:xfrm>
              <a:off x="3619081" y="4360985"/>
              <a:ext cx="462224" cy="683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BB228EBA-1D28-4B59-8A0E-871C9F777877}"/>
                </a:ext>
              </a:extLst>
            </p:cNvPr>
            <p:cNvSpPr/>
            <p:nvPr/>
          </p:nvSpPr>
          <p:spPr>
            <a:xfrm>
              <a:off x="6432618" y="2215654"/>
              <a:ext cx="370114" cy="2796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2EA5BBCA-17DE-428C-976A-D15527D39686}"/>
                </a:ext>
              </a:extLst>
            </p:cNvPr>
            <p:cNvSpPr/>
            <p:nvPr/>
          </p:nvSpPr>
          <p:spPr>
            <a:xfrm>
              <a:off x="5859863" y="1222556"/>
              <a:ext cx="912725" cy="2796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5920E06C-A80D-43E8-A5E4-268090331518}"/>
                </a:ext>
              </a:extLst>
            </p:cNvPr>
            <p:cNvSpPr/>
            <p:nvPr/>
          </p:nvSpPr>
          <p:spPr>
            <a:xfrm>
              <a:off x="7308501" y="3679375"/>
              <a:ext cx="370114" cy="2796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108F8529-C92D-4ED0-B16B-7B7A056A96F0}"/>
                </a:ext>
              </a:extLst>
            </p:cNvPr>
            <p:cNvSpPr/>
            <p:nvPr/>
          </p:nvSpPr>
          <p:spPr>
            <a:xfrm>
              <a:off x="8791060" y="2902306"/>
              <a:ext cx="912725" cy="2796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DFBD3AF3-C676-4FA0-A974-4CA44E34B163}"/>
                </a:ext>
              </a:extLst>
            </p:cNvPr>
            <p:cNvSpPr/>
            <p:nvPr/>
          </p:nvSpPr>
          <p:spPr>
            <a:xfrm>
              <a:off x="8988251" y="4824883"/>
              <a:ext cx="370114" cy="2796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3E75007-6FC2-4503-A7CD-D917E71D60C5}"/>
              </a:ext>
            </a:extLst>
          </p:cNvPr>
          <p:cNvSpPr txBox="1"/>
          <p:nvPr/>
        </p:nvSpPr>
        <p:spPr>
          <a:xfrm>
            <a:off x="855359" y="1344226"/>
            <a:ext cx="2603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Problem Description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33B0418-2817-4E3D-ABFB-930C28D70E20}"/>
                  </a:ext>
                </a:extLst>
              </p:cNvPr>
              <p:cNvSpPr txBox="1"/>
              <p:nvPr/>
            </p:nvSpPr>
            <p:spPr>
              <a:xfrm>
                <a:off x="8360345" y="3085822"/>
                <a:ext cx="2630528" cy="1226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dirty="0"/>
                  <a:t>E1, E2 : heat exchanger</a:t>
                </a:r>
              </a:p>
              <a:p>
                <a:r>
                  <a:rPr lang="en-US" altLang="ko-KR" dirty="0"/>
                  <a:t>C : mixer</a:t>
                </a:r>
              </a:p>
              <a:p>
                <a:r>
                  <a:rPr lang="en-US" altLang="ko-KR" dirty="0"/>
                  <a:t>D : splitter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=2.2 </m:t>
                    </m:r>
                    <m:r>
                      <m:rPr>
                        <m:sty m:val="p"/>
                      </m:rPr>
                      <a:rPr lang="en-US" altLang="ko-KR" b="0" i="0" smtClean="0">
                        <a:latin typeface="Cambria Math" panose="02040503050406030204" pitchFamily="18" charset="0"/>
                      </a:rPr>
                      <m:t>kJ</m:t>
                    </m:r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altLang="ko-KR" dirty="0"/>
                  <a:t> 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33B0418-2817-4E3D-ABFB-930C28D70E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0345" y="3085822"/>
                <a:ext cx="2630528" cy="1226682"/>
              </a:xfrm>
              <a:prstGeom prst="rect">
                <a:avLst/>
              </a:prstGeom>
              <a:blipFill>
                <a:blip r:embed="rId4"/>
                <a:stretch>
                  <a:fillRect l="-1852" t="-2488" r="-1620" b="-248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398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216051-30B3-4A80-85C7-3173276B6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 study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C82EEC4-5586-450B-96A0-4CCF75C482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표 4">
                <a:extLst>
                  <a:ext uri="{FF2B5EF4-FFF2-40B4-BE49-F238E27FC236}">
                    <a16:creationId xmlns:a16="http://schemas.microsoft.com/office/drawing/2014/main" id="{EB934870-97A8-466E-9A98-48DCC4B5AD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44804610"/>
                  </p:ext>
                </p:extLst>
              </p:nvPr>
            </p:nvGraphicFramePr>
            <p:xfrm>
              <a:off x="2230435" y="1849861"/>
              <a:ext cx="7731130" cy="418864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9319">
                      <a:extLst>
                        <a:ext uri="{9D8B030D-6E8A-4147-A177-3AD203B41FA5}">
                          <a16:colId xmlns:a16="http://schemas.microsoft.com/office/drawing/2014/main" val="1900118765"/>
                        </a:ext>
                      </a:extLst>
                    </a:gridCol>
                    <a:gridCol w="1552488">
                      <a:extLst>
                        <a:ext uri="{9D8B030D-6E8A-4147-A177-3AD203B41FA5}">
                          <a16:colId xmlns:a16="http://schemas.microsoft.com/office/drawing/2014/main" val="3034805014"/>
                        </a:ext>
                      </a:extLst>
                    </a:gridCol>
                    <a:gridCol w="4873852">
                      <a:extLst>
                        <a:ext uri="{9D8B030D-6E8A-4147-A177-3AD203B41FA5}">
                          <a16:colId xmlns:a16="http://schemas.microsoft.com/office/drawing/2014/main" val="1783368584"/>
                        </a:ext>
                      </a:extLst>
                    </a:gridCol>
                    <a:gridCol w="505471">
                      <a:extLst>
                        <a:ext uri="{9D8B030D-6E8A-4147-A177-3AD203B41FA5}">
                          <a16:colId xmlns:a16="http://schemas.microsoft.com/office/drawing/2014/main" val="3218194385"/>
                        </a:ext>
                      </a:extLst>
                    </a:gridCol>
                  </a:tblGrid>
                  <a:tr h="313430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>
                              <a:solidFill>
                                <a:schemeClr val="tx1"/>
                              </a:solidFill>
                            </a:rPr>
                            <a:t>E1</a:t>
                          </a:r>
                          <a:endParaRPr lang="ko-KR" alt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0" dirty="0">
                              <a:solidFill>
                                <a:schemeClr val="tx1"/>
                              </a:solidFill>
                            </a:rPr>
                            <a:t>Mass balance</a:t>
                          </a:r>
                          <a:endParaRPr lang="ko-KR" altLang="en-US" sz="1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①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43891326"/>
                      </a:ext>
                    </a:extLst>
                  </a:tr>
                  <a:tr h="31343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②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3420243"/>
                      </a:ext>
                    </a:extLst>
                  </a:tr>
                  <a:tr h="338678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0" dirty="0">
                              <a:solidFill>
                                <a:schemeClr val="tx1"/>
                              </a:solidFill>
                            </a:rPr>
                            <a:t>Enthalpy balance</a:t>
                          </a:r>
                          <a:endParaRPr lang="ko-KR" altLang="en-US" sz="1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③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6111607"/>
                      </a:ext>
                    </a:extLst>
                  </a:tr>
                  <a:tr h="317783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>
                              <a:solidFill>
                                <a:schemeClr val="tx1"/>
                              </a:solidFill>
                            </a:rPr>
                            <a:t>S</a:t>
                          </a:r>
                          <a:endParaRPr lang="ko-KR" alt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>
                              <a:solidFill>
                                <a:schemeClr val="tx1"/>
                              </a:solidFill>
                            </a:rPr>
                            <a:t>Mass</a:t>
                          </a:r>
                          <a:r>
                            <a:rPr lang="en-US" altLang="ko-KR" sz="1400" baseline="0" dirty="0">
                              <a:solidFill>
                                <a:schemeClr val="tx1"/>
                              </a:solidFill>
                            </a:rPr>
                            <a:t> balance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④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2524665"/>
                      </a:ext>
                    </a:extLst>
                  </a:tr>
                  <a:tr h="31343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>
                              <a:solidFill>
                                <a:schemeClr val="tx1"/>
                              </a:solidFill>
                            </a:rPr>
                            <a:t>Enthalpy balance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⑤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89657861"/>
                      </a:ext>
                    </a:extLst>
                  </a:tr>
                  <a:tr h="31343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⑥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50930110"/>
                      </a:ext>
                    </a:extLst>
                  </a:tr>
                  <a:tr h="313430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>
                              <a:solidFill>
                                <a:schemeClr val="tx1"/>
                              </a:solidFill>
                            </a:rPr>
                            <a:t>E2</a:t>
                          </a:r>
                          <a:endParaRPr lang="ko-KR" alt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>
                              <a:solidFill>
                                <a:schemeClr val="tx1"/>
                              </a:solidFill>
                            </a:rPr>
                            <a:t>Mass</a:t>
                          </a:r>
                          <a:r>
                            <a:rPr lang="en-US" altLang="ko-KR" sz="1400" baseline="0" dirty="0">
                              <a:solidFill>
                                <a:schemeClr val="tx1"/>
                              </a:solidFill>
                            </a:rPr>
                            <a:t> balance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⑦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57191209"/>
                      </a:ext>
                    </a:extLst>
                  </a:tr>
                  <a:tr h="31343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⑧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79123985"/>
                      </a:ext>
                    </a:extLst>
                  </a:tr>
                  <a:tr h="338678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>
                              <a:solidFill>
                                <a:schemeClr val="tx1"/>
                              </a:solidFill>
                            </a:rPr>
                            <a:t>Enthalpy balance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⑨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61100240"/>
                      </a:ext>
                    </a:extLst>
                  </a:tr>
                  <a:tr h="317783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  <a:endParaRPr lang="ko-KR" alt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>
                              <a:solidFill>
                                <a:schemeClr val="tx1"/>
                              </a:solidFill>
                            </a:rPr>
                            <a:t>Mass</a:t>
                          </a:r>
                          <a:r>
                            <a:rPr lang="en-US" altLang="ko-KR" sz="1400" baseline="0" dirty="0">
                              <a:solidFill>
                                <a:schemeClr val="tx1"/>
                              </a:solidFill>
                            </a:rPr>
                            <a:t> balance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⑩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2386446"/>
                      </a:ext>
                    </a:extLst>
                  </a:tr>
                  <a:tr h="338678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>
                              <a:solidFill>
                                <a:schemeClr val="tx1"/>
                              </a:solidFill>
                            </a:rPr>
                            <a:t>Enthalpy balance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⑪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213547"/>
                      </a:ext>
                    </a:extLst>
                  </a:tr>
                  <a:tr h="317783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>
                              <a:solidFill>
                                <a:schemeClr val="tx1"/>
                              </a:solidFill>
                            </a:rPr>
                            <a:t>D</a:t>
                          </a:r>
                          <a:endParaRPr lang="ko-KR" alt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>
                              <a:solidFill>
                                <a:schemeClr val="tx1"/>
                              </a:solidFill>
                            </a:rPr>
                            <a:t>Mass</a:t>
                          </a:r>
                          <a:r>
                            <a:rPr lang="en-US" altLang="ko-KR" sz="1400" baseline="0" dirty="0">
                              <a:solidFill>
                                <a:schemeClr val="tx1"/>
                              </a:solidFill>
                            </a:rPr>
                            <a:t> balance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⑫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5531447"/>
                      </a:ext>
                    </a:extLst>
                  </a:tr>
                  <a:tr h="338678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>
                              <a:solidFill>
                                <a:schemeClr val="tx1"/>
                              </a:solidFill>
                            </a:rPr>
                            <a:t>Enthalpy balance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1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Q</m:t>
                                  </m:r>
                                </m:e>
                                <m:sup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altLang="ko-KR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Q</m:t>
                                  </m:r>
                                </m:e>
                                <m:sup>
                                  <m:r>
                                    <a:rPr lang="en-US" altLang="ko-KR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′′</m:t>
                                  </m:r>
                                </m:sup>
                              </m:sSup>
                              <m:r>
                                <a:rPr lang="en-US" altLang="ko-KR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⑬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6841008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표 4">
                <a:extLst>
                  <a:ext uri="{FF2B5EF4-FFF2-40B4-BE49-F238E27FC236}">
                    <a16:creationId xmlns:a16="http://schemas.microsoft.com/office/drawing/2014/main" id="{EB934870-97A8-466E-9A98-48DCC4B5AD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44804610"/>
                  </p:ext>
                </p:extLst>
              </p:nvPr>
            </p:nvGraphicFramePr>
            <p:xfrm>
              <a:off x="2230435" y="1849861"/>
              <a:ext cx="7731130" cy="418864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9319">
                      <a:extLst>
                        <a:ext uri="{9D8B030D-6E8A-4147-A177-3AD203B41FA5}">
                          <a16:colId xmlns:a16="http://schemas.microsoft.com/office/drawing/2014/main" val="1900118765"/>
                        </a:ext>
                      </a:extLst>
                    </a:gridCol>
                    <a:gridCol w="1552488">
                      <a:extLst>
                        <a:ext uri="{9D8B030D-6E8A-4147-A177-3AD203B41FA5}">
                          <a16:colId xmlns:a16="http://schemas.microsoft.com/office/drawing/2014/main" val="3034805014"/>
                        </a:ext>
                      </a:extLst>
                    </a:gridCol>
                    <a:gridCol w="4873852">
                      <a:extLst>
                        <a:ext uri="{9D8B030D-6E8A-4147-A177-3AD203B41FA5}">
                          <a16:colId xmlns:a16="http://schemas.microsoft.com/office/drawing/2014/main" val="1783368584"/>
                        </a:ext>
                      </a:extLst>
                    </a:gridCol>
                    <a:gridCol w="505471">
                      <a:extLst>
                        <a:ext uri="{9D8B030D-6E8A-4147-A177-3AD203B41FA5}">
                          <a16:colId xmlns:a16="http://schemas.microsoft.com/office/drawing/2014/main" val="3218194385"/>
                        </a:ext>
                      </a:extLst>
                    </a:gridCol>
                  </a:tblGrid>
                  <a:tr h="313430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>
                              <a:solidFill>
                                <a:schemeClr val="tx1"/>
                              </a:solidFill>
                            </a:rPr>
                            <a:t>E1</a:t>
                          </a:r>
                          <a:endParaRPr lang="ko-KR" alt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0" dirty="0">
                              <a:solidFill>
                                <a:schemeClr val="tx1"/>
                              </a:solidFill>
                            </a:rPr>
                            <a:t>Mass balance</a:t>
                          </a:r>
                          <a:endParaRPr lang="ko-KR" altLang="en-US" sz="1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8315" t="-1961" r="-10612" b="-12627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①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43891326"/>
                      </a:ext>
                    </a:extLst>
                  </a:tr>
                  <a:tr h="31343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8315" t="-100000" r="-10612" b="-113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②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3420243"/>
                      </a:ext>
                    </a:extLst>
                  </a:tr>
                  <a:tr h="338678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0" dirty="0">
                              <a:solidFill>
                                <a:schemeClr val="tx1"/>
                              </a:solidFill>
                            </a:rPr>
                            <a:t>Enthalpy balance</a:t>
                          </a:r>
                          <a:endParaRPr lang="ko-KR" altLang="en-US" sz="1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8315" t="-185714" r="-10612" b="-9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</a:rPr>
                            <a:t>③</a:t>
                          </a: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6111607"/>
                      </a:ext>
                    </a:extLst>
                  </a:tr>
                  <a:tr h="317783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>
                              <a:solidFill>
                                <a:schemeClr val="tx1"/>
                              </a:solidFill>
                            </a:rPr>
                            <a:t>S</a:t>
                          </a:r>
                          <a:endParaRPr lang="ko-KR" alt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>
                              <a:solidFill>
                                <a:schemeClr val="tx1"/>
                              </a:solidFill>
                            </a:rPr>
                            <a:t>Mass</a:t>
                          </a:r>
                          <a:r>
                            <a:rPr lang="en-US" altLang="ko-KR" sz="1400" baseline="0" dirty="0">
                              <a:solidFill>
                                <a:schemeClr val="tx1"/>
                              </a:solidFill>
                            </a:rPr>
                            <a:t> balance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8315" t="-307692" r="-10612" b="-9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④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2524665"/>
                      </a:ext>
                    </a:extLst>
                  </a:tr>
                  <a:tr h="31343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>
                              <a:solidFill>
                                <a:schemeClr val="tx1"/>
                              </a:solidFill>
                            </a:rPr>
                            <a:t>Enthalpy balance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8315" t="-415686" r="-10612" b="-8490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⑤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89657861"/>
                      </a:ext>
                    </a:extLst>
                  </a:tr>
                  <a:tr h="31343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8315" t="-505769" r="-10612" b="-732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⑥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50930110"/>
                      </a:ext>
                    </a:extLst>
                  </a:tr>
                  <a:tr h="313430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>
                              <a:solidFill>
                                <a:schemeClr val="tx1"/>
                              </a:solidFill>
                            </a:rPr>
                            <a:t>E2</a:t>
                          </a:r>
                          <a:endParaRPr lang="ko-KR" alt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>
                              <a:solidFill>
                                <a:schemeClr val="tx1"/>
                              </a:solidFill>
                            </a:rPr>
                            <a:t>Mass</a:t>
                          </a:r>
                          <a:r>
                            <a:rPr lang="en-US" altLang="ko-KR" sz="1400" baseline="0" dirty="0">
                              <a:solidFill>
                                <a:schemeClr val="tx1"/>
                              </a:solidFill>
                            </a:rPr>
                            <a:t> balance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8315" t="-617647" r="-10612" b="-6470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⑦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57191209"/>
                      </a:ext>
                    </a:extLst>
                  </a:tr>
                  <a:tr h="31343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8315" t="-703846" r="-10612" b="-534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⑧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79123985"/>
                      </a:ext>
                    </a:extLst>
                  </a:tr>
                  <a:tr h="338678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>
                              <a:solidFill>
                                <a:schemeClr val="tx1"/>
                              </a:solidFill>
                            </a:rPr>
                            <a:t>Enthalpy balance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8315" t="-760000" r="-10612" b="-40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⑨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61100240"/>
                      </a:ext>
                    </a:extLst>
                  </a:tr>
                  <a:tr h="317783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  <a:endParaRPr lang="ko-KR" alt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>
                              <a:solidFill>
                                <a:schemeClr val="tx1"/>
                              </a:solidFill>
                            </a:rPr>
                            <a:t>Mass</a:t>
                          </a:r>
                          <a:r>
                            <a:rPr lang="en-US" altLang="ko-KR" sz="1400" baseline="0" dirty="0">
                              <a:solidFill>
                                <a:schemeClr val="tx1"/>
                              </a:solidFill>
                            </a:rPr>
                            <a:t> balance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8315" t="-892453" r="-10612" b="-3207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⑩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2386446"/>
                      </a:ext>
                    </a:extLst>
                  </a:tr>
                  <a:tr h="338678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>
                              <a:solidFill>
                                <a:schemeClr val="tx1"/>
                              </a:solidFill>
                            </a:rPr>
                            <a:t>Enthalpy balance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8315" t="-956364" r="-10612" b="-2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⑪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213547"/>
                      </a:ext>
                    </a:extLst>
                  </a:tr>
                  <a:tr h="317783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>
                              <a:solidFill>
                                <a:schemeClr val="tx1"/>
                              </a:solidFill>
                            </a:rPr>
                            <a:t>D</a:t>
                          </a:r>
                          <a:endParaRPr lang="ko-KR" alt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>
                              <a:solidFill>
                                <a:schemeClr val="tx1"/>
                              </a:solidFill>
                            </a:rPr>
                            <a:t>Mass</a:t>
                          </a:r>
                          <a:r>
                            <a:rPr lang="en-US" altLang="ko-KR" sz="1400" baseline="0" dirty="0">
                              <a:solidFill>
                                <a:schemeClr val="tx1"/>
                              </a:solidFill>
                            </a:rPr>
                            <a:t> balance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8315" t="-1117308" r="-10612" b="-121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⑫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5531447"/>
                      </a:ext>
                    </a:extLst>
                  </a:tr>
                  <a:tr h="338678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dirty="0">
                              <a:solidFill>
                                <a:schemeClr val="tx1"/>
                              </a:solidFill>
                            </a:rPr>
                            <a:t>Enthalpy balance</a:t>
                          </a:r>
                          <a:endParaRPr lang="ko-KR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8315" t="-1130357" r="-1061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400" b="0" i="0" dirty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+mn-ea"/>
                            </a:rPr>
                            <a:t>⑬</a:t>
                          </a:r>
                          <a:endParaRPr lang="ko-KR" altLang="en-US" sz="14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72787" marR="72787" marT="36394" marB="363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6841008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7FE57D3D-33E6-46C0-969C-D9606A29E458}"/>
              </a:ext>
            </a:extLst>
          </p:cNvPr>
          <p:cNvSpPr txBox="1"/>
          <p:nvPr/>
        </p:nvSpPr>
        <p:spPr>
          <a:xfrm>
            <a:off x="827949" y="1383420"/>
            <a:ext cx="171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b="1" dirty="0"/>
              <a:t>Constraints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337055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DF4A58-1431-4EBE-BDD2-75D820850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 study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EB50A3A-F695-4629-B2E5-FEF03B552D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표 6">
                <a:extLst>
                  <a:ext uri="{FF2B5EF4-FFF2-40B4-BE49-F238E27FC236}">
                    <a16:creationId xmlns:a16="http://schemas.microsoft.com/office/drawing/2014/main" id="{53ACAF90-767E-4D9F-B484-2EA70829EEB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4454651"/>
                  </p:ext>
                </p:extLst>
              </p:nvPr>
            </p:nvGraphicFramePr>
            <p:xfrm>
              <a:off x="1036183" y="2502692"/>
              <a:ext cx="3040448" cy="31295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60112">
                      <a:extLst>
                        <a:ext uri="{9D8B030D-6E8A-4147-A177-3AD203B41FA5}">
                          <a16:colId xmlns:a16="http://schemas.microsoft.com/office/drawing/2014/main" val="3804253497"/>
                        </a:ext>
                      </a:extLst>
                    </a:gridCol>
                    <a:gridCol w="760112">
                      <a:extLst>
                        <a:ext uri="{9D8B030D-6E8A-4147-A177-3AD203B41FA5}">
                          <a16:colId xmlns:a16="http://schemas.microsoft.com/office/drawing/2014/main" val="41155052"/>
                        </a:ext>
                      </a:extLst>
                    </a:gridCol>
                    <a:gridCol w="760112">
                      <a:extLst>
                        <a:ext uri="{9D8B030D-6E8A-4147-A177-3AD203B41FA5}">
                          <a16:colId xmlns:a16="http://schemas.microsoft.com/office/drawing/2014/main" val="1220709058"/>
                        </a:ext>
                      </a:extLst>
                    </a:gridCol>
                    <a:gridCol w="760112">
                      <a:extLst>
                        <a:ext uri="{9D8B030D-6E8A-4147-A177-3AD203B41FA5}">
                          <a16:colId xmlns:a16="http://schemas.microsoft.com/office/drawing/2014/main" val="213357271"/>
                        </a:ext>
                      </a:extLst>
                    </a:gridCol>
                  </a:tblGrid>
                  <a:tr h="34511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Values</a:t>
                          </a:r>
                          <a:endParaRPr lang="ko-KR" altLang="en-US" sz="9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Variables in code</a:t>
                          </a:r>
                          <a:endParaRPr lang="ko-KR" altLang="en-US" sz="9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Values</a:t>
                          </a:r>
                          <a:endParaRPr lang="ko-KR" altLang="en-US" sz="9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Variables in code</a:t>
                          </a:r>
                          <a:endParaRPr lang="ko-KR" altLang="en-US" sz="9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4864169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9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9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lang="en-US" altLang="ko-KR" sz="9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y[12]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21284064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9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9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lang="en-US" altLang="ko-KR" sz="9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y[2]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y[13]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79074006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9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9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lang="en-US" altLang="ko-KR" sz="9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y[3]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y[14]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4074655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9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9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lang="en-US" altLang="ko-KR" sz="9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y[4]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y[15]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12399902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9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9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lang="en-US" altLang="ko-KR" sz="9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y[5]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y[16]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8373028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9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9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lang="en-US" altLang="ko-KR" sz="9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y[6]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y[17]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74858418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9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9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lang="en-US" altLang="ko-KR" sz="9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y[7]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y[18]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10434025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9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9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lang="en-US" altLang="ko-KR" sz="9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y[8]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y[19]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4829810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kumimoji="0" lang="en-US" altLang="ko-KR" sz="9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y[9]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y[20]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32253311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kumimoji="0" lang="en-US" altLang="ko-KR" sz="9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y[10]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9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y[21]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77617564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9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kumimoji="0" lang="en-US" altLang="ko-KR" sz="9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y[11]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9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9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lang="en-US" altLang="ko-KR" sz="9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y[22]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36261683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endParaRPr lang="ko-KR" altLang="en-US" sz="90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9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9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Q</m:t>
                                    </m:r>
                                  </m:e>
                                  <m:sup>
                                    <m:r>
                                      <a:rPr lang="en-US" altLang="ko-KR" sz="9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y[23]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48728806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endParaRPr lang="ko-KR" altLang="en-US" sz="90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9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9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Q</m:t>
                                    </m:r>
                                  </m:e>
                                  <m:sup>
                                    <m:r>
                                      <a:rPr lang="en-US" altLang="ko-KR" sz="9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′′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y[24]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035489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표 6">
                <a:extLst>
                  <a:ext uri="{FF2B5EF4-FFF2-40B4-BE49-F238E27FC236}">
                    <a16:creationId xmlns:a16="http://schemas.microsoft.com/office/drawing/2014/main" id="{53ACAF90-767E-4D9F-B484-2EA70829EEB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4454651"/>
                  </p:ext>
                </p:extLst>
              </p:nvPr>
            </p:nvGraphicFramePr>
            <p:xfrm>
              <a:off x="1036183" y="2502692"/>
              <a:ext cx="3040448" cy="31295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60112">
                      <a:extLst>
                        <a:ext uri="{9D8B030D-6E8A-4147-A177-3AD203B41FA5}">
                          <a16:colId xmlns:a16="http://schemas.microsoft.com/office/drawing/2014/main" val="3804253497"/>
                        </a:ext>
                      </a:extLst>
                    </a:gridCol>
                    <a:gridCol w="760112">
                      <a:extLst>
                        <a:ext uri="{9D8B030D-6E8A-4147-A177-3AD203B41FA5}">
                          <a16:colId xmlns:a16="http://schemas.microsoft.com/office/drawing/2014/main" val="41155052"/>
                        </a:ext>
                      </a:extLst>
                    </a:gridCol>
                    <a:gridCol w="760112">
                      <a:extLst>
                        <a:ext uri="{9D8B030D-6E8A-4147-A177-3AD203B41FA5}">
                          <a16:colId xmlns:a16="http://schemas.microsoft.com/office/drawing/2014/main" val="1220709058"/>
                        </a:ext>
                      </a:extLst>
                    </a:gridCol>
                    <a:gridCol w="760112">
                      <a:extLst>
                        <a:ext uri="{9D8B030D-6E8A-4147-A177-3AD203B41FA5}">
                          <a16:colId xmlns:a16="http://schemas.microsoft.com/office/drawing/2014/main" val="213357271"/>
                        </a:ext>
                      </a:extLst>
                    </a:gridCol>
                  </a:tblGrid>
                  <a:tr h="348272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Values</a:t>
                          </a:r>
                          <a:endParaRPr lang="ko-KR" altLang="en-US" sz="9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Variables in code</a:t>
                          </a:r>
                          <a:endParaRPr lang="ko-KR" altLang="en-US" sz="9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Values</a:t>
                          </a:r>
                          <a:endParaRPr lang="ko-KR" altLang="en-US" sz="9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9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Variables in code</a:t>
                          </a:r>
                          <a:endParaRPr lang="ko-KR" altLang="en-US" sz="9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4864169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00" t="-165714" r="-301600" b="-1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00" t="-165714" r="-101600" b="-1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y[12]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21284064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00" t="-265714" r="-301600" b="-1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y[2]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00" t="-265714" r="-101600" b="-1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y[13]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79074006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00" t="-355556" r="-301600" b="-988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y[3]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00" t="-355556" r="-101600" b="-988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y[14]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4074655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00" t="-468571" r="-301600" b="-9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y[4]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00" t="-468571" r="-101600" b="-9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y[15]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12399902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00" t="-568571" r="-301600" b="-8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y[5]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00" t="-568571" r="-101600" b="-8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y[16]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8373028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00" t="-668571" r="-301600" b="-7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y[6]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00" t="-668571" r="-101600" b="-7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y[17]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74858418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00" t="-768571" r="-301600" b="-6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y[7]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00" t="-768571" r="-101600" b="-6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y[18]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10434025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00" t="-868571" r="-301600" b="-5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y[8]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00" t="-868571" r="-101600" b="-5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y[19]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4829810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00" t="-968571" r="-301600" b="-4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y[9]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00" t="-968571" r="-101600" b="-4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y[20]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32253311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00" t="-1038889" r="-301600" b="-30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y[10]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00" t="-1038889" r="-101600" b="-30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y[21]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77617564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00" t="-1171429" r="-301600" b="-2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y[11]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00" t="-1171429" r="-101600" b="-2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y[22]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36261683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endParaRPr lang="ko-KR" altLang="en-US" sz="90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00" t="-1271429" r="-101600" b="-1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y[23]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48728806"/>
                      </a:ext>
                    </a:extLst>
                  </a:tr>
                  <a:tr h="213948">
                    <a:tc>
                      <a:txBody>
                        <a:bodyPr/>
                        <a:lstStyle/>
                        <a:p>
                          <a:endParaRPr lang="ko-KR" altLang="en-US" sz="90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00" t="-1371429" r="-1016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90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y[24]</a:t>
                          </a:r>
                          <a:endParaRPr lang="ko-KR" altLang="en-US" sz="9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035489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표 7">
                <a:extLst>
                  <a:ext uri="{FF2B5EF4-FFF2-40B4-BE49-F238E27FC236}">
                    <a16:creationId xmlns:a16="http://schemas.microsoft.com/office/drawing/2014/main" id="{5DBF6327-1492-411F-9C39-44A3D5D2220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1733986"/>
                  </p:ext>
                </p:extLst>
              </p:nvPr>
            </p:nvGraphicFramePr>
            <p:xfrm>
              <a:off x="4753336" y="1848934"/>
              <a:ext cx="6469156" cy="40561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56280">
                      <a:extLst>
                        <a:ext uri="{9D8B030D-6E8A-4147-A177-3AD203B41FA5}">
                          <a16:colId xmlns:a16="http://schemas.microsoft.com/office/drawing/2014/main" val="1507772651"/>
                        </a:ext>
                      </a:extLst>
                    </a:gridCol>
                    <a:gridCol w="3612876">
                      <a:extLst>
                        <a:ext uri="{9D8B030D-6E8A-4147-A177-3AD203B41FA5}">
                          <a16:colId xmlns:a16="http://schemas.microsoft.com/office/drawing/2014/main" val="543977132"/>
                        </a:ext>
                      </a:extLst>
                    </a:gridCol>
                  </a:tblGrid>
                  <a:tr h="283204">
                    <a:tc gridSpan="2"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sz="900" b="1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Constraints</a:t>
                          </a:r>
                          <a:endParaRPr lang="ko-KR" altLang="en-US" sz="900" b="1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l" latinLnBrk="1"/>
                          <a:endParaRPr lang="ko-KR" altLang="en-US" sz="11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82817199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pPr algn="l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latinLnBrk="1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3338340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43033175"/>
                      </a:ext>
                    </a:extLst>
                  </a:tr>
                  <a:tr h="306018">
                    <a:tc>
                      <a:txBody>
                        <a:bodyPr/>
                        <a:lstStyle/>
                        <a:p>
                          <a:pPr algn="l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latinLnBrk="1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d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e>
                              </m:d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d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d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19</m:t>
                                  </m:r>
                                </m:e>
                              </m:d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d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19368201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99939969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pPr algn="l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latinLnBrk="1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7608478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4568709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57174468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30655065"/>
                      </a:ext>
                    </a:extLst>
                  </a:tr>
                  <a:tr h="306018">
                    <a:tc>
                      <a:txBody>
                        <a:bodyPr/>
                        <a:lstStyle/>
                        <a:p>
                          <a:pPr algn="l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latinLnBrk="1"/>
                          <a14:m>
                            <m:oMath xmlns:m="http://schemas.openxmlformats.org/officeDocument/2006/math"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14</m:t>
                                  </m:r>
                                </m:e>
                              </m:d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e>
                              </m:d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d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e>
                              </m:d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e>
                              </m:d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e>
                              </m:d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18</m:t>
                                  </m:r>
                                </m:e>
                              </m:d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05018008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7540650"/>
                      </a:ext>
                    </a:extLst>
                  </a:tr>
                  <a:tr h="306018">
                    <a:tc>
                      <a:txBody>
                        <a:bodyPr/>
                        <a:lstStyle/>
                        <a:p>
                          <a:pPr algn="l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latinLnBrk="1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e>
                              </m:d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e>
                              </m:d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e>
                              </m:d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e>
                              </m:d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1028581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2684609"/>
                      </a:ext>
                    </a:extLst>
                  </a:tr>
                  <a:tr h="306018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9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9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Q</m:t>
                                  </m:r>
                                </m:e>
                                <m:sup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Q</m:t>
                                  </m:r>
                                </m:e>
                                <m:sup>
                                  <m: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′′</m:t>
                                  </m:r>
                                </m:sup>
                              </m:sSup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e>
                              </m:d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</m:d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d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e>
                              </m:d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ko-KR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9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]−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  <m:r>
                                <a:rPr lang="en-US" altLang="ko-KR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ko-KR" sz="9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ko-KR" altLang="en-US" sz="900" b="0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9086994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표 7">
                <a:extLst>
                  <a:ext uri="{FF2B5EF4-FFF2-40B4-BE49-F238E27FC236}">
                    <a16:creationId xmlns:a16="http://schemas.microsoft.com/office/drawing/2014/main" id="{5DBF6327-1492-411F-9C39-44A3D5D2220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1733986"/>
                  </p:ext>
                </p:extLst>
              </p:nvPr>
            </p:nvGraphicFramePr>
            <p:xfrm>
              <a:off x="4753336" y="1848934"/>
              <a:ext cx="6469156" cy="40561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56280">
                      <a:extLst>
                        <a:ext uri="{9D8B030D-6E8A-4147-A177-3AD203B41FA5}">
                          <a16:colId xmlns:a16="http://schemas.microsoft.com/office/drawing/2014/main" val="1507772651"/>
                        </a:ext>
                      </a:extLst>
                    </a:gridCol>
                    <a:gridCol w="3612876">
                      <a:extLst>
                        <a:ext uri="{9D8B030D-6E8A-4147-A177-3AD203B41FA5}">
                          <a16:colId xmlns:a16="http://schemas.microsoft.com/office/drawing/2014/main" val="543977132"/>
                        </a:ext>
                      </a:extLst>
                    </a:gridCol>
                  </a:tblGrid>
                  <a:tr h="283204">
                    <a:tc gridSpan="2"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sz="900" b="1" i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Constraints</a:t>
                          </a:r>
                          <a:endParaRPr lang="ko-KR" altLang="en-US" sz="900" b="1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l" latinLnBrk="1"/>
                          <a:endParaRPr lang="ko-KR" altLang="en-US" sz="1100" b="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82817199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3" t="-104348" r="-127079" b="-12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9258" t="-104348" r="-506" b="-12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3338340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3" t="-200000" r="-127079" b="-1123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9258" t="-200000" r="-506" b="-11234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43033175"/>
                      </a:ext>
                    </a:extLst>
                  </a:tr>
                  <a:tr h="306018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3" t="-282000" r="-127079" b="-95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9258" t="-282000" r="-506" b="-956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19368201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3" t="-415217" r="-127079" b="-9391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9258" t="-415217" r="-506" b="-9391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99939969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3" t="-504255" r="-127079" b="-8191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9258" t="-504255" r="-506" b="-8191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7608478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3" t="-617391" r="-127079" b="-7369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9258" t="-617391" r="-506" b="-7369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4568709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3" t="-702128" r="-127079" b="-6212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9258" t="-702128" r="-506" b="-6212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57174468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3" t="-819565" r="-127079" b="-5347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9258" t="-819565" r="-506" b="-5347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30655065"/>
                      </a:ext>
                    </a:extLst>
                  </a:tr>
                  <a:tr h="306018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3" t="-829412" r="-127079" b="-38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9258" t="-829412" r="-506" b="-3823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05018008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3" t="-1030435" r="-127079" b="-3239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9258" t="-1030435" r="-506" b="-3239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7540650"/>
                      </a:ext>
                    </a:extLst>
                  </a:tr>
                  <a:tr h="306018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3" t="-1040000" r="-127079" b="-1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9258" t="-1040000" r="-506" b="-198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1028581"/>
                      </a:ext>
                    </a:extLst>
                  </a:tr>
                  <a:tr h="28320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3" t="-1212766" r="-127079" b="-110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9258" t="-1212766" r="-506" b="-1106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2684609"/>
                      </a:ext>
                    </a:extLst>
                  </a:tr>
                  <a:tr h="306018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3" t="-1234000" r="-127079" b="-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73952" marR="73952" marT="36976" marB="369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9258" t="-1234000" r="-506" b="-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9086994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E7FA004-6DFA-42C6-9765-B7E1EFF6F62C}"/>
                  </a:ext>
                </a:extLst>
              </p:cNvPr>
              <p:cNvSpPr txBox="1"/>
              <p:nvPr/>
            </p:nvSpPr>
            <p:spPr>
              <a:xfrm>
                <a:off x="578983" y="1340503"/>
                <a:ext cx="82201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altLang="ko-KR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altLang="ko-KR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easured and Estimates of Unmeasured </a:t>
                </a:r>
                <a:r>
                  <a:rPr lang="en-US" altLang="ko-KR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altLang="ko-KR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alues are substituted for vector </a:t>
                </a:r>
                <a14:m>
                  <m:oMath xmlns:m="http://schemas.openxmlformats.org/officeDocument/2006/math">
                    <m:r>
                      <a:rPr lang="en-US" altLang="ko-KR" b="1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endParaRPr lang="ko-KR" alt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E7FA004-6DFA-42C6-9765-B7E1EFF6F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983" y="1340503"/>
                <a:ext cx="8220199" cy="369332"/>
              </a:xfrm>
              <a:prstGeom prst="rect">
                <a:avLst/>
              </a:prstGeom>
              <a:blipFill>
                <a:blip r:embed="rId5"/>
                <a:stretch>
                  <a:fillRect l="-519" t="-10000" b="-2666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5840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2E98C0-9E1C-4F25-8D0D-AA5E37A71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Result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F4BAC49-1A1B-406D-A053-BBF88CB80F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표 4">
                <a:extLst>
                  <a:ext uri="{FF2B5EF4-FFF2-40B4-BE49-F238E27FC236}">
                    <a16:creationId xmlns:a16="http://schemas.microsoft.com/office/drawing/2014/main" id="{24E83860-2FE5-41D1-982B-60C2ADB3B19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7150141"/>
                  </p:ext>
                </p:extLst>
              </p:nvPr>
            </p:nvGraphicFramePr>
            <p:xfrm>
              <a:off x="5909310" y="28575"/>
              <a:ext cx="5433810" cy="67757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6762">
                      <a:extLst>
                        <a:ext uri="{9D8B030D-6E8A-4147-A177-3AD203B41FA5}">
                          <a16:colId xmlns:a16="http://schemas.microsoft.com/office/drawing/2014/main" val="2158841404"/>
                        </a:ext>
                      </a:extLst>
                    </a:gridCol>
                    <a:gridCol w="1086762">
                      <a:extLst>
                        <a:ext uri="{9D8B030D-6E8A-4147-A177-3AD203B41FA5}">
                          <a16:colId xmlns:a16="http://schemas.microsoft.com/office/drawing/2014/main" val="3481983626"/>
                        </a:ext>
                      </a:extLst>
                    </a:gridCol>
                    <a:gridCol w="1086762">
                      <a:extLst>
                        <a:ext uri="{9D8B030D-6E8A-4147-A177-3AD203B41FA5}">
                          <a16:colId xmlns:a16="http://schemas.microsoft.com/office/drawing/2014/main" val="2008325127"/>
                        </a:ext>
                      </a:extLst>
                    </a:gridCol>
                    <a:gridCol w="1086762">
                      <a:extLst>
                        <a:ext uri="{9D8B030D-6E8A-4147-A177-3AD203B41FA5}">
                          <a16:colId xmlns:a16="http://schemas.microsoft.com/office/drawing/2014/main" val="3661894295"/>
                        </a:ext>
                      </a:extLst>
                    </a:gridCol>
                    <a:gridCol w="1086762">
                      <a:extLst>
                        <a:ext uri="{9D8B030D-6E8A-4147-A177-3AD203B41FA5}">
                          <a16:colId xmlns:a16="http://schemas.microsoft.com/office/drawing/2014/main" val="663168917"/>
                        </a:ext>
                      </a:extLst>
                    </a:gridCol>
                  </a:tblGrid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Variables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Measurements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Variance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Reconciled Values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Corrected Variance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0837137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1.01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1.0068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0.0056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79934733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1.0068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3220253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07304540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5192225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3421421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1.0068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6627394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0.32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0.3236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0.0056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4768945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0.6832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55950259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11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0.79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0.7898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0.0056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2925006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11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0.7898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067032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11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m</m:t>
                                    </m:r>
                                  </m:e>
                                  <m:sub>
                                    <m: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0.68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0.6832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0.0056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41299152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11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21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</a:t>
                          </a:r>
                          <a:r>
                            <a:rPr lang="en-US" altLang="ko-KR" sz="11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20.99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0.273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95024652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11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74.92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02113420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11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74.92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56039549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11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74.92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43088941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11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6753102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11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</a:t>
                          </a:r>
                          <a:r>
                            <a:rPr lang="en-US" altLang="ko-KR" sz="11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100.01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0.273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66273864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11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81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</a:t>
                          </a:r>
                          <a:r>
                            <a:rPr lang="en-US" altLang="ko-KR" sz="11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81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0.273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99210984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11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119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</a:t>
                          </a:r>
                          <a:r>
                            <a:rPr lang="en-US" altLang="ko-KR" sz="11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118.99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0.273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10009035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11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137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</a:t>
                          </a:r>
                          <a:r>
                            <a:rPr lang="en-US" altLang="ko-KR" sz="11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136.99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0.273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17638981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ko-KR" sz="11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kumimoji="0" lang="en-US" altLang="ko-KR" sz="11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105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</a:t>
                          </a:r>
                          <a:r>
                            <a:rPr lang="en-US" altLang="ko-KR" sz="11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105.01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0.273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28891083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39.5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</a:t>
                          </a:r>
                          <a:r>
                            <a:rPr lang="en-US" altLang="ko-KR" sz="11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39.51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0.273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31292520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Q</m:t>
                                    </m:r>
                                  </m:e>
                                  <m:sup>
                                    <m: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02920778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Q</m:t>
                                    </m:r>
                                  </m:e>
                                  <m:sup>
                                    <m:r>
                                      <a:rPr lang="en-US" altLang="ko-KR" sz="11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′′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1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672845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표 4">
                <a:extLst>
                  <a:ext uri="{FF2B5EF4-FFF2-40B4-BE49-F238E27FC236}">
                    <a16:creationId xmlns:a16="http://schemas.microsoft.com/office/drawing/2014/main" id="{24E83860-2FE5-41D1-982B-60C2ADB3B19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7150141"/>
                  </p:ext>
                </p:extLst>
              </p:nvPr>
            </p:nvGraphicFramePr>
            <p:xfrm>
              <a:off x="5909310" y="28575"/>
              <a:ext cx="5433810" cy="67757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6762">
                      <a:extLst>
                        <a:ext uri="{9D8B030D-6E8A-4147-A177-3AD203B41FA5}">
                          <a16:colId xmlns:a16="http://schemas.microsoft.com/office/drawing/2014/main" val="2158841404"/>
                        </a:ext>
                      </a:extLst>
                    </a:gridCol>
                    <a:gridCol w="1086762">
                      <a:extLst>
                        <a:ext uri="{9D8B030D-6E8A-4147-A177-3AD203B41FA5}">
                          <a16:colId xmlns:a16="http://schemas.microsoft.com/office/drawing/2014/main" val="3481983626"/>
                        </a:ext>
                      </a:extLst>
                    </a:gridCol>
                    <a:gridCol w="1086762">
                      <a:extLst>
                        <a:ext uri="{9D8B030D-6E8A-4147-A177-3AD203B41FA5}">
                          <a16:colId xmlns:a16="http://schemas.microsoft.com/office/drawing/2014/main" val="2008325127"/>
                        </a:ext>
                      </a:extLst>
                    </a:gridCol>
                    <a:gridCol w="1086762">
                      <a:extLst>
                        <a:ext uri="{9D8B030D-6E8A-4147-A177-3AD203B41FA5}">
                          <a16:colId xmlns:a16="http://schemas.microsoft.com/office/drawing/2014/main" val="3661894295"/>
                        </a:ext>
                      </a:extLst>
                    </a:gridCol>
                    <a:gridCol w="1086762">
                      <a:extLst>
                        <a:ext uri="{9D8B030D-6E8A-4147-A177-3AD203B41FA5}">
                          <a16:colId xmlns:a16="http://schemas.microsoft.com/office/drawing/2014/main" val="663168917"/>
                        </a:ext>
                      </a:extLst>
                    </a:gridCol>
                  </a:tblGrid>
                  <a:tr h="4267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Variables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Measurements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Variance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Reconciled Values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Corrected Variance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0837137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161364" r="-402247" b="-228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1.01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1.0068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0.0056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79934733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267442" r="-402247" b="-22348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1.0068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3220253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367442" r="-402247" b="-21348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07304540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456818" r="-402247" b="-1986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5192225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569767" r="-402247" b="-19325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3421421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654545" r="-402247" b="-1788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1.0068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6627394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772093" r="-402247" b="-17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0.32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0.3236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0.0056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4768945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852273" r="-402247" b="-159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0.6832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55950259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974419" r="-402247" b="-15279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0.79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0.7898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0.0056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2925006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1050000" r="-402247" b="-1393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0.7898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067032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1176744" r="-402247" b="-1325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0.68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0.01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0.6832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0.0056 (t/h)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41299152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1247727" r="-402247" b="-119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21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</a:t>
                          </a:r>
                          <a:r>
                            <a:rPr lang="en-US" altLang="ko-KR" sz="11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20.99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0.273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95024652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1379070" r="-402247" b="-1123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74.92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02113420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1479070" r="-402247" b="-1023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74.92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56039549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1543182" r="-402247" b="-9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74.92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43088941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1681395" r="-402247" b="-8209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6753102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1740909" r="-402247" b="-70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</a:t>
                          </a:r>
                          <a:r>
                            <a:rPr lang="en-US" altLang="ko-KR" sz="11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100.01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0.273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66273864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1883721" r="-402247" b="-6186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81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</a:t>
                          </a:r>
                          <a:r>
                            <a:rPr lang="en-US" altLang="ko-KR" sz="11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81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0.273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99210984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1938636" r="-402247" b="-5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119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</a:t>
                          </a:r>
                          <a:r>
                            <a:rPr lang="en-US" altLang="ko-KR" sz="11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118.99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0.273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10009035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2086047" r="-402247" b="-416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137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</a:t>
                          </a:r>
                          <a:r>
                            <a:rPr lang="en-US" altLang="ko-KR" sz="11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136.99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0.273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17638981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2136364" r="-402247" b="-306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105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</a:t>
                          </a:r>
                          <a:r>
                            <a:rPr lang="en-US" altLang="ko-KR" sz="11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105.01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0.273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28891083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2288372" r="-402247" b="-2139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39.5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</a:t>
                          </a:r>
                          <a:r>
                            <a:rPr lang="en-US" altLang="ko-KR" sz="11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39.51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0.273 (K)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31292520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2334091" r="-402247" b="-1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02920778"/>
                      </a:ext>
                    </a:extLst>
                  </a:tr>
                  <a:tr h="264541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2" t="-2490698" r="-402247" b="-116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672845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F8116A8-56BE-4DA2-A4CB-C121B9CCB56B}"/>
                  </a:ext>
                </a:extLst>
              </p:cNvPr>
              <p:cNvSpPr txBox="1"/>
              <p:nvPr/>
            </p:nvSpPr>
            <p:spPr>
              <a:xfrm>
                <a:off x="848880" y="3559805"/>
                <a:ext cx="2040430" cy="378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i="1" smtClean="0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0.95</m:t>
                          </m:r>
                        </m:sub>
                        <m:sup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d>
                        <m:d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d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=22.36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F8116A8-56BE-4DA2-A4CB-C121B9CCB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880" y="3559805"/>
                <a:ext cx="2040430" cy="378693"/>
              </a:xfrm>
              <a:prstGeom prst="rect">
                <a:avLst/>
              </a:prstGeom>
              <a:blipFill>
                <a:blip r:embed="rId4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357F9A-1160-48EF-809D-CEB66F4C8E27}"/>
                  </a:ext>
                </a:extLst>
              </p:cNvPr>
              <p:cNvSpPr txBox="1"/>
              <p:nvPr/>
            </p:nvSpPr>
            <p:spPr>
              <a:xfrm>
                <a:off x="866315" y="3207089"/>
                <a:ext cx="12568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=19.87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357F9A-1160-48EF-809D-CEB66F4C8E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315" y="3207089"/>
                <a:ext cx="1256883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F2278A18-DB54-43CD-9068-C00798813CEB}"/>
              </a:ext>
            </a:extLst>
          </p:cNvPr>
          <p:cNvSpPr txBox="1"/>
          <p:nvPr/>
        </p:nvSpPr>
        <p:spPr>
          <a:xfrm>
            <a:off x="578983" y="1699398"/>
            <a:ext cx="51017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raw measurements do not satisfy the flow balance and heat balance, but the reconciled estimates satisfy.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F5A2D7-CBA4-4722-8D18-33AC7CE98A45}"/>
              </a:ext>
            </a:extLst>
          </p:cNvPr>
          <p:cNvSpPr txBox="1"/>
          <p:nvPr/>
        </p:nvSpPr>
        <p:spPr>
          <a:xfrm>
            <a:off x="651506" y="4127550"/>
            <a:ext cx="49566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Test statistic is lower than critical value,</a:t>
            </a:r>
            <a:b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Therefore there are no gross error in the system.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It can be concluded that there is no problem with the process model.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138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4F1E072-A4BB-4884-A341-AF59556A1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conclusion</a:t>
            </a:r>
            <a:endParaRPr lang="ko-KR" altLang="en-US" b="1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3345D16-3690-42EA-AB3A-4ED2027B4D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1DB1F15-5358-4F98-946D-0BE864E89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/>
              <a:t>This study is try to improve the reliability of the data using in-house DR and GED algorithm code.</a:t>
            </a:r>
          </a:p>
          <a:p>
            <a:endParaRPr lang="en-US" altLang="ko-KR" sz="1800" dirty="0"/>
          </a:p>
          <a:p>
            <a:r>
              <a:rPr lang="en-US" altLang="ko-KR" sz="1800" dirty="0"/>
              <a:t>According to result,</a:t>
            </a:r>
          </a:p>
          <a:p>
            <a:pPr lvl="1"/>
            <a:r>
              <a:rPr lang="en-US" altLang="ko-KR" sz="1400" dirty="0"/>
              <a:t>Corrected data improved accuracy by satisfying the constraints.</a:t>
            </a:r>
          </a:p>
          <a:p>
            <a:pPr lvl="1"/>
            <a:r>
              <a:rPr lang="en-US" altLang="ko-KR" sz="1400" dirty="0"/>
              <a:t>Precision also improved by reducing the variance of the corrected data.</a:t>
            </a:r>
          </a:p>
          <a:p>
            <a:pPr lvl="1"/>
            <a:r>
              <a:rPr lang="en-US" altLang="ko-KR" sz="1400" dirty="0"/>
              <a:t>By confirming that there is no gross error, the model of the process is reliable.</a:t>
            </a:r>
          </a:p>
          <a:p>
            <a:endParaRPr lang="en-US" altLang="ko-KR" sz="1800" dirty="0"/>
          </a:p>
          <a:p>
            <a:r>
              <a:rPr lang="en-US" altLang="ko-KR" sz="1800" dirty="0"/>
              <a:t>If there is a system error, it can be instructed to identify defects in the instrument or system at the location where the system error is found.</a:t>
            </a:r>
          </a:p>
        </p:txBody>
      </p:sp>
    </p:spTree>
    <p:extLst>
      <p:ext uri="{BB962C8B-B14F-4D97-AF65-F5344CB8AC3E}">
        <p14:creationId xmlns:p14="http://schemas.microsoft.com/office/powerpoint/2010/main" val="3472806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24A7B2-D440-45DB-B4B6-EF1978EF16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CA980E-8269-4C9B-96F6-C15F498F4BCC}"/>
              </a:ext>
            </a:extLst>
          </p:cNvPr>
          <p:cNvSpPr txBox="1"/>
          <p:nvPr/>
        </p:nvSpPr>
        <p:spPr>
          <a:xfrm>
            <a:off x="720810" y="4710875"/>
            <a:ext cx="107503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Kyusik</a:t>
            </a:r>
            <a:r>
              <a:rPr lang="en-US" altLang="ko-K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Oh, ohsik95@gmail.com</a:t>
            </a:r>
          </a:p>
          <a:p>
            <a:pPr algn="r"/>
            <a:r>
              <a:rPr lang="en-US" altLang="ko-KR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Sangjun</a:t>
            </a:r>
            <a:r>
              <a:rPr lang="en-US" altLang="ko-K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Park, sangjun@kaeri.re.kr</a:t>
            </a:r>
          </a:p>
          <a:p>
            <a:pPr algn="r"/>
            <a:r>
              <a:rPr lang="en-US" altLang="ko-KR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Gyunyoung</a:t>
            </a:r>
            <a:r>
              <a:rPr lang="en-US" altLang="ko-K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Heo</a:t>
            </a:r>
            <a:r>
              <a:rPr lang="en-US" altLang="ko-K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gheo@khu.ac.kr</a:t>
            </a:r>
          </a:p>
        </p:txBody>
      </p:sp>
    </p:spTree>
    <p:extLst>
      <p:ext uri="{BB962C8B-B14F-4D97-AF65-F5344CB8AC3E}">
        <p14:creationId xmlns:p14="http://schemas.microsoft.com/office/powerpoint/2010/main" val="329000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A5E0547-4D7E-44B4-A496-EF9FF1EE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E52B4A3-1095-4218-9D6F-8DCE1C724F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AFA572-F50F-4163-B0E7-3A301E1DF4A0}"/>
              </a:ext>
            </a:extLst>
          </p:cNvPr>
          <p:cNvSpPr txBox="1"/>
          <p:nvPr/>
        </p:nvSpPr>
        <p:spPr>
          <a:xfrm>
            <a:off x="580369" y="3429000"/>
            <a:ext cx="11031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work was supported by the National Research Foundation of Korea(NRF) grant funded by the Korean government(</a:t>
            </a:r>
            <a:r>
              <a:rPr lang="en-US" altLang="ko-K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MSIP:Ministry</a:t>
            </a:r>
            <a:r>
              <a:rPr lang="en-US" altLang="ko-K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Science, ICT and Future Planning) (No. 2017M2B2B1072806).</a:t>
            </a:r>
            <a:endParaRPr lang="ko-KR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688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179AE9B-47E2-4E23-908D-E2010609F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contents</a:t>
            </a:r>
            <a:endParaRPr lang="ko-KR" altLang="en-US" b="1" dirty="0"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7D1FF82-1104-4C9F-AE39-EB6C880FA2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8C9D761-C325-478B-9C70-F15F756EE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928" y="1399092"/>
            <a:ext cx="10526871" cy="4939235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ko-KR" b="1" dirty="0">
                <a:cs typeface="Arial" panose="020B0604020202020204" pitchFamily="34" charset="0"/>
              </a:rPr>
              <a:t>Introduction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altLang="ko-KR" b="1" dirty="0">
                <a:cs typeface="Arial" panose="020B0604020202020204" pitchFamily="34" charset="0"/>
              </a:rPr>
              <a:t>Background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altLang="ko-KR" b="1" dirty="0">
                <a:cs typeface="Arial" panose="020B0604020202020204" pitchFamily="34" charset="0"/>
              </a:rPr>
              <a:t>Objective</a:t>
            </a:r>
          </a:p>
          <a:p>
            <a:pPr marL="514350" indent="-514350">
              <a:buFont typeface="+mj-lt"/>
              <a:buAutoNum type="arabicPeriod"/>
            </a:pPr>
            <a:endParaRPr lang="en-US" altLang="ko-KR" b="1" dirty="0"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ko-KR" b="1" dirty="0">
                <a:cs typeface="Arial" panose="020B0604020202020204" pitchFamily="34" charset="0"/>
              </a:rPr>
              <a:t>Methodology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altLang="ko-KR" b="1" dirty="0">
                <a:cs typeface="Arial" panose="020B0604020202020204" pitchFamily="34" charset="0"/>
              </a:rPr>
              <a:t>Data Reconciliation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altLang="ko-KR" b="1" dirty="0">
                <a:cs typeface="Arial" panose="020B0604020202020204" pitchFamily="34" charset="0"/>
              </a:rPr>
              <a:t>Gross Error Detection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altLang="ko-KR" b="1" dirty="0">
                <a:cs typeface="Arial" panose="020B0604020202020204" pitchFamily="34" charset="0"/>
              </a:rPr>
              <a:t>Code Algorithm</a:t>
            </a:r>
          </a:p>
          <a:p>
            <a:pPr marL="514350" indent="-514350">
              <a:buFont typeface="+mj-lt"/>
              <a:buAutoNum type="arabicPeriod"/>
            </a:pPr>
            <a:endParaRPr lang="en-US" altLang="ko-KR" b="1" dirty="0"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ko-KR" b="1" dirty="0">
                <a:cs typeface="Arial" panose="020B0604020202020204" pitchFamily="34" charset="0"/>
              </a:rPr>
              <a:t>Case Study</a:t>
            </a:r>
          </a:p>
          <a:p>
            <a:pPr marL="514350" indent="-514350">
              <a:buFont typeface="+mj-lt"/>
              <a:buAutoNum type="arabicPeriod"/>
            </a:pPr>
            <a:endParaRPr lang="en-US" altLang="ko-KR" b="1" dirty="0"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ko-KR" b="1" dirty="0">
                <a:cs typeface="Arial" panose="020B0604020202020204" pitchFamily="34" charset="0"/>
              </a:rPr>
              <a:t>Result</a:t>
            </a:r>
          </a:p>
          <a:p>
            <a:pPr marL="514350" indent="-514350">
              <a:buFont typeface="+mj-lt"/>
              <a:buAutoNum type="arabicPeriod"/>
            </a:pPr>
            <a:endParaRPr lang="en-US" altLang="ko-KR" b="1" dirty="0"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ko-KR" b="1" dirty="0">
                <a:cs typeface="Arial" panose="020B0604020202020204" pitchFamily="34" charset="0"/>
              </a:rPr>
              <a:t>Conclusion</a:t>
            </a:r>
          </a:p>
          <a:p>
            <a:pPr marL="514350" indent="-514350">
              <a:buFont typeface="+mj-lt"/>
              <a:buAutoNum type="arabicPeriod"/>
            </a:pPr>
            <a:endParaRPr lang="en-US" altLang="ko-KR" b="1" dirty="0"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ko-KR" b="1" dirty="0">
                <a:cs typeface="Arial" panose="020B0604020202020204" pitchFamily="34" charset="0"/>
              </a:rPr>
              <a:t>Appendix</a:t>
            </a:r>
            <a:endParaRPr lang="ko-KR" altLang="en-US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512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EE5B0C-6248-4E75-A022-C04E4E974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518" y="519673"/>
            <a:ext cx="8945964" cy="595364"/>
          </a:xfrm>
        </p:spPr>
        <p:txBody>
          <a:bodyPr/>
          <a:lstStyle/>
          <a:p>
            <a:r>
              <a:rPr lang="en-US" altLang="ko-KR" b="1" dirty="0"/>
              <a:t>Background</a:t>
            </a:r>
            <a:endParaRPr lang="ko-KR" altLang="en-US" b="1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83BB865-6FA0-42C6-9BBA-A79BD8808A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2591496-D4E6-48E5-ACA2-F10EB7BEC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928" y="1399092"/>
            <a:ext cx="10526871" cy="5086997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§"/>
            </a:pPr>
            <a:r>
              <a:rPr lang="en-US" altLang="ko-KR" sz="1800" dirty="0">
                <a:cs typeface="Arial" panose="020B0604020202020204" pitchFamily="34" charset="0"/>
              </a:rPr>
              <a:t>Collecting accurate measurement data is important</a:t>
            </a:r>
          </a:p>
          <a:p>
            <a:pPr lvl="1" fontAlgn="base"/>
            <a:r>
              <a:rPr lang="en-US" altLang="ko-KR" sz="1400" dirty="0">
                <a:cs typeface="Arial" panose="020B0604020202020204" pitchFamily="34" charset="0"/>
              </a:rPr>
              <a:t>for operation, monitoring instruments, calculation of power or efficiency, etc.</a:t>
            </a:r>
          </a:p>
          <a:p>
            <a:pPr lvl="1" fontAlgn="base"/>
            <a:endParaRPr lang="en-US" altLang="ko-KR" sz="1600" dirty="0">
              <a:cs typeface="Arial" panose="020B0604020202020204" pitchFamily="34" charset="0"/>
            </a:endParaRPr>
          </a:p>
          <a:p>
            <a:pPr fontAlgn="base">
              <a:buFont typeface="Wingdings" panose="05000000000000000000" pitchFamily="2" charset="2"/>
              <a:buChar char="§"/>
            </a:pPr>
            <a:r>
              <a:rPr lang="en-US" altLang="ko-KR" sz="1800" dirty="0">
                <a:cs typeface="Arial" panose="020B0604020202020204" pitchFamily="34" charset="0"/>
              </a:rPr>
              <a:t>Errors in the data should be reduced or eliminated</a:t>
            </a:r>
          </a:p>
          <a:p>
            <a:pPr lvl="1" fontAlgn="base"/>
            <a:r>
              <a:rPr lang="en-US" altLang="ko-KR" sz="1400" dirty="0">
                <a:cs typeface="Arial" panose="020B0604020202020204" pitchFamily="34" charset="0"/>
              </a:rPr>
              <a:t>Random</a:t>
            </a:r>
            <a:r>
              <a:rPr lang="ko-KR" altLang="en-US" sz="1400" dirty="0">
                <a:cs typeface="Arial" panose="020B0604020202020204" pitchFamily="34" charset="0"/>
              </a:rPr>
              <a:t> </a:t>
            </a:r>
            <a:r>
              <a:rPr lang="en-US" altLang="ko-KR" sz="1400" dirty="0">
                <a:cs typeface="Arial" panose="020B0604020202020204" pitchFamily="34" charset="0"/>
              </a:rPr>
              <a:t>Error </a:t>
            </a:r>
          </a:p>
          <a:p>
            <a:pPr marL="457200" lvl="1" indent="0" fontAlgn="base">
              <a:buNone/>
            </a:pPr>
            <a:endParaRPr lang="en-US" altLang="ko-KR" sz="1400" dirty="0">
              <a:cs typeface="Arial" panose="020B0604020202020204" pitchFamily="34" charset="0"/>
            </a:endParaRPr>
          </a:p>
          <a:p>
            <a:pPr lvl="1" fontAlgn="base"/>
            <a:endParaRPr lang="en-US" altLang="ko-KR" sz="1400" dirty="0">
              <a:cs typeface="Arial" panose="020B0604020202020204" pitchFamily="34" charset="0"/>
            </a:endParaRPr>
          </a:p>
          <a:p>
            <a:pPr lvl="1" fontAlgn="base"/>
            <a:endParaRPr lang="en-US" altLang="ko-KR" sz="1400" dirty="0">
              <a:cs typeface="Arial" panose="020B0604020202020204" pitchFamily="34" charset="0"/>
            </a:endParaRPr>
          </a:p>
          <a:p>
            <a:pPr lvl="1" fontAlgn="base"/>
            <a:r>
              <a:rPr lang="en-US" altLang="ko-KR" sz="1400" dirty="0">
                <a:cs typeface="Arial" panose="020B0604020202020204" pitchFamily="34" charset="0"/>
              </a:rPr>
              <a:t>Gross Error     </a:t>
            </a:r>
          </a:p>
          <a:p>
            <a:pPr lvl="1" fontAlgn="base"/>
            <a:endParaRPr lang="en-US" altLang="ko-KR" sz="14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ko-KR" sz="18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ko-KR" sz="1800" dirty="0"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F26FAE-8508-4EC5-AD4B-17F439AC7EE5}"/>
              </a:ext>
            </a:extLst>
          </p:cNvPr>
          <p:cNvSpPr txBox="1"/>
          <p:nvPr/>
        </p:nvSpPr>
        <p:spPr>
          <a:xfrm>
            <a:off x="2840710" y="2606259"/>
            <a:ext cx="4964885" cy="9233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>
                <a:latin typeface="Arial" panose="020B0604020202020204" pitchFamily="34" charset="0"/>
                <a:cs typeface="Arial" panose="020B0604020202020204" pitchFamily="34" charset="0"/>
              </a:rPr>
              <a:t>Neither the magnitude nor the sign of the error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>
                <a:latin typeface="Arial" panose="020B0604020202020204" pitchFamily="34" charset="0"/>
                <a:cs typeface="Arial" panose="020B0604020202020204" pitchFamily="34" charset="0"/>
              </a:rPr>
              <a:t>Different values under same condition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>
                <a:latin typeface="Arial" panose="020B0604020202020204" pitchFamily="34" charset="0"/>
                <a:cs typeface="Arial" panose="020B0604020202020204" pitchFamily="34" charset="0"/>
              </a:rPr>
              <a:t>Probability distribution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e.g. power fluctuation, network transmission, background noise, etc.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39601A-A159-4843-82EE-1221FF6940D4}"/>
              </a:ext>
            </a:extLst>
          </p:cNvPr>
          <p:cNvSpPr txBox="1"/>
          <p:nvPr/>
        </p:nvSpPr>
        <p:spPr>
          <a:xfrm>
            <a:off x="2840710" y="3607764"/>
            <a:ext cx="4692054" cy="9233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>
                <a:latin typeface="Arial" panose="020B0604020202020204" pitchFamily="34" charset="0"/>
                <a:cs typeface="Arial" panose="020B0604020202020204" pitchFamily="34" charset="0"/>
              </a:rPr>
              <a:t>A certain magnitude and sign which may be unknown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>
                <a:latin typeface="Arial" panose="020B0604020202020204" pitchFamily="34" charset="0"/>
                <a:cs typeface="Arial" panose="020B0604020202020204" pitchFamily="34" charset="0"/>
              </a:rPr>
              <a:t>Same contribution under same condition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>
                <a:latin typeface="Arial" panose="020B0604020202020204" pitchFamily="34" charset="0"/>
                <a:cs typeface="Arial" panose="020B0604020202020204" pitchFamily="34" charset="0"/>
              </a:rPr>
              <a:t>Bias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e.g.</a:t>
            </a:r>
            <a:r>
              <a:rPr lang="ko-KR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miscalibration, corrosion, solid deposit, etc.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2C3071-187C-4F5B-80B3-98E0C2E4518F}"/>
              </a:ext>
            </a:extLst>
          </p:cNvPr>
          <p:cNvSpPr txBox="1"/>
          <p:nvPr/>
        </p:nvSpPr>
        <p:spPr>
          <a:xfrm>
            <a:off x="9357456" y="3194294"/>
            <a:ext cx="13837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Fig.</a:t>
            </a:r>
            <a:r>
              <a:rPr lang="ko-K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1. Random Error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D9D625-5A95-479A-906A-127D1A739CBB}"/>
              </a:ext>
            </a:extLst>
          </p:cNvPr>
          <p:cNvSpPr txBox="1"/>
          <p:nvPr/>
        </p:nvSpPr>
        <p:spPr>
          <a:xfrm>
            <a:off x="9438408" y="5426634"/>
            <a:ext cx="12362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Fig.</a:t>
            </a:r>
            <a:r>
              <a:rPr lang="ko-K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2. Gross Error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D80E7C90-B5FB-493F-98AE-4E02325B47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8096" y="3626636"/>
            <a:ext cx="2914141" cy="1743607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9B72EF45-6840-4DEA-92C1-EB316E7E80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344" y="1357626"/>
            <a:ext cx="2914141" cy="1743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22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EDFEC7-1DDA-45B6-9810-C60C15A27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background</a:t>
            </a:r>
            <a:endParaRPr lang="ko-KR" altLang="en-US" b="1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03FB33-73D8-4A15-91D6-FFEE3FBA8A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E2528F6-E323-4748-8B8B-62DA262C3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sz="1800" dirty="0">
                <a:cs typeface="Arial" panose="020B0604020202020204" pitchFamily="34" charset="0"/>
              </a:rPr>
              <a:t>Data Reconciliation(DR)</a:t>
            </a:r>
          </a:p>
          <a:p>
            <a:pPr lvl="1"/>
            <a:r>
              <a:rPr lang="en-US" altLang="ko-KR" sz="1400" dirty="0">
                <a:cs typeface="Arial" panose="020B0604020202020204" pitchFamily="34" charset="0"/>
              </a:rPr>
              <a:t>True values are estimated using physical model constraints.</a:t>
            </a:r>
          </a:p>
          <a:p>
            <a:pPr lvl="1"/>
            <a:r>
              <a:rPr lang="en-US" altLang="ko-KR" sz="1400" dirty="0">
                <a:cs typeface="Arial" panose="020B0604020202020204" pitchFamily="34" charset="0"/>
              </a:rPr>
              <a:t>Data are corrected differentially for their own accuracy.</a:t>
            </a:r>
          </a:p>
          <a:p>
            <a:pPr lvl="1"/>
            <a:r>
              <a:rPr lang="en-US" altLang="ko-KR" sz="1400" dirty="0">
                <a:cs typeface="Arial" panose="020B0604020202020204" pitchFamily="34" charset="0"/>
              </a:rPr>
              <a:t>Random error is reduced and precise is increased.</a:t>
            </a:r>
          </a:p>
          <a:p>
            <a:pPr lvl="1"/>
            <a:endParaRPr lang="en-US" altLang="ko-KR" sz="160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sz="1800" dirty="0">
                <a:cs typeface="Arial" panose="020B0604020202020204" pitchFamily="34" charset="0"/>
              </a:rPr>
              <a:t>Gross Error Detection(GED)</a:t>
            </a:r>
          </a:p>
          <a:p>
            <a:pPr lvl="1"/>
            <a:r>
              <a:rPr lang="en-US" altLang="ko-KR" sz="1400" dirty="0">
                <a:cs typeface="Arial" panose="020B0604020202020204" pitchFamily="34" charset="0"/>
              </a:rPr>
              <a:t>Variables with suspected gross errors are identified.</a:t>
            </a:r>
          </a:p>
          <a:p>
            <a:pPr lvl="1"/>
            <a:r>
              <a:rPr lang="en-US" altLang="ko-KR" sz="1400" dirty="0">
                <a:cs typeface="Arial" panose="020B0604020202020204" pitchFamily="34" charset="0"/>
              </a:rPr>
              <a:t>The accuracy of the results of DR is improved.</a:t>
            </a:r>
          </a:p>
          <a:p>
            <a:pPr lvl="1"/>
            <a:r>
              <a:rPr lang="en-US" altLang="ko-KR" sz="1400" dirty="0">
                <a:cs typeface="Arial" panose="020B0604020202020204" pitchFamily="34" charset="0"/>
              </a:rPr>
              <a:t>It is an indicator for updating the physical model.</a:t>
            </a: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01EB6B84-5141-43B8-8FB9-1EBE2275264C}"/>
              </a:ext>
            </a:extLst>
          </p:cNvPr>
          <p:cNvGrpSpPr/>
          <p:nvPr/>
        </p:nvGrpSpPr>
        <p:grpSpPr>
          <a:xfrm>
            <a:off x="3233661" y="4571572"/>
            <a:ext cx="4081047" cy="1485013"/>
            <a:chOff x="3642212" y="3035274"/>
            <a:chExt cx="4081047" cy="1485013"/>
          </a:xfrm>
        </p:grpSpPr>
        <p:sp>
          <p:nvSpPr>
            <p:cNvPr id="7" name="모서리가 둥근 직사각형 19">
              <a:extLst>
                <a:ext uri="{FF2B5EF4-FFF2-40B4-BE49-F238E27FC236}">
                  <a16:creationId xmlns:a16="http://schemas.microsoft.com/office/drawing/2014/main" id="{35189770-B5A7-400C-983E-BCA7B22B5F8D}"/>
                </a:ext>
              </a:extLst>
            </p:cNvPr>
            <p:cNvSpPr/>
            <p:nvPr/>
          </p:nvSpPr>
          <p:spPr>
            <a:xfrm>
              <a:off x="3747784" y="3035274"/>
              <a:ext cx="3975475" cy="148501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F5E24050-ECCB-4055-8739-D58350F1622D}"/>
                    </a:ext>
                  </a:extLst>
                </p:cNvPr>
                <p:cNvSpPr txBox="1"/>
                <p:nvPr/>
              </p:nvSpPr>
              <p:spPr>
                <a:xfrm>
                  <a:off x="4023654" y="3437553"/>
                  <a:ext cx="3157146" cy="281937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ko-KR" altLang="ko-KR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ko-KR" b="1" i="1">
                                <a:latin typeface="Cambria Math" panose="02040503050406030204" pitchFamily="18" charset="0"/>
                              </a:rPr>
                              <m:t>𝒎𝒊𝒏</m:t>
                            </m:r>
                            <m:d>
                              <m:dPr>
                                <m:ctrlPr>
                                  <a:rPr lang="ko-KR" altLang="ko-KR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̂"/>
                                    <m:ctrlPr>
                                      <a:rPr lang="ko-KR" altLang="ko-KR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ko-KR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</m:acc>
                                <m:r>
                                  <a:rPr lang="en-US" altLang="ko-KR" b="1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acc>
                                  <m:accPr>
                                    <m:chr m:val="̂"/>
                                    <m:ctrlPr>
                                      <a:rPr lang="ko-KR" altLang="ko-KR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ko-KR" b="1" i="1" smtClean="0"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</m:acc>
                              </m:e>
                            </m:d>
                            <m:r>
                              <a:rPr lang="en-US" altLang="ko-KR" b="1" i="1">
                                <a:latin typeface="Cambria Math" panose="02040503050406030204" pitchFamily="18" charset="0"/>
                              </a:rPr>
                              <m:t>= </m:t>
                            </m:r>
                          </m:fName>
                          <m:e>
                            <m:sSup>
                              <m:sSupPr>
                                <m:ctrlPr>
                                  <a:rPr lang="ko-KR" altLang="ko-KR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ko-KR" altLang="ko-KR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ko-KR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  <m:r>
                                      <a:rPr lang="en-US" altLang="ko-KR" b="1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̂"/>
                                        <m:ctrlPr>
                                          <a:rPr lang="ko-KR" altLang="ko-KR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altLang="ko-KR" b="1" i="1" smtClean="0">
                                            <a:latin typeface="Cambria Math" panose="02040503050406030204" pitchFamily="18" charset="0"/>
                                          </a:rPr>
                                          <m:t>𝒚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n-US" altLang="ko-KR" b="1" i="1"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sup>
                            </m:sSup>
                          </m:e>
                        </m:func>
                        <m:r>
                          <a:rPr lang="ko-KR" altLang="en-US" b="1" i="1" smtClean="0">
                            <a:latin typeface="Cambria Math" panose="02040503050406030204" pitchFamily="18" charset="0"/>
                          </a:rPr>
                          <m:t>𝜮</m:t>
                        </m:r>
                        <m:d>
                          <m:dPr>
                            <m:ctrlPr>
                              <a:rPr lang="ko-KR" altLang="ko-KR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en-US" altLang="ko-KR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̂"/>
                                <m:ctrlPr>
                                  <a:rPr lang="ko-KR" altLang="ko-KR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ko-KR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</m:acc>
                          </m:e>
                        </m:d>
                      </m:oMath>
                    </m:oMathPara>
                  </a14:m>
                  <a:endParaRPr lang="ko-KR" altLang="en-US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F5E24050-ECCB-4055-8739-D58350F162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3654" y="3437553"/>
                  <a:ext cx="3157146" cy="281937"/>
                </a:xfrm>
                <a:prstGeom prst="rect">
                  <a:avLst/>
                </a:prstGeom>
                <a:blipFill>
                  <a:blip r:embed="rId3"/>
                  <a:stretch>
                    <a:fillRect l="-965" t="-21739" r="-11004" b="-2826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직사각형 8">
                  <a:extLst>
                    <a:ext uri="{FF2B5EF4-FFF2-40B4-BE49-F238E27FC236}">
                      <a16:creationId xmlns:a16="http://schemas.microsoft.com/office/drawing/2014/main" id="{BE89C053-F621-47F8-8E86-E3ABB79A1803}"/>
                    </a:ext>
                  </a:extLst>
                </p:cNvPr>
                <p:cNvSpPr/>
                <p:nvPr/>
              </p:nvSpPr>
              <p:spPr>
                <a:xfrm>
                  <a:off x="4116671" y="3774095"/>
                  <a:ext cx="1903931" cy="584775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14:m>
                    <m:oMath xmlns:m="http://schemas.openxmlformats.org/officeDocument/2006/math">
                      <m:r>
                        <a:rPr lang="en-US" altLang="ko-KR" sz="1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a:rPr lang="en-US" altLang="ko-KR" sz="1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ko-KR" altLang="ko-KR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ko-KR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US" altLang="ko-KR" sz="1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acc>
                            <m:accPr>
                              <m:chr m:val="̂"/>
                              <m:ctrlPr>
                                <a:rPr lang="ko-KR" altLang="ko-KR" sz="1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altLang="ko-KR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𝒖</m:t>
                              </m:r>
                            </m:e>
                          </m:acc>
                        </m:e>
                      </m:d>
                      <m:r>
                        <a:rPr lang="en-US" altLang="ko-KR" sz="1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ko-KR" sz="1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a14:m>
                  <a:r>
                    <a:rPr lang="en-US" altLang="ko-KR" sz="1600" b="1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ko-KR" sz="1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altLang="ko-KR" sz="1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r>
                        <a:rPr lang="en-US" altLang="ko-KR" sz="1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𝒈</m:t>
                      </m:r>
                      <m:d>
                        <m:dPr>
                          <m:ctrlPr>
                            <a:rPr lang="ko-KR" altLang="ko-KR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ko-KR" altLang="ko-KR" sz="1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altLang="ko-KR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𝒚</m:t>
                              </m:r>
                            </m:e>
                          </m:acc>
                          <m:r>
                            <a:rPr lang="en-US" altLang="ko-KR" sz="1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acc>
                            <m:accPr>
                              <m:chr m:val="̂"/>
                              <m:ctrlPr>
                                <a:rPr lang="ko-KR" altLang="ko-KR" sz="1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altLang="ko-KR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𝒖</m:t>
                              </m:r>
                            </m:e>
                          </m:acc>
                        </m:e>
                      </m:d>
                      <m:r>
                        <a:rPr lang="en-US" altLang="ko-KR" sz="1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r>
                        <a:rPr lang="en-US" altLang="ko-KR" sz="1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a14:m>
                  <a:endParaRPr lang="ko-KR" altLang="ko-KR" sz="1600" b="1" i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9" name="직사각형 8">
                  <a:extLst>
                    <a:ext uri="{FF2B5EF4-FFF2-40B4-BE49-F238E27FC236}">
                      <a16:creationId xmlns:a16="http://schemas.microsoft.com/office/drawing/2014/main" id="{BE89C053-F621-47F8-8E86-E3ABB79A180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6671" y="3774095"/>
                  <a:ext cx="1903931" cy="584775"/>
                </a:xfrm>
                <a:prstGeom prst="rect">
                  <a:avLst/>
                </a:prstGeom>
                <a:blipFill>
                  <a:blip r:embed="rId4"/>
                  <a:stretch>
                    <a:fillRect b="-312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FCF95CE-E405-4386-B6B6-754CB3D7B734}"/>
                </a:ext>
              </a:extLst>
            </p:cNvPr>
            <p:cNvSpPr txBox="1"/>
            <p:nvPr/>
          </p:nvSpPr>
          <p:spPr>
            <a:xfrm>
              <a:off x="4511325" y="3057192"/>
              <a:ext cx="24020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>
                  <a:latin typeface="Arial" panose="020B0604020202020204" pitchFamily="34" charset="0"/>
                  <a:cs typeface="Arial" panose="020B0604020202020204" pitchFamily="34" charset="0"/>
                </a:rPr>
                <a:t>Least squared Function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92C85F4-0A26-49B4-95EB-985FDB3681A2}"/>
                </a:ext>
              </a:extLst>
            </p:cNvPr>
            <p:cNvSpPr txBox="1"/>
            <p:nvPr/>
          </p:nvSpPr>
          <p:spPr>
            <a:xfrm>
              <a:off x="3642212" y="3716284"/>
              <a:ext cx="1847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ko-KR" altLang="en-US" sz="1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09A3BA86-D04C-470B-84EB-C3F415FA8023}"/>
                </a:ext>
              </a:extLst>
            </p:cNvPr>
            <p:cNvSpPr/>
            <p:nvPr/>
          </p:nvSpPr>
          <p:spPr>
            <a:xfrm>
              <a:off x="5535418" y="3911228"/>
              <a:ext cx="209865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altLang="ko-KR" sz="1600" dirty="0">
                  <a:latin typeface="Arial" panose="020B0604020202020204" pitchFamily="34" charset="0"/>
                  <a:cs typeface="Arial" panose="020B0604020202020204" pitchFamily="34" charset="0"/>
                </a:rPr>
                <a:t>Principle Principle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E6EBE9C-5F47-4640-8C70-A81596C8F88D}"/>
              </a:ext>
            </a:extLst>
          </p:cNvPr>
          <p:cNvSpPr txBox="1"/>
          <p:nvPr/>
        </p:nvSpPr>
        <p:spPr>
          <a:xfrm>
            <a:off x="7717192" y="5156844"/>
            <a:ext cx="23887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Detect the </a:t>
            </a:r>
            <a:r>
              <a:rPr lang="en-US" altLang="ko-K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Gross Error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CA79D9-339A-492B-9D5C-3762BD36AA8F}"/>
              </a:ext>
            </a:extLst>
          </p:cNvPr>
          <p:cNvSpPr txBox="1"/>
          <p:nvPr/>
        </p:nvSpPr>
        <p:spPr>
          <a:xfrm>
            <a:off x="4120305" y="4189497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Data Reconciliation</a:t>
            </a:r>
            <a:endParaRPr lang="ko-KR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958AC10D-8B38-4F82-BB8C-D9C9659FE285}"/>
              </a:ext>
            </a:extLst>
          </p:cNvPr>
          <p:cNvSpPr/>
          <p:nvPr/>
        </p:nvSpPr>
        <p:spPr>
          <a:xfrm>
            <a:off x="7703797" y="4809172"/>
            <a:ext cx="29546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Minimize the </a:t>
            </a:r>
            <a:r>
              <a:rPr lang="en-US" altLang="ko-K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Random Errors</a:t>
            </a:r>
            <a:endParaRPr lang="en-US" altLang="ko-KR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D174B1-8299-4FE5-9546-0AFB047ECE6D}"/>
              </a:ext>
            </a:extLst>
          </p:cNvPr>
          <p:cNvSpPr txBox="1"/>
          <p:nvPr/>
        </p:nvSpPr>
        <p:spPr>
          <a:xfrm>
            <a:off x="7717192" y="5469768"/>
            <a:ext cx="31221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 the Unmeasured Value</a:t>
            </a:r>
            <a:endParaRPr lang="en-US" altLang="ko-K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오른쪽 화살표 50">
            <a:extLst>
              <a:ext uri="{FF2B5EF4-FFF2-40B4-BE49-F238E27FC236}">
                <a16:creationId xmlns:a16="http://schemas.microsoft.com/office/drawing/2014/main" id="{6E7F8295-9C80-4438-A94B-F0771BBAFF5E}"/>
              </a:ext>
            </a:extLst>
          </p:cNvPr>
          <p:cNvSpPr/>
          <p:nvPr/>
        </p:nvSpPr>
        <p:spPr>
          <a:xfrm>
            <a:off x="2981400" y="5090700"/>
            <a:ext cx="185051" cy="3549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F36902-0132-412B-BCD9-3F6A32C245E5}"/>
              </a:ext>
            </a:extLst>
          </p:cNvPr>
          <p:cNvSpPr txBox="1"/>
          <p:nvPr/>
        </p:nvSpPr>
        <p:spPr>
          <a:xfrm>
            <a:off x="1335126" y="4968486"/>
            <a:ext cx="1793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Measured</a:t>
            </a:r>
          </a:p>
          <a:p>
            <a:pPr algn="ctr"/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endParaRPr lang="ko-KR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오른쪽 화살표 52">
            <a:extLst>
              <a:ext uri="{FF2B5EF4-FFF2-40B4-BE49-F238E27FC236}">
                <a16:creationId xmlns:a16="http://schemas.microsoft.com/office/drawing/2014/main" id="{8FBE78D7-D44F-4799-894A-8C5E0F501430}"/>
              </a:ext>
            </a:extLst>
          </p:cNvPr>
          <p:cNvSpPr/>
          <p:nvPr/>
        </p:nvSpPr>
        <p:spPr>
          <a:xfrm>
            <a:off x="7443045" y="5114818"/>
            <a:ext cx="185051" cy="3549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366AF2F-4AA3-4348-AFE6-D08EC4F36410}"/>
                  </a:ext>
                </a:extLst>
              </p:cNvPr>
              <p:cNvSpPr txBox="1"/>
              <p:nvPr/>
            </p:nvSpPr>
            <p:spPr>
              <a:xfrm>
                <a:off x="7753430" y="3928481"/>
                <a:ext cx="3163815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4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altLang="ko-KR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is Measured Value</a:t>
                </a:r>
                <a:endParaRPr lang="en-US" altLang="ko-KR" sz="1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ko-KR" altLang="ko-KR" sz="1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</m:acc>
                  </m:oMath>
                </a14:m>
                <a:r>
                  <a:rPr lang="en-US" altLang="ko-KR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is Estimated True Value from Model</a:t>
                </a:r>
              </a:p>
              <a:p>
                <a14:m>
                  <m:oMath xmlns:m="http://schemas.openxmlformats.org/officeDocument/2006/math">
                    <m:r>
                      <a:rPr lang="ko-KR" altLang="en-US" sz="1400" b="1" i="1" smtClean="0">
                        <a:latin typeface="Cambria Math" panose="02040503050406030204" pitchFamily="18" charset="0"/>
                      </a:rPr>
                      <m:t>𝜮</m:t>
                    </m:r>
                  </m:oMath>
                </a14:m>
                <a:r>
                  <a:rPr lang="ko-KR" alt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is Covariance of Measurement.</a:t>
                </a:r>
                <a:endParaRPr lang="ko-KR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366AF2F-4AA3-4348-AFE6-D08EC4F36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3430" y="3928481"/>
                <a:ext cx="3163815" cy="738664"/>
              </a:xfrm>
              <a:prstGeom prst="rect">
                <a:avLst/>
              </a:prstGeom>
              <a:blipFill>
                <a:blip r:embed="rId5"/>
                <a:stretch>
                  <a:fillRect t="-820" b="-737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7294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48D8DB-15B6-4590-8685-F232D7715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FCF470A-0513-4CFB-B5B7-DDE211D4C1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C05B4BC-1756-4A2E-A895-77B322355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sz="18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Limitation</a:t>
            </a:r>
            <a:r>
              <a:rPr lang="en-US" altLang="ko-KR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altLang="ko-KR" sz="1400" dirty="0">
                <a:solidFill>
                  <a:srgbClr val="000000"/>
                </a:solidFill>
                <a:cs typeface="Arial" panose="020B0604020202020204" pitchFamily="34" charset="0"/>
              </a:rPr>
              <a:t>R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econciled values cannot be reliable unless the physical model is accurate.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ko-KR" sz="14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However, with digital twin, the accuracy of model has increased.</a:t>
            </a:r>
          </a:p>
          <a:p>
            <a:pPr marL="457200" lvl="1" indent="0">
              <a:buNone/>
            </a:pPr>
            <a:endParaRPr lang="en-US" altLang="ko-KR" sz="1800" b="0" i="0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sz="1800" dirty="0">
                <a:solidFill>
                  <a:srgbClr val="000000"/>
                </a:solidFill>
                <a:cs typeface="Arial" panose="020B0604020202020204" pitchFamily="34" charset="0"/>
              </a:rPr>
              <a:t>S</a:t>
            </a:r>
            <a:r>
              <a:rPr lang="en-US" altLang="ko-KR" sz="18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tudies and Commercial </a:t>
            </a:r>
            <a:r>
              <a:rPr lang="en-US" altLang="ko-KR" sz="1800" dirty="0">
                <a:solidFill>
                  <a:srgbClr val="000000"/>
                </a:solidFill>
                <a:cs typeface="Arial" panose="020B0604020202020204" pitchFamily="34" charset="0"/>
              </a:rPr>
              <a:t>S</a:t>
            </a:r>
            <a:r>
              <a:rPr lang="en-US" altLang="ko-KR" sz="18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oftware</a:t>
            </a:r>
          </a:p>
          <a:p>
            <a:pPr lvl="1"/>
            <a:r>
              <a:rPr lang="en-US" altLang="ko-KR" sz="14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Alireza </a:t>
            </a:r>
            <a:r>
              <a:rPr lang="en-US" altLang="ko-KR" sz="14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Behroozsarand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Shabnam </a:t>
            </a:r>
            <a:r>
              <a:rPr lang="en-US" altLang="ko-KR" sz="14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Afshari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Data Reconciliation of an Industrial Petrochemical Plant Case Study: Olefin Plant (Hot Section), Computers and Chemical Engineering, Vol. 137, No. 106803, June 2020.</a:t>
            </a:r>
          </a:p>
          <a:p>
            <a:pPr lvl="1"/>
            <a:r>
              <a:rPr lang="en-US" altLang="ko-KR" sz="14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Maurício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M. </a:t>
            </a:r>
            <a:r>
              <a:rPr lang="en-US" altLang="ko-KR" sz="14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Câmara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et al., Numerical Aspects of Data Reconciliation in Industrial Applications, MDPI, Vol. 5, No. 4, October 2017.</a:t>
            </a:r>
          </a:p>
          <a:p>
            <a:pPr lvl="1"/>
            <a:r>
              <a:rPr lang="en-US" altLang="ko-KR" sz="14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Eduardo </a:t>
            </a:r>
            <a:r>
              <a:rPr lang="en-US" altLang="ko-KR" sz="14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Damianik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US" altLang="ko-KR" sz="14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Valdetaro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Roberto </a:t>
            </a:r>
            <a:r>
              <a:rPr lang="en-US" altLang="ko-KR" sz="14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Schirru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Simultaneous Model Selection, Robust Data Reconciliation and Outlier Detection with Swarm Intelligence in a Thermal Reactor Power Calculation, Annals of Nuclear Energy, Vol. 38, No. 9, pp. 1820-1832, September 2011.</a:t>
            </a:r>
          </a:p>
          <a:p>
            <a:pPr lvl="1"/>
            <a:r>
              <a:rPr lang="en-US" altLang="ko-KR" sz="14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Verein </a:t>
            </a:r>
            <a:r>
              <a:rPr lang="en-US" altLang="ko-KR" sz="14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Deutscher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US" altLang="ko-KR" sz="14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Ingenieure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Control and quality improvement of process data and their uncertainties by means of correction calculation for operation and acceptance tests, 2018.</a:t>
            </a:r>
          </a:p>
          <a:p>
            <a:pPr lvl="1"/>
            <a:r>
              <a:rPr lang="en-US" altLang="ko-KR" sz="14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RECON, BTB JANSKY, </a:t>
            </a:r>
            <a:r>
              <a:rPr lang="en-US" altLang="ko-KR" sz="14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OpenRefine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TIBCO Clarity, </a:t>
            </a:r>
            <a:r>
              <a:rPr lang="en-US" altLang="ko-KR" sz="14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Winpure</a:t>
            </a:r>
            <a:endParaRPr lang="en-US" altLang="ko-KR" sz="1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1"/>
            <a:endParaRPr lang="en-US" altLang="ko-KR" sz="1400" b="0" i="0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It seems rare that the method of updating the physical model and the strategy of maintaining the actual measurement system are explained together.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No General Software with Opened Source </a:t>
            </a:r>
            <a:r>
              <a:rPr lang="en-US" altLang="ko-KR" sz="1800" dirty="0">
                <a:solidFill>
                  <a:srgbClr val="000000"/>
                </a:solidFill>
                <a:cs typeface="Arial" panose="020B0604020202020204" pitchFamily="34" charset="0"/>
              </a:rPr>
              <a:t>C</a:t>
            </a:r>
            <a:r>
              <a:rPr lang="en-US" altLang="ko-KR" sz="18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ode</a:t>
            </a:r>
            <a:r>
              <a:rPr lang="en-US" altLang="ko-KR" sz="1800" dirty="0">
                <a:solidFill>
                  <a:srgbClr val="000000"/>
                </a:solidFill>
                <a:cs typeface="Arial" panose="020B0604020202020204" pitchFamily="34" charset="0"/>
              </a:rPr>
              <a:t>, also Not in South Korea</a:t>
            </a:r>
            <a:endParaRPr lang="en-US" altLang="ko-KR" sz="1800" b="0" i="0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994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9184BC-92E8-474C-BD74-1B06A533B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objective</a:t>
            </a:r>
            <a:endParaRPr lang="ko-KR" altLang="en-US" b="1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DCF357B-2D77-44C4-ABC1-2A92370182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0D0F5AF-5CA9-47DF-BD06-FCAFD4298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sz="1800" dirty="0"/>
              <a:t>In-house Code is Developed and Validated</a:t>
            </a:r>
            <a:endParaRPr lang="en-US" altLang="ko-KR" sz="1600" dirty="0"/>
          </a:p>
          <a:p>
            <a:pPr lvl="1"/>
            <a:r>
              <a:rPr lang="en-US" altLang="ko-KR" sz="1400" dirty="0">
                <a:sym typeface="Wingdings" panose="05000000000000000000" pitchFamily="2" charset="2"/>
              </a:rPr>
              <a:t>Reactor Temperature Reconciliation</a:t>
            </a:r>
          </a:p>
          <a:p>
            <a:pPr lvl="2">
              <a:buFontTx/>
              <a:buChar char="-"/>
            </a:pPr>
            <a:r>
              <a:rPr lang="en-US" altLang="ko-KR" sz="1200" dirty="0" err="1">
                <a:sym typeface="Wingdings" panose="05000000000000000000" pitchFamily="2" charset="2"/>
              </a:rPr>
              <a:t>Kyusik</a:t>
            </a:r>
            <a:r>
              <a:rPr lang="en-US" altLang="ko-KR" sz="1200" dirty="0">
                <a:sym typeface="Wingdings" panose="05000000000000000000" pitchFamily="2" charset="2"/>
              </a:rPr>
              <a:t> Oh, </a:t>
            </a:r>
            <a:r>
              <a:rPr lang="en-US" altLang="ko-KR" sz="1200" dirty="0" err="1">
                <a:sym typeface="Wingdings" panose="05000000000000000000" pitchFamily="2" charset="2"/>
              </a:rPr>
              <a:t>Sangjun</a:t>
            </a:r>
            <a:r>
              <a:rPr lang="en-US" altLang="ko-KR" sz="1200" dirty="0">
                <a:sym typeface="Wingdings" panose="05000000000000000000" pitchFamily="2" charset="2"/>
              </a:rPr>
              <a:t> Park, </a:t>
            </a:r>
            <a:r>
              <a:rPr lang="en-US" altLang="ko-KR" sz="1200" dirty="0" err="1">
                <a:sym typeface="Wingdings" panose="05000000000000000000" pitchFamily="2" charset="2"/>
              </a:rPr>
              <a:t>Gyunyoung</a:t>
            </a:r>
            <a:r>
              <a:rPr lang="en-US" altLang="ko-KR" sz="1200" dirty="0">
                <a:sym typeface="Wingdings" panose="05000000000000000000" pitchFamily="2" charset="2"/>
              </a:rPr>
              <a:t> </a:t>
            </a:r>
            <a:r>
              <a:rPr lang="en-US" altLang="ko-KR" sz="1200" dirty="0" err="1">
                <a:sym typeface="Wingdings" panose="05000000000000000000" pitchFamily="2" charset="2"/>
              </a:rPr>
              <a:t>Heo</a:t>
            </a:r>
            <a:r>
              <a:rPr lang="en-US" altLang="ko-KR" sz="1200" dirty="0">
                <a:sym typeface="Wingdings" panose="05000000000000000000" pitchFamily="2" charset="2"/>
              </a:rPr>
              <a:t>, Application of Reactor PHM using Data Reconciliation Algorithm, Korean Society for Prognostic and Health Management, 2021.</a:t>
            </a:r>
          </a:p>
          <a:p>
            <a:pPr lvl="1"/>
            <a:r>
              <a:rPr lang="en-US" altLang="ko-KR" sz="1400" dirty="0">
                <a:sym typeface="Wingdings" panose="05000000000000000000" pitchFamily="2" charset="2"/>
              </a:rPr>
              <a:t>Uranium Materials(</a:t>
            </a:r>
            <a:r>
              <a:rPr lang="en-US" altLang="ko-KR" sz="1400" baseline="30000" dirty="0">
                <a:sym typeface="Wingdings" panose="05000000000000000000" pitchFamily="2" charset="2"/>
              </a:rPr>
              <a:t>235</a:t>
            </a:r>
            <a:r>
              <a:rPr lang="en-US" altLang="ko-KR" sz="1400" dirty="0">
                <a:sym typeface="Wingdings" panose="05000000000000000000" pitchFamily="2" charset="2"/>
              </a:rPr>
              <a:t>U, </a:t>
            </a:r>
            <a:r>
              <a:rPr lang="en-US" altLang="ko-KR" sz="1400" baseline="30000" dirty="0">
                <a:sym typeface="Wingdings" panose="05000000000000000000" pitchFamily="2" charset="2"/>
              </a:rPr>
              <a:t>238</a:t>
            </a:r>
            <a:r>
              <a:rPr lang="en-US" altLang="ko-KR" sz="1400" dirty="0">
                <a:sym typeface="Wingdings" panose="05000000000000000000" pitchFamily="2" charset="2"/>
              </a:rPr>
              <a:t>U) Reconciliation</a:t>
            </a:r>
          </a:p>
          <a:p>
            <a:pPr lvl="2">
              <a:buFontTx/>
              <a:buChar char="-"/>
            </a:pPr>
            <a:r>
              <a:rPr lang="en-US" altLang="ko-KR" sz="1200" dirty="0" err="1">
                <a:sym typeface="Wingdings" panose="05000000000000000000" pitchFamily="2" charset="2"/>
              </a:rPr>
              <a:t>Kyusik</a:t>
            </a:r>
            <a:r>
              <a:rPr lang="en-US" altLang="ko-KR" sz="1200" dirty="0">
                <a:sym typeface="Wingdings" panose="05000000000000000000" pitchFamily="2" charset="2"/>
              </a:rPr>
              <a:t> Oh, </a:t>
            </a:r>
            <a:r>
              <a:rPr lang="en-US" altLang="ko-KR" sz="1200" dirty="0" err="1">
                <a:sym typeface="Wingdings" panose="05000000000000000000" pitchFamily="2" charset="2"/>
              </a:rPr>
              <a:t>Sangjun</a:t>
            </a:r>
            <a:r>
              <a:rPr lang="en-US" altLang="ko-KR" sz="1200" dirty="0">
                <a:sym typeface="Wingdings" panose="05000000000000000000" pitchFamily="2" charset="2"/>
              </a:rPr>
              <a:t> Park, </a:t>
            </a:r>
            <a:r>
              <a:rPr lang="en-US" altLang="ko-KR" sz="1200" dirty="0" err="1">
                <a:sym typeface="Wingdings" panose="05000000000000000000" pitchFamily="2" charset="2"/>
              </a:rPr>
              <a:t>SeungMin</a:t>
            </a:r>
            <a:r>
              <a:rPr lang="en-US" altLang="ko-KR" sz="1200" dirty="0">
                <a:sym typeface="Wingdings" panose="05000000000000000000" pitchFamily="2" charset="2"/>
              </a:rPr>
              <a:t> Woo, </a:t>
            </a:r>
            <a:r>
              <a:rPr lang="en-US" altLang="ko-KR" sz="1200" dirty="0" err="1">
                <a:sym typeface="Wingdings" panose="05000000000000000000" pitchFamily="2" charset="2"/>
              </a:rPr>
              <a:t>Gyunyoung</a:t>
            </a:r>
            <a:r>
              <a:rPr lang="en-US" altLang="ko-KR" sz="1200" dirty="0">
                <a:sym typeface="Wingdings" panose="05000000000000000000" pitchFamily="2" charset="2"/>
              </a:rPr>
              <a:t> </a:t>
            </a:r>
            <a:r>
              <a:rPr lang="en-US" altLang="ko-KR" sz="1200" dirty="0" err="1">
                <a:sym typeface="Wingdings" panose="05000000000000000000" pitchFamily="2" charset="2"/>
              </a:rPr>
              <a:t>Heo</a:t>
            </a:r>
            <a:r>
              <a:rPr lang="en-US" altLang="ko-KR" sz="1200" dirty="0">
                <a:sym typeface="Wingdings" panose="05000000000000000000" pitchFamily="2" charset="2"/>
              </a:rPr>
              <a:t>, Application of Data Reconciliation Algorithms to Improve Nuclear Process Monitoring, International Symposium on Future I&amp;C for Nuclear Power Plants, 2021.</a:t>
            </a:r>
          </a:p>
          <a:p>
            <a:pPr marL="0" indent="0">
              <a:buNone/>
            </a:pPr>
            <a:endParaRPr lang="en-US" altLang="ko-KR" sz="1800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sz="1800" dirty="0">
                <a:sym typeface="Wingdings" panose="05000000000000000000" pitchFamily="2" charset="2"/>
              </a:rPr>
              <a:t>Objective</a:t>
            </a:r>
          </a:p>
          <a:p>
            <a:pPr lvl="1"/>
            <a:r>
              <a:rPr lang="en-US" altLang="ko-KR" sz="1600" dirty="0">
                <a:sym typeface="Wingdings" panose="05000000000000000000" pitchFamily="2" charset="2"/>
              </a:rPr>
              <a:t>To introduce </a:t>
            </a:r>
            <a:r>
              <a:rPr lang="en-US" altLang="ko-KR" sz="1600" dirty="0">
                <a:solidFill>
                  <a:srgbClr val="C00000"/>
                </a:solidFill>
                <a:sym typeface="Wingdings" panose="05000000000000000000" pitchFamily="2" charset="2"/>
              </a:rPr>
              <a:t>a strategy to update the physical model </a:t>
            </a:r>
            <a:r>
              <a:rPr lang="en-US" altLang="ko-KR" sz="1600" dirty="0">
                <a:sym typeface="Wingdings" panose="05000000000000000000" pitchFamily="2" charset="2"/>
              </a:rPr>
              <a:t>using code, taking the heat exchanger system</a:t>
            </a:r>
          </a:p>
        </p:txBody>
      </p:sp>
    </p:spTree>
    <p:extLst>
      <p:ext uri="{BB962C8B-B14F-4D97-AF65-F5344CB8AC3E}">
        <p14:creationId xmlns:p14="http://schemas.microsoft.com/office/powerpoint/2010/main" val="2939896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5F2615-BAED-4A70-A50C-C26C7E496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Arial Black" panose="020B0A04020102020204" pitchFamily="34" charset="0"/>
                <a:cs typeface="Arial" panose="020B0604020202020204" pitchFamily="34" charset="0"/>
              </a:rPr>
              <a:t>Data reconciliation</a:t>
            </a:r>
            <a:endParaRPr lang="ko-KR" altLang="en-US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410BAB6-1447-4D39-8080-EE0D14806D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77698A-114B-4EF5-A403-AA878CF2F18A}"/>
              </a:ext>
            </a:extLst>
          </p:cNvPr>
          <p:cNvSpPr txBox="1"/>
          <p:nvPr/>
        </p:nvSpPr>
        <p:spPr>
          <a:xfrm>
            <a:off x="578983" y="1413692"/>
            <a:ext cx="399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Formulation of Data Reconciliation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05CF44-0200-400D-92EE-09E69F30C835}"/>
              </a:ext>
            </a:extLst>
          </p:cNvPr>
          <p:cNvSpPr txBox="1"/>
          <p:nvPr/>
        </p:nvSpPr>
        <p:spPr>
          <a:xfrm>
            <a:off x="1413173" y="1782050"/>
            <a:ext cx="2659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“Least Squares Method”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7FEFC2B-9026-4C4A-8667-8CA2B9F1C9AD}"/>
                  </a:ext>
                </a:extLst>
              </p:cNvPr>
              <p:cNvSpPr txBox="1"/>
              <p:nvPr/>
            </p:nvSpPr>
            <p:spPr>
              <a:xfrm>
                <a:off x="2226968" y="2881313"/>
                <a:ext cx="11013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ko-KR" altLang="ko-KR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ko-KR" altLang="ko-KR" sz="1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ko-KR" sz="1400" b="1" i="1"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</m:e>
                          </m:acc>
                          <m:r>
                            <a:rPr lang="en-US" altLang="ko-KR" sz="1400" b="1"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̂"/>
                              <m:ctrlPr>
                                <a:rPr lang="ko-KR" altLang="ko-KR" sz="1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ko-KR" sz="1400" b="1" i="1">
                                  <a:latin typeface="Cambria Math" panose="02040503050406030204" pitchFamily="18" charset="0"/>
                                </a:rPr>
                                <m:t>𝐮</m:t>
                              </m:r>
                            </m:e>
                          </m:acc>
                        </m:e>
                      </m:d>
                      <m:r>
                        <a:rPr lang="en-US" altLang="ko-KR" sz="14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ko-KR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7FEFC2B-9026-4C4A-8667-8CA2B9F1C9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968" y="2881313"/>
                <a:ext cx="1101392" cy="307777"/>
              </a:xfrm>
              <a:prstGeom prst="rect">
                <a:avLst/>
              </a:prstGeom>
              <a:blipFill>
                <a:blip r:embed="rId3"/>
                <a:stretch>
                  <a:fillRect t="-2000" b="-10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AA96C0E-C1A1-4863-8298-DD602358960F}"/>
              </a:ext>
            </a:extLst>
          </p:cNvPr>
          <p:cNvSpPr txBox="1"/>
          <p:nvPr/>
        </p:nvSpPr>
        <p:spPr>
          <a:xfrm>
            <a:off x="789605" y="2850536"/>
            <a:ext cx="1247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Subject to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CFC93A8D-1E8A-45DB-ACDB-7BE691140984}"/>
                  </a:ext>
                </a:extLst>
              </p:cNvPr>
              <p:cNvSpPr/>
              <p:nvPr/>
            </p:nvSpPr>
            <p:spPr>
              <a:xfrm>
                <a:off x="169618" y="3293077"/>
                <a:ext cx="5707307" cy="1600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4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</m:oMath>
                </a14:m>
                <a:r>
                  <a:rPr lang="en-US" altLang="ko-KR" sz="1400" b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ko-KR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 an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4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</m:t>
                    </m:r>
                    <m:r>
                      <a:rPr lang="en-US" altLang="ko-KR" sz="140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×1</m:t>
                    </m:r>
                  </m:oMath>
                </a14:m>
                <a:r>
                  <a:rPr lang="en-US" altLang="ko-KR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vector of raw measurements for M process variables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ko-KR" altLang="ko-KR" sz="1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acc>
                  </m:oMath>
                </a14:m>
                <a:r>
                  <a:rPr lang="en-US" altLang="ko-KR" sz="1400" b="1" i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ko-KR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 an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4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</m:t>
                    </m:r>
                    <m:r>
                      <a:rPr lang="en-US" altLang="ko-KR" sz="140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×1</m:t>
                    </m:r>
                  </m:oMath>
                </a14:m>
                <a:r>
                  <a:rPr lang="en-US" altLang="ko-KR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vector of estimates (reconciled values) for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40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</m:t>
                    </m:r>
                  </m:oMath>
                </a14:m>
                <a:r>
                  <a:rPr lang="en-US" altLang="ko-KR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process variables</a:t>
                </a:r>
                <a:endParaRPr lang="en-US" altLang="ko-KR" sz="1400" b="1" i="1" dirty="0">
                  <a:solidFill>
                    <a:srgbClr val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ko-KR" altLang="ko-KR" sz="1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𝒖</m:t>
                        </m:r>
                      </m:e>
                    </m:acc>
                  </m:oMath>
                </a14:m>
                <a:r>
                  <a:rPr lang="en-US" altLang="ko-KR" sz="1400" b="1" i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ko-KR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 an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4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</m:t>
                    </m:r>
                    <m:r>
                      <a:rPr lang="en-US" altLang="ko-KR" sz="140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×1</m:t>
                    </m:r>
                  </m:oMath>
                </a14:m>
                <a:r>
                  <a:rPr lang="en-US" altLang="ko-KR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vector of estimates for unmeasured process variables, </a:t>
                </a:r>
                <a14:m>
                  <m:oMath xmlns:m="http://schemas.openxmlformats.org/officeDocument/2006/math">
                    <m:r>
                      <a:rPr lang="en-US" altLang="ko-KR" sz="14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𝒖</m:t>
                    </m:r>
                  </m:oMath>
                </a14:m>
                <a:endParaRPr lang="en-US" altLang="ko-KR" sz="1400" b="1" i="1" dirty="0">
                  <a:solidFill>
                    <a:srgbClr val="00000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o-KR" altLang="en-US" sz="1400" b="1" i="1">
                        <a:latin typeface="Cambria Math" panose="02040503050406030204" pitchFamily="18" charset="0"/>
                      </a:rPr>
                      <m:t>𝜮</m:t>
                    </m:r>
                  </m:oMath>
                </a14:m>
                <a:r>
                  <a:rPr lang="en-US" altLang="ko-KR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an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4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</m:t>
                    </m:r>
                    <m:r>
                      <a:rPr lang="en-US" altLang="ko-KR" sz="140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en-US" altLang="ko-KR" sz="14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</m:t>
                    </m:r>
                  </m:oMath>
                </a14:m>
                <a:r>
                  <a:rPr lang="en-US" altLang="ko-KR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covariance matrix of the measurements</a:t>
                </a:r>
                <a:endParaRPr lang="en-US" altLang="ko-KR" sz="1400" b="1" i="1" dirty="0">
                  <a:solidFill>
                    <a:srgbClr val="00000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ko-KR" sz="14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𝒇</m:t>
                    </m:r>
                  </m:oMath>
                </a14:m>
                <a:r>
                  <a:rPr lang="en-US" altLang="ko-KR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4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c</m:t>
                    </m:r>
                    <m:r>
                      <a:rPr lang="en-US" altLang="ko-KR" sz="140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×1</m:t>
                    </m:r>
                  </m:oMath>
                </a14:m>
                <a:r>
                  <a:rPr lang="en-US" altLang="ko-KR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vector describing the functional form of model equality constraints.</a:t>
                </a:r>
                <a:endParaRPr lang="ko-KR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CFC93A8D-1E8A-45DB-ACDB-7BE6911409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18" y="3293077"/>
                <a:ext cx="5707307" cy="1600438"/>
              </a:xfrm>
              <a:prstGeom prst="rect">
                <a:avLst/>
              </a:prstGeom>
              <a:blipFill>
                <a:blip r:embed="rId4"/>
                <a:stretch>
                  <a:fillRect l="-321" t="-760" r="-1068" b="-304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EC9A184E-80D1-491A-9631-9BB0C6585727}"/>
              </a:ext>
            </a:extLst>
          </p:cNvPr>
          <p:cNvSpPr txBox="1"/>
          <p:nvPr/>
        </p:nvSpPr>
        <p:spPr>
          <a:xfrm>
            <a:off x="578983" y="5259550"/>
            <a:ext cx="2948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Solution of DR Problem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9B824A4-689E-4CF4-A352-0F38F70BA22E}"/>
                  </a:ext>
                </a:extLst>
              </p:cNvPr>
              <p:cNvSpPr txBox="1"/>
              <p:nvPr/>
            </p:nvSpPr>
            <p:spPr>
              <a:xfrm>
                <a:off x="1076288" y="5906376"/>
                <a:ext cx="3782382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400" b="1" i="1" smtClean="0">
                        <a:latin typeface="Cambria Math" panose="02040503050406030204" pitchFamily="18" charset="0"/>
                      </a:rPr>
                      <m:t>𝓛</m:t>
                    </m:r>
                    <m:d>
                      <m:dPr>
                        <m:ctrlPr>
                          <a:rPr lang="ko-KR" altLang="ko-KR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ko-KR" altLang="ko-KR" sz="1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sz="14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</m:acc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,</m:t>
                        </m:r>
                        <m:acc>
                          <m:accPr>
                            <m:chr m:val="̂"/>
                            <m:ctrlPr>
                              <a:rPr lang="ko-KR" altLang="ko-KR" sz="1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sz="1400" b="1" i="1"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</m:acc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𝝀</m:t>
                        </m:r>
                      </m:e>
                    </m:d>
                    <m:r>
                      <a:rPr lang="en-US" altLang="ko-KR" sz="14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ko-KR" altLang="ko-KR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ko-KR" altLang="ko-KR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14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en-US" altLang="ko-KR" sz="14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̂"/>
                                <m:ctrlPr>
                                  <a:rPr lang="ko-KR" altLang="ko-KR" sz="1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ko-KR" sz="1400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altLang="ko-KR" sz="1400" b="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ko-KR" altLang="ko-KR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o-KR" altLang="en-US" sz="1400" b="1" i="1" smtClean="0">
                            <a:latin typeface="Cambria Math" panose="02040503050406030204" pitchFamily="18" charset="0"/>
                          </a:rPr>
                          <m:t>𝜮</m:t>
                        </m:r>
                      </m:e>
                      <m:sup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sz="1400" b="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d>
                      <m:dPr>
                        <m:ctrlPr>
                          <a:rPr lang="ko-KR" altLang="ko-KR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̂"/>
                            <m:ctrlPr>
                              <a:rPr lang="ko-KR" altLang="ko-KR" sz="1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sz="14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</m:acc>
                      </m:e>
                    </m:d>
                    <m:r>
                      <a:rPr lang="en-US" altLang="ko-KR" sz="14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ko-KR" sz="1400" b="0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ko-KR" altLang="ko-KR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𝝀</m:t>
                        </m:r>
                      </m:e>
                      <m:sup>
                        <m:r>
                          <a:rPr lang="en-US" altLang="ko-KR" sz="1400" b="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ko-KR" sz="1400" b="1" i="1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altLang="ko-KR" sz="1400" b="1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ko-KR" altLang="ko-KR" sz="1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</m:acc>
                    <m:r>
                      <a:rPr lang="en-US" altLang="ko-KR" sz="1400" b="1" i="1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ko-KR" altLang="ko-KR" sz="1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acc>
                    <m:r>
                      <a:rPr lang="en-US" altLang="ko-KR" sz="1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ko-KR" altLang="en-US" sz="1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9B824A4-689E-4CF4-A352-0F38F70BA2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288" y="5906376"/>
                <a:ext cx="3782382" cy="312586"/>
              </a:xfrm>
              <a:prstGeom prst="rect">
                <a:avLst/>
              </a:prstGeom>
              <a:blipFill>
                <a:blip r:embed="rId5"/>
                <a:stretch>
                  <a:fillRect t="-1961" r="-3226" b="-7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03CFE9D-E052-414B-B8F5-694762C25A79}"/>
                  </a:ext>
                </a:extLst>
              </p:cNvPr>
              <p:cNvSpPr txBox="1"/>
              <p:nvPr/>
            </p:nvSpPr>
            <p:spPr>
              <a:xfrm>
                <a:off x="6096000" y="1022419"/>
                <a:ext cx="500669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If the constraint equation </a:t>
                </a:r>
                <a14:m>
                  <m:oMath xmlns:m="http://schemas.openxmlformats.org/officeDocument/2006/math">
                    <m:r>
                      <a:rPr lang="en-US" altLang="ko-KR" sz="1600" b="1" i="1"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n-US" altLang="ko-K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nonlinear, it is linearized with the Taylor series</a:t>
                </a:r>
                <a:endParaRPr lang="ko-KR" alt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03CFE9D-E052-414B-B8F5-694762C25A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022419"/>
                <a:ext cx="5006692" cy="584775"/>
              </a:xfrm>
              <a:prstGeom prst="rect">
                <a:avLst/>
              </a:prstGeom>
              <a:blipFill>
                <a:blip r:embed="rId6"/>
                <a:stretch>
                  <a:fillRect l="-609" t="-3125" b="-125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289FA2-D42A-4CC9-BE66-284573908E59}"/>
                  </a:ext>
                </a:extLst>
              </p:cNvPr>
              <p:cNvSpPr txBox="1"/>
              <p:nvPr/>
            </p:nvSpPr>
            <p:spPr>
              <a:xfrm>
                <a:off x="7084309" y="1651917"/>
                <a:ext cx="2098138" cy="3275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ko-KR" altLang="ko-KR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ko-KR" altLang="ko-KR" sz="1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ko-KR" sz="1400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acc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̂"/>
                              <m:ctrlPr>
                                <a:rPr lang="ko-KR" altLang="ko-KR" sz="1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ko-KR" sz="1400" b="1" i="1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acc>
                        </m:e>
                      </m:d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ko-KR" altLang="ko-K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𝑱</m:t>
                          </m:r>
                        </m:e>
                        <m:sub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ko-KR" altLang="ko-KR" sz="1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acc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ko-K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𝑱</m:t>
                          </m:r>
                        </m:e>
                        <m:sub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𝒖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ko-KR" altLang="ko-KR" sz="1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</m:acc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ko-KR" altLang="en-US" sz="1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289FA2-D42A-4CC9-BE66-284573908E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309" y="1651917"/>
                <a:ext cx="2098138" cy="327526"/>
              </a:xfrm>
              <a:prstGeom prst="rect">
                <a:avLst/>
              </a:prstGeom>
              <a:blipFill>
                <a:blip r:embed="rId7"/>
                <a:stretch>
                  <a:fillRect t="-1852" b="-185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6C615FB-DFCB-4D38-AAD6-4AF520A44E3F}"/>
                  </a:ext>
                </a:extLst>
              </p:cNvPr>
              <p:cNvSpPr txBox="1"/>
              <p:nvPr/>
            </p:nvSpPr>
            <p:spPr>
              <a:xfrm>
                <a:off x="7084309" y="1926656"/>
                <a:ext cx="2110514" cy="324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altLang="ko-KR" sz="1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ko-KR" altLang="ko-KR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𝑱</m:t>
                          </m:r>
                        </m:e>
                        <m:sub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ko-KR" sz="1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ko-K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𝑱</m:t>
                          </m:r>
                        </m:e>
                        <m:sub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altLang="ko-KR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altLang="ko-KR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ko-KR" sz="14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altLang="ko-KR" sz="1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ko-KR" altLang="ko-KR" sz="1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6C615FB-DFCB-4D38-AAD6-4AF520A44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309" y="1926656"/>
                <a:ext cx="2110514" cy="324769"/>
              </a:xfrm>
              <a:prstGeom prst="rect">
                <a:avLst/>
              </a:prstGeom>
              <a:blipFill>
                <a:blip r:embed="rId8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직사각형 20">
                <a:extLst>
                  <a:ext uri="{FF2B5EF4-FFF2-40B4-BE49-F238E27FC236}">
                    <a16:creationId xmlns:a16="http://schemas.microsoft.com/office/drawing/2014/main" id="{2617A6D8-B5D2-423A-901C-CE2A6D89F131}"/>
                  </a:ext>
                </a:extLst>
              </p:cNvPr>
              <p:cNvSpPr/>
              <p:nvPr/>
            </p:nvSpPr>
            <p:spPr>
              <a:xfrm>
                <a:off x="6118219" y="2343082"/>
                <a:ext cx="5755574" cy="651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𝑱</m:t>
                        </m:r>
                      </m:e>
                      <m:sub>
                        <m:r>
                          <a:rPr lang="en-US" altLang="ko-KR" sz="1400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ko-KR" sz="1400" i="1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ko-KR" altLang="ko-KR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1400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altLang="ko-KR" sz="1400" b="1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𝒇</m:t>
                        </m:r>
                      </m:num>
                      <m:den>
                        <m:r>
                          <a:rPr lang="en-US" altLang="ko-KR" sz="1400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𝜕</m:t>
                        </m:r>
                        <m:acc>
                          <m:accPr>
                            <m:chr m:val="̂"/>
                            <m:ctrlPr>
                              <a:rPr lang="ko-KR" altLang="ko-KR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sz="1400" b="1" i="1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altLang="ko-KR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𝑱</m:t>
                        </m:r>
                      </m:e>
                      <m:sub>
                        <m:r>
                          <a:rPr lang="en-US" altLang="ko-KR" sz="1400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𝑢</m:t>
                        </m:r>
                      </m:sub>
                    </m:sSub>
                    <m:r>
                      <a:rPr lang="en-US" altLang="ko-KR" sz="1400" i="1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ko-KR" altLang="ko-KR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1400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altLang="ko-KR" sz="1400" b="1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𝒇</m:t>
                        </m:r>
                      </m:num>
                      <m:den>
                        <m:r>
                          <a:rPr lang="en-US" altLang="ko-KR" sz="1400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𝜕</m:t>
                        </m:r>
                        <m:acc>
                          <m:accPr>
                            <m:chr m:val="̂"/>
                            <m:ctrlPr>
                              <a:rPr lang="ko-KR" altLang="ko-KR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sz="1400" b="1" i="1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  <a:cs typeface="Times New Roman" panose="02020603050405020304" pitchFamily="18" charset="0"/>
                              </a:rPr>
                              <m:t>𝒖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 are </a:t>
                </a:r>
                <a:r>
                  <a:rPr lang="en-US" altLang="ko-KR" sz="14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Jacobian matrices </a:t>
                </a:r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containing partial derivatives of the constraint equations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ko-KR" sz="1400" b="1" i="1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𝒇</m:t>
                    </m:r>
                  </m:oMath>
                </a14:m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for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ko-KR" altLang="ko-KR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acc>
                  </m:oMath>
                </a14:m>
                <a:r>
                  <a:rPr lang="en-US" altLang="ko-KR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ko-KR" altLang="ko-KR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𝒖</m:t>
                        </m:r>
                      </m:e>
                    </m:acc>
                  </m:oMath>
                </a14:m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, respectively.</a:t>
                </a:r>
                <a:endParaRPr lang="ko-KR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직사각형 20">
                <a:extLst>
                  <a:ext uri="{FF2B5EF4-FFF2-40B4-BE49-F238E27FC236}">
                    <a16:creationId xmlns:a16="http://schemas.microsoft.com/office/drawing/2014/main" id="{2617A6D8-B5D2-423A-901C-CE2A6D89F1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219" y="2343082"/>
                <a:ext cx="5755574" cy="651332"/>
              </a:xfrm>
              <a:prstGeom prst="rect">
                <a:avLst/>
              </a:prstGeom>
              <a:blipFill>
                <a:blip r:embed="rId9"/>
                <a:stretch>
                  <a:fillRect l="-318" b="-934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직사각형 21">
                <a:extLst>
                  <a:ext uri="{FF2B5EF4-FFF2-40B4-BE49-F238E27FC236}">
                    <a16:creationId xmlns:a16="http://schemas.microsoft.com/office/drawing/2014/main" id="{6F82DAA1-530C-477F-A74D-B4E8C476E65D}"/>
                  </a:ext>
                </a:extLst>
              </p:cNvPr>
              <p:cNvSpPr/>
              <p:nvPr/>
            </p:nvSpPr>
            <p:spPr>
              <a:xfrm>
                <a:off x="7084309" y="3731305"/>
                <a:ext cx="2600584" cy="4546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o-KR" altLang="en-US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400" b="1" i="1">
                              <a:latin typeface="Cambria Math" panose="02040503050406030204" pitchFamily="18" charset="0"/>
                            </a:rPr>
                            <m:t>𝑱</m:t>
                          </m:r>
                        </m:e>
                        <m:sub>
                          <m:r>
                            <a:rPr lang="ko-KR" altLang="en-US" sz="1400" b="1" i="1">
                              <a:latin typeface="Cambria Math" panose="02040503050406030204" pitchFamily="18" charset="0"/>
                            </a:rPr>
                            <m:t>𝒖</m:t>
                          </m:r>
                        </m:sub>
                      </m:sSub>
                      <m:r>
                        <a:rPr lang="ko-KR" altLang="en-US" sz="14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o-KR" altLang="en-US" sz="1400" b="1" i="1">
                          <a:latin typeface="Cambria Math" panose="02040503050406030204" pitchFamily="18" charset="0"/>
                        </a:rPr>
                        <m:t>𝑸𝑹</m:t>
                      </m:r>
                      <m:r>
                        <a:rPr lang="ko-KR" altLang="en-US" sz="1400" b="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ko-KR" altLang="en-US" sz="14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ko-KR" altLang="en-US" sz="14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  <m:t>𝑸</m:t>
                                    </m:r>
                                  </m:e>
                                  <m:sub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  <m:t>𝑸</m:t>
                                    </m:r>
                                  </m:e>
                                  <m:sub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ko-KR" altLang="en-US" sz="14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ko-KR" altLang="en-US" sz="14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  <m:t>𝑹</m:t>
                                    </m:r>
                                  </m:e>
                                  <m:sub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  <m:t>𝑹</m:t>
                                    </m:r>
                                  </m:e>
                                  <m:sub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ko-KR" altLang="en-US" sz="14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ko-KR" altLang="en-US" sz="14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ko-KR" altLang="en-US" sz="1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직사각형 21">
                <a:extLst>
                  <a:ext uri="{FF2B5EF4-FFF2-40B4-BE49-F238E27FC236}">
                    <a16:creationId xmlns:a16="http://schemas.microsoft.com/office/drawing/2014/main" id="{6F82DAA1-530C-477F-A74D-B4E8C476E6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309" y="3731305"/>
                <a:ext cx="2600584" cy="454612"/>
              </a:xfrm>
              <a:prstGeom prst="rect">
                <a:avLst/>
              </a:prstGeom>
              <a:blipFill>
                <a:blip r:embed="rId10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직사각형 22">
                <a:extLst>
                  <a:ext uri="{FF2B5EF4-FFF2-40B4-BE49-F238E27FC236}">
                    <a16:creationId xmlns:a16="http://schemas.microsoft.com/office/drawing/2014/main" id="{A505A757-85B8-4BD3-9EBF-987234FC5C55}"/>
                  </a:ext>
                </a:extLst>
              </p:cNvPr>
              <p:cNvSpPr/>
              <p:nvPr/>
            </p:nvSpPr>
            <p:spPr>
              <a:xfrm>
                <a:off x="6118219" y="3163689"/>
                <a:ext cx="590416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𝑱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altLang="ko-KR" sz="1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ko-K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must be removed for reconciliation. It can be removed through the </a:t>
                </a:r>
                <a:r>
                  <a:rPr lang="en-US" altLang="ko-KR" sz="1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QR decomposition</a:t>
                </a:r>
                <a:r>
                  <a:rPr lang="en-US" altLang="ko-K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ko-KR" alt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직사각형 22">
                <a:extLst>
                  <a:ext uri="{FF2B5EF4-FFF2-40B4-BE49-F238E27FC236}">
                    <a16:creationId xmlns:a16="http://schemas.microsoft.com/office/drawing/2014/main" id="{A505A757-85B8-4BD3-9EBF-987234FC5C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219" y="3163689"/>
                <a:ext cx="5904163" cy="584775"/>
              </a:xfrm>
              <a:prstGeom prst="rect">
                <a:avLst/>
              </a:prstGeom>
              <a:blipFill>
                <a:blip r:embed="rId11"/>
                <a:stretch>
                  <a:fillRect l="-620" t="-3125" b="-125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직사각형 23">
                <a:extLst>
                  <a:ext uri="{FF2B5EF4-FFF2-40B4-BE49-F238E27FC236}">
                    <a16:creationId xmlns:a16="http://schemas.microsoft.com/office/drawing/2014/main" id="{E62899D1-0A6B-4397-9FB4-AA93E6DCE9DF}"/>
                  </a:ext>
                </a:extLst>
              </p:cNvPr>
              <p:cNvSpPr/>
              <p:nvPr/>
            </p:nvSpPr>
            <p:spPr>
              <a:xfrm>
                <a:off x="6646054" y="5285655"/>
                <a:ext cx="4564826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400" b="1" i="1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𝑸</m:t>
                    </m:r>
                  </m:oMath>
                </a14:m>
                <a:r>
                  <a:rPr lang="en-US" altLang="ko-KR" sz="1400" dirty="0">
                    <a:latin typeface="Arial" panose="020B0604020202020204" pitchFamily="34" charset="0"/>
                    <a:ea typeface="MS Mincho" panose="02020609040205080304" pitchFamily="49" charset="-128"/>
                    <a:cs typeface="Arial" panose="020B0604020202020204" pitchFamily="34" charset="0"/>
                  </a:rPr>
                  <a:t> is 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400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m</m:t>
                    </m:r>
                    <m:r>
                      <a:rPr lang="en-US" altLang="ko-KR" sz="1400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en-US" altLang="ko-KR" sz="1400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m</m:t>
                    </m:r>
                  </m:oMath>
                </a14:m>
                <a:r>
                  <a:rPr lang="en-US" altLang="ko-KR" sz="1400" dirty="0">
                    <a:latin typeface="Arial" panose="020B0604020202020204" pitchFamily="34" charset="0"/>
                    <a:ea typeface="MS Mincho" panose="02020609040205080304" pitchFamily="49" charset="-128"/>
                    <a:cs typeface="Arial" panose="020B0604020202020204" pitchFamily="34" charset="0"/>
                  </a:rPr>
                  <a:t> orthogonal matrix</a:t>
                </a:r>
                <a:endParaRPr lang="en-US" altLang="ko-KR" sz="1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𝑸</m:t>
                        </m:r>
                      </m:e>
                      <m:sub>
                        <m:r>
                          <a:rPr lang="en-US" altLang="ko-KR" sz="1400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400" i="1" dirty="0">
                    <a:latin typeface="Arial" panose="020B0604020202020204" pitchFamily="34" charset="0"/>
                    <a:ea typeface="MS Mincho" panose="02020609040205080304" pitchFamily="49" charset="-128"/>
                    <a:cs typeface="Arial" panose="020B0604020202020204" pitchFamily="34" charset="0"/>
                  </a:rPr>
                  <a:t> </a:t>
                </a:r>
                <a:r>
                  <a:rPr lang="en-US" altLang="ko-KR" sz="1400" dirty="0">
                    <a:latin typeface="Arial" panose="020B0604020202020204" pitchFamily="34" charset="0"/>
                    <a:ea typeface="MS Mincho" panose="02020609040205080304" pitchFamily="49" charset="-128"/>
                    <a:cs typeface="Arial" panose="020B0604020202020204" pitchFamily="34" charset="0"/>
                  </a:rPr>
                  <a:t>is the first p basis vector for matrix </a:t>
                </a:r>
                <a14:m>
                  <m:oMath xmlns:m="http://schemas.openxmlformats.org/officeDocument/2006/math">
                    <m:r>
                      <a:rPr lang="en-US" altLang="ko-KR" sz="1400" b="1" i="1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𝑸</m:t>
                    </m:r>
                  </m:oMath>
                </a14:m>
                <a:endParaRPr lang="en-US" altLang="ko-KR" sz="1400" b="1" i="1" dirty="0">
                  <a:latin typeface="Cambria Math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𝑸</m:t>
                        </m:r>
                      </m:e>
                      <m:sub>
                        <m:r>
                          <a:rPr lang="en-US" altLang="ko-KR" sz="1400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400" i="1" dirty="0">
                    <a:latin typeface="Arial" panose="020B0604020202020204" pitchFamily="34" charset="0"/>
                    <a:ea typeface="MS Mincho" panose="02020609040205080304" pitchFamily="49" charset="-128"/>
                    <a:cs typeface="Arial" panose="020B0604020202020204" pitchFamily="34" charset="0"/>
                  </a:rPr>
                  <a:t> </a:t>
                </a:r>
                <a:r>
                  <a:rPr lang="en-US" altLang="ko-KR" sz="1400" dirty="0">
                    <a:latin typeface="Arial" panose="020B0604020202020204" pitchFamily="34" charset="0"/>
                    <a:ea typeface="MS Mincho" panose="02020609040205080304" pitchFamily="49" charset="-128"/>
                    <a:cs typeface="Arial" panose="020B0604020202020204" pitchFamily="34" charset="0"/>
                  </a:rPr>
                  <a:t>is the second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400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m</m:t>
                    </m:r>
                    <m:r>
                      <a:rPr lang="en-US" altLang="ko-KR" sz="1400" i="1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altLang="ko-KR" sz="1400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p</m:t>
                    </m:r>
                  </m:oMath>
                </a14:m>
                <a:r>
                  <a:rPr lang="en-US" altLang="ko-KR" sz="1400" dirty="0">
                    <a:latin typeface="Arial" panose="020B0604020202020204" pitchFamily="34" charset="0"/>
                    <a:ea typeface="MS Mincho" panose="02020609040205080304" pitchFamily="49" charset="-128"/>
                    <a:cs typeface="Arial" panose="020B0604020202020204" pitchFamily="34" charset="0"/>
                  </a:rPr>
                  <a:t> basis vector for matrix </a:t>
                </a:r>
                <a14:m>
                  <m:oMath xmlns:m="http://schemas.openxmlformats.org/officeDocument/2006/math">
                    <m:r>
                      <a:rPr lang="en-US" altLang="ko-KR" sz="1400" b="1" i="1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𝑸</m:t>
                    </m:r>
                  </m:oMath>
                </a14:m>
                <a:endParaRPr lang="en-US" altLang="ko-KR" sz="1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ko-KR" sz="1400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400" i="1" dirty="0">
                    <a:latin typeface="Arial" panose="020B0604020202020204" pitchFamily="34" charset="0"/>
                    <a:ea typeface="MS Mincho" panose="02020609040205080304" pitchFamily="49" charset="-128"/>
                    <a:cs typeface="Arial" panose="020B0604020202020204" pitchFamily="34" charset="0"/>
                  </a:rPr>
                  <a:t> </a:t>
                </a:r>
                <a:r>
                  <a:rPr lang="en-US" altLang="ko-KR" sz="1400" dirty="0">
                    <a:latin typeface="Arial" panose="020B0604020202020204" pitchFamily="34" charset="0"/>
                    <a:ea typeface="MS Mincho" panose="02020609040205080304" pitchFamily="49" charset="-128"/>
                    <a:cs typeface="Arial" panose="020B0604020202020204" pitchFamily="34" charset="0"/>
                  </a:rPr>
                  <a:t>is a nonsingular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400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p</m:t>
                    </m:r>
                    <m:r>
                      <a:rPr lang="en-US" altLang="ko-KR" sz="1400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en-US" altLang="ko-KR" sz="1400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p</m:t>
                    </m:r>
                  </m:oMath>
                </a14:m>
                <a:r>
                  <a:rPr lang="en-US" altLang="ko-KR" sz="1400" dirty="0">
                    <a:latin typeface="Arial" panose="020B0604020202020204" pitchFamily="34" charset="0"/>
                    <a:ea typeface="MS Mincho" panose="02020609040205080304" pitchFamily="49" charset="-128"/>
                    <a:cs typeface="Arial" panose="020B0604020202020204" pitchFamily="34" charset="0"/>
                  </a:rPr>
                  <a:t> upper triangular matrix</a:t>
                </a:r>
                <a:endParaRPr lang="ko-KR" altLang="en-US" sz="1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직사각형 23">
                <a:extLst>
                  <a:ext uri="{FF2B5EF4-FFF2-40B4-BE49-F238E27FC236}">
                    <a16:creationId xmlns:a16="http://schemas.microsoft.com/office/drawing/2014/main" id="{E62899D1-0A6B-4397-9FB4-AA93E6DCE9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6054" y="5285655"/>
                <a:ext cx="4564826" cy="954107"/>
              </a:xfrm>
              <a:prstGeom prst="rect">
                <a:avLst/>
              </a:prstGeom>
              <a:blipFill>
                <a:blip r:embed="rId12"/>
                <a:stretch>
                  <a:fillRect t="-1274" b="-573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B3591F6D-0697-4BB2-9A92-00AE60A11F3C}"/>
              </a:ext>
            </a:extLst>
          </p:cNvPr>
          <p:cNvSpPr txBox="1"/>
          <p:nvPr/>
        </p:nvSpPr>
        <p:spPr>
          <a:xfrm>
            <a:off x="1467674" y="555459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“Lagrange Multipliers”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72A14FB-DF89-4055-9B42-F293A3F2C5D9}"/>
                  </a:ext>
                </a:extLst>
              </p:cNvPr>
              <p:cNvSpPr txBox="1"/>
              <p:nvPr/>
            </p:nvSpPr>
            <p:spPr>
              <a:xfrm>
                <a:off x="789605" y="2182439"/>
                <a:ext cx="4173258" cy="7103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ko-KR" altLang="ko-KR" sz="1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ko-KR" altLang="ko-KR" sz="16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ko-KR" sz="1600" b="0" i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acc>
                                <m:accPr>
                                  <m:chr m:val="̂"/>
                                  <m:ctrlPr>
                                    <a:rPr lang="ko-KR" altLang="ko-KR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ko-KR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en-US" altLang="ko-KR" sz="1600" b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ko-KR" sz="1600" b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acc>
                                <m:accPr>
                                  <m:chr m:val="̂"/>
                                  <m:ctrlPr>
                                    <a:rPr lang="ko-KR" altLang="ko-KR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ko-KR" sz="1600" b="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ko-KR" altLang="ko-KR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ko-KR" sz="1600" b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n-US" altLang="ko-KR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16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altLang="ko-KR" sz="1600" b="1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ko-KR" sz="16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ko-KR" altLang="ko-KR" sz="16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ko-KR" sz="1600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altLang="ko-KR" sz="1600" b="1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</m:sub>
                                      </m:sSub>
                                      <m:r>
                                        <a:rPr lang="en-US" altLang="ko-KR" sz="1600" b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altLang="ko-KR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altLang="ko-KR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ko-KR" altLang="en-US" sz="1600" i="1" smtClean="0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ko-KR" sz="16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altLang="ko-KR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nary>
                        </m:e>
                      </m:func>
                      <m:r>
                        <a:rPr lang="en-US" altLang="ko-KR" sz="1600" b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ko-KR" altLang="ko-KR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ko-KR" altLang="ko-KR" sz="16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ko-KR" sz="1600" b="0" i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acc>
                                <m:accPr>
                                  <m:chr m:val="̂"/>
                                  <m:ctrlPr>
                                    <a:rPr lang="ko-KR" altLang="ko-KR" sz="16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ko-KR" sz="1600" b="1" i="1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acc>
                              <m:r>
                                <a:rPr lang="en-US" altLang="ko-KR" sz="1600" b="1" i="1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acc>
                                <m:accPr>
                                  <m:chr m:val="̂"/>
                                  <m:ctrlPr>
                                    <a:rPr lang="ko-KR" altLang="ko-KR" sz="16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ko-KR" sz="1600" b="1" i="1">
                                      <a:latin typeface="Cambria Math" panose="02040503050406030204" pitchFamily="18" charset="0"/>
                                    </a:rPr>
                                    <m:t>𝒖</m:t>
                                  </m:r>
                                </m:e>
                              </m:acc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ko-KR" altLang="ko-KR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ko-KR" altLang="ko-KR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1600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  <m:r>
                                    <a:rPr lang="en-US" altLang="ko-KR" sz="16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ko-KR" altLang="ko-KR" sz="16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ko-KR" sz="1600" b="1" i="1"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altLang="ko-KR" sz="1600" b="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sSup>
                            <m:sSupPr>
                              <m:ctrlPr>
                                <a:rPr lang="ko-KR" altLang="ko-KR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o-KR" altLang="en-US" sz="1600" b="1" i="1" smtClean="0">
                                  <a:latin typeface="Cambria Math" panose="02040503050406030204" pitchFamily="18" charset="0"/>
                                </a:rPr>
                                <m:t>𝜮</m:t>
                              </m:r>
                            </m:e>
                            <m:sup>
                              <m:r>
                                <a:rPr lang="en-US" altLang="ko-KR" sz="16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sz="1600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  <m:r>
                            <a:rPr lang="en-US" altLang="ko-KR" sz="1600" b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ko-KR" sz="1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altLang="ko-KR" sz="16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̂"/>
                              <m:ctrlPr>
                                <a:rPr lang="ko-KR" altLang="ko-KR" sz="1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ko-KR" sz="1600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acc>
                          <m:r>
                            <a:rPr lang="en-US" altLang="ko-KR" sz="1600" b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ko-KR" altLang="en-US" sz="1400" dirty="0">
                  <a:latin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72A14FB-DF89-4055-9B42-F293A3F2C5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605" y="2182439"/>
                <a:ext cx="4173258" cy="71038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직사각형 26">
                <a:extLst>
                  <a:ext uri="{FF2B5EF4-FFF2-40B4-BE49-F238E27FC236}">
                    <a16:creationId xmlns:a16="http://schemas.microsoft.com/office/drawing/2014/main" id="{AFCB24AC-B6E8-4342-B42A-0F0246F5CFA3}"/>
                  </a:ext>
                </a:extLst>
              </p:cNvPr>
              <p:cNvSpPr/>
              <p:nvPr/>
            </p:nvSpPr>
            <p:spPr>
              <a:xfrm>
                <a:off x="7084309" y="4566597"/>
                <a:ext cx="2532103" cy="3325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ko-KR" sz="1400" b="1" dirty="0">
                    <a:sym typeface="Wingdings" panose="05000000000000000000" pitchFamily="2" charset="2"/>
                  </a:rPr>
                  <a:t></a:t>
                </a:r>
                <a:r>
                  <a:rPr lang="ko-KR" altLang="en-US" sz="1400" b="1" i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en-US" sz="1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ko-KR" altLang="en-US" sz="1400" b="1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ko-KR" altLang="en-US" sz="1400" b="1" i="1">
                                <a:latin typeface="Cambria Math" panose="020405030504060302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ko-KR" altLang="en-US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ko-KR" altLang="en-US" sz="1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  <m:r>
                          <a:rPr lang="en-US" altLang="ko-KR" sz="1400" b="1" i="1" smtClean="0">
                            <a:latin typeface="Cambria Math" panose="02040503050406030204" pitchFamily="18" charset="0"/>
                          </a:rPr>
                          <m:t>𝑱</m:t>
                        </m:r>
                      </m:e>
                      <m:sub>
                        <m:r>
                          <a:rPr lang="ko-KR" altLang="en-US" sz="1400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acc>
                      <m:accPr>
                        <m:chr m:val="̂"/>
                        <m:ctrlPr>
                          <a:rPr lang="ko-KR" altLang="en-US" sz="1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</m:acc>
                    <m:r>
                      <a:rPr lang="en-US" altLang="ko-KR" sz="1400" b="1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ko-KR" altLang="en-US" sz="1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ko-KR" altLang="en-US" sz="1400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ko-KR" alt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ko-KR" altLang="en-US" sz="14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sSub>
                      <m:sSubPr>
                        <m:ctrlPr>
                          <a:rPr lang="en-US" altLang="ko-KR" sz="1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 smtClean="0">
                            <a:latin typeface="Cambria Math" panose="02040503050406030204" pitchFamily="18" charset="0"/>
                          </a:rPr>
                          <m:t>𝑱</m:t>
                        </m:r>
                      </m:e>
                      <m:sub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𝒖</m:t>
                        </m:r>
                      </m:sub>
                    </m:sSub>
                    <m:acc>
                      <m:accPr>
                        <m:chr m:val="̂"/>
                        <m:ctrlPr>
                          <a:rPr lang="en-US" altLang="ko-KR" sz="1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acc>
                    <m:r>
                      <a:rPr lang="en-US" altLang="ko-KR" sz="1400" b="1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ko-KR" altLang="en-US" sz="1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ko-KR" altLang="en-US" sz="1400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ko-KR" alt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ko-KR" altLang="en-US" sz="14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altLang="ko-KR" sz="14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altLang="ko-KR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4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altLang="ko-KR" sz="1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직사각형 26">
                <a:extLst>
                  <a:ext uri="{FF2B5EF4-FFF2-40B4-BE49-F238E27FC236}">
                    <a16:creationId xmlns:a16="http://schemas.microsoft.com/office/drawing/2014/main" id="{AFCB24AC-B6E8-4342-B42A-0F0246F5CF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309" y="4566597"/>
                <a:ext cx="2532103" cy="332527"/>
              </a:xfrm>
              <a:prstGeom prst="rect">
                <a:avLst/>
              </a:prstGeom>
              <a:blipFill>
                <a:blip r:embed="rId14"/>
                <a:stretch>
                  <a:fillRect l="-723" t="-1818" b="-1272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직사각형 27">
                <a:extLst>
                  <a:ext uri="{FF2B5EF4-FFF2-40B4-BE49-F238E27FC236}">
                    <a16:creationId xmlns:a16="http://schemas.microsoft.com/office/drawing/2014/main" id="{E7DB1F69-14EE-4145-9EF4-9A4742BCD1AA}"/>
                  </a:ext>
                </a:extLst>
              </p:cNvPr>
              <p:cNvSpPr/>
              <p:nvPr/>
            </p:nvSpPr>
            <p:spPr>
              <a:xfrm>
                <a:off x="7084309" y="4905719"/>
                <a:ext cx="1737527" cy="3325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ko-KR" sz="1400" b="1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en-US" sz="1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ko-KR" altLang="en-US" sz="1400" b="1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ko-KR" altLang="en-US" sz="1400" b="1" i="1">
                                <a:latin typeface="Cambria Math" panose="020405030504060302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ko-KR" altLang="en-US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ko-KR" altLang="en-US" sz="1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  <m:r>
                          <a:rPr lang="en-US" altLang="ko-KR" sz="1400" b="1" i="1" smtClean="0">
                            <a:latin typeface="Cambria Math" panose="02040503050406030204" pitchFamily="18" charset="0"/>
                          </a:rPr>
                          <m:t>𝑱</m:t>
                        </m:r>
                      </m:e>
                      <m:sub>
                        <m:r>
                          <a:rPr lang="ko-KR" altLang="en-US" sz="1400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d>
                      <m:dPr>
                        <m:ctrlPr>
                          <a:rPr lang="en-US" altLang="ko-KR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ko-KR" altLang="en-US" sz="1400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sz="14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</m:acc>
                        <m:r>
                          <a:rPr lang="en-US" altLang="ko-KR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en-US" altLang="ko-KR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4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ko-KR" altLang="en-US" sz="1400" dirty="0">
                  <a:latin typeface="+mn-ea"/>
                </a:endParaRPr>
              </a:p>
            </p:txBody>
          </p:sp>
        </mc:Choice>
        <mc:Fallback xmlns="">
          <p:sp>
            <p:nvSpPr>
              <p:cNvPr id="28" name="직사각형 27">
                <a:extLst>
                  <a:ext uri="{FF2B5EF4-FFF2-40B4-BE49-F238E27FC236}">
                    <a16:creationId xmlns:a16="http://schemas.microsoft.com/office/drawing/2014/main" id="{E7DB1F69-14EE-4145-9EF4-9A4742BCD1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309" y="4905719"/>
                <a:ext cx="1737527" cy="332527"/>
              </a:xfrm>
              <a:prstGeom prst="rect">
                <a:avLst/>
              </a:prstGeom>
              <a:blipFill>
                <a:blip r:embed="rId15"/>
                <a:stretch>
                  <a:fillRect l="-1053" t="-1852" b="-1296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043AE26-AA5F-48A0-A588-9AA54E84FCB8}"/>
                  </a:ext>
                </a:extLst>
              </p:cNvPr>
              <p:cNvSpPr txBox="1"/>
              <p:nvPr/>
            </p:nvSpPr>
            <p:spPr>
              <a:xfrm>
                <a:off x="9976835" y="3820269"/>
                <a:ext cx="915442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ko-KR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altLang="ko-KR" sz="1400" i="1">
                              <a:latin typeface="Cambria Math" panose="02040503050406030204" pitchFamily="18" charset="0"/>
                            </a:rPr>
                            <m:t>T</m:t>
                          </m:r>
                        </m:sup>
                      </m:sSup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en-US" altLang="ko-KR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𝑰</m:t>
                      </m:r>
                    </m:oMath>
                  </m:oMathPara>
                </a14:m>
                <a:endParaRPr lang="ko-KR" altLang="en-US" sz="14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043AE26-AA5F-48A0-A588-9AA54E84FC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6835" y="3820269"/>
                <a:ext cx="915442" cy="311560"/>
              </a:xfrm>
              <a:prstGeom prst="rect">
                <a:avLst/>
              </a:prstGeom>
              <a:blipFill>
                <a:blip r:embed="rId1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4BA5DA2-1DB4-4E7A-B90F-B693DB09E576}"/>
                  </a:ext>
                </a:extLst>
              </p:cNvPr>
              <p:cNvSpPr txBox="1"/>
              <p:nvPr/>
            </p:nvSpPr>
            <p:spPr>
              <a:xfrm>
                <a:off x="7084309" y="4249713"/>
                <a:ext cx="12265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4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ko-KR" altLang="ko-KR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ko-KR" altLang="ko-KR" sz="1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sz="14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</m:acc>
                        <m:r>
                          <a:rPr lang="en-US" altLang="ko-KR" sz="1400" b="1">
                            <a:latin typeface="Cambria Math" panose="02040503050406030204" pitchFamily="18" charset="0"/>
                          </a:rPr>
                          <m:t>,</m:t>
                        </m:r>
                        <m:acc>
                          <m:accPr>
                            <m:chr m:val="̂"/>
                            <m:ctrlPr>
                              <a:rPr lang="ko-KR" altLang="ko-KR" sz="1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sz="1400" b="1" i="1"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</m:acc>
                      </m:e>
                    </m:d>
                    <m:r>
                      <a:rPr lang="en-US" altLang="ko-KR" sz="1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4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altLang="ko-KR" sz="1400" b="1" i="1" dirty="0"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4BA5DA2-1DB4-4E7A-B90F-B693DB09E5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309" y="4249713"/>
                <a:ext cx="1226561" cy="307777"/>
              </a:xfrm>
              <a:prstGeom prst="rect">
                <a:avLst/>
              </a:prstGeom>
              <a:blipFill>
                <a:blip r:embed="rId17"/>
                <a:stretch>
                  <a:fillRect t="-1961" b="-7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8572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F81014-8A8E-4A1E-9844-A9875E607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Data reconciliation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2B00E99-3188-45E8-A967-2BD1ECC485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직사각형 4">
                <a:extLst>
                  <a:ext uri="{FF2B5EF4-FFF2-40B4-BE49-F238E27FC236}">
                    <a16:creationId xmlns:a16="http://schemas.microsoft.com/office/drawing/2014/main" id="{D334367B-7EA5-4277-A466-2815EA9752B2}"/>
                  </a:ext>
                </a:extLst>
              </p:cNvPr>
              <p:cNvSpPr/>
              <p:nvPr/>
            </p:nvSpPr>
            <p:spPr>
              <a:xfrm>
                <a:off x="1198701" y="1818014"/>
                <a:ext cx="2783646" cy="7770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ko-KR" altLang="en-US" sz="1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ko-KR" altLang="en-US" sz="1400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  <m:t>𝑸</m:t>
                                    </m:r>
                                  </m:e>
                                  <m:sub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  <m:t>𝑱</m:t>
                                    </m:r>
                                  </m:e>
                                  <m:sub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  <m:t>𝑹</m:t>
                                    </m:r>
                                  </m:e>
                                  <m:sub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  <m:t>𝑹</m:t>
                                    </m:r>
                                  </m:e>
                                  <m:sub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  <m:t>𝑸</m:t>
                                    </m:r>
                                  </m:e>
                                  <m:sub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  <m:t>𝑱</m:t>
                                    </m:r>
                                  </m:e>
                                  <m:sub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ko-KR" altLang="en-US" sz="1400" b="1" i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ko-KR" altLang="en-US" sz="1400" b="1" i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ko-KR" altLang="en-US" sz="1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ko-KR" altLang="en-US" sz="1400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̂"/>
                                    <m:ctrlP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ko-KR" altLang="en-US" sz="14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ko-KR" altLang="en-US" sz="1400" b="1" i="1">
                                            <a:latin typeface="Cambria Math" panose="02040503050406030204" pitchFamily="18" charset="0"/>
                                          </a:rPr>
                                          <m:t>𝒖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ko-KR" altLang="en-US" sz="14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ko-KR" altLang="en-US" sz="1400" b="1" i="1">
                                            <a:latin typeface="Cambria Math" panose="02040503050406030204" pitchFamily="18" charset="0"/>
                                          </a:rPr>
                                          <m:t>𝒖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ko-KR" altLang="en-US" sz="1400" b="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ko-KR" altLang="en-US" sz="14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ko-KR" altLang="en-US" sz="14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  <m:t>𝑸</m:t>
                                    </m:r>
                                  </m:e>
                                  <m:sub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  <m:r>
                                  <a:rPr lang="ko-KR" altLang="en-US" sz="1400" b="1" i="1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ko-KR" altLang="en-US" sz="1400" b="1" i="1">
                                        <a:latin typeface="Cambria Math" panose="02040503050406030204" pitchFamily="18" charset="0"/>
                                      </a:rPr>
                                      <m:t>𝑸</m:t>
                                    </m:r>
                                  </m:e>
                                  <m:sub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ko-KR" altLang="en-US" sz="1400" b="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  <m:r>
                                  <a:rPr lang="ko-KR" altLang="en-US" sz="1400" b="1" i="1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ko-KR" altLang="en-US" sz="1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직사각형 4">
                <a:extLst>
                  <a:ext uri="{FF2B5EF4-FFF2-40B4-BE49-F238E27FC236}">
                    <a16:creationId xmlns:a16="http://schemas.microsoft.com/office/drawing/2014/main" id="{D334367B-7EA5-4277-A466-2815EA9752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701" y="1818014"/>
                <a:ext cx="2783646" cy="7770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4E822FB-199B-4781-924A-0E8F0006A943}"/>
                  </a:ext>
                </a:extLst>
              </p:cNvPr>
              <p:cNvSpPr txBox="1"/>
              <p:nvPr/>
            </p:nvSpPr>
            <p:spPr>
              <a:xfrm>
                <a:off x="707319" y="1419027"/>
                <a:ext cx="2671437" cy="3429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Premultiplying</a:t>
                </a:r>
                <a:r>
                  <a:rPr lang="en-US" altLang="ko-KR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by matrix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o-KR" altLang="ko-KR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600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p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ko-KR" altLang="en-US" sz="1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4E822FB-199B-4781-924A-0E8F0006A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319" y="1419027"/>
                <a:ext cx="2671437" cy="342979"/>
              </a:xfrm>
              <a:prstGeom prst="rect">
                <a:avLst/>
              </a:prstGeom>
              <a:blipFill>
                <a:blip r:embed="rId4"/>
                <a:stretch>
                  <a:fillRect l="-1142" t="-5357" b="-2142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5B599CD-4DF9-4104-9395-6116C0BD1415}"/>
                  </a:ext>
                </a:extLst>
              </p:cNvPr>
              <p:cNvSpPr txBox="1"/>
              <p:nvPr/>
            </p:nvSpPr>
            <p:spPr>
              <a:xfrm>
                <a:off x="707319" y="2690336"/>
                <a:ext cx="5388681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40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the rank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𝑱</m:t>
                        </m:r>
                      </m:e>
                      <m:sub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endParaRPr lang="en-US" altLang="ko-KR" sz="1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ko-KR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total number of unmeasured values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o-KR" altLang="en-US" sz="1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ko-KR" altLang="en-US" sz="1400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ko-KR" altLang="en-US" sz="1400" b="1" i="1"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</m:acc>
                      </m:e>
                      <m:sub>
                        <m:r>
                          <a:rPr lang="ko-KR" altLang="en-US" sz="14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estimates of unmeasured points that can be estimated (observable)</a:t>
                </a:r>
                <a:endParaRPr lang="en-US" altLang="ko-KR" sz="1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o-KR" altLang="en-US" sz="1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ko-KR" altLang="en-US" sz="1400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ko-KR" altLang="en-US" sz="1400" b="1" i="1"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</m:acc>
                      </m:e>
                      <m:sub>
                        <m:r>
                          <a:rPr lang="ko-KR" altLang="en-US" sz="1400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ko-KR" alt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ko-KR" altLang="en-US" sz="14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ko-KR" alt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is estimates of unmeasured points that cannot be estimated (unobservable)</a:t>
                </a:r>
                <a:endParaRPr lang="ko-KR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5B599CD-4DF9-4104-9395-6116C0BD14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319" y="2690336"/>
                <a:ext cx="5388681" cy="1384995"/>
              </a:xfrm>
              <a:prstGeom prst="rect">
                <a:avLst/>
              </a:prstGeom>
              <a:blipFill>
                <a:blip r:embed="rId5"/>
                <a:stretch>
                  <a:fillRect l="-339" t="-439" b="-350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직사각형 7">
                <a:extLst>
                  <a:ext uri="{FF2B5EF4-FFF2-40B4-BE49-F238E27FC236}">
                    <a16:creationId xmlns:a16="http://schemas.microsoft.com/office/drawing/2014/main" id="{ACE0C3E8-AD92-4898-AFC9-0E52DF1DEB51}"/>
                  </a:ext>
                </a:extLst>
              </p:cNvPr>
              <p:cNvSpPr/>
              <p:nvPr/>
            </p:nvSpPr>
            <p:spPr>
              <a:xfrm>
                <a:off x="707319" y="4313658"/>
                <a:ext cx="32736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altLang="ko-KR" dirty="0">
                    <a:latin typeface="Arial" panose="020B0604020202020204" pitchFamily="34" charset="0"/>
                    <a:cs typeface="Arial" panose="020B0604020202020204" pitchFamily="34" charset="0"/>
                  </a:rPr>
                  <a:t>New Estimates for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ko-KR" altLang="ko-K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acc>
                  </m:oMath>
                </a14:m>
                <a:r>
                  <a:rPr lang="en-US" altLang="ko-KR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ko-KR" altLang="ko-K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b="1" i="1"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𝒖</m:t>
                        </m:r>
                      </m:e>
                    </m:acc>
                  </m:oMath>
                </a14:m>
                <a:r>
                  <a:rPr lang="en-US" altLang="ko-KR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ko-KR" altLang="en-US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직사각형 7">
                <a:extLst>
                  <a:ext uri="{FF2B5EF4-FFF2-40B4-BE49-F238E27FC236}">
                    <a16:creationId xmlns:a16="http://schemas.microsoft.com/office/drawing/2014/main" id="{ACE0C3E8-AD92-4898-AFC9-0E52DF1DEB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319" y="4313658"/>
                <a:ext cx="3273653" cy="369332"/>
              </a:xfrm>
              <a:prstGeom prst="rect">
                <a:avLst/>
              </a:prstGeom>
              <a:blipFill>
                <a:blip r:embed="rId6"/>
                <a:stretch>
                  <a:fillRect l="-1117" t="-10000" r="-9125" b="-2666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C0EC943-FD5F-44DD-9FC3-8D00A032D968}"/>
                  </a:ext>
                </a:extLst>
              </p:cNvPr>
              <p:cNvSpPr txBox="1"/>
              <p:nvPr/>
            </p:nvSpPr>
            <p:spPr>
              <a:xfrm>
                <a:off x="972855" y="4716755"/>
                <a:ext cx="4199098" cy="4693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ko-KR" altLang="ko-KR" sz="1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</m:acc>
                      <m:r>
                        <a:rPr lang="ar-AE" altLang="ko-KR" sz="14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ar-AE" altLang="ko-KR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𝐕</m:t>
                      </m:r>
                      <m:sSup>
                        <m:sSupPr>
                          <m:ctrlPr>
                            <a:rPr lang="ko-KR" altLang="ko-KR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ko-KR" altLang="ko-KR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ko-KR" altLang="ko-KR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sz="1400" b="1" i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altLang="ko-KR" sz="14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altLang="ko-KR" sz="1400" b="1" i="1">
                                      <a:latin typeface="Cambria Math" panose="02040503050406030204" pitchFamily="18" charset="0"/>
                                    </a:rPr>
                                    <m:t>𝐓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ko-KR" altLang="ko-KR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400" b="1" i="1">
                                      <a:latin typeface="Cambria Math" panose="02040503050406030204" pitchFamily="18" charset="0"/>
                                    </a:rPr>
                                    <m:t>𝐉</m:t>
                                  </m:r>
                                </m:e>
                                <m:sub>
                                  <m:r>
                                    <a:rPr lang="en-US" altLang="ko-KR" sz="1400" b="1" i="1">
                                      <a:latin typeface="Cambria Math" panose="02040503050406030204" pitchFamily="18" charset="0"/>
                                    </a:rPr>
                                    <m:t>𝐲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𝐓</m:t>
                          </m:r>
                        </m:sup>
                      </m:sSup>
                      <m:sSup>
                        <m:sSupPr>
                          <m:ctrlPr>
                            <a:rPr lang="ko-KR" altLang="ko-KR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ko-KR" altLang="ko-KR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ko-KR" altLang="ko-KR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ko-KR" altLang="ko-K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ko-KR" sz="1400" b="1" i="1">
                                          <a:latin typeface="Cambria Math" panose="02040503050406030204" pitchFamily="18" charset="0"/>
                                        </a:rPr>
                                        <m:t>𝐐</m:t>
                                      </m:r>
                                    </m:e>
                                    <m:sub>
                                      <m:r>
                                        <a:rPr lang="en-US" altLang="ko-KR" sz="14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  <m:sup>
                                      <m:r>
                                        <a:rPr lang="en-US" altLang="ko-KR" sz="1400" b="1" i="1">
                                          <a:latin typeface="Cambria Math" panose="02040503050406030204" pitchFamily="18" charset="0"/>
                                        </a:rPr>
                                        <m:t>𝐓</m:t>
                                      </m:r>
                                    </m:sup>
                                  </m:sSubSup>
                                  <m:sSub>
                                    <m:sSubPr>
                                      <m:ctrlPr>
                                        <a:rPr lang="ko-KR" altLang="ko-K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1400" b="1" i="1">
                                          <a:latin typeface="Cambria Math" panose="02040503050406030204" pitchFamily="18" charset="0"/>
                                        </a:rPr>
                                        <m:t>𝐉</m:t>
                                      </m:r>
                                    </m:e>
                                    <m:sub>
                                      <m:r>
                                        <a:rPr lang="en-US" altLang="ko-KR" sz="1400" b="1" i="1">
                                          <a:latin typeface="Cambria Math" panose="02040503050406030204" pitchFamily="18" charset="0"/>
                                        </a:rPr>
                                        <m:t>𝐲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altLang="ko-KR" sz="1400" b="1" i="1">
                                  <a:latin typeface="Cambria Math" panose="02040503050406030204" pitchFamily="18" charset="0"/>
                                </a:rPr>
                                <m:t>𝐕</m:t>
                              </m:r>
                              <m:sSup>
                                <m:sSupPr>
                                  <m:ctrlPr>
                                    <a:rPr lang="ko-KR" altLang="ko-KR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ko-KR" altLang="ko-K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ko-KR" altLang="ko-KR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ko-KR" sz="1400" b="1" i="1">
                                              <a:latin typeface="Cambria Math" panose="02040503050406030204" pitchFamily="18" charset="0"/>
                                            </a:rPr>
                                            <m:t>𝐐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1400" b="1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b>
                                        <m:sup>
                                          <m:r>
                                            <a:rPr lang="en-US" altLang="ko-KR" sz="1400" b="1" i="1">
                                              <a:latin typeface="Cambria Math" panose="02040503050406030204" pitchFamily="18" charset="0"/>
                                            </a:rPr>
                                            <m:t>𝐓</m:t>
                                          </m:r>
                                        </m:sup>
                                      </m:sSubSup>
                                      <m:sSub>
                                        <m:sSubPr>
                                          <m:ctrlPr>
                                            <a:rPr lang="ko-KR" altLang="ko-KR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sz="1400" b="1" i="1">
                                              <a:latin typeface="Cambria Math" panose="02040503050406030204" pitchFamily="18" charset="0"/>
                                            </a:rPr>
                                            <m:t>𝐉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1400" b="1" i="1">
                                              <a:latin typeface="Cambria Math" panose="02040503050406030204" pitchFamily="18" charset="0"/>
                                            </a:rPr>
                                            <m:t>𝐲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altLang="ko-KR" sz="1400" b="1" i="1">
                                      <a:latin typeface="Cambria Math" panose="02040503050406030204" pitchFamily="18" charset="0"/>
                                    </a:rPr>
                                    <m:t>𝐓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ar-AE" altLang="ko-KR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sSubSup>
                        <m:sSubSupPr>
                          <m:ctrlPr>
                            <a:rPr lang="ko-KR" altLang="ko-KR" sz="1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𝐐</m:t>
                          </m:r>
                        </m:e>
                        <m:sub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  <m:sup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𝐓</m:t>
                          </m:r>
                        </m:sup>
                      </m:sSubSup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ko-KR" altLang="ko-K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𝐉</m:t>
                          </m:r>
                        </m:e>
                        <m:sub>
                          <m:r>
                            <a:rPr lang="en-US" altLang="ko-KR" sz="1400" b="1" i="1">
                              <a:latin typeface="Cambria Math" panose="02040503050406030204" pitchFamily="18" charset="0"/>
                            </a:rPr>
                            <m:t>𝐲</m:t>
                          </m:r>
                        </m:sub>
                      </m:sSub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ko-KR" sz="1400" b="1" i="1"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en-US" altLang="ko-KR" sz="1400" b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ko-KR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C0EC943-FD5F-44DD-9FC3-8D00A032D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855" y="4716755"/>
                <a:ext cx="4199098" cy="4693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D3C4F6C-44A7-47AF-9440-42F2241C7D75}"/>
                  </a:ext>
                </a:extLst>
              </p:cNvPr>
              <p:cNvSpPr txBox="1"/>
              <p:nvPr/>
            </p:nvSpPr>
            <p:spPr>
              <a:xfrm>
                <a:off x="972855" y="5186114"/>
                <a:ext cx="3657411" cy="3756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ko-KR" altLang="ko-K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ko-KR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acc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US" altLang="ko-KR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Sup>
                        <m:sSubSupPr>
                          <m:ctrlPr>
                            <a:rPr lang="ko-KR" altLang="ko-K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ko-KR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altLang="ko-KR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ko-KR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ko-KR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sSubSup>
                        <m:sSubSupPr>
                          <m:ctrlPr>
                            <a:rPr lang="ko-KR" altLang="ko-K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ko-KR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altLang="ko-KR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ko-KR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d>
                        <m:dPr>
                          <m:ctrlPr>
                            <a:rPr lang="en-US" altLang="ko-KR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altLang="ko-KR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ko-KR" altLang="ko-K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𝑱</m:t>
                              </m:r>
                            </m:e>
                            <m:sub>
                              <m:r>
                                <a:rPr lang="en-US" altLang="ko-KR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ko-KR" altLang="ko-K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ko-KR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acc>
                        </m:e>
                      </m:d>
                      <m:r>
                        <a:rPr lang="en-US" altLang="ko-K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ko-KR" altLang="ko-K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ko-KR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altLang="ko-K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ko-KR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ko-K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altLang="ko-K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ko-KR" alt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ko-KR" alt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ko-KR" alt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acc>
                        </m:e>
                        <m:sub>
                          <m:r>
                            <a:rPr lang="ko-KR" alt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ko-KR" alt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ko-KR" alt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ko-KR" altLang="en-US" sz="16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D3C4F6C-44A7-47AF-9440-42F2241C7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855" y="5186114"/>
                <a:ext cx="3657411" cy="375616"/>
              </a:xfrm>
              <a:prstGeom prst="rect">
                <a:avLst/>
              </a:prstGeom>
              <a:blipFill>
                <a:blip r:embed="rId8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33F146-485E-4EDE-A4B1-EA82F895CD99}"/>
                  </a:ext>
                </a:extLst>
              </p:cNvPr>
              <p:cNvSpPr txBox="1"/>
              <p:nvPr/>
            </p:nvSpPr>
            <p:spPr>
              <a:xfrm>
                <a:off x="1198701" y="5519761"/>
                <a:ext cx="3257367" cy="309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ko-KR" altLang="ko-KR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sz="1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</m:acc>
                      </m:e>
                      <m:sub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can be estimated when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ko-KR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sSub>
                      <m:sSubPr>
                        <m:ctrlPr>
                          <a:rPr lang="en-US" altLang="ko-KR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4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ko-KR" altLang="en-US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33F146-485E-4EDE-A4B1-EA82F895CD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701" y="5519761"/>
                <a:ext cx="3257367" cy="309765"/>
              </a:xfrm>
              <a:prstGeom prst="rect">
                <a:avLst/>
              </a:prstGeom>
              <a:blipFill>
                <a:blip r:embed="rId9"/>
                <a:stretch>
                  <a:fillRect b="-2156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75C674E-A6CA-430F-B55F-E33037E98249}"/>
                  </a:ext>
                </a:extLst>
              </p:cNvPr>
              <p:cNvSpPr txBox="1"/>
              <p:nvPr/>
            </p:nvSpPr>
            <p:spPr>
              <a:xfrm>
                <a:off x="1198701" y="5827538"/>
                <a:ext cx="5483874" cy="4373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ko-KR" sz="1400" b="1" i="1" smtClean="0"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ko-KR" alt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is nonlinear, the solution process is repeated until 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</a:rPr>
                      <m:t>|</m:t>
                    </m:r>
                    <m:f>
                      <m:fPr>
                        <m:ctrlPr>
                          <a:rPr lang="en-US" altLang="ko-KR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ko-KR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altLang="ko-KR" sz="1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ko-KR" sz="1400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ko-KR" sz="1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altLang="ko-KR" sz="1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ko-KR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altLang="ko-KR" sz="1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ko-KR" sz="1400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ko-KR" sz="1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ko-KR" sz="1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ko-KR" sz="1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ko-KR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altLang="ko-KR" sz="1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ko-KR" sz="1400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ko-KR" sz="1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den>
                    </m:f>
                    <m:r>
                      <a:rPr lang="en-US" altLang="ko-KR" sz="140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altLang="ko-KR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ko-KR" alt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</m:oMath>
                </a14:m>
                <a:endParaRPr lang="ko-KR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75C674E-A6CA-430F-B55F-E33037E98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701" y="5827538"/>
                <a:ext cx="5483874" cy="437364"/>
              </a:xfrm>
              <a:prstGeom prst="rect">
                <a:avLst/>
              </a:prstGeom>
              <a:blipFill>
                <a:blip r:embed="rId10"/>
                <a:stretch>
                  <a:fillRect l="-33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6536672"/>
      </p:ext>
    </p:extLst>
  </p:cSld>
  <p:clrMapOvr>
    <a:masterClrMapping/>
  </p:clrMapOvr>
</p:sld>
</file>

<file path=ppt/theme/theme1.xml><?xml version="1.0" encoding="utf-8"?>
<a:theme xmlns:a="http://schemas.openxmlformats.org/drawingml/2006/main" name="mainfor_temple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for_templete" id="{A78E760E-0960-4528-8F2B-209BACDBB505}" vid="{4B923BE1-F3F4-4794-865D-58A5593CD8E3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E53B888BFF1E1241996CBB20D6F76887" ma:contentTypeVersion="10" ma:contentTypeDescription="새 문서를 만듭니다." ma:contentTypeScope="" ma:versionID="157fbce579a92372c1b367778fbcfc60">
  <xsd:schema xmlns:xsd="http://www.w3.org/2001/XMLSchema" xmlns:xs="http://www.w3.org/2001/XMLSchema" xmlns:p="http://schemas.microsoft.com/office/2006/metadata/properties" xmlns:ns3="60c6ec45-c0c1-4203-9283-e8a43b1b305b" targetNamespace="http://schemas.microsoft.com/office/2006/metadata/properties" ma:root="true" ma:fieldsID="a374c808445d319ad3671e217c86b582" ns3:_="">
    <xsd:import namespace="60c6ec45-c0c1-4203-9283-e8a43b1b305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c6ec45-c0c1-4203-9283-e8a43b1b30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A6E720-3244-484B-8C7B-AD932228F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c6ec45-c0c1-4203-9283-e8a43b1b30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ABD294-8954-46D7-9763-7E403627B9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925CEF-B221-4000-8C6E-7F5FA11F0B3F}">
  <ds:schemaRefs>
    <ds:schemaRef ds:uri="http://purl.org/dc/elements/1.1/"/>
    <ds:schemaRef ds:uri="http://purl.org/dc/terms/"/>
    <ds:schemaRef ds:uri="60c6ec45-c0c1-4203-9283-e8a43b1b305b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메포 PPT 양식</Template>
  <TotalTime>8590</TotalTime>
  <Words>3938</Words>
  <Application>Microsoft Office PowerPoint</Application>
  <PresentationFormat>와이드스크린</PresentationFormat>
  <Paragraphs>582</Paragraphs>
  <Slides>17</Slides>
  <Notes>17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5" baseType="lpstr">
      <vt:lpstr>Helvetica Neue Medium</vt:lpstr>
      <vt:lpstr>noto</vt:lpstr>
      <vt:lpstr>맑은 고딕</vt:lpstr>
      <vt:lpstr>Arial</vt:lpstr>
      <vt:lpstr>Arial Black</vt:lpstr>
      <vt:lpstr>Cambria Math</vt:lpstr>
      <vt:lpstr>Wingdings</vt:lpstr>
      <vt:lpstr>mainfor_templete</vt:lpstr>
      <vt:lpstr>Improving Measurement Reliability using Data Reconciliation and Digital Twin</vt:lpstr>
      <vt:lpstr>PowerPoint 프레젠테이션</vt:lpstr>
      <vt:lpstr>contents</vt:lpstr>
      <vt:lpstr>Background</vt:lpstr>
      <vt:lpstr>background</vt:lpstr>
      <vt:lpstr>background</vt:lpstr>
      <vt:lpstr>objective</vt:lpstr>
      <vt:lpstr>Data reconciliation</vt:lpstr>
      <vt:lpstr>Data reconciliation</vt:lpstr>
      <vt:lpstr>Gross error detection</vt:lpstr>
      <vt:lpstr>Code algorithm</vt:lpstr>
      <vt:lpstr>Case study</vt:lpstr>
      <vt:lpstr>Case study</vt:lpstr>
      <vt:lpstr>Case study</vt:lpstr>
      <vt:lpstr>Result</vt:lpstr>
      <vt:lpstr>conclusion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건 김</dc:creator>
  <cp:lastModifiedBy>오 규식</cp:lastModifiedBy>
  <cp:revision>348</cp:revision>
  <cp:lastPrinted>2022-06-03T09:41:04Z</cp:lastPrinted>
  <dcterms:created xsi:type="dcterms:W3CDTF">2021-09-10T08:19:35Z</dcterms:created>
  <dcterms:modified xsi:type="dcterms:W3CDTF">2022-06-30T23:42:48Z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0x010100E53B888BFF1E1241996CBB20D6F76887</vt:lpwstr>
  </property>
</Properties>
</file>