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932" r:id="rId3"/>
    <p:sldId id="934" r:id="rId4"/>
    <p:sldId id="935" r:id="rId5"/>
    <p:sldId id="945" r:id="rId6"/>
    <p:sldId id="944" r:id="rId7"/>
    <p:sldId id="943" r:id="rId8"/>
    <p:sldId id="941" r:id="rId9"/>
    <p:sldId id="940" r:id="rId10"/>
    <p:sldId id="948" r:id="rId11"/>
    <p:sldId id="946" r:id="rId12"/>
    <p:sldId id="942" r:id="rId13"/>
    <p:sldId id="94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155" d="100"/>
          <a:sy n="155" d="100"/>
        </p:scale>
        <p:origin x="384"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DBF56-C97B-F99A-B3FD-CA6DD3BB06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E7720B-9C3B-9680-3EF3-61E039E06B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D44345-C7DE-A63E-388E-77F980AE6143}"/>
              </a:ext>
            </a:extLst>
          </p:cNvPr>
          <p:cNvSpPr>
            <a:spLocks noGrp="1"/>
          </p:cNvSpPr>
          <p:nvPr>
            <p:ph type="dt" sz="half" idx="10"/>
          </p:nvPr>
        </p:nvSpPr>
        <p:spPr/>
        <p:txBody>
          <a:bodyPr/>
          <a:lstStyle/>
          <a:p>
            <a:fld id="{F61B5149-609E-475C-AA60-BFFF4AEC6ED7}" type="datetimeFigureOut">
              <a:rPr lang="en-US" smtClean="0"/>
              <a:t>6/20/2022</a:t>
            </a:fld>
            <a:endParaRPr lang="en-US"/>
          </a:p>
        </p:txBody>
      </p:sp>
      <p:sp>
        <p:nvSpPr>
          <p:cNvPr id="5" name="Footer Placeholder 4">
            <a:extLst>
              <a:ext uri="{FF2B5EF4-FFF2-40B4-BE49-F238E27FC236}">
                <a16:creationId xmlns:a16="http://schemas.microsoft.com/office/drawing/2014/main" id="{F8B20E8B-A5A2-A97E-D814-FBBBD36070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FC1CA3-B72E-7031-DB0F-D327615A0846}"/>
              </a:ext>
            </a:extLst>
          </p:cNvPr>
          <p:cNvSpPr>
            <a:spLocks noGrp="1"/>
          </p:cNvSpPr>
          <p:nvPr>
            <p:ph type="sldNum" sz="quarter" idx="12"/>
          </p:nvPr>
        </p:nvSpPr>
        <p:spPr/>
        <p:txBody>
          <a:bodyPr/>
          <a:lstStyle/>
          <a:p>
            <a:fld id="{6B982B17-39BE-45CF-8DC4-4D7F8B925129}" type="slidenum">
              <a:rPr lang="en-US" smtClean="0"/>
              <a:t>‹#›</a:t>
            </a:fld>
            <a:endParaRPr lang="en-US"/>
          </a:p>
        </p:txBody>
      </p:sp>
    </p:spTree>
    <p:extLst>
      <p:ext uri="{BB962C8B-B14F-4D97-AF65-F5344CB8AC3E}">
        <p14:creationId xmlns:p14="http://schemas.microsoft.com/office/powerpoint/2010/main" val="2158182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2031-B42D-1377-472E-E0969A1ECF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CB2DBD-395E-61C8-F5B3-0599DE1A2E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1BC730-4903-59A6-4A84-BD666EB982E4}"/>
              </a:ext>
            </a:extLst>
          </p:cNvPr>
          <p:cNvSpPr>
            <a:spLocks noGrp="1"/>
          </p:cNvSpPr>
          <p:nvPr>
            <p:ph type="dt" sz="half" idx="10"/>
          </p:nvPr>
        </p:nvSpPr>
        <p:spPr/>
        <p:txBody>
          <a:bodyPr/>
          <a:lstStyle/>
          <a:p>
            <a:fld id="{F61B5149-609E-475C-AA60-BFFF4AEC6ED7}" type="datetimeFigureOut">
              <a:rPr lang="en-US" smtClean="0"/>
              <a:t>6/20/2022</a:t>
            </a:fld>
            <a:endParaRPr lang="en-US"/>
          </a:p>
        </p:txBody>
      </p:sp>
      <p:sp>
        <p:nvSpPr>
          <p:cNvPr id="5" name="Footer Placeholder 4">
            <a:extLst>
              <a:ext uri="{FF2B5EF4-FFF2-40B4-BE49-F238E27FC236}">
                <a16:creationId xmlns:a16="http://schemas.microsoft.com/office/drawing/2014/main" id="{BF2A602F-F7E9-7C73-73B5-4D0AEC5D96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3C914-B2B9-DA1F-A5CF-4488CE7BF7C8}"/>
              </a:ext>
            </a:extLst>
          </p:cNvPr>
          <p:cNvSpPr>
            <a:spLocks noGrp="1"/>
          </p:cNvSpPr>
          <p:nvPr>
            <p:ph type="sldNum" sz="quarter" idx="12"/>
          </p:nvPr>
        </p:nvSpPr>
        <p:spPr/>
        <p:txBody>
          <a:bodyPr/>
          <a:lstStyle/>
          <a:p>
            <a:fld id="{6B982B17-39BE-45CF-8DC4-4D7F8B925129}" type="slidenum">
              <a:rPr lang="en-US" smtClean="0"/>
              <a:t>‹#›</a:t>
            </a:fld>
            <a:endParaRPr lang="en-US"/>
          </a:p>
        </p:txBody>
      </p:sp>
    </p:spTree>
    <p:extLst>
      <p:ext uri="{BB962C8B-B14F-4D97-AF65-F5344CB8AC3E}">
        <p14:creationId xmlns:p14="http://schemas.microsoft.com/office/powerpoint/2010/main" val="2613695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06FE7C-1362-779D-D421-12B7C567F2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92B264-F244-71DE-0E0B-851C3D8656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4B700-65CA-448C-8858-6EBA9A267DEA}"/>
              </a:ext>
            </a:extLst>
          </p:cNvPr>
          <p:cNvSpPr>
            <a:spLocks noGrp="1"/>
          </p:cNvSpPr>
          <p:nvPr>
            <p:ph type="dt" sz="half" idx="10"/>
          </p:nvPr>
        </p:nvSpPr>
        <p:spPr/>
        <p:txBody>
          <a:bodyPr/>
          <a:lstStyle/>
          <a:p>
            <a:fld id="{F61B5149-609E-475C-AA60-BFFF4AEC6ED7}" type="datetimeFigureOut">
              <a:rPr lang="en-US" smtClean="0"/>
              <a:t>6/20/2022</a:t>
            </a:fld>
            <a:endParaRPr lang="en-US"/>
          </a:p>
        </p:txBody>
      </p:sp>
      <p:sp>
        <p:nvSpPr>
          <p:cNvPr id="5" name="Footer Placeholder 4">
            <a:extLst>
              <a:ext uri="{FF2B5EF4-FFF2-40B4-BE49-F238E27FC236}">
                <a16:creationId xmlns:a16="http://schemas.microsoft.com/office/drawing/2014/main" id="{51E4A92F-C4EC-899A-A2E8-1F4C80D4E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B93EA-DE4A-CF0B-B836-D3354C3FA260}"/>
              </a:ext>
            </a:extLst>
          </p:cNvPr>
          <p:cNvSpPr>
            <a:spLocks noGrp="1"/>
          </p:cNvSpPr>
          <p:nvPr>
            <p:ph type="sldNum" sz="quarter" idx="12"/>
          </p:nvPr>
        </p:nvSpPr>
        <p:spPr/>
        <p:txBody>
          <a:bodyPr/>
          <a:lstStyle/>
          <a:p>
            <a:fld id="{6B982B17-39BE-45CF-8DC4-4D7F8B925129}" type="slidenum">
              <a:rPr lang="en-US" smtClean="0"/>
              <a:t>‹#›</a:t>
            </a:fld>
            <a:endParaRPr lang="en-US"/>
          </a:p>
        </p:txBody>
      </p:sp>
    </p:spTree>
    <p:extLst>
      <p:ext uri="{BB962C8B-B14F-4D97-AF65-F5344CB8AC3E}">
        <p14:creationId xmlns:p14="http://schemas.microsoft.com/office/powerpoint/2010/main" val="266745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532CB-CD57-AB70-BD9D-E952AA14DE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42B1A0-EF90-9DFB-7D3F-5B2CAF0730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40E362-2BFB-ED3B-B85B-D474C239DA2B}"/>
              </a:ext>
            </a:extLst>
          </p:cNvPr>
          <p:cNvSpPr>
            <a:spLocks noGrp="1"/>
          </p:cNvSpPr>
          <p:nvPr>
            <p:ph type="dt" sz="half" idx="10"/>
          </p:nvPr>
        </p:nvSpPr>
        <p:spPr/>
        <p:txBody>
          <a:bodyPr/>
          <a:lstStyle/>
          <a:p>
            <a:fld id="{F61B5149-609E-475C-AA60-BFFF4AEC6ED7}" type="datetimeFigureOut">
              <a:rPr lang="en-US" smtClean="0"/>
              <a:t>6/20/2022</a:t>
            </a:fld>
            <a:endParaRPr lang="en-US"/>
          </a:p>
        </p:txBody>
      </p:sp>
      <p:sp>
        <p:nvSpPr>
          <p:cNvPr id="5" name="Footer Placeholder 4">
            <a:extLst>
              <a:ext uri="{FF2B5EF4-FFF2-40B4-BE49-F238E27FC236}">
                <a16:creationId xmlns:a16="http://schemas.microsoft.com/office/drawing/2014/main" id="{878A86B0-6D3D-AFA7-7E66-FC7CDB8DD0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A065B-C311-1C2A-B177-5DBE6E5FB327}"/>
              </a:ext>
            </a:extLst>
          </p:cNvPr>
          <p:cNvSpPr>
            <a:spLocks noGrp="1"/>
          </p:cNvSpPr>
          <p:nvPr>
            <p:ph type="sldNum" sz="quarter" idx="12"/>
          </p:nvPr>
        </p:nvSpPr>
        <p:spPr/>
        <p:txBody>
          <a:bodyPr/>
          <a:lstStyle/>
          <a:p>
            <a:fld id="{6B982B17-39BE-45CF-8DC4-4D7F8B925129}" type="slidenum">
              <a:rPr lang="en-US" smtClean="0"/>
              <a:t>‹#›</a:t>
            </a:fld>
            <a:endParaRPr lang="en-US"/>
          </a:p>
        </p:txBody>
      </p:sp>
    </p:spTree>
    <p:extLst>
      <p:ext uri="{BB962C8B-B14F-4D97-AF65-F5344CB8AC3E}">
        <p14:creationId xmlns:p14="http://schemas.microsoft.com/office/powerpoint/2010/main" val="1088304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BD3DF-640D-B785-B7CE-D6B0372B2B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E48BE5-5AA5-C7D2-4C0C-AD021315C2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F25983-51F0-252B-6329-3B6CF2FE3FBF}"/>
              </a:ext>
            </a:extLst>
          </p:cNvPr>
          <p:cNvSpPr>
            <a:spLocks noGrp="1"/>
          </p:cNvSpPr>
          <p:nvPr>
            <p:ph type="dt" sz="half" idx="10"/>
          </p:nvPr>
        </p:nvSpPr>
        <p:spPr/>
        <p:txBody>
          <a:bodyPr/>
          <a:lstStyle/>
          <a:p>
            <a:fld id="{F61B5149-609E-475C-AA60-BFFF4AEC6ED7}" type="datetimeFigureOut">
              <a:rPr lang="en-US" smtClean="0"/>
              <a:t>6/20/2022</a:t>
            </a:fld>
            <a:endParaRPr lang="en-US"/>
          </a:p>
        </p:txBody>
      </p:sp>
      <p:sp>
        <p:nvSpPr>
          <p:cNvPr id="5" name="Footer Placeholder 4">
            <a:extLst>
              <a:ext uri="{FF2B5EF4-FFF2-40B4-BE49-F238E27FC236}">
                <a16:creationId xmlns:a16="http://schemas.microsoft.com/office/drawing/2014/main" id="{8E6BEE44-44C7-24A8-C1C7-28C3F39B3D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71924B-D01F-2A6D-E3D8-CC3A762B184F}"/>
              </a:ext>
            </a:extLst>
          </p:cNvPr>
          <p:cNvSpPr>
            <a:spLocks noGrp="1"/>
          </p:cNvSpPr>
          <p:nvPr>
            <p:ph type="sldNum" sz="quarter" idx="12"/>
          </p:nvPr>
        </p:nvSpPr>
        <p:spPr/>
        <p:txBody>
          <a:bodyPr/>
          <a:lstStyle/>
          <a:p>
            <a:fld id="{6B982B17-39BE-45CF-8DC4-4D7F8B925129}" type="slidenum">
              <a:rPr lang="en-US" smtClean="0"/>
              <a:t>‹#›</a:t>
            </a:fld>
            <a:endParaRPr lang="en-US"/>
          </a:p>
        </p:txBody>
      </p:sp>
    </p:spTree>
    <p:extLst>
      <p:ext uri="{BB962C8B-B14F-4D97-AF65-F5344CB8AC3E}">
        <p14:creationId xmlns:p14="http://schemas.microsoft.com/office/powerpoint/2010/main" val="591835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E54D0-653F-3ECF-CD61-6B10EEF4BD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A7D09F-BB10-7325-E6ED-F07AA34067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1B387C-E298-9571-D27B-408DC57185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B7115D-7831-46EF-62A5-CA04B8CD8273}"/>
              </a:ext>
            </a:extLst>
          </p:cNvPr>
          <p:cNvSpPr>
            <a:spLocks noGrp="1"/>
          </p:cNvSpPr>
          <p:nvPr>
            <p:ph type="dt" sz="half" idx="10"/>
          </p:nvPr>
        </p:nvSpPr>
        <p:spPr/>
        <p:txBody>
          <a:bodyPr/>
          <a:lstStyle/>
          <a:p>
            <a:fld id="{F61B5149-609E-475C-AA60-BFFF4AEC6ED7}" type="datetimeFigureOut">
              <a:rPr lang="en-US" smtClean="0"/>
              <a:t>6/20/2022</a:t>
            </a:fld>
            <a:endParaRPr lang="en-US"/>
          </a:p>
        </p:txBody>
      </p:sp>
      <p:sp>
        <p:nvSpPr>
          <p:cNvPr id="6" name="Footer Placeholder 5">
            <a:extLst>
              <a:ext uri="{FF2B5EF4-FFF2-40B4-BE49-F238E27FC236}">
                <a16:creationId xmlns:a16="http://schemas.microsoft.com/office/drawing/2014/main" id="{8695EBD3-A4D8-F5D4-9AFB-6AF5435DD3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1A4737-0D6E-C060-AE21-D33451CA652E}"/>
              </a:ext>
            </a:extLst>
          </p:cNvPr>
          <p:cNvSpPr>
            <a:spLocks noGrp="1"/>
          </p:cNvSpPr>
          <p:nvPr>
            <p:ph type="sldNum" sz="quarter" idx="12"/>
          </p:nvPr>
        </p:nvSpPr>
        <p:spPr/>
        <p:txBody>
          <a:bodyPr/>
          <a:lstStyle/>
          <a:p>
            <a:fld id="{6B982B17-39BE-45CF-8DC4-4D7F8B925129}" type="slidenum">
              <a:rPr lang="en-US" smtClean="0"/>
              <a:t>‹#›</a:t>
            </a:fld>
            <a:endParaRPr lang="en-US"/>
          </a:p>
        </p:txBody>
      </p:sp>
    </p:spTree>
    <p:extLst>
      <p:ext uri="{BB962C8B-B14F-4D97-AF65-F5344CB8AC3E}">
        <p14:creationId xmlns:p14="http://schemas.microsoft.com/office/powerpoint/2010/main" val="4181013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2D092-0390-F5A4-E450-2614018BD9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6FBD41-4896-1544-0F7B-57F50BCD91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1ACCD0-1677-65EE-09E2-F038A7DE35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738CC4-880F-2B02-5CE5-E9D9767146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B5B6C2-A8B5-0BCC-E2D7-7104C8CAD1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9C07DC-C742-BB40-91A9-50E653F595A0}"/>
              </a:ext>
            </a:extLst>
          </p:cNvPr>
          <p:cNvSpPr>
            <a:spLocks noGrp="1"/>
          </p:cNvSpPr>
          <p:nvPr>
            <p:ph type="dt" sz="half" idx="10"/>
          </p:nvPr>
        </p:nvSpPr>
        <p:spPr/>
        <p:txBody>
          <a:bodyPr/>
          <a:lstStyle/>
          <a:p>
            <a:fld id="{F61B5149-609E-475C-AA60-BFFF4AEC6ED7}" type="datetimeFigureOut">
              <a:rPr lang="en-US" smtClean="0"/>
              <a:t>6/20/2022</a:t>
            </a:fld>
            <a:endParaRPr lang="en-US"/>
          </a:p>
        </p:txBody>
      </p:sp>
      <p:sp>
        <p:nvSpPr>
          <p:cNvPr id="8" name="Footer Placeholder 7">
            <a:extLst>
              <a:ext uri="{FF2B5EF4-FFF2-40B4-BE49-F238E27FC236}">
                <a16:creationId xmlns:a16="http://schemas.microsoft.com/office/drawing/2014/main" id="{7C86E1F1-B3C8-EF39-84E2-D69DF4F28D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DAB37C-10AC-AC5C-4730-7BA83AC0BD07}"/>
              </a:ext>
            </a:extLst>
          </p:cNvPr>
          <p:cNvSpPr>
            <a:spLocks noGrp="1"/>
          </p:cNvSpPr>
          <p:nvPr>
            <p:ph type="sldNum" sz="quarter" idx="12"/>
          </p:nvPr>
        </p:nvSpPr>
        <p:spPr/>
        <p:txBody>
          <a:bodyPr/>
          <a:lstStyle/>
          <a:p>
            <a:fld id="{6B982B17-39BE-45CF-8DC4-4D7F8B925129}" type="slidenum">
              <a:rPr lang="en-US" smtClean="0"/>
              <a:t>‹#›</a:t>
            </a:fld>
            <a:endParaRPr lang="en-US"/>
          </a:p>
        </p:txBody>
      </p:sp>
    </p:spTree>
    <p:extLst>
      <p:ext uri="{BB962C8B-B14F-4D97-AF65-F5344CB8AC3E}">
        <p14:creationId xmlns:p14="http://schemas.microsoft.com/office/powerpoint/2010/main" val="1312589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59AEF-2665-C259-53BB-E1EAAF34D2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E167FA-BABA-71FA-0E32-569851B75480}"/>
              </a:ext>
            </a:extLst>
          </p:cNvPr>
          <p:cNvSpPr>
            <a:spLocks noGrp="1"/>
          </p:cNvSpPr>
          <p:nvPr>
            <p:ph type="dt" sz="half" idx="10"/>
          </p:nvPr>
        </p:nvSpPr>
        <p:spPr/>
        <p:txBody>
          <a:bodyPr/>
          <a:lstStyle/>
          <a:p>
            <a:fld id="{F61B5149-609E-475C-AA60-BFFF4AEC6ED7}" type="datetimeFigureOut">
              <a:rPr lang="en-US" smtClean="0"/>
              <a:t>6/20/2022</a:t>
            </a:fld>
            <a:endParaRPr lang="en-US"/>
          </a:p>
        </p:txBody>
      </p:sp>
      <p:sp>
        <p:nvSpPr>
          <p:cNvPr id="4" name="Footer Placeholder 3">
            <a:extLst>
              <a:ext uri="{FF2B5EF4-FFF2-40B4-BE49-F238E27FC236}">
                <a16:creationId xmlns:a16="http://schemas.microsoft.com/office/drawing/2014/main" id="{C35A6167-B9CB-0308-92DF-3F7F14D3CD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267F7D-C086-7958-B4C4-A8788D66DED7}"/>
              </a:ext>
            </a:extLst>
          </p:cNvPr>
          <p:cNvSpPr>
            <a:spLocks noGrp="1"/>
          </p:cNvSpPr>
          <p:nvPr>
            <p:ph type="sldNum" sz="quarter" idx="12"/>
          </p:nvPr>
        </p:nvSpPr>
        <p:spPr/>
        <p:txBody>
          <a:bodyPr/>
          <a:lstStyle/>
          <a:p>
            <a:fld id="{6B982B17-39BE-45CF-8DC4-4D7F8B925129}" type="slidenum">
              <a:rPr lang="en-US" smtClean="0"/>
              <a:t>‹#›</a:t>
            </a:fld>
            <a:endParaRPr lang="en-US"/>
          </a:p>
        </p:txBody>
      </p:sp>
    </p:spTree>
    <p:extLst>
      <p:ext uri="{BB962C8B-B14F-4D97-AF65-F5344CB8AC3E}">
        <p14:creationId xmlns:p14="http://schemas.microsoft.com/office/powerpoint/2010/main" val="62150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D2C9AE-5C7A-3077-80D9-8D5B3472E8D8}"/>
              </a:ext>
            </a:extLst>
          </p:cNvPr>
          <p:cNvSpPr>
            <a:spLocks noGrp="1"/>
          </p:cNvSpPr>
          <p:nvPr>
            <p:ph type="dt" sz="half" idx="10"/>
          </p:nvPr>
        </p:nvSpPr>
        <p:spPr/>
        <p:txBody>
          <a:bodyPr/>
          <a:lstStyle/>
          <a:p>
            <a:fld id="{F61B5149-609E-475C-AA60-BFFF4AEC6ED7}" type="datetimeFigureOut">
              <a:rPr lang="en-US" smtClean="0"/>
              <a:t>6/20/2022</a:t>
            </a:fld>
            <a:endParaRPr lang="en-US"/>
          </a:p>
        </p:txBody>
      </p:sp>
      <p:sp>
        <p:nvSpPr>
          <p:cNvPr id="3" name="Footer Placeholder 2">
            <a:extLst>
              <a:ext uri="{FF2B5EF4-FFF2-40B4-BE49-F238E27FC236}">
                <a16:creationId xmlns:a16="http://schemas.microsoft.com/office/drawing/2014/main" id="{07DEB7C2-A494-3DF1-C979-4F2A40F8AB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EC2AF1-5B9D-1A94-E262-DB5A90705F13}"/>
              </a:ext>
            </a:extLst>
          </p:cNvPr>
          <p:cNvSpPr>
            <a:spLocks noGrp="1"/>
          </p:cNvSpPr>
          <p:nvPr>
            <p:ph type="sldNum" sz="quarter" idx="12"/>
          </p:nvPr>
        </p:nvSpPr>
        <p:spPr/>
        <p:txBody>
          <a:bodyPr/>
          <a:lstStyle/>
          <a:p>
            <a:fld id="{6B982B17-39BE-45CF-8DC4-4D7F8B925129}" type="slidenum">
              <a:rPr lang="en-US" smtClean="0"/>
              <a:t>‹#›</a:t>
            </a:fld>
            <a:endParaRPr lang="en-US"/>
          </a:p>
        </p:txBody>
      </p:sp>
    </p:spTree>
    <p:extLst>
      <p:ext uri="{BB962C8B-B14F-4D97-AF65-F5344CB8AC3E}">
        <p14:creationId xmlns:p14="http://schemas.microsoft.com/office/powerpoint/2010/main" val="4166730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8F709-9DA3-607E-78DE-243CAF9D5D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0D9E38-DB02-0638-E7AA-0DE46E66A1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8D84EC-8A81-FC48-CAC0-77FAC3F2FF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B24D37-95EF-8095-96F7-BD7473D8FCD5}"/>
              </a:ext>
            </a:extLst>
          </p:cNvPr>
          <p:cNvSpPr>
            <a:spLocks noGrp="1"/>
          </p:cNvSpPr>
          <p:nvPr>
            <p:ph type="dt" sz="half" idx="10"/>
          </p:nvPr>
        </p:nvSpPr>
        <p:spPr/>
        <p:txBody>
          <a:bodyPr/>
          <a:lstStyle/>
          <a:p>
            <a:fld id="{F61B5149-609E-475C-AA60-BFFF4AEC6ED7}" type="datetimeFigureOut">
              <a:rPr lang="en-US" smtClean="0"/>
              <a:t>6/20/2022</a:t>
            </a:fld>
            <a:endParaRPr lang="en-US"/>
          </a:p>
        </p:txBody>
      </p:sp>
      <p:sp>
        <p:nvSpPr>
          <p:cNvPr id="6" name="Footer Placeholder 5">
            <a:extLst>
              <a:ext uri="{FF2B5EF4-FFF2-40B4-BE49-F238E27FC236}">
                <a16:creationId xmlns:a16="http://schemas.microsoft.com/office/drawing/2014/main" id="{61FDC70B-4427-1C2A-5D4F-8C178BF790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3A123-DE40-1FCB-FBB1-0CF43A6DF146}"/>
              </a:ext>
            </a:extLst>
          </p:cNvPr>
          <p:cNvSpPr>
            <a:spLocks noGrp="1"/>
          </p:cNvSpPr>
          <p:nvPr>
            <p:ph type="sldNum" sz="quarter" idx="12"/>
          </p:nvPr>
        </p:nvSpPr>
        <p:spPr/>
        <p:txBody>
          <a:bodyPr/>
          <a:lstStyle/>
          <a:p>
            <a:fld id="{6B982B17-39BE-45CF-8DC4-4D7F8B925129}" type="slidenum">
              <a:rPr lang="en-US" smtClean="0"/>
              <a:t>‹#›</a:t>
            </a:fld>
            <a:endParaRPr lang="en-US"/>
          </a:p>
        </p:txBody>
      </p:sp>
    </p:spTree>
    <p:extLst>
      <p:ext uri="{BB962C8B-B14F-4D97-AF65-F5344CB8AC3E}">
        <p14:creationId xmlns:p14="http://schemas.microsoft.com/office/powerpoint/2010/main" val="3117237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B1CD0-BD1D-15FE-C38B-7498EF59A3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92E747-4A62-7071-695C-56D97E6EC2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80AF44-DB0C-375F-757F-0E0F904911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322587-2FB3-EAC3-A3B4-52C2A9D4EB3A}"/>
              </a:ext>
            </a:extLst>
          </p:cNvPr>
          <p:cNvSpPr>
            <a:spLocks noGrp="1"/>
          </p:cNvSpPr>
          <p:nvPr>
            <p:ph type="dt" sz="half" idx="10"/>
          </p:nvPr>
        </p:nvSpPr>
        <p:spPr/>
        <p:txBody>
          <a:bodyPr/>
          <a:lstStyle/>
          <a:p>
            <a:fld id="{F61B5149-609E-475C-AA60-BFFF4AEC6ED7}" type="datetimeFigureOut">
              <a:rPr lang="en-US" smtClean="0"/>
              <a:t>6/20/2022</a:t>
            </a:fld>
            <a:endParaRPr lang="en-US"/>
          </a:p>
        </p:txBody>
      </p:sp>
      <p:sp>
        <p:nvSpPr>
          <p:cNvPr id="6" name="Footer Placeholder 5">
            <a:extLst>
              <a:ext uri="{FF2B5EF4-FFF2-40B4-BE49-F238E27FC236}">
                <a16:creationId xmlns:a16="http://schemas.microsoft.com/office/drawing/2014/main" id="{BB7B282B-0E09-D2B3-03D7-AFF126B6E8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EE8C0E-A6AE-088A-5BCB-1B4FB491CA1D}"/>
              </a:ext>
            </a:extLst>
          </p:cNvPr>
          <p:cNvSpPr>
            <a:spLocks noGrp="1"/>
          </p:cNvSpPr>
          <p:nvPr>
            <p:ph type="sldNum" sz="quarter" idx="12"/>
          </p:nvPr>
        </p:nvSpPr>
        <p:spPr/>
        <p:txBody>
          <a:bodyPr/>
          <a:lstStyle/>
          <a:p>
            <a:fld id="{6B982B17-39BE-45CF-8DC4-4D7F8B925129}" type="slidenum">
              <a:rPr lang="en-US" smtClean="0"/>
              <a:t>‹#›</a:t>
            </a:fld>
            <a:endParaRPr lang="en-US"/>
          </a:p>
        </p:txBody>
      </p:sp>
    </p:spTree>
    <p:extLst>
      <p:ext uri="{BB962C8B-B14F-4D97-AF65-F5344CB8AC3E}">
        <p14:creationId xmlns:p14="http://schemas.microsoft.com/office/powerpoint/2010/main" val="1883181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7CC835-FECA-0608-2653-FDCFE4F460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FE06BE-38B5-7482-481C-FCC399E22B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4EFDE8-5788-8B33-A095-83B2A94E8A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B5149-609E-475C-AA60-BFFF4AEC6ED7}" type="datetimeFigureOut">
              <a:rPr lang="en-US" smtClean="0"/>
              <a:t>6/20/2022</a:t>
            </a:fld>
            <a:endParaRPr lang="en-US"/>
          </a:p>
        </p:txBody>
      </p:sp>
      <p:sp>
        <p:nvSpPr>
          <p:cNvPr id="5" name="Footer Placeholder 4">
            <a:extLst>
              <a:ext uri="{FF2B5EF4-FFF2-40B4-BE49-F238E27FC236}">
                <a16:creationId xmlns:a16="http://schemas.microsoft.com/office/drawing/2014/main" id="{101FF70B-873E-30B0-9789-D3C4663765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CA9885-6907-4132-9290-0F4FB2B78C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982B17-39BE-45CF-8DC4-4D7F8B925129}" type="slidenum">
              <a:rPr lang="en-US" smtClean="0"/>
              <a:t>‹#›</a:t>
            </a:fld>
            <a:endParaRPr lang="en-US"/>
          </a:p>
        </p:txBody>
      </p:sp>
    </p:spTree>
    <p:extLst>
      <p:ext uri="{BB962C8B-B14F-4D97-AF65-F5344CB8AC3E}">
        <p14:creationId xmlns:p14="http://schemas.microsoft.com/office/powerpoint/2010/main" val="482983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2DD7B-4985-ED57-B43D-45951EDFE035}"/>
              </a:ext>
            </a:extLst>
          </p:cNvPr>
          <p:cNvSpPr>
            <a:spLocks noGrp="1"/>
          </p:cNvSpPr>
          <p:nvPr>
            <p:ph type="ctrTitle"/>
          </p:nvPr>
        </p:nvSpPr>
        <p:spPr>
          <a:xfrm>
            <a:off x="1524000" y="868362"/>
            <a:ext cx="9144000" cy="2387600"/>
          </a:xfrm>
        </p:spPr>
        <p:txBody>
          <a:bodyPr>
            <a:normAutofit/>
          </a:bodyPr>
          <a:lstStyle/>
          <a:p>
            <a:r>
              <a:rPr lang="en-US" sz="4600" b="1" dirty="0">
                <a:solidFill>
                  <a:srgbClr val="0070C0"/>
                </a:solidFill>
                <a:effectLst/>
                <a:latin typeface="Times New Roman" panose="02020603050405020304" pitchFamily="18" charset="0"/>
                <a:ea typeface="Calibri" panose="020F0502020204030204" pitchFamily="34" charset="0"/>
                <a:cs typeface="Arial" panose="020B0604020202020204" pitchFamily="34" charset="0"/>
              </a:rPr>
              <a:t>Design of Reliability Test Specification for a New Product with Unknown Failure Modes</a:t>
            </a:r>
            <a:endParaRPr lang="en-US" sz="4600" dirty="0">
              <a:solidFill>
                <a:srgbClr val="0070C0"/>
              </a:solidFill>
            </a:endParaRPr>
          </a:p>
        </p:txBody>
      </p:sp>
      <p:sp>
        <p:nvSpPr>
          <p:cNvPr id="3" name="Subtitle 2">
            <a:extLst>
              <a:ext uri="{FF2B5EF4-FFF2-40B4-BE49-F238E27FC236}">
                <a16:creationId xmlns:a16="http://schemas.microsoft.com/office/drawing/2014/main" id="{45BF8E65-D65A-73F0-5CA2-ED2E9D7D11CF}"/>
              </a:ext>
            </a:extLst>
          </p:cNvPr>
          <p:cNvSpPr>
            <a:spLocks noGrp="1"/>
          </p:cNvSpPr>
          <p:nvPr>
            <p:ph type="subTitle" idx="1"/>
          </p:nvPr>
        </p:nvSpPr>
        <p:spPr/>
        <p:txBody>
          <a:bodyPr>
            <a:noAutofit/>
          </a:bodyPr>
          <a:lstStyle/>
          <a:p>
            <a:pPr marL="0" marR="0" algn="ctr">
              <a:lnSpc>
                <a:spcPct val="107000"/>
              </a:lnSpc>
              <a:spcBef>
                <a:spcPts val="1200"/>
              </a:spcBef>
              <a:spcAft>
                <a:spcPts val="0"/>
              </a:spcAft>
            </a:pPr>
            <a:r>
              <a:rPr lang="en-US" dirty="0">
                <a:effectLst/>
                <a:latin typeface="Times New Roman" panose="02020603050405020304" pitchFamily="18" charset="0"/>
                <a:ea typeface="Calibri" panose="020F0502020204030204" pitchFamily="34" charset="0"/>
                <a:cs typeface="Arial" panose="020B0604020202020204" pitchFamily="34" charset="0"/>
              </a:rPr>
              <a:t>Neda Shafiei </a:t>
            </a:r>
            <a:r>
              <a:rPr lang="en-US" baseline="30000" dirty="0">
                <a:effectLst/>
                <a:latin typeface="Times New Roman" panose="02020603050405020304" pitchFamily="18" charset="0"/>
                <a:ea typeface="Calibri" panose="020F0502020204030204" pitchFamily="34" charset="0"/>
                <a:cs typeface="Arial" panose="020B0604020202020204" pitchFamily="34" charset="0"/>
              </a:rPr>
              <a:t>1</a:t>
            </a:r>
            <a:r>
              <a:rPr lang="en-US" dirty="0">
                <a:effectLst/>
                <a:latin typeface="Times New Roman" panose="02020603050405020304" pitchFamily="18" charset="0"/>
                <a:ea typeface="Calibri" panose="020F0502020204030204" pitchFamily="34" charset="0"/>
                <a:cs typeface="Arial" panose="020B0604020202020204" pitchFamily="34" charset="0"/>
              </a:rPr>
              <a:t>, Jeffrey W. Herrmann </a:t>
            </a:r>
            <a:r>
              <a:rPr lang="en-US" baseline="30000" dirty="0">
                <a:effectLst/>
                <a:latin typeface="Times New Roman" panose="02020603050405020304" pitchFamily="18" charset="0"/>
                <a:ea typeface="Calibri" panose="020F0502020204030204" pitchFamily="34" charset="0"/>
                <a:cs typeface="Arial" panose="020B0604020202020204" pitchFamily="34" charset="0"/>
              </a:rPr>
              <a:t>1</a:t>
            </a:r>
            <a:r>
              <a:rPr lang="en-US" dirty="0">
                <a:effectLst/>
                <a:latin typeface="Times New Roman" panose="02020603050405020304" pitchFamily="18" charset="0"/>
                <a:ea typeface="Calibri" panose="020F0502020204030204" pitchFamily="34" charset="0"/>
                <a:cs typeface="Arial" panose="020B0604020202020204" pitchFamily="34" charset="0"/>
              </a:rPr>
              <a:t>, Aaron </a:t>
            </a:r>
            <a:r>
              <a:rPr lang="en-US" dirty="0" err="1">
                <a:effectLst/>
                <a:latin typeface="Times New Roman" panose="02020603050405020304" pitchFamily="18" charset="0"/>
                <a:ea typeface="Calibri" panose="020F0502020204030204" pitchFamily="34" charset="0"/>
                <a:cs typeface="Arial" panose="020B0604020202020204" pitchFamily="34" charset="0"/>
              </a:rPr>
              <a:t>Krive</a:t>
            </a:r>
            <a:r>
              <a:rPr lang="en-US" dirty="0">
                <a:effectLst/>
                <a:latin typeface="Times New Roman" panose="02020603050405020304" pitchFamily="18" charset="0"/>
                <a:ea typeface="Calibri" panose="020F0502020204030204" pitchFamily="34" charset="0"/>
                <a:cs typeface="Arial" panose="020B0604020202020204" pitchFamily="34" charset="0"/>
              </a:rPr>
              <a:t> </a:t>
            </a:r>
            <a:r>
              <a:rPr lang="en-US" baseline="30000" dirty="0">
                <a:effectLst/>
                <a:latin typeface="Times New Roman" panose="02020603050405020304" pitchFamily="18" charset="0"/>
                <a:ea typeface="Calibri" panose="020F0502020204030204" pitchFamily="34" charset="0"/>
                <a:cs typeface="Arial" panose="020B0604020202020204" pitchFamily="34" charset="0"/>
              </a:rPr>
              <a:t>2</a:t>
            </a:r>
            <a:r>
              <a:rPr lang="en-US" dirty="0">
                <a:effectLst/>
                <a:latin typeface="Times New Roman" panose="02020603050405020304" pitchFamily="18" charset="0"/>
                <a:ea typeface="Calibri" panose="020F0502020204030204" pitchFamily="34" charset="0"/>
                <a:cs typeface="Arial" panose="020B0604020202020204" pitchFamily="34" charset="0"/>
              </a:rPr>
              <a:t>, Maxim P. </a:t>
            </a:r>
            <a:r>
              <a:rPr lang="en-US" dirty="0" err="1">
                <a:effectLst/>
                <a:latin typeface="Times New Roman" panose="02020603050405020304" pitchFamily="18" charset="0"/>
                <a:ea typeface="Calibri" panose="020F0502020204030204" pitchFamily="34" charset="0"/>
                <a:cs typeface="Arial" panose="020B0604020202020204" pitchFamily="34" charset="0"/>
              </a:rPr>
              <a:t>Nikiforov</a:t>
            </a:r>
            <a:r>
              <a:rPr lang="en-US" dirty="0">
                <a:effectLst/>
                <a:latin typeface="Times New Roman" panose="02020603050405020304" pitchFamily="18" charset="0"/>
                <a:ea typeface="Calibri" panose="020F0502020204030204" pitchFamily="34" charset="0"/>
                <a:cs typeface="Arial" panose="020B0604020202020204" pitchFamily="34" charset="0"/>
              </a:rPr>
              <a:t> </a:t>
            </a:r>
            <a:r>
              <a:rPr lang="en-US" baseline="30000" dirty="0">
                <a:effectLst/>
                <a:latin typeface="Times New Roman" panose="02020603050405020304" pitchFamily="18" charset="0"/>
                <a:ea typeface="Calibri" panose="020F0502020204030204" pitchFamily="34" charset="0"/>
                <a:cs typeface="Arial" panose="020B0604020202020204" pitchFamily="34" charset="0"/>
              </a:rPr>
              <a:t>2</a:t>
            </a:r>
            <a:r>
              <a:rPr lang="en-US" dirty="0">
                <a:effectLst/>
                <a:latin typeface="Times New Roman" panose="02020603050405020304" pitchFamily="18" charset="0"/>
                <a:ea typeface="Calibri" panose="020F0502020204030204" pitchFamily="34" charset="0"/>
                <a:cs typeface="Arial" panose="020B0604020202020204" pitchFamily="34" charset="0"/>
              </a:rPr>
              <a:t>, </a:t>
            </a:r>
            <a:r>
              <a:rPr lang="en-US" dirty="0" err="1">
                <a:effectLst/>
                <a:latin typeface="Times New Roman" panose="02020603050405020304" pitchFamily="18" charset="0"/>
                <a:ea typeface="Calibri" panose="020F0502020204030204" pitchFamily="34" charset="0"/>
                <a:cs typeface="Arial" panose="020B0604020202020204" pitchFamily="34" charset="0"/>
              </a:rPr>
              <a:t>Guneet</a:t>
            </a:r>
            <a:r>
              <a:rPr lang="en-US" dirty="0">
                <a:effectLst/>
                <a:latin typeface="Times New Roman" panose="02020603050405020304" pitchFamily="18" charset="0"/>
                <a:ea typeface="Calibri" panose="020F0502020204030204" pitchFamily="34" charset="0"/>
                <a:cs typeface="Arial" panose="020B0604020202020204" pitchFamily="34" charset="0"/>
              </a:rPr>
              <a:t> Sethi </a:t>
            </a:r>
            <a:r>
              <a:rPr lang="en-US" baseline="30000" dirty="0">
                <a:effectLst/>
                <a:latin typeface="Times New Roman" panose="02020603050405020304" pitchFamily="18" charset="0"/>
                <a:ea typeface="Calibri" panose="020F0502020204030204" pitchFamily="34" charset="0"/>
                <a:cs typeface="Arial" panose="020B0604020202020204" pitchFamily="34" charset="0"/>
              </a:rPr>
              <a:t>2</a:t>
            </a:r>
            <a:r>
              <a:rPr lang="en-US" dirty="0">
                <a:effectLst/>
                <a:latin typeface="Times New Roman" panose="02020603050405020304" pitchFamily="18" charset="0"/>
                <a:ea typeface="Calibri" panose="020F0502020204030204" pitchFamily="34" charset="0"/>
                <a:cs typeface="Arial" panose="020B0604020202020204" pitchFamily="34" charset="0"/>
              </a:rPr>
              <a:t>, and Mohammad Modarres </a:t>
            </a:r>
            <a:r>
              <a:rPr lang="en-US" baseline="30000" dirty="0">
                <a:effectLst/>
                <a:latin typeface="Times New Roman" panose="02020603050405020304" pitchFamily="18" charset="0"/>
                <a:ea typeface="Calibri" panose="020F0502020204030204" pitchFamily="34" charset="0"/>
                <a:cs typeface="Arial" panose="020B0604020202020204" pitchFamily="34" charset="0"/>
              </a:rPr>
              <a:t>1</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ctr">
              <a:lnSpc>
                <a:spcPct val="107000"/>
              </a:lnSpc>
              <a:spcBef>
                <a:spcPts val="1200"/>
              </a:spcBef>
              <a:spcAft>
                <a:spcPts val="0"/>
              </a:spcAft>
              <a:buFont typeface="+mj-lt"/>
              <a:buAutoNum type="arabicPeriod"/>
            </a:pPr>
            <a:r>
              <a:rPr lang="en-US" sz="2000" dirty="0">
                <a:effectLst/>
                <a:latin typeface="Times New Roman" panose="02020603050405020304" pitchFamily="18" charset="0"/>
                <a:ea typeface="Calibri" panose="020F0502020204030204" pitchFamily="34" charset="0"/>
                <a:cs typeface="Arial" panose="020B0604020202020204" pitchFamily="34" charset="0"/>
              </a:rPr>
              <a:t>University of Maryland, College Park, MD, U.S.</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ctr">
              <a:lnSpc>
                <a:spcPct val="107000"/>
              </a:lnSpc>
              <a:spcBef>
                <a:spcPts val="1200"/>
              </a:spcBef>
              <a:spcAft>
                <a:spcPts val="0"/>
              </a:spcAft>
              <a:buFont typeface="+mj-lt"/>
              <a:buAutoNum type="arabicPeriod"/>
            </a:pPr>
            <a:r>
              <a:rPr lang="en-US" sz="2000" dirty="0">
                <a:effectLst/>
                <a:latin typeface="Times New Roman" panose="02020603050405020304" pitchFamily="18" charset="0"/>
                <a:ea typeface="Calibri" panose="020F0502020204030204" pitchFamily="34" charset="0"/>
                <a:cs typeface="Arial" panose="020B0604020202020204" pitchFamily="34" charset="0"/>
              </a:rPr>
              <a:t>Amazon Lab 126, CA, U.S.</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5" name="Audio 4">
            <a:hlinkClick r:id="" action="ppaction://media"/>
            <a:extLst>
              <a:ext uri="{FF2B5EF4-FFF2-40B4-BE49-F238E27FC236}">
                <a16:creationId xmlns:a16="http://schemas.microsoft.com/office/drawing/2014/main" id="{326949D5-2B25-E0D2-1950-0438B881DB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06202369"/>
      </p:ext>
    </p:extLst>
  </p:cSld>
  <p:clrMapOvr>
    <a:masterClrMapping/>
  </p:clrMapOvr>
  <mc:AlternateContent xmlns:mc="http://schemas.openxmlformats.org/markup-compatibility/2006">
    <mc:Choice xmlns:p14="http://schemas.microsoft.com/office/powerpoint/2010/main" Requires="p14">
      <p:transition spd="slow" p14:dur="2000" advTm="18463"/>
    </mc:Choice>
    <mc:Fallback>
      <p:transition spd="slow" advTm="18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342F-8E89-4F00-AE8E-ADE4A0774A2F}"/>
              </a:ext>
            </a:extLst>
          </p:cNvPr>
          <p:cNvSpPr>
            <a:spLocks noGrp="1"/>
          </p:cNvSpPr>
          <p:nvPr>
            <p:ph type="title"/>
          </p:nvPr>
        </p:nvSpPr>
        <p:spPr>
          <a:xfrm>
            <a:off x="838200" y="365126"/>
            <a:ext cx="10515600" cy="495300"/>
          </a:xfrm>
        </p:spPr>
        <p:txBody>
          <a:bodyPr>
            <a:normAutofit fontScale="90000"/>
          </a:bodyPr>
          <a:lstStyle/>
          <a:p>
            <a:pPr algn="ctr"/>
            <a:r>
              <a:rPr lang="en-US" sz="3600" b="1" dirty="0">
                <a:solidFill>
                  <a:schemeClr val="accent1">
                    <a:lumMod val="75000"/>
                  </a:schemeClr>
                </a:solidFill>
                <a:latin typeface="Times New Roman" panose="02020603050405020304" pitchFamily="18" charset="0"/>
                <a:cs typeface="Times New Roman" panose="02020603050405020304" pitchFamily="18" charset="0"/>
              </a:rPr>
              <a:t>Determining the Stress Profiles for the Stress-Accelerated Test</a:t>
            </a:r>
          </a:p>
        </p:txBody>
      </p:sp>
      <p:sp>
        <p:nvSpPr>
          <p:cNvPr id="4" name="Slide Number Placeholder 3">
            <a:extLst>
              <a:ext uri="{FF2B5EF4-FFF2-40B4-BE49-F238E27FC236}">
                <a16:creationId xmlns:a16="http://schemas.microsoft.com/office/drawing/2014/main" id="{F0B5F39B-5662-4835-9C48-A862B068210E}"/>
              </a:ext>
            </a:extLst>
          </p:cNvPr>
          <p:cNvSpPr>
            <a:spLocks noGrp="1"/>
          </p:cNvSpPr>
          <p:nvPr>
            <p:ph type="sldNum" sz="quarter" idx="12"/>
          </p:nvPr>
        </p:nvSpPr>
        <p:spPr/>
        <p:txBody>
          <a:bodyPr/>
          <a:lstStyle/>
          <a:p>
            <a:fld id="{D82EC4E9-62E3-4B9E-8C08-45C933F60E25}" type="slidenum">
              <a:rPr lang="en-US" smtClean="0">
                <a:latin typeface="Times New Roman" panose="02020603050405020304" pitchFamily="18" charset="0"/>
                <a:cs typeface="Times New Roman" panose="02020603050405020304" pitchFamily="18" charset="0"/>
              </a:rPr>
              <a:t>10</a:t>
            </a:fld>
            <a:endParaRPr lang="en-US">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A758E400-E857-47D5-BF85-485001E5CF97}"/>
              </a:ext>
            </a:extLst>
          </p:cNvPr>
          <p:cNvCxnSpPr>
            <a:cxnSpLocks/>
          </p:cNvCxnSpPr>
          <p:nvPr/>
        </p:nvCxnSpPr>
        <p:spPr>
          <a:xfrm>
            <a:off x="838200" y="1051560"/>
            <a:ext cx="10515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9EC9400-FE08-4A1E-9D9A-3AA1C4310F80}"/>
              </a:ext>
            </a:extLst>
          </p:cNvPr>
          <p:cNvCxnSpPr>
            <a:cxnSpLocks/>
          </p:cNvCxnSpPr>
          <p:nvPr/>
        </p:nvCxnSpPr>
        <p:spPr>
          <a:xfrm>
            <a:off x="917448" y="6306312"/>
            <a:ext cx="10515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 name="Content Placeholder 8">
            <a:extLst>
              <a:ext uri="{FF2B5EF4-FFF2-40B4-BE49-F238E27FC236}">
                <a16:creationId xmlns:a16="http://schemas.microsoft.com/office/drawing/2014/main" id="{1ACE5F8D-3D58-07C3-E7E4-18E115D7BCB5}"/>
              </a:ext>
            </a:extLst>
          </p:cNvPr>
          <p:cNvGraphicFramePr>
            <a:graphicFrameLocks noGrp="1"/>
          </p:cNvGraphicFramePr>
          <p:nvPr>
            <p:ph idx="1"/>
          </p:nvPr>
        </p:nvGraphicFramePr>
        <p:xfrm>
          <a:off x="917448" y="1291422"/>
          <a:ext cx="6681957" cy="4775028"/>
        </p:xfrm>
        <a:graphic>
          <a:graphicData uri="http://schemas.openxmlformats.org/drawingml/2006/table">
            <a:tbl>
              <a:tblPr firstRow="1" firstCol="1" bandRow="1">
                <a:tableStyleId>{5C22544A-7EE6-4342-B048-85BDC9FD1C3A}</a:tableStyleId>
              </a:tblPr>
              <a:tblGrid>
                <a:gridCol w="2135069">
                  <a:extLst>
                    <a:ext uri="{9D8B030D-6E8A-4147-A177-3AD203B41FA5}">
                      <a16:colId xmlns:a16="http://schemas.microsoft.com/office/drawing/2014/main" val="551846618"/>
                    </a:ext>
                  </a:extLst>
                </a:gridCol>
                <a:gridCol w="920180">
                  <a:extLst>
                    <a:ext uri="{9D8B030D-6E8A-4147-A177-3AD203B41FA5}">
                      <a16:colId xmlns:a16="http://schemas.microsoft.com/office/drawing/2014/main" val="1490465303"/>
                    </a:ext>
                  </a:extLst>
                </a:gridCol>
                <a:gridCol w="2613454">
                  <a:extLst>
                    <a:ext uri="{9D8B030D-6E8A-4147-A177-3AD203B41FA5}">
                      <a16:colId xmlns:a16="http://schemas.microsoft.com/office/drawing/2014/main" val="3429271331"/>
                    </a:ext>
                  </a:extLst>
                </a:gridCol>
                <a:gridCol w="1013254">
                  <a:extLst>
                    <a:ext uri="{9D8B030D-6E8A-4147-A177-3AD203B41FA5}">
                      <a16:colId xmlns:a16="http://schemas.microsoft.com/office/drawing/2014/main" val="1243166062"/>
                    </a:ext>
                  </a:extLst>
                </a:gridCol>
              </a:tblGrid>
              <a:tr h="280884">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Stress Profile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S.I. Value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Stress Profile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S.I. Value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2701610424"/>
                  </a:ext>
                </a:extLst>
              </a:tr>
              <a:tr h="280884">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Knee- soft- benign</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31,250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Waist- hard- benign</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250,000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99487361"/>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Knee- semisoft- benign</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62,500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Waist- semisoft- harsh</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250,000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72640128"/>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Knee- soft- harsh</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62,500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Head- semisoft- benign</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250,000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86244305"/>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Waist- soft- benign</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62,500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Head- soft- harsh</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250,000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9431617"/>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Knee- semihard- benign</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93,750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Chest- semihard- benign</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281,250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55396601"/>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Chest- soft- benign</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93,750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Chest- hard- benign</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375,000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75418390"/>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Knee- hard- benign</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125,000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dirty="0">
                          <a:solidFill>
                            <a:schemeClr val="bg1"/>
                          </a:solidFill>
                          <a:effectLst/>
                          <a:latin typeface="Times New Roman" panose="02020603050405020304" pitchFamily="18" charset="0"/>
                          <a:cs typeface="Times New Roman" panose="02020603050405020304" pitchFamily="18" charset="0"/>
                        </a:rPr>
                        <a:t>Chest- semisoft- harsh</a:t>
                      </a:r>
                      <a:endParaRPr lang="en-US" sz="1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375,000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5613211"/>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Knee- semisoft- harsh</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125,000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Head- semihard- benign</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375,000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44259433"/>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Waist- semisoft- benign</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125,000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dirty="0">
                          <a:solidFill>
                            <a:schemeClr val="bg1"/>
                          </a:solidFill>
                          <a:effectLst/>
                          <a:latin typeface="Times New Roman" panose="02020603050405020304" pitchFamily="18" charset="0"/>
                          <a:cs typeface="Times New Roman" panose="02020603050405020304" pitchFamily="18" charset="0"/>
                        </a:rPr>
                        <a:t>Waist- semihard- harsh</a:t>
                      </a:r>
                      <a:endParaRPr lang="en-US" sz="1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375,500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25478736"/>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Waist- soft- harsh</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125,000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Head- hard- benign</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500,000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72675103"/>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Head- soft- benign</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125,000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Head- semisoft- harsh</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500,000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44031420"/>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Knee- semihard- harsh</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187,500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dirty="0">
                          <a:solidFill>
                            <a:schemeClr val="bg1"/>
                          </a:solidFill>
                          <a:effectLst/>
                          <a:latin typeface="Times New Roman" panose="02020603050405020304" pitchFamily="18" charset="0"/>
                          <a:cs typeface="Times New Roman" panose="02020603050405020304" pitchFamily="18" charset="0"/>
                        </a:rPr>
                        <a:t>Waist- hard- harsh</a:t>
                      </a:r>
                      <a:endParaRPr lang="en-US" sz="1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510,000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11116495"/>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Waist- semihard- benign</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187,500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Chest- semihard- harsh</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562,500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7703525"/>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Chest- semisoft- benign</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187,500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Chest- hard- harsh</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750,000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43618375"/>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Chest- soft- harsh</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187,500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Head (or higher)- semihard- harsh</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750,000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9537869"/>
                  </a:ext>
                </a:extLst>
              </a:tr>
              <a:tr h="280884">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Knee- hard- harsh</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250,000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dirty="0">
                          <a:solidFill>
                            <a:schemeClr val="bg1"/>
                          </a:solidFill>
                          <a:effectLst/>
                          <a:latin typeface="Times New Roman" panose="02020603050405020304" pitchFamily="18" charset="0"/>
                          <a:cs typeface="Times New Roman" panose="02020603050405020304" pitchFamily="18" charset="0"/>
                        </a:rPr>
                        <a:t>Head (or higher)- hard- harsh</a:t>
                      </a:r>
                      <a:endParaRPr lang="en-US" sz="1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1,000,000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61420920"/>
                  </a:ext>
                </a:extLst>
              </a:tr>
            </a:tbl>
          </a:graphicData>
        </a:graphic>
      </p:graphicFrame>
      <p:sp>
        <p:nvSpPr>
          <p:cNvPr id="12" name="TextBox 11">
            <a:extLst>
              <a:ext uri="{FF2B5EF4-FFF2-40B4-BE49-F238E27FC236}">
                <a16:creationId xmlns:a16="http://schemas.microsoft.com/office/drawing/2014/main" id="{14742F4C-B97E-430C-21B6-AF9CF97C2787}"/>
              </a:ext>
            </a:extLst>
          </p:cNvPr>
          <p:cNvSpPr txBox="1"/>
          <p:nvPr/>
        </p:nvSpPr>
        <p:spPr>
          <a:xfrm>
            <a:off x="838200" y="6376265"/>
            <a:ext cx="878565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Stress profile is a combination of stress and stress adjustors.</a:t>
            </a:r>
          </a:p>
        </p:txBody>
      </p:sp>
      <p:pic>
        <p:nvPicPr>
          <p:cNvPr id="5" name="Picture 4">
            <a:extLst>
              <a:ext uri="{FF2B5EF4-FFF2-40B4-BE49-F238E27FC236}">
                <a16:creationId xmlns:a16="http://schemas.microsoft.com/office/drawing/2014/main" id="{00AB9FC1-8343-4242-82FE-6702283AEAB6}"/>
              </a:ext>
            </a:extLst>
          </p:cNvPr>
          <p:cNvPicPr>
            <a:picLocks noChangeAspect="1"/>
          </p:cNvPicPr>
          <p:nvPr/>
        </p:nvPicPr>
        <p:blipFill>
          <a:blip r:embed="rId4"/>
          <a:stretch>
            <a:fillRect/>
          </a:stretch>
        </p:blipFill>
        <p:spPr>
          <a:xfrm>
            <a:off x="7663822" y="1345778"/>
            <a:ext cx="3920065" cy="2954724"/>
          </a:xfrm>
          <a:prstGeom prst="rect">
            <a:avLst/>
          </a:prstGeom>
        </p:spPr>
      </p:pic>
      <p:pic>
        <p:nvPicPr>
          <p:cNvPr id="10" name="Picture 9">
            <a:extLst>
              <a:ext uri="{FF2B5EF4-FFF2-40B4-BE49-F238E27FC236}">
                <a16:creationId xmlns:a16="http://schemas.microsoft.com/office/drawing/2014/main" id="{C69C0919-5764-02FD-ED9B-3E62018B490D}"/>
              </a:ext>
            </a:extLst>
          </p:cNvPr>
          <p:cNvPicPr>
            <a:picLocks noChangeAspect="1"/>
          </p:cNvPicPr>
          <p:nvPr/>
        </p:nvPicPr>
        <p:blipFill rotWithShape="1">
          <a:blip r:embed="rId5"/>
          <a:srcRect t="25428"/>
          <a:stretch/>
        </p:blipFill>
        <p:spPr>
          <a:xfrm>
            <a:off x="7888088" y="4594720"/>
            <a:ext cx="2248214" cy="873793"/>
          </a:xfrm>
          <a:prstGeom prst="rect">
            <a:avLst/>
          </a:prstGeom>
        </p:spPr>
      </p:pic>
      <p:pic>
        <p:nvPicPr>
          <p:cNvPr id="14" name="Recorded Sound">
            <a:hlinkClick r:id="" action="ppaction://media"/>
            <a:extLst>
              <a:ext uri="{FF2B5EF4-FFF2-40B4-BE49-F238E27FC236}">
                <a16:creationId xmlns:a16="http://schemas.microsoft.com/office/drawing/2014/main" id="{816055B8-A5D8-0B6F-09C6-344F171483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05303" y="5403974"/>
            <a:ext cx="609600" cy="609600"/>
          </a:xfrm>
          <a:prstGeom prst="rect">
            <a:avLst/>
          </a:prstGeom>
        </p:spPr>
      </p:pic>
    </p:spTree>
    <p:extLst>
      <p:ext uri="{BB962C8B-B14F-4D97-AF65-F5344CB8AC3E}">
        <p14:creationId xmlns:p14="http://schemas.microsoft.com/office/powerpoint/2010/main" val="2106095690"/>
      </p:ext>
    </p:extLst>
  </p:cSld>
  <p:clrMapOvr>
    <a:masterClrMapping/>
  </p:clrMapOvr>
  <mc:AlternateContent xmlns:mc="http://schemas.openxmlformats.org/markup-compatibility/2006">
    <mc:Choice xmlns:p14="http://schemas.microsoft.com/office/powerpoint/2010/main" Requires="p14">
      <p:transition spd="slow" p14:dur="2000" advTm="24507"/>
    </mc:Choice>
    <mc:Fallback>
      <p:transition spd="slow" advTm="24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9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342F-8E89-4F00-AE8E-ADE4A0774A2F}"/>
              </a:ext>
            </a:extLst>
          </p:cNvPr>
          <p:cNvSpPr>
            <a:spLocks noGrp="1"/>
          </p:cNvSpPr>
          <p:nvPr>
            <p:ph type="title"/>
          </p:nvPr>
        </p:nvSpPr>
        <p:spPr>
          <a:xfrm>
            <a:off x="838200" y="365126"/>
            <a:ext cx="10515600" cy="495300"/>
          </a:xfrm>
        </p:spPr>
        <p:txBody>
          <a:bodyPr>
            <a:normAutofit fontScale="90000"/>
          </a:bodyPr>
          <a:lstStyle/>
          <a:p>
            <a:pPr algn="ctr"/>
            <a:r>
              <a:rPr lang="en-US" sz="3600" b="1" dirty="0">
                <a:solidFill>
                  <a:schemeClr val="accent1">
                    <a:lumMod val="75000"/>
                  </a:schemeClr>
                </a:solidFill>
                <a:latin typeface="Times New Roman" panose="02020603050405020304" pitchFamily="18" charset="0"/>
                <a:cs typeface="Times New Roman" panose="02020603050405020304" pitchFamily="18" charset="0"/>
              </a:rPr>
              <a:t>Determining the Sample Size</a:t>
            </a:r>
          </a:p>
        </p:txBody>
      </p:sp>
      <p:sp>
        <p:nvSpPr>
          <p:cNvPr id="4" name="Slide Number Placeholder 3">
            <a:extLst>
              <a:ext uri="{FF2B5EF4-FFF2-40B4-BE49-F238E27FC236}">
                <a16:creationId xmlns:a16="http://schemas.microsoft.com/office/drawing/2014/main" id="{F0B5F39B-5662-4835-9C48-A862B068210E}"/>
              </a:ext>
            </a:extLst>
          </p:cNvPr>
          <p:cNvSpPr>
            <a:spLocks noGrp="1"/>
          </p:cNvSpPr>
          <p:nvPr>
            <p:ph type="sldNum" sz="quarter" idx="12"/>
          </p:nvPr>
        </p:nvSpPr>
        <p:spPr/>
        <p:txBody>
          <a:bodyPr/>
          <a:lstStyle/>
          <a:p>
            <a:fld id="{D82EC4E9-62E3-4B9E-8C08-45C933F60E25}" type="slidenum">
              <a:rPr lang="en-US" smtClean="0">
                <a:latin typeface="Times New Roman" panose="02020603050405020304" pitchFamily="18" charset="0"/>
                <a:cs typeface="Times New Roman" panose="02020603050405020304" pitchFamily="18" charset="0"/>
              </a:rPr>
              <a:t>11</a:t>
            </a:fld>
            <a:endParaRPr lang="en-US">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A758E400-E857-47D5-BF85-485001E5CF97}"/>
              </a:ext>
            </a:extLst>
          </p:cNvPr>
          <p:cNvCxnSpPr>
            <a:cxnSpLocks/>
          </p:cNvCxnSpPr>
          <p:nvPr/>
        </p:nvCxnSpPr>
        <p:spPr>
          <a:xfrm>
            <a:off x="838200" y="1051560"/>
            <a:ext cx="10515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9EC9400-FE08-4A1E-9D9A-3AA1C4310F80}"/>
              </a:ext>
            </a:extLst>
          </p:cNvPr>
          <p:cNvCxnSpPr>
            <a:cxnSpLocks/>
          </p:cNvCxnSpPr>
          <p:nvPr/>
        </p:nvCxnSpPr>
        <p:spPr>
          <a:xfrm>
            <a:off x="917448" y="6306312"/>
            <a:ext cx="10515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661D41C9-EDA6-4EC9-9251-A0734E4B2C9E}"/>
                  </a:ext>
                </a:extLst>
              </p:cNvPr>
              <p:cNvSpPr>
                <a:spLocks noGrp="1"/>
              </p:cNvSpPr>
              <p:nvPr>
                <p:ph idx="1"/>
              </p:nvPr>
            </p:nvSpPr>
            <p:spPr>
              <a:xfrm>
                <a:off x="838200" y="1101598"/>
                <a:ext cx="10515600" cy="5075365"/>
              </a:xfrm>
            </p:spPr>
            <p:txBody>
              <a:bodyPr>
                <a:normAutofit/>
              </a:bodyPr>
              <a:lstStyle/>
              <a:p>
                <a:r>
                  <a:rPr lang="en-US" sz="1800" dirty="0">
                    <a:effectLst/>
                    <a:latin typeface="Times New Roman" panose="02020603050405020304" pitchFamily="18" charset="0"/>
                    <a:ea typeface="Calibri" panose="020F0502020204030204" pitchFamily="34" charset="0"/>
                  </a:rPr>
                  <a:t>Manufacturer’s requirement:</a:t>
                </a:r>
              </a:p>
              <a:p>
                <a:pPr lvl="1"/>
                <a:r>
                  <a:rPr lang="en-US" sz="1800" dirty="0">
                    <a:effectLst/>
                    <a:latin typeface="Times New Roman" panose="02020603050405020304" pitchFamily="18" charset="0"/>
                    <a:ea typeface="Calibri" panose="020F0502020204030204" pitchFamily="34" charset="0"/>
                  </a:rPr>
                  <a:t>At least 95% reliability with 90% confidence after 1 year of warranty.</a:t>
                </a:r>
              </a:p>
              <a:p>
                <a:pPr lvl="1"/>
                <a:r>
                  <a:rPr lang="en-US" sz="1800" dirty="0">
                    <a:effectLst/>
                    <a:latin typeface="Times New Roman" panose="02020603050405020304" pitchFamily="18" charset="0"/>
                    <a:ea typeface="Calibri" panose="020F0502020204030204" pitchFamily="34" charset="0"/>
                  </a:rPr>
                  <a:t>Maximum number of test samples was 100.</a:t>
                </a:r>
              </a:p>
              <a:p>
                <a:pPr lvl="1"/>
                <a:endParaRPr lang="en-US" sz="1800" dirty="0">
                  <a:latin typeface="Times New Roman" panose="02020603050405020304" pitchFamily="18" charset="0"/>
                  <a:ea typeface="Calibri" panose="020F0502020204030204" pitchFamily="34" charset="0"/>
                </a:endParaRPr>
              </a:p>
              <a:p>
                <a:r>
                  <a:rPr lang="en-US" sz="2400" dirty="0">
                    <a:solidFill>
                      <a:srgbClr val="010202"/>
                    </a:solidFill>
                    <a:effectLst/>
                    <a:latin typeface="TimesNewRomanPSMT"/>
                    <a:ea typeface="Calibri" panose="020F0502020204030204" pitchFamily="34" charset="0"/>
                    <a:cs typeface="Arial" panose="020B0604020202020204" pitchFamily="34" charset="0"/>
                  </a:rPr>
                  <a:t>1-</a:t>
                </a:r>
                <a:r>
                  <a:rPr lang="el-GR" sz="2400" dirty="0">
                    <a:solidFill>
                      <a:srgbClr val="010202"/>
                    </a:solidFill>
                    <a:effectLst/>
                    <a:latin typeface="TimesNewRomanPSMT"/>
                    <a:ea typeface="Calibri" panose="020F0502020204030204" pitchFamily="34" charset="0"/>
                    <a:cs typeface="Arial" panose="020B0604020202020204" pitchFamily="34" charset="0"/>
                  </a:rPr>
                  <a:t>α</a:t>
                </a:r>
                <a:r>
                  <a:rPr lang="en-US" sz="2400" dirty="0">
                    <a:solidFill>
                      <a:srgbClr val="010202"/>
                    </a:solidFill>
                    <a:effectLst/>
                    <a:latin typeface="TimesNewRomanPSMT"/>
                    <a:ea typeface="Calibri" panose="020F0502020204030204" pitchFamily="34" charset="0"/>
                    <a:cs typeface="Arial" panose="020B0604020202020204" pitchFamily="34" charset="0"/>
                  </a:rPr>
                  <a:t>=</a:t>
                </a:r>
                <a14:m>
                  <m:oMath xmlns:m="http://schemas.openxmlformats.org/officeDocument/2006/math">
                    <m:nary>
                      <m:naryPr>
                        <m:chr m:val="∑"/>
                        <m:limLoc m:val="subSup"/>
                        <m:ctrlPr>
                          <a:rPr lang="en-US" sz="2400" i="1">
                            <a:solidFill>
                              <a:srgbClr val="010202"/>
                            </a:solidFill>
                            <a:effectLst/>
                            <a:latin typeface="Cambria Math" panose="02040503050406030204" pitchFamily="18" charset="0"/>
                          </a:rPr>
                        </m:ctrlPr>
                      </m:naryPr>
                      <m:sub>
                        <m:r>
                          <a:rPr lang="en-US" sz="24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𝑖</m:t>
                        </m:r>
                        <m:r>
                          <a:rPr lang="en-US" sz="24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=0</m:t>
                        </m:r>
                      </m:sub>
                      <m:sup>
                        <m:r>
                          <a:rPr lang="en-US" sz="24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𝑙</m:t>
                        </m:r>
                      </m:sup>
                      <m:e>
                        <m:f>
                          <m:fPr>
                            <m:ctrlPr>
                              <a:rPr lang="en-US" sz="2400" i="1">
                                <a:solidFill>
                                  <a:srgbClr val="010202"/>
                                </a:solidFill>
                                <a:effectLst/>
                                <a:latin typeface="Cambria Math" panose="02040503050406030204" pitchFamily="18" charset="0"/>
                              </a:rPr>
                            </m:ctrlPr>
                          </m:fPr>
                          <m:num>
                            <m:r>
                              <a:rPr lang="en-US" sz="2400" i="1" smtClean="0">
                                <a:solidFill>
                                  <a:srgbClr val="010202"/>
                                </a:solidFill>
                                <a:effectLst/>
                                <a:latin typeface="Cambria Math" panose="02040503050406030204" pitchFamily="18" charset="0"/>
                                <a:ea typeface="Calibri" panose="020F0502020204030204" pitchFamily="34" charset="0"/>
                                <a:cs typeface="Arial" panose="020B0604020202020204" pitchFamily="34" charset="0"/>
                              </a:rPr>
                              <m:t>𝑚</m:t>
                            </m:r>
                            <m:r>
                              <a:rPr lang="en-US" sz="24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num>
                          <m:den>
                            <m:r>
                              <a:rPr lang="en-US" sz="24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𝑖</m:t>
                            </m:r>
                            <m:r>
                              <a:rPr lang="en-US" sz="24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d>
                              <m:dPr>
                                <m:ctrlPr>
                                  <a:rPr lang="en-US" sz="2400" i="1">
                                    <a:solidFill>
                                      <a:srgbClr val="010202"/>
                                    </a:solidFill>
                                    <a:effectLst/>
                                    <a:latin typeface="Cambria Math" panose="02040503050406030204" pitchFamily="18" charset="0"/>
                                  </a:rPr>
                                </m:ctrlPr>
                              </m:dPr>
                              <m:e>
                                <m:r>
                                  <a:rPr lang="en-US" sz="2400" i="1" smtClean="0">
                                    <a:solidFill>
                                      <a:srgbClr val="010202"/>
                                    </a:solidFill>
                                    <a:effectLst/>
                                    <a:latin typeface="Cambria Math" panose="02040503050406030204" pitchFamily="18" charset="0"/>
                                    <a:ea typeface="Calibri" panose="020F0502020204030204" pitchFamily="34" charset="0"/>
                                    <a:cs typeface="Arial" panose="020B0604020202020204" pitchFamily="34" charset="0"/>
                                  </a:rPr>
                                  <m:t>𝑚</m:t>
                                </m:r>
                                <m:r>
                                  <a:rPr lang="en-US" sz="24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r>
                                  <a:rPr lang="en-US" sz="24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𝑖</m:t>
                                </m:r>
                              </m:e>
                            </m:d>
                            <m:r>
                              <a:rPr lang="en-US" sz="24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den>
                        </m:f>
                        <m:sSup>
                          <m:sSupPr>
                            <m:ctrlPr>
                              <a:rPr lang="en-US" sz="2400" i="1">
                                <a:solidFill>
                                  <a:srgbClr val="010202"/>
                                </a:solidFill>
                                <a:effectLst/>
                                <a:latin typeface="Cambria Math" panose="02040503050406030204" pitchFamily="18" charset="0"/>
                              </a:rPr>
                            </m:ctrlPr>
                          </m:sSupPr>
                          <m:e>
                            <m:r>
                              <a:rPr lang="en-US" sz="24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(1−</m:t>
                            </m:r>
                            <m:sSub>
                              <m:sSubPr>
                                <m:ctrlPr>
                                  <a:rPr lang="en-US" sz="2400" i="1">
                                    <a:solidFill>
                                      <a:srgbClr val="010202"/>
                                    </a:solidFill>
                                    <a:effectLst/>
                                    <a:latin typeface="Cambria Math" panose="02040503050406030204" pitchFamily="18" charset="0"/>
                                  </a:rPr>
                                </m:ctrlPr>
                              </m:sSubPr>
                              <m:e>
                                <m:r>
                                  <a:rPr lang="en-US" sz="24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𝑅</m:t>
                                </m:r>
                              </m:e>
                              <m:sub>
                                <m:r>
                                  <a:rPr lang="en-US" sz="24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𝑙</m:t>
                                </m:r>
                              </m:sub>
                            </m:sSub>
                            <m:r>
                              <a:rPr lang="en-US" sz="24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e>
                          <m:sup>
                            <m:r>
                              <a:rPr lang="en-US" sz="24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𝑖</m:t>
                            </m:r>
                          </m:sup>
                        </m:sSup>
                      </m:e>
                    </m:nary>
                    <m:sSup>
                      <m:sSupPr>
                        <m:ctrlPr>
                          <a:rPr lang="en-US" sz="2400" i="1">
                            <a:solidFill>
                              <a:srgbClr val="010202"/>
                            </a:solidFill>
                            <a:effectLst/>
                            <a:latin typeface="Cambria Math" panose="02040503050406030204" pitchFamily="18" charset="0"/>
                          </a:rPr>
                        </m:ctrlPr>
                      </m:sSupPr>
                      <m:e>
                        <m:sSub>
                          <m:sSubPr>
                            <m:ctrlPr>
                              <a:rPr lang="en-US" sz="2400" i="1">
                                <a:solidFill>
                                  <a:srgbClr val="010202"/>
                                </a:solidFill>
                                <a:effectLst/>
                                <a:latin typeface="Cambria Math" panose="02040503050406030204" pitchFamily="18" charset="0"/>
                              </a:rPr>
                            </m:ctrlPr>
                          </m:sSubPr>
                          <m:e>
                            <m:r>
                              <a:rPr lang="en-US" sz="24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𝑅</m:t>
                            </m:r>
                          </m:e>
                          <m:sub>
                            <m:r>
                              <a:rPr lang="en-US" sz="24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𝑙</m:t>
                            </m:r>
                          </m:sub>
                        </m:sSub>
                      </m:e>
                      <m:sup>
                        <m:r>
                          <a:rPr lang="en-US" sz="24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r>
                          <a:rPr lang="en-US" sz="24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𝑚</m:t>
                        </m:r>
                        <m:r>
                          <a:rPr lang="en-US" sz="24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r>
                          <a:rPr lang="en-US" sz="24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𝑖</m:t>
                        </m:r>
                        <m:r>
                          <a:rPr lang="en-US" sz="24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sup>
                    </m:sSup>
                  </m:oMath>
                </a14:m>
                <a:endParaRPr lang="en-US" sz="2000" dirty="0">
                  <a:latin typeface="Times New Roman" panose="02020603050405020304" pitchFamily="18" charset="0"/>
                  <a:cs typeface="Times New Roman" panose="02020603050405020304" pitchFamily="18" charset="0"/>
                </a:endParaRPr>
              </a:p>
              <a:p>
                <a:r>
                  <a:rPr lang="en-US" sz="2000" dirty="0">
                    <a:solidFill>
                      <a:srgbClr val="010202"/>
                    </a:solidFill>
                    <a:effectLst/>
                    <a:latin typeface="TimesNewRomanPSMT"/>
                    <a:ea typeface="Calibri" panose="020F0502020204030204" pitchFamily="34" charset="0"/>
                    <a:cs typeface="Arial" panose="020B0604020202020204" pitchFamily="34" charset="0"/>
                  </a:rPr>
                  <a:t>1-0.95=</a:t>
                </a:r>
                <a14:m>
                  <m:oMath xmlns:m="http://schemas.openxmlformats.org/officeDocument/2006/math">
                    <m:nary>
                      <m:naryPr>
                        <m:chr m:val="∑"/>
                        <m:limLoc m:val="subSup"/>
                        <m:ctrlPr>
                          <a:rPr lang="en-US" sz="2000" i="1">
                            <a:solidFill>
                              <a:srgbClr val="010202"/>
                            </a:solidFill>
                            <a:effectLst/>
                            <a:latin typeface="Cambria Math" panose="02040503050406030204" pitchFamily="18" charset="0"/>
                          </a:rPr>
                        </m:ctrlPr>
                      </m:naryPr>
                      <m:sub>
                        <m:r>
                          <a:rPr lang="en-US" sz="20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𝑖</m:t>
                        </m:r>
                        <m:r>
                          <a:rPr lang="en-US" sz="20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=0</m:t>
                        </m:r>
                      </m:sub>
                      <m:sup>
                        <m:r>
                          <a:rPr lang="en-US" sz="20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𝑙</m:t>
                        </m:r>
                      </m:sup>
                      <m:e>
                        <m:f>
                          <m:fPr>
                            <m:ctrlPr>
                              <a:rPr lang="en-US" sz="2000" i="1">
                                <a:solidFill>
                                  <a:srgbClr val="010202"/>
                                </a:solidFill>
                                <a:effectLst/>
                                <a:latin typeface="Cambria Math" panose="02040503050406030204" pitchFamily="18" charset="0"/>
                              </a:rPr>
                            </m:ctrlPr>
                          </m:fPr>
                          <m:num>
                            <m:r>
                              <a:rPr lang="en-US" sz="2000" b="0" i="1" smtClean="0">
                                <a:solidFill>
                                  <a:srgbClr val="010202"/>
                                </a:solidFill>
                                <a:effectLst/>
                                <a:latin typeface="Cambria Math" panose="02040503050406030204" pitchFamily="18" charset="0"/>
                                <a:ea typeface="Calibri" panose="020F0502020204030204" pitchFamily="34" charset="0"/>
                                <a:cs typeface="Arial" panose="020B0604020202020204" pitchFamily="34" charset="0"/>
                              </a:rPr>
                              <m:t>100</m:t>
                            </m:r>
                            <m:r>
                              <a:rPr lang="en-US" sz="20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num>
                          <m:den>
                            <m:r>
                              <a:rPr lang="en-US" sz="20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𝑖</m:t>
                            </m:r>
                            <m:r>
                              <a:rPr lang="en-US" sz="20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d>
                              <m:dPr>
                                <m:ctrlPr>
                                  <a:rPr lang="en-US" sz="2000" i="1">
                                    <a:solidFill>
                                      <a:srgbClr val="010202"/>
                                    </a:solidFill>
                                    <a:effectLst/>
                                    <a:latin typeface="Cambria Math" panose="02040503050406030204" pitchFamily="18" charset="0"/>
                                  </a:rPr>
                                </m:ctrlPr>
                              </m:dPr>
                              <m:e>
                                <m:r>
                                  <a:rPr lang="en-US" sz="2000" b="0" i="1" smtClean="0">
                                    <a:solidFill>
                                      <a:srgbClr val="010202"/>
                                    </a:solidFill>
                                    <a:effectLst/>
                                    <a:latin typeface="Cambria Math" panose="02040503050406030204" pitchFamily="18" charset="0"/>
                                    <a:ea typeface="Calibri" panose="020F0502020204030204" pitchFamily="34" charset="0"/>
                                    <a:cs typeface="Arial" panose="020B0604020202020204" pitchFamily="34" charset="0"/>
                                  </a:rPr>
                                  <m:t>100</m:t>
                                </m:r>
                                <m:r>
                                  <a:rPr lang="en-US" sz="20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r>
                                  <a:rPr lang="en-US" sz="20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𝑖</m:t>
                                </m:r>
                              </m:e>
                            </m:d>
                            <m:r>
                              <a:rPr lang="en-US" sz="20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den>
                        </m:f>
                        <m:sSup>
                          <m:sSupPr>
                            <m:ctrlPr>
                              <a:rPr lang="en-US" sz="2000" i="1">
                                <a:solidFill>
                                  <a:srgbClr val="010202"/>
                                </a:solidFill>
                                <a:effectLst/>
                                <a:latin typeface="Cambria Math" panose="02040503050406030204" pitchFamily="18" charset="0"/>
                              </a:rPr>
                            </m:ctrlPr>
                          </m:sSupPr>
                          <m:e>
                            <m:r>
                              <a:rPr lang="en-US" sz="20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(1−</m:t>
                            </m:r>
                            <m:r>
                              <a:rPr lang="en-US" sz="2000" b="0" i="1" smtClean="0">
                                <a:solidFill>
                                  <a:srgbClr val="010202"/>
                                </a:solidFill>
                                <a:effectLst/>
                                <a:latin typeface="Cambria Math" panose="02040503050406030204" pitchFamily="18" charset="0"/>
                              </a:rPr>
                              <m:t>0.9</m:t>
                            </m:r>
                            <m:r>
                              <a:rPr lang="en-US" sz="20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e>
                          <m:sup>
                            <m:r>
                              <a:rPr lang="en-US" sz="20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𝑖</m:t>
                            </m:r>
                          </m:sup>
                        </m:sSup>
                      </m:e>
                    </m:nary>
                    <m:r>
                      <a:rPr lang="en-US" sz="2000" i="1" smtClean="0">
                        <a:solidFill>
                          <a:srgbClr val="010202"/>
                        </a:solidFill>
                        <a:effectLst/>
                        <a:latin typeface="Cambria Math" panose="02040503050406030204" pitchFamily="18" charset="0"/>
                        <a:ea typeface="Cambria Math" panose="02040503050406030204" pitchFamily="18" charset="0"/>
                        <a:cs typeface="Arial" panose="020B0604020202020204" pitchFamily="34" charset="0"/>
                      </a:rPr>
                      <m:t>×</m:t>
                    </m:r>
                    <m:sSup>
                      <m:sSupPr>
                        <m:ctrlPr>
                          <a:rPr lang="en-US" sz="2000" i="1" smtClean="0">
                            <a:solidFill>
                              <a:srgbClr val="010202"/>
                            </a:solidFill>
                            <a:effectLst/>
                            <a:latin typeface="Cambria Math" panose="02040503050406030204" pitchFamily="18" charset="0"/>
                          </a:rPr>
                        </m:ctrlPr>
                      </m:sSupPr>
                      <m:e>
                        <m:r>
                          <a:rPr lang="en-US" sz="2000" b="0" i="1" smtClean="0">
                            <a:solidFill>
                              <a:srgbClr val="010202"/>
                            </a:solidFill>
                            <a:effectLst/>
                            <a:latin typeface="Cambria Math" panose="02040503050406030204" pitchFamily="18" charset="0"/>
                          </a:rPr>
                          <m:t>0.95</m:t>
                        </m:r>
                      </m:e>
                      <m:sup>
                        <m:r>
                          <a:rPr lang="en-US" sz="20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r>
                          <a:rPr lang="en-US" sz="2000" b="0" i="1" smtClean="0">
                            <a:solidFill>
                              <a:srgbClr val="010202"/>
                            </a:solidFill>
                            <a:effectLst/>
                            <a:latin typeface="Cambria Math" panose="02040503050406030204" pitchFamily="18" charset="0"/>
                            <a:ea typeface="Calibri" panose="020F0502020204030204" pitchFamily="34" charset="0"/>
                            <a:cs typeface="Arial" panose="020B0604020202020204" pitchFamily="34" charset="0"/>
                          </a:rPr>
                          <m:t>100</m:t>
                        </m:r>
                        <m:r>
                          <a:rPr lang="en-US" sz="20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r>
                          <a:rPr lang="en-US" sz="20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𝑖</m:t>
                        </m:r>
                        <m:r>
                          <a:rPr lang="en-US" sz="20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sup>
                    </m:sSup>
                    <m:r>
                      <a:rPr lang="en-US" sz="2000" b="0" i="0" smtClean="0">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r>
                      <a:rPr lang="en-US" sz="2000" b="0" i="1" smtClean="0">
                        <a:solidFill>
                          <a:srgbClr val="010202"/>
                        </a:solidFill>
                        <a:effectLst/>
                        <a:latin typeface="Cambria Math" panose="02040503050406030204" pitchFamily="18" charset="0"/>
                        <a:ea typeface="Calibri" panose="020F0502020204030204" pitchFamily="34" charset="0"/>
                        <a:cs typeface="Arial" panose="020B0604020202020204" pitchFamily="34" charset="0"/>
                      </a:rPr>
                      <m:t>𝑖</m:t>
                    </m:r>
                    <m:r>
                      <a:rPr lang="en-US" sz="2000" b="0" i="0" smtClean="0">
                        <a:solidFill>
                          <a:srgbClr val="010202"/>
                        </a:solidFill>
                        <a:effectLst/>
                        <a:latin typeface="Cambria Math" panose="02040503050406030204" pitchFamily="18" charset="0"/>
                        <a:ea typeface="Calibri" panose="020F0502020204030204" pitchFamily="34" charset="0"/>
                        <a:cs typeface="Arial" panose="020B0604020202020204" pitchFamily="34" charset="0"/>
                      </a:rPr>
                      <m:t>=2</m:t>
                    </m:r>
                  </m:oMath>
                </a14:m>
                <a:endParaRPr lang="en-US" sz="2200" dirty="0">
                  <a:effectLst/>
                  <a:latin typeface="Times New Roman" panose="02020603050405020304" pitchFamily="18" charset="0"/>
                  <a:ea typeface="Calibri" panose="020F0502020204030204" pitchFamily="34" charset="0"/>
                </a:endParaRPr>
              </a:p>
            </p:txBody>
          </p:sp>
        </mc:Choice>
        <mc:Fallback>
          <p:sp>
            <p:nvSpPr>
              <p:cNvPr id="5" name="Content Placeholder 4">
                <a:extLst>
                  <a:ext uri="{FF2B5EF4-FFF2-40B4-BE49-F238E27FC236}">
                    <a16:creationId xmlns:a16="http://schemas.microsoft.com/office/drawing/2014/main" id="{661D41C9-EDA6-4EC9-9251-A0734E4B2C9E}"/>
                  </a:ext>
                </a:extLst>
              </p:cNvPr>
              <p:cNvSpPr>
                <a:spLocks noGrp="1" noRot="1" noChangeAspect="1" noMove="1" noResize="1" noEditPoints="1" noAdjustHandles="1" noChangeArrowheads="1" noChangeShapeType="1" noTextEdit="1"/>
              </p:cNvSpPr>
              <p:nvPr>
                <p:ph idx="1"/>
              </p:nvPr>
            </p:nvSpPr>
            <p:spPr>
              <a:xfrm>
                <a:off x="838200" y="1101598"/>
                <a:ext cx="10515600" cy="5075365"/>
              </a:xfrm>
              <a:blipFill>
                <a:blip r:embed="rId4"/>
                <a:stretch>
                  <a:fillRect l="-812" t="-1202"/>
                </a:stretch>
              </a:blipFill>
            </p:spPr>
            <p:txBody>
              <a:bodyPr/>
              <a:lstStyle/>
              <a:p>
                <a:r>
                  <a:rPr lang="en-US">
                    <a:noFill/>
                  </a:rPr>
                  <a:t> </a:t>
                </a:r>
              </a:p>
            </p:txBody>
          </p:sp>
        </mc:Fallback>
      </mc:AlternateContent>
      <p:pic>
        <p:nvPicPr>
          <p:cNvPr id="3" name="Recorded Sound">
            <a:hlinkClick r:id="" action="ppaction://media"/>
            <a:extLst>
              <a:ext uri="{FF2B5EF4-FFF2-40B4-BE49-F238E27FC236}">
                <a16:creationId xmlns:a16="http://schemas.microsoft.com/office/drawing/2014/main" id="{36BC2714-C329-606C-6FBF-A945CD1731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4200" y="5416932"/>
            <a:ext cx="609600" cy="609600"/>
          </a:xfrm>
          <a:prstGeom prst="rect">
            <a:avLst/>
          </a:prstGeom>
        </p:spPr>
      </p:pic>
    </p:spTree>
    <p:extLst>
      <p:ext uri="{BB962C8B-B14F-4D97-AF65-F5344CB8AC3E}">
        <p14:creationId xmlns:p14="http://schemas.microsoft.com/office/powerpoint/2010/main" val="2430644959"/>
      </p:ext>
    </p:extLst>
  </p:cSld>
  <p:clrMapOvr>
    <a:masterClrMapping/>
  </p:clrMapOvr>
  <mc:AlternateContent xmlns:mc="http://schemas.openxmlformats.org/markup-compatibility/2006">
    <mc:Choice xmlns:p14="http://schemas.microsoft.com/office/powerpoint/2010/main" Requires="p14">
      <p:transition spd="slow" p14:dur="2000" advTm="22742"/>
    </mc:Choice>
    <mc:Fallback>
      <p:transition spd="slow" advTm="2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342F-8E89-4F00-AE8E-ADE4A0774A2F}"/>
              </a:ext>
            </a:extLst>
          </p:cNvPr>
          <p:cNvSpPr>
            <a:spLocks noGrp="1"/>
          </p:cNvSpPr>
          <p:nvPr>
            <p:ph type="title"/>
          </p:nvPr>
        </p:nvSpPr>
        <p:spPr>
          <a:xfrm>
            <a:off x="838200" y="365126"/>
            <a:ext cx="10515600" cy="495300"/>
          </a:xfrm>
        </p:spPr>
        <p:txBody>
          <a:bodyPr>
            <a:normAutofit fontScale="90000"/>
          </a:bodyPr>
          <a:lstStyle/>
          <a:p>
            <a:pPr algn="ctr"/>
            <a:r>
              <a:rPr lang="en-US" sz="3600" b="1" dirty="0">
                <a:solidFill>
                  <a:schemeClr val="accent1">
                    <a:lumMod val="75000"/>
                  </a:schemeClr>
                </a:solidFill>
                <a:latin typeface="Times New Roman" panose="02020603050405020304" pitchFamily="18" charset="0"/>
                <a:cs typeface="Times New Roman" panose="02020603050405020304" pitchFamily="18" charset="0"/>
              </a:rPr>
              <a:t>Summary and Conclusions</a:t>
            </a:r>
          </a:p>
        </p:txBody>
      </p:sp>
      <p:sp>
        <p:nvSpPr>
          <p:cNvPr id="4" name="Slide Number Placeholder 3">
            <a:extLst>
              <a:ext uri="{FF2B5EF4-FFF2-40B4-BE49-F238E27FC236}">
                <a16:creationId xmlns:a16="http://schemas.microsoft.com/office/drawing/2014/main" id="{F0B5F39B-5662-4835-9C48-A862B068210E}"/>
              </a:ext>
            </a:extLst>
          </p:cNvPr>
          <p:cNvSpPr>
            <a:spLocks noGrp="1"/>
          </p:cNvSpPr>
          <p:nvPr>
            <p:ph type="sldNum" sz="quarter" idx="12"/>
          </p:nvPr>
        </p:nvSpPr>
        <p:spPr/>
        <p:txBody>
          <a:bodyPr/>
          <a:lstStyle/>
          <a:p>
            <a:fld id="{D82EC4E9-62E3-4B9E-8C08-45C933F60E25}" type="slidenum">
              <a:rPr lang="en-US" smtClean="0">
                <a:latin typeface="Times New Roman" panose="02020603050405020304" pitchFamily="18" charset="0"/>
                <a:cs typeface="Times New Roman" panose="02020603050405020304" pitchFamily="18" charset="0"/>
              </a:rPr>
              <a:t>12</a:t>
            </a:fld>
            <a:endParaRPr lang="en-US">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A758E400-E857-47D5-BF85-485001E5CF97}"/>
              </a:ext>
            </a:extLst>
          </p:cNvPr>
          <p:cNvCxnSpPr>
            <a:cxnSpLocks/>
          </p:cNvCxnSpPr>
          <p:nvPr/>
        </p:nvCxnSpPr>
        <p:spPr>
          <a:xfrm>
            <a:off x="838200" y="1051560"/>
            <a:ext cx="10515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9EC9400-FE08-4A1E-9D9A-3AA1C4310F80}"/>
              </a:ext>
            </a:extLst>
          </p:cNvPr>
          <p:cNvCxnSpPr>
            <a:cxnSpLocks/>
          </p:cNvCxnSpPr>
          <p:nvPr/>
        </p:nvCxnSpPr>
        <p:spPr>
          <a:xfrm>
            <a:off x="917448" y="6306312"/>
            <a:ext cx="10515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661D41C9-EDA6-4EC9-9251-A0734E4B2C9E}"/>
              </a:ext>
            </a:extLst>
          </p:cNvPr>
          <p:cNvSpPr>
            <a:spLocks noGrp="1"/>
          </p:cNvSpPr>
          <p:nvPr>
            <p:ph idx="1"/>
          </p:nvPr>
        </p:nvSpPr>
        <p:spPr>
          <a:xfrm>
            <a:off x="838200" y="1101598"/>
            <a:ext cx="10515600" cy="5075365"/>
          </a:xfrm>
        </p:spPr>
        <p:txBody>
          <a:bodyPr>
            <a:normAutofit/>
          </a:bodyPr>
          <a:lstStyle/>
          <a:p>
            <a:r>
              <a:rPr lang="en-US" sz="1800" dirty="0">
                <a:latin typeface="Times New Roman" panose="02020603050405020304" pitchFamily="18" charset="0"/>
                <a:cs typeface="Arial" panose="020B0604020202020204" pitchFamily="34" charset="0"/>
              </a:rPr>
              <a:t>A frequency-accelerated and a stress-accelerated test were proposed. </a:t>
            </a:r>
          </a:p>
          <a:p>
            <a:r>
              <a:rPr lang="en-US" sz="1800" dirty="0">
                <a:latin typeface="Times New Roman" panose="02020603050405020304" pitchFamily="18" charset="0"/>
                <a:cs typeface="Arial" panose="020B0604020202020204" pitchFamily="34" charset="0"/>
              </a:rPr>
              <a:t>The various use conditions collected by the user survey data were grouped through the K-means clustering, GMM, and SI-cycle graph and were used to determine the test frequencies and the test stress profiles. </a:t>
            </a:r>
          </a:p>
          <a:p>
            <a:r>
              <a:rPr lang="en-US" sz="1800" dirty="0">
                <a:latin typeface="Times New Roman" panose="02020603050405020304" pitchFamily="18" charset="0"/>
                <a:cs typeface="Arial" panose="020B0604020202020204" pitchFamily="34" charset="0"/>
              </a:rPr>
              <a:t> The process of designing test specifications was illustrated using a simulated dataset for an electronic device that was accidentally dropped by users in the field. </a:t>
            </a:r>
          </a:p>
          <a:p>
            <a:r>
              <a:rPr lang="en-US" sz="1800" dirty="0">
                <a:latin typeface="Times New Roman" panose="02020603050405020304" pitchFamily="18" charset="0"/>
                <a:cs typeface="Arial" panose="020B0604020202020204" pitchFamily="34" charset="0"/>
              </a:rPr>
              <a:t>This study showed that the reliability test specification of a new product with unknown failure modes can be designed based on the usage conditions of similar products collected using a reliability-informed user survey.</a:t>
            </a:r>
          </a:p>
          <a:p>
            <a:r>
              <a:rPr lang="en-US" sz="1800" dirty="0">
                <a:latin typeface="Times New Roman" panose="02020603050405020304" pitchFamily="18" charset="0"/>
                <a:cs typeface="Arial" panose="020B0604020202020204" pitchFamily="34" charset="0"/>
              </a:rPr>
              <a:t>The user survey is a cost-effective and quick way to collect the use conditions.</a:t>
            </a:r>
          </a:p>
          <a:p>
            <a:r>
              <a:rPr lang="en-US" sz="1800" dirty="0">
                <a:latin typeface="Times New Roman" panose="02020603050405020304" pitchFamily="18" charset="0"/>
                <a:cs typeface="Arial" panose="020B0604020202020204" pitchFamily="34" charset="0"/>
              </a:rPr>
              <a:t> A test specification that is based on the user data allows revealing the failure modes observed in the field.</a:t>
            </a:r>
          </a:p>
          <a:p>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7" name="Recorded Sound">
            <a:hlinkClick r:id="" action="ppaction://media"/>
            <a:extLst>
              <a:ext uri="{FF2B5EF4-FFF2-40B4-BE49-F238E27FC236}">
                <a16:creationId xmlns:a16="http://schemas.microsoft.com/office/drawing/2014/main" id="{D23F0755-647D-0E96-D845-D459E48F35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5501640"/>
            <a:ext cx="609600" cy="609600"/>
          </a:xfrm>
          <a:prstGeom prst="rect">
            <a:avLst/>
          </a:prstGeom>
        </p:spPr>
      </p:pic>
    </p:spTree>
    <p:extLst>
      <p:ext uri="{BB962C8B-B14F-4D97-AF65-F5344CB8AC3E}">
        <p14:creationId xmlns:p14="http://schemas.microsoft.com/office/powerpoint/2010/main" val="2810924611"/>
      </p:ext>
    </p:extLst>
  </p:cSld>
  <p:clrMapOvr>
    <a:masterClrMapping/>
  </p:clrMapOvr>
  <mc:AlternateContent xmlns:mc="http://schemas.openxmlformats.org/markup-compatibility/2006">
    <mc:Choice xmlns:p14="http://schemas.microsoft.com/office/powerpoint/2010/main" Requires="p14">
      <p:transition spd="slow" p14:dur="2000" advTm="113555"/>
    </mc:Choice>
    <mc:Fallback>
      <p:transition spd="slow" advTm="113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4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342F-8E89-4F00-AE8E-ADE4A0774A2F}"/>
              </a:ext>
            </a:extLst>
          </p:cNvPr>
          <p:cNvSpPr>
            <a:spLocks noGrp="1"/>
          </p:cNvSpPr>
          <p:nvPr>
            <p:ph type="title"/>
          </p:nvPr>
        </p:nvSpPr>
        <p:spPr>
          <a:xfrm>
            <a:off x="838200" y="365126"/>
            <a:ext cx="10515600" cy="495300"/>
          </a:xfrm>
        </p:spPr>
        <p:txBody>
          <a:bodyPr>
            <a:normAutofit fontScale="90000"/>
          </a:bodyPr>
          <a:lstStyle/>
          <a:p>
            <a:pPr algn="ctr"/>
            <a:endParaRPr lang="en-US" sz="36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0B5F39B-5662-4835-9C48-A862B068210E}"/>
              </a:ext>
            </a:extLst>
          </p:cNvPr>
          <p:cNvSpPr>
            <a:spLocks noGrp="1"/>
          </p:cNvSpPr>
          <p:nvPr>
            <p:ph type="sldNum" sz="quarter" idx="12"/>
          </p:nvPr>
        </p:nvSpPr>
        <p:spPr/>
        <p:txBody>
          <a:bodyPr/>
          <a:lstStyle/>
          <a:p>
            <a:fld id="{D82EC4E9-62E3-4B9E-8C08-45C933F60E25}" type="slidenum">
              <a:rPr lang="en-US" smtClean="0">
                <a:latin typeface="Times New Roman" panose="02020603050405020304" pitchFamily="18" charset="0"/>
                <a:cs typeface="Times New Roman" panose="02020603050405020304" pitchFamily="18" charset="0"/>
              </a:rPr>
              <a:t>13</a:t>
            </a:fld>
            <a:endParaRPr lang="en-US">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A758E400-E857-47D5-BF85-485001E5CF97}"/>
              </a:ext>
            </a:extLst>
          </p:cNvPr>
          <p:cNvCxnSpPr>
            <a:cxnSpLocks/>
          </p:cNvCxnSpPr>
          <p:nvPr/>
        </p:nvCxnSpPr>
        <p:spPr>
          <a:xfrm>
            <a:off x="838200" y="1051560"/>
            <a:ext cx="10515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9EC9400-FE08-4A1E-9D9A-3AA1C4310F80}"/>
              </a:ext>
            </a:extLst>
          </p:cNvPr>
          <p:cNvCxnSpPr>
            <a:cxnSpLocks/>
          </p:cNvCxnSpPr>
          <p:nvPr/>
        </p:nvCxnSpPr>
        <p:spPr>
          <a:xfrm>
            <a:off x="917448" y="6306312"/>
            <a:ext cx="10515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661D41C9-EDA6-4EC9-9251-A0734E4B2C9E}"/>
              </a:ext>
            </a:extLst>
          </p:cNvPr>
          <p:cNvSpPr>
            <a:spLocks noGrp="1"/>
          </p:cNvSpPr>
          <p:nvPr>
            <p:ph idx="1"/>
          </p:nvPr>
        </p:nvSpPr>
        <p:spPr>
          <a:xfrm>
            <a:off x="838200" y="1101598"/>
            <a:ext cx="10515600" cy="5075365"/>
          </a:xfrm>
        </p:spPr>
        <p:txBody>
          <a:bodyPr>
            <a:normAutofit/>
          </a:bodyPr>
          <a:lstStyle/>
          <a:p>
            <a:pPr marL="0" indent="0" algn="ctr">
              <a:buNone/>
            </a:pPr>
            <a:endParaRPr lang="en-US" sz="2400" b="1" dirty="0">
              <a:solidFill>
                <a:schemeClr val="accent1">
                  <a:lumMod val="75000"/>
                </a:schemeClr>
              </a:solidFill>
              <a:latin typeface="Times New Roman" panose="02020603050405020304" pitchFamily="18" charset="0"/>
              <a:cs typeface="Times New Roman" panose="02020603050405020304" pitchFamily="18" charset="0"/>
            </a:endParaRPr>
          </a:p>
          <a:p>
            <a:pPr marL="0" indent="0" algn="ctr">
              <a:buNone/>
            </a:pPr>
            <a:endParaRPr lang="en-US" sz="2400" b="1" dirty="0">
              <a:solidFill>
                <a:schemeClr val="accent1">
                  <a:lumMod val="75000"/>
                </a:schemeClr>
              </a:solidFill>
              <a:latin typeface="Times New Roman" panose="02020603050405020304" pitchFamily="18" charset="0"/>
              <a:cs typeface="Times New Roman" panose="02020603050405020304" pitchFamily="18" charset="0"/>
            </a:endParaRPr>
          </a:p>
          <a:p>
            <a:pPr marL="0" indent="0" algn="ctr">
              <a:buNone/>
            </a:pPr>
            <a:endParaRPr lang="en-US" sz="2400" b="1" dirty="0">
              <a:solidFill>
                <a:schemeClr val="accent1">
                  <a:lumMod val="75000"/>
                </a:schemeClr>
              </a:solidFill>
              <a:latin typeface="Times New Roman" panose="02020603050405020304" pitchFamily="18" charset="0"/>
              <a:cs typeface="Times New Roman" panose="02020603050405020304" pitchFamily="18" charset="0"/>
            </a:endParaRPr>
          </a:p>
          <a:p>
            <a:pPr marL="0" indent="0" algn="ctr">
              <a:buNone/>
            </a:pPr>
            <a:r>
              <a:rPr lang="en-US" sz="4600" b="1" dirty="0">
                <a:solidFill>
                  <a:schemeClr val="accent1">
                    <a:lumMod val="75000"/>
                  </a:schemeClr>
                </a:solidFill>
                <a:latin typeface="Times New Roman" panose="02020603050405020304" pitchFamily="18" charset="0"/>
                <a:cs typeface="Times New Roman" panose="02020603050405020304" pitchFamily="18" charset="0"/>
              </a:rPr>
              <a:t>Thank You</a:t>
            </a:r>
          </a:p>
          <a:p>
            <a:pPr marL="0" indent="0" algn="ctr">
              <a:buNone/>
            </a:pPr>
            <a:r>
              <a:rPr lang="en-US" sz="3200" dirty="0">
                <a:latin typeface="Times New Roman" panose="02020603050405020304" pitchFamily="18" charset="0"/>
                <a:cs typeface="Times New Roman" panose="02020603050405020304" pitchFamily="18" charset="0"/>
              </a:rPr>
              <a:t>Email: nshafiei@umd.edu</a:t>
            </a:r>
          </a:p>
          <a:p>
            <a:pPr marL="0" indent="0" algn="ctr">
              <a:buNone/>
            </a:pP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 name="Recorded Sound">
            <a:hlinkClick r:id="" action="ppaction://media"/>
            <a:extLst>
              <a:ext uri="{FF2B5EF4-FFF2-40B4-BE49-F238E27FC236}">
                <a16:creationId xmlns:a16="http://schemas.microsoft.com/office/drawing/2014/main" id="{BEB552FB-75A5-1C94-AF83-040A2D4218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22692" y="5366894"/>
            <a:ext cx="609600" cy="609600"/>
          </a:xfrm>
          <a:prstGeom prst="rect">
            <a:avLst/>
          </a:prstGeom>
        </p:spPr>
      </p:pic>
    </p:spTree>
    <p:extLst>
      <p:ext uri="{BB962C8B-B14F-4D97-AF65-F5344CB8AC3E}">
        <p14:creationId xmlns:p14="http://schemas.microsoft.com/office/powerpoint/2010/main" val="306137781"/>
      </p:ext>
    </p:extLst>
  </p:cSld>
  <p:clrMapOvr>
    <a:masterClrMapping/>
  </p:clrMapOvr>
  <mc:AlternateContent xmlns:mc="http://schemas.openxmlformats.org/markup-compatibility/2006">
    <mc:Choice xmlns:p14="http://schemas.microsoft.com/office/powerpoint/2010/main" Requires="p14">
      <p:transition spd="slow" p14:dur="2000" advTm="16078"/>
    </mc:Choice>
    <mc:Fallback>
      <p:transition spd="slow" advTm="16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342F-8E89-4F00-AE8E-ADE4A0774A2F}"/>
              </a:ext>
            </a:extLst>
          </p:cNvPr>
          <p:cNvSpPr>
            <a:spLocks noGrp="1"/>
          </p:cNvSpPr>
          <p:nvPr>
            <p:ph type="title"/>
          </p:nvPr>
        </p:nvSpPr>
        <p:spPr>
          <a:xfrm>
            <a:off x="838200" y="365126"/>
            <a:ext cx="10515600" cy="495300"/>
          </a:xfrm>
        </p:spPr>
        <p:txBody>
          <a:bodyPr>
            <a:noAutofit/>
          </a:bodyPr>
          <a:lstStyle/>
          <a:p>
            <a:pPr algn="ctr"/>
            <a:r>
              <a:rPr lang="en-US" sz="3200" b="1" dirty="0">
                <a:solidFill>
                  <a:schemeClr val="accent1">
                    <a:lumMod val="75000"/>
                  </a:schemeClr>
                </a:solidFill>
                <a:latin typeface="Times New Roman" panose="02020603050405020304" pitchFamily="18" charset="0"/>
                <a:cs typeface="Times New Roman" panose="02020603050405020304" pitchFamily="18" charset="0"/>
              </a:rPr>
              <a:t>Reliability Test Specification</a:t>
            </a:r>
          </a:p>
        </p:txBody>
      </p:sp>
      <p:sp>
        <p:nvSpPr>
          <p:cNvPr id="4" name="Slide Number Placeholder 3">
            <a:extLst>
              <a:ext uri="{FF2B5EF4-FFF2-40B4-BE49-F238E27FC236}">
                <a16:creationId xmlns:a16="http://schemas.microsoft.com/office/drawing/2014/main" id="{F0B5F39B-5662-4835-9C48-A862B068210E}"/>
              </a:ext>
            </a:extLst>
          </p:cNvPr>
          <p:cNvSpPr>
            <a:spLocks noGrp="1"/>
          </p:cNvSpPr>
          <p:nvPr>
            <p:ph type="sldNum" sz="quarter" idx="12"/>
          </p:nvPr>
        </p:nvSpPr>
        <p:spPr/>
        <p:txBody>
          <a:bodyPr/>
          <a:lstStyle/>
          <a:p>
            <a:fld id="{D82EC4E9-62E3-4B9E-8C08-45C933F60E25}" type="slidenum">
              <a:rPr lang="en-US" smtClean="0">
                <a:latin typeface="Times New Roman" panose="02020603050405020304" pitchFamily="18" charset="0"/>
                <a:cs typeface="Times New Roman" panose="02020603050405020304" pitchFamily="18" charset="0"/>
              </a:rPr>
              <a:t>2</a:t>
            </a:fld>
            <a:endParaRPr lang="en-US">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A758E400-E857-47D5-BF85-485001E5CF97}"/>
              </a:ext>
            </a:extLst>
          </p:cNvPr>
          <p:cNvCxnSpPr>
            <a:cxnSpLocks/>
          </p:cNvCxnSpPr>
          <p:nvPr/>
        </p:nvCxnSpPr>
        <p:spPr>
          <a:xfrm>
            <a:off x="838200" y="1051560"/>
            <a:ext cx="10515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9EC9400-FE08-4A1E-9D9A-3AA1C4310F80}"/>
              </a:ext>
            </a:extLst>
          </p:cNvPr>
          <p:cNvCxnSpPr>
            <a:cxnSpLocks/>
          </p:cNvCxnSpPr>
          <p:nvPr/>
        </p:nvCxnSpPr>
        <p:spPr>
          <a:xfrm>
            <a:off x="917448" y="5922864"/>
            <a:ext cx="10515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661D41C9-EDA6-4EC9-9251-A0734E4B2C9E}"/>
              </a:ext>
            </a:extLst>
          </p:cNvPr>
          <p:cNvSpPr>
            <a:spLocks noGrp="1"/>
          </p:cNvSpPr>
          <p:nvPr>
            <p:ph idx="1"/>
          </p:nvPr>
        </p:nvSpPr>
        <p:spPr>
          <a:xfrm>
            <a:off x="838200" y="1224116"/>
            <a:ext cx="10515600" cy="4105895"/>
          </a:xfrm>
        </p:spPr>
        <p:txBody>
          <a:bodyPr>
            <a:normAutofit/>
          </a:bodyPr>
          <a:lstStyle/>
          <a:p>
            <a:r>
              <a:rPr lang="en-US" sz="3200" dirty="0">
                <a:solidFill>
                  <a:srgbClr val="010202"/>
                </a:solidFill>
                <a:effectLst/>
                <a:latin typeface="TimesNewRomanPSMT"/>
                <a:ea typeface="Calibri" panose="020F0502020204030204" pitchFamily="34" charset="0"/>
                <a:cs typeface="Arial" panose="020B0604020202020204" pitchFamily="34" charset="0"/>
              </a:rPr>
              <a:t>A reliability test follows specifications including</a:t>
            </a:r>
          </a:p>
          <a:p>
            <a:pPr lvl="1">
              <a:buFont typeface="Wingdings" panose="05000000000000000000" pitchFamily="2" charset="2"/>
              <a:buChar char="q"/>
            </a:pPr>
            <a:r>
              <a:rPr lang="en-US" sz="2800" dirty="0">
                <a:solidFill>
                  <a:srgbClr val="010202"/>
                </a:solidFill>
                <a:effectLst/>
                <a:latin typeface="TimesNewRomanPSMT"/>
                <a:ea typeface="Calibri" panose="020F0502020204030204" pitchFamily="34" charset="0"/>
                <a:cs typeface="Arial" panose="020B0604020202020204" pitchFamily="34" charset="0"/>
              </a:rPr>
              <a:t> sample size</a:t>
            </a:r>
          </a:p>
          <a:p>
            <a:pPr lvl="1">
              <a:buFont typeface="Wingdings" panose="05000000000000000000" pitchFamily="2" charset="2"/>
              <a:buChar char="q"/>
            </a:pPr>
            <a:r>
              <a:rPr lang="en-US" sz="2800" dirty="0">
                <a:solidFill>
                  <a:srgbClr val="010202"/>
                </a:solidFill>
                <a:effectLst/>
                <a:latin typeface="TimesNewRomanPSMT"/>
                <a:ea typeface="Calibri" panose="020F0502020204030204" pitchFamily="34" charset="0"/>
                <a:cs typeface="Arial" panose="020B0604020202020204" pitchFamily="34" charset="0"/>
              </a:rPr>
              <a:t> test conditions (i.e., stress levels and their frequencies of occurrence)</a:t>
            </a:r>
          </a:p>
          <a:p>
            <a:pPr lvl="1">
              <a:buFont typeface="Wingdings" panose="05000000000000000000" pitchFamily="2" charset="2"/>
              <a:buChar char="q"/>
            </a:pPr>
            <a:r>
              <a:rPr lang="en-US" sz="2800" dirty="0">
                <a:solidFill>
                  <a:srgbClr val="010202"/>
                </a:solidFill>
                <a:effectLst/>
                <a:latin typeface="TimesNewRomanPSMT"/>
                <a:ea typeface="Calibri" panose="020F0502020204030204" pitchFamily="34" charset="0"/>
                <a:cs typeface="Arial" panose="020B0604020202020204" pitchFamily="34" charset="0"/>
              </a:rPr>
              <a:t> the analytical procedures for assessing reliability and the acceptance criteria (e.g., numerical limits) </a:t>
            </a:r>
          </a:p>
          <a:p>
            <a:pPr marL="0" indent="0">
              <a:buNone/>
            </a:pPr>
            <a:r>
              <a:rPr lang="en-US" sz="3200" dirty="0">
                <a:solidFill>
                  <a:srgbClr val="010202"/>
                </a:solidFill>
                <a:effectLst/>
                <a:latin typeface="TimesNewRomanPSMT"/>
                <a:ea typeface="Calibri" panose="020F0502020204030204" pitchFamily="34" charset="0"/>
                <a:cs typeface="Arial" panose="020B0604020202020204" pitchFamily="34" charset="0"/>
              </a:rPr>
              <a:t>that are used to evaluate the reliability of a product.</a:t>
            </a:r>
            <a:endParaRPr lang="en-US" sz="32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E548478F-B1C1-49E2-4FD1-F2C109AA7BD6}"/>
              </a:ext>
            </a:extLst>
          </p:cNvPr>
          <p:cNvSpPr txBox="1"/>
          <p:nvPr/>
        </p:nvSpPr>
        <p:spPr>
          <a:xfrm>
            <a:off x="1028700" y="5954669"/>
            <a:ext cx="9722873" cy="830997"/>
          </a:xfrm>
          <a:prstGeom prst="rect">
            <a:avLst/>
          </a:prstGeom>
          <a:noFill/>
        </p:spPr>
        <p:txBody>
          <a:bodyPr wrap="square">
            <a:spAutoFit/>
          </a:bodyPr>
          <a:lstStyle/>
          <a:p>
            <a:r>
              <a:rPr lang="en-US" sz="1600" dirty="0">
                <a:effectLst/>
                <a:latin typeface="Times New Roman" panose="02020603050405020304" pitchFamily="18" charset="0"/>
                <a:ea typeface="Times New Roman" panose="02020603050405020304" pitchFamily="18" charset="0"/>
              </a:rPr>
              <a:t>1. N. Shafiei, J. W. Herrmann, A. </a:t>
            </a:r>
            <a:r>
              <a:rPr lang="en-US" sz="1600" dirty="0" err="1">
                <a:effectLst/>
                <a:latin typeface="Times New Roman" panose="02020603050405020304" pitchFamily="18" charset="0"/>
                <a:ea typeface="Times New Roman" panose="02020603050405020304" pitchFamily="18" charset="0"/>
              </a:rPr>
              <a:t>Krive</a:t>
            </a:r>
            <a:r>
              <a:rPr lang="en-US" sz="1600" dirty="0">
                <a:effectLst/>
                <a:latin typeface="Times New Roman" panose="02020603050405020304" pitchFamily="18" charset="0"/>
                <a:ea typeface="Times New Roman" panose="02020603050405020304" pitchFamily="18" charset="0"/>
              </a:rPr>
              <a:t> and M. Modarres, "Estimating Reliability Model of Consumer Electronics Using User Survey Data and Reliability Test Data," in </a:t>
            </a:r>
            <a:r>
              <a:rPr lang="en-US" sz="1600" i="1" dirty="0">
                <a:effectLst/>
                <a:latin typeface="Times New Roman" panose="02020603050405020304" pitchFamily="18" charset="0"/>
                <a:ea typeface="Times New Roman" panose="02020603050405020304" pitchFamily="18" charset="0"/>
              </a:rPr>
              <a:t>Reliability &amp; Maintainability Symposium (RAMS)</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Tuscon</a:t>
            </a:r>
            <a:r>
              <a:rPr lang="en-US" sz="1600" dirty="0">
                <a:effectLst/>
                <a:latin typeface="Times New Roman" panose="02020603050405020304" pitchFamily="18" charset="0"/>
                <a:ea typeface="Times New Roman" panose="02020603050405020304" pitchFamily="18" charset="0"/>
              </a:rPr>
              <a:t>, Arizona, 2022. </a:t>
            </a:r>
            <a:endParaRPr lang="en-US" sz="1600" dirty="0"/>
          </a:p>
        </p:txBody>
      </p:sp>
      <p:sp>
        <p:nvSpPr>
          <p:cNvPr id="17" name="Rectangle 16">
            <a:extLst>
              <a:ext uri="{FF2B5EF4-FFF2-40B4-BE49-F238E27FC236}">
                <a16:creationId xmlns:a16="http://schemas.microsoft.com/office/drawing/2014/main" id="{37F20950-8A8C-9B1F-7891-AFC5C198D340}"/>
              </a:ext>
            </a:extLst>
          </p:cNvPr>
          <p:cNvSpPr/>
          <p:nvPr/>
        </p:nvSpPr>
        <p:spPr>
          <a:xfrm>
            <a:off x="1421026" y="1841157"/>
            <a:ext cx="210065" cy="172994"/>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A451ED7-501E-80AF-2778-82D55A31FA81}"/>
              </a:ext>
            </a:extLst>
          </p:cNvPr>
          <p:cNvSpPr/>
          <p:nvPr/>
        </p:nvSpPr>
        <p:spPr>
          <a:xfrm>
            <a:off x="1427204" y="2283577"/>
            <a:ext cx="210065" cy="172994"/>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C284CF-04AB-9EA3-1E60-2BD5EDC399D2}"/>
              </a:ext>
            </a:extLst>
          </p:cNvPr>
          <p:cNvSpPr/>
          <p:nvPr/>
        </p:nvSpPr>
        <p:spPr>
          <a:xfrm>
            <a:off x="1421026" y="3121092"/>
            <a:ext cx="210065" cy="172994"/>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Recorded Sound">
            <a:hlinkClick r:id="" action="ppaction://media"/>
            <a:extLst>
              <a:ext uri="{FF2B5EF4-FFF2-40B4-BE49-F238E27FC236}">
                <a16:creationId xmlns:a16="http://schemas.microsoft.com/office/drawing/2014/main" id="{CB3199C8-25F3-7672-1A3C-0C6DE9D319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99124" y="4937154"/>
            <a:ext cx="609600" cy="609600"/>
          </a:xfrm>
          <a:prstGeom prst="rect">
            <a:avLst/>
          </a:prstGeom>
        </p:spPr>
      </p:pic>
    </p:spTree>
    <p:extLst>
      <p:ext uri="{BB962C8B-B14F-4D97-AF65-F5344CB8AC3E}">
        <p14:creationId xmlns:p14="http://schemas.microsoft.com/office/powerpoint/2010/main" val="4270269998"/>
      </p:ext>
    </p:extLst>
  </p:cSld>
  <p:clrMapOvr>
    <a:masterClrMapping/>
  </p:clrMapOvr>
  <mc:AlternateContent xmlns:mc="http://schemas.openxmlformats.org/markup-compatibility/2006">
    <mc:Choice xmlns:p14="http://schemas.microsoft.com/office/powerpoint/2010/main" Requires="p14">
      <p:transition spd="slow" p14:dur="2000" advTm="8229"/>
    </mc:Choice>
    <mc:Fallback>
      <p:transition spd="slow" advTm="8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12"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342F-8E89-4F00-AE8E-ADE4A0774A2F}"/>
              </a:ext>
            </a:extLst>
          </p:cNvPr>
          <p:cNvSpPr>
            <a:spLocks noGrp="1"/>
          </p:cNvSpPr>
          <p:nvPr>
            <p:ph type="title"/>
          </p:nvPr>
        </p:nvSpPr>
        <p:spPr>
          <a:xfrm>
            <a:off x="838200" y="365126"/>
            <a:ext cx="10515600" cy="495300"/>
          </a:xfrm>
        </p:spPr>
        <p:txBody>
          <a:bodyPr>
            <a:normAutofit fontScale="90000"/>
          </a:bodyPr>
          <a:lstStyle/>
          <a:p>
            <a:pPr algn="ctr"/>
            <a:r>
              <a:rPr lang="en-US" sz="3600" b="1" dirty="0">
                <a:solidFill>
                  <a:schemeClr val="accent1">
                    <a:lumMod val="75000"/>
                  </a:schemeClr>
                </a:solidFill>
                <a:latin typeface="Times New Roman" panose="02020603050405020304" pitchFamily="18" charset="0"/>
                <a:cs typeface="Times New Roman" panose="02020603050405020304" pitchFamily="18" charset="0"/>
              </a:rPr>
              <a:t>Problem</a:t>
            </a:r>
          </a:p>
        </p:txBody>
      </p:sp>
      <p:sp>
        <p:nvSpPr>
          <p:cNvPr id="4" name="Slide Number Placeholder 3">
            <a:extLst>
              <a:ext uri="{FF2B5EF4-FFF2-40B4-BE49-F238E27FC236}">
                <a16:creationId xmlns:a16="http://schemas.microsoft.com/office/drawing/2014/main" id="{F0B5F39B-5662-4835-9C48-A862B068210E}"/>
              </a:ext>
            </a:extLst>
          </p:cNvPr>
          <p:cNvSpPr>
            <a:spLocks noGrp="1"/>
          </p:cNvSpPr>
          <p:nvPr>
            <p:ph type="sldNum" sz="quarter" idx="12"/>
          </p:nvPr>
        </p:nvSpPr>
        <p:spPr/>
        <p:txBody>
          <a:bodyPr/>
          <a:lstStyle/>
          <a:p>
            <a:fld id="{D82EC4E9-62E3-4B9E-8C08-45C933F60E25}" type="slidenum">
              <a:rPr lang="en-US" smtClean="0">
                <a:latin typeface="Times New Roman" panose="02020603050405020304" pitchFamily="18" charset="0"/>
                <a:cs typeface="Times New Roman" panose="02020603050405020304" pitchFamily="18" charset="0"/>
              </a:rPr>
              <a:t>3</a:t>
            </a:fld>
            <a:endParaRPr lang="en-US">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A758E400-E857-47D5-BF85-485001E5CF97}"/>
              </a:ext>
            </a:extLst>
          </p:cNvPr>
          <p:cNvCxnSpPr>
            <a:cxnSpLocks/>
          </p:cNvCxnSpPr>
          <p:nvPr/>
        </p:nvCxnSpPr>
        <p:spPr>
          <a:xfrm>
            <a:off x="838200" y="1051560"/>
            <a:ext cx="10515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9EC9400-FE08-4A1E-9D9A-3AA1C4310F80}"/>
              </a:ext>
            </a:extLst>
          </p:cNvPr>
          <p:cNvCxnSpPr>
            <a:cxnSpLocks/>
          </p:cNvCxnSpPr>
          <p:nvPr/>
        </p:nvCxnSpPr>
        <p:spPr>
          <a:xfrm>
            <a:off x="917448" y="6306312"/>
            <a:ext cx="10515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661D41C9-EDA6-4EC9-9251-A0734E4B2C9E}"/>
              </a:ext>
            </a:extLst>
          </p:cNvPr>
          <p:cNvSpPr>
            <a:spLocks noGrp="1"/>
          </p:cNvSpPr>
          <p:nvPr>
            <p:ph idx="1"/>
          </p:nvPr>
        </p:nvSpPr>
        <p:spPr>
          <a:xfrm>
            <a:off x="838200" y="1101598"/>
            <a:ext cx="10515600" cy="5075365"/>
          </a:xfrm>
        </p:spPr>
        <p:txBody>
          <a:bodyPr>
            <a:normAutofit/>
          </a:bodyPr>
          <a:lstStyle/>
          <a:p>
            <a:r>
              <a:rPr lang="en-US" sz="3200" dirty="0">
                <a:effectLst/>
                <a:latin typeface="Times New Roman" panose="02020603050405020304" pitchFamily="18" charset="0"/>
                <a:ea typeface="Times New Roman" panose="02020603050405020304" pitchFamily="18" charset="0"/>
              </a:rPr>
              <a:t>The reliability test plans that are not designed based on the actual use conditions may address wrong failure modes (i.e., the failure modes that are never observed by users) or may not capture some of the most common failure modes. </a:t>
            </a:r>
            <a:endParaRPr lang="en-US" sz="32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7" name="Recorded Sound">
            <a:hlinkClick r:id="" action="ppaction://media"/>
            <a:extLst>
              <a:ext uri="{FF2B5EF4-FFF2-40B4-BE49-F238E27FC236}">
                <a16:creationId xmlns:a16="http://schemas.microsoft.com/office/drawing/2014/main" id="{C67671CF-0608-3E73-E905-FAE9AEC6A4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54730" y="5416932"/>
            <a:ext cx="609600" cy="609600"/>
          </a:xfrm>
          <a:prstGeom prst="rect">
            <a:avLst/>
          </a:prstGeom>
        </p:spPr>
      </p:pic>
    </p:spTree>
    <p:extLst>
      <p:ext uri="{BB962C8B-B14F-4D97-AF65-F5344CB8AC3E}">
        <p14:creationId xmlns:p14="http://schemas.microsoft.com/office/powerpoint/2010/main" val="1607856584"/>
      </p:ext>
    </p:extLst>
  </p:cSld>
  <p:clrMapOvr>
    <a:masterClrMapping/>
  </p:clrMapOvr>
  <mc:AlternateContent xmlns:mc="http://schemas.openxmlformats.org/markup-compatibility/2006">
    <mc:Choice xmlns:p14="http://schemas.microsoft.com/office/powerpoint/2010/main" Requires="p14">
      <p:transition spd="slow" p14:dur="2000" advTm="11132"/>
    </mc:Choice>
    <mc:Fallback>
      <p:transition spd="slow" advTm="11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342F-8E89-4F00-AE8E-ADE4A0774A2F}"/>
              </a:ext>
            </a:extLst>
          </p:cNvPr>
          <p:cNvSpPr>
            <a:spLocks noGrp="1"/>
          </p:cNvSpPr>
          <p:nvPr>
            <p:ph type="title"/>
          </p:nvPr>
        </p:nvSpPr>
        <p:spPr>
          <a:xfrm>
            <a:off x="838200" y="365126"/>
            <a:ext cx="10515600" cy="495300"/>
          </a:xfrm>
        </p:spPr>
        <p:txBody>
          <a:bodyPr>
            <a:normAutofit fontScale="90000"/>
          </a:bodyPr>
          <a:lstStyle/>
          <a:p>
            <a:pPr algn="ctr"/>
            <a:r>
              <a:rPr lang="en-US" sz="3600" b="1" dirty="0">
                <a:solidFill>
                  <a:schemeClr val="accent1">
                    <a:lumMod val="75000"/>
                  </a:schemeClr>
                </a:solidFill>
                <a:latin typeface="Times New Roman" panose="02020603050405020304" pitchFamily="18" charset="0"/>
                <a:cs typeface="Times New Roman" panose="02020603050405020304" pitchFamily="18" charset="0"/>
              </a:rPr>
              <a:t>Objective</a:t>
            </a:r>
          </a:p>
        </p:txBody>
      </p:sp>
      <p:sp>
        <p:nvSpPr>
          <p:cNvPr id="4" name="Slide Number Placeholder 3">
            <a:extLst>
              <a:ext uri="{FF2B5EF4-FFF2-40B4-BE49-F238E27FC236}">
                <a16:creationId xmlns:a16="http://schemas.microsoft.com/office/drawing/2014/main" id="{F0B5F39B-5662-4835-9C48-A862B068210E}"/>
              </a:ext>
            </a:extLst>
          </p:cNvPr>
          <p:cNvSpPr>
            <a:spLocks noGrp="1"/>
          </p:cNvSpPr>
          <p:nvPr>
            <p:ph type="sldNum" sz="quarter" idx="12"/>
          </p:nvPr>
        </p:nvSpPr>
        <p:spPr/>
        <p:txBody>
          <a:bodyPr/>
          <a:lstStyle/>
          <a:p>
            <a:fld id="{D82EC4E9-62E3-4B9E-8C08-45C933F60E25}" type="slidenum">
              <a:rPr lang="en-US" smtClean="0">
                <a:latin typeface="Times New Roman" panose="02020603050405020304" pitchFamily="18" charset="0"/>
                <a:cs typeface="Times New Roman" panose="02020603050405020304" pitchFamily="18" charset="0"/>
              </a:rPr>
              <a:t>4</a:t>
            </a:fld>
            <a:endParaRPr lang="en-US">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A758E400-E857-47D5-BF85-485001E5CF97}"/>
              </a:ext>
            </a:extLst>
          </p:cNvPr>
          <p:cNvCxnSpPr>
            <a:cxnSpLocks/>
          </p:cNvCxnSpPr>
          <p:nvPr/>
        </p:nvCxnSpPr>
        <p:spPr>
          <a:xfrm>
            <a:off x="838200" y="1051560"/>
            <a:ext cx="10515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9EC9400-FE08-4A1E-9D9A-3AA1C4310F80}"/>
              </a:ext>
            </a:extLst>
          </p:cNvPr>
          <p:cNvCxnSpPr>
            <a:cxnSpLocks/>
          </p:cNvCxnSpPr>
          <p:nvPr/>
        </p:nvCxnSpPr>
        <p:spPr>
          <a:xfrm>
            <a:off x="917448" y="6306312"/>
            <a:ext cx="10515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661D41C9-EDA6-4EC9-9251-A0734E4B2C9E}"/>
              </a:ext>
            </a:extLst>
          </p:cNvPr>
          <p:cNvSpPr>
            <a:spLocks noGrp="1"/>
          </p:cNvSpPr>
          <p:nvPr>
            <p:ph idx="1"/>
          </p:nvPr>
        </p:nvSpPr>
        <p:spPr>
          <a:xfrm>
            <a:off x="838200" y="1101598"/>
            <a:ext cx="10515600" cy="5075365"/>
          </a:xfrm>
        </p:spPr>
        <p:txBody>
          <a:bodyPr>
            <a:normAutofit/>
          </a:bodyPr>
          <a:lstStyle/>
          <a:p>
            <a:r>
              <a:rPr lang="en-US" sz="3200" dirty="0">
                <a:effectLst/>
                <a:latin typeface="Times New Roman" panose="02020603050405020304" pitchFamily="18" charset="0"/>
                <a:ea typeface="Calibri" panose="020F0502020204030204" pitchFamily="34" charset="0"/>
                <a:cs typeface="Arial" panose="020B0604020202020204" pitchFamily="34" charset="0"/>
              </a:rPr>
              <a:t>The objective of this study is to design a reliability test for the new product based on the actual use conditions of a similar product that is collected through a user survey. </a:t>
            </a:r>
          </a:p>
          <a:p>
            <a:r>
              <a:rPr lang="en-US" sz="3200" dirty="0">
                <a:effectLst/>
                <a:latin typeface="Times New Roman" panose="02020603050405020304" pitchFamily="18" charset="0"/>
                <a:ea typeface="Calibri" panose="020F0502020204030204" pitchFamily="34" charset="0"/>
                <a:cs typeface="Arial" panose="020B0604020202020204" pitchFamily="34" charset="0"/>
              </a:rPr>
              <a:t>The test plan provides the chance to reveal the most probable failure modes of the new product and save time and money by disregarding the failure modes that will not happen at the actual use conditions.</a:t>
            </a:r>
            <a:endParaRPr lang="en-US" sz="3200" dirty="0">
              <a:effectLst/>
              <a:latin typeface="Calibri" panose="020F0502020204030204" pitchFamily="34" charset="0"/>
              <a:ea typeface="Calibri" panose="020F0502020204030204" pitchFamily="34" charset="0"/>
              <a:cs typeface="Arial" panose="020B0604020202020204" pitchFamily="34" charset="0"/>
            </a:endParaRPr>
          </a:p>
          <a:p>
            <a:endParaRPr lang="en-US" sz="32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7" name="Recorded Sound">
            <a:hlinkClick r:id="" action="ppaction://media"/>
            <a:extLst>
              <a:ext uri="{FF2B5EF4-FFF2-40B4-BE49-F238E27FC236}">
                <a16:creationId xmlns:a16="http://schemas.microsoft.com/office/drawing/2014/main" id="{A4931F5B-240B-58E2-A94C-D1F142019A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23448" y="5451602"/>
            <a:ext cx="609600" cy="609600"/>
          </a:xfrm>
          <a:prstGeom prst="rect">
            <a:avLst/>
          </a:prstGeom>
        </p:spPr>
      </p:pic>
    </p:spTree>
    <p:extLst>
      <p:ext uri="{BB962C8B-B14F-4D97-AF65-F5344CB8AC3E}">
        <p14:creationId xmlns:p14="http://schemas.microsoft.com/office/powerpoint/2010/main" val="1821676981"/>
      </p:ext>
    </p:extLst>
  </p:cSld>
  <p:clrMapOvr>
    <a:masterClrMapping/>
  </p:clrMapOvr>
  <mc:AlternateContent xmlns:mc="http://schemas.openxmlformats.org/markup-compatibility/2006">
    <mc:Choice xmlns:p14="http://schemas.microsoft.com/office/powerpoint/2010/main" Requires="p14">
      <p:transition spd="slow" p14:dur="2000" advTm="26852"/>
    </mc:Choice>
    <mc:Fallback>
      <p:transition spd="slow" advTm="26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342F-8E89-4F00-AE8E-ADE4A0774A2F}"/>
              </a:ext>
            </a:extLst>
          </p:cNvPr>
          <p:cNvSpPr>
            <a:spLocks noGrp="1"/>
          </p:cNvSpPr>
          <p:nvPr>
            <p:ph type="title"/>
          </p:nvPr>
        </p:nvSpPr>
        <p:spPr>
          <a:xfrm>
            <a:off x="838200" y="365126"/>
            <a:ext cx="10515600" cy="495300"/>
          </a:xfrm>
        </p:spPr>
        <p:txBody>
          <a:bodyPr>
            <a:normAutofit fontScale="90000"/>
          </a:bodyPr>
          <a:lstStyle/>
          <a:p>
            <a:pPr algn="ctr"/>
            <a:r>
              <a:rPr lang="en-US" sz="3600" b="1" dirty="0">
                <a:solidFill>
                  <a:schemeClr val="accent1">
                    <a:lumMod val="75000"/>
                  </a:schemeClr>
                </a:solidFill>
                <a:latin typeface="Times New Roman" panose="02020603050405020304" pitchFamily="18" charset="0"/>
                <a:cs typeface="Times New Roman" panose="02020603050405020304" pitchFamily="18" charset="0"/>
              </a:rPr>
              <a:t>Research Approach</a:t>
            </a:r>
          </a:p>
        </p:txBody>
      </p:sp>
      <p:sp>
        <p:nvSpPr>
          <p:cNvPr id="4" name="Slide Number Placeholder 3">
            <a:extLst>
              <a:ext uri="{FF2B5EF4-FFF2-40B4-BE49-F238E27FC236}">
                <a16:creationId xmlns:a16="http://schemas.microsoft.com/office/drawing/2014/main" id="{F0B5F39B-5662-4835-9C48-A862B068210E}"/>
              </a:ext>
            </a:extLst>
          </p:cNvPr>
          <p:cNvSpPr>
            <a:spLocks noGrp="1"/>
          </p:cNvSpPr>
          <p:nvPr>
            <p:ph type="sldNum" sz="quarter" idx="12"/>
          </p:nvPr>
        </p:nvSpPr>
        <p:spPr/>
        <p:txBody>
          <a:bodyPr/>
          <a:lstStyle/>
          <a:p>
            <a:fld id="{D82EC4E9-62E3-4B9E-8C08-45C933F60E25}" type="slidenum">
              <a:rPr lang="en-US" smtClean="0">
                <a:latin typeface="Times New Roman" panose="02020603050405020304" pitchFamily="18" charset="0"/>
                <a:cs typeface="Times New Roman" panose="02020603050405020304" pitchFamily="18" charset="0"/>
              </a:rPr>
              <a:t>5</a:t>
            </a:fld>
            <a:endParaRPr lang="en-US" dirty="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A758E400-E857-47D5-BF85-485001E5CF97}"/>
              </a:ext>
            </a:extLst>
          </p:cNvPr>
          <p:cNvCxnSpPr>
            <a:cxnSpLocks/>
          </p:cNvCxnSpPr>
          <p:nvPr/>
        </p:nvCxnSpPr>
        <p:spPr>
          <a:xfrm>
            <a:off x="838200" y="1051560"/>
            <a:ext cx="10515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9EC9400-FE08-4A1E-9D9A-3AA1C4310F80}"/>
              </a:ext>
            </a:extLst>
          </p:cNvPr>
          <p:cNvCxnSpPr>
            <a:cxnSpLocks/>
          </p:cNvCxnSpPr>
          <p:nvPr/>
        </p:nvCxnSpPr>
        <p:spPr>
          <a:xfrm>
            <a:off x="917448" y="6306312"/>
            <a:ext cx="10515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661D41C9-EDA6-4EC9-9251-A0734E4B2C9E}"/>
              </a:ext>
            </a:extLst>
          </p:cNvPr>
          <p:cNvSpPr>
            <a:spLocks noGrp="1"/>
          </p:cNvSpPr>
          <p:nvPr>
            <p:ph idx="1"/>
          </p:nvPr>
        </p:nvSpPr>
        <p:spPr>
          <a:xfrm>
            <a:off x="838200" y="1101598"/>
            <a:ext cx="10515600" cy="5075365"/>
          </a:xfrm>
        </p:spPr>
        <p:txBody>
          <a:bodyPr>
            <a:normAutofit/>
          </a:bodyPr>
          <a:lstStyle/>
          <a:p>
            <a:r>
              <a:rPr lang="en-US" sz="2000" b="1" dirty="0">
                <a:latin typeface="Times New Roman" panose="02020603050405020304" pitchFamily="18" charset="0"/>
                <a:cs typeface="Times New Roman" panose="02020603050405020304" pitchFamily="18" charset="0"/>
              </a:rPr>
              <a:t>Determine the stress levels and the number of cycles:</a:t>
            </a:r>
          </a:p>
          <a:p>
            <a:pPr marL="0" indent="0">
              <a:buNone/>
            </a:pPr>
            <a:endParaRPr lang="en-US" sz="3200" dirty="0">
              <a:latin typeface="Times New Roman" panose="02020603050405020304" pitchFamily="18" charset="0"/>
              <a:ea typeface="Tahoma" panose="020B0604030504040204" pitchFamily="34" charset="0"/>
              <a:cs typeface="Times New Roman" panose="02020603050405020304" pitchFamily="18" charset="0"/>
            </a:endParaRPr>
          </a:p>
          <a:p>
            <a:pPr marL="0" indent="0">
              <a:buNone/>
            </a:pPr>
            <a:endParaRPr lang="en-US" sz="3200" dirty="0">
              <a:latin typeface="Times New Roman" panose="02020603050405020304" pitchFamily="18" charset="0"/>
              <a:ea typeface="Tahoma" panose="020B0604030504040204" pitchFamily="34" charset="0"/>
              <a:cs typeface="Times New Roman" panose="02020603050405020304" pitchFamily="18" charset="0"/>
            </a:endParaRPr>
          </a:p>
          <a:p>
            <a:pPr marL="0" indent="0">
              <a:buNone/>
            </a:pPr>
            <a:endParaRPr lang="en-US" sz="3200" dirty="0">
              <a:latin typeface="Times New Roman" panose="02020603050405020304" pitchFamily="18" charset="0"/>
              <a:ea typeface="Tahoma" panose="020B0604030504040204" pitchFamily="34" charset="0"/>
              <a:cs typeface="Times New Roman" panose="02020603050405020304" pitchFamily="18" charset="0"/>
            </a:endParaRPr>
          </a:p>
          <a:p>
            <a:pPr marL="0" indent="0">
              <a:buNone/>
            </a:pPr>
            <a:endParaRPr lang="en-US" sz="3200" dirty="0">
              <a:latin typeface="Times New Roman" panose="02020603050405020304" pitchFamily="18" charset="0"/>
              <a:ea typeface="Tahoma" panose="020B0604030504040204" pitchFamily="34" charset="0"/>
              <a:cs typeface="Times New Roman" panose="02020603050405020304" pitchFamily="18" charset="0"/>
            </a:endParaRPr>
          </a:p>
          <a:p>
            <a:r>
              <a:rPr lang="en-US" sz="2000" b="1" dirty="0">
                <a:latin typeface="Times New Roman" panose="02020603050405020304" pitchFamily="18" charset="0"/>
                <a:cs typeface="Times New Roman" panose="02020603050405020304" pitchFamily="18" charset="0"/>
              </a:rPr>
              <a:t>Determine the sample size or the allowable number of failures:</a:t>
            </a:r>
          </a:p>
          <a:p>
            <a:pPr marL="0" indent="0">
              <a:buNone/>
            </a:pPr>
            <a:endParaRPr lang="en-US" sz="3200"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30" name="Group 29">
            <a:extLst>
              <a:ext uri="{FF2B5EF4-FFF2-40B4-BE49-F238E27FC236}">
                <a16:creationId xmlns:a16="http://schemas.microsoft.com/office/drawing/2014/main" id="{385E95CA-8B11-B8BD-ED2A-23B5AF38AC79}"/>
              </a:ext>
            </a:extLst>
          </p:cNvPr>
          <p:cNvGrpSpPr/>
          <p:nvPr/>
        </p:nvGrpSpPr>
        <p:grpSpPr>
          <a:xfrm>
            <a:off x="1021699" y="1570917"/>
            <a:ext cx="10165743" cy="2108020"/>
            <a:chOff x="1237017" y="1637485"/>
            <a:chExt cx="10165743" cy="2108020"/>
          </a:xfrm>
        </p:grpSpPr>
        <p:sp>
          <p:nvSpPr>
            <p:cNvPr id="11" name="TextBox 10">
              <a:extLst>
                <a:ext uri="{FF2B5EF4-FFF2-40B4-BE49-F238E27FC236}">
                  <a16:creationId xmlns:a16="http://schemas.microsoft.com/office/drawing/2014/main" id="{D748CB88-D49A-3702-EB07-99DDA0D43135}"/>
                </a:ext>
              </a:extLst>
            </p:cNvPr>
            <p:cNvSpPr txBox="1"/>
            <p:nvPr/>
          </p:nvSpPr>
          <p:spPr>
            <a:xfrm>
              <a:off x="1237017" y="1784678"/>
              <a:ext cx="2359118" cy="1569660"/>
            </a:xfrm>
            <a:prstGeom prst="rect">
              <a:avLst/>
            </a:prstGeom>
            <a:noFill/>
            <a:ln>
              <a:solidFill>
                <a:schemeClr val="tx1"/>
              </a:solidFill>
            </a:ln>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Collect the actual use conditions (i.e., stresses, stress adjustors* and usage cycles) of a similar product in use through the user survey</a:t>
              </a:r>
            </a:p>
          </p:txBody>
        </p:sp>
        <p:sp>
          <p:nvSpPr>
            <p:cNvPr id="12" name="TextBox 11">
              <a:extLst>
                <a:ext uri="{FF2B5EF4-FFF2-40B4-BE49-F238E27FC236}">
                  <a16:creationId xmlns:a16="http://schemas.microsoft.com/office/drawing/2014/main" id="{151B84DE-2DAF-8387-B30E-1DE9ABBE0BD1}"/>
                </a:ext>
              </a:extLst>
            </p:cNvPr>
            <p:cNvSpPr txBox="1"/>
            <p:nvPr/>
          </p:nvSpPr>
          <p:spPr>
            <a:xfrm>
              <a:off x="4011881" y="1637485"/>
              <a:ext cx="1412582" cy="2062103"/>
            </a:xfrm>
            <a:prstGeom prst="rect">
              <a:avLst/>
            </a:prstGeom>
            <a:noFill/>
            <a:ln>
              <a:solidFill>
                <a:schemeClr val="tx1"/>
              </a:solidFill>
            </a:ln>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Quantify the subjective stress adjustors and combine them though a stress-index (SI) model</a:t>
              </a:r>
            </a:p>
          </p:txBody>
        </p:sp>
        <p:sp>
          <p:nvSpPr>
            <p:cNvPr id="13" name="Arrow: Right 12">
              <a:extLst>
                <a:ext uri="{FF2B5EF4-FFF2-40B4-BE49-F238E27FC236}">
                  <a16:creationId xmlns:a16="http://schemas.microsoft.com/office/drawing/2014/main" id="{CBDEB9E7-73C0-38C0-0481-826B61870367}"/>
                </a:ext>
              </a:extLst>
            </p:cNvPr>
            <p:cNvSpPr/>
            <p:nvPr/>
          </p:nvSpPr>
          <p:spPr>
            <a:xfrm>
              <a:off x="3652663" y="2464476"/>
              <a:ext cx="301035" cy="2100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DBEF9B1F-C15E-BD95-FE39-FA4BD9B1D5CE}"/>
                </a:ext>
              </a:extLst>
            </p:cNvPr>
            <p:cNvSpPr/>
            <p:nvPr/>
          </p:nvSpPr>
          <p:spPr>
            <a:xfrm>
              <a:off x="5489794" y="2464476"/>
              <a:ext cx="301035" cy="2100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1AF2D01-DD01-D6C6-E72C-70D11E555675}"/>
                </a:ext>
              </a:extLst>
            </p:cNvPr>
            <p:cNvSpPr txBox="1"/>
            <p:nvPr/>
          </p:nvSpPr>
          <p:spPr>
            <a:xfrm>
              <a:off x="5852586" y="2111159"/>
              <a:ext cx="1378677" cy="830997"/>
            </a:xfrm>
            <a:prstGeom prst="rect">
              <a:avLst/>
            </a:prstGeom>
            <a:noFill/>
            <a:ln>
              <a:solidFill>
                <a:schemeClr val="tx1"/>
              </a:solidFill>
            </a:ln>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Cluster the quantitative use conditions</a:t>
              </a:r>
            </a:p>
          </p:txBody>
        </p:sp>
        <p:sp>
          <p:nvSpPr>
            <p:cNvPr id="19" name="TextBox 18">
              <a:extLst>
                <a:ext uri="{FF2B5EF4-FFF2-40B4-BE49-F238E27FC236}">
                  <a16:creationId xmlns:a16="http://schemas.microsoft.com/office/drawing/2014/main" id="{955181EC-1C25-EA0E-1073-100B0C0B48BE}"/>
                </a:ext>
              </a:extLst>
            </p:cNvPr>
            <p:cNvSpPr txBox="1"/>
            <p:nvPr/>
          </p:nvSpPr>
          <p:spPr>
            <a:xfrm>
              <a:off x="8718905" y="1879701"/>
              <a:ext cx="2679105" cy="584775"/>
            </a:xfrm>
            <a:prstGeom prst="rect">
              <a:avLst/>
            </a:prstGeom>
            <a:noFill/>
            <a:ln>
              <a:solidFill>
                <a:schemeClr val="tx1"/>
              </a:solidFill>
            </a:ln>
          </p:spPr>
          <p:txBody>
            <a:bodyPr wrap="square" rtlCol="0">
              <a:spAutoFit/>
            </a:bodyPr>
            <a:lstStyle/>
            <a:p>
              <a:r>
                <a:rPr lang="en-US" sz="1600" dirty="0">
                  <a:latin typeface="Times New Roman" panose="02020603050405020304" pitchFamily="18" charset="0"/>
                  <a:cs typeface="Times New Roman" panose="02020603050405020304" pitchFamily="18" charset="0"/>
                </a:rPr>
                <a:t>Apply the clustered use conditions to the devices. </a:t>
              </a:r>
            </a:p>
          </p:txBody>
        </p:sp>
        <p:sp>
          <p:nvSpPr>
            <p:cNvPr id="20" name="TextBox 19">
              <a:extLst>
                <a:ext uri="{FF2B5EF4-FFF2-40B4-BE49-F238E27FC236}">
                  <a16:creationId xmlns:a16="http://schemas.microsoft.com/office/drawing/2014/main" id="{36E3D525-25CD-87C3-DB07-7FA02E2BBA5C}"/>
                </a:ext>
              </a:extLst>
            </p:cNvPr>
            <p:cNvSpPr txBox="1"/>
            <p:nvPr/>
          </p:nvSpPr>
          <p:spPr>
            <a:xfrm>
              <a:off x="8723655" y="2668287"/>
              <a:ext cx="2679105" cy="1077218"/>
            </a:xfrm>
            <a:prstGeom prst="rect">
              <a:avLst/>
            </a:prstGeom>
            <a:noFill/>
            <a:ln>
              <a:solidFill>
                <a:schemeClr val="tx1"/>
              </a:solidFill>
            </a:ln>
          </p:spPr>
          <p:txBody>
            <a:bodyPr wrap="square" rtlCol="0">
              <a:spAutoFit/>
            </a:bodyPr>
            <a:lstStyle/>
            <a:p>
              <a:pPr marL="228600" indent="-228600">
                <a:buAutoNum type="arabicPeriod"/>
              </a:pPr>
              <a:r>
                <a:rPr lang="en-US" sz="1600" dirty="0">
                  <a:latin typeface="Times New Roman" panose="02020603050405020304" pitchFamily="18" charset="0"/>
                  <a:cs typeface="Times New Roman" panose="02020603050405020304" pitchFamily="18" charset="0"/>
                </a:rPr>
                <a:t>Adjust the use conditions through a stress-life model.</a:t>
              </a:r>
            </a:p>
            <a:p>
              <a:pPr marL="228600" indent="-228600">
                <a:buAutoNum type="arabicPeriod"/>
              </a:pPr>
              <a:r>
                <a:rPr lang="en-US" sz="1600" dirty="0">
                  <a:latin typeface="Times New Roman" panose="02020603050405020304" pitchFamily="18" charset="0"/>
                  <a:cs typeface="Times New Roman" panose="02020603050405020304" pitchFamily="18" charset="0"/>
                </a:rPr>
                <a:t>Apply the adjusted use conditions to the devices.</a:t>
              </a:r>
            </a:p>
          </p:txBody>
        </p:sp>
        <p:sp>
          <p:nvSpPr>
            <p:cNvPr id="23" name="Arrow: Right 22">
              <a:extLst>
                <a:ext uri="{FF2B5EF4-FFF2-40B4-BE49-F238E27FC236}">
                  <a16:creationId xmlns:a16="http://schemas.microsoft.com/office/drawing/2014/main" id="{86306E8D-DA83-397C-A1A4-6B5C9D5D113E}"/>
                </a:ext>
              </a:extLst>
            </p:cNvPr>
            <p:cNvSpPr/>
            <p:nvPr/>
          </p:nvSpPr>
          <p:spPr>
            <a:xfrm>
              <a:off x="7305917" y="2171045"/>
              <a:ext cx="1304682" cy="1853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653BE808-E66F-E4AC-7A92-58F4FD2E276D}"/>
                </a:ext>
              </a:extLst>
            </p:cNvPr>
            <p:cNvSpPr/>
            <p:nvPr/>
          </p:nvSpPr>
          <p:spPr>
            <a:xfrm>
              <a:off x="7280223" y="2711907"/>
              <a:ext cx="1330376" cy="1853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928632A-7154-FD32-A5FC-58F2A672A711}"/>
                </a:ext>
              </a:extLst>
            </p:cNvPr>
            <p:cNvSpPr txBox="1"/>
            <p:nvPr/>
          </p:nvSpPr>
          <p:spPr>
            <a:xfrm>
              <a:off x="7255743" y="1637485"/>
              <a:ext cx="1438681" cy="584775"/>
            </a:xfrm>
            <a:prstGeom prst="rect">
              <a:avLst/>
            </a:prstGeom>
            <a:noFill/>
          </p:spPr>
          <p:txBody>
            <a:bodyPr wrap="square" rtlCol="0">
              <a:spAutoFit/>
            </a:bodyPr>
            <a:lstStyle/>
            <a:p>
              <a:pPr algn="ctr"/>
              <a:r>
                <a:rPr lang="en-US" sz="1600" dirty="0">
                  <a:solidFill>
                    <a:srgbClr val="0070C0"/>
                  </a:solidFill>
                  <a:latin typeface="Times New Roman" panose="02020603050405020304" pitchFamily="18" charset="0"/>
                  <a:cs typeface="Times New Roman" panose="02020603050405020304" pitchFamily="18" charset="0"/>
                </a:rPr>
                <a:t>Frequency-accelerated test</a:t>
              </a:r>
            </a:p>
          </p:txBody>
        </p:sp>
        <p:sp>
          <p:nvSpPr>
            <p:cNvPr id="29" name="TextBox 28">
              <a:extLst>
                <a:ext uri="{FF2B5EF4-FFF2-40B4-BE49-F238E27FC236}">
                  <a16:creationId xmlns:a16="http://schemas.microsoft.com/office/drawing/2014/main" id="{D44C0B50-C095-DA54-86CB-229F2DA26AF4}"/>
                </a:ext>
              </a:extLst>
            </p:cNvPr>
            <p:cNvSpPr txBox="1"/>
            <p:nvPr/>
          </p:nvSpPr>
          <p:spPr>
            <a:xfrm>
              <a:off x="7082634" y="2848878"/>
              <a:ext cx="1751247" cy="584775"/>
            </a:xfrm>
            <a:prstGeom prst="rect">
              <a:avLst/>
            </a:prstGeom>
            <a:noFill/>
          </p:spPr>
          <p:txBody>
            <a:bodyPr wrap="square" rtlCol="0">
              <a:spAutoFit/>
            </a:bodyPr>
            <a:lstStyle/>
            <a:p>
              <a:pPr algn="ctr"/>
              <a:r>
                <a:rPr lang="en-US" sz="1600" dirty="0">
                  <a:solidFill>
                    <a:srgbClr val="0070C0"/>
                  </a:solidFill>
                  <a:latin typeface="Times New Roman" panose="02020603050405020304" pitchFamily="18" charset="0"/>
                  <a:cs typeface="Times New Roman" panose="02020603050405020304" pitchFamily="18" charset="0"/>
                </a:rPr>
                <a:t>Stress-accelerated test</a:t>
              </a:r>
            </a:p>
          </p:txBody>
        </p:sp>
      </p:grpSp>
      <p:grpSp>
        <p:nvGrpSpPr>
          <p:cNvPr id="34" name="Group 33">
            <a:extLst>
              <a:ext uri="{FF2B5EF4-FFF2-40B4-BE49-F238E27FC236}">
                <a16:creationId xmlns:a16="http://schemas.microsoft.com/office/drawing/2014/main" id="{860FC3C6-9BF4-C1C9-C858-92437303AB1D}"/>
              </a:ext>
            </a:extLst>
          </p:cNvPr>
          <p:cNvGrpSpPr/>
          <p:nvPr/>
        </p:nvGrpSpPr>
        <p:grpSpPr>
          <a:xfrm>
            <a:off x="1021699" y="4370739"/>
            <a:ext cx="9903619" cy="1658659"/>
            <a:chOff x="1034055" y="1544043"/>
            <a:chExt cx="9903619" cy="1658659"/>
          </a:xfrm>
        </p:grpSpPr>
        <p:sp>
          <p:nvSpPr>
            <p:cNvPr id="27" name="TextBox 26">
              <a:extLst>
                <a:ext uri="{FF2B5EF4-FFF2-40B4-BE49-F238E27FC236}">
                  <a16:creationId xmlns:a16="http://schemas.microsoft.com/office/drawing/2014/main" id="{BDDB50D1-00CF-42CE-5914-858AB5BEADE1}"/>
                </a:ext>
              </a:extLst>
            </p:cNvPr>
            <p:cNvSpPr txBox="1"/>
            <p:nvPr/>
          </p:nvSpPr>
          <p:spPr>
            <a:xfrm>
              <a:off x="1034055" y="1663396"/>
              <a:ext cx="4797554" cy="1323439"/>
            </a:xfrm>
            <a:prstGeom prst="rect">
              <a:avLst/>
            </a:prstGeom>
            <a:noFill/>
            <a:ln>
              <a:solidFill>
                <a:schemeClr val="tx1"/>
              </a:solidFill>
            </a:ln>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Collect the manufacture’s requirements including:</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desired warranty time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desired reliability with some confidence at the warranty time.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Maximum number of failures at the end of the test.</a:t>
              </a:r>
            </a:p>
          </p:txBody>
        </p:sp>
        <mc:AlternateContent xmlns:mc="http://schemas.openxmlformats.org/markup-compatibility/2006">
          <mc:Choice xmlns:a14="http://schemas.microsoft.com/office/drawing/2010/main" Requires="a14">
            <p:sp>
              <p:nvSpPr>
                <p:cNvPr id="31" name="TextBox 30">
                  <a:extLst>
                    <a:ext uri="{FF2B5EF4-FFF2-40B4-BE49-F238E27FC236}">
                      <a16:creationId xmlns:a16="http://schemas.microsoft.com/office/drawing/2014/main" id="{1BED36AE-9B70-21DF-61A6-CC993B016032}"/>
                    </a:ext>
                  </a:extLst>
                </p:cNvPr>
                <p:cNvSpPr txBox="1"/>
                <p:nvPr/>
              </p:nvSpPr>
              <p:spPr>
                <a:xfrm>
                  <a:off x="6532003" y="1544043"/>
                  <a:ext cx="4405671" cy="1658659"/>
                </a:xfrm>
                <a:prstGeom prst="rect">
                  <a:avLst/>
                </a:prstGeom>
                <a:noFill/>
                <a:ln>
                  <a:solidFill>
                    <a:schemeClr val="tx1"/>
                  </a:solidFill>
                </a:ln>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Determine number of samples using the binomial equation:</a:t>
                  </a:r>
                </a:p>
                <a:p>
                  <a:pPr algn="ctr"/>
                  <a:r>
                    <a:rPr lang="en-US" sz="1800" dirty="0">
                      <a:solidFill>
                        <a:srgbClr val="010202"/>
                      </a:solidFill>
                      <a:effectLst/>
                      <a:latin typeface="TimesNewRomanPSMT"/>
                      <a:ea typeface="Calibri" panose="020F0502020204030204" pitchFamily="34" charset="0"/>
                      <a:cs typeface="Arial" panose="020B0604020202020204" pitchFamily="34" charset="0"/>
                    </a:rPr>
                    <a:t>1-</a:t>
                  </a:r>
                  <a:r>
                    <a:rPr lang="el-GR" sz="1800" dirty="0">
                      <a:solidFill>
                        <a:srgbClr val="010202"/>
                      </a:solidFill>
                      <a:effectLst/>
                      <a:latin typeface="TimesNewRomanPSMT"/>
                      <a:ea typeface="Calibri" panose="020F0502020204030204" pitchFamily="34" charset="0"/>
                      <a:cs typeface="Arial" panose="020B0604020202020204" pitchFamily="34" charset="0"/>
                    </a:rPr>
                    <a:t>α</a:t>
                  </a:r>
                  <a:r>
                    <a:rPr lang="en-US" sz="1800" dirty="0">
                      <a:solidFill>
                        <a:srgbClr val="010202"/>
                      </a:solidFill>
                      <a:effectLst/>
                      <a:latin typeface="TimesNewRomanPSMT"/>
                      <a:ea typeface="Calibri" panose="020F0502020204030204" pitchFamily="34" charset="0"/>
                      <a:cs typeface="Arial" panose="020B0604020202020204" pitchFamily="34" charset="0"/>
                    </a:rPr>
                    <a:t>=</a:t>
                  </a:r>
                  <a14:m>
                    <m:oMath xmlns:m="http://schemas.openxmlformats.org/officeDocument/2006/math">
                      <m:nary>
                        <m:naryPr>
                          <m:chr m:val="∑"/>
                          <m:limLoc m:val="subSup"/>
                          <m:ctrlPr>
                            <a:rPr lang="en-US" sz="1800" i="1">
                              <a:solidFill>
                                <a:srgbClr val="010202"/>
                              </a:solidFill>
                              <a:effectLst/>
                              <a:latin typeface="Cambria Math" panose="02040503050406030204" pitchFamily="18" charset="0"/>
                            </a:rPr>
                          </m:ctrlPr>
                        </m:naryPr>
                        <m:sub>
                          <m:r>
                            <a:rPr lang="en-US" sz="18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𝑖</m:t>
                          </m:r>
                          <m:r>
                            <a:rPr lang="en-US" sz="18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=0</m:t>
                          </m:r>
                        </m:sub>
                        <m:sup>
                          <m:r>
                            <a:rPr lang="en-US" sz="18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𝑙</m:t>
                          </m:r>
                        </m:sup>
                        <m:e>
                          <m:f>
                            <m:fPr>
                              <m:ctrlPr>
                                <a:rPr lang="en-US" sz="1800" i="1">
                                  <a:solidFill>
                                    <a:srgbClr val="010202"/>
                                  </a:solidFill>
                                  <a:effectLst/>
                                  <a:latin typeface="Cambria Math" panose="02040503050406030204" pitchFamily="18" charset="0"/>
                                </a:rPr>
                              </m:ctrlPr>
                            </m:fPr>
                            <m:num>
                              <m:r>
                                <a:rPr lang="en-US" sz="1800" i="1" smtClean="0">
                                  <a:solidFill>
                                    <a:srgbClr val="010202"/>
                                  </a:solidFill>
                                  <a:effectLst/>
                                  <a:latin typeface="Cambria Math" panose="02040503050406030204" pitchFamily="18" charset="0"/>
                                  <a:ea typeface="Calibri" panose="020F0502020204030204" pitchFamily="34" charset="0"/>
                                  <a:cs typeface="Arial" panose="020B0604020202020204" pitchFamily="34" charset="0"/>
                                </a:rPr>
                                <m:t>𝑚</m:t>
                              </m:r>
                              <m:r>
                                <a:rPr lang="en-US" sz="18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num>
                            <m:den>
                              <m:r>
                                <a:rPr lang="en-US" sz="18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𝑖</m:t>
                              </m:r>
                              <m:r>
                                <a:rPr lang="en-US" sz="18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d>
                                <m:dPr>
                                  <m:ctrlPr>
                                    <a:rPr lang="en-US" sz="1800" i="1">
                                      <a:solidFill>
                                        <a:srgbClr val="010202"/>
                                      </a:solidFill>
                                      <a:effectLst/>
                                      <a:latin typeface="Cambria Math" panose="02040503050406030204" pitchFamily="18" charset="0"/>
                                    </a:rPr>
                                  </m:ctrlPr>
                                </m:dPr>
                                <m:e>
                                  <m:r>
                                    <a:rPr lang="en-US" sz="1800" i="1" smtClean="0">
                                      <a:solidFill>
                                        <a:srgbClr val="010202"/>
                                      </a:solidFill>
                                      <a:effectLst/>
                                      <a:latin typeface="Cambria Math" panose="02040503050406030204" pitchFamily="18" charset="0"/>
                                      <a:ea typeface="Calibri" panose="020F0502020204030204" pitchFamily="34" charset="0"/>
                                      <a:cs typeface="Arial" panose="020B0604020202020204" pitchFamily="34" charset="0"/>
                                    </a:rPr>
                                    <m:t>𝑚</m:t>
                                  </m:r>
                                  <m:r>
                                    <a:rPr lang="en-US" sz="18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r>
                                    <a:rPr lang="en-US" sz="18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𝑖</m:t>
                                  </m:r>
                                </m:e>
                              </m:d>
                              <m:r>
                                <a:rPr lang="en-US" sz="18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den>
                          </m:f>
                          <m:sSup>
                            <m:sSupPr>
                              <m:ctrlPr>
                                <a:rPr lang="en-US" sz="1800" i="1">
                                  <a:solidFill>
                                    <a:srgbClr val="010202"/>
                                  </a:solidFill>
                                  <a:effectLst/>
                                  <a:latin typeface="Cambria Math" panose="02040503050406030204" pitchFamily="18" charset="0"/>
                                </a:rPr>
                              </m:ctrlPr>
                            </m:sSupPr>
                            <m:e>
                              <m:r>
                                <a:rPr lang="en-US" sz="18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(1−</m:t>
                              </m:r>
                              <m:sSub>
                                <m:sSubPr>
                                  <m:ctrlPr>
                                    <a:rPr lang="en-US" sz="1800" i="1">
                                      <a:solidFill>
                                        <a:srgbClr val="010202"/>
                                      </a:solidFill>
                                      <a:effectLst/>
                                      <a:latin typeface="Cambria Math" panose="02040503050406030204" pitchFamily="18" charset="0"/>
                                    </a:rPr>
                                  </m:ctrlPr>
                                </m:sSubPr>
                                <m:e>
                                  <m:r>
                                    <a:rPr lang="en-US" sz="18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𝑅</m:t>
                                  </m:r>
                                </m:e>
                                <m:sub>
                                  <m:r>
                                    <a:rPr lang="en-US" sz="18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𝑙</m:t>
                                  </m:r>
                                </m:sub>
                              </m:sSub>
                              <m:r>
                                <a:rPr lang="en-US" sz="18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e>
                            <m:sup>
                              <m:r>
                                <a:rPr lang="en-US" sz="18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𝑖</m:t>
                              </m:r>
                            </m:sup>
                          </m:sSup>
                        </m:e>
                      </m:nary>
                      <m:sSup>
                        <m:sSupPr>
                          <m:ctrlPr>
                            <a:rPr lang="en-US" sz="1800" i="1">
                              <a:solidFill>
                                <a:srgbClr val="010202"/>
                              </a:solidFill>
                              <a:effectLst/>
                              <a:latin typeface="Cambria Math" panose="02040503050406030204" pitchFamily="18" charset="0"/>
                            </a:rPr>
                          </m:ctrlPr>
                        </m:sSupPr>
                        <m:e>
                          <m:sSub>
                            <m:sSubPr>
                              <m:ctrlPr>
                                <a:rPr lang="en-US" sz="1800" i="1">
                                  <a:solidFill>
                                    <a:srgbClr val="010202"/>
                                  </a:solidFill>
                                  <a:effectLst/>
                                  <a:latin typeface="Cambria Math" panose="02040503050406030204" pitchFamily="18" charset="0"/>
                                </a:rPr>
                              </m:ctrlPr>
                            </m:sSubPr>
                            <m:e>
                              <m:r>
                                <a:rPr lang="en-US" sz="18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𝑅</m:t>
                              </m:r>
                            </m:e>
                            <m:sub>
                              <m:r>
                                <a:rPr lang="en-US" sz="18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𝑙</m:t>
                              </m:r>
                            </m:sub>
                          </m:sSub>
                        </m:e>
                        <m:sup>
                          <m:r>
                            <a:rPr lang="en-US" sz="18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r>
                            <a:rPr lang="en-US" sz="18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𝑚</m:t>
                          </m:r>
                          <m:r>
                            <a:rPr lang="en-US" sz="18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r>
                            <a:rPr lang="en-US" sz="18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𝑖</m:t>
                          </m:r>
                          <m:r>
                            <a:rPr lang="en-US" sz="18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m:t>
                          </m:r>
                        </m:sup>
                      </m:sSup>
                    </m:oMath>
                  </a14:m>
                  <a:endParaRPr lang="en-US" sz="1600" dirty="0">
                    <a:latin typeface="Times New Roman" panose="02020603050405020304" pitchFamily="18" charset="0"/>
                    <a:cs typeface="Times New Roman" panose="02020603050405020304" pitchFamily="18" charset="0"/>
                  </a:endParaRPr>
                </a:p>
                <a:p>
                  <a:r>
                    <a:rPr lang="en-US" sz="1400" i="1" dirty="0">
                      <a:solidFill>
                        <a:srgbClr val="010202"/>
                      </a:solidFill>
                      <a:effectLst/>
                      <a:latin typeface="TimesNewRomanPSMT"/>
                      <a:ea typeface="Calibri" panose="020F0502020204030204" pitchFamily="34" charset="0"/>
                      <a:cs typeface="Arial" panose="020B0604020202020204" pitchFamily="34" charset="0"/>
                    </a:rPr>
                    <a:t>m</a:t>
                  </a:r>
                  <a:r>
                    <a:rPr lang="en-US" sz="1400" dirty="0">
                      <a:solidFill>
                        <a:srgbClr val="010202"/>
                      </a:solidFill>
                      <a:latin typeface="TimesNewRomanPSMT"/>
                      <a:ea typeface="Calibri" panose="020F0502020204030204" pitchFamily="34" charset="0"/>
                      <a:cs typeface="Arial" panose="020B0604020202020204" pitchFamily="34" charset="0"/>
                    </a:rPr>
                    <a:t>:</a:t>
                  </a:r>
                  <a:r>
                    <a:rPr lang="en-US" sz="1400" dirty="0">
                      <a:solidFill>
                        <a:srgbClr val="010202"/>
                      </a:solidFill>
                      <a:effectLst/>
                      <a:latin typeface="TimesNewRomanPSMT"/>
                      <a:ea typeface="Calibri" panose="020F0502020204030204" pitchFamily="34" charset="0"/>
                      <a:cs typeface="Arial" panose="020B0604020202020204" pitchFamily="34" charset="0"/>
                    </a:rPr>
                    <a:t> the number of samples, </a:t>
                  </a:r>
                  <a14:m>
                    <m:oMath xmlns:m="http://schemas.openxmlformats.org/officeDocument/2006/math">
                      <m:sSub>
                        <m:sSubPr>
                          <m:ctrlPr>
                            <a:rPr lang="en-US" sz="1400" i="1">
                              <a:solidFill>
                                <a:srgbClr val="010202"/>
                              </a:solidFill>
                              <a:effectLst/>
                              <a:latin typeface="Cambria Math" panose="02040503050406030204" pitchFamily="18" charset="0"/>
                            </a:rPr>
                          </m:ctrlPr>
                        </m:sSubPr>
                        <m:e>
                          <m:r>
                            <a:rPr lang="en-US" sz="14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𝑅</m:t>
                          </m:r>
                        </m:e>
                        <m:sub>
                          <m:r>
                            <a:rPr lang="en-US" sz="1400" i="1">
                              <a:solidFill>
                                <a:srgbClr val="010202"/>
                              </a:solidFill>
                              <a:effectLst/>
                              <a:latin typeface="Cambria Math" panose="02040503050406030204" pitchFamily="18" charset="0"/>
                              <a:ea typeface="Calibri" panose="020F0502020204030204" pitchFamily="34" charset="0"/>
                              <a:cs typeface="Arial" panose="020B0604020202020204" pitchFamily="34" charset="0"/>
                            </a:rPr>
                            <m:t>𝑙</m:t>
                          </m:r>
                        </m:sub>
                      </m:sSub>
                      <m:r>
                        <a:rPr lang="en-US" sz="1400" b="0" i="0" smtClean="0">
                          <a:solidFill>
                            <a:srgbClr val="010202"/>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1400" dirty="0">
                      <a:solidFill>
                        <a:srgbClr val="010202"/>
                      </a:solidFill>
                      <a:effectLst/>
                      <a:latin typeface="TimesNewRomanPSMT"/>
                      <a:ea typeface="Times New Roman" panose="02020603050405020304" pitchFamily="18" charset="0"/>
                      <a:cs typeface="Arial" panose="020B0604020202020204" pitchFamily="34" charset="0"/>
                    </a:rPr>
                    <a:t>the lower-bound reliability, </a:t>
                  </a:r>
                  <a:r>
                    <a:rPr lang="en-US" sz="1400" i="1" dirty="0">
                      <a:solidFill>
                        <a:srgbClr val="010202"/>
                      </a:solidFill>
                      <a:effectLst/>
                      <a:latin typeface="TimesNewRomanPSMT"/>
                      <a:ea typeface="Calibri" panose="020F0502020204030204" pitchFamily="34" charset="0"/>
                      <a:cs typeface="Arial" panose="020B0604020202020204" pitchFamily="34" charset="0"/>
                    </a:rPr>
                    <a:t>1-</a:t>
                  </a:r>
                  <a:r>
                    <a:rPr lang="el-GR" sz="1400" i="1" dirty="0">
                      <a:solidFill>
                        <a:srgbClr val="010202"/>
                      </a:solidFill>
                      <a:effectLst/>
                      <a:latin typeface="TimesNewRomanPSMT"/>
                      <a:ea typeface="Calibri" panose="020F0502020204030204" pitchFamily="34" charset="0"/>
                      <a:cs typeface="Arial" panose="020B0604020202020204" pitchFamily="34" charset="0"/>
                    </a:rPr>
                    <a:t>α</a:t>
                  </a:r>
                  <a:r>
                    <a:rPr lang="en-US" sz="1400" dirty="0">
                      <a:solidFill>
                        <a:srgbClr val="010202"/>
                      </a:solidFill>
                      <a:effectLst/>
                      <a:latin typeface="TimesNewRomanPSMT"/>
                      <a:ea typeface="Calibri" panose="020F0502020204030204" pitchFamily="34" charset="0"/>
                      <a:cs typeface="Arial" panose="020B0604020202020204" pitchFamily="34" charset="0"/>
                    </a:rPr>
                    <a:t>: the confidence level, </a:t>
                  </a:r>
                  <a:r>
                    <a:rPr lang="en-US" sz="1400" i="1" dirty="0">
                      <a:solidFill>
                        <a:srgbClr val="010202"/>
                      </a:solidFill>
                      <a:effectLst/>
                      <a:latin typeface="TimesNewRomanPSMT"/>
                      <a:ea typeface="Calibri" panose="020F0502020204030204" pitchFamily="34" charset="0"/>
                      <a:cs typeface="Arial" panose="020B0604020202020204" pitchFamily="34" charset="0"/>
                    </a:rPr>
                    <a:t>l</a:t>
                  </a:r>
                  <a:r>
                    <a:rPr lang="en-US" sz="1400" dirty="0">
                      <a:solidFill>
                        <a:srgbClr val="010202"/>
                      </a:solidFill>
                      <a:effectLst/>
                      <a:latin typeface="TimesNewRomanPSMT"/>
                      <a:ea typeface="Calibri" panose="020F0502020204030204" pitchFamily="34" charset="0"/>
                      <a:cs typeface="Arial" panose="020B0604020202020204" pitchFamily="34" charset="0"/>
                    </a:rPr>
                    <a:t>: the desired maximum number of failures when the test is complete</a:t>
                  </a:r>
                  <a:endParaRPr lang="en-US" sz="1400" dirty="0">
                    <a:latin typeface="Times New Roman" panose="02020603050405020304" pitchFamily="18" charset="0"/>
                    <a:cs typeface="Times New Roman" panose="02020603050405020304" pitchFamily="18" charset="0"/>
                  </a:endParaRPr>
                </a:p>
              </p:txBody>
            </p:sp>
          </mc:Choice>
          <mc:Fallback>
            <p:sp>
              <p:nvSpPr>
                <p:cNvPr id="31" name="TextBox 30">
                  <a:extLst>
                    <a:ext uri="{FF2B5EF4-FFF2-40B4-BE49-F238E27FC236}">
                      <a16:creationId xmlns:a16="http://schemas.microsoft.com/office/drawing/2014/main" id="{1BED36AE-9B70-21DF-61A6-CC993B016032}"/>
                    </a:ext>
                  </a:extLst>
                </p:cNvPr>
                <p:cNvSpPr txBox="1">
                  <a:spLocks noRot="1" noChangeAspect="1" noMove="1" noResize="1" noEditPoints="1" noAdjustHandles="1" noChangeArrowheads="1" noChangeShapeType="1" noTextEdit="1"/>
                </p:cNvSpPr>
                <p:nvPr/>
              </p:nvSpPr>
              <p:spPr>
                <a:xfrm>
                  <a:off x="6532003" y="1544043"/>
                  <a:ext cx="4405671" cy="1658659"/>
                </a:xfrm>
                <a:prstGeom prst="rect">
                  <a:avLst/>
                </a:prstGeom>
                <a:blipFill>
                  <a:blip r:embed="rId4"/>
                  <a:stretch>
                    <a:fillRect l="-276" t="-730" b="-2555"/>
                  </a:stretch>
                </a:blipFill>
                <a:ln>
                  <a:solidFill>
                    <a:schemeClr val="tx1"/>
                  </a:solidFill>
                </a:ln>
              </p:spPr>
              <p:txBody>
                <a:bodyPr/>
                <a:lstStyle/>
                <a:p>
                  <a:r>
                    <a:rPr lang="en-US">
                      <a:noFill/>
                    </a:rPr>
                    <a:t> </a:t>
                  </a:r>
                </a:p>
              </p:txBody>
            </p:sp>
          </mc:Fallback>
        </mc:AlternateContent>
        <p:sp>
          <p:nvSpPr>
            <p:cNvPr id="32" name="Arrow: Right 31">
              <a:extLst>
                <a:ext uri="{FF2B5EF4-FFF2-40B4-BE49-F238E27FC236}">
                  <a16:creationId xmlns:a16="http://schemas.microsoft.com/office/drawing/2014/main" id="{F241E92C-5A04-6412-2E8C-1EA187C34FE7}"/>
                </a:ext>
              </a:extLst>
            </p:cNvPr>
            <p:cNvSpPr/>
            <p:nvPr/>
          </p:nvSpPr>
          <p:spPr>
            <a:xfrm>
              <a:off x="5900962" y="2163307"/>
              <a:ext cx="560641" cy="2100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1DCC2DDA-DF86-9D64-691E-FB24C1D1C531}"/>
              </a:ext>
            </a:extLst>
          </p:cNvPr>
          <p:cNvSpPr txBox="1"/>
          <p:nvPr/>
        </p:nvSpPr>
        <p:spPr>
          <a:xfrm>
            <a:off x="917448" y="6375880"/>
            <a:ext cx="990362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Stress adjustors </a:t>
            </a:r>
            <a:r>
              <a:rPr lang="en-US" sz="1800" b="0" i="0" dirty="0">
                <a:solidFill>
                  <a:srgbClr val="000000"/>
                </a:solidFill>
                <a:effectLst/>
                <a:latin typeface="Times New Roman" panose="02020603050405020304" pitchFamily="18" charset="0"/>
                <a:ea typeface="Times New Roman" panose="02020603050405020304" pitchFamily="18" charset="0"/>
              </a:rPr>
              <a:t>is a variable that increases or decreases the stress magnitude or stress absorption. </a:t>
            </a:r>
            <a:endParaRPr lang="en-US" dirty="0">
              <a:latin typeface="Times New Roman" panose="02020603050405020304" pitchFamily="18" charset="0"/>
              <a:cs typeface="Times New Roman" panose="02020603050405020304" pitchFamily="18" charset="0"/>
            </a:endParaRPr>
          </a:p>
        </p:txBody>
      </p:sp>
      <p:pic>
        <p:nvPicPr>
          <p:cNvPr id="37" name="Recorded Sound">
            <a:hlinkClick r:id="" action="ppaction://media"/>
            <a:extLst>
              <a:ext uri="{FF2B5EF4-FFF2-40B4-BE49-F238E27FC236}">
                <a16:creationId xmlns:a16="http://schemas.microsoft.com/office/drawing/2014/main" id="{B262E85A-437A-9F0C-16A7-901294D3F8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19400" y="5646675"/>
            <a:ext cx="609600" cy="609600"/>
          </a:xfrm>
          <a:prstGeom prst="rect">
            <a:avLst/>
          </a:prstGeom>
        </p:spPr>
      </p:pic>
    </p:spTree>
    <p:extLst>
      <p:ext uri="{BB962C8B-B14F-4D97-AF65-F5344CB8AC3E}">
        <p14:creationId xmlns:p14="http://schemas.microsoft.com/office/powerpoint/2010/main" val="3157497071"/>
      </p:ext>
    </p:extLst>
  </p:cSld>
  <p:clrMapOvr>
    <a:masterClrMapping/>
  </p:clrMapOvr>
  <mc:AlternateContent xmlns:mc="http://schemas.openxmlformats.org/markup-compatibility/2006">
    <mc:Choice xmlns:p14="http://schemas.microsoft.com/office/powerpoint/2010/main" Requires="p14">
      <p:transition spd="slow" p14:dur="2000" advTm="10784"/>
    </mc:Choice>
    <mc:Fallback>
      <p:transition spd="slow" advTm="10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92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342F-8E89-4F00-AE8E-ADE4A0774A2F}"/>
              </a:ext>
            </a:extLst>
          </p:cNvPr>
          <p:cNvSpPr>
            <a:spLocks noGrp="1"/>
          </p:cNvSpPr>
          <p:nvPr>
            <p:ph type="title"/>
          </p:nvPr>
        </p:nvSpPr>
        <p:spPr>
          <a:xfrm>
            <a:off x="838200" y="365126"/>
            <a:ext cx="10515600" cy="495300"/>
          </a:xfrm>
        </p:spPr>
        <p:txBody>
          <a:bodyPr>
            <a:normAutofit fontScale="90000"/>
          </a:bodyPr>
          <a:lstStyle/>
          <a:p>
            <a:pPr algn="ctr"/>
            <a:r>
              <a:rPr lang="en-US" sz="3600" b="1" dirty="0">
                <a:solidFill>
                  <a:schemeClr val="accent1">
                    <a:lumMod val="75000"/>
                  </a:schemeClr>
                </a:solidFill>
                <a:latin typeface="Times New Roman" panose="02020603050405020304" pitchFamily="18" charset="0"/>
                <a:cs typeface="Times New Roman" panose="02020603050405020304" pitchFamily="18" charset="0"/>
              </a:rPr>
              <a:t>Case Study: A Drop Test</a:t>
            </a:r>
          </a:p>
        </p:txBody>
      </p:sp>
      <p:sp>
        <p:nvSpPr>
          <p:cNvPr id="4" name="Slide Number Placeholder 3">
            <a:extLst>
              <a:ext uri="{FF2B5EF4-FFF2-40B4-BE49-F238E27FC236}">
                <a16:creationId xmlns:a16="http://schemas.microsoft.com/office/drawing/2014/main" id="{F0B5F39B-5662-4835-9C48-A862B068210E}"/>
              </a:ext>
            </a:extLst>
          </p:cNvPr>
          <p:cNvSpPr>
            <a:spLocks noGrp="1"/>
          </p:cNvSpPr>
          <p:nvPr>
            <p:ph type="sldNum" sz="quarter" idx="12"/>
          </p:nvPr>
        </p:nvSpPr>
        <p:spPr/>
        <p:txBody>
          <a:bodyPr/>
          <a:lstStyle/>
          <a:p>
            <a:fld id="{D82EC4E9-62E3-4B9E-8C08-45C933F60E25}" type="slidenum">
              <a:rPr lang="en-US" smtClean="0">
                <a:latin typeface="Times New Roman" panose="02020603050405020304" pitchFamily="18" charset="0"/>
                <a:cs typeface="Times New Roman" panose="02020603050405020304" pitchFamily="18" charset="0"/>
              </a:rPr>
              <a:t>6</a:t>
            </a:fld>
            <a:endParaRPr lang="en-US">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A758E400-E857-47D5-BF85-485001E5CF97}"/>
              </a:ext>
            </a:extLst>
          </p:cNvPr>
          <p:cNvCxnSpPr>
            <a:cxnSpLocks/>
          </p:cNvCxnSpPr>
          <p:nvPr/>
        </p:nvCxnSpPr>
        <p:spPr>
          <a:xfrm>
            <a:off x="838200" y="1051560"/>
            <a:ext cx="10515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9EC9400-FE08-4A1E-9D9A-3AA1C4310F80}"/>
              </a:ext>
            </a:extLst>
          </p:cNvPr>
          <p:cNvCxnSpPr>
            <a:cxnSpLocks/>
          </p:cNvCxnSpPr>
          <p:nvPr/>
        </p:nvCxnSpPr>
        <p:spPr>
          <a:xfrm>
            <a:off x="917448" y="6306312"/>
            <a:ext cx="10515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661D41C9-EDA6-4EC9-9251-A0734E4B2C9E}"/>
              </a:ext>
            </a:extLst>
          </p:cNvPr>
          <p:cNvSpPr>
            <a:spLocks noGrp="1"/>
          </p:cNvSpPr>
          <p:nvPr>
            <p:ph idx="1"/>
          </p:nvPr>
        </p:nvSpPr>
        <p:spPr>
          <a:xfrm>
            <a:off x="838200" y="1101598"/>
            <a:ext cx="10515600" cy="5075365"/>
          </a:xfrm>
        </p:spPr>
        <p:txBody>
          <a:bodyPr>
            <a:normAutofit/>
          </a:bodyPr>
          <a:lstStyle/>
          <a:p>
            <a:r>
              <a:rPr lang="en-US" sz="2400" dirty="0">
                <a:latin typeface="Times New Roman" panose="02020603050405020304" pitchFamily="18" charset="0"/>
                <a:ea typeface="Tahoma" panose="020B0604030504040204" pitchFamily="34" charset="0"/>
                <a:cs typeface="Times New Roman" panose="02020603050405020304" pitchFamily="18" charset="0"/>
              </a:rPr>
              <a:t>The case study designs a frequency-accelerated and a stress-accelerated drop test for a handheld electronic device. </a:t>
            </a:r>
          </a:p>
          <a:p>
            <a:r>
              <a:rPr lang="en-US" sz="2400" dirty="0">
                <a:latin typeface="Times New Roman" panose="02020603050405020304" pitchFamily="18" charset="0"/>
                <a:ea typeface="Tahoma" panose="020B0604030504040204" pitchFamily="34" charset="0"/>
                <a:cs typeface="Times New Roman" panose="02020603050405020304" pitchFamily="18" charset="0"/>
              </a:rPr>
              <a:t>A user survey dataset was simulated that contained the users’ responses to the number of times their devices dropped in a typical month and the applicable stress adjustors (i.e., the drop height, the surface type that hits the device, and the user activity) during the drops. For instance, a user had:</a:t>
            </a:r>
          </a:p>
          <a:p>
            <a:pPr marL="914400" lvl="1" indent="-457200">
              <a:buFont typeface="+mj-lt"/>
              <a:buAutoNum type="arabicPeriod"/>
            </a:pPr>
            <a:r>
              <a:rPr lang="en-US" sz="2000" dirty="0">
                <a:latin typeface="Times New Roman" panose="02020603050405020304" pitchFamily="18" charset="0"/>
                <a:ea typeface="Tahoma" panose="020B0604030504040204" pitchFamily="34" charset="0"/>
                <a:cs typeface="Times New Roman" panose="02020603050405020304" pitchFamily="18" charset="0"/>
              </a:rPr>
              <a:t>10 drops from knee heigh on a semi-hard surface when he was seating.</a:t>
            </a:r>
          </a:p>
          <a:p>
            <a:pPr marL="914400" lvl="1" indent="-457200">
              <a:buFont typeface="+mj-lt"/>
              <a:buAutoNum type="arabicPeriod"/>
            </a:pPr>
            <a:r>
              <a:rPr lang="en-US" sz="2000" dirty="0">
                <a:latin typeface="Times New Roman" panose="02020603050405020304" pitchFamily="18" charset="0"/>
                <a:ea typeface="Tahoma" panose="020B0604030504040204" pitchFamily="34" charset="0"/>
                <a:cs typeface="Times New Roman" panose="02020603050405020304" pitchFamily="18" charset="0"/>
              </a:rPr>
              <a:t>4 drops from waist height on a hard surface when he was running.</a:t>
            </a:r>
          </a:p>
          <a:p>
            <a:r>
              <a:rPr lang="en-US" sz="2400" dirty="0">
                <a:latin typeface="Times New Roman" panose="02020603050405020304" pitchFamily="18" charset="0"/>
                <a:ea typeface="Tahoma" panose="020B0604030504040204" pitchFamily="34" charset="0"/>
                <a:cs typeface="Times New Roman" panose="02020603050405020304" pitchFamily="18" charset="0"/>
              </a:rPr>
              <a:t>The dataset assumed 1000 users.</a:t>
            </a:r>
          </a:p>
          <a:p>
            <a:endParaRPr lang="en-US" sz="2400" dirty="0">
              <a:latin typeface="Times New Roman" panose="02020603050405020304" pitchFamily="18" charset="0"/>
              <a:ea typeface="Tahoma" panose="020B0604030504040204" pitchFamily="34" charset="0"/>
              <a:cs typeface="Times New Roman" panose="02020603050405020304" pitchFamily="18" charset="0"/>
            </a:endParaRPr>
          </a:p>
          <a:p>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655D4D2E-99C9-8058-0241-EEFC0DD53C70}"/>
              </a:ext>
            </a:extLst>
          </p:cNvPr>
          <p:cNvPicPr>
            <a:picLocks noChangeAspect="1"/>
          </p:cNvPicPr>
          <p:nvPr/>
        </p:nvPicPr>
        <p:blipFill>
          <a:blip r:embed="rId4"/>
          <a:stretch>
            <a:fillRect/>
          </a:stretch>
        </p:blipFill>
        <p:spPr>
          <a:xfrm>
            <a:off x="9173384" y="3555018"/>
            <a:ext cx="1617631" cy="2201384"/>
          </a:xfrm>
          <a:prstGeom prst="rect">
            <a:avLst/>
          </a:prstGeom>
        </p:spPr>
      </p:pic>
      <p:cxnSp>
        <p:nvCxnSpPr>
          <p:cNvPr id="12" name="Straight Arrow Connector 11">
            <a:extLst>
              <a:ext uri="{FF2B5EF4-FFF2-40B4-BE49-F238E27FC236}">
                <a16:creationId xmlns:a16="http://schemas.microsoft.com/office/drawing/2014/main" id="{2752C2F7-0A0C-B06D-59A0-67BE201BD1D6}"/>
              </a:ext>
            </a:extLst>
          </p:cNvPr>
          <p:cNvCxnSpPr>
            <a:cxnSpLocks/>
          </p:cNvCxnSpPr>
          <p:nvPr/>
        </p:nvCxnSpPr>
        <p:spPr>
          <a:xfrm flipV="1">
            <a:off x="9403492" y="5399903"/>
            <a:ext cx="531340" cy="40653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50AADF2-4F8C-A61A-D70D-E1B84DDD5771}"/>
              </a:ext>
            </a:extLst>
          </p:cNvPr>
          <p:cNvSpPr txBox="1"/>
          <p:nvPr/>
        </p:nvSpPr>
        <p:spPr>
          <a:xfrm>
            <a:off x="8721056" y="5689680"/>
            <a:ext cx="904655"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Surface</a:t>
            </a:r>
          </a:p>
        </p:txBody>
      </p:sp>
      <p:sp>
        <p:nvSpPr>
          <p:cNvPr id="15" name="TextBox 14">
            <a:extLst>
              <a:ext uri="{FF2B5EF4-FFF2-40B4-BE49-F238E27FC236}">
                <a16:creationId xmlns:a16="http://schemas.microsoft.com/office/drawing/2014/main" id="{F4895772-0258-B1AD-6BD3-57433469E1B7}"/>
              </a:ext>
            </a:extLst>
          </p:cNvPr>
          <p:cNvSpPr txBox="1"/>
          <p:nvPr/>
        </p:nvSpPr>
        <p:spPr>
          <a:xfrm>
            <a:off x="10967174" y="4926680"/>
            <a:ext cx="762955"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Height</a:t>
            </a:r>
          </a:p>
        </p:txBody>
      </p:sp>
      <p:sp>
        <p:nvSpPr>
          <p:cNvPr id="16" name="Right Brace 15">
            <a:extLst>
              <a:ext uri="{FF2B5EF4-FFF2-40B4-BE49-F238E27FC236}">
                <a16:creationId xmlns:a16="http://schemas.microsoft.com/office/drawing/2014/main" id="{8A6218FF-5F68-67BD-AF77-BBCC37199AE6}"/>
              </a:ext>
            </a:extLst>
          </p:cNvPr>
          <p:cNvSpPr/>
          <p:nvPr/>
        </p:nvSpPr>
        <p:spPr>
          <a:xfrm>
            <a:off x="10791015" y="4924168"/>
            <a:ext cx="138536" cy="321275"/>
          </a:xfrm>
          <a:prstGeom prst="righ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55697CC1-5430-E362-FC29-583EB13E505D}"/>
              </a:ext>
            </a:extLst>
          </p:cNvPr>
          <p:cNvCxnSpPr>
            <a:cxnSpLocks/>
          </p:cNvCxnSpPr>
          <p:nvPr/>
        </p:nvCxnSpPr>
        <p:spPr>
          <a:xfrm>
            <a:off x="9034848" y="4924168"/>
            <a:ext cx="955589" cy="740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0" name="Right Brace 19">
            <a:extLst>
              <a:ext uri="{FF2B5EF4-FFF2-40B4-BE49-F238E27FC236}">
                <a16:creationId xmlns:a16="http://schemas.microsoft.com/office/drawing/2014/main" id="{35EA51F8-1443-244F-9F4E-3B00AA92DD36}"/>
              </a:ext>
            </a:extLst>
          </p:cNvPr>
          <p:cNvSpPr/>
          <p:nvPr/>
        </p:nvSpPr>
        <p:spPr>
          <a:xfrm rot="19400114">
            <a:off x="10511303" y="3519629"/>
            <a:ext cx="199732" cy="591131"/>
          </a:xfrm>
          <a:prstGeom prst="righ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98553E4B-201A-0E14-B4C2-25B9BC141E9B}"/>
              </a:ext>
            </a:extLst>
          </p:cNvPr>
          <p:cNvSpPr txBox="1"/>
          <p:nvPr/>
        </p:nvSpPr>
        <p:spPr>
          <a:xfrm>
            <a:off x="10686534" y="3543570"/>
            <a:ext cx="121302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No. of Drops</a:t>
            </a:r>
          </a:p>
        </p:txBody>
      </p:sp>
      <p:sp>
        <p:nvSpPr>
          <p:cNvPr id="22" name="TextBox 21">
            <a:extLst>
              <a:ext uri="{FF2B5EF4-FFF2-40B4-BE49-F238E27FC236}">
                <a16:creationId xmlns:a16="http://schemas.microsoft.com/office/drawing/2014/main" id="{28075E9A-DCF7-B0BB-7CAE-BBB4510A8AED}"/>
              </a:ext>
            </a:extLst>
          </p:cNvPr>
          <p:cNvSpPr txBox="1"/>
          <p:nvPr/>
        </p:nvSpPr>
        <p:spPr>
          <a:xfrm>
            <a:off x="8234270" y="4777685"/>
            <a:ext cx="838202"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Activity</a:t>
            </a:r>
          </a:p>
        </p:txBody>
      </p:sp>
      <p:pic>
        <p:nvPicPr>
          <p:cNvPr id="26" name="Picture 25">
            <a:extLst>
              <a:ext uri="{FF2B5EF4-FFF2-40B4-BE49-F238E27FC236}">
                <a16:creationId xmlns:a16="http://schemas.microsoft.com/office/drawing/2014/main" id="{1653BCC9-0C0C-3EF7-186D-7C0AB0C37D83}"/>
              </a:ext>
            </a:extLst>
          </p:cNvPr>
          <p:cNvPicPr>
            <a:picLocks noChangeAspect="1"/>
          </p:cNvPicPr>
          <p:nvPr/>
        </p:nvPicPr>
        <p:blipFill>
          <a:blip r:embed="rId5"/>
          <a:stretch>
            <a:fillRect/>
          </a:stretch>
        </p:blipFill>
        <p:spPr>
          <a:xfrm>
            <a:off x="2502105" y="4519320"/>
            <a:ext cx="5283754" cy="1478137"/>
          </a:xfrm>
          <a:prstGeom prst="rect">
            <a:avLst/>
          </a:prstGeom>
        </p:spPr>
      </p:pic>
      <p:sp>
        <p:nvSpPr>
          <p:cNvPr id="27" name="TextBox 26">
            <a:extLst>
              <a:ext uri="{FF2B5EF4-FFF2-40B4-BE49-F238E27FC236}">
                <a16:creationId xmlns:a16="http://schemas.microsoft.com/office/drawing/2014/main" id="{838680B8-7998-AEC6-BCAE-81E0FFC7C63B}"/>
              </a:ext>
            </a:extLst>
          </p:cNvPr>
          <p:cNvSpPr txBox="1"/>
          <p:nvPr/>
        </p:nvSpPr>
        <p:spPr>
          <a:xfrm>
            <a:off x="917448" y="6375880"/>
            <a:ext cx="990362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 Stress adjustors </a:t>
            </a:r>
            <a:r>
              <a:rPr lang="en-US" sz="1800" b="0" i="0" dirty="0">
                <a:solidFill>
                  <a:srgbClr val="000000"/>
                </a:solidFill>
                <a:effectLst/>
                <a:latin typeface="Times New Roman" panose="02020603050405020304" pitchFamily="18" charset="0"/>
                <a:ea typeface="Times New Roman" panose="02020603050405020304" pitchFamily="18" charset="0"/>
              </a:rPr>
              <a:t>is a variable that increases or decreases the stress magnitude or stress absorption. </a:t>
            </a:r>
            <a:endParaRPr lang="en-US" dirty="0">
              <a:latin typeface="Times New Roman" panose="02020603050405020304" pitchFamily="18" charset="0"/>
              <a:cs typeface="Times New Roman" panose="02020603050405020304" pitchFamily="18" charset="0"/>
            </a:endParaRPr>
          </a:p>
        </p:txBody>
      </p:sp>
      <p:pic>
        <p:nvPicPr>
          <p:cNvPr id="28" name="Recorded Sound">
            <a:hlinkClick r:id="" action="ppaction://media"/>
            <a:extLst>
              <a:ext uri="{FF2B5EF4-FFF2-40B4-BE49-F238E27FC236}">
                <a16:creationId xmlns:a16="http://schemas.microsoft.com/office/drawing/2014/main" id="{9F39F7AC-B555-9E87-E32A-726A185CC8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72291" y="5538768"/>
            <a:ext cx="609600" cy="609600"/>
          </a:xfrm>
          <a:prstGeom prst="rect">
            <a:avLst/>
          </a:prstGeom>
        </p:spPr>
      </p:pic>
    </p:spTree>
    <p:extLst>
      <p:ext uri="{BB962C8B-B14F-4D97-AF65-F5344CB8AC3E}">
        <p14:creationId xmlns:p14="http://schemas.microsoft.com/office/powerpoint/2010/main" val="654714316"/>
      </p:ext>
    </p:extLst>
  </p:cSld>
  <p:clrMapOvr>
    <a:masterClrMapping/>
  </p:clrMapOvr>
  <mc:AlternateContent xmlns:mc="http://schemas.openxmlformats.org/markup-compatibility/2006">
    <mc:Choice xmlns:p14="http://schemas.microsoft.com/office/powerpoint/2010/main" Requires="p14">
      <p:transition spd="slow" p14:dur="2000" advTm="82115"/>
    </mc:Choice>
    <mc:Fallback>
      <p:transition spd="slow" advTm="82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15"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342F-8E89-4F00-AE8E-ADE4A0774A2F}"/>
              </a:ext>
            </a:extLst>
          </p:cNvPr>
          <p:cNvSpPr>
            <a:spLocks noGrp="1"/>
          </p:cNvSpPr>
          <p:nvPr>
            <p:ph type="title"/>
          </p:nvPr>
        </p:nvSpPr>
        <p:spPr>
          <a:xfrm>
            <a:off x="838200" y="365126"/>
            <a:ext cx="10515600" cy="495300"/>
          </a:xfrm>
        </p:spPr>
        <p:txBody>
          <a:bodyPr>
            <a:normAutofit fontScale="90000"/>
          </a:bodyPr>
          <a:lstStyle/>
          <a:p>
            <a:pPr algn="ctr"/>
            <a:r>
              <a:rPr lang="en-US" sz="3600" b="1" dirty="0">
                <a:solidFill>
                  <a:schemeClr val="accent1">
                    <a:lumMod val="75000"/>
                  </a:schemeClr>
                </a:solidFill>
                <a:latin typeface="Times New Roman" panose="02020603050405020304" pitchFamily="18" charset="0"/>
                <a:cs typeface="Times New Roman" panose="02020603050405020304" pitchFamily="18" charset="0"/>
              </a:rPr>
              <a:t>Quantifying the Stress Adjustors</a:t>
            </a:r>
          </a:p>
        </p:txBody>
      </p:sp>
      <p:sp>
        <p:nvSpPr>
          <p:cNvPr id="4" name="Slide Number Placeholder 3">
            <a:extLst>
              <a:ext uri="{FF2B5EF4-FFF2-40B4-BE49-F238E27FC236}">
                <a16:creationId xmlns:a16="http://schemas.microsoft.com/office/drawing/2014/main" id="{F0B5F39B-5662-4835-9C48-A862B068210E}"/>
              </a:ext>
            </a:extLst>
          </p:cNvPr>
          <p:cNvSpPr>
            <a:spLocks noGrp="1"/>
          </p:cNvSpPr>
          <p:nvPr>
            <p:ph type="sldNum" sz="quarter" idx="12"/>
          </p:nvPr>
        </p:nvSpPr>
        <p:spPr/>
        <p:txBody>
          <a:bodyPr/>
          <a:lstStyle/>
          <a:p>
            <a:fld id="{D82EC4E9-62E3-4B9E-8C08-45C933F60E25}" type="slidenum">
              <a:rPr lang="en-US" smtClean="0">
                <a:latin typeface="Times New Roman" panose="02020603050405020304" pitchFamily="18" charset="0"/>
                <a:cs typeface="Times New Roman" panose="02020603050405020304" pitchFamily="18" charset="0"/>
              </a:rPr>
              <a:t>7</a:t>
            </a:fld>
            <a:endParaRPr lang="en-US">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A758E400-E857-47D5-BF85-485001E5CF97}"/>
              </a:ext>
            </a:extLst>
          </p:cNvPr>
          <p:cNvCxnSpPr>
            <a:cxnSpLocks/>
          </p:cNvCxnSpPr>
          <p:nvPr/>
        </p:nvCxnSpPr>
        <p:spPr>
          <a:xfrm>
            <a:off x="838200" y="1051560"/>
            <a:ext cx="10515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9EC9400-FE08-4A1E-9D9A-3AA1C4310F80}"/>
              </a:ext>
            </a:extLst>
          </p:cNvPr>
          <p:cNvCxnSpPr>
            <a:cxnSpLocks/>
          </p:cNvCxnSpPr>
          <p:nvPr/>
        </p:nvCxnSpPr>
        <p:spPr>
          <a:xfrm>
            <a:off x="917448" y="5972700"/>
            <a:ext cx="10515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 name="Content Placeholder 4">
                <a:extLst>
                  <a:ext uri="{FF2B5EF4-FFF2-40B4-BE49-F238E27FC236}">
                    <a16:creationId xmlns:a16="http://schemas.microsoft.com/office/drawing/2014/main" id="{661D41C9-EDA6-4EC9-9251-A0734E4B2C9E}"/>
                  </a:ext>
                </a:extLst>
              </p:cNvPr>
              <p:cNvSpPr>
                <a:spLocks noGrp="1"/>
              </p:cNvSpPr>
              <p:nvPr>
                <p:ph idx="1"/>
              </p:nvPr>
            </p:nvSpPr>
            <p:spPr>
              <a:xfrm>
                <a:off x="838200" y="1101598"/>
                <a:ext cx="10515600" cy="5075365"/>
              </a:xfrm>
            </p:spPr>
            <p:txBody>
              <a:bodyPr>
                <a:normAutofit/>
              </a:bodyPr>
              <a:lstStyle/>
              <a:p>
                <a:r>
                  <a:rPr lang="en-US" sz="2400" dirty="0">
                    <a:latin typeface="Times New Roman" panose="02020603050405020304" pitchFamily="18" charset="0"/>
                    <a:ea typeface="Tahoma" panose="020B0604030504040204" pitchFamily="34" charset="0"/>
                    <a:cs typeface="Times New Roman" panose="02020603050405020304" pitchFamily="18" charset="0"/>
                  </a:rPr>
                  <a:t>Score the stress adjustors:</a:t>
                </a:r>
              </a:p>
              <a:p>
                <a:endParaRPr lang="en-US" sz="2400" dirty="0">
                  <a:latin typeface="Times New Roman" panose="02020603050405020304" pitchFamily="18" charset="0"/>
                  <a:ea typeface="Tahoma" panose="020B0604030504040204" pitchFamily="34" charset="0"/>
                  <a:cs typeface="Times New Roman" panose="02020603050405020304" pitchFamily="18" charset="0"/>
                </a:endParaRPr>
              </a:p>
              <a:p>
                <a:endParaRPr lang="en-US" sz="2400" dirty="0">
                  <a:latin typeface="Times New Roman" panose="02020603050405020304" pitchFamily="18" charset="0"/>
                  <a:ea typeface="Tahoma" panose="020B0604030504040204" pitchFamily="34" charset="0"/>
                  <a:cs typeface="Times New Roman" panose="02020603050405020304" pitchFamily="18" charset="0"/>
                </a:endParaRPr>
              </a:p>
              <a:p>
                <a:endParaRPr lang="en-US" sz="2400" dirty="0">
                  <a:latin typeface="Times New Roman" panose="02020603050405020304" pitchFamily="18" charset="0"/>
                  <a:ea typeface="Tahoma" panose="020B0604030504040204" pitchFamily="34" charset="0"/>
                  <a:cs typeface="Times New Roman" panose="02020603050405020304" pitchFamily="18" charset="0"/>
                </a:endParaRPr>
              </a:p>
              <a:p>
                <a:r>
                  <a:rPr lang="en-US" sz="2400" dirty="0">
                    <a:latin typeface="Times New Roman" panose="02020603050405020304" pitchFamily="18" charset="0"/>
                    <a:ea typeface="Tahoma" panose="020B0604030504040204" pitchFamily="34" charset="0"/>
                    <a:cs typeface="Times New Roman" panose="02020603050405020304" pitchFamily="18" charset="0"/>
                  </a:rPr>
                  <a:t>Combine the stress adjustors through a stress-index (SI) model to find a unique SI value:</a:t>
                </a:r>
              </a:p>
              <a:p>
                <a:pPr lvl="1"/>
                <a14:m>
                  <m:oMath xmlns:m="http://schemas.openxmlformats.org/officeDocument/2006/math">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𝑆𝐼</m:t>
                    </m:r>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m:t>
                    </m:r>
                    <m:nary>
                      <m:naryPr>
                        <m:chr m:val="∏"/>
                        <m:limLoc m:val="subSup"/>
                        <m:ctrlPr>
                          <a:rPr lang="en-US" sz="1800" i="1">
                            <a:effectLst/>
                            <a:latin typeface="Cambria Math" panose="02040503050406030204" pitchFamily="18" charset="0"/>
                            <a:cs typeface="Times New Roman" panose="02020603050405020304" pitchFamily="18" charset="0"/>
                          </a:rPr>
                        </m:ctrlPr>
                      </m:naryPr>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m:t>
                        </m:r>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sub>
                      <m:sup>
                        <m:r>
                          <a:rPr lang="en-US" sz="1800" i="1">
                            <a:effectLst/>
                            <a:latin typeface="Cambria Math" panose="02040503050406030204" pitchFamily="18" charset="0"/>
                            <a:ea typeface="Calibri" panose="020F0502020204030204" pitchFamily="34" charset="0"/>
                            <a:cs typeface="Times New Roman" panose="02020603050405020304" pitchFamily="18" charset="0"/>
                          </a:rPr>
                          <m:t>3</m:t>
                        </m:r>
                      </m:sup>
                      <m:e>
                        <m:sSub>
                          <m:sSubPr>
                            <m:ctrlPr>
                              <a:rPr lang="en-US" sz="1800"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𝑠</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m:t>
                            </m:r>
                          </m:sub>
                        </m:sSub>
                      </m:e>
                    </m:nary>
                  </m:oMath>
                </a14:m>
                <a:endParaRPr lang="en-US" sz="1800" dirty="0">
                  <a:latin typeface="Times New Roman" panose="02020603050405020304" pitchFamily="18" charset="0"/>
                  <a:ea typeface="Tahoma" panose="020B0604030504040204" pitchFamily="34" charset="0"/>
                  <a:cs typeface="Times New Roman" panose="02020603050405020304" pitchFamily="18" charset="0"/>
                </a:endParaRPr>
              </a:p>
              <a:p>
                <a:r>
                  <a:rPr lang="en-US" sz="2400" dirty="0">
                    <a:latin typeface="Times New Roman" panose="02020603050405020304" pitchFamily="18" charset="0"/>
                    <a:ea typeface="Tahoma" panose="020B0604030504040204" pitchFamily="34" charset="0"/>
                    <a:cs typeface="Times New Roman" panose="02020603050405020304" pitchFamily="18" charset="0"/>
                  </a:rPr>
                  <a:t>For instance, for a drop from head height on a soft surface during a benign activity, the SI value is:</a:t>
                </a:r>
              </a:p>
              <a:p>
                <a:pPr marL="457200" lvl="1" indent="0">
                  <a:buNone/>
                </a:pPr>
                <a:r>
                  <a:rPr lang="en-US" sz="2000" dirty="0">
                    <a:latin typeface="Times New Roman" panose="02020603050405020304" pitchFamily="18" charset="0"/>
                    <a:ea typeface="Tahoma" panose="020B0604030504040204" pitchFamily="34" charset="0"/>
                    <a:cs typeface="Times New Roman" panose="02020603050405020304" pitchFamily="18" charset="0"/>
                  </a:rPr>
                  <a:t>SI=100</a:t>
                </a:r>
                <a14:m>
                  <m:oMath xmlns:m="http://schemas.openxmlformats.org/officeDocument/2006/math">
                    <m:r>
                      <a:rPr lang="en-US" sz="20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25×50=</m:t>
                    </m:r>
                    <m:sSup>
                      <m:sSupPr>
                        <m:ctrlPr>
                          <a:rPr lang="en-US" sz="20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sz="2000" b="0" i="1" smtClean="0">
                            <a:latin typeface="Cambria Math" panose="02040503050406030204" pitchFamily="18" charset="0"/>
                            <a:ea typeface="Cambria Math" panose="02040503050406030204" pitchFamily="18" charset="0"/>
                            <a:cs typeface="Times New Roman" panose="02020603050405020304" pitchFamily="18" charset="0"/>
                          </a:rPr>
                          <m:t>1.25</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10</m:t>
                        </m:r>
                      </m:e>
                      <m:sup>
                        <m:r>
                          <a:rPr lang="en-US" sz="2000" b="0" i="1" smtClean="0">
                            <a:latin typeface="Cambria Math" panose="02040503050406030204" pitchFamily="18" charset="0"/>
                            <a:ea typeface="Cambria Math" panose="02040503050406030204" pitchFamily="18" charset="0"/>
                            <a:cs typeface="Times New Roman" panose="02020603050405020304" pitchFamily="18" charset="0"/>
                          </a:rPr>
                          <m:t>5</m:t>
                        </m:r>
                      </m:sup>
                    </m:sSup>
                  </m:oMath>
                </a14:m>
                <a:endParaRPr lang="en-US" sz="2000" dirty="0">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5" name="Content Placeholder 4">
                <a:extLst>
                  <a:ext uri="{FF2B5EF4-FFF2-40B4-BE49-F238E27FC236}">
                    <a16:creationId xmlns:a16="http://schemas.microsoft.com/office/drawing/2014/main" id="{661D41C9-EDA6-4EC9-9251-A0734E4B2C9E}"/>
                  </a:ext>
                </a:extLst>
              </p:cNvPr>
              <p:cNvSpPr>
                <a:spLocks noGrp="1" noRot="1" noChangeAspect="1" noMove="1" noResize="1" noEditPoints="1" noAdjustHandles="1" noChangeArrowheads="1" noChangeShapeType="1" noTextEdit="1"/>
              </p:cNvSpPr>
              <p:nvPr>
                <p:ph idx="1"/>
              </p:nvPr>
            </p:nvSpPr>
            <p:spPr>
              <a:xfrm>
                <a:off x="838200" y="1101598"/>
                <a:ext cx="10515600" cy="5075365"/>
              </a:xfrm>
              <a:blipFill>
                <a:blip r:embed="rId4"/>
                <a:stretch>
                  <a:fillRect l="-812" t="-1683" r="-580"/>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96C68C36-BB5B-F3DB-D793-606FECBB127B}"/>
              </a:ext>
            </a:extLst>
          </p:cNvPr>
          <p:cNvGrpSpPr/>
          <p:nvPr/>
        </p:nvGrpSpPr>
        <p:grpSpPr>
          <a:xfrm>
            <a:off x="1022522" y="1434892"/>
            <a:ext cx="8475705" cy="1496030"/>
            <a:chOff x="1003987" y="1661817"/>
            <a:chExt cx="8475705" cy="1496030"/>
          </a:xfrm>
        </p:grpSpPr>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E3261E54-7FD5-3CED-AC53-389DB33F00E5}"/>
                    </a:ext>
                  </a:extLst>
                </p:cNvPr>
                <p:cNvSpPr txBox="1"/>
                <p:nvPr/>
              </p:nvSpPr>
              <p:spPr>
                <a:xfrm>
                  <a:off x="1003987" y="1680519"/>
                  <a:ext cx="2684506"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Height of drop (</a:t>
                  </a:r>
                  <a14:m>
                    <m:oMath xmlns:m="http://schemas.openxmlformats.org/officeDocument/2006/math">
                      <m:sSub>
                        <m:sSubPr>
                          <m:ctrlPr>
                            <a:rPr lang="en-US" sz="1800" i="1" smtClean="0">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𝑠</m:t>
                          </m:r>
                        </m:e>
                        <m:sub>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dirty="0">
                      <a:latin typeface="Times New Roman" panose="02020603050405020304" pitchFamily="18" charset="0"/>
                      <a:cs typeface="Times New Roman" panose="02020603050405020304" pitchFamily="18" charset="0"/>
                    </a:rPr>
                    <a:t>):</a:t>
                  </a:r>
                </a:p>
                <a:p>
                  <a:pPr lvl="1"/>
                  <a:r>
                    <a:rPr lang="en-US" dirty="0">
                      <a:latin typeface="Times New Roman" panose="02020603050405020304" pitchFamily="18" charset="0"/>
                      <a:cs typeface="Times New Roman" panose="02020603050405020304" pitchFamily="18" charset="0"/>
                    </a:rPr>
                    <a:t>Knee: 25</a:t>
                  </a:r>
                </a:p>
                <a:p>
                  <a:pPr lvl="1"/>
                  <a:r>
                    <a:rPr lang="en-US" dirty="0">
                      <a:latin typeface="Times New Roman" panose="02020603050405020304" pitchFamily="18" charset="0"/>
                      <a:cs typeface="Times New Roman" panose="02020603050405020304" pitchFamily="18" charset="0"/>
                    </a:rPr>
                    <a:t>West: 50</a:t>
                  </a:r>
                </a:p>
                <a:p>
                  <a:pPr lvl="1"/>
                  <a:r>
                    <a:rPr lang="en-US" dirty="0">
                      <a:latin typeface="Times New Roman" panose="02020603050405020304" pitchFamily="18" charset="0"/>
                      <a:cs typeface="Times New Roman" panose="02020603050405020304" pitchFamily="18" charset="0"/>
                    </a:rPr>
                    <a:t>Chest: 75</a:t>
                  </a:r>
                </a:p>
                <a:p>
                  <a:pPr lvl="1"/>
                  <a:r>
                    <a:rPr lang="en-US" dirty="0">
                      <a:latin typeface="Times New Roman" panose="02020603050405020304" pitchFamily="18" charset="0"/>
                      <a:cs typeface="Times New Roman" panose="02020603050405020304" pitchFamily="18" charset="0"/>
                    </a:rPr>
                    <a:t>Head or higher: 100</a:t>
                  </a:r>
                </a:p>
              </p:txBody>
            </p:sp>
          </mc:Choice>
          <mc:Fallback>
            <p:sp>
              <p:nvSpPr>
                <p:cNvPr id="3" name="TextBox 2">
                  <a:extLst>
                    <a:ext uri="{FF2B5EF4-FFF2-40B4-BE49-F238E27FC236}">
                      <a16:creationId xmlns:a16="http://schemas.microsoft.com/office/drawing/2014/main" id="{E3261E54-7FD5-3CED-AC53-389DB33F00E5}"/>
                    </a:ext>
                  </a:extLst>
                </p:cNvPr>
                <p:cNvSpPr txBox="1">
                  <a:spLocks noRot="1" noChangeAspect="1" noMove="1" noResize="1" noEditPoints="1" noAdjustHandles="1" noChangeArrowheads="1" noChangeShapeType="1" noTextEdit="1"/>
                </p:cNvSpPr>
                <p:nvPr/>
              </p:nvSpPr>
              <p:spPr>
                <a:xfrm>
                  <a:off x="1003987" y="1680519"/>
                  <a:ext cx="2684506" cy="1477328"/>
                </a:xfrm>
                <a:prstGeom prst="rect">
                  <a:avLst/>
                </a:prstGeom>
                <a:blipFill>
                  <a:blip r:embed="rId5"/>
                  <a:stretch>
                    <a:fillRect l="-2045" t="-2058" b="-53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9CB091E7-840F-5B0B-3324-357019E6BE93}"/>
                    </a:ext>
                  </a:extLst>
                </p:cNvPr>
                <p:cNvSpPr txBox="1"/>
                <p:nvPr/>
              </p:nvSpPr>
              <p:spPr>
                <a:xfrm>
                  <a:off x="3930478" y="1680519"/>
                  <a:ext cx="2684506"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Surface (</a:t>
                  </a:r>
                  <a14:m>
                    <m:oMath xmlns:m="http://schemas.openxmlformats.org/officeDocument/2006/math">
                      <m:sSub>
                        <m:sSubPr>
                          <m:ctrlPr>
                            <a:rPr lang="en-US" sz="1800" i="1" smtClean="0">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𝑠</m:t>
                          </m:r>
                        </m:e>
                        <m:sub>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2</m:t>
                          </m:r>
                        </m:sub>
                      </m:sSub>
                    </m:oMath>
                  </a14:m>
                  <a:r>
                    <a:rPr lang="en-US" dirty="0">
                      <a:latin typeface="Times New Roman" panose="02020603050405020304" pitchFamily="18" charset="0"/>
                      <a:cs typeface="Times New Roman" panose="02020603050405020304" pitchFamily="18" charset="0"/>
                    </a:rPr>
                    <a:t>):</a:t>
                  </a:r>
                </a:p>
                <a:p>
                  <a:pPr lvl="1"/>
                  <a:r>
                    <a:rPr lang="en-US" dirty="0">
                      <a:latin typeface="Times New Roman" panose="02020603050405020304" pitchFamily="18" charset="0"/>
                      <a:cs typeface="Times New Roman" panose="02020603050405020304" pitchFamily="18" charset="0"/>
                    </a:rPr>
                    <a:t>Soft: 25</a:t>
                  </a:r>
                </a:p>
                <a:p>
                  <a:pPr lvl="1"/>
                  <a:r>
                    <a:rPr lang="en-US" dirty="0">
                      <a:latin typeface="Times New Roman" panose="02020603050405020304" pitchFamily="18" charset="0"/>
                      <a:cs typeface="Times New Roman" panose="02020603050405020304" pitchFamily="18" charset="0"/>
                    </a:rPr>
                    <a:t>Semi-soft: 50</a:t>
                  </a:r>
                </a:p>
                <a:p>
                  <a:pPr lvl="1"/>
                  <a:r>
                    <a:rPr lang="en-US" dirty="0">
                      <a:latin typeface="Times New Roman" panose="02020603050405020304" pitchFamily="18" charset="0"/>
                      <a:cs typeface="Times New Roman" panose="02020603050405020304" pitchFamily="18" charset="0"/>
                    </a:rPr>
                    <a:t>Semi-hard: 75</a:t>
                  </a:r>
                </a:p>
                <a:p>
                  <a:pPr lvl="1"/>
                  <a:r>
                    <a:rPr lang="en-US" dirty="0">
                      <a:latin typeface="Times New Roman" panose="02020603050405020304" pitchFamily="18" charset="0"/>
                      <a:cs typeface="Times New Roman" panose="02020603050405020304" pitchFamily="18" charset="0"/>
                    </a:rPr>
                    <a:t>Hard: 100</a:t>
                  </a:r>
                </a:p>
              </p:txBody>
            </p:sp>
          </mc:Choice>
          <mc:Fallback>
            <p:sp>
              <p:nvSpPr>
                <p:cNvPr id="9" name="TextBox 8">
                  <a:extLst>
                    <a:ext uri="{FF2B5EF4-FFF2-40B4-BE49-F238E27FC236}">
                      <a16:creationId xmlns:a16="http://schemas.microsoft.com/office/drawing/2014/main" id="{9CB091E7-840F-5B0B-3324-357019E6BE93}"/>
                    </a:ext>
                  </a:extLst>
                </p:cNvPr>
                <p:cNvSpPr txBox="1">
                  <a:spLocks noRot="1" noChangeAspect="1" noMove="1" noResize="1" noEditPoints="1" noAdjustHandles="1" noChangeArrowheads="1" noChangeShapeType="1" noTextEdit="1"/>
                </p:cNvSpPr>
                <p:nvPr/>
              </p:nvSpPr>
              <p:spPr>
                <a:xfrm>
                  <a:off x="3930478" y="1680519"/>
                  <a:ext cx="2684506" cy="1477328"/>
                </a:xfrm>
                <a:prstGeom prst="rect">
                  <a:avLst/>
                </a:prstGeom>
                <a:blipFill>
                  <a:blip r:embed="rId6"/>
                  <a:stretch>
                    <a:fillRect l="-2045" t="-2058" b="-535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B73D588A-C594-875E-010A-3FEA5C30CDB2}"/>
                    </a:ext>
                  </a:extLst>
                </p:cNvPr>
                <p:cNvSpPr txBox="1"/>
                <p:nvPr/>
              </p:nvSpPr>
              <p:spPr>
                <a:xfrm>
                  <a:off x="6795186" y="1661817"/>
                  <a:ext cx="2684506"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Activity (</a:t>
                  </a:r>
                  <a14:m>
                    <m:oMath xmlns:m="http://schemas.openxmlformats.org/officeDocument/2006/math">
                      <m:sSub>
                        <m:sSubPr>
                          <m:ctrlPr>
                            <a:rPr lang="en-US" sz="1800" i="1" smtClean="0">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𝑠</m:t>
                          </m:r>
                        </m:e>
                        <m:sub>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3</m:t>
                          </m:r>
                        </m:sub>
                      </m:sSub>
                    </m:oMath>
                  </a14:m>
                  <a:r>
                    <a:rPr lang="en-US" dirty="0">
                      <a:latin typeface="Times New Roman" panose="02020603050405020304" pitchFamily="18" charset="0"/>
                      <a:cs typeface="Times New Roman" panose="02020603050405020304" pitchFamily="18" charset="0"/>
                    </a:rPr>
                    <a:t>):</a:t>
                  </a:r>
                </a:p>
                <a:p>
                  <a:pPr lvl="1"/>
                  <a:r>
                    <a:rPr lang="en-US" dirty="0">
                      <a:latin typeface="Times New Roman" panose="02020603050405020304" pitchFamily="18" charset="0"/>
                      <a:cs typeface="Times New Roman" panose="02020603050405020304" pitchFamily="18" charset="0"/>
                    </a:rPr>
                    <a:t>Benign: 50</a:t>
                  </a:r>
                </a:p>
                <a:p>
                  <a:pPr lvl="1"/>
                  <a:r>
                    <a:rPr lang="en-US" dirty="0">
                      <a:latin typeface="Times New Roman" panose="02020603050405020304" pitchFamily="18" charset="0"/>
                      <a:cs typeface="Times New Roman" panose="02020603050405020304" pitchFamily="18" charset="0"/>
                    </a:rPr>
                    <a:t>Harsh: 100</a:t>
                  </a:r>
                </a:p>
              </p:txBody>
            </p:sp>
          </mc:Choice>
          <mc:Fallback>
            <p:sp>
              <p:nvSpPr>
                <p:cNvPr id="10" name="TextBox 9">
                  <a:extLst>
                    <a:ext uri="{FF2B5EF4-FFF2-40B4-BE49-F238E27FC236}">
                      <a16:creationId xmlns:a16="http://schemas.microsoft.com/office/drawing/2014/main" id="{B73D588A-C594-875E-010A-3FEA5C30CDB2}"/>
                    </a:ext>
                  </a:extLst>
                </p:cNvPr>
                <p:cNvSpPr txBox="1">
                  <a:spLocks noRot="1" noChangeAspect="1" noMove="1" noResize="1" noEditPoints="1" noAdjustHandles="1" noChangeArrowheads="1" noChangeShapeType="1" noTextEdit="1"/>
                </p:cNvSpPr>
                <p:nvPr/>
              </p:nvSpPr>
              <p:spPr>
                <a:xfrm>
                  <a:off x="6795186" y="1661817"/>
                  <a:ext cx="2684506" cy="923330"/>
                </a:xfrm>
                <a:prstGeom prst="rect">
                  <a:avLst/>
                </a:prstGeom>
                <a:blipFill>
                  <a:blip r:embed="rId7"/>
                  <a:stretch>
                    <a:fillRect l="-2045" t="-3289" b="-9211"/>
                  </a:stretch>
                </a:blipFill>
              </p:spPr>
              <p:txBody>
                <a:bodyPr/>
                <a:lstStyle/>
                <a:p>
                  <a:r>
                    <a:rPr lang="en-US">
                      <a:noFill/>
                    </a:rPr>
                    <a:t> </a:t>
                  </a:r>
                </a:p>
              </p:txBody>
            </p:sp>
          </mc:Fallback>
        </mc:AlternateContent>
      </p:grpSp>
      <p:sp>
        <p:nvSpPr>
          <p:cNvPr id="11" name="TextBox 10">
            <a:extLst>
              <a:ext uri="{FF2B5EF4-FFF2-40B4-BE49-F238E27FC236}">
                <a16:creationId xmlns:a16="http://schemas.microsoft.com/office/drawing/2014/main" id="{7F1E9897-0736-0ABE-A65B-260924C3A4CE}"/>
              </a:ext>
            </a:extLst>
          </p:cNvPr>
          <p:cNvSpPr txBox="1"/>
          <p:nvPr/>
        </p:nvSpPr>
        <p:spPr>
          <a:xfrm>
            <a:off x="1028700" y="5954669"/>
            <a:ext cx="9722873" cy="830997"/>
          </a:xfrm>
          <a:prstGeom prst="rect">
            <a:avLst/>
          </a:prstGeom>
          <a:noFill/>
        </p:spPr>
        <p:txBody>
          <a:bodyPr wrap="square">
            <a:spAutoFit/>
          </a:bodyPr>
          <a:lstStyle/>
          <a:p>
            <a:r>
              <a:rPr lang="en-US" sz="1600" dirty="0">
                <a:effectLst/>
                <a:latin typeface="Times New Roman" panose="02020603050405020304" pitchFamily="18" charset="0"/>
                <a:ea typeface="Times New Roman" panose="02020603050405020304" pitchFamily="18" charset="0"/>
              </a:rPr>
              <a:t>1. N. Shafiei, J. W. Herrmann, A. </a:t>
            </a:r>
            <a:r>
              <a:rPr lang="en-US" sz="1600" dirty="0" err="1">
                <a:effectLst/>
                <a:latin typeface="Times New Roman" panose="02020603050405020304" pitchFamily="18" charset="0"/>
                <a:ea typeface="Times New Roman" panose="02020603050405020304" pitchFamily="18" charset="0"/>
              </a:rPr>
              <a:t>Krive</a:t>
            </a:r>
            <a:r>
              <a:rPr lang="en-US" sz="1600" dirty="0">
                <a:effectLst/>
                <a:latin typeface="Times New Roman" panose="02020603050405020304" pitchFamily="18" charset="0"/>
                <a:ea typeface="Times New Roman" panose="02020603050405020304" pitchFamily="18" charset="0"/>
              </a:rPr>
              <a:t> and M. Modarres, "Estimating Reliability Model of Consumer Electronics Using User Survey Data and Reliability Test Data," in </a:t>
            </a:r>
            <a:r>
              <a:rPr lang="en-US" sz="1600" i="1" dirty="0">
                <a:effectLst/>
                <a:latin typeface="Times New Roman" panose="02020603050405020304" pitchFamily="18" charset="0"/>
                <a:ea typeface="Times New Roman" panose="02020603050405020304" pitchFamily="18" charset="0"/>
              </a:rPr>
              <a:t>Reliability &amp; Maintainability Symposium (RAMS)</a:t>
            </a:r>
            <a:r>
              <a:rPr lang="en-US" sz="1600" dirty="0">
                <a:effectLst/>
                <a:latin typeface="Times New Roman" panose="02020603050405020304" pitchFamily="18" charset="0"/>
                <a:ea typeface="Times New Roman" panose="02020603050405020304" pitchFamily="18" charset="0"/>
              </a:rPr>
              <a:t>, </a:t>
            </a:r>
            <a:r>
              <a:rPr lang="en-US" sz="1600" dirty="0" err="1">
                <a:effectLst/>
                <a:latin typeface="Times New Roman" panose="02020603050405020304" pitchFamily="18" charset="0"/>
                <a:ea typeface="Times New Roman" panose="02020603050405020304" pitchFamily="18" charset="0"/>
              </a:rPr>
              <a:t>Tuscon</a:t>
            </a:r>
            <a:r>
              <a:rPr lang="en-US" sz="1600" dirty="0">
                <a:effectLst/>
                <a:latin typeface="Times New Roman" panose="02020603050405020304" pitchFamily="18" charset="0"/>
                <a:ea typeface="Times New Roman" panose="02020603050405020304" pitchFamily="18" charset="0"/>
              </a:rPr>
              <a:t>, Arizona, 2022. </a:t>
            </a:r>
            <a:endParaRPr lang="en-US" sz="1600" dirty="0"/>
          </a:p>
        </p:txBody>
      </p:sp>
      <p:pic>
        <p:nvPicPr>
          <p:cNvPr id="15" name="Recorded Sound">
            <a:hlinkClick r:id="" action="ppaction://media"/>
            <a:extLst>
              <a:ext uri="{FF2B5EF4-FFF2-40B4-BE49-F238E27FC236}">
                <a16:creationId xmlns:a16="http://schemas.microsoft.com/office/drawing/2014/main" id="{CFFE6082-EDA3-AB34-548C-F7DF4CA3CFC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23448" y="5146802"/>
            <a:ext cx="609600" cy="609600"/>
          </a:xfrm>
          <a:prstGeom prst="rect">
            <a:avLst/>
          </a:prstGeom>
        </p:spPr>
      </p:pic>
    </p:spTree>
    <p:extLst>
      <p:ext uri="{BB962C8B-B14F-4D97-AF65-F5344CB8AC3E}">
        <p14:creationId xmlns:p14="http://schemas.microsoft.com/office/powerpoint/2010/main" val="3775717383"/>
      </p:ext>
    </p:extLst>
  </p:cSld>
  <p:clrMapOvr>
    <a:masterClrMapping/>
  </p:clrMapOvr>
  <mc:AlternateContent xmlns:mc="http://schemas.openxmlformats.org/markup-compatibility/2006">
    <mc:Choice xmlns:p14="http://schemas.microsoft.com/office/powerpoint/2010/main" Requires="p14">
      <p:transition spd="slow" p14:dur="2000" advTm="27897"/>
    </mc:Choice>
    <mc:Fallback>
      <p:transition spd="slow" advTm="27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8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342F-8E89-4F00-AE8E-ADE4A0774A2F}"/>
              </a:ext>
            </a:extLst>
          </p:cNvPr>
          <p:cNvSpPr>
            <a:spLocks noGrp="1"/>
          </p:cNvSpPr>
          <p:nvPr>
            <p:ph type="title"/>
          </p:nvPr>
        </p:nvSpPr>
        <p:spPr>
          <a:xfrm>
            <a:off x="838200" y="365126"/>
            <a:ext cx="10515600" cy="495300"/>
          </a:xfrm>
        </p:spPr>
        <p:txBody>
          <a:bodyPr>
            <a:normAutofit fontScale="90000"/>
          </a:bodyPr>
          <a:lstStyle/>
          <a:p>
            <a:pPr algn="ctr"/>
            <a:r>
              <a:rPr lang="en-US" sz="3600" b="1" dirty="0">
                <a:solidFill>
                  <a:schemeClr val="accent1">
                    <a:lumMod val="75000"/>
                  </a:schemeClr>
                </a:solidFill>
                <a:latin typeface="Times New Roman" panose="02020603050405020304" pitchFamily="18" charset="0"/>
                <a:cs typeface="Times New Roman" panose="02020603050405020304" pitchFamily="18" charset="0"/>
              </a:rPr>
              <a:t>Clustering</a:t>
            </a:r>
          </a:p>
        </p:txBody>
      </p:sp>
      <p:sp>
        <p:nvSpPr>
          <p:cNvPr id="4" name="Slide Number Placeholder 3">
            <a:extLst>
              <a:ext uri="{FF2B5EF4-FFF2-40B4-BE49-F238E27FC236}">
                <a16:creationId xmlns:a16="http://schemas.microsoft.com/office/drawing/2014/main" id="{F0B5F39B-5662-4835-9C48-A862B068210E}"/>
              </a:ext>
            </a:extLst>
          </p:cNvPr>
          <p:cNvSpPr>
            <a:spLocks noGrp="1"/>
          </p:cNvSpPr>
          <p:nvPr>
            <p:ph type="sldNum" sz="quarter" idx="12"/>
          </p:nvPr>
        </p:nvSpPr>
        <p:spPr/>
        <p:txBody>
          <a:bodyPr/>
          <a:lstStyle/>
          <a:p>
            <a:fld id="{D82EC4E9-62E3-4B9E-8C08-45C933F60E25}" type="slidenum">
              <a:rPr lang="en-US" smtClean="0">
                <a:latin typeface="Times New Roman" panose="02020603050405020304" pitchFamily="18" charset="0"/>
                <a:cs typeface="Times New Roman" panose="02020603050405020304" pitchFamily="18" charset="0"/>
              </a:rPr>
              <a:t>8</a:t>
            </a:fld>
            <a:endParaRPr lang="en-US">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A758E400-E857-47D5-BF85-485001E5CF97}"/>
              </a:ext>
            </a:extLst>
          </p:cNvPr>
          <p:cNvCxnSpPr>
            <a:cxnSpLocks/>
          </p:cNvCxnSpPr>
          <p:nvPr/>
        </p:nvCxnSpPr>
        <p:spPr>
          <a:xfrm>
            <a:off x="838200" y="1051560"/>
            <a:ext cx="10515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9EC9400-FE08-4A1E-9D9A-3AA1C4310F80}"/>
              </a:ext>
            </a:extLst>
          </p:cNvPr>
          <p:cNvCxnSpPr>
            <a:cxnSpLocks/>
          </p:cNvCxnSpPr>
          <p:nvPr/>
        </p:nvCxnSpPr>
        <p:spPr>
          <a:xfrm>
            <a:off x="917448" y="6306312"/>
            <a:ext cx="10515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775CFADB-1E09-607D-BDD7-03620CEA95E7}"/>
              </a:ext>
            </a:extLst>
          </p:cNvPr>
          <p:cNvPicPr>
            <a:picLocks noGrp="1" noChangeAspect="1"/>
          </p:cNvPicPr>
          <p:nvPr>
            <p:ph idx="1"/>
          </p:nvPr>
        </p:nvPicPr>
        <p:blipFill rotWithShape="1">
          <a:blip r:embed="rId4"/>
          <a:srcRect t="4178"/>
          <a:stretch/>
        </p:blipFill>
        <p:spPr>
          <a:xfrm>
            <a:off x="3068007" y="1159326"/>
            <a:ext cx="4401858" cy="1657983"/>
          </a:xfrm>
        </p:spPr>
      </p:pic>
      <p:pic>
        <p:nvPicPr>
          <p:cNvPr id="10" name="Picture 9">
            <a:extLst>
              <a:ext uri="{FF2B5EF4-FFF2-40B4-BE49-F238E27FC236}">
                <a16:creationId xmlns:a16="http://schemas.microsoft.com/office/drawing/2014/main" id="{963E57C9-3A86-44E7-C2A0-2264BB138AD4}"/>
              </a:ext>
            </a:extLst>
          </p:cNvPr>
          <p:cNvPicPr>
            <a:picLocks noChangeAspect="1"/>
          </p:cNvPicPr>
          <p:nvPr/>
        </p:nvPicPr>
        <p:blipFill>
          <a:blip r:embed="rId5"/>
          <a:stretch>
            <a:fillRect/>
          </a:stretch>
        </p:blipFill>
        <p:spPr>
          <a:xfrm>
            <a:off x="2983622" y="2814648"/>
            <a:ext cx="4486243" cy="1675344"/>
          </a:xfrm>
          <a:prstGeom prst="rect">
            <a:avLst/>
          </a:prstGeom>
        </p:spPr>
      </p:pic>
      <p:pic>
        <p:nvPicPr>
          <p:cNvPr id="12" name="Picture 11">
            <a:extLst>
              <a:ext uri="{FF2B5EF4-FFF2-40B4-BE49-F238E27FC236}">
                <a16:creationId xmlns:a16="http://schemas.microsoft.com/office/drawing/2014/main" id="{8CE117D5-3635-CF83-4C40-9DBA88899552}"/>
              </a:ext>
            </a:extLst>
          </p:cNvPr>
          <p:cNvPicPr>
            <a:picLocks noChangeAspect="1"/>
          </p:cNvPicPr>
          <p:nvPr/>
        </p:nvPicPr>
        <p:blipFill>
          <a:blip r:embed="rId6"/>
          <a:stretch>
            <a:fillRect/>
          </a:stretch>
        </p:blipFill>
        <p:spPr>
          <a:xfrm>
            <a:off x="2926490" y="4521242"/>
            <a:ext cx="4543375" cy="1677304"/>
          </a:xfrm>
          <a:prstGeom prst="rect">
            <a:avLst/>
          </a:prstGeom>
        </p:spPr>
      </p:pic>
      <p:pic>
        <p:nvPicPr>
          <p:cNvPr id="14" name="Picture 13">
            <a:extLst>
              <a:ext uri="{FF2B5EF4-FFF2-40B4-BE49-F238E27FC236}">
                <a16:creationId xmlns:a16="http://schemas.microsoft.com/office/drawing/2014/main" id="{BD5CF3AF-BF76-1BBF-A8AE-BC6F267A9FBC}"/>
              </a:ext>
            </a:extLst>
          </p:cNvPr>
          <p:cNvPicPr>
            <a:picLocks noChangeAspect="1"/>
          </p:cNvPicPr>
          <p:nvPr/>
        </p:nvPicPr>
        <p:blipFill>
          <a:blip r:embed="rId7"/>
          <a:stretch>
            <a:fillRect/>
          </a:stretch>
        </p:blipFill>
        <p:spPr>
          <a:xfrm>
            <a:off x="7807045" y="2180928"/>
            <a:ext cx="3783075" cy="2733577"/>
          </a:xfrm>
          <a:prstGeom prst="rect">
            <a:avLst/>
          </a:prstGeom>
        </p:spPr>
      </p:pic>
      <p:sp>
        <p:nvSpPr>
          <p:cNvPr id="15" name="TextBox 14">
            <a:extLst>
              <a:ext uri="{FF2B5EF4-FFF2-40B4-BE49-F238E27FC236}">
                <a16:creationId xmlns:a16="http://schemas.microsoft.com/office/drawing/2014/main" id="{692FC7A4-B674-81B3-6B97-6485619548ED}"/>
              </a:ext>
            </a:extLst>
          </p:cNvPr>
          <p:cNvSpPr txBox="1"/>
          <p:nvPr/>
        </p:nvSpPr>
        <p:spPr>
          <a:xfrm>
            <a:off x="1081216" y="1649763"/>
            <a:ext cx="1986791"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K-Means Clustering:</a:t>
            </a:r>
          </a:p>
        </p:txBody>
      </p:sp>
      <p:sp>
        <p:nvSpPr>
          <p:cNvPr id="16" name="TextBox 15">
            <a:extLst>
              <a:ext uri="{FF2B5EF4-FFF2-40B4-BE49-F238E27FC236}">
                <a16:creationId xmlns:a16="http://schemas.microsoft.com/office/drawing/2014/main" id="{BC8580AB-5E0F-A0BC-F53A-C7EE4BFCCDD5}"/>
              </a:ext>
            </a:extLst>
          </p:cNvPr>
          <p:cNvSpPr txBox="1"/>
          <p:nvPr/>
        </p:nvSpPr>
        <p:spPr>
          <a:xfrm>
            <a:off x="766119" y="3340382"/>
            <a:ext cx="2345119"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Gaussian Mixture Model:</a:t>
            </a:r>
          </a:p>
        </p:txBody>
      </p:sp>
      <p:sp>
        <p:nvSpPr>
          <p:cNvPr id="17" name="TextBox 16">
            <a:extLst>
              <a:ext uri="{FF2B5EF4-FFF2-40B4-BE49-F238E27FC236}">
                <a16:creationId xmlns:a16="http://schemas.microsoft.com/office/drawing/2014/main" id="{2233C65F-912B-F1C9-7D0E-0F78983A36AC}"/>
              </a:ext>
            </a:extLst>
          </p:cNvPr>
          <p:cNvSpPr txBox="1"/>
          <p:nvPr/>
        </p:nvSpPr>
        <p:spPr>
          <a:xfrm>
            <a:off x="1081215" y="5059598"/>
            <a:ext cx="1986791"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SI-Cycle Graph:</a:t>
            </a:r>
          </a:p>
        </p:txBody>
      </p:sp>
      <p:pic>
        <p:nvPicPr>
          <p:cNvPr id="20" name="Recorded Sound">
            <a:hlinkClick r:id="" action="ppaction://media"/>
            <a:extLst>
              <a:ext uri="{FF2B5EF4-FFF2-40B4-BE49-F238E27FC236}">
                <a16:creationId xmlns:a16="http://schemas.microsoft.com/office/drawing/2014/main" id="{0DDD5799-21E3-5CE7-A8F8-1F104D7D55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23448" y="5588946"/>
            <a:ext cx="609600" cy="609600"/>
          </a:xfrm>
          <a:prstGeom prst="rect">
            <a:avLst/>
          </a:prstGeom>
        </p:spPr>
      </p:pic>
    </p:spTree>
    <p:extLst>
      <p:ext uri="{BB962C8B-B14F-4D97-AF65-F5344CB8AC3E}">
        <p14:creationId xmlns:p14="http://schemas.microsoft.com/office/powerpoint/2010/main" val="2142773925"/>
      </p:ext>
    </p:extLst>
  </p:cSld>
  <p:clrMapOvr>
    <a:masterClrMapping/>
  </p:clrMapOvr>
  <mc:AlternateContent xmlns:mc="http://schemas.openxmlformats.org/markup-compatibility/2006">
    <mc:Choice xmlns:p14="http://schemas.microsoft.com/office/powerpoint/2010/main" Requires="p14">
      <p:transition spd="slow" p14:dur="2000" advTm="43663"/>
    </mc:Choice>
    <mc:Fallback>
      <p:transition spd="slow" advTm="4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75"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342F-8E89-4F00-AE8E-ADE4A0774A2F}"/>
              </a:ext>
            </a:extLst>
          </p:cNvPr>
          <p:cNvSpPr>
            <a:spLocks noGrp="1"/>
          </p:cNvSpPr>
          <p:nvPr>
            <p:ph type="title"/>
          </p:nvPr>
        </p:nvSpPr>
        <p:spPr>
          <a:xfrm>
            <a:off x="838200" y="365126"/>
            <a:ext cx="10515600" cy="495300"/>
          </a:xfrm>
        </p:spPr>
        <p:txBody>
          <a:bodyPr>
            <a:normAutofit fontScale="90000"/>
          </a:bodyPr>
          <a:lstStyle/>
          <a:p>
            <a:pPr algn="ctr"/>
            <a:r>
              <a:rPr lang="en-US" sz="3600" b="1" dirty="0">
                <a:solidFill>
                  <a:schemeClr val="accent1">
                    <a:lumMod val="75000"/>
                  </a:schemeClr>
                </a:solidFill>
                <a:latin typeface="Times New Roman" panose="02020603050405020304" pitchFamily="18" charset="0"/>
                <a:cs typeface="Times New Roman" panose="02020603050405020304" pitchFamily="18" charset="0"/>
              </a:rPr>
              <a:t>Determining the Stress Profiles for the Frequency-Accelerated Test</a:t>
            </a:r>
          </a:p>
        </p:txBody>
      </p:sp>
      <p:sp>
        <p:nvSpPr>
          <p:cNvPr id="4" name="Slide Number Placeholder 3">
            <a:extLst>
              <a:ext uri="{FF2B5EF4-FFF2-40B4-BE49-F238E27FC236}">
                <a16:creationId xmlns:a16="http://schemas.microsoft.com/office/drawing/2014/main" id="{F0B5F39B-5662-4835-9C48-A862B068210E}"/>
              </a:ext>
            </a:extLst>
          </p:cNvPr>
          <p:cNvSpPr>
            <a:spLocks noGrp="1"/>
          </p:cNvSpPr>
          <p:nvPr>
            <p:ph type="sldNum" sz="quarter" idx="12"/>
          </p:nvPr>
        </p:nvSpPr>
        <p:spPr/>
        <p:txBody>
          <a:bodyPr/>
          <a:lstStyle/>
          <a:p>
            <a:fld id="{D82EC4E9-62E3-4B9E-8C08-45C933F60E25}" type="slidenum">
              <a:rPr lang="en-US" smtClean="0">
                <a:latin typeface="Times New Roman" panose="02020603050405020304" pitchFamily="18" charset="0"/>
                <a:cs typeface="Times New Roman" panose="02020603050405020304" pitchFamily="18" charset="0"/>
              </a:rPr>
              <a:t>9</a:t>
            </a:fld>
            <a:endParaRPr lang="en-US">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A758E400-E857-47D5-BF85-485001E5CF97}"/>
              </a:ext>
            </a:extLst>
          </p:cNvPr>
          <p:cNvCxnSpPr>
            <a:cxnSpLocks/>
          </p:cNvCxnSpPr>
          <p:nvPr/>
        </p:nvCxnSpPr>
        <p:spPr>
          <a:xfrm>
            <a:off x="838200" y="1051560"/>
            <a:ext cx="10515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9EC9400-FE08-4A1E-9D9A-3AA1C4310F80}"/>
              </a:ext>
            </a:extLst>
          </p:cNvPr>
          <p:cNvCxnSpPr>
            <a:cxnSpLocks/>
          </p:cNvCxnSpPr>
          <p:nvPr/>
        </p:nvCxnSpPr>
        <p:spPr>
          <a:xfrm>
            <a:off x="917448" y="6306312"/>
            <a:ext cx="10515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 name="Content Placeholder 8">
            <a:extLst>
              <a:ext uri="{FF2B5EF4-FFF2-40B4-BE49-F238E27FC236}">
                <a16:creationId xmlns:a16="http://schemas.microsoft.com/office/drawing/2014/main" id="{1ACE5F8D-3D58-07C3-E7E4-18E115D7BCB5}"/>
              </a:ext>
            </a:extLst>
          </p:cNvPr>
          <p:cNvGraphicFramePr>
            <a:graphicFrameLocks noGrp="1"/>
          </p:cNvGraphicFramePr>
          <p:nvPr>
            <p:ph idx="1"/>
            <p:extLst>
              <p:ext uri="{D42A27DB-BD31-4B8C-83A1-F6EECF244321}">
                <p14:modId xmlns:p14="http://schemas.microsoft.com/office/powerpoint/2010/main" val="457059824"/>
              </p:ext>
            </p:extLst>
          </p:nvPr>
        </p:nvGraphicFramePr>
        <p:xfrm>
          <a:off x="917448" y="1291422"/>
          <a:ext cx="6681957" cy="4775028"/>
        </p:xfrm>
        <a:graphic>
          <a:graphicData uri="http://schemas.openxmlformats.org/drawingml/2006/table">
            <a:tbl>
              <a:tblPr firstRow="1" firstCol="1" bandRow="1">
                <a:tableStyleId>{5C22544A-7EE6-4342-B048-85BDC9FD1C3A}</a:tableStyleId>
              </a:tblPr>
              <a:tblGrid>
                <a:gridCol w="2135069">
                  <a:extLst>
                    <a:ext uri="{9D8B030D-6E8A-4147-A177-3AD203B41FA5}">
                      <a16:colId xmlns:a16="http://schemas.microsoft.com/office/drawing/2014/main" val="551846618"/>
                    </a:ext>
                  </a:extLst>
                </a:gridCol>
                <a:gridCol w="920180">
                  <a:extLst>
                    <a:ext uri="{9D8B030D-6E8A-4147-A177-3AD203B41FA5}">
                      <a16:colId xmlns:a16="http://schemas.microsoft.com/office/drawing/2014/main" val="1490465303"/>
                    </a:ext>
                  </a:extLst>
                </a:gridCol>
                <a:gridCol w="2613454">
                  <a:extLst>
                    <a:ext uri="{9D8B030D-6E8A-4147-A177-3AD203B41FA5}">
                      <a16:colId xmlns:a16="http://schemas.microsoft.com/office/drawing/2014/main" val="3429271331"/>
                    </a:ext>
                  </a:extLst>
                </a:gridCol>
                <a:gridCol w="1013254">
                  <a:extLst>
                    <a:ext uri="{9D8B030D-6E8A-4147-A177-3AD203B41FA5}">
                      <a16:colId xmlns:a16="http://schemas.microsoft.com/office/drawing/2014/main" val="1243166062"/>
                    </a:ext>
                  </a:extLst>
                </a:gridCol>
              </a:tblGrid>
              <a:tr h="280884">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Stress Profile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S.I. Value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Stress Profile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S.I. Value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2"/>
                    </a:solidFill>
                  </a:tcPr>
                </a:tc>
                <a:extLst>
                  <a:ext uri="{0D108BD9-81ED-4DB2-BD59-A6C34878D82A}">
                    <a16:rowId xmlns:a16="http://schemas.microsoft.com/office/drawing/2014/main" val="2701610424"/>
                  </a:ext>
                </a:extLst>
              </a:tr>
              <a:tr h="280884">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Knee- soft- benign</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31,250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Waist- hard- benign</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250,000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99487361"/>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Knee- semisoft- benign</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62,500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Waist- semisoft- harsh</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250,000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72640128"/>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Knee- soft- harsh</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62,500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Head- semisoft- benign</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250,000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86244305"/>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Waist- soft- benign</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62,500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Head- soft- harsh</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250,000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9431617"/>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Knee- semihard- benign</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93,750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Chest- semihard- benign</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281,250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55396601"/>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Chest- soft- benign</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93,750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Chest- hard- benign</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375,000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75418390"/>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Knee- hard- benign</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125,000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dirty="0">
                          <a:solidFill>
                            <a:schemeClr val="bg1"/>
                          </a:solidFill>
                          <a:effectLst/>
                          <a:latin typeface="Times New Roman" panose="02020603050405020304" pitchFamily="18" charset="0"/>
                          <a:cs typeface="Times New Roman" panose="02020603050405020304" pitchFamily="18" charset="0"/>
                        </a:rPr>
                        <a:t>Chest- semisoft- harsh</a:t>
                      </a:r>
                      <a:endParaRPr lang="en-US" sz="1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375,000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5613211"/>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Knee- semisoft- harsh</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125,000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Head- semihard- benign</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375,000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44259433"/>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Waist- semisoft- benign</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125,000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dirty="0">
                          <a:solidFill>
                            <a:schemeClr val="bg1"/>
                          </a:solidFill>
                          <a:effectLst/>
                          <a:latin typeface="Times New Roman" panose="02020603050405020304" pitchFamily="18" charset="0"/>
                          <a:cs typeface="Times New Roman" panose="02020603050405020304" pitchFamily="18" charset="0"/>
                        </a:rPr>
                        <a:t>Waist- semihard- harsh</a:t>
                      </a:r>
                      <a:endParaRPr lang="en-US" sz="1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375,500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25478736"/>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Waist- soft- harsh</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125,000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Head- hard- benign</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500,000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72675103"/>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Head- soft- benign</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125,000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Head- semisoft- harsh</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500,000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44031420"/>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Knee- semihard- harsh</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187,500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dirty="0">
                          <a:solidFill>
                            <a:schemeClr val="bg1"/>
                          </a:solidFill>
                          <a:effectLst/>
                          <a:latin typeface="Times New Roman" panose="02020603050405020304" pitchFamily="18" charset="0"/>
                          <a:cs typeface="Times New Roman" panose="02020603050405020304" pitchFamily="18" charset="0"/>
                        </a:rPr>
                        <a:t>Waist- hard- harsh</a:t>
                      </a:r>
                      <a:endParaRPr lang="en-US" sz="1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510,000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11116495"/>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Waist- semihard- benign</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187,500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Chest- semihard- harsh</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562,500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7703525"/>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Chest- semisoft- benign</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187,500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Chest- hard- harsh</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750,000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43618375"/>
                  </a:ext>
                </a:extLst>
              </a:tr>
              <a:tr h="280884">
                <a:tc>
                  <a:txBody>
                    <a:bodyPr/>
                    <a:lstStyle/>
                    <a:p>
                      <a:pPr marL="0" marR="0">
                        <a:lnSpc>
                          <a:spcPct val="107000"/>
                        </a:lnSpc>
                        <a:spcBef>
                          <a:spcPts val="0"/>
                        </a:spcBef>
                        <a:spcAft>
                          <a:spcPts val="0"/>
                        </a:spcAft>
                      </a:pPr>
                      <a:r>
                        <a:rPr lang="en-US" sz="1400" b="0">
                          <a:effectLst/>
                          <a:latin typeface="Times New Roman" panose="02020603050405020304" pitchFamily="18" charset="0"/>
                          <a:cs typeface="Times New Roman" panose="02020603050405020304" pitchFamily="18" charset="0"/>
                        </a:rPr>
                        <a:t>Chest- soft- harsh</a:t>
                      </a:r>
                      <a:endParaRPr lang="en-US" sz="1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187,500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solidFill>
                            <a:schemeClr val="bg1"/>
                          </a:solidFill>
                          <a:effectLst/>
                          <a:latin typeface="Times New Roman" panose="02020603050405020304" pitchFamily="18" charset="0"/>
                          <a:cs typeface="Times New Roman" panose="02020603050405020304" pitchFamily="18" charset="0"/>
                        </a:rPr>
                        <a:t>Head (or higher)- semihard- harsh</a:t>
                      </a:r>
                      <a:endParaRPr lang="en-US" sz="1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750,000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9537869"/>
                  </a:ext>
                </a:extLst>
              </a:tr>
              <a:tr h="280884">
                <a:tc>
                  <a:txBody>
                    <a:bodyPr/>
                    <a:lstStyle/>
                    <a:p>
                      <a:pPr marL="0" marR="0">
                        <a:lnSpc>
                          <a:spcPct val="107000"/>
                        </a:lnSpc>
                        <a:spcBef>
                          <a:spcPts val="0"/>
                        </a:spcBef>
                        <a:spcAft>
                          <a:spcPts val="0"/>
                        </a:spcAft>
                      </a:pPr>
                      <a:r>
                        <a:rPr lang="en-US" sz="1400" b="0" dirty="0">
                          <a:effectLst/>
                          <a:latin typeface="Times New Roman" panose="02020603050405020304" pitchFamily="18" charset="0"/>
                          <a:cs typeface="Times New Roman" panose="02020603050405020304" pitchFamily="18" charset="0"/>
                        </a:rPr>
                        <a:t>Knee- hard- harsh</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250,000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400" dirty="0">
                          <a:solidFill>
                            <a:schemeClr val="bg1"/>
                          </a:solidFill>
                          <a:effectLst/>
                          <a:latin typeface="Times New Roman" panose="02020603050405020304" pitchFamily="18" charset="0"/>
                          <a:cs typeface="Times New Roman" panose="02020603050405020304" pitchFamily="18" charset="0"/>
                        </a:rPr>
                        <a:t>Head (or higher)- hard- harsh</a:t>
                      </a:r>
                      <a:endParaRPr lang="en-US" sz="1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marR="0">
                        <a:lnSpc>
                          <a:spcPct val="107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1,000,000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61420920"/>
                  </a:ext>
                </a:extLst>
              </a:tr>
            </a:tbl>
          </a:graphicData>
        </a:graphic>
      </p:graphicFrame>
      <p:pic>
        <p:nvPicPr>
          <p:cNvPr id="11" name="Picture 10">
            <a:extLst>
              <a:ext uri="{FF2B5EF4-FFF2-40B4-BE49-F238E27FC236}">
                <a16:creationId xmlns:a16="http://schemas.microsoft.com/office/drawing/2014/main" id="{4DF2D9C4-95D4-9E14-429A-2C425E74A853}"/>
              </a:ext>
            </a:extLst>
          </p:cNvPr>
          <p:cNvPicPr>
            <a:picLocks noChangeAspect="1"/>
          </p:cNvPicPr>
          <p:nvPr/>
        </p:nvPicPr>
        <p:blipFill>
          <a:blip r:embed="rId4"/>
          <a:stretch>
            <a:fillRect/>
          </a:stretch>
        </p:blipFill>
        <p:spPr>
          <a:xfrm>
            <a:off x="7762683" y="2124828"/>
            <a:ext cx="3722344" cy="3035636"/>
          </a:xfrm>
          <a:prstGeom prst="rect">
            <a:avLst/>
          </a:prstGeom>
        </p:spPr>
      </p:pic>
      <p:sp>
        <p:nvSpPr>
          <p:cNvPr id="12" name="TextBox 11">
            <a:extLst>
              <a:ext uri="{FF2B5EF4-FFF2-40B4-BE49-F238E27FC236}">
                <a16:creationId xmlns:a16="http://schemas.microsoft.com/office/drawing/2014/main" id="{14742F4C-B97E-430C-21B6-AF9CF97C2787}"/>
              </a:ext>
            </a:extLst>
          </p:cNvPr>
          <p:cNvSpPr txBox="1"/>
          <p:nvPr/>
        </p:nvSpPr>
        <p:spPr>
          <a:xfrm>
            <a:off x="838200" y="6376265"/>
            <a:ext cx="878565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Stress profile is a combination of stress and stress adjustors.</a:t>
            </a:r>
          </a:p>
        </p:txBody>
      </p:sp>
      <p:pic>
        <p:nvPicPr>
          <p:cNvPr id="16" name="Recorded Sound">
            <a:hlinkClick r:id="" action="ppaction://media"/>
            <a:extLst>
              <a:ext uri="{FF2B5EF4-FFF2-40B4-BE49-F238E27FC236}">
                <a16:creationId xmlns:a16="http://schemas.microsoft.com/office/drawing/2014/main" id="{87904132-FD1A-49FC-6A7C-47BC2B8802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64952" y="5426889"/>
            <a:ext cx="609600" cy="609600"/>
          </a:xfrm>
          <a:prstGeom prst="rect">
            <a:avLst/>
          </a:prstGeom>
        </p:spPr>
      </p:pic>
    </p:spTree>
    <p:extLst>
      <p:ext uri="{BB962C8B-B14F-4D97-AF65-F5344CB8AC3E}">
        <p14:creationId xmlns:p14="http://schemas.microsoft.com/office/powerpoint/2010/main" val="3123806989"/>
      </p:ext>
    </p:extLst>
  </p:cSld>
  <p:clrMapOvr>
    <a:masterClrMapping/>
  </p:clrMapOvr>
  <mc:AlternateContent xmlns:mc="http://schemas.openxmlformats.org/markup-compatibility/2006">
    <mc:Choice xmlns:p14="http://schemas.microsoft.com/office/powerpoint/2010/main" Requires="p14">
      <p:transition spd="slow" p14:dur="2000" advTm="25993"/>
    </mc:Choice>
    <mc:Fallback>
      <p:transition spd="slow" advTm="25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83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8871</TotalTime>
  <Words>1345</Words>
  <Application>Microsoft Office PowerPoint</Application>
  <PresentationFormat>Widescreen</PresentationFormat>
  <Paragraphs>248</Paragraphs>
  <Slides>13</Slides>
  <Notes>0</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Cambria Math</vt:lpstr>
      <vt:lpstr>Times New Roman</vt:lpstr>
      <vt:lpstr>TimesNewRomanPSMT</vt:lpstr>
      <vt:lpstr>Wingdings</vt:lpstr>
      <vt:lpstr>Office Theme</vt:lpstr>
      <vt:lpstr>Design of Reliability Test Specification for a New Product with Unknown Failure Modes</vt:lpstr>
      <vt:lpstr>Reliability Test Specification</vt:lpstr>
      <vt:lpstr>Problem</vt:lpstr>
      <vt:lpstr>Objective</vt:lpstr>
      <vt:lpstr>Research Approach</vt:lpstr>
      <vt:lpstr>Case Study: A Drop Test</vt:lpstr>
      <vt:lpstr>Quantifying the Stress Adjustors</vt:lpstr>
      <vt:lpstr>Clustering</vt:lpstr>
      <vt:lpstr>Determining the Stress Profiles for the Frequency-Accelerated Test</vt:lpstr>
      <vt:lpstr>Determining the Stress Profiles for the Stress-Accelerated Test</vt:lpstr>
      <vt:lpstr>Determining the Sample Size</vt:lpstr>
      <vt:lpstr>Summary and 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of Reliability Test Specification for a New Product with Unknown Failure Modes</dc:title>
  <dc:creator>Neda Shafiei</dc:creator>
  <cp:lastModifiedBy>Neda Shafiei</cp:lastModifiedBy>
  <cp:revision>12</cp:revision>
  <dcterms:created xsi:type="dcterms:W3CDTF">2022-06-20T17:51:09Z</dcterms:created>
  <dcterms:modified xsi:type="dcterms:W3CDTF">2022-06-26T21:42:17Z</dcterms:modified>
</cp:coreProperties>
</file>