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28"/>
  </p:notesMasterIdLst>
  <p:sldIdLst>
    <p:sldId id="256" r:id="rId5"/>
    <p:sldId id="272" r:id="rId6"/>
    <p:sldId id="277" r:id="rId7"/>
    <p:sldId id="281" r:id="rId8"/>
    <p:sldId id="278" r:id="rId9"/>
    <p:sldId id="288" r:id="rId10"/>
    <p:sldId id="291" r:id="rId11"/>
    <p:sldId id="270" r:id="rId12"/>
    <p:sldId id="260" r:id="rId13"/>
    <p:sldId id="263" r:id="rId14"/>
    <p:sldId id="279" r:id="rId15"/>
    <p:sldId id="280" r:id="rId16"/>
    <p:sldId id="261" r:id="rId17"/>
    <p:sldId id="283" r:id="rId18"/>
    <p:sldId id="286" r:id="rId19"/>
    <p:sldId id="285" r:id="rId20"/>
    <p:sldId id="268" r:id="rId21"/>
    <p:sldId id="287" r:id="rId22"/>
    <p:sldId id="271" r:id="rId23"/>
    <p:sldId id="289" r:id="rId24"/>
    <p:sldId id="290" r:id="rId25"/>
    <p:sldId id="262" r:id="rId26"/>
    <p:sldId id="275" r:id="rId27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濱口 義兼 / HAMAGUCHI, Yoshikane" initials="濱口" lastIdx="7" clrIdx="0">
    <p:extLst>
      <p:ext uri="{19B8F6BF-5375-455C-9EA6-DF929625EA0E}">
        <p15:presenceInfo xmlns:p15="http://schemas.microsoft.com/office/powerpoint/2012/main" userId="S::hamaguchi_yoshikane_b3n@nra.go.jp::292d14b5-dd53-46a1-ab87-d5fb09da74d7" providerId="AD"/>
      </p:ext>
    </p:extLst>
  </p:cmAuthor>
  <p:cmAuthor id="2" name="西小野 華乃子 / NISHIONO, Kanoko" initials="西小野" lastIdx="3" clrIdx="1">
    <p:extLst>
      <p:ext uri="{19B8F6BF-5375-455C-9EA6-DF929625EA0E}">
        <p15:presenceInfo xmlns:p15="http://schemas.microsoft.com/office/powerpoint/2012/main" userId="S::nishiono_kanoko_yg4@nra.go.jp::d321b713-5f09-45e5-a545-7a62e7b41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66FF99"/>
    <a:srgbClr val="CCFF66"/>
    <a:srgbClr val="5B9BD5"/>
    <a:srgbClr val="F8CBAD"/>
    <a:srgbClr val="C5E0B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32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5539D-EDDE-402B-8076-59F761992CD0}" type="doc">
      <dgm:prSet loTypeId="urn:microsoft.com/office/officeart/2005/8/layout/hProcess11" loCatId="process" qsTypeId="urn:microsoft.com/office/officeart/2005/8/quickstyle/simple1" qsCatId="simple" csTypeId="urn:microsoft.com/office/officeart/2005/8/colors/accent6_4" csCatId="accent6" phldr="1"/>
      <dgm:spPr/>
    </dgm:pt>
    <dgm:pt modelId="{6CE4BF88-A81D-4AEA-A5B0-9435F6879EDB}">
      <dgm:prSet phldrT="[Text]" custT="1"/>
      <dgm:spPr/>
      <dgm:t>
        <a:bodyPr anchor="t" anchorCtr="0"/>
        <a:lstStyle/>
        <a:p>
          <a:r>
            <a:rPr kumimoji="1" lang="en-US" altLang="ja-JP" sz="2400">
              <a:latin typeface="Segoe UI" panose="020B0502040204020203" pitchFamily="34" charset="0"/>
              <a:cs typeface="Segoe UI" panose="020B0502040204020203" pitchFamily="34" charset="0"/>
            </a:rPr>
            <a:t>1. Determine the dependency factors</a:t>
          </a:r>
          <a:endParaRPr kumimoji="1" lang="ja-JP" altLang="en-US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4A3E8B3-090D-4805-B9D5-1CFD74A8A8A9}" type="parTrans" cxnId="{88866772-3C80-4D13-AD3D-68CCD6E2DF67}">
      <dgm:prSet/>
      <dgm:spPr/>
      <dgm:t>
        <a:bodyPr/>
        <a:lstStyle/>
        <a:p>
          <a:endParaRPr kumimoji="1" lang="ja-JP" alt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C0BCF9B-53A0-4179-A160-0EE9B4933DD3}" type="sibTrans" cxnId="{88866772-3C80-4D13-AD3D-68CCD6E2DF67}">
      <dgm:prSet/>
      <dgm:spPr/>
      <dgm:t>
        <a:bodyPr/>
        <a:lstStyle/>
        <a:p>
          <a:endParaRPr kumimoji="1" lang="ja-JP" alt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46E878-A109-4ED3-8A0E-37603F1429B0}">
      <dgm:prSet phldrT="[Text]" custT="1"/>
      <dgm:spPr/>
      <dgm:t>
        <a:bodyPr/>
        <a:lstStyle/>
        <a:p>
          <a:pPr algn="ctr"/>
          <a:r>
            <a:rPr kumimoji="1" lang="en-US" altLang="ja-JP" sz="2400">
              <a:latin typeface="Segoe UI" panose="020B0502040204020203" pitchFamily="34" charset="0"/>
              <a:cs typeface="Segoe UI" panose="020B0502040204020203" pitchFamily="34" charset="0"/>
            </a:rPr>
            <a:t>2. Assess the dependency impact</a:t>
          </a:r>
          <a:endParaRPr kumimoji="1" lang="ja-JP" altLang="en-US" sz="2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216C5F4-F784-481A-861F-31DE50F31E81}" type="parTrans" cxnId="{3AE0035A-8DF6-4977-AF0F-D98BCB0D7A2E}">
      <dgm:prSet/>
      <dgm:spPr/>
      <dgm:t>
        <a:bodyPr/>
        <a:lstStyle/>
        <a:p>
          <a:endParaRPr kumimoji="1" lang="ja-JP" alt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A547BB-08DB-4F85-98D9-37DE1E260EF6}" type="sibTrans" cxnId="{3AE0035A-8DF6-4977-AF0F-D98BCB0D7A2E}">
      <dgm:prSet/>
      <dgm:spPr/>
      <dgm:t>
        <a:bodyPr/>
        <a:lstStyle/>
        <a:p>
          <a:endParaRPr kumimoji="1" lang="ja-JP" alt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2A50920-D8E2-42D8-AEAA-DBE83887C096}">
      <dgm:prSet phldrT="[Text]" custT="1"/>
      <dgm:spPr/>
      <dgm:t>
        <a:bodyPr anchor="t" anchorCtr="0"/>
        <a:lstStyle/>
        <a:p>
          <a:r>
            <a:rPr kumimoji="1" lang="en-US" altLang="ja-JP" sz="2800">
              <a:latin typeface="Segoe UI" panose="020B0502040204020203" pitchFamily="34" charset="0"/>
              <a:cs typeface="Segoe UI" panose="020B0502040204020203" pitchFamily="34" charset="0"/>
            </a:rPr>
            <a:t>3. Quantify the HEP</a:t>
          </a:r>
          <a:endParaRPr kumimoji="1" lang="ja-JP" altLang="en-US" sz="2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9B0B55-6FF3-4E1F-BAA7-9F41D4BBB1FF}" type="parTrans" cxnId="{F62828D5-C855-44FB-87C9-52F51A1DD99D}">
      <dgm:prSet/>
      <dgm:spPr/>
      <dgm:t>
        <a:bodyPr/>
        <a:lstStyle/>
        <a:p>
          <a:endParaRPr kumimoji="1" lang="ja-JP" alt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EA55A95-C2BA-4232-BD33-9CEC4E7967B2}" type="sibTrans" cxnId="{F62828D5-C855-44FB-87C9-52F51A1DD99D}">
      <dgm:prSet/>
      <dgm:spPr/>
      <dgm:t>
        <a:bodyPr/>
        <a:lstStyle/>
        <a:p>
          <a:endParaRPr kumimoji="1" lang="ja-JP" alt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3AFC983-BB73-4C05-95A3-142780629058}" type="pres">
      <dgm:prSet presAssocID="{ECA5539D-EDDE-402B-8076-59F761992CD0}" presName="Name0" presStyleCnt="0">
        <dgm:presLayoutVars>
          <dgm:dir/>
          <dgm:resizeHandles val="exact"/>
        </dgm:presLayoutVars>
      </dgm:prSet>
      <dgm:spPr/>
    </dgm:pt>
    <dgm:pt modelId="{2384D6F3-5C70-4FC5-8FDF-17806B1FB9F8}" type="pres">
      <dgm:prSet presAssocID="{ECA5539D-EDDE-402B-8076-59F761992CD0}" presName="arrow" presStyleLbl="bgShp" presStyleIdx="0" presStyleCnt="1"/>
      <dgm:spPr/>
    </dgm:pt>
    <dgm:pt modelId="{9559B061-5509-4488-87E4-2B2CFD0E89DC}" type="pres">
      <dgm:prSet presAssocID="{ECA5539D-EDDE-402B-8076-59F761992CD0}" presName="points" presStyleCnt="0"/>
      <dgm:spPr/>
    </dgm:pt>
    <dgm:pt modelId="{0BADF4EA-038C-417A-9ED7-BADF5B323351}" type="pres">
      <dgm:prSet presAssocID="{6CE4BF88-A81D-4AEA-A5B0-9435F6879EDB}" presName="compositeA" presStyleCnt="0"/>
      <dgm:spPr/>
    </dgm:pt>
    <dgm:pt modelId="{7375F136-7366-4CED-BEC1-33FD844954D7}" type="pres">
      <dgm:prSet presAssocID="{6CE4BF88-A81D-4AEA-A5B0-9435F6879EDB}" presName="textA" presStyleLbl="revTx" presStyleIdx="0" presStyleCnt="3" custLinFactY="50050" custLinFactNeighborX="-152" custLinFactNeighborY="100000">
        <dgm:presLayoutVars>
          <dgm:bulletEnabled val="1"/>
        </dgm:presLayoutVars>
      </dgm:prSet>
      <dgm:spPr/>
    </dgm:pt>
    <dgm:pt modelId="{C8731270-5B23-4E0E-8000-AAA02985AF53}" type="pres">
      <dgm:prSet presAssocID="{6CE4BF88-A81D-4AEA-A5B0-9435F6879EDB}" presName="circleA" presStyleLbl="node1" presStyleIdx="0" presStyleCnt="3"/>
      <dgm:spPr/>
    </dgm:pt>
    <dgm:pt modelId="{B0827A29-CD52-4FCD-B63F-6A8D33F6BCD0}" type="pres">
      <dgm:prSet presAssocID="{6CE4BF88-A81D-4AEA-A5B0-9435F6879EDB}" presName="spaceA" presStyleCnt="0"/>
      <dgm:spPr/>
    </dgm:pt>
    <dgm:pt modelId="{9AF0A5B7-2E48-4445-B446-510C1FBD2A8E}" type="pres">
      <dgm:prSet presAssocID="{EC0BCF9B-53A0-4179-A160-0EE9B4933DD3}" presName="space" presStyleCnt="0"/>
      <dgm:spPr/>
    </dgm:pt>
    <dgm:pt modelId="{B0C23F67-9710-42B6-9D42-74ADD9DFC7CE}" type="pres">
      <dgm:prSet presAssocID="{1546E878-A109-4ED3-8A0E-37603F1429B0}" presName="compositeB" presStyleCnt="0"/>
      <dgm:spPr/>
    </dgm:pt>
    <dgm:pt modelId="{6296699F-7AC4-49D1-8546-0EE45FA39B19}" type="pres">
      <dgm:prSet presAssocID="{1546E878-A109-4ED3-8A0E-37603F1429B0}" presName="textB" presStyleLbl="revTx" presStyleIdx="1" presStyleCnt="3">
        <dgm:presLayoutVars>
          <dgm:bulletEnabled val="1"/>
        </dgm:presLayoutVars>
      </dgm:prSet>
      <dgm:spPr/>
    </dgm:pt>
    <dgm:pt modelId="{BBC1B54B-B72A-4743-AF1E-1F9F5F4F1613}" type="pres">
      <dgm:prSet presAssocID="{1546E878-A109-4ED3-8A0E-37603F1429B0}" presName="circleB" presStyleLbl="node1" presStyleIdx="1" presStyleCnt="3"/>
      <dgm:spPr/>
    </dgm:pt>
    <dgm:pt modelId="{85E90489-1A0C-46AE-852B-2AEF73AC36E9}" type="pres">
      <dgm:prSet presAssocID="{1546E878-A109-4ED3-8A0E-37603F1429B0}" presName="spaceB" presStyleCnt="0"/>
      <dgm:spPr/>
    </dgm:pt>
    <dgm:pt modelId="{4F14BE40-FC74-498D-8FD0-6ADFEB77D53F}" type="pres">
      <dgm:prSet presAssocID="{B3A547BB-08DB-4F85-98D9-37DE1E260EF6}" presName="space" presStyleCnt="0"/>
      <dgm:spPr/>
    </dgm:pt>
    <dgm:pt modelId="{68297DE7-695C-4F66-910E-8BDBCBCBEDCE}" type="pres">
      <dgm:prSet presAssocID="{72A50920-D8E2-42D8-AEAA-DBE83887C096}" presName="compositeA" presStyleCnt="0"/>
      <dgm:spPr/>
    </dgm:pt>
    <dgm:pt modelId="{616815D6-42A6-4F51-ABB1-0D8E1AB3BE48}" type="pres">
      <dgm:prSet presAssocID="{72A50920-D8E2-42D8-AEAA-DBE83887C096}" presName="textA" presStyleLbl="revTx" presStyleIdx="2" presStyleCnt="3" custScaleX="127741" custLinFactY="48911" custLinFactNeighborX="3912" custLinFactNeighborY="100000">
        <dgm:presLayoutVars>
          <dgm:bulletEnabled val="1"/>
        </dgm:presLayoutVars>
      </dgm:prSet>
      <dgm:spPr/>
    </dgm:pt>
    <dgm:pt modelId="{0DCF13B0-1F52-46B9-8E77-A23343E5A0A6}" type="pres">
      <dgm:prSet presAssocID="{72A50920-D8E2-42D8-AEAA-DBE83887C096}" presName="circleA" presStyleLbl="node1" presStyleIdx="2" presStyleCnt="3"/>
      <dgm:spPr/>
    </dgm:pt>
    <dgm:pt modelId="{FDF18C41-AB2D-4F7C-9943-053DB1344918}" type="pres">
      <dgm:prSet presAssocID="{72A50920-D8E2-42D8-AEAA-DBE83887C096}" presName="spaceA" presStyleCnt="0"/>
      <dgm:spPr/>
    </dgm:pt>
  </dgm:ptLst>
  <dgm:cxnLst>
    <dgm:cxn modelId="{506AE517-5CF9-4319-90B2-3592C6215CDE}" type="presOf" srcId="{1546E878-A109-4ED3-8A0E-37603F1429B0}" destId="{6296699F-7AC4-49D1-8546-0EE45FA39B19}" srcOrd="0" destOrd="0" presId="urn:microsoft.com/office/officeart/2005/8/layout/hProcess11"/>
    <dgm:cxn modelId="{9B3C6D6E-801F-4C23-8626-E2DE44A49EE6}" type="presOf" srcId="{6CE4BF88-A81D-4AEA-A5B0-9435F6879EDB}" destId="{7375F136-7366-4CED-BEC1-33FD844954D7}" srcOrd="0" destOrd="0" presId="urn:microsoft.com/office/officeart/2005/8/layout/hProcess11"/>
    <dgm:cxn modelId="{88866772-3C80-4D13-AD3D-68CCD6E2DF67}" srcId="{ECA5539D-EDDE-402B-8076-59F761992CD0}" destId="{6CE4BF88-A81D-4AEA-A5B0-9435F6879EDB}" srcOrd="0" destOrd="0" parTransId="{E4A3E8B3-090D-4805-B9D5-1CFD74A8A8A9}" sibTransId="{EC0BCF9B-53A0-4179-A160-0EE9B4933DD3}"/>
    <dgm:cxn modelId="{3AE0035A-8DF6-4977-AF0F-D98BCB0D7A2E}" srcId="{ECA5539D-EDDE-402B-8076-59F761992CD0}" destId="{1546E878-A109-4ED3-8A0E-37603F1429B0}" srcOrd="1" destOrd="0" parTransId="{6216C5F4-F784-481A-861F-31DE50F31E81}" sibTransId="{B3A547BB-08DB-4F85-98D9-37DE1E260EF6}"/>
    <dgm:cxn modelId="{CBD4B5D0-5AFB-42AB-B62B-53655E1226C0}" type="presOf" srcId="{72A50920-D8E2-42D8-AEAA-DBE83887C096}" destId="{616815D6-42A6-4F51-ABB1-0D8E1AB3BE48}" srcOrd="0" destOrd="0" presId="urn:microsoft.com/office/officeart/2005/8/layout/hProcess11"/>
    <dgm:cxn modelId="{F62828D5-C855-44FB-87C9-52F51A1DD99D}" srcId="{ECA5539D-EDDE-402B-8076-59F761992CD0}" destId="{72A50920-D8E2-42D8-AEAA-DBE83887C096}" srcOrd="2" destOrd="0" parTransId="{999B0B55-6FF3-4E1F-BAA7-9F41D4BBB1FF}" sibTransId="{BEA55A95-C2BA-4232-BD33-9CEC4E7967B2}"/>
    <dgm:cxn modelId="{A968D5E8-48E5-4C52-9A76-345F1B1AF942}" type="presOf" srcId="{ECA5539D-EDDE-402B-8076-59F761992CD0}" destId="{93AFC983-BB73-4C05-95A3-142780629058}" srcOrd="0" destOrd="0" presId="urn:microsoft.com/office/officeart/2005/8/layout/hProcess11"/>
    <dgm:cxn modelId="{F594C291-B2EF-49F1-BDA2-B945AF9A21BD}" type="presParOf" srcId="{93AFC983-BB73-4C05-95A3-142780629058}" destId="{2384D6F3-5C70-4FC5-8FDF-17806B1FB9F8}" srcOrd="0" destOrd="0" presId="urn:microsoft.com/office/officeart/2005/8/layout/hProcess11"/>
    <dgm:cxn modelId="{62322E37-38EC-4F45-A558-6E5696880D5C}" type="presParOf" srcId="{93AFC983-BB73-4C05-95A3-142780629058}" destId="{9559B061-5509-4488-87E4-2B2CFD0E89DC}" srcOrd="1" destOrd="0" presId="urn:microsoft.com/office/officeart/2005/8/layout/hProcess11"/>
    <dgm:cxn modelId="{900EDBC6-2C77-4CB6-A596-635A64323EB1}" type="presParOf" srcId="{9559B061-5509-4488-87E4-2B2CFD0E89DC}" destId="{0BADF4EA-038C-417A-9ED7-BADF5B323351}" srcOrd="0" destOrd="0" presId="urn:microsoft.com/office/officeart/2005/8/layout/hProcess11"/>
    <dgm:cxn modelId="{02F64B7C-18F5-4C64-B948-1E9F49BBEFAB}" type="presParOf" srcId="{0BADF4EA-038C-417A-9ED7-BADF5B323351}" destId="{7375F136-7366-4CED-BEC1-33FD844954D7}" srcOrd="0" destOrd="0" presId="urn:microsoft.com/office/officeart/2005/8/layout/hProcess11"/>
    <dgm:cxn modelId="{D91AFD18-0797-4A16-B09E-EDF624CA3F76}" type="presParOf" srcId="{0BADF4EA-038C-417A-9ED7-BADF5B323351}" destId="{C8731270-5B23-4E0E-8000-AAA02985AF53}" srcOrd="1" destOrd="0" presId="urn:microsoft.com/office/officeart/2005/8/layout/hProcess11"/>
    <dgm:cxn modelId="{16BE4448-245B-4FC3-84E4-0166A7A43650}" type="presParOf" srcId="{0BADF4EA-038C-417A-9ED7-BADF5B323351}" destId="{B0827A29-CD52-4FCD-B63F-6A8D33F6BCD0}" srcOrd="2" destOrd="0" presId="urn:microsoft.com/office/officeart/2005/8/layout/hProcess11"/>
    <dgm:cxn modelId="{28469AF6-516F-457F-821F-4ED81189575B}" type="presParOf" srcId="{9559B061-5509-4488-87E4-2B2CFD0E89DC}" destId="{9AF0A5B7-2E48-4445-B446-510C1FBD2A8E}" srcOrd="1" destOrd="0" presId="urn:microsoft.com/office/officeart/2005/8/layout/hProcess11"/>
    <dgm:cxn modelId="{05CEE6F6-D29B-424B-9F27-0EE1B57520D5}" type="presParOf" srcId="{9559B061-5509-4488-87E4-2B2CFD0E89DC}" destId="{B0C23F67-9710-42B6-9D42-74ADD9DFC7CE}" srcOrd="2" destOrd="0" presId="urn:microsoft.com/office/officeart/2005/8/layout/hProcess11"/>
    <dgm:cxn modelId="{E8E903FC-1DAE-475A-9DC1-081B0382CC0F}" type="presParOf" srcId="{B0C23F67-9710-42B6-9D42-74ADD9DFC7CE}" destId="{6296699F-7AC4-49D1-8546-0EE45FA39B19}" srcOrd="0" destOrd="0" presId="urn:microsoft.com/office/officeart/2005/8/layout/hProcess11"/>
    <dgm:cxn modelId="{56FA6CE4-7DB9-4685-8697-C432E669C8E4}" type="presParOf" srcId="{B0C23F67-9710-42B6-9D42-74ADD9DFC7CE}" destId="{BBC1B54B-B72A-4743-AF1E-1F9F5F4F1613}" srcOrd="1" destOrd="0" presId="urn:microsoft.com/office/officeart/2005/8/layout/hProcess11"/>
    <dgm:cxn modelId="{8B2490B2-5B8A-4246-A43C-0278F555A927}" type="presParOf" srcId="{B0C23F67-9710-42B6-9D42-74ADD9DFC7CE}" destId="{85E90489-1A0C-46AE-852B-2AEF73AC36E9}" srcOrd="2" destOrd="0" presId="urn:microsoft.com/office/officeart/2005/8/layout/hProcess11"/>
    <dgm:cxn modelId="{911DE7E7-4DE1-4996-9D5E-13590FBC90F3}" type="presParOf" srcId="{9559B061-5509-4488-87E4-2B2CFD0E89DC}" destId="{4F14BE40-FC74-498D-8FD0-6ADFEB77D53F}" srcOrd="3" destOrd="0" presId="urn:microsoft.com/office/officeart/2005/8/layout/hProcess11"/>
    <dgm:cxn modelId="{C9F33900-42A3-4E48-A8B0-FF9EDC2A4375}" type="presParOf" srcId="{9559B061-5509-4488-87E4-2B2CFD0E89DC}" destId="{68297DE7-695C-4F66-910E-8BDBCBCBEDCE}" srcOrd="4" destOrd="0" presId="urn:microsoft.com/office/officeart/2005/8/layout/hProcess11"/>
    <dgm:cxn modelId="{919BD9EE-9A4F-471E-B904-6213E9E50101}" type="presParOf" srcId="{68297DE7-695C-4F66-910E-8BDBCBCBEDCE}" destId="{616815D6-42A6-4F51-ABB1-0D8E1AB3BE48}" srcOrd="0" destOrd="0" presId="urn:microsoft.com/office/officeart/2005/8/layout/hProcess11"/>
    <dgm:cxn modelId="{5E5C2592-8062-4282-AC3E-C5BAFA4F280F}" type="presParOf" srcId="{68297DE7-695C-4F66-910E-8BDBCBCBEDCE}" destId="{0DCF13B0-1F52-46B9-8E77-A23343E5A0A6}" srcOrd="1" destOrd="0" presId="urn:microsoft.com/office/officeart/2005/8/layout/hProcess11"/>
    <dgm:cxn modelId="{9CADB0F5-96F3-4C4B-BADD-16D532AB6789}" type="presParOf" srcId="{68297DE7-695C-4F66-910E-8BDBCBCBEDCE}" destId="{FDF18C41-AB2D-4F7C-9943-053DB13449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4D6F3-5C70-4FC5-8FDF-17806B1FB9F8}">
      <dsp:nvSpPr>
        <dsp:cNvPr id="0" name=""/>
        <dsp:cNvSpPr/>
      </dsp:nvSpPr>
      <dsp:spPr>
        <a:xfrm>
          <a:off x="0" y="1274921"/>
          <a:ext cx="11615737" cy="1699895"/>
        </a:xfrm>
        <a:prstGeom prst="notched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5F136-7366-4CED-BEC1-33FD844954D7}">
      <dsp:nvSpPr>
        <dsp:cNvPr id="0" name=""/>
        <dsp:cNvSpPr/>
      </dsp:nvSpPr>
      <dsp:spPr>
        <a:xfrm>
          <a:off x="0" y="2549842"/>
          <a:ext cx="3093370" cy="169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>
              <a:latin typeface="Segoe UI" panose="020B0502040204020203" pitchFamily="34" charset="0"/>
              <a:cs typeface="Segoe UI" panose="020B0502040204020203" pitchFamily="34" charset="0"/>
            </a:rPr>
            <a:t>1. Determine the dependency factors</a:t>
          </a:r>
          <a:endParaRPr kumimoji="1" lang="ja-JP" altLang="en-US" sz="24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549842"/>
        <a:ext cx="3093370" cy="1699895"/>
      </dsp:txXfrm>
    </dsp:sp>
    <dsp:sp modelId="{C8731270-5B23-4E0E-8000-AAA02985AF53}">
      <dsp:nvSpPr>
        <dsp:cNvPr id="0" name=""/>
        <dsp:cNvSpPr/>
      </dsp:nvSpPr>
      <dsp:spPr>
        <a:xfrm>
          <a:off x="1337489" y="1912382"/>
          <a:ext cx="424973" cy="424973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6699F-7AC4-49D1-8546-0EE45FA39B19}">
      <dsp:nvSpPr>
        <dsp:cNvPr id="0" name=""/>
        <dsp:cNvSpPr/>
      </dsp:nvSpPr>
      <dsp:spPr>
        <a:xfrm>
          <a:off x="3251330" y="2549842"/>
          <a:ext cx="3093370" cy="169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>
              <a:latin typeface="Segoe UI" panose="020B0502040204020203" pitchFamily="34" charset="0"/>
              <a:cs typeface="Segoe UI" panose="020B0502040204020203" pitchFamily="34" charset="0"/>
            </a:rPr>
            <a:t>2. Assess the dependency impact</a:t>
          </a:r>
          <a:endParaRPr kumimoji="1" lang="ja-JP" altLang="en-US" sz="24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251330" y="2549842"/>
        <a:ext cx="3093370" cy="1699895"/>
      </dsp:txXfrm>
    </dsp:sp>
    <dsp:sp modelId="{BBC1B54B-B72A-4743-AF1E-1F9F5F4F1613}">
      <dsp:nvSpPr>
        <dsp:cNvPr id="0" name=""/>
        <dsp:cNvSpPr/>
      </dsp:nvSpPr>
      <dsp:spPr>
        <a:xfrm>
          <a:off x="4585528" y="1912382"/>
          <a:ext cx="424973" cy="42497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815D6-42A6-4F51-ABB1-0D8E1AB3BE48}">
      <dsp:nvSpPr>
        <dsp:cNvPr id="0" name=""/>
        <dsp:cNvSpPr/>
      </dsp:nvSpPr>
      <dsp:spPr>
        <a:xfrm>
          <a:off x="6620382" y="2531330"/>
          <a:ext cx="3951502" cy="169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>
              <a:latin typeface="Segoe UI" panose="020B0502040204020203" pitchFamily="34" charset="0"/>
              <a:cs typeface="Segoe UI" panose="020B0502040204020203" pitchFamily="34" charset="0"/>
            </a:rPr>
            <a:t>3. Quantify the HEP</a:t>
          </a:r>
          <a:endParaRPr kumimoji="1" lang="ja-JP" altLang="en-US" sz="28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0382" y="2531330"/>
        <a:ext cx="3951502" cy="1699895"/>
      </dsp:txXfrm>
    </dsp:sp>
    <dsp:sp modelId="{0DCF13B0-1F52-46B9-8E77-A23343E5A0A6}">
      <dsp:nvSpPr>
        <dsp:cNvPr id="0" name=""/>
        <dsp:cNvSpPr/>
      </dsp:nvSpPr>
      <dsp:spPr>
        <a:xfrm>
          <a:off x="8262633" y="1912382"/>
          <a:ext cx="424973" cy="42497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A2D9-A278-476B-A8EB-D76280FF17CC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39C36-E69B-43FF-A82A-22875918F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14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1537599" y="3401963"/>
            <a:ext cx="9130401" cy="108000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B8739B-AAD3-4A29-ACEF-792BE9943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104"/>
            <a:ext cx="2920301" cy="71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A7C286-A294-46E8-AD50-95A7D92B3D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6">
            <a:extLst>
              <a:ext uri="{FF2B5EF4-FFF2-40B4-BE49-F238E27FC236}">
                <a16:creationId xmlns:a16="http://schemas.microsoft.com/office/drawing/2014/main" id="{1227263A-0516-47B7-8618-45E630A360C6}"/>
              </a:ext>
            </a:extLst>
          </p:cNvPr>
          <p:cNvSpPr/>
          <p:nvPr userDrawn="1"/>
        </p:nvSpPr>
        <p:spPr>
          <a:xfrm flipV="1">
            <a:off x="357187" y="1615648"/>
            <a:ext cx="11639563" cy="98189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BE695-0C34-4A0B-8CAD-A2EB3B031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0312CB-E36C-4B8A-A07A-A75F3A3F1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0956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0956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5D5946-D259-425C-98D6-96923E008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8BC803-6559-40E3-AA10-1D0C843F2C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6">
            <a:extLst>
              <a:ext uri="{FF2B5EF4-FFF2-40B4-BE49-F238E27FC236}">
                <a16:creationId xmlns:a16="http://schemas.microsoft.com/office/drawing/2014/main" id="{C38D6CF4-85D3-4147-812B-1AF4D1E81CD5}"/>
              </a:ext>
            </a:extLst>
          </p:cNvPr>
          <p:cNvSpPr/>
          <p:nvPr userDrawn="1"/>
        </p:nvSpPr>
        <p:spPr>
          <a:xfrm flipV="1">
            <a:off x="357187" y="1615648"/>
            <a:ext cx="11639563" cy="98189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A15B2-01F7-475C-811E-FA33815F7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7F1F745-4C2E-4CE1-92D5-EA955E0B73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85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483AC6-4959-4B68-8EFE-55362880E23B}"/>
              </a:ext>
            </a:extLst>
          </p:cNvPr>
          <p:cNvSpPr/>
          <p:nvPr userDrawn="1"/>
        </p:nvSpPr>
        <p:spPr>
          <a:xfrm flipV="1">
            <a:off x="831850" y="4486173"/>
            <a:ext cx="10528300" cy="76302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BF47C3-8647-4BE7-96E0-525760930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3029" y="6076400"/>
            <a:ext cx="5553764" cy="750509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21F0C4-2F06-4D22-AF9D-72A78AC214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8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4906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4906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6">
            <a:extLst>
              <a:ext uri="{FF2B5EF4-FFF2-40B4-BE49-F238E27FC236}">
                <a16:creationId xmlns:a16="http://schemas.microsoft.com/office/drawing/2014/main" id="{E2885DA8-BF86-4FCB-914B-2D0FBB3D1120}"/>
              </a:ext>
            </a:extLst>
          </p:cNvPr>
          <p:cNvSpPr/>
          <p:nvPr userDrawn="1"/>
        </p:nvSpPr>
        <p:spPr>
          <a:xfrm flipV="1">
            <a:off x="357187" y="1615648"/>
            <a:ext cx="11639563" cy="98189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32E2A4-0484-4B62-B49C-ED91FAC6A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83F74F-2D27-4A84-9312-7825663F5A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6961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6961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正方形/長方形 6">
            <a:extLst>
              <a:ext uri="{FF2B5EF4-FFF2-40B4-BE49-F238E27FC236}">
                <a16:creationId xmlns:a16="http://schemas.microsoft.com/office/drawing/2014/main" id="{622F2753-4BB6-477D-9203-323601B73E80}"/>
              </a:ext>
            </a:extLst>
          </p:cNvPr>
          <p:cNvSpPr/>
          <p:nvPr userDrawn="1"/>
        </p:nvSpPr>
        <p:spPr>
          <a:xfrm flipV="1">
            <a:off x="836612" y="1615646"/>
            <a:ext cx="10515600" cy="75041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5718D-B343-4C8B-8404-8CD56C881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4315EB-43F1-4044-9BBB-F8F919B52E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673969-B3A7-4681-8AD7-D47E4D3A5D5C}"/>
              </a:ext>
            </a:extLst>
          </p:cNvPr>
          <p:cNvSpPr/>
          <p:nvPr userDrawn="1"/>
        </p:nvSpPr>
        <p:spPr>
          <a:xfrm flipV="1">
            <a:off x="357187" y="1615648"/>
            <a:ext cx="11639563" cy="98189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B5869-FBCB-4591-9BC2-E74020411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BCF3EB-8CC9-4F66-9F07-7244B48FF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357187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204A9878-1F19-4B25-825B-84F7B285B4C4}" type="datetime1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23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6">
            <a:extLst>
              <a:ext uri="{FF2B5EF4-FFF2-40B4-BE49-F238E27FC236}">
                <a16:creationId xmlns:a16="http://schemas.microsoft.com/office/drawing/2014/main" id="{0B00639C-D546-4CA2-8820-3906774E0B55}"/>
              </a:ext>
            </a:extLst>
          </p:cNvPr>
          <p:cNvSpPr/>
          <p:nvPr userDrawn="1"/>
        </p:nvSpPr>
        <p:spPr>
          <a:xfrm flipV="1">
            <a:off x="836612" y="1939739"/>
            <a:ext cx="3932237" cy="117660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A610F-78EF-4AEC-A94E-4A368C906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29E29B-8B34-473A-B30D-815C8710B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6">
            <a:extLst>
              <a:ext uri="{FF2B5EF4-FFF2-40B4-BE49-F238E27FC236}">
                <a16:creationId xmlns:a16="http://schemas.microsoft.com/office/drawing/2014/main" id="{F7FDB4E8-ED8D-453D-93ED-FE78330411E2}"/>
              </a:ext>
            </a:extLst>
          </p:cNvPr>
          <p:cNvSpPr/>
          <p:nvPr userDrawn="1"/>
        </p:nvSpPr>
        <p:spPr>
          <a:xfrm flipV="1">
            <a:off x="836612" y="1939739"/>
            <a:ext cx="3932237" cy="117660"/>
          </a:xfrm>
          <a:prstGeom prst="rect">
            <a:avLst/>
          </a:prstGeom>
          <a:gradFill flip="none" rotWithShape="1">
            <a:gsLst>
              <a:gs pos="73000">
                <a:srgbClr val="74CB9B"/>
              </a:gs>
              <a:gs pos="0">
                <a:srgbClr val="00B050"/>
              </a:gs>
              <a:gs pos="100000">
                <a:schemeClr val="bg2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96E407-8CB6-474E-A66B-91ED861A5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14" y="6238709"/>
            <a:ext cx="1302564" cy="600405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E37581-A4BB-4939-B71B-94AC5121F8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427"/>
            <a:ext cx="2920301" cy="7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57187" y="365125"/>
            <a:ext cx="11615737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87" y="1825625"/>
            <a:ext cx="11615737" cy="424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535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/>
                </a:solidFill>
                <a:latin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fld id="{7049F7A3-8912-4356-931D-A95E6E1D3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6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Lucida Sans Unicode" panose="020B0602030504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120000"/>
        </a:lnSpc>
        <a:spcBef>
          <a:spcPts val="1000"/>
        </a:spcBef>
        <a:buFont typeface="Wingdings" panose="05000000000000000000" pitchFamily="2" charset="2"/>
        <a:buChar char="p"/>
        <a:defRPr kumimoji="1" sz="2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914400" indent="-457200" algn="ctr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ctr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ctr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ctr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BB789-0366-4F89-A24F-A9B49949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95355"/>
          </a:xfrm>
        </p:spPr>
        <p:txBody>
          <a:bodyPr anchor="b">
            <a:normAutofit/>
          </a:bodyPr>
          <a:lstStyle/>
          <a:p>
            <a:pPr marL="457200" algn="l"/>
            <a:r>
              <a:rPr lang="en-US" altLang="ja-JP" sz="4000">
                <a:effectLst/>
              </a:rPr>
              <a:t>Dependency Analysis within Human Failure Events for Nuclear Power Plant: </a:t>
            </a:r>
            <a:br>
              <a:rPr lang="en-US" altLang="ja-JP" sz="4000">
                <a:effectLst/>
              </a:rPr>
            </a:br>
            <a:r>
              <a:rPr lang="en-US" altLang="ja-JP" sz="4000">
                <a:effectLst/>
              </a:rPr>
              <a:t>Comparison between Phoenix and SPAR-H</a:t>
            </a:r>
            <a:endParaRPr kumimoji="1" lang="ja-JP" altLang="en-US" sz="40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4F18A9-A7CA-4DC6-8CDA-06FF9EA8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56010"/>
            <a:ext cx="10515600" cy="1385269"/>
          </a:xfrm>
        </p:spPr>
        <p:txBody>
          <a:bodyPr>
            <a:normAutofit fontScale="92500" lnSpcReduction="10000"/>
          </a:bodyPr>
          <a:lstStyle/>
          <a:p>
            <a:pPr marL="457200" algn="l">
              <a:lnSpc>
                <a:spcPct val="100000"/>
              </a:lnSpc>
            </a:pPr>
            <a:r>
              <a:rPr lang="en-US" altLang="ja-JP" sz="2600">
                <a:solidFill>
                  <a:schemeClr val="tx1"/>
                </a:solidFill>
              </a:rPr>
              <a:t>Kanoko Nishiono</a:t>
            </a:r>
            <a:r>
              <a:rPr lang="en-US" altLang="ja-JP" sz="2600" baseline="30000">
                <a:solidFill>
                  <a:schemeClr val="tx1"/>
                </a:solidFill>
              </a:rPr>
              <a:t>1</a:t>
            </a:r>
            <a:r>
              <a:rPr lang="en-US" altLang="ja-JP" sz="2600">
                <a:solidFill>
                  <a:schemeClr val="tx1"/>
                </a:solidFill>
              </a:rPr>
              <a:t>, Marilia A. Ramos</a:t>
            </a:r>
            <a:r>
              <a:rPr lang="en-US" altLang="ja-JP" sz="2600" baseline="30000">
                <a:solidFill>
                  <a:schemeClr val="tx1"/>
                </a:solidFill>
              </a:rPr>
              <a:t>2</a:t>
            </a:r>
            <a:r>
              <a:rPr lang="en-US" altLang="ja-JP" sz="2600">
                <a:solidFill>
                  <a:schemeClr val="tx1"/>
                </a:solidFill>
              </a:rPr>
              <a:t>, Yoshikane Hamaguchi</a:t>
            </a:r>
            <a:r>
              <a:rPr lang="en-US" altLang="ja-JP" sz="2600" baseline="30000">
                <a:solidFill>
                  <a:schemeClr val="tx1"/>
                </a:solidFill>
              </a:rPr>
              <a:t>1</a:t>
            </a:r>
            <a:r>
              <a:rPr lang="en-US" altLang="ja-JP" sz="2600">
                <a:solidFill>
                  <a:schemeClr val="tx1"/>
                </a:solidFill>
              </a:rPr>
              <a:t>, Ali Mosleh</a:t>
            </a:r>
            <a:r>
              <a:rPr lang="en-US" altLang="ja-JP" sz="2600" baseline="30000">
                <a:solidFill>
                  <a:schemeClr val="tx1"/>
                </a:solidFill>
              </a:rPr>
              <a:t>2</a:t>
            </a:r>
          </a:p>
          <a:p>
            <a:pPr marL="457200" algn="l">
              <a:lnSpc>
                <a:spcPct val="100000"/>
              </a:lnSpc>
            </a:pPr>
            <a:r>
              <a:rPr kumimoji="1" lang="en-US" altLang="ja-JP" sz="1700">
                <a:solidFill>
                  <a:schemeClr val="tx1"/>
                </a:solidFill>
              </a:rPr>
              <a:t>1: </a:t>
            </a:r>
            <a:r>
              <a:rPr lang="en-US" altLang="ja-JP" sz="1700" kern="100">
                <a:solidFill>
                  <a:schemeClr val="tx1"/>
                </a:solidFill>
                <a:effectLst/>
              </a:rPr>
              <a:t>Regulatory Standard and Research Department, Secretariat of Nuclear Regulation Authority (S/NRA/R)</a:t>
            </a:r>
            <a:endParaRPr lang="en-GB" altLang="ja-JP" sz="1700">
              <a:solidFill>
                <a:schemeClr val="tx1"/>
              </a:solidFill>
              <a:effectLst/>
            </a:endParaRPr>
          </a:p>
          <a:p>
            <a:pPr marL="457200" algn="l">
              <a:lnSpc>
                <a:spcPct val="100000"/>
              </a:lnSpc>
            </a:pPr>
            <a:r>
              <a:rPr lang="en-US" altLang="ja-JP" sz="1700">
                <a:solidFill>
                  <a:schemeClr val="tx1"/>
                </a:solidFill>
              </a:rPr>
              <a:t>2:</a:t>
            </a:r>
            <a:r>
              <a:rPr kumimoji="1" lang="en-US" altLang="ja-JP" sz="1700">
                <a:solidFill>
                  <a:schemeClr val="tx1"/>
                </a:solidFill>
              </a:rPr>
              <a:t> The B. John Garrick Institute for the Risk Sciences, University of California Los Angeles (UCLA). Los Angeles, United States of America</a:t>
            </a:r>
            <a:endParaRPr kumimoji="1" lang="ja-JP" altLang="en-US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00593-20F2-4D6D-AC28-CA18121C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209232"/>
            <a:ext cx="11639563" cy="1325563"/>
          </a:xfrm>
        </p:spPr>
        <p:txBody>
          <a:bodyPr anchor="ctr">
            <a:normAutofit fontScale="90000"/>
          </a:bodyPr>
          <a:lstStyle/>
          <a:p>
            <a:r>
              <a:rPr kumimoji="1" lang="en-US" altLang="ja-JP" sz="3600" dirty="0"/>
              <a:t>Overview of HRA methods: </a:t>
            </a:r>
            <a:br>
              <a:rPr kumimoji="1" lang="en-US" altLang="ja-JP" sz="3600" dirty="0"/>
            </a:br>
            <a:r>
              <a:rPr kumimoji="1" lang="en-US" altLang="ja-JP" sz="3600" dirty="0"/>
              <a:t>M</a:t>
            </a:r>
            <a:r>
              <a:rPr lang="en-US" altLang="ja-JP" sz="3600" dirty="0"/>
              <a:t>ain HEP estimation procedures are the same, </a:t>
            </a:r>
            <a:br>
              <a:rPr lang="en-US" altLang="ja-JP" sz="3600" dirty="0"/>
            </a:br>
            <a:r>
              <a:rPr lang="en-US" altLang="ja-JP" sz="3600" dirty="0"/>
              <a:t>but some steps are different</a:t>
            </a:r>
            <a:endParaRPr kumimoji="1" lang="ja-JP" altLang="en-US" sz="3600" dirty="0"/>
          </a:p>
        </p:txBody>
      </p:sp>
      <p:sp>
        <p:nvSpPr>
          <p:cNvPr id="7" name="正方形/長方形 64">
            <a:extLst>
              <a:ext uri="{FF2B5EF4-FFF2-40B4-BE49-F238E27FC236}">
                <a16:creationId xmlns:a16="http://schemas.microsoft.com/office/drawing/2014/main" id="{70138F7B-7392-4636-B511-1BD6BF37BE98}"/>
              </a:ext>
            </a:extLst>
          </p:cNvPr>
          <p:cNvSpPr/>
          <p:nvPr/>
        </p:nvSpPr>
        <p:spPr>
          <a:xfrm>
            <a:off x="357186" y="1874399"/>
            <a:ext cx="3566160" cy="4129236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000"/>
          </a:p>
        </p:txBody>
      </p:sp>
      <p:sp>
        <p:nvSpPr>
          <p:cNvPr id="16" name="テキスト ボックス 90">
            <a:extLst>
              <a:ext uri="{FF2B5EF4-FFF2-40B4-BE49-F238E27FC236}">
                <a16:creationId xmlns:a16="http://schemas.microsoft.com/office/drawing/2014/main" id="{04B9FE3B-C1FE-4247-A97C-2D1B19DD2C64}"/>
              </a:ext>
            </a:extLst>
          </p:cNvPr>
          <p:cNvSpPr txBox="1"/>
          <p:nvPr/>
        </p:nvSpPr>
        <p:spPr>
          <a:xfrm>
            <a:off x="388234" y="1882692"/>
            <a:ext cx="35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>
                <a:latin typeface="Segoe UI" panose="020B0502040204020203" pitchFamily="34" charset="0"/>
                <a:cs typeface="Segoe UI" panose="020B0502040204020203" pitchFamily="34" charset="0"/>
              </a:rPr>
              <a:t>Phase 1: </a:t>
            </a:r>
          </a:p>
          <a:p>
            <a:pPr algn="ctr"/>
            <a:r>
              <a:rPr lang="en-US" altLang="ja-JP" sz="1600">
                <a:latin typeface="Segoe UI" panose="020B0502040204020203" pitchFamily="34" charset="0"/>
                <a:cs typeface="Segoe UI" panose="020B0502040204020203" pitchFamily="34" charset="0"/>
              </a:rPr>
              <a:t>Human Error Identification</a:t>
            </a:r>
            <a:endParaRPr lang="ja-JP" alt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正方形/長方形 39">
            <a:extLst>
              <a:ext uri="{FF2B5EF4-FFF2-40B4-BE49-F238E27FC236}">
                <a16:creationId xmlns:a16="http://schemas.microsoft.com/office/drawing/2014/main" id="{9F7ABC86-0A2F-4629-BF4D-71EF8AB16977}"/>
              </a:ext>
            </a:extLst>
          </p:cNvPr>
          <p:cNvSpPr/>
          <p:nvPr/>
        </p:nvSpPr>
        <p:spPr>
          <a:xfrm>
            <a:off x="4174631" y="1884715"/>
            <a:ext cx="3566160" cy="4129237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000"/>
          </a:p>
        </p:txBody>
      </p:sp>
      <p:sp>
        <p:nvSpPr>
          <p:cNvPr id="26" name="テキスト ボックス 47">
            <a:extLst>
              <a:ext uri="{FF2B5EF4-FFF2-40B4-BE49-F238E27FC236}">
                <a16:creationId xmlns:a16="http://schemas.microsoft.com/office/drawing/2014/main" id="{5C1D7DF6-7B87-4C80-8025-413334F2963A}"/>
              </a:ext>
            </a:extLst>
          </p:cNvPr>
          <p:cNvSpPr txBox="1"/>
          <p:nvPr/>
        </p:nvSpPr>
        <p:spPr>
          <a:xfrm>
            <a:off x="4194120" y="1887394"/>
            <a:ext cx="3546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Phase 2: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Context Characterization and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Causal Modeling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正方形/長方形 1">
            <a:extLst>
              <a:ext uri="{FF2B5EF4-FFF2-40B4-BE49-F238E27FC236}">
                <a16:creationId xmlns:a16="http://schemas.microsoft.com/office/drawing/2014/main" id="{FA64812E-A1A5-4EAD-B4BA-FB0D93C2D4D5}"/>
              </a:ext>
            </a:extLst>
          </p:cNvPr>
          <p:cNvSpPr/>
          <p:nvPr/>
        </p:nvSpPr>
        <p:spPr>
          <a:xfrm>
            <a:off x="7997881" y="1874399"/>
            <a:ext cx="3566160" cy="4847076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/>
          </a:p>
        </p:txBody>
      </p:sp>
      <p:sp>
        <p:nvSpPr>
          <p:cNvPr id="32" name="テキスト ボックス 50">
            <a:extLst>
              <a:ext uri="{FF2B5EF4-FFF2-40B4-BE49-F238E27FC236}">
                <a16:creationId xmlns:a16="http://schemas.microsoft.com/office/drawing/2014/main" id="{3316C7D8-FEA4-4A44-9948-1B30B88B1EC9}"/>
              </a:ext>
            </a:extLst>
          </p:cNvPr>
          <p:cNvSpPr txBox="1"/>
          <p:nvPr/>
        </p:nvSpPr>
        <p:spPr>
          <a:xfrm>
            <a:off x="7987094" y="1887029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>
                <a:latin typeface="Segoe UI" panose="020B0502040204020203" pitchFamily="34" charset="0"/>
                <a:cs typeface="Segoe UI" panose="020B0502040204020203" pitchFamily="34" charset="0"/>
              </a:rPr>
              <a:t>Phase 3: </a:t>
            </a:r>
          </a:p>
          <a:p>
            <a:pPr algn="ctr"/>
            <a:r>
              <a:rPr lang="en-US" altLang="ja-JP" sz="1600">
                <a:latin typeface="Segoe UI" panose="020B0502040204020203" pitchFamily="34" charset="0"/>
                <a:cs typeface="Segoe UI" panose="020B0502040204020203" pitchFamily="34" charset="0"/>
              </a:rPr>
              <a:t>Quantification</a:t>
            </a:r>
            <a:endParaRPr lang="ja-JP" alt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85C3F-DD13-411D-98CE-0179EED0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9" name="四角形: 角を丸くする 3">
            <a:extLst>
              <a:ext uri="{FF2B5EF4-FFF2-40B4-BE49-F238E27FC236}">
                <a16:creationId xmlns:a16="http://schemas.microsoft.com/office/drawing/2014/main" id="{CF34526A-874A-47D2-8D84-8EEB74266E79}"/>
              </a:ext>
            </a:extLst>
          </p:cNvPr>
          <p:cNvSpPr/>
          <p:nvPr/>
        </p:nvSpPr>
        <p:spPr>
          <a:xfrm>
            <a:off x="2209745" y="2994367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1: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Determine HFE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四角形: 角を丸くする 4">
            <a:extLst>
              <a:ext uri="{FF2B5EF4-FFF2-40B4-BE49-F238E27FC236}">
                <a16:creationId xmlns:a16="http://schemas.microsoft.com/office/drawing/2014/main" id="{1DD3DD64-6FD6-409F-9499-CEF0A124D7D7}"/>
              </a:ext>
            </a:extLst>
          </p:cNvPr>
          <p:cNvSpPr/>
          <p:nvPr/>
        </p:nvSpPr>
        <p:spPr>
          <a:xfrm>
            <a:off x="2213364" y="4845985"/>
            <a:ext cx="1522857" cy="107013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2: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 Develop Crew Response Tree</a:t>
            </a:r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直線矢印コネクタ 14">
            <a:extLst>
              <a:ext uri="{FF2B5EF4-FFF2-40B4-BE49-F238E27FC236}">
                <a16:creationId xmlns:a16="http://schemas.microsoft.com/office/drawing/2014/main" id="{2D7A934A-B10D-49D0-A840-766BD4F4CB52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2971174" y="3714367"/>
            <a:ext cx="3619" cy="11316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四角形: 角を丸くする 35">
            <a:extLst>
              <a:ext uri="{FF2B5EF4-FFF2-40B4-BE49-F238E27FC236}">
                <a16:creationId xmlns:a16="http://schemas.microsoft.com/office/drawing/2014/main" id="{E9BCD481-8435-42A4-9AA0-8250296A67FB}"/>
              </a:ext>
            </a:extLst>
          </p:cNvPr>
          <p:cNvSpPr/>
          <p:nvPr/>
        </p:nvSpPr>
        <p:spPr>
          <a:xfrm>
            <a:off x="455579" y="3008141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1: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 Determine HFE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四角形: 角を丸くする 36">
            <a:extLst>
              <a:ext uri="{FF2B5EF4-FFF2-40B4-BE49-F238E27FC236}">
                <a16:creationId xmlns:a16="http://schemas.microsoft.com/office/drawing/2014/main" id="{F9585877-6661-4E64-AF66-6456106C8628}"/>
              </a:ext>
            </a:extLst>
          </p:cNvPr>
          <p:cNvSpPr/>
          <p:nvPr/>
        </p:nvSpPr>
        <p:spPr>
          <a:xfrm>
            <a:off x="461732" y="4845985"/>
            <a:ext cx="1522857" cy="107013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2: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Categorize HFE as Action and/or Decision</a:t>
            </a:r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4" name="直線矢印コネクタ 40">
            <a:extLst>
              <a:ext uri="{FF2B5EF4-FFF2-40B4-BE49-F238E27FC236}">
                <a16:creationId xmlns:a16="http://schemas.microsoft.com/office/drawing/2014/main" id="{933481F0-3E5F-46E7-B3C6-D1C8A0CE6434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1217008" y="3728141"/>
            <a:ext cx="6153" cy="11178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四角形: 角を丸くする 5">
            <a:extLst>
              <a:ext uri="{FF2B5EF4-FFF2-40B4-BE49-F238E27FC236}">
                <a16:creationId xmlns:a16="http://schemas.microsoft.com/office/drawing/2014/main" id="{42F356E8-CAF9-4455-BF1C-476627A5CD23}"/>
              </a:ext>
            </a:extLst>
          </p:cNvPr>
          <p:cNvSpPr/>
          <p:nvPr/>
        </p:nvSpPr>
        <p:spPr>
          <a:xfrm>
            <a:off x="6065587" y="4097496"/>
            <a:ext cx="1522857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4: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Identify Relevant PIFs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四角形: 角を丸くする 6">
            <a:extLst>
              <a:ext uri="{FF2B5EF4-FFF2-40B4-BE49-F238E27FC236}">
                <a16:creationId xmlns:a16="http://schemas.microsoft.com/office/drawing/2014/main" id="{704A1AB0-1B7B-4D7E-9F73-48C33CAD486E}"/>
              </a:ext>
            </a:extLst>
          </p:cNvPr>
          <p:cNvSpPr/>
          <p:nvPr/>
        </p:nvSpPr>
        <p:spPr>
          <a:xfrm>
            <a:off x="6065587" y="3008141"/>
            <a:ext cx="1522857" cy="7200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3: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Identify CFMs and Develop FTs</a:t>
            </a:r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四角形: 角を丸くする 7">
            <a:extLst>
              <a:ext uri="{FF2B5EF4-FFF2-40B4-BE49-F238E27FC236}">
                <a16:creationId xmlns:a16="http://schemas.microsoft.com/office/drawing/2014/main" id="{74CCB67B-56C6-4913-85D6-D788B14E5F8B}"/>
              </a:ext>
            </a:extLst>
          </p:cNvPr>
          <p:cNvSpPr/>
          <p:nvPr/>
        </p:nvSpPr>
        <p:spPr>
          <a:xfrm>
            <a:off x="6065587" y="5196116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5: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Assess PIFs’ States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直線矢印コネクタ 15">
            <a:extLst>
              <a:ext uri="{FF2B5EF4-FFF2-40B4-BE49-F238E27FC236}">
                <a16:creationId xmlns:a16="http://schemas.microsoft.com/office/drawing/2014/main" id="{C9FE8A17-A6B0-4B9F-8179-59AE80D31195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6827016" y="4817496"/>
            <a:ext cx="0" cy="378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17">
            <a:extLst>
              <a:ext uri="{FF2B5EF4-FFF2-40B4-BE49-F238E27FC236}">
                <a16:creationId xmlns:a16="http://schemas.microsoft.com/office/drawing/2014/main" id="{2865B2DD-2530-46F0-AA13-9200FDB8A619}"/>
              </a:ext>
            </a:extLst>
          </p:cNvPr>
          <p:cNvCxnSpPr>
            <a:cxnSpLocks/>
            <a:stCxn id="46" idx="2"/>
            <a:endCxn id="45" idx="0"/>
          </p:cNvCxnSpPr>
          <p:nvPr/>
        </p:nvCxnSpPr>
        <p:spPr>
          <a:xfrm>
            <a:off x="6827016" y="3728141"/>
            <a:ext cx="0" cy="369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四角形: 角を丸くする 37">
            <a:extLst>
              <a:ext uri="{FF2B5EF4-FFF2-40B4-BE49-F238E27FC236}">
                <a16:creationId xmlns:a16="http://schemas.microsoft.com/office/drawing/2014/main" id="{5E1168E8-AB31-44E5-AF2B-FD4CD019946E}"/>
              </a:ext>
            </a:extLst>
          </p:cNvPr>
          <p:cNvSpPr/>
          <p:nvPr/>
        </p:nvSpPr>
        <p:spPr>
          <a:xfrm>
            <a:off x="4358418" y="5196116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4: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Assess PIFs’ States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四角形: 角を丸くする 38">
            <a:extLst>
              <a:ext uri="{FF2B5EF4-FFF2-40B4-BE49-F238E27FC236}">
                <a16:creationId xmlns:a16="http://schemas.microsoft.com/office/drawing/2014/main" id="{F201FA74-B8EE-4C20-B658-AAF924732924}"/>
              </a:ext>
            </a:extLst>
          </p:cNvPr>
          <p:cNvSpPr/>
          <p:nvPr/>
        </p:nvSpPr>
        <p:spPr>
          <a:xfrm>
            <a:off x="4358418" y="3008141"/>
            <a:ext cx="1522857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3: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Identify PIFs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直線矢印コネクタ 43">
            <a:extLst>
              <a:ext uri="{FF2B5EF4-FFF2-40B4-BE49-F238E27FC236}">
                <a16:creationId xmlns:a16="http://schemas.microsoft.com/office/drawing/2014/main" id="{2F702D54-2C75-44F3-87D2-02BB7B9DC7BE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>
            <a:off x="5119847" y="3728141"/>
            <a:ext cx="0" cy="1467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四角形: 角を丸くする 9">
            <a:extLst>
              <a:ext uri="{FF2B5EF4-FFF2-40B4-BE49-F238E27FC236}">
                <a16:creationId xmlns:a16="http://schemas.microsoft.com/office/drawing/2014/main" id="{2AE7C5E4-1776-436A-9301-434BE60D4FB8}"/>
              </a:ext>
            </a:extLst>
          </p:cNvPr>
          <p:cNvSpPr/>
          <p:nvPr/>
        </p:nvSpPr>
        <p:spPr>
          <a:xfrm>
            <a:off x="9920727" y="2846287"/>
            <a:ext cx="1522857" cy="119545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Step 6: </a:t>
            </a:r>
          </a:p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Calculate HEP </a:t>
            </a:r>
            <a:r>
              <a:rPr lang="en-US" altLang="ja-JP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 the complete models with BBNs, FTs, and ESDs</a:t>
            </a:r>
          </a:p>
        </p:txBody>
      </p:sp>
      <p:sp>
        <p:nvSpPr>
          <p:cNvPr id="54" name="四角形: 角を丸くする 10">
            <a:extLst>
              <a:ext uri="{FF2B5EF4-FFF2-40B4-BE49-F238E27FC236}">
                <a16:creationId xmlns:a16="http://schemas.microsoft.com/office/drawing/2014/main" id="{FBE5D73F-1C58-4499-B561-6963873D8DA6}"/>
              </a:ext>
            </a:extLst>
          </p:cNvPr>
          <p:cNvSpPr/>
          <p:nvPr/>
        </p:nvSpPr>
        <p:spPr>
          <a:xfrm>
            <a:off x="9920728" y="5885240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8: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Calculate HEP with Dependency</a:t>
            </a:r>
          </a:p>
        </p:txBody>
      </p:sp>
      <p:cxnSp>
        <p:nvCxnSpPr>
          <p:cNvPr id="55" name="直線矢印コネクタ 21">
            <a:extLst>
              <a:ext uri="{FF2B5EF4-FFF2-40B4-BE49-F238E27FC236}">
                <a16:creationId xmlns:a16="http://schemas.microsoft.com/office/drawing/2014/main" id="{DDC46E72-6E1A-4F94-9FC0-C8327162B2D8}"/>
              </a:ext>
            </a:extLst>
          </p:cNvPr>
          <p:cNvCxnSpPr>
            <a:cxnSpLocks/>
            <a:stCxn id="53" idx="2"/>
            <a:endCxn id="61" idx="0"/>
          </p:cNvCxnSpPr>
          <p:nvPr/>
        </p:nvCxnSpPr>
        <p:spPr>
          <a:xfrm>
            <a:off x="10682156" y="4041737"/>
            <a:ext cx="1" cy="5338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四角形: 角を丸くする 58">
            <a:extLst>
              <a:ext uri="{FF2B5EF4-FFF2-40B4-BE49-F238E27FC236}">
                <a16:creationId xmlns:a16="http://schemas.microsoft.com/office/drawing/2014/main" id="{A4E97904-F310-4D20-91A4-CC5110055AE4}"/>
              </a:ext>
            </a:extLst>
          </p:cNvPr>
          <p:cNvSpPr/>
          <p:nvPr/>
        </p:nvSpPr>
        <p:spPr>
          <a:xfrm>
            <a:off x="8176620" y="2846287"/>
            <a:ext cx="1522857" cy="119545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Step 5: </a:t>
            </a:r>
          </a:p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Calculate HEP </a:t>
            </a:r>
            <a:r>
              <a:rPr lang="en-US" altLang="ja-JP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the multiplicative method</a:t>
            </a:r>
          </a:p>
        </p:txBody>
      </p:sp>
      <p:sp>
        <p:nvSpPr>
          <p:cNvPr id="57" name="四角形: 角を丸くする 53">
            <a:extLst>
              <a:ext uri="{FF2B5EF4-FFF2-40B4-BE49-F238E27FC236}">
                <a16:creationId xmlns:a16="http://schemas.microsoft.com/office/drawing/2014/main" id="{02E0C6DE-7A48-4FF5-BEA9-26BBEFABC9F0}"/>
              </a:ext>
            </a:extLst>
          </p:cNvPr>
          <p:cNvSpPr/>
          <p:nvPr/>
        </p:nvSpPr>
        <p:spPr>
          <a:xfrm>
            <a:off x="8176620" y="4568429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6: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Assess Dependency</a:t>
            </a:r>
          </a:p>
        </p:txBody>
      </p:sp>
      <p:cxnSp>
        <p:nvCxnSpPr>
          <p:cNvPr id="58" name="直線矢印コネクタ 54">
            <a:extLst>
              <a:ext uri="{FF2B5EF4-FFF2-40B4-BE49-F238E27FC236}">
                <a16:creationId xmlns:a16="http://schemas.microsoft.com/office/drawing/2014/main" id="{6BD9A969-A0B1-4A94-893A-C883E52578BF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8938049" y="4041737"/>
            <a:ext cx="0" cy="5266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四角形: 角を丸くする 60">
            <a:extLst>
              <a:ext uri="{FF2B5EF4-FFF2-40B4-BE49-F238E27FC236}">
                <a16:creationId xmlns:a16="http://schemas.microsoft.com/office/drawing/2014/main" id="{8F312B34-B934-4B7F-9DBD-F62C823C7E33}"/>
              </a:ext>
            </a:extLst>
          </p:cNvPr>
          <p:cNvSpPr/>
          <p:nvPr/>
        </p:nvSpPr>
        <p:spPr>
          <a:xfrm>
            <a:off x="8176620" y="5885241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7: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Calculate HEP with Dependency</a:t>
            </a:r>
          </a:p>
        </p:txBody>
      </p:sp>
      <p:cxnSp>
        <p:nvCxnSpPr>
          <p:cNvPr id="60" name="直線矢印コネクタ 61">
            <a:extLst>
              <a:ext uri="{FF2B5EF4-FFF2-40B4-BE49-F238E27FC236}">
                <a16:creationId xmlns:a16="http://schemas.microsoft.com/office/drawing/2014/main" id="{9C7DA42C-8753-4BA9-915A-D0EEF16BADA8}"/>
              </a:ext>
            </a:extLst>
          </p:cNvPr>
          <p:cNvCxnSpPr>
            <a:cxnSpLocks/>
            <a:stCxn id="57" idx="2"/>
            <a:endCxn id="59" idx="0"/>
          </p:cNvCxnSpPr>
          <p:nvPr/>
        </p:nvCxnSpPr>
        <p:spPr>
          <a:xfrm>
            <a:off x="8938049" y="5288429"/>
            <a:ext cx="0" cy="596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四角形: 角を丸くする 65">
            <a:extLst>
              <a:ext uri="{FF2B5EF4-FFF2-40B4-BE49-F238E27FC236}">
                <a16:creationId xmlns:a16="http://schemas.microsoft.com/office/drawing/2014/main" id="{C8D13162-8893-4E37-80BC-26212F7D228E}"/>
              </a:ext>
            </a:extLst>
          </p:cNvPr>
          <p:cNvSpPr/>
          <p:nvPr/>
        </p:nvSpPr>
        <p:spPr>
          <a:xfrm>
            <a:off x="9920728" y="4575630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7: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Assess Dependency</a:t>
            </a:r>
          </a:p>
        </p:txBody>
      </p:sp>
      <p:cxnSp>
        <p:nvCxnSpPr>
          <p:cNvPr id="62" name="直線矢印コネクタ 68">
            <a:extLst>
              <a:ext uri="{FF2B5EF4-FFF2-40B4-BE49-F238E27FC236}">
                <a16:creationId xmlns:a16="http://schemas.microsoft.com/office/drawing/2014/main" id="{0F842089-85D3-4C7D-9A0A-9BC344E73F61}"/>
              </a:ext>
            </a:extLst>
          </p:cNvPr>
          <p:cNvCxnSpPr>
            <a:cxnSpLocks/>
            <a:stCxn id="61" idx="2"/>
            <a:endCxn id="54" idx="0"/>
          </p:cNvCxnSpPr>
          <p:nvPr/>
        </p:nvCxnSpPr>
        <p:spPr>
          <a:xfrm>
            <a:off x="10682157" y="5295630"/>
            <a:ext cx="0" cy="589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8A2747-15F5-4115-88AC-D9371BA387AF}"/>
              </a:ext>
            </a:extLst>
          </p:cNvPr>
          <p:cNvSpPr txBox="1"/>
          <p:nvPr/>
        </p:nvSpPr>
        <p:spPr>
          <a:xfrm>
            <a:off x="582076" y="2599886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4395E9-5279-4DCD-8698-F39938DDA8D6}"/>
              </a:ext>
            </a:extLst>
          </p:cNvPr>
          <p:cNvSpPr txBox="1"/>
          <p:nvPr/>
        </p:nvSpPr>
        <p:spPr>
          <a:xfrm>
            <a:off x="2329732" y="2599886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94E065-E338-485F-86C3-B19E352DC56C}"/>
              </a:ext>
            </a:extLst>
          </p:cNvPr>
          <p:cNvSpPr txBox="1"/>
          <p:nvPr/>
        </p:nvSpPr>
        <p:spPr>
          <a:xfrm>
            <a:off x="4495668" y="2594203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3D5F5F-E2A3-47FE-8D0C-29D6A8D99436}"/>
              </a:ext>
            </a:extLst>
          </p:cNvPr>
          <p:cNvSpPr txBox="1"/>
          <p:nvPr/>
        </p:nvSpPr>
        <p:spPr>
          <a:xfrm>
            <a:off x="6243324" y="2594203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69934A-969C-4AF1-9B40-A7F29B973175}"/>
              </a:ext>
            </a:extLst>
          </p:cNvPr>
          <p:cNvSpPr txBox="1"/>
          <p:nvPr/>
        </p:nvSpPr>
        <p:spPr>
          <a:xfrm>
            <a:off x="8299569" y="2466461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BBD9C9D-569C-41E6-8294-07AE77E5AEE5}"/>
              </a:ext>
            </a:extLst>
          </p:cNvPr>
          <p:cNvSpPr txBox="1"/>
          <p:nvPr/>
        </p:nvSpPr>
        <p:spPr>
          <a:xfrm>
            <a:off x="10047225" y="2466461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35" grpId="0"/>
      <p:bldP spid="36" grpId="0"/>
      <p:bldP spid="37" grpId="0"/>
      <p:bldP spid="38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3774E-55C5-4C3E-B6E0-08CA094F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HFE definition </a:t>
            </a:r>
            <a:endParaRPr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A6D5B-E200-4066-AC59-4A9C2EA9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四角形: 角を丸くする 3">
            <a:extLst>
              <a:ext uri="{FF2B5EF4-FFF2-40B4-BE49-F238E27FC236}">
                <a16:creationId xmlns:a16="http://schemas.microsoft.com/office/drawing/2014/main" id="{691548A6-1F9E-4F23-B084-A5828F9B4233}"/>
              </a:ext>
            </a:extLst>
          </p:cNvPr>
          <p:cNvSpPr/>
          <p:nvPr/>
        </p:nvSpPr>
        <p:spPr>
          <a:xfrm>
            <a:off x="6220137" y="2178106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1: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Determine HFE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四角形: 角を丸くする 4">
            <a:extLst>
              <a:ext uri="{FF2B5EF4-FFF2-40B4-BE49-F238E27FC236}">
                <a16:creationId xmlns:a16="http://schemas.microsoft.com/office/drawing/2014/main" id="{4E925523-4DF4-4E87-802B-697038CDA801}"/>
              </a:ext>
            </a:extLst>
          </p:cNvPr>
          <p:cNvSpPr/>
          <p:nvPr/>
        </p:nvSpPr>
        <p:spPr>
          <a:xfrm>
            <a:off x="6220137" y="4326039"/>
            <a:ext cx="1522857" cy="107013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2: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 Develop Crew Response Tree</a:t>
            </a:r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直線矢印コネクタ 14">
            <a:extLst>
              <a:ext uri="{FF2B5EF4-FFF2-40B4-BE49-F238E27FC236}">
                <a16:creationId xmlns:a16="http://schemas.microsoft.com/office/drawing/2014/main" id="{18A44258-7B12-44FA-A50C-9E5B5DAEE376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981566" y="2898106"/>
            <a:ext cx="0" cy="14279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: 角を丸くする 35">
            <a:extLst>
              <a:ext uri="{FF2B5EF4-FFF2-40B4-BE49-F238E27FC236}">
                <a16:creationId xmlns:a16="http://schemas.microsoft.com/office/drawing/2014/main" id="{6EA1167F-BD58-4F5B-9BC7-29F9EC77438E}"/>
              </a:ext>
            </a:extLst>
          </p:cNvPr>
          <p:cNvSpPr/>
          <p:nvPr/>
        </p:nvSpPr>
        <p:spPr>
          <a:xfrm>
            <a:off x="4465971" y="2191880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1: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 Determine HFE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四角形: 角を丸くする 36">
            <a:extLst>
              <a:ext uri="{FF2B5EF4-FFF2-40B4-BE49-F238E27FC236}">
                <a16:creationId xmlns:a16="http://schemas.microsoft.com/office/drawing/2014/main" id="{37C40C0B-B933-404C-8FA0-846561413EE4}"/>
              </a:ext>
            </a:extLst>
          </p:cNvPr>
          <p:cNvSpPr/>
          <p:nvPr/>
        </p:nvSpPr>
        <p:spPr>
          <a:xfrm>
            <a:off x="4468505" y="4326039"/>
            <a:ext cx="1522857" cy="107013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Step 2:</a:t>
            </a:r>
          </a:p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Categorize HFE as Action and/or Decision</a:t>
            </a:r>
            <a:endParaRPr lang="ja-JP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直線矢印コネクタ 40">
            <a:extLst>
              <a:ext uri="{FF2B5EF4-FFF2-40B4-BE49-F238E27FC236}">
                <a16:creationId xmlns:a16="http://schemas.microsoft.com/office/drawing/2014/main" id="{54922059-BF94-43EA-A29C-6892DB7B8AE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5227400" y="2911880"/>
            <a:ext cx="2534" cy="14141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1CC7FD-2645-4EEC-8D0C-A01B9505A48C}"/>
              </a:ext>
            </a:extLst>
          </p:cNvPr>
          <p:cNvSpPr txBox="1"/>
          <p:nvPr/>
        </p:nvSpPr>
        <p:spPr>
          <a:xfrm>
            <a:off x="4592468" y="1765693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81BE45-F07A-4F92-9860-8FDC36577FA8}"/>
              </a:ext>
            </a:extLst>
          </p:cNvPr>
          <p:cNvSpPr txBox="1"/>
          <p:nvPr/>
        </p:nvSpPr>
        <p:spPr>
          <a:xfrm>
            <a:off x="6340124" y="1765693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865F7-4239-4EF5-B5E6-890E1E651B55}"/>
              </a:ext>
            </a:extLst>
          </p:cNvPr>
          <p:cNvSpPr txBox="1"/>
          <p:nvPr/>
        </p:nvSpPr>
        <p:spPr>
          <a:xfrm>
            <a:off x="743622" y="2135025"/>
            <a:ext cx="3722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Determine HFEs by work-sheet questionnaire 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F7327D-84DC-4B86-A8E5-BDCB6BDBCA3F}"/>
              </a:ext>
            </a:extLst>
          </p:cNvPr>
          <p:cNvSpPr txBox="1"/>
          <p:nvPr/>
        </p:nvSpPr>
        <p:spPr>
          <a:xfrm>
            <a:off x="8084161" y="1963618"/>
            <a:ext cx="3594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Arrange the sequence of events in timeline order and determine HFE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BC7C7A-F7BF-446F-A518-26BFAC33DB5C}"/>
              </a:ext>
            </a:extLst>
          </p:cNvPr>
          <p:cNvSpPr txBox="1"/>
          <p:nvPr/>
        </p:nvSpPr>
        <p:spPr>
          <a:xfrm>
            <a:off x="8084161" y="4326039"/>
            <a:ext cx="41078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Model the Crew</a:t>
            </a:r>
            <a:r>
              <a:rPr lang="en-US" altLang="ja-JP" sz="240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–Plant interactions</a:t>
            </a:r>
            <a:endParaRPr lang="ja-JP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9CD0FB-996E-4CCA-92E3-6334F7340423}"/>
              </a:ext>
            </a:extLst>
          </p:cNvPr>
          <p:cNvSpPr txBox="1"/>
          <p:nvPr/>
        </p:nvSpPr>
        <p:spPr>
          <a:xfrm>
            <a:off x="4255477" y="5605526"/>
            <a:ext cx="7839058" cy="10080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600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➜</a:t>
            </a:r>
            <a:r>
              <a:rPr lang="en-US" altLang="ja-JP" sz="2600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Phoenix provides a visual model of the crew tasks. The CRT can also include equipment failure.</a:t>
            </a:r>
            <a:endParaRPr lang="ja-JP" alt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7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56E8-5E02-4832-BDC9-CFE54E04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Assessment of PIFs and causal </a:t>
            </a:r>
            <a:r>
              <a:rPr lang="en-US" altLang="ja-JP" dirty="0"/>
              <a:t>m</a:t>
            </a:r>
            <a:r>
              <a:rPr kumimoji="1" lang="en-US" altLang="ja-JP" dirty="0"/>
              <a:t>odeling</a:t>
            </a:r>
            <a:endParaRPr kumimoji="1" lang="ja-JP" altLang="en-US" dirty="0"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378DE-5B92-4C61-839C-E80A77EA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四角形: 角を丸くする 5">
            <a:extLst>
              <a:ext uri="{FF2B5EF4-FFF2-40B4-BE49-F238E27FC236}">
                <a16:creationId xmlns:a16="http://schemas.microsoft.com/office/drawing/2014/main" id="{54E70112-F041-418A-A049-97D7609E64D2}"/>
              </a:ext>
            </a:extLst>
          </p:cNvPr>
          <p:cNvSpPr/>
          <p:nvPr/>
        </p:nvSpPr>
        <p:spPr>
          <a:xfrm>
            <a:off x="6188156" y="3352089"/>
            <a:ext cx="1522857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Step 4: </a:t>
            </a:r>
          </a:p>
          <a:p>
            <a:pPr algn="ctr"/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Identify Relevant PIFs</a:t>
            </a:r>
            <a:endParaRPr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四角形: 角を丸くする 6">
            <a:extLst>
              <a:ext uri="{FF2B5EF4-FFF2-40B4-BE49-F238E27FC236}">
                <a16:creationId xmlns:a16="http://schemas.microsoft.com/office/drawing/2014/main" id="{87D28996-38E5-49A0-A042-5C85CFBB1B9F}"/>
              </a:ext>
            </a:extLst>
          </p:cNvPr>
          <p:cNvSpPr/>
          <p:nvPr/>
        </p:nvSpPr>
        <p:spPr>
          <a:xfrm>
            <a:off x="6188156" y="2110068"/>
            <a:ext cx="1522857" cy="7200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3: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Identify CFMs and Develop FTs</a:t>
            </a:r>
            <a:endParaRPr lang="ja-JP" alt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四角形: 角を丸くする 7">
            <a:extLst>
              <a:ext uri="{FF2B5EF4-FFF2-40B4-BE49-F238E27FC236}">
                <a16:creationId xmlns:a16="http://schemas.microsoft.com/office/drawing/2014/main" id="{1FEBC223-6214-4B9A-A559-E7720D819AFC}"/>
              </a:ext>
            </a:extLst>
          </p:cNvPr>
          <p:cNvSpPr/>
          <p:nvPr/>
        </p:nvSpPr>
        <p:spPr>
          <a:xfrm>
            <a:off x="6188156" y="4594109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5: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Assess PIFs’ States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直線矢印コネクタ 15">
            <a:extLst>
              <a:ext uri="{FF2B5EF4-FFF2-40B4-BE49-F238E27FC236}">
                <a16:creationId xmlns:a16="http://schemas.microsoft.com/office/drawing/2014/main" id="{5967F323-5520-4531-866D-59718308958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6949585" y="4072089"/>
            <a:ext cx="0" cy="5220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7">
            <a:extLst>
              <a:ext uri="{FF2B5EF4-FFF2-40B4-BE49-F238E27FC236}">
                <a16:creationId xmlns:a16="http://schemas.microsoft.com/office/drawing/2014/main" id="{79A8E34A-961A-4536-AA03-540F7D5E4413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6949585" y="2830068"/>
            <a:ext cx="0" cy="5220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37">
            <a:extLst>
              <a:ext uri="{FF2B5EF4-FFF2-40B4-BE49-F238E27FC236}">
                <a16:creationId xmlns:a16="http://schemas.microsoft.com/office/drawing/2014/main" id="{964675BD-BE63-4C1F-8ED8-9F09E9CF7552}"/>
              </a:ext>
            </a:extLst>
          </p:cNvPr>
          <p:cNvSpPr/>
          <p:nvPr/>
        </p:nvSpPr>
        <p:spPr>
          <a:xfrm>
            <a:off x="4486962" y="4594109"/>
            <a:ext cx="1522857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4: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Assess PIFs’ States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四角形: 角を丸くする 38">
            <a:extLst>
              <a:ext uri="{FF2B5EF4-FFF2-40B4-BE49-F238E27FC236}">
                <a16:creationId xmlns:a16="http://schemas.microsoft.com/office/drawing/2014/main" id="{33E70291-7D8E-4C1E-9948-7F188FB7B607}"/>
              </a:ext>
            </a:extLst>
          </p:cNvPr>
          <p:cNvSpPr/>
          <p:nvPr/>
        </p:nvSpPr>
        <p:spPr>
          <a:xfrm>
            <a:off x="4486962" y="2110068"/>
            <a:ext cx="1522857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Step 3: </a:t>
            </a:r>
          </a:p>
          <a:p>
            <a:pPr algn="ctr"/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Identify PIFs</a:t>
            </a:r>
            <a:endParaRPr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直線矢印コネクタ 43">
            <a:extLst>
              <a:ext uri="{FF2B5EF4-FFF2-40B4-BE49-F238E27FC236}">
                <a16:creationId xmlns:a16="http://schemas.microsoft.com/office/drawing/2014/main" id="{902E44FA-7323-41A1-9747-AAF8D42A001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5248391" y="2830068"/>
            <a:ext cx="0" cy="1764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7A788F4-99DC-4149-A783-2C1E738453C9}"/>
              </a:ext>
            </a:extLst>
          </p:cNvPr>
          <p:cNvSpPr txBox="1"/>
          <p:nvPr/>
        </p:nvSpPr>
        <p:spPr>
          <a:xfrm>
            <a:off x="4599780" y="1725045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EE72F-E4CE-4552-8066-796E1CCD139C}"/>
              </a:ext>
            </a:extLst>
          </p:cNvPr>
          <p:cNvSpPr txBox="1"/>
          <p:nvPr/>
        </p:nvSpPr>
        <p:spPr>
          <a:xfrm>
            <a:off x="6347436" y="1725045"/>
            <a:ext cx="126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D2ECF-9CF9-42BE-B8F7-D790EBD08FF2}"/>
              </a:ext>
            </a:extLst>
          </p:cNvPr>
          <p:cNvSpPr txBox="1"/>
          <p:nvPr/>
        </p:nvSpPr>
        <p:spPr>
          <a:xfrm>
            <a:off x="525843" y="2118661"/>
            <a:ext cx="3713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</a:t>
            </a:r>
            <a:r>
              <a:rPr lang="en-GB" altLang="ja-JP" sz="180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ssesses the performance drivers through the eight PIFs</a:t>
            </a:r>
            <a:r>
              <a:rPr lang="en-GB" altLang="ja-JP" sz="180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ja-JP" sz="180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 modelled by SPAR-H</a:t>
            </a:r>
            <a:endParaRPr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9451C5-95AD-4EFE-9E25-D5CD38B33B75}"/>
              </a:ext>
            </a:extLst>
          </p:cNvPr>
          <p:cNvSpPr txBox="1"/>
          <p:nvPr/>
        </p:nvSpPr>
        <p:spPr>
          <a:xfrm>
            <a:off x="560518" y="4353944"/>
            <a:ext cx="3713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Select relevant PIF’s status on a worksheet and determine the PIF’s impact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5DFBF-53CF-493E-B3E9-8E0453342186}"/>
              </a:ext>
            </a:extLst>
          </p:cNvPr>
          <p:cNvSpPr txBox="1"/>
          <p:nvPr/>
        </p:nvSpPr>
        <p:spPr>
          <a:xfrm>
            <a:off x="8076884" y="2183737"/>
            <a:ext cx="3713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>
                <a:latin typeface="Segoe UI" panose="020B0502040204020203" pitchFamily="34" charset="0"/>
                <a:cs typeface="Segoe UI" panose="020B0502040204020203" pitchFamily="34" charset="0"/>
              </a:rPr>
              <a:t>Model human performance through FTs and determine CFMs</a:t>
            </a:r>
            <a:endParaRPr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E678C-40C1-4E64-B328-BA851E70005C}"/>
              </a:ext>
            </a:extLst>
          </p:cNvPr>
          <p:cNvSpPr txBox="1"/>
          <p:nvPr/>
        </p:nvSpPr>
        <p:spPr>
          <a:xfrm>
            <a:off x="8076884" y="3250423"/>
            <a:ext cx="3919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Select relevant PIFs modelled by Phoenix for each CFMs, and connect PIFs</a:t>
            </a:r>
            <a:r>
              <a:rPr lang="en-US" altLang="ja-JP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–CFMs through BBNs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D06EE5-1238-4CF9-BEFA-814016673595}"/>
              </a:ext>
            </a:extLst>
          </p:cNvPr>
          <p:cNvSpPr txBox="1"/>
          <p:nvPr/>
        </p:nvSpPr>
        <p:spPr>
          <a:xfrm>
            <a:off x="8076884" y="4588081"/>
            <a:ext cx="3919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Assess PIF’s status on application questionnaire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0D09B9-A110-41BE-AC9A-19EE0CFDEE3A}"/>
              </a:ext>
            </a:extLst>
          </p:cNvPr>
          <p:cNvSpPr txBox="1"/>
          <p:nvPr/>
        </p:nvSpPr>
        <p:spPr>
          <a:xfrm>
            <a:off x="4486962" y="5612951"/>
            <a:ext cx="6784776" cy="9376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➜</a:t>
            </a:r>
            <a:r>
              <a:rPr lang="en-US" altLang="ja-JP" sz="2400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Phoenix has a middle layer modeling(FTs) human response based on IDA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0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5B0398-F7DF-4A52-81E0-7DFB8585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ja-JP" dirty="0"/>
              <a:t>HEP estimation and dependency assessment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EA3EE-27F0-4ECB-9118-1D8AF299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2" name="四角形: 角を丸くする 9">
            <a:extLst>
              <a:ext uri="{FF2B5EF4-FFF2-40B4-BE49-F238E27FC236}">
                <a16:creationId xmlns:a16="http://schemas.microsoft.com/office/drawing/2014/main" id="{86E6C3DE-AEC5-4EB4-BF14-F9CF6470F297}"/>
              </a:ext>
            </a:extLst>
          </p:cNvPr>
          <p:cNvSpPr/>
          <p:nvPr/>
        </p:nvSpPr>
        <p:spPr>
          <a:xfrm>
            <a:off x="6275679" y="2106170"/>
            <a:ext cx="1522857" cy="1293566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Step 6: </a:t>
            </a:r>
          </a:p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Calculate HEP </a:t>
            </a:r>
            <a:r>
              <a:rPr lang="en-US" altLang="ja-JP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 the complete models with BBNs, FTs, and ESDs</a:t>
            </a:r>
          </a:p>
        </p:txBody>
      </p:sp>
      <p:sp>
        <p:nvSpPr>
          <p:cNvPr id="37" name="四角形: 角を丸くする 10">
            <a:extLst>
              <a:ext uri="{FF2B5EF4-FFF2-40B4-BE49-F238E27FC236}">
                <a16:creationId xmlns:a16="http://schemas.microsoft.com/office/drawing/2014/main" id="{C3B03C8E-D587-43D5-9B62-0B9AC0D7BA42}"/>
              </a:ext>
            </a:extLst>
          </p:cNvPr>
          <p:cNvSpPr/>
          <p:nvPr/>
        </p:nvSpPr>
        <p:spPr>
          <a:xfrm>
            <a:off x="6275680" y="4929502"/>
            <a:ext cx="1522857" cy="779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8: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Calculate HEP with Dependency</a:t>
            </a:r>
          </a:p>
        </p:txBody>
      </p:sp>
      <p:cxnSp>
        <p:nvCxnSpPr>
          <p:cNvPr id="46" name="直線矢印コネクタ 21">
            <a:extLst>
              <a:ext uri="{FF2B5EF4-FFF2-40B4-BE49-F238E27FC236}">
                <a16:creationId xmlns:a16="http://schemas.microsoft.com/office/drawing/2014/main" id="{4AEA44A0-1FF7-4A5C-BAB0-1DE156DF16C7}"/>
              </a:ext>
            </a:extLst>
          </p:cNvPr>
          <p:cNvCxnSpPr>
            <a:cxnSpLocks/>
            <a:stCxn id="32" idx="2"/>
            <a:endCxn id="52" idx="0"/>
          </p:cNvCxnSpPr>
          <p:nvPr/>
        </p:nvCxnSpPr>
        <p:spPr>
          <a:xfrm>
            <a:off x="7037108" y="3399736"/>
            <a:ext cx="1" cy="278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58">
            <a:extLst>
              <a:ext uri="{FF2B5EF4-FFF2-40B4-BE49-F238E27FC236}">
                <a16:creationId xmlns:a16="http://schemas.microsoft.com/office/drawing/2014/main" id="{EB77718C-69DD-408B-A9AE-8851964F8239}"/>
              </a:ext>
            </a:extLst>
          </p:cNvPr>
          <p:cNvSpPr/>
          <p:nvPr/>
        </p:nvSpPr>
        <p:spPr>
          <a:xfrm>
            <a:off x="4531572" y="2106170"/>
            <a:ext cx="1522857" cy="1293566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Step 5: </a:t>
            </a:r>
          </a:p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Calculate HEP </a:t>
            </a:r>
            <a:r>
              <a:rPr lang="en-US" altLang="ja-JP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the multiplicative method</a:t>
            </a:r>
          </a:p>
        </p:txBody>
      </p:sp>
      <p:sp>
        <p:nvSpPr>
          <p:cNvPr id="48" name="四角形: 角を丸くする 53">
            <a:extLst>
              <a:ext uri="{FF2B5EF4-FFF2-40B4-BE49-F238E27FC236}">
                <a16:creationId xmlns:a16="http://schemas.microsoft.com/office/drawing/2014/main" id="{54CB1512-E360-4FD3-A8E2-06F40FFA32EE}"/>
              </a:ext>
            </a:extLst>
          </p:cNvPr>
          <p:cNvSpPr/>
          <p:nvPr/>
        </p:nvSpPr>
        <p:spPr>
          <a:xfrm>
            <a:off x="4531572" y="3678356"/>
            <a:ext cx="1522857" cy="779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6: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Assess Dependency</a:t>
            </a:r>
          </a:p>
        </p:txBody>
      </p:sp>
      <p:cxnSp>
        <p:nvCxnSpPr>
          <p:cNvPr id="49" name="直線矢印コネクタ 54">
            <a:extLst>
              <a:ext uri="{FF2B5EF4-FFF2-40B4-BE49-F238E27FC236}">
                <a16:creationId xmlns:a16="http://schemas.microsoft.com/office/drawing/2014/main" id="{60171680-9767-4CA5-B4DC-049E254FED2C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5293001" y="3399736"/>
            <a:ext cx="0" cy="2786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四角形: 角を丸くする 60">
            <a:extLst>
              <a:ext uri="{FF2B5EF4-FFF2-40B4-BE49-F238E27FC236}">
                <a16:creationId xmlns:a16="http://schemas.microsoft.com/office/drawing/2014/main" id="{19F11550-629B-468A-964F-311121BD6652}"/>
              </a:ext>
            </a:extLst>
          </p:cNvPr>
          <p:cNvSpPr/>
          <p:nvPr/>
        </p:nvSpPr>
        <p:spPr>
          <a:xfrm>
            <a:off x="4531572" y="4929503"/>
            <a:ext cx="1522857" cy="779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Step 7: </a:t>
            </a:r>
          </a:p>
          <a:p>
            <a:pPr algn="ctr"/>
            <a:r>
              <a:rPr lang="en-US" altLang="ja-JP" sz="1200">
                <a:latin typeface="Segoe UI" panose="020B0502040204020203" pitchFamily="34" charset="0"/>
                <a:cs typeface="Segoe UI" panose="020B0502040204020203" pitchFamily="34" charset="0"/>
              </a:rPr>
              <a:t>Calculate HEP with Dependency</a:t>
            </a:r>
          </a:p>
        </p:txBody>
      </p:sp>
      <p:cxnSp>
        <p:nvCxnSpPr>
          <p:cNvPr id="51" name="直線矢印コネクタ 61">
            <a:extLst>
              <a:ext uri="{FF2B5EF4-FFF2-40B4-BE49-F238E27FC236}">
                <a16:creationId xmlns:a16="http://schemas.microsoft.com/office/drawing/2014/main" id="{EF37364A-A457-4AC2-9583-4AEFD82BAFD0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>
            <a:off x="5293001" y="4457449"/>
            <a:ext cx="0" cy="4720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四角形: 角を丸くする 65">
            <a:extLst>
              <a:ext uri="{FF2B5EF4-FFF2-40B4-BE49-F238E27FC236}">
                <a16:creationId xmlns:a16="http://schemas.microsoft.com/office/drawing/2014/main" id="{6401CDCC-038D-40F8-9C89-22E1EB28ECEC}"/>
              </a:ext>
            </a:extLst>
          </p:cNvPr>
          <p:cNvSpPr/>
          <p:nvPr/>
        </p:nvSpPr>
        <p:spPr>
          <a:xfrm>
            <a:off x="6275680" y="3678356"/>
            <a:ext cx="1522857" cy="7790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Step 7: </a:t>
            </a:r>
          </a:p>
          <a:p>
            <a:pPr algn="ctr"/>
            <a:r>
              <a:rPr lang="en-US" altLang="ja-JP" sz="1200" dirty="0">
                <a:latin typeface="Segoe UI" panose="020B0502040204020203" pitchFamily="34" charset="0"/>
                <a:cs typeface="Segoe UI" panose="020B0502040204020203" pitchFamily="34" charset="0"/>
              </a:rPr>
              <a:t>Assess Dependency</a:t>
            </a:r>
          </a:p>
        </p:txBody>
      </p:sp>
      <p:cxnSp>
        <p:nvCxnSpPr>
          <p:cNvPr id="53" name="直線矢印コネクタ 68">
            <a:extLst>
              <a:ext uri="{FF2B5EF4-FFF2-40B4-BE49-F238E27FC236}">
                <a16:creationId xmlns:a16="http://schemas.microsoft.com/office/drawing/2014/main" id="{6F37E586-4411-4743-B2A8-49C05007D620}"/>
              </a:ext>
            </a:extLst>
          </p:cNvPr>
          <p:cNvCxnSpPr>
            <a:cxnSpLocks/>
            <a:stCxn id="52" idx="2"/>
            <a:endCxn id="37" idx="0"/>
          </p:cNvCxnSpPr>
          <p:nvPr/>
        </p:nvCxnSpPr>
        <p:spPr>
          <a:xfrm>
            <a:off x="7037109" y="4457449"/>
            <a:ext cx="0" cy="4720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3272319-A0DB-48AA-B740-BA14544BAFA7}"/>
              </a:ext>
            </a:extLst>
          </p:cNvPr>
          <p:cNvSpPr txBox="1"/>
          <p:nvPr/>
        </p:nvSpPr>
        <p:spPr>
          <a:xfrm>
            <a:off x="4654521" y="1695170"/>
            <a:ext cx="1269861" cy="39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2DE7A4-3D12-415E-AD5F-734E3412AA18}"/>
              </a:ext>
            </a:extLst>
          </p:cNvPr>
          <p:cNvSpPr txBox="1"/>
          <p:nvPr/>
        </p:nvSpPr>
        <p:spPr>
          <a:xfrm>
            <a:off x="6402177" y="1695170"/>
            <a:ext cx="1269861" cy="39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  <a:endParaRPr lang="ja-JP" altLang="en-US" u="sng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BEA180-ECF1-4B84-83F4-6046E369E37D}"/>
              </a:ext>
            </a:extLst>
          </p:cNvPr>
          <p:cNvSpPr txBox="1"/>
          <p:nvPr/>
        </p:nvSpPr>
        <p:spPr>
          <a:xfrm>
            <a:off x="594896" y="2291288"/>
            <a:ext cx="3713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Calculate </a:t>
            </a:r>
            <a:r>
              <a:rPr lang="en-GB" altLang="ja-JP" dirty="0">
                <a:solidFill>
                  <a:srgbClr val="00B050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the PIF-Modified HEP using nominal HEP </a:t>
            </a:r>
            <a:r>
              <a:rPr lang="en-GB" altLang="ja-JP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for action/decision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FDB050-246F-4CEA-9F5D-56C2CCFF9320}"/>
              </a:ext>
            </a:extLst>
          </p:cNvPr>
          <p:cNvSpPr txBox="1"/>
          <p:nvPr/>
        </p:nvSpPr>
        <p:spPr>
          <a:xfrm>
            <a:off x="594895" y="3744737"/>
            <a:ext cx="3713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Determine dependency level using dependency decision tree 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CAC260-7022-4F59-B5FC-C42E5B5B6F8D}"/>
              </a:ext>
            </a:extLst>
          </p:cNvPr>
          <p:cNvSpPr txBox="1"/>
          <p:nvPr/>
        </p:nvSpPr>
        <p:spPr>
          <a:xfrm>
            <a:off x="594894" y="4857384"/>
            <a:ext cx="3713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>
                <a:latin typeface="Segoe UI" panose="020B0502040204020203" pitchFamily="34" charset="0"/>
                <a:cs typeface="Segoe UI" panose="020B0502040204020203" pitchFamily="34" charset="0"/>
              </a:rPr>
              <a:t>Calculate HEP with dependency using PIF-Modified HEP and dependency level</a:t>
            </a:r>
            <a:endParaRPr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4938AC-2220-425C-BDAB-C33D90F06A53}"/>
              </a:ext>
            </a:extLst>
          </p:cNvPr>
          <p:cNvSpPr txBox="1"/>
          <p:nvPr/>
        </p:nvSpPr>
        <p:spPr>
          <a:xfrm>
            <a:off x="8076303" y="2094815"/>
            <a:ext cx="37134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Calculate </a:t>
            </a:r>
            <a:r>
              <a:rPr lang="en-US" altLang="ja-JP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CFM’s probabilities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from PIF status with BBN</a:t>
            </a:r>
          </a:p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Calculate </a:t>
            </a:r>
            <a:r>
              <a:rPr lang="en-US" altLang="ja-JP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HEP of CRT end state and  ESD end state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 with BBN updating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52F0190-761F-461E-8B88-924321E5EFF0}"/>
              </a:ext>
            </a:extLst>
          </p:cNvPr>
          <p:cNvSpPr txBox="1"/>
          <p:nvPr/>
        </p:nvSpPr>
        <p:spPr>
          <a:xfrm>
            <a:off x="8076303" y="3744737"/>
            <a:ext cx="3713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>
                <a:latin typeface="Segoe UI" panose="020B0502040204020203" pitchFamily="34" charset="0"/>
                <a:cs typeface="Segoe UI" panose="020B0502040204020203" pitchFamily="34" charset="0"/>
              </a:rPr>
              <a:t>Merge common PIFs within CFMs and modify BBN linking</a:t>
            </a:r>
            <a:endParaRPr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4ADD0-2ED0-43EA-AC8D-E27B65AC4729}"/>
              </a:ext>
            </a:extLst>
          </p:cNvPr>
          <p:cNvSpPr txBox="1"/>
          <p:nvPr/>
        </p:nvSpPr>
        <p:spPr>
          <a:xfrm>
            <a:off x="4531572" y="5783846"/>
            <a:ext cx="7074274" cy="9376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➜</a:t>
            </a:r>
            <a:r>
              <a:rPr lang="en-US" altLang="ja-JP" sz="2400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Phoenix estimates HEPs considering PIFs states, conditional probabilities, and BBN updating.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5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DF926-31C9-4126-A5DC-E54F78408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481" y="1017000"/>
            <a:ext cx="7224519" cy="5294502"/>
          </a:xfrm>
          <a:prstGeom prst="rect">
            <a:avLst/>
          </a:prstGeom>
        </p:spPr>
      </p:pic>
      <p:sp>
        <p:nvSpPr>
          <p:cNvPr id="233" name="Title 232">
            <a:extLst>
              <a:ext uri="{FF2B5EF4-FFF2-40B4-BE49-F238E27FC236}">
                <a16:creationId xmlns:a16="http://schemas.microsoft.com/office/drawing/2014/main" id="{40546E9A-B51A-4E77-B320-F854F5D1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PIF models</a:t>
            </a:r>
            <a:endParaRPr lang="ja-JP" altLang="en-US"/>
          </a:p>
        </p:txBody>
      </p:sp>
      <p:sp>
        <p:nvSpPr>
          <p:cNvPr id="234" name="Text Placeholder 233">
            <a:extLst>
              <a:ext uri="{FF2B5EF4-FFF2-40B4-BE49-F238E27FC236}">
                <a16:creationId xmlns:a16="http://schemas.microsoft.com/office/drawing/2014/main" id="{484FB474-4885-409A-A8F1-7548CFF1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2951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1800" dirty="0">
                <a:effectLst/>
                <a:ea typeface="PMingLiU" panose="02020500000000000000" pitchFamily="18" charset="-120"/>
              </a:rPr>
              <a:t>SPAR-H contains 8 PIFs impacting the</a:t>
            </a:r>
            <a:r>
              <a:rPr lang="en-US" altLang="ja-JP" sz="1800" dirty="0">
                <a:solidFill>
                  <a:srgbClr val="00B050"/>
                </a:solidFill>
                <a:effectLst/>
                <a:ea typeface="PMingLiU" panose="02020500000000000000" pitchFamily="18" charset="-120"/>
              </a:rPr>
              <a:t> HEP directly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1800" dirty="0">
                <a:effectLst/>
                <a:ea typeface="PMingLiU" panose="02020500000000000000" pitchFamily="18" charset="-120"/>
              </a:rPr>
              <a:t> and models the impact of these PIFs at different levels, which is different for action or diagnosis tasks.</a:t>
            </a:r>
            <a:endParaRPr lang="en-US" altLang="ja-JP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dirty="0"/>
              <a:t>Phoenix models PIFs in </a:t>
            </a:r>
            <a:r>
              <a:rPr lang="en-US" altLang="ja-JP" dirty="0">
                <a:solidFill>
                  <a:srgbClr val="00B050"/>
                </a:solidFill>
              </a:rPr>
              <a:t>three layers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dirty="0"/>
              <a:t>The impact of the PIFs is then estimated by considering both their marginal probability and the conditional probability of the CFM</a:t>
            </a:r>
          </a:p>
          <a:p>
            <a:pPr algn="l"/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852BE-E1DA-4B62-BFDE-7C6F1429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A88CAE79-AE67-47C7-9498-64BE54231B7A}"/>
              </a:ext>
            </a:extLst>
          </p:cNvPr>
          <p:cNvSpPr txBox="1"/>
          <p:nvPr/>
        </p:nvSpPr>
        <p:spPr>
          <a:xfrm>
            <a:off x="144430" y="97599"/>
            <a:ext cx="6766324" cy="91940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Correspondences between PIFs in Phoenix’s and those in SPAR-H can be found as follows: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EA537B-3E84-4D25-B790-777E7BC95BF3}"/>
              </a:ext>
            </a:extLst>
          </p:cNvPr>
          <p:cNvGrpSpPr/>
          <p:nvPr/>
        </p:nvGrpSpPr>
        <p:grpSpPr>
          <a:xfrm>
            <a:off x="6057900" y="1419225"/>
            <a:ext cx="381000" cy="4686300"/>
            <a:chOff x="1471366" y="682812"/>
            <a:chExt cx="436785" cy="5353076"/>
          </a:xfrm>
        </p:grpSpPr>
        <p:cxnSp>
          <p:nvCxnSpPr>
            <p:cNvPr id="11" name="直線矢印コネクタ 17">
              <a:extLst>
                <a:ext uri="{FF2B5EF4-FFF2-40B4-BE49-F238E27FC236}">
                  <a16:creationId xmlns:a16="http://schemas.microsoft.com/office/drawing/2014/main" id="{62806F96-036D-4081-BD7F-281918356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71" y="682812"/>
              <a:ext cx="436780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矢印コネクタ 70">
              <a:extLst>
                <a:ext uri="{FF2B5EF4-FFF2-40B4-BE49-F238E27FC236}">
                  <a16:creationId xmlns:a16="http://schemas.microsoft.com/office/drawing/2014/main" id="{4584B0DE-7200-4554-B9B7-B528CF9B68CF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1" y="1481199"/>
              <a:ext cx="43678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矢印コネクタ 71">
              <a:extLst>
                <a:ext uri="{FF2B5EF4-FFF2-40B4-BE49-F238E27FC236}">
                  <a16:creationId xmlns:a16="http://schemas.microsoft.com/office/drawing/2014/main" id="{BE32C6B9-6DC9-4FFC-B25C-DE633E3541F6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1" y="2190609"/>
              <a:ext cx="43678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矢印コネクタ 72">
              <a:extLst>
                <a:ext uri="{FF2B5EF4-FFF2-40B4-BE49-F238E27FC236}">
                  <a16:creationId xmlns:a16="http://schemas.microsoft.com/office/drawing/2014/main" id="{35F7C950-7B9E-455E-8419-56B27CD55603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1" y="2901175"/>
              <a:ext cx="43678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矢印コネクタ 73">
              <a:extLst>
                <a:ext uri="{FF2B5EF4-FFF2-40B4-BE49-F238E27FC236}">
                  <a16:creationId xmlns:a16="http://schemas.microsoft.com/office/drawing/2014/main" id="{C3D3D626-733D-46D5-8764-5D62ADB41743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1" y="3687815"/>
              <a:ext cx="436780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矢印コネクタ 74">
              <a:extLst>
                <a:ext uri="{FF2B5EF4-FFF2-40B4-BE49-F238E27FC236}">
                  <a16:creationId xmlns:a16="http://schemas.microsoft.com/office/drawing/2014/main" id="{1B198C3D-A8E8-4D49-8757-0F8242B8E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71" y="2901175"/>
              <a:ext cx="436780" cy="78664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77">
              <a:extLst>
                <a:ext uri="{FF2B5EF4-FFF2-40B4-BE49-F238E27FC236}">
                  <a16:creationId xmlns:a16="http://schemas.microsoft.com/office/drawing/2014/main" id="{AA3F49E2-D547-4A4C-BEF7-199CEE381937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1" y="3687815"/>
              <a:ext cx="436780" cy="75856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80">
              <a:extLst>
                <a:ext uri="{FF2B5EF4-FFF2-40B4-BE49-F238E27FC236}">
                  <a16:creationId xmlns:a16="http://schemas.microsoft.com/office/drawing/2014/main" id="{714CBD56-79DE-4344-A670-6B3B4F3A7F7F}"/>
                </a:ext>
              </a:extLst>
            </p:cNvPr>
            <p:cNvCxnSpPr>
              <a:cxnSpLocks/>
            </p:cNvCxnSpPr>
            <p:nvPr/>
          </p:nvCxnSpPr>
          <p:spPr>
            <a:xfrm>
              <a:off x="1473419" y="4446380"/>
              <a:ext cx="434732" cy="75473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83">
              <a:extLst>
                <a:ext uri="{FF2B5EF4-FFF2-40B4-BE49-F238E27FC236}">
                  <a16:creationId xmlns:a16="http://schemas.microsoft.com/office/drawing/2014/main" id="{412BC4E8-4C2E-440C-A177-0C56E68E09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3419" y="2190609"/>
              <a:ext cx="434732" cy="225577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矢印コネクタ 90">
              <a:extLst>
                <a:ext uri="{FF2B5EF4-FFF2-40B4-BE49-F238E27FC236}">
                  <a16:creationId xmlns:a16="http://schemas.microsoft.com/office/drawing/2014/main" id="{838E61A9-1E8E-4052-8302-C0FFCF5E0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71" y="4446380"/>
              <a:ext cx="436780" cy="754739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矢印コネクタ 94">
              <a:extLst>
                <a:ext uri="{FF2B5EF4-FFF2-40B4-BE49-F238E27FC236}">
                  <a16:creationId xmlns:a16="http://schemas.microsoft.com/office/drawing/2014/main" id="{F07059DA-363D-46F6-B45B-7D69A46D12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71" y="3687816"/>
              <a:ext cx="436780" cy="151330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矢印コネクタ 124">
              <a:extLst>
                <a:ext uri="{FF2B5EF4-FFF2-40B4-BE49-F238E27FC236}">
                  <a16:creationId xmlns:a16="http://schemas.microsoft.com/office/drawing/2014/main" id="{71C3E651-D02A-4934-A863-9050CB090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66" y="3687816"/>
              <a:ext cx="436785" cy="234807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127">
              <a:extLst>
                <a:ext uri="{FF2B5EF4-FFF2-40B4-BE49-F238E27FC236}">
                  <a16:creationId xmlns:a16="http://schemas.microsoft.com/office/drawing/2014/main" id="{43E96249-048C-49F8-BDE2-88676DEACA8B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66" y="6035887"/>
              <a:ext cx="436785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130">
              <a:extLst>
                <a:ext uri="{FF2B5EF4-FFF2-40B4-BE49-F238E27FC236}">
                  <a16:creationId xmlns:a16="http://schemas.microsoft.com/office/drawing/2014/main" id="{817C1918-22DA-428C-8EC7-6E0D0D267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366" y="4446380"/>
              <a:ext cx="436785" cy="158950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矢印コネクタ 33">
              <a:extLst>
                <a:ext uri="{FF2B5EF4-FFF2-40B4-BE49-F238E27FC236}">
                  <a16:creationId xmlns:a16="http://schemas.microsoft.com/office/drawing/2014/main" id="{F7F5F682-712B-4FE7-AB73-D8C449B3305D}"/>
                </a:ext>
              </a:extLst>
            </p:cNvPr>
            <p:cNvCxnSpPr>
              <a:cxnSpLocks/>
            </p:cNvCxnSpPr>
            <p:nvPr/>
          </p:nvCxnSpPr>
          <p:spPr>
            <a:xfrm>
              <a:off x="1471371" y="682813"/>
              <a:ext cx="436780" cy="451830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36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8520-AF1F-415A-949B-676853E7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Comparing items in dependency analysis procedures</a:t>
            </a:r>
            <a:endParaRPr kumimoji="1" lang="ja-JP" alt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0C484A-ED45-497A-8842-D04EC5208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790000"/>
              </p:ext>
            </p:extLst>
          </p:nvPr>
        </p:nvGraphicFramePr>
        <p:xfrm>
          <a:off x="357188" y="1825625"/>
          <a:ext cx="11615737" cy="424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13C4D-68B0-47F3-895D-091947C6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708A7-C63D-454D-AACC-F4BDE4A055F9}"/>
              </a:ext>
            </a:extLst>
          </p:cNvPr>
          <p:cNvSpPr txBox="1"/>
          <p:nvPr/>
        </p:nvSpPr>
        <p:spPr>
          <a:xfrm>
            <a:off x="7466916" y="2534300"/>
            <a:ext cx="2749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Quantify the impact of dependency in HEP</a:t>
            </a:r>
            <a:endParaRPr kumimoji="1" lang="en-US" altLang="ja-JP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11669-0CC9-4F41-A55C-52A34A26E3BC}"/>
              </a:ext>
            </a:extLst>
          </p:cNvPr>
          <p:cNvSpPr txBox="1"/>
          <p:nvPr/>
        </p:nvSpPr>
        <p:spPr>
          <a:xfrm>
            <a:off x="883789" y="2524458"/>
            <a:ext cx="2444039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 algn="ctr">
              <a:lnSpc>
                <a:spcPct val="200000"/>
              </a:lnSpc>
            </a:pPr>
            <a:r>
              <a:rPr kumimoji="1"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the PIF modeled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379D0-1EF3-41A6-BC34-02AB8C28200B}"/>
              </a:ext>
            </a:extLst>
          </p:cNvPr>
          <p:cNvSpPr txBox="1"/>
          <p:nvPr/>
        </p:nvSpPr>
        <p:spPr>
          <a:xfrm>
            <a:off x="4109318" y="2657411"/>
            <a:ext cx="2576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a causal model</a:t>
            </a:r>
            <a:endParaRPr lang="ja-JP" alt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7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711AC7-8D6A-49BE-B25F-BB3242FF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>
                <a:cs typeface="Segoe UI" panose="020B0502040204020203" pitchFamily="34" charset="0"/>
              </a:rPr>
              <a:t>Determine the dependency factors (causal)</a:t>
            </a:r>
            <a:endParaRPr lang="ja-JP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9E6103-531D-48D6-B4DB-96FC64E308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7224447" y="2201785"/>
            <a:ext cx="4322439" cy="32555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EA3EE-27F0-4ECB-9118-1D8AF299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546729B4-A882-41D0-93AC-C50A453CB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" y="2236440"/>
            <a:ext cx="6694761" cy="311547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5750AB-EDC7-4E5A-A110-BAC83CDF4E15}"/>
              </a:ext>
            </a:extLst>
          </p:cNvPr>
          <p:cNvSpPr txBox="1"/>
          <p:nvPr/>
        </p:nvSpPr>
        <p:spPr>
          <a:xfrm>
            <a:off x="81618" y="5317039"/>
            <a:ext cx="66947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Source: </a:t>
            </a:r>
            <a:r>
              <a:rPr lang="en-US" altLang="ja-JP" sz="1100" err="1">
                <a:latin typeface="Segoe UI" panose="020B0502040204020203" pitchFamily="34" charset="0"/>
                <a:cs typeface="Segoe UI" panose="020B0502040204020203" pitchFamily="34" charset="0"/>
              </a:rPr>
              <a:t>Gertman</a:t>
            </a:r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, D.I </a:t>
            </a:r>
            <a:r>
              <a:rPr lang="en-US" altLang="ja-JP" sz="1100" i="1">
                <a:latin typeface="Segoe UI" panose="020B0502040204020203" pitchFamily="34" charset="0"/>
                <a:cs typeface="Segoe UI" panose="020B0502040204020203" pitchFamily="34" charset="0"/>
              </a:rPr>
              <a:t>et al. </a:t>
            </a:r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"The SPAR H human reliability analysis method.; Human Factors, Robotic, and Remote Systems," Idaho National Engineering and Environmental Laboratory, Idaho Falls, United States, pp. 17–24 (2004).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71D96-F341-4501-8A66-A7C665155FA4}"/>
              </a:ext>
            </a:extLst>
          </p:cNvPr>
          <p:cNvSpPr txBox="1"/>
          <p:nvPr/>
        </p:nvSpPr>
        <p:spPr>
          <a:xfrm>
            <a:off x="81618" y="1863998"/>
            <a:ext cx="6694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262CE-28F4-4449-B5C7-9CAD35A99007}"/>
              </a:ext>
            </a:extLst>
          </p:cNvPr>
          <p:cNvSpPr txBox="1"/>
          <p:nvPr/>
        </p:nvSpPr>
        <p:spPr>
          <a:xfrm>
            <a:off x="7224446" y="1832453"/>
            <a:ext cx="432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9A5AC3-4B25-4A44-80AA-4B9B70288F83}"/>
              </a:ext>
            </a:extLst>
          </p:cNvPr>
          <p:cNvSpPr/>
          <p:nvPr/>
        </p:nvSpPr>
        <p:spPr>
          <a:xfrm>
            <a:off x="852875" y="2443386"/>
            <a:ext cx="3109525" cy="52917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CCEC3E-8DB4-4157-9572-B7A2D4036569}"/>
              </a:ext>
            </a:extLst>
          </p:cNvPr>
          <p:cNvSpPr/>
          <p:nvPr/>
        </p:nvSpPr>
        <p:spPr>
          <a:xfrm>
            <a:off x="8265056" y="4977406"/>
            <a:ext cx="3109525" cy="4114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5B0398-F7DF-4A52-81E0-7DFB8585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PIFs considered in dependency analysis</a:t>
            </a:r>
            <a:endParaRPr kumimoji="1" lang="ja-JP" alt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5336E-9BCC-4F7A-87AA-1DC90043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A73A0C-8615-480A-BB5A-6576F68B51E1}"/>
              </a:ext>
            </a:extLst>
          </p:cNvPr>
          <p:cNvGrpSpPr/>
          <p:nvPr/>
        </p:nvGrpSpPr>
        <p:grpSpPr>
          <a:xfrm>
            <a:off x="3391605" y="1766626"/>
            <a:ext cx="4440139" cy="4213076"/>
            <a:chOff x="454441" y="1825625"/>
            <a:chExt cx="4440139" cy="4213076"/>
          </a:xfrm>
        </p:grpSpPr>
        <p:sp>
          <p:nvSpPr>
            <p:cNvPr id="5" name="テキスト ボックス 43">
              <a:extLst>
                <a:ext uri="{FF2B5EF4-FFF2-40B4-BE49-F238E27FC236}">
                  <a16:creationId xmlns:a16="http://schemas.microsoft.com/office/drawing/2014/main" id="{E0AA6C44-C02A-497D-88F3-45A6BCF12EFC}"/>
                </a:ext>
              </a:extLst>
            </p:cNvPr>
            <p:cNvSpPr txBox="1"/>
            <p:nvPr/>
          </p:nvSpPr>
          <p:spPr>
            <a:xfrm>
              <a:off x="469969" y="1825625"/>
              <a:ext cx="1692371" cy="42130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r>
                <a:rPr lang="en-US" altLang="ja-JP" b="1" u="sng">
                  <a:solidFill>
                    <a:prstClr val="black"/>
                  </a:solidFill>
                  <a:latin typeface="Segoe UI" panose="020B0502040204020203" pitchFamily="34" charset="0"/>
                  <a:ea typeface="ＭＳ Ｐゴシック" panose="020B0600070205080204" pitchFamily="50" charset="-128"/>
                  <a:cs typeface="Segoe UI" panose="020B0502040204020203" pitchFamily="34" charset="0"/>
                </a:rPr>
                <a:t>SPAR-H</a:t>
              </a: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1400" b="1" u="sng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7" name="テキスト ボックス 32">
              <a:extLst>
                <a:ext uri="{FF2B5EF4-FFF2-40B4-BE49-F238E27FC236}">
                  <a16:creationId xmlns:a16="http://schemas.microsoft.com/office/drawing/2014/main" id="{AAC5D0E2-242A-4B67-BBA4-F61140BB5D0B}"/>
                </a:ext>
              </a:extLst>
            </p:cNvPr>
            <p:cNvSpPr txBox="1"/>
            <p:nvPr/>
          </p:nvSpPr>
          <p:spPr>
            <a:xfrm>
              <a:off x="461709" y="2587022"/>
              <a:ext cx="169237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Segoe UI" panose="020B0502040204020203" pitchFamily="34" charset="0"/>
                  <a:cs typeface="Segoe UI" panose="020B0502040204020203" pitchFamily="34" charset="0"/>
                </a:rPr>
                <a:t>Time</a:t>
              </a:r>
            </a:p>
            <a:p>
              <a:pPr algn="ctr"/>
              <a:r>
                <a:rPr lang="en-US" altLang="ja-JP" sz="1400">
                  <a:latin typeface="Segoe UI" panose="020B0502040204020203" pitchFamily="34" charset="0"/>
                  <a:cs typeface="Segoe UI" panose="020B0502040204020203" pitchFamily="34" charset="0"/>
                </a:rPr>
                <a:t>close in time or not close in time</a:t>
              </a:r>
              <a:endParaRPr lang="ja-JP" altLang="en-US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テキスト ボックス 34">
              <a:extLst>
                <a:ext uri="{FF2B5EF4-FFF2-40B4-BE49-F238E27FC236}">
                  <a16:creationId xmlns:a16="http://schemas.microsoft.com/office/drawing/2014/main" id="{8D11409B-02E5-4EF2-915A-69A1CC06FFCA}"/>
                </a:ext>
              </a:extLst>
            </p:cNvPr>
            <p:cNvSpPr txBox="1"/>
            <p:nvPr/>
          </p:nvSpPr>
          <p:spPr>
            <a:xfrm>
              <a:off x="454441" y="4179416"/>
              <a:ext cx="1692372" cy="569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Segoe UI" panose="020B0502040204020203" pitchFamily="34" charset="0"/>
                  <a:cs typeface="Segoe UI" panose="020B0502040204020203" pitchFamily="34" charset="0"/>
                </a:rPr>
                <a:t>Crew </a:t>
              </a:r>
            </a:p>
            <a:p>
              <a:pPr algn="ctr"/>
              <a:r>
                <a:rPr lang="en-US" altLang="ja-JP" sz="1100">
                  <a:latin typeface="Segoe UI" panose="020B0502040204020203" pitchFamily="34" charset="0"/>
                  <a:cs typeface="Segoe UI" panose="020B0502040204020203" pitchFamily="34" charset="0"/>
                </a:rPr>
                <a:t>same or additional</a:t>
              </a:r>
              <a:endParaRPr lang="en-US" altLang="ja-JP" sz="4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テキスト ボックス 36">
              <a:extLst>
                <a:ext uri="{FF2B5EF4-FFF2-40B4-BE49-F238E27FC236}">
                  <a16:creationId xmlns:a16="http://schemas.microsoft.com/office/drawing/2014/main" id="{2945CBCC-2EC2-49E3-B43F-18890764BAAC}"/>
                </a:ext>
              </a:extLst>
            </p:cNvPr>
            <p:cNvSpPr txBox="1"/>
            <p:nvPr/>
          </p:nvSpPr>
          <p:spPr>
            <a:xfrm>
              <a:off x="454441" y="4748803"/>
              <a:ext cx="1692372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Segoe UI" panose="020B0502040204020203" pitchFamily="34" charset="0"/>
                  <a:cs typeface="Segoe UI" panose="020B0502040204020203" pitchFamily="34" charset="0"/>
                </a:rPr>
                <a:t>Location </a:t>
              </a:r>
            </a:p>
            <a:p>
              <a:pPr algn="ctr"/>
              <a:r>
                <a:rPr lang="en-US" altLang="ja-JP" sz="1400">
                  <a:latin typeface="Segoe UI" panose="020B0502040204020203" pitchFamily="34" charset="0"/>
                  <a:cs typeface="Segoe UI" panose="020B0502040204020203" pitchFamily="34" charset="0"/>
                </a:rPr>
                <a:t>same or difference</a:t>
              </a:r>
              <a:endParaRPr lang="ja-JP" altLang="en-US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テキスト ボックス 38">
              <a:extLst>
                <a:ext uri="{FF2B5EF4-FFF2-40B4-BE49-F238E27FC236}">
                  <a16:creationId xmlns:a16="http://schemas.microsoft.com/office/drawing/2014/main" id="{BA846521-1C6F-40E2-824C-A5A98427934A}"/>
                </a:ext>
              </a:extLst>
            </p:cNvPr>
            <p:cNvSpPr txBox="1"/>
            <p:nvPr/>
          </p:nvSpPr>
          <p:spPr>
            <a:xfrm>
              <a:off x="464440" y="3412632"/>
              <a:ext cx="16979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Segoe UI" panose="020B0502040204020203" pitchFamily="34" charset="0"/>
                  <a:cs typeface="Segoe UI" panose="020B0502040204020203" pitchFamily="34" charset="0"/>
                </a:rPr>
                <a:t>Cues </a:t>
              </a:r>
            </a:p>
            <a:p>
              <a:pPr algn="ctr"/>
              <a:r>
                <a:rPr lang="en-US" altLang="ja-JP" sz="1200">
                  <a:latin typeface="Segoe UI" panose="020B0502040204020203" pitchFamily="34" charset="0"/>
                  <a:cs typeface="Segoe UI" panose="020B0502040204020203" pitchFamily="34" charset="0"/>
                </a:rPr>
                <a:t>additional or no additional</a:t>
              </a:r>
            </a:p>
          </p:txBody>
        </p:sp>
        <p:sp>
          <p:nvSpPr>
            <p:cNvPr id="11" name="テキスト ボックス 44">
              <a:extLst>
                <a:ext uri="{FF2B5EF4-FFF2-40B4-BE49-F238E27FC236}">
                  <a16:creationId xmlns:a16="http://schemas.microsoft.com/office/drawing/2014/main" id="{5B842521-F283-4520-A56E-1A6C49B1F808}"/>
                </a:ext>
              </a:extLst>
            </p:cNvPr>
            <p:cNvSpPr txBox="1"/>
            <p:nvPr/>
          </p:nvSpPr>
          <p:spPr>
            <a:xfrm>
              <a:off x="3202209" y="1825625"/>
              <a:ext cx="1692371" cy="41249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r>
                <a:rPr lang="en-US" altLang="ja-JP" b="1" u="sng">
                  <a:solidFill>
                    <a:prstClr val="black"/>
                  </a:solidFill>
                  <a:latin typeface="Segoe UI" panose="020B0502040204020203" pitchFamily="34" charset="0"/>
                  <a:ea typeface="ＭＳ Ｐゴシック" panose="020B0600070205080204" pitchFamily="50" charset="-128"/>
                  <a:cs typeface="Segoe UI" panose="020B0502040204020203" pitchFamily="34" charset="0"/>
                </a:rPr>
                <a:t>Phoenix</a:t>
              </a: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endParaRPr lang="en-US" altLang="ja-JP" sz="831" b="1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2" name="テキスト ボックス 46">
              <a:extLst>
                <a:ext uri="{FF2B5EF4-FFF2-40B4-BE49-F238E27FC236}">
                  <a16:creationId xmlns:a16="http://schemas.microsoft.com/office/drawing/2014/main" id="{1E4A25A1-B712-4E1F-9410-E661C7091E7C}"/>
                </a:ext>
              </a:extLst>
            </p:cNvPr>
            <p:cNvSpPr txBox="1"/>
            <p:nvPr/>
          </p:nvSpPr>
          <p:spPr>
            <a:xfrm>
              <a:off x="3200844" y="2254098"/>
              <a:ext cx="16923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>
                  <a:latin typeface="Segoe UI" panose="020B0502040204020203" pitchFamily="34" charset="0"/>
                  <a:cs typeface="Segoe UI" panose="020B0502040204020203" pitchFamily="34" charset="0"/>
                </a:rPr>
                <a:t>Human System Interface</a:t>
              </a:r>
            </a:p>
          </p:txBody>
        </p:sp>
        <p:sp>
          <p:nvSpPr>
            <p:cNvPr id="13" name="テキスト ボックス 50">
              <a:extLst>
                <a:ext uri="{FF2B5EF4-FFF2-40B4-BE49-F238E27FC236}">
                  <a16:creationId xmlns:a16="http://schemas.microsoft.com/office/drawing/2014/main" id="{707CAFC7-4801-4426-BA4E-6EE653B7262C}"/>
                </a:ext>
              </a:extLst>
            </p:cNvPr>
            <p:cNvSpPr txBox="1"/>
            <p:nvPr/>
          </p:nvSpPr>
          <p:spPr>
            <a:xfrm>
              <a:off x="3200844" y="3135751"/>
              <a:ext cx="16923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Segoe UI" panose="020B0502040204020203" pitchFamily="34" charset="0"/>
                  <a:cs typeface="Segoe UI" panose="020B0502040204020203" pitchFamily="34" charset="0"/>
                </a:rPr>
                <a:t>Stress</a:t>
              </a:r>
            </a:p>
          </p:txBody>
        </p:sp>
        <p:sp>
          <p:nvSpPr>
            <p:cNvPr id="14" name="テキスト ボックス 52">
              <a:extLst>
                <a:ext uri="{FF2B5EF4-FFF2-40B4-BE49-F238E27FC236}">
                  <a16:creationId xmlns:a16="http://schemas.microsoft.com/office/drawing/2014/main" id="{989D753C-980A-4CA8-8987-C2C1F399C79C}"/>
                </a:ext>
              </a:extLst>
            </p:cNvPr>
            <p:cNvSpPr txBox="1"/>
            <p:nvPr/>
          </p:nvSpPr>
          <p:spPr>
            <a:xfrm>
              <a:off x="3200844" y="5423176"/>
              <a:ext cx="16923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Segoe UI" panose="020B0502040204020203" pitchFamily="34" charset="0"/>
                  <a:cs typeface="Segoe UI" panose="020B0502040204020203" pitchFamily="34" charset="0"/>
                </a:rPr>
                <a:t>Resources</a:t>
              </a:r>
            </a:p>
          </p:txBody>
        </p:sp>
        <p:sp>
          <p:nvSpPr>
            <p:cNvPr id="15" name="テキスト ボックス 56">
              <a:extLst>
                <a:ext uri="{FF2B5EF4-FFF2-40B4-BE49-F238E27FC236}">
                  <a16:creationId xmlns:a16="http://schemas.microsoft.com/office/drawing/2014/main" id="{D5CBCB52-6B0A-47D9-890C-5B15E8DFF39B}"/>
                </a:ext>
              </a:extLst>
            </p:cNvPr>
            <p:cNvSpPr txBox="1"/>
            <p:nvPr/>
          </p:nvSpPr>
          <p:spPr>
            <a:xfrm>
              <a:off x="3200844" y="4011066"/>
              <a:ext cx="1692370" cy="585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83214">
                <a:lnSpc>
                  <a:spcPct val="120000"/>
                </a:lnSpc>
                <a:defRPr/>
              </a:pPr>
              <a:r>
                <a:rPr lang="en-US" altLang="ja-JP" sz="1400">
                  <a:solidFill>
                    <a:prstClr val="black"/>
                  </a:solidFill>
                  <a:latin typeface="Segoe UI" panose="020B0502040204020203" pitchFamily="34" charset="0"/>
                  <a:ea typeface="ＭＳ Ｐゴシック" panose="020B0600070205080204" pitchFamily="50" charset="-128"/>
                  <a:cs typeface="Segoe UI" panose="020B0502040204020203" pitchFamily="34" charset="0"/>
                </a:rPr>
                <a:t>Knowledge/</a:t>
              </a:r>
            </a:p>
            <a:p>
              <a:pPr algn="ctr" defTabSz="1583214">
                <a:lnSpc>
                  <a:spcPct val="120000"/>
                </a:lnSpc>
                <a:defRPr/>
              </a:pPr>
              <a:r>
                <a:rPr lang="en-US" altLang="ja-JP" sz="1400">
                  <a:solidFill>
                    <a:prstClr val="black"/>
                  </a:solidFill>
                  <a:latin typeface="Segoe UI" panose="020B0502040204020203" pitchFamily="34" charset="0"/>
                  <a:ea typeface="ＭＳ Ｐゴシック" panose="020B0600070205080204" pitchFamily="50" charset="-128"/>
                  <a:cs typeface="Segoe UI" panose="020B0502040204020203" pitchFamily="34" charset="0"/>
                </a:rPr>
                <a:t>Abilities</a:t>
              </a:r>
            </a:p>
          </p:txBody>
        </p:sp>
        <p:sp>
          <p:nvSpPr>
            <p:cNvPr id="16" name="テキスト ボックス 58">
              <a:extLst>
                <a:ext uri="{FF2B5EF4-FFF2-40B4-BE49-F238E27FC236}">
                  <a16:creationId xmlns:a16="http://schemas.microsoft.com/office/drawing/2014/main" id="{25C59CC5-6A38-466D-A0B8-6315B22E1695}"/>
                </a:ext>
              </a:extLst>
            </p:cNvPr>
            <p:cNvSpPr txBox="1"/>
            <p:nvPr/>
          </p:nvSpPr>
          <p:spPr>
            <a:xfrm>
              <a:off x="3200844" y="5086352"/>
              <a:ext cx="1692370" cy="326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r>
                <a:rPr lang="en-US" altLang="ja-JP" sz="1400">
                  <a:solidFill>
                    <a:prstClr val="black"/>
                  </a:solidFill>
                  <a:latin typeface="Segoe UI" panose="020B0502040204020203" pitchFamily="34" charset="0"/>
                  <a:ea typeface="ＭＳ Ｐゴシック" panose="020B0600070205080204" pitchFamily="50" charset="-128"/>
                  <a:cs typeface="Segoe UI" panose="020B0502040204020203" pitchFamily="34" charset="0"/>
                </a:rPr>
                <a:t>Team Effectiveness</a:t>
              </a:r>
            </a:p>
          </p:txBody>
        </p:sp>
        <p:sp>
          <p:nvSpPr>
            <p:cNvPr id="17" name="テキスト ボックス 60">
              <a:extLst>
                <a:ext uri="{FF2B5EF4-FFF2-40B4-BE49-F238E27FC236}">
                  <a16:creationId xmlns:a16="http://schemas.microsoft.com/office/drawing/2014/main" id="{A166E312-B2F0-45EE-A140-B2B262A9F3B6}"/>
                </a:ext>
              </a:extLst>
            </p:cNvPr>
            <p:cNvSpPr txBox="1"/>
            <p:nvPr/>
          </p:nvSpPr>
          <p:spPr>
            <a:xfrm>
              <a:off x="3200844" y="4648988"/>
              <a:ext cx="1692370" cy="427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r>
                <a:rPr lang="en-US" altLang="ja-JP" sz="2000">
                  <a:solidFill>
                    <a:prstClr val="black"/>
                  </a:solidFill>
                  <a:latin typeface="Segoe UI" panose="020B0502040204020203" pitchFamily="34" charset="0"/>
                  <a:ea typeface="ＭＳ Ｐゴシック" panose="020B0600070205080204" pitchFamily="50" charset="-128"/>
                  <a:cs typeface="Segoe UI" panose="020B0502040204020203" pitchFamily="34" charset="0"/>
                </a:rPr>
                <a:t>Bias</a:t>
              </a:r>
            </a:p>
          </p:txBody>
        </p:sp>
        <p:sp>
          <p:nvSpPr>
            <p:cNvPr id="18" name="テキスト ボックス 62">
              <a:extLst>
                <a:ext uri="{FF2B5EF4-FFF2-40B4-BE49-F238E27FC236}">
                  <a16:creationId xmlns:a16="http://schemas.microsoft.com/office/drawing/2014/main" id="{EAF78B07-2032-47D0-88C2-7AC6A8CEF98C}"/>
                </a:ext>
              </a:extLst>
            </p:cNvPr>
            <p:cNvSpPr txBox="1"/>
            <p:nvPr/>
          </p:nvSpPr>
          <p:spPr>
            <a:xfrm>
              <a:off x="3200844" y="3545800"/>
              <a:ext cx="1692370" cy="427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583214">
                <a:lnSpc>
                  <a:spcPct val="120000"/>
                </a:lnSpc>
                <a:spcBef>
                  <a:spcPts val="1730"/>
                </a:spcBef>
                <a:defRPr/>
              </a:pPr>
              <a:r>
                <a:rPr lang="en-US" altLang="ja-JP" sz="2000">
                  <a:solidFill>
                    <a:prstClr val="black"/>
                  </a:solidFill>
                  <a:latin typeface="Segoe UI" panose="020B0502040204020203" pitchFamily="34" charset="0"/>
                  <a:ea typeface="ＭＳ Ｐゴシック" panose="020B0600070205080204" pitchFamily="50" charset="-128"/>
                  <a:cs typeface="Segoe UI" panose="020B0502040204020203" pitchFamily="34" charset="0"/>
                </a:rPr>
                <a:t>Task Load</a:t>
              </a:r>
              <a:endParaRPr lang="ja-JP" altLang="en-US" sz="2000">
                <a:solidFill>
                  <a:prstClr val="black"/>
                </a:solidFill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9" name="テキスト ボックス 63">
              <a:extLst>
                <a:ext uri="{FF2B5EF4-FFF2-40B4-BE49-F238E27FC236}">
                  <a16:creationId xmlns:a16="http://schemas.microsoft.com/office/drawing/2014/main" id="{EA6074AF-9A16-4D19-8BFF-1EF1C93BFF09}"/>
                </a:ext>
              </a:extLst>
            </p:cNvPr>
            <p:cNvSpPr txBox="1"/>
            <p:nvPr/>
          </p:nvSpPr>
          <p:spPr>
            <a:xfrm>
              <a:off x="3200844" y="2725702"/>
              <a:ext cx="16923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>
                  <a:latin typeface="Segoe UI" panose="020B0502040204020203" pitchFamily="34" charset="0"/>
                  <a:cs typeface="Segoe UI" panose="020B0502040204020203" pitchFamily="34" charset="0"/>
                </a:rPr>
                <a:t>Procedures</a:t>
              </a:r>
            </a:p>
          </p:txBody>
        </p:sp>
        <p:cxnSp>
          <p:nvCxnSpPr>
            <p:cNvPr id="20" name="直線矢印コネクタ 71">
              <a:extLst>
                <a:ext uri="{FF2B5EF4-FFF2-40B4-BE49-F238E27FC236}">
                  <a16:creationId xmlns:a16="http://schemas.microsoft.com/office/drawing/2014/main" id="{078E354A-1DED-4248-A1FB-34830158DC5E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>
              <a:off x="2154080" y="3002521"/>
              <a:ext cx="1046764" cy="333285"/>
            </a:xfrm>
            <a:prstGeom prst="straightConnector1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矢印コネクタ 48">
              <a:extLst>
                <a:ext uri="{FF2B5EF4-FFF2-40B4-BE49-F238E27FC236}">
                  <a16:creationId xmlns:a16="http://schemas.microsoft.com/office/drawing/2014/main" id="{327CFDAF-74A7-4C38-90C3-CE14A5172A29}"/>
                </a:ext>
              </a:extLst>
            </p:cNvPr>
            <p:cNvCxnSpPr>
              <a:cxnSpLocks/>
              <a:stCxn id="10" idx="3"/>
              <a:endCxn id="18" idx="1"/>
            </p:cNvCxnSpPr>
            <p:nvPr/>
          </p:nvCxnSpPr>
          <p:spPr>
            <a:xfrm flipV="1">
              <a:off x="2162340" y="3759513"/>
              <a:ext cx="1038504" cy="37840"/>
            </a:xfrm>
            <a:prstGeom prst="straightConnector1">
              <a:avLst/>
            </a:prstGeom>
            <a:ln w="19050"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172A7BD-CDE2-49B0-925C-AF1C4304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7927" y="1726646"/>
            <a:ext cx="3964996" cy="4249065"/>
          </a:xfrm>
        </p:spPr>
        <p:txBody>
          <a:bodyPr>
            <a:normAutofit/>
          </a:bodyPr>
          <a:lstStyle/>
          <a:p>
            <a:pPr algn="l"/>
            <a:r>
              <a:rPr lang="en-US" altLang="ja-JP" sz="2000" dirty="0"/>
              <a:t>Assess through </a:t>
            </a:r>
            <a:r>
              <a:rPr lang="en-US" altLang="ja-JP" sz="2000" dirty="0">
                <a:solidFill>
                  <a:srgbClr val="00B050"/>
                </a:solidFill>
              </a:rPr>
              <a:t>direct</a:t>
            </a:r>
            <a:r>
              <a:rPr lang="en-US" altLang="ja-JP" sz="2000" dirty="0"/>
              <a:t> use of PIFs</a:t>
            </a:r>
          </a:p>
          <a:p>
            <a:pPr algn="l"/>
            <a:endParaRPr lang="ja-JP" altLang="en-US" sz="2000" dirty="0"/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5A3E6FFF-EE3D-4AA2-8B51-A65B7EB234DC}"/>
              </a:ext>
            </a:extLst>
          </p:cNvPr>
          <p:cNvSpPr txBox="1">
            <a:spLocks/>
          </p:cNvSpPr>
          <p:nvPr/>
        </p:nvSpPr>
        <p:spPr>
          <a:xfrm>
            <a:off x="0" y="1726646"/>
            <a:ext cx="3398873" cy="424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kumimoji="1" sz="2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914400" indent="-4572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000" dirty="0">
                <a:solidFill>
                  <a:srgbClr val="00B050"/>
                </a:solidFill>
              </a:rPr>
              <a:t>Common factors related to PIFs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03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9E6103-531D-48D6-B4DB-96FC64E308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7224447" y="2201785"/>
            <a:ext cx="4322439" cy="32555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EA3EE-27F0-4ECB-9118-1D8AF299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546729B4-A882-41D0-93AC-C50A453CB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" y="2236440"/>
            <a:ext cx="6694761" cy="311547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5750AB-EDC7-4E5A-A110-BAC83CDF4E15}"/>
              </a:ext>
            </a:extLst>
          </p:cNvPr>
          <p:cNvSpPr txBox="1"/>
          <p:nvPr/>
        </p:nvSpPr>
        <p:spPr>
          <a:xfrm>
            <a:off x="81618" y="5317039"/>
            <a:ext cx="66947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Source: </a:t>
            </a:r>
            <a:r>
              <a:rPr lang="en-US" altLang="ja-JP" sz="1100" err="1">
                <a:latin typeface="Segoe UI" panose="020B0502040204020203" pitchFamily="34" charset="0"/>
                <a:cs typeface="Segoe UI" panose="020B0502040204020203" pitchFamily="34" charset="0"/>
              </a:rPr>
              <a:t>Gertman</a:t>
            </a:r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, D.I </a:t>
            </a:r>
            <a:r>
              <a:rPr lang="en-US" altLang="ja-JP" sz="1100" i="1">
                <a:latin typeface="Segoe UI" panose="020B0502040204020203" pitchFamily="34" charset="0"/>
                <a:cs typeface="Segoe UI" panose="020B0502040204020203" pitchFamily="34" charset="0"/>
              </a:rPr>
              <a:t>et al. </a:t>
            </a:r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"The SPAR H human reliability analysis method.; Human Factors, Robotic, and Remote Systems," Idaho National Engineering and Environmental Laboratory, Idaho Falls, United States, pp. 17–24 (2004).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71D96-F341-4501-8A66-A7C665155FA4}"/>
              </a:ext>
            </a:extLst>
          </p:cNvPr>
          <p:cNvSpPr txBox="1"/>
          <p:nvPr/>
        </p:nvSpPr>
        <p:spPr>
          <a:xfrm>
            <a:off x="81618" y="1863998"/>
            <a:ext cx="6694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262CE-28F4-4449-B5C7-9CAD35A99007}"/>
              </a:ext>
            </a:extLst>
          </p:cNvPr>
          <p:cNvSpPr txBox="1"/>
          <p:nvPr/>
        </p:nvSpPr>
        <p:spPr>
          <a:xfrm>
            <a:off x="7224446" y="1832453"/>
            <a:ext cx="432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CCEC3E-8DB4-4157-9572-B7A2D4036569}"/>
              </a:ext>
            </a:extLst>
          </p:cNvPr>
          <p:cNvSpPr/>
          <p:nvPr/>
        </p:nvSpPr>
        <p:spPr>
          <a:xfrm>
            <a:off x="8265056" y="4977406"/>
            <a:ext cx="3109525" cy="4114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45D43F-FD34-4441-9854-FF87153DCD66}"/>
              </a:ext>
            </a:extLst>
          </p:cNvPr>
          <p:cNvSpPr/>
          <p:nvPr/>
        </p:nvSpPr>
        <p:spPr>
          <a:xfrm>
            <a:off x="3890888" y="2406639"/>
            <a:ext cx="892986" cy="298222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03259452-9348-441E-B367-B973A504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5"/>
            <a:ext cx="11615737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>
                <a:cs typeface="Segoe UI" panose="020B0502040204020203" pitchFamily="34" charset="0"/>
              </a:rPr>
              <a:t>Assess the dependency impact</a:t>
            </a:r>
            <a:endParaRPr lang="ja-JP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9BCEE-185A-432C-9F74-FB2EED2344BC}"/>
              </a:ext>
            </a:extLst>
          </p:cNvPr>
          <p:cNvSpPr txBox="1"/>
          <p:nvPr/>
        </p:nvSpPr>
        <p:spPr>
          <a:xfrm>
            <a:off x="4531572" y="5783846"/>
            <a:ext cx="7074274" cy="8370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➜</a:t>
            </a:r>
            <a:r>
              <a:rPr lang="en-US" altLang="ja-JP" dirty="0"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rPr>
              <a:t>Phoenix does not categorize dependency as SPAR-H. Multiple combinations can exist, resulting in different impacts on the HEP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9E6103-531D-48D6-B4DB-96FC64E308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7224447" y="2201785"/>
            <a:ext cx="4322439" cy="32555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EA3EE-27F0-4ECB-9118-1D8AF299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546729B4-A882-41D0-93AC-C50A453CB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" y="2236440"/>
            <a:ext cx="6694761" cy="311547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5750AB-EDC7-4E5A-A110-BAC83CDF4E15}"/>
              </a:ext>
            </a:extLst>
          </p:cNvPr>
          <p:cNvSpPr txBox="1"/>
          <p:nvPr/>
        </p:nvSpPr>
        <p:spPr>
          <a:xfrm>
            <a:off x="81618" y="5317039"/>
            <a:ext cx="66947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Source: </a:t>
            </a:r>
            <a:r>
              <a:rPr lang="en-US" altLang="ja-JP" sz="1100" err="1">
                <a:latin typeface="Segoe UI" panose="020B0502040204020203" pitchFamily="34" charset="0"/>
                <a:cs typeface="Segoe UI" panose="020B0502040204020203" pitchFamily="34" charset="0"/>
              </a:rPr>
              <a:t>Gertman</a:t>
            </a:r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, D.I </a:t>
            </a:r>
            <a:r>
              <a:rPr lang="en-US" altLang="ja-JP" sz="1100" i="1">
                <a:latin typeface="Segoe UI" panose="020B0502040204020203" pitchFamily="34" charset="0"/>
                <a:cs typeface="Segoe UI" panose="020B0502040204020203" pitchFamily="34" charset="0"/>
              </a:rPr>
              <a:t>et al. </a:t>
            </a:r>
            <a:r>
              <a:rPr lang="en-US" altLang="ja-JP" sz="1100">
                <a:latin typeface="Segoe UI" panose="020B0502040204020203" pitchFamily="34" charset="0"/>
                <a:cs typeface="Segoe UI" panose="020B0502040204020203" pitchFamily="34" charset="0"/>
              </a:rPr>
              <a:t>"The SPAR H human reliability analysis method.; Human Factors, Robotic, and Remote Systems," Idaho National Engineering and Environmental Laboratory, Idaho Falls, United States, pp. 17–24 (2004).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E71D96-F341-4501-8A66-A7C665155FA4}"/>
              </a:ext>
            </a:extLst>
          </p:cNvPr>
          <p:cNvSpPr txBox="1"/>
          <p:nvPr/>
        </p:nvSpPr>
        <p:spPr>
          <a:xfrm>
            <a:off x="81618" y="1863998"/>
            <a:ext cx="6694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>
                <a:latin typeface="Segoe UI" panose="020B0502040204020203" pitchFamily="34" charset="0"/>
                <a:cs typeface="Segoe UI" panose="020B0502040204020203" pitchFamily="34" charset="0"/>
              </a:rPr>
              <a:t>SPAR-H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262CE-28F4-4449-B5C7-9CAD35A99007}"/>
              </a:ext>
            </a:extLst>
          </p:cNvPr>
          <p:cNvSpPr txBox="1"/>
          <p:nvPr/>
        </p:nvSpPr>
        <p:spPr>
          <a:xfrm>
            <a:off x="7224446" y="1832453"/>
            <a:ext cx="432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 dirty="0"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8425BC62-9788-44CD-B241-00B183FA9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" y="3010267"/>
            <a:ext cx="6984200" cy="152259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9A5AC3-4B25-4A44-80AA-4B9B70288F83}"/>
              </a:ext>
            </a:extLst>
          </p:cNvPr>
          <p:cNvSpPr/>
          <p:nvPr/>
        </p:nvSpPr>
        <p:spPr>
          <a:xfrm>
            <a:off x="7224446" y="4285673"/>
            <a:ext cx="968209" cy="10662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C56642-9A2E-4EBB-B5F5-8F1263413074}"/>
              </a:ext>
            </a:extLst>
          </p:cNvPr>
          <p:cNvSpPr txBox="1"/>
          <p:nvPr/>
        </p:nvSpPr>
        <p:spPr>
          <a:xfrm>
            <a:off x="7246374" y="4758292"/>
            <a:ext cx="946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u="sng" dirty="0">
                <a:latin typeface="Segoe UI" panose="020B0502040204020203" pitchFamily="34" charset="0"/>
                <a:cs typeface="Segoe UI" panose="020B0502040204020203" pitchFamily="34" charset="0"/>
              </a:rPr>
              <a:t>Causal Model</a:t>
            </a:r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id="{90305D18-84CC-4EA3-81AF-E60DF1EFCEB9}"/>
              </a:ext>
            </a:extLst>
          </p:cNvPr>
          <p:cNvSpPr txBox="1">
            <a:spLocks/>
          </p:cNvSpPr>
          <p:nvPr/>
        </p:nvSpPr>
        <p:spPr>
          <a:xfrm>
            <a:off x="288131" y="401475"/>
            <a:ext cx="11615737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Lucida Sans Unicode" panose="020B0602030504020204" pitchFamily="34" charset="0"/>
              </a:defRPr>
            </a:lvl1pPr>
          </a:lstStyle>
          <a:p>
            <a:r>
              <a:rPr lang="en-US" altLang="ja-JP" dirty="0">
                <a:cs typeface="Segoe UI" panose="020B0502040204020203" pitchFamily="34" charset="0"/>
              </a:rPr>
              <a:t>Quantify impact of dependency in HEP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08784C-C8E0-4DBF-81DF-F6530DD071C7}"/>
              </a:ext>
            </a:extLst>
          </p:cNvPr>
          <p:cNvSpPr/>
          <p:nvPr/>
        </p:nvSpPr>
        <p:spPr>
          <a:xfrm>
            <a:off x="8259318" y="2186424"/>
            <a:ext cx="1652620" cy="3741973"/>
          </a:xfrm>
          <a:prstGeom prst="rect">
            <a:avLst/>
          </a:prstGeom>
          <a:solidFill>
            <a:srgbClr val="CCFF66">
              <a:alpha val="2392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en-US" altLang="ja-JP" dirty="0">
                <a:solidFill>
                  <a:schemeClr val="accent6">
                    <a:lumMod val="50000"/>
                  </a:schemeClr>
                </a:solidFill>
              </a:rPr>
              <a:t>Time Step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6665BF-D659-43FB-894F-528BB2FE965B}"/>
              </a:ext>
            </a:extLst>
          </p:cNvPr>
          <p:cNvSpPr/>
          <p:nvPr/>
        </p:nvSpPr>
        <p:spPr>
          <a:xfrm>
            <a:off x="9523379" y="2186425"/>
            <a:ext cx="1652621" cy="3730778"/>
          </a:xfrm>
          <a:prstGeom prst="rect">
            <a:avLst/>
          </a:prstGeom>
          <a:solidFill>
            <a:schemeClr val="accent1">
              <a:alpha val="23922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Time Step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8CBCA-8A6C-4B35-90E1-8B47BE01F5D3}"/>
              </a:ext>
            </a:extLst>
          </p:cNvPr>
          <p:cNvSpPr txBox="1"/>
          <p:nvPr/>
        </p:nvSpPr>
        <p:spPr>
          <a:xfrm>
            <a:off x="5430825" y="3250676"/>
            <a:ext cx="1569587" cy="578882"/>
          </a:xfrm>
          <a:prstGeom prst="round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Multiplicative method</a:t>
            </a:r>
            <a:endParaRPr lang="en-US" altLang="ja-JP" sz="1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BE091-1F14-4227-8B0D-A255FF1CED39}"/>
              </a:ext>
            </a:extLst>
          </p:cNvPr>
          <p:cNvSpPr txBox="1"/>
          <p:nvPr/>
        </p:nvSpPr>
        <p:spPr>
          <a:xfrm>
            <a:off x="7246374" y="1853585"/>
            <a:ext cx="1652620" cy="340519"/>
          </a:xfrm>
          <a:prstGeom prst="round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BBN updating</a:t>
            </a:r>
            <a:endParaRPr lang="en-US" altLang="ja-JP" sz="1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 animBg="1"/>
      <p:bldP spid="25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8E9D4-3300-4DA7-BE59-125D2991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4000" dirty="0"/>
              <a:t>What is </a:t>
            </a:r>
            <a:r>
              <a:rPr lang="en-US" altLang="ja-JP" sz="4000" dirty="0">
                <a:solidFill>
                  <a:srgbClr val="00B050"/>
                </a:solidFill>
                <a:latin typeface="Franklin Gothic Heavy" panose="020B0903020102020204" pitchFamily="34" charset="0"/>
              </a:rPr>
              <a:t>Dependency</a:t>
            </a:r>
            <a:r>
              <a:rPr lang="en-US" altLang="ja-JP" sz="4000" dirty="0"/>
              <a:t>?</a:t>
            </a:r>
            <a:endParaRPr kumimoji="1" lang="ja-JP" alt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C936D-00BA-400F-96B0-975AB55A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42" name="Picture 41" descr="Business woman hand on head">
            <a:extLst>
              <a:ext uri="{FF2B5EF4-FFF2-40B4-BE49-F238E27FC236}">
                <a16:creationId xmlns:a16="http://schemas.microsoft.com/office/drawing/2014/main" id="{C29E0290-AB86-4DB3-B63B-DAF0B52D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2748" y="3869647"/>
            <a:ext cx="799707" cy="2083190"/>
          </a:xfrm>
          <a:prstGeom prst="rect">
            <a:avLst/>
          </a:prstGeom>
        </p:spPr>
      </p:pic>
      <p:pic>
        <p:nvPicPr>
          <p:cNvPr id="48" name="Picture 47" descr="Business woman hands on hip">
            <a:extLst>
              <a:ext uri="{FF2B5EF4-FFF2-40B4-BE49-F238E27FC236}">
                <a16:creationId xmlns:a16="http://schemas.microsoft.com/office/drawing/2014/main" id="{FF8BFFDD-9EC5-41E3-9341-D4C672BD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53" y="3869647"/>
            <a:ext cx="1031008" cy="2165117"/>
          </a:xfrm>
          <a:prstGeom prst="rect">
            <a:avLst/>
          </a:prstGeom>
        </p:spPr>
      </p:pic>
      <p:pic>
        <p:nvPicPr>
          <p:cNvPr id="50" name="Picture 49" descr="Business woman thumbs up">
            <a:extLst>
              <a:ext uri="{FF2B5EF4-FFF2-40B4-BE49-F238E27FC236}">
                <a16:creationId xmlns:a16="http://schemas.microsoft.com/office/drawing/2014/main" id="{0ECAA24C-01AC-4BF9-B113-D6AACC875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96" y="1828844"/>
            <a:ext cx="641525" cy="1902647"/>
          </a:xfrm>
          <a:prstGeom prst="rect">
            <a:avLst/>
          </a:prstGeom>
        </p:spPr>
      </p:pic>
      <p:pic>
        <p:nvPicPr>
          <p:cNvPr id="54" name="Picture 53" descr="Business woman cheering one hand">
            <a:extLst>
              <a:ext uri="{FF2B5EF4-FFF2-40B4-BE49-F238E27FC236}">
                <a16:creationId xmlns:a16="http://schemas.microsoft.com/office/drawing/2014/main" id="{542AF45C-03BB-42E5-9366-534057C59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72" y="1715926"/>
            <a:ext cx="558067" cy="2071932"/>
          </a:xfrm>
          <a:prstGeom prst="rect">
            <a:avLst/>
          </a:prstGeom>
        </p:spPr>
      </p:pic>
      <p:pic>
        <p:nvPicPr>
          <p:cNvPr id="56" name="Picture 55" descr="Business woman using tablet">
            <a:extLst>
              <a:ext uri="{FF2B5EF4-FFF2-40B4-BE49-F238E27FC236}">
                <a16:creationId xmlns:a16="http://schemas.microsoft.com/office/drawing/2014/main" id="{281EC874-EDF0-4F30-BEC4-7414BD2DA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01" y="2874329"/>
            <a:ext cx="649380" cy="2255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648E3-F09A-452B-AB89-F6A989D02682}"/>
              </a:ext>
            </a:extLst>
          </p:cNvPr>
          <p:cNvSpPr txBox="1"/>
          <p:nvPr/>
        </p:nvSpPr>
        <p:spPr>
          <a:xfrm>
            <a:off x="0" y="1718338"/>
            <a:ext cx="376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When </a:t>
            </a:r>
            <a:r>
              <a:rPr kumimoji="1"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you perform a task</a:t>
            </a:r>
            <a:r>
              <a:rPr lang="ja-JP" altLang="en-US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・・・</a:t>
            </a:r>
            <a:endParaRPr kumimoji="1" lang="ja-JP" altLang="en-US" sz="2000" dirty="0"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62F0F-EAC5-4549-9003-DC345C09466A}"/>
              </a:ext>
            </a:extLst>
          </p:cNvPr>
          <p:cNvSpPr txBox="1"/>
          <p:nvPr/>
        </p:nvSpPr>
        <p:spPr>
          <a:xfrm>
            <a:off x="4418521" y="2386947"/>
            <a:ext cx="5757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I</a:t>
            </a:r>
            <a:r>
              <a:rPr kumimoji="1"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f </a:t>
            </a:r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the previous task was </a:t>
            </a:r>
            <a:r>
              <a:rPr lang="en-US" altLang="ja-JP" sz="2000" dirty="0">
                <a:solidFill>
                  <a:schemeClr val="accent2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successful</a:t>
            </a:r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, you may  also be </a:t>
            </a:r>
            <a:r>
              <a:rPr lang="en-US" altLang="ja-JP" sz="2000" dirty="0">
                <a:solidFill>
                  <a:schemeClr val="accent2"/>
                </a:solidFill>
                <a:ea typeface="AR P顏眞楷書体H" panose="03000900000000000000" pitchFamily="66" charset="-128"/>
              </a:rPr>
              <a:t>successful </a:t>
            </a:r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on the subsequent action!</a:t>
            </a:r>
            <a:endParaRPr kumimoji="1" lang="ja-JP" altLang="en-US" sz="2000" dirty="0"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4406A-628A-4631-99C9-849516A36FC3}"/>
              </a:ext>
            </a:extLst>
          </p:cNvPr>
          <p:cNvSpPr txBox="1"/>
          <p:nvPr/>
        </p:nvSpPr>
        <p:spPr>
          <a:xfrm>
            <a:off x="4584219" y="4598262"/>
            <a:ext cx="542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I</a:t>
            </a:r>
            <a:r>
              <a:rPr kumimoji="1"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f </a:t>
            </a:r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the previous task </a:t>
            </a:r>
            <a:r>
              <a:rPr lang="en-US" altLang="ja-JP" sz="2000" dirty="0">
                <a:solidFill>
                  <a:schemeClr val="accent5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fails</a:t>
            </a:r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, you may have a higher likelihood of </a:t>
            </a:r>
            <a:r>
              <a:rPr lang="en-US" altLang="ja-JP" sz="2000" dirty="0">
                <a:solidFill>
                  <a:schemeClr val="accent5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making a mistake</a:t>
            </a:r>
            <a:r>
              <a:rPr lang="en-US" altLang="ja-JP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 on a subsequent action:(</a:t>
            </a:r>
            <a:endParaRPr kumimoji="1" lang="ja-JP" altLang="en-US" sz="2000" dirty="0"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02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7D1D19-4E1D-4637-8630-A7DF8482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BBN modeling and Bayesian updating lead to  estimate </a:t>
            </a:r>
            <a:r>
              <a:rPr lang="en-US" altLang="ja-JP" sz="3600" dirty="0">
                <a:solidFill>
                  <a:srgbClr val="00B050"/>
                </a:solidFill>
              </a:rPr>
              <a:t>HEP considering PIF state changing by time step </a:t>
            </a:r>
            <a:endParaRPr lang="ja-JP" altLang="en-US" sz="3600" dirty="0">
              <a:solidFill>
                <a:srgbClr val="00B05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97036F9-B6BB-4121-9B07-E440672409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8135625"/>
              </p:ext>
            </p:extLst>
          </p:nvPr>
        </p:nvGraphicFramePr>
        <p:xfrm>
          <a:off x="5810957" y="2283135"/>
          <a:ext cx="6269673" cy="329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800116032"/>
                    </a:ext>
                  </a:extLst>
                </a:gridCol>
                <a:gridCol w="1514793">
                  <a:extLst>
                    <a:ext uri="{9D8B030D-6E8A-4147-A177-3AD203B41FA5}">
                      <a16:colId xmlns:a16="http://schemas.microsoft.com/office/drawing/2014/main" val="296202375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82165894"/>
                    </a:ext>
                  </a:extLst>
                </a:gridCol>
              </a:tblGrid>
              <a:tr h="54038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First timestep</a:t>
                      </a:r>
                      <a:endParaRPr kumimoji="1" lang="ja-JP" altLang="en-US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Second timestep</a:t>
                      </a:r>
                      <a:endParaRPr kumimoji="1" lang="ja-JP" altLang="en-US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512448"/>
                  </a:ext>
                </a:extLst>
              </a:tr>
              <a:tr h="1332459">
                <a:tc>
                  <a:txBody>
                    <a:bodyPr/>
                    <a:lstStyle/>
                    <a:p>
                      <a:r>
                        <a:rPr kumimoji="1" lang="en-US" altLang="ja-JP" sz="1800" b="0" i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An initiating event occurs and critical task A1 is performed to prevent the event from progressing.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Situation</a:t>
                      </a:r>
                      <a:endParaRPr kumimoji="1" lang="ja-JP" altLang="en-US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Critical task A1 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fails</a:t>
                      </a:r>
                      <a:r>
                        <a:rPr kumimoji="1" lang="en-US" altLang="ja-JP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recovery is attempted by critical task B1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885900"/>
                  </a:ext>
                </a:extLst>
              </a:tr>
              <a:tr h="75506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PIF X and PIF Y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PIF considered</a:t>
                      </a:r>
                      <a:endParaRPr kumimoji="1" lang="ja-JP" altLang="en-US" sz="1400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PIF Y and PIF Z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613230"/>
                  </a:ext>
                </a:extLst>
              </a:tr>
              <a:tr h="54038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P(CFM A1)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Calculation</a:t>
                      </a:r>
                      <a:endParaRPr kumimoji="1" lang="ja-JP" altLang="en-US" sz="1600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P(CFM B1|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CFM A1=1</a:t>
                      </a:r>
                      <a:r>
                        <a:rPr kumimoji="1" lang="en-US" altLang="ja-JP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647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D2805-3B42-4ACE-9B78-CFE6B158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7E24B6-2200-4D23-BE02-5A39E9E5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11370" y="1808039"/>
            <a:ext cx="5641550" cy="42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8E6B7E-ADCB-497B-AB05-0BA7203E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 and future work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96A4E1-3DEC-4B70-A9E0-394E51B5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690687"/>
            <a:ext cx="11615737" cy="1492127"/>
          </a:xfrm>
        </p:spPr>
        <p:txBody>
          <a:bodyPr>
            <a:normAutofit fontScale="62500" lnSpcReduction="20000"/>
          </a:bodyPr>
          <a:lstStyle/>
          <a:p>
            <a:pPr marL="1257300" algn="l">
              <a:lnSpc>
                <a:spcPct val="140000"/>
              </a:lnSpc>
            </a:pPr>
            <a:r>
              <a:rPr kumimoji="1" lang="en-US" altLang="ja-JP" sz="2400" dirty="0"/>
              <a:t>Phoenix processes are different from SPAR-H are as below</a:t>
            </a:r>
            <a:r>
              <a:rPr lang="en-US" altLang="ja-JP" sz="2400" dirty="0"/>
              <a:t>, which may contribute to possibly different HEPs</a:t>
            </a:r>
          </a:p>
          <a:p>
            <a:pPr marL="1257300" algn="l">
              <a:lnSpc>
                <a:spcPct val="140000"/>
              </a:lnSpc>
            </a:pPr>
            <a:r>
              <a:rPr lang="en-US" altLang="ja-JP" sz="2400" dirty="0"/>
              <a:t>However, it is possible to “</a:t>
            </a:r>
            <a:r>
              <a:rPr lang="en-US" altLang="ja-JP" sz="2400" b="1" dirty="0">
                <a:solidFill>
                  <a:srgbClr val="00B050"/>
                </a:solidFill>
              </a:rPr>
              <a:t>translate</a:t>
            </a:r>
            <a:r>
              <a:rPr lang="en-US" altLang="ja-JP" sz="2400" dirty="0"/>
              <a:t>” elements of one method to the other (e.g., the PIFs) for a solid comparison study</a:t>
            </a:r>
          </a:p>
          <a:p>
            <a:pPr marL="1257300" algn="l">
              <a:lnSpc>
                <a:spcPct val="140000"/>
              </a:lnSpc>
            </a:pPr>
            <a:r>
              <a:rPr kumimoji="1" lang="en-US" altLang="ja-JP" sz="2400" dirty="0"/>
              <a:t>We will continue this comparison between Phoenix and other methods </a:t>
            </a:r>
            <a:br>
              <a:rPr kumimoji="1" lang="en-US" altLang="ja-JP" sz="2400" dirty="0"/>
            </a:br>
            <a:r>
              <a:rPr kumimoji="1" lang="en-US" altLang="ja-JP" sz="2400" dirty="0">
                <a:solidFill>
                  <a:srgbClr val="00B050"/>
                </a:solidFill>
              </a:rPr>
              <a:t>to discuss the HEP variation and the impact of the different approaches for dependency assessment</a:t>
            </a:r>
            <a:r>
              <a:rPr kumimoji="1" lang="en-US" altLang="ja-JP" sz="24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BA2B0-8A3B-40A5-A936-D099A0AC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F35F2E-247E-4068-BC81-2A812DE34B6F}"/>
              </a:ext>
            </a:extLst>
          </p:cNvPr>
          <p:cNvGraphicFramePr>
            <a:graphicFrameLocks noGrp="1"/>
          </p:cNvGraphicFramePr>
          <p:nvPr/>
        </p:nvGraphicFramePr>
        <p:xfrm>
          <a:off x="426244" y="3263007"/>
          <a:ext cx="11339511" cy="290143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779837">
                  <a:extLst>
                    <a:ext uri="{9D8B030D-6E8A-4147-A177-3AD203B41FA5}">
                      <a16:colId xmlns:a16="http://schemas.microsoft.com/office/drawing/2014/main" val="4112245046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3206014716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3361349998"/>
                    </a:ext>
                  </a:extLst>
                </a:gridCol>
              </a:tblGrid>
              <a:tr h="394531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Phoenix</a:t>
                      </a:r>
                      <a:endParaRPr kumimoji="1" lang="ja-JP" altLang="en-US" sz="1600" b="0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SPAR-H</a:t>
                      </a:r>
                      <a:endParaRPr kumimoji="1" lang="ja-JP" altLang="en-US" sz="1600" b="0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279385"/>
                  </a:ext>
                </a:extLst>
              </a:tr>
              <a:tr h="1160900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Causal Model </a:t>
                      </a:r>
                    </a:p>
                    <a:p>
                      <a:r>
                        <a:rPr kumimoji="1" lang="en-US" altLang="ja-JP" sz="1600" b="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(CFMs rooted in the IDA model)</a:t>
                      </a:r>
                      <a:endParaRPr kumimoji="1" lang="ja-JP" altLang="en-US" sz="1600" b="0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Identify and classifies errors </a:t>
                      </a: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 </a:t>
                      </a:r>
                      <a:r>
                        <a:rPr kumimoji="1" lang="ja-JP" altLang="en-US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　　</a:t>
                      </a:r>
                      <a:endParaRPr kumimoji="1" lang="en-US" altLang="ja-JP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information gathering, decision-making and situation assessment,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action taking phases </a:t>
                      </a:r>
                      <a:endParaRPr kumimoji="1" lang="en-US" altLang="ja-JP" sz="1400" dirty="0">
                        <a:latin typeface="Segoe UI" panose="020B0502040204020203" pitchFamily="34" charset="0"/>
                        <a:ea typeface="ＭＳ Ｐゴシック" panose="020B0600070205080204" pitchFamily="50" charset="-128"/>
                        <a:cs typeface="Segoe UI" panose="020B0502040204020203" pitchFamily="34" charset="0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ea typeface="ＭＳ Ｐゴシック" panose="020B0600070205080204" pitchFamily="50" charset="-128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ＭＳ Ｐゴシック" panose="020B0600070205080204" pitchFamily="50" charset="-128"/>
                          <a:cs typeface="Segoe UI" panose="020B0502040204020203" pitchFamily="34" charset="0"/>
                        </a:rPr>
                        <a:t>combination of those</a:t>
                      </a:r>
                    </a:p>
                  </a:txBody>
                  <a:tcP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Classify errors as 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Action</a:t>
                      </a:r>
                    </a:p>
                    <a:p>
                      <a:pPr marL="800100" lvl="1" indent="-342900" algn="l">
                        <a:buFont typeface="+mj-lt"/>
                        <a:buAutoNum type="arabicPeriod"/>
                      </a:pP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Decision</a:t>
                      </a:r>
                    </a:p>
                  </a:txBody>
                  <a:tcP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3470871"/>
                  </a:ext>
                </a:extLst>
              </a:tr>
              <a:tr h="583703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PIFs modeled</a:t>
                      </a:r>
                      <a:endParaRPr kumimoji="1" lang="ja-JP" altLang="en-US" sz="1600" b="0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Three layers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Lead to Crew Failure Modes probabilities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One</a:t>
                      </a:r>
                      <a:r>
                        <a:rPr kumimoji="1" lang="ja-JP" altLang="en-US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layer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Impact the HEP </a:t>
                      </a: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directly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65666"/>
                  </a:ext>
                </a:extLst>
              </a:tr>
              <a:tr h="762296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Quantitative framework</a:t>
                      </a:r>
                    </a:p>
                    <a:p>
                      <a:endParaRPr kumimoji="1" lang="ja-JP" altLang="en-US" sz="1600" b="0" dirty="0">
                        <a:latin typeface="Segoe UI Black" panose="020B0A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Estimate Human Failure Probabilities through </a:t>
                      </a: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modified Crew Failure Mode probabilities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PIFs and dependency impact are multiplicated to </a:t>
                      </a:r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nominal HEP</a:t>
                      </a:r>
                    </a:p>
                  </a:txBody>
                  <a:tcPr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8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05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9563CBD-37F4-46B4-9C2A-87AE61CCE3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0779" y="1416062"/>
            <a:ext cx="3932238" cy="1212711"/>
          </a:xfrm>
        </p:spPr>
        <p:txBody>
          <a:bodyPr>
            <a:normAutofit/>
          </a:bodyPr>
          <a:lstStyle/>
          <a:p>
            <a:r>
              <a:rPr lang="en-US" altLang="ja-JP" sz="6600" dirty="0"/>
              <a:t>Question?</a:t>
            </a:r>
            <a:endParaRPr lang="ja-JP" altLang="en-US" sz="6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FE990-A0C8-47C1-8BCF-C0ED5A71F0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8800" y="3587829"/>
            <a:ext cx="6172200" cy="935533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altLang="ja-JP" sz="1400" kern="100" dirty="0">
                <a:solidFill>
                  <a:schemeClr val="tx1"/>
                </a:solidFill>
                <a:effectLst/>
              </a:rPr>
              <a:t>Note :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400" kern="100" dirty="0">
                <a:solidFill>
                  <a:schemeClr val="tx1"/>
                </a:solidFill>
                <a:effectLst/>
              </a:rPr>
              <a:t>The views expressed in this paper are those of the authors and do not reflect the views of the Nuclear Regulation Authority, Japan.</a:t>
            </a:r>
            <a:endParaRPr lang="ja-JP" altLang="en-US" sz="14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endParaRPr lang="ja-JP" alt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D36277-A204-4AF1-AD1C-7FE6A241B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60780" y="2628773"/>
            <a:ext cx="4225620" cy="3454853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  <a:tabLst>
                <a:tab pos="508000" algn="l"/>
              </a:tabLst>
            </a:pPr>
            <a:r>
              <a:rPr lang="en-US" altLang="ja-JP" sz="18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Kanoko Nishiono</a:t>
            </a:r>
            <a:r>
              <a:rPr lang="en-US" altLang="ja-JP" sz="1800" baseline="30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r>
              <a:rPr lang="en-US" altLang="ja-JP" sz="1800" dirty="0">
                <a:solidFill>
                  <a:schemeClr val="tx1"/>
                </a:solidFill>
              </a:rPr>
              <a:t>, Marilia A. Ramos</a:t>
            </a:r>
            <a:r>
              <a:rPr lang="en-US" altLang="ja-JP" sz="1800" baseline="30000" dirty="0">
                <a:solidFill>
                  <a:schemeClr val="tx1"/>
                </a:solidFill>
              </a:rPr>
              <a:t>2</a:t>
            </a:r>
            <a:r>
              <a:rPr lang="en-US" altLang="ja-JP" sz="1800" dirty="0">
                <a:solidFill>
                  <a:schemeClr val="tx1"/>
                </a:solidFill>
              </a:rPr>
              <a:t>, Yoshikane Hamaguchi</a:t>
            </a:r>
            <a:r>
              <a:rPr lang="en-US" altLang="ja-JP" sz="1800" baseline="30000" dirty="0">
                <a:solidFill>
                  <a:schemeClr val="tx1"/>
                </a:solidFill>
              </a:rPr>
              <a:t>1</a:t>
            </a:r>
            <a:r>
              <a:rPr lang="en-US" altLang="ja-JP" sz="1800" dirty="0">
                <a:solidFill>
                  <a:schemeClr val="tx1"/>
                </a:solidFill>
              </a:rPr>
              <a:t>, Ali Mosleh</a:t>
            </a:r>
            <a:r>
              <a:rPr lang="en-US" altLang="ja-JP" sz="1800" baseline="30000" dirty="0">
                <a:solidFill>
                  <a:schemeClr val="tx1"/>
                </a:solidFill>
              </a:rPr>
              <a:t>2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kumimoji="1" lang="en-US" altLang="ja-JP" sz="1400" dirty="0">
                <a:solidFill>
                  <a:schemeClr val="tx1"/>
                </a:solidFill>
              </a:rPr>
              <a:t>1: </a:t>
            </a:r>
            <a:r>
              <a:rPr lang="en-US" altLang="ja-JP" sz="1400" kern="100" dirty="0">
                <a:solidFill>
                  <a:schemeClr val="tx1"/>
                </a:solidFill>
                <a:effectLst/>
              </a:rPr>
              <a:t>Regulatory Standard and Research Department, Secretariat of Nuclear Regulation Authority (S/NRA/R)</a:t>
            </a:r>
            <a:endParaRPr lang="en-GB" altLang="ja-JP" sz="1400" dirty="0">
              <a:solidFill>
                <a:schemeClr val="tx1"/>
              </a:solidFill>
              <a:effectLst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ja-JP" sz="1400" dirty="0">
                <a:solidFill>
                  <a:schemeClr val="tx1"/>
                </a:solidFill>
              </a:rPr>
              <a:t>2:</a:t>
            </a:r>
            <a:r>
              <a:rPr kumimoji="1" lang="en-US" altLang="ja-JP" sz="1400" dirty="0">
                <a:solidFill>
                  <a:schemeClr val="tx1"/>
                </a:solidFill>
              </a:rPr>
              <a:t> The B. John Garrick Institute for the Risk Sciences, University of California Los Angeles (UCLA). Los Angeles, United States of America</a:t>
            </a:r>
            <a:endParaRPr kumimoji="1" lang="ja-JP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1800" baseline="30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38895-9B6B-48CD-895B-1356506944CE}"/>
              </a:ext>
            </a:extLst>
          </p:cNvPr>
          <p:cNvSpPr txBox="1"/>
          <p:nvPr/>
        </p:nvSpPr>
        <p:spPr>
          <a:xfrm>
            <a:off x="5509201" y="3214882"/>
            <a:ext cx="6530502" cy="543739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/>
            <a:r>
              <a:rPr lang="en-US" altLang="ja-JP" sz="4400" baseline="30000" dirty="0">
                <a:solidFill>
                  <a:srgbClr val="00B050"/>
                </a:solidFill>
                <a:latin typeface="Eras Bold ITC" panose="020B0907030504020204" pitchFamily="34" charset="0"/>
              </a:rPr>
              <a:t>nishiono_kanoko_yg4@nra.go.jp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F3F9A-8054-487C-B1C9-1CDC642A1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144" y="124040"/>
            <a:ext cx="4930758" cy="666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1B589-1265-48B5-8B00-5B98C9B2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95" y="74050"/>
            <a:ext cx="3126391" cy="765346"/>
          </a:xfrm>
          <a:prstGeom prst="rect">
            <a:avLst/>
          </a:prstGeom>
        </p:spPr>
      </p:pic>
      <p:pic>
        <p:nvPicPr>
          <p:cNvPr id="10" name="Graphic 9" descr="Email with solid fill">
            <a:extLst>
              <a:ext uri="{FF2B5EF4-FFF2-40B4-BE49-F238E27FC236}">
                <a16:creationId xmlns:a16="http://schemas.microsoft.com/office/drawing/2014/main" id="{79CD119A-D93A-41EB-AA4A-68DC77C9F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356068"/>
            <a:ext cx="765346" cy="7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3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04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9B061E6-78FE-4F48-8246-C63443519876}"/>
              </a:ext>
            </a:extLst>
          </p:cNvPr>
          <p:cNvSpPr/>
          <p:nvPr/>
        </p:nvSpPr>
        <p:spPr>
          <a:xfrm>
            <a:off x="4851753" y="4142246"/>
            <a:ext cx="6794522" cy="2504360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AB169-575E-418D-8406-BAE0BB6F86B8}"/>
              </a:ext>
            </a:extLst>
          </p:cNvPr>
          <p:cNvSpPr/>
          <p:nvPr/>
        </p:nvSpPr>
        <p:spPr>
          <a:xfrm>
            <a:off x="263772" y="1754909"/>
            <a:ext cx="7302956" cy="2304480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18E9D4-3300-4DA7-BE59-125D2991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4000" dirty="0"/>
              <a:t>Dependencies</a:t>
            </a:r>
            <a:br>
              <a:rPr lang="en-US" altLang="ja-JP" sz="4000" dirty="0"/>
            </a:br>
            <a:r>
              <a:rPr lang="en-US" altLang="ja-JP" sz="4000" dirty="0">
                <a:solidFill>
                  <a:schemeClr val="accent6"/>
                </a:solidFill>
              </a:rPr>
              <a:t>between tasks and between operations</a:t>
            </a:r>
            <a:endParaRPr kumimoji="1" lang="ja-JP" altLang="en-US" sz="40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C936D-00BA-400F-96B0-975AB55A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0DA2E5-47B9-41FA-9F59-29E521418A6F}"/>
              </a:ext>
            </a:extLst>
          </p:cNvPr>
          <p:cNvSpPr/>
          <p:nvPr/>
        </p:nvSpPr>
        <p:spPr>
          <a:xfrm>
            <a:off x="1359592" y="2234639"/>
            <a:ext cx="1200725" cy="668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Cue of Operation 1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030B5B-BAD9-4FB0-9DA0-E15990C34CC3}"/>
              </a:ext>
            </a:extLst>
          </p:cNvPr>
          <p:cNvSpPr/>
          <p:nvPr/>
        </p:nvSpPr>
        <p:spPr>
          <a:xfrm>
            <a:off x="3087093" y="2234639"/>
            <a:ext cx="1200725" cy="668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Task A</a:t>
            </a:r>
            <a:endParaRPr kumimoji="1"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5B6580-88A0-4D2B-9F3B-E6BEEA4C5992}"/>
              </a:ext>
            </a:extLst>
          </p:cNvPr>
          <p:cNvSpPr/>
          <p:nvPr/>
        </p:nvSpPr>
        <p:spPr>
          <a:xfrm>
            <a:off x="4091876" y="3171739"/>
            <a:ext cx="1200725" cy="668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Task B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AC3EB3-FB01-4830-9551-39F0A31CEB81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560317" y="2568736"/>
            <a:ext cx="5267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CF9ED4-287F-48CA-BADF-6D6B01286CC1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4287818" y="2568736"/>
            <a:ext cx="146037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394296-F7EB-4A6B-99FC-85B19C71D22C}"/>
              </a:ext>
            </a:extLst>
          </p:cNvPr>
          <p:cNvSpPr/>
          <p:nvPr/>
        </p:nvSpPr>
        <p:spPr>
          <a:xfrm>
            <a:off x="5748189" y="2234639"/>
            <a:ext cx="1200725" cy="668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altLang="ja-JP" sz="1400">
                <a:latin typeface="Segoe UI" panose="020B0502040204020203" pitchFamily="34" charset="0"/>
                <a:cs typeface="Segoe UI" panose="020B0502040204020203" pitchFamily="34" charset="0"/>
              </a:rPr>
              <a:t>ccess</a:t>
            </a:r>
            <a:endParaRPr kumimoji="1" lang="ja-JP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58EC5C-398B-4A56-95B2-A505680A5255}"/>
              </a:ext>
            </a:extLst>
          </p:cNvPr>
          <p:cNvSpPr/>
          <p:nvPr/>
        </p:nvSpPr>
        <p:spPr>
          <a:xfrm>
            <a:off x="5757750" y="3171739"/>
            <a:ext cx="1200725" cy="668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Success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4F94D3-95B5-4252-B084-48301660577F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5292601" y="3505836"/>
            <a:ext cx="46514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320317A-941E-499D-9AEE-6073D1E173BF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3588164" y="3002124"/>
            <a:ext cx="603004" cy="404420"/>
          </a:xfrm>
          <a:prstGeom prst="bentConnector2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210E71-4C66-4C34-82FF-C5DBFF8ACFAF}"/>
              </a:ext>
            </a:extLst>
          </p:cNvPr>
          <p:cNvSpPr/>
          <p:nvPr/>
        </p:nvSpPr>
        <p:spPr>
          <a:xfrm>
            <a:off x="5356556" y="4214192"/>
            <a:ext cx="1200725" cy="668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Cue of Operation 2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8C23C4B-15B5-46B0-806E-AA5BCE1F9139}"/>
              </a:ext>
            </a:extLst>
          </p:cNvPr>
          <p:cNvSpPr/>
          <p:nvPr/>
        </p:nvSpPr>
        <p:spPr>
          <a:xfrm>
            <a:off x="7462202" y="4214192"/>
            <a:ext cx="1200725" cy="668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Task C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63584B6-ED8B-466A-97E6-D15095268BDF}"/>
              </a:ext>
            </a:extLst>
          </p:cNvPr>
          <p:cNvSpPr/>
          <p:nvPr/>
        </p:nvSpPr>
        <p:spPr>
          <a:xfrm>
            <a:off x="8367366" y="5032868"/>
            <a:ext cx="1200725" cy="668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Task D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09943D-8645-4C37-8083-DCC548B0C101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6557281" y="4548289"/>
            <a:ext cx="90492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111D4A-F51D-4393-B29D-46146471A154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>
            <a:off x="8662927" y="4548289"/>
            <a:ext cx="167640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38D33E-364C-4876-A09A-30FB4EB99D35}"/>
              </a:ext>
            </a:extLst>
          </p:cNvPr>
          <p:cNvSpPr/>
          <p:nvPr/>
        </p:nvSpPr>
        <p:spPr>
          <a:xfrm>
            <a:off x="10339328" y="4214192"/>
            <a:ext cx="1200725" cy="668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</a:t>
            </a:r>
            <a:endParaRPr lang="ja-JP" altLang="en-US" sz="140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6DB3E81-E2C7-481C-813B-DBE1EEF854B9}"/>
              </a:ext>
            </a:extLst>
          </p:cNvPr>
          <p:cNvSpPr/>
          <p:nvPr/>
        </p:nvSpPr>
        <p:spPr>
          <a:xfrm>
            <a:off x="10349160" y="5032868"/>
            <a:ext cx="1200725" cy="668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</a:t>
            </a:r>
            <a:endParaRPr lang="ja-JP" altLang="en-US" sz="14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40156C-6C08-40F9-BA87-1E5B4C01A603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>
            <a:off x="9568091" y="5366965"/>
            <a:ext cx="7810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FD6247-18E3-43C5-9955-6E905AEDA44D}"/>
              </a:ext>
            </a:extLst>
          </p:cNvPr>
          <p:cNvCxnSpPr>
            <a:cxnSpLocks/>
            <a:stCxn id="31" idx="2"/>
            <a:endCxn id="32" idx="1"/>
          </p:cNvCxnSpPr>
          <p:nvPr/>
        </p:nvCxnSpPr>
        <p:spPr>
          <a:xfrm rot="16200000" flipH="1">
            <a:off x="7972675" y="4972274"/>
            <a:ext cx="484580" cy="304801"/>
          </a:xfrm>
          <a:prstGeom prst="bentConnector2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4704B3DF-1E1D-4B3D-8685-C9E3CBF9CEF3}"/>
              </a:ext>
            </a:extLst>
          </p:cNvPr>
          <p:cNvCxnSpPr>
            <a:cxnSpLocks/>
            <a:stCxn id="7" idx="2"/>
            <a:endCxn id="30" idx="1"/>
          </p:cNvCxnSpPr>
          <p:nvPr/>
        </p:nvCxnSpPr>
        <p:spPr>
          <a:xfrm rot="16200000" flipH="1">
            <a:off x="4670219" y="3861951"/>
            <a:ext cx="708357" cy="664317"/>
          </a:xfrm>
          <a:prstGeom prst="bentConnector2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FA4547-EE44-40AD-AEEF-9E68057AFB32}"/>
              </a:ext>
            </a:extLst>
          </p:cNvPr>
          <p:cNvSpPr txBox="1"/>
          <p:nvPr/>
        </p:nvSpPr>
        <p:spPr>
          <a:xfrm>
            <a:off x="263772" y="1774594"/>
            <a:ext cx="192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>
                <a:latin typeface="Lucida Sans Typewriter" panose="020B0509030504030204" pitchFamily="49" charset="0"/>
              </a:rPr>
              <a:t>Operation 1</a:t>
            </a:r>
            <a:endParaRPr kumimoji="1" lang="ja-JP" altLang="en-US" sz="2000" u="sng" dirty="0">
              <a:latin typeface="Lucida Sans Typewriter" panose="020B05090305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38F10C-EACD-4DC1-8A0E-8D99670D5195}"/>
              </a:ext>
            </a:extLst>
          </p:cNvPr>
          <p:cNvSpPr txBox="1"/>
          <p:nvPr/>
        </p:nvSpPr>
        <p:spPr>
          <a:xfrm>
            <a:off x="5098518" y="6163639"/>
            <a:ext cx="2001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>
                <a:latin typeface="Lucida Sans Typewriter" panose="020B0509030504030204" pitchFamily="49" charset="0"/>
              </a:rPr>
              <a:t>Operation 2</a:t>
            </a:r>
            <a:endParaRPr kumimoji="1" lang="ja-JP" altLang="en-US" sz="2000" u="sng" dirty="0">
              <a:latin typeface="Lucida Sans Typewriter" panose="020B0509030504030204" pitchFamily="49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CB86BCBF-A83A-4C1C-9D1E-2FFD97BD44B2}"/>
              </a:ext>
            </a:extLst>
          </p:cNvPr>
          <p:cNvCxnSpPr>
            <a:cxnSpLocks/>
            <a:stCxn id="32" idx="2"/>
            <a:endCxn id="41" idx="1"/>
          </p:cNvCxnSpPr>
          <p:nvPr/>
        </p:nvCxnSpPr>
        <p:spPr>
          <a:xfrm rot="16200000" flipH="1">
            <a:off x="9409652" y="5259137"/>
            <a:ext cx="487753" cy="1371599"/>
          </a:xfrm>
          <a:prstGeom prst="bent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5E1731-E9F7-4AE1-B5CA-025ED4E70DCC}"/>
              </a:ext>
            </a:extLst>
          </p:cNvPr>
          <p:cNvSpPr/>
          <p:nvPr/>
        </p:nvSpPr>
        <p:spPr>
          <a:xfrm>
            <a:off x="10339328" y="5854717"/>
            <a:ext cx="1200725" cy="668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latin typeface="Segoe UI" panose="020B0502040204020203" pitchFamily="34" charset="0"/>
                <a:cs typeface="Segoe UI" panose="020B0502040204020203" pitchFamily="34" charset="0"/>
              </a:rPr>
              <a:t>Failure</a:t>
            </a:r>
            <a:endParaRPr kumimoji="1" lang="ja-JP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99A0B26-748A-40E7-8863-D2B3BC95D0CD}"/>
              </a:ext>
            </a:extLst>
          </p:cNvPr>
          <p:cNvSpPr txBox="1"/>
          <p:nvPr/>
        </p:nvSpPr>
        <p:spPr>
          <a:xfrm>
            <a:off x="357187" y="4568774"/>
            <a:ext cx="4442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Linking between operations</a:t>
            </a:r>
            <a:endParaRPr kumimoji="1" lang="ja-JP" altLang="en-US" sz="2400" dirty="0">
              <a:solidFill>
                <a:srgbClr val="00B050"/>
              </a:solidFill>
              <a:latin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2CDA0E3-9C37-4479-98DC-DC0C179744E7}"/>
              </a:ext>
            </a:extLst>
          </p:cNvPr>
          <p:cNvSpPr txBox="1"/>
          <p:nvPr/>
        </p:nvSpPr>
        <p:spPr>
          <a:xfrm>
            <a:off x="389915" y="3519453"/>
            <a:ext cx="3575818" cy="461665"/>
          </a:xfrm>
          <a:prstGeom prst="rect">
            <a:avLst/>
          </a:prstGeom>
          <a:noFill/>
          <a:ln w="28575">
            <a:noFill/>
            <a:headEnd type="none" w="med" len="med"/>
            <a:tailEnd type="arrow" w="med" len="med"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Linking between tasks</a:t>
            </a:r>
            <a:endParaRPr kumimoji="1" lang="ja-JP" altLang="en-US" sz="2400" dirty="0">
              <a:solidFill>
                <a:schemeClr val="accent2"/>
              </a:solidFill>
              <a:latin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A171D4-1FA9-4624-8D81-FD6F2BB54876}"/>
              </a:ext>
            </a:extLst>
          </p:cNvPr>
          <p:cNvSpPr txBox="1"/>
          <p:nvPr/>
        </p:nvSpPr>
        <p:spPr>
          <a:xfrm>
            <a:off x="4851753" y="5429713"/>
            <a:ext cx="3553428" cy="461665"/>
          </a:xfrm>
          <a:prstGeom prst="rect">
            <a:avLst/>
          </a:prstGeom>
          <a:noFill/>
          <a:ln w="28575">
            <a:noFill/>
            <a:headEnd type="none" w="med" len="med"/>
            <a:tailEnd type="arrow" w="med" len="med"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Linking between tasks</a:t>
            </a:r>
            <a:endParaRPr kumimoji="1" lang="ja-JP" altLang="en-US" sz="2400" dirty="0">
              <a:solidFill>
                <a:schemeClr val="accent2"/>
              </a:solidFill>
              <a:latin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8E9D4-3300-4DA7-BE59-125D2991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4000" dirty="0">
                <a:cs typeface="Segoe UI" panose="020B0502040204020203" pitchFamily="34" charset="0"/>
              </a:rPr>
              <a:t>All actions are affected by </a:t>
            </a:r>
            <a:r>
              <a:rPr lang="en-US" altLang="ja-JP" sz="4000" dirty="0">
                <a:solidFill>
                  <a:srgbClr val="00B050"/>
                </a:solidFill>
                <a:cs typeface="Segoe UI" panose="020B0502040204020203" pitchFamily="34" charset="0"/>
              </a:rPr>
              <a:t>environmental factors</a:t>
            </a:r>
            <a:r>
              <a:rPr lang="en-US" altLang="ja-JP" sz="4000" dirty="0">
                <a:cs typeface="Segoe UI" panose="020B0502040204020203" pitchFamily="34" charset="0"/>
              </a:rPr>
              <a:t>, and some of them may exist as </a:t>
            </a:r>
            <a:r>
              <a:rPr lang="en-US" altLang="ja-JP" sz="4000" dirty="0">
                <a:solidFill>
                  <a:srgbClr val="00B050"/>
                </a:solidFill>
                <a:cs typeface="Segoe UI" panose="020B0502040204020203" pitchFamily="34" charset="0"/>
              </a:rPr>
              <a:t>common factors</a:t>
            </a:r>
            <a:r>
              <a:rPr lang="en-US" altLang="ja-JP" sz="4000" dirty="0">
                <a:cs typeface="Segoe UI" panose="020B0502040204020203" pitchFamily="34" charset="0"/>
              </a:rPr>
              <a:t>.</a:t>
            </a:r>
            <a:endParaRPr kumimoji="1" lang="ja-JP" altLang="en-US" sz="4000" dirty="0"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C936D-00BA-400F-96B0-975AB55A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2" name="Picture 41" descr="Business woman hand on head">
            <a:extLst>
              <a:ext uri="{FF2B5EF4-FFF2-40B4-BE49-F238E27FC236}">
                <a16:creationId xmlns:a16="http://schemas.microsoft.com/office/drawing/2014/main" id="{C29E0290-AB86-4DB3-B63B-DAF0B52D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1651" y="3910610"/>
            <a:ext cx="799707" cy="2083190"/>
          </a:xfrm>
          <a:prstGeom prst="rect">
            <a:avLst/>
          </a:prstGeom>
        </p:spPr>
      </p:pic>
      <p:pic>
        <p:nvPicPr>
          <p:cNvPr id="48" name="Picture 47" descr="Business woman hands on hip">
            <a:extLst>
              <a:ext uri="{FF2B5EF4-FFF2-40B4-BE49-F238E27FC236}">
                <a16:creationId xmlns:a16="http://schemas.microsoft.com/office/drawing/2014/main" id="{FF8BFFDD-9EC5-41E3-9341-D4C672BD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86" y="3991926"/>
            <a:ext cx="929207" cy="1951335"/>
          </a:xfrm>
          <a:prstGeom prst="rect">
            <a:avLst/>
          </a:prstGeom>
        </p:spPr>
      </p:pic>
      <p:pic>
        <p:nvPicPr>
          <p:cNvPr id="50" name="Picture 49" descr="Business woman thumbs up">
            <a:extLst>
              <a:ext uri="{FF2B5EF4-FFF2-40B4-BE49-F238E27FC236}">
                <a16:creationId xmlns:a16="http://schemas.microsoft.com/office/drawing/2014/main" id="{0ECAA24C-01AC-4BF9-B113-D6AACC875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31" y="1915630"/>
            <a:ext cx="641525" cy="1902647"/>
          </a:xfrm>
          <a:prstGeom prst="rect">
            <a:avLst/>
          </a:prstGeom>
        </p:spPr>
      </p:pic>
      <p:pic>
        <p:nvPicPr>
          <p:cNvPr id="54" name="Picture 53" descr="Business woman cheering one hand">
            <a:extLst>
              <a:ext uri="{FF2B5EF4-FFF2-40B4-BE49-F238E27FC236}">
                <a16:creationId xmlns:a16="http://schemas.microsoft.com/office/drawing/2014/main" id="{542AF45C-03BB-42E5-9366-534057C59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20" y="1828843"/>
            <a:ext cx="607264" cy="2254585"/>
          </a:xfrm>
          <a:prstGeom prst="rect">
            <a:avLst/>
          </a:prstGeom>
        </p:spPr>
      </p:pic>
      <p:pic>
        <p:nvPicPr>
          <p:cNvPr id="56" name="Picture 55" descr="Business woman using tablet">
            <a:extLst>
              <a:ext uri="{FF2B5EF4-FFF2-40B4-BE49-F238E27FC236}">
                <a16:creationId xmlns:a16="http://schemas.microsoft.com/office/drawing/2014/main" id="{281EC874-EDF0-4F30-BEC4-7414BD2DA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3" y="2834598"/>
            <a:ext cx="649380" cy="22554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D26A07-C14E-4DBF-9D65-7B69475D2B5A}"/>
              </a:ext>
            </a:extLst>
          </p:cNvPr>
          <p:cNvSpPr txBox="1"/>
          <p:nvPr/>
        </p:nvSpPr>
        <p:spPr>
          <a:xfrm>
            <a:off x="1343662" y="2446706"/>
            <a:ext cx="226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accent2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Ad</a:t>
            </a:r>
            <a:r>
              <a:rPr kumimoji="1" lang="en-US" altLang="ja-JP" sz="2000" dirty="0">
                <a:solidFill>
                  <a:schemeClr val="accent2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equate tools</a:t>
            </a:r>
          </a:p>
          <a:p>
            <a:pPr algn="ctr"/>
            <a:r>
              <a:rPr kumimoji="1" lang="en-US" altLang="ja-JP" sz="2000" dirty="0">
                <a:solidFill>
                  <a:schemeClr val="accent2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Nice-coworker</a:t>
            </a:r>
            <a:endParaRPr kumimoji="1" lang="ja-JP" altLang="en-US" sz="2000" dirty="0">
              <a:solidFill>
                <a:schemeClr val="accent2"/>
              </a:solidFill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64DC2E-0ABD-4B6B-941B-AA28D60AEA7B}"/>
              </a:ext>
            </a:extLst>
          </p:cNvPr>
          <p:cNvSpPr txBox="1"/>
          <p:nvPr/>
        </p:nvSpPr>
        <p:spPr>
          <a:xfrm>
            <a:off x="1106916" y="4607531"/>
            <a:ext cx="2743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accent5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Inadequate tools</a:t>
            </a:r>
          </a:p>
          <a:p>
            <a:pPr algn="ctr"/>
            <a:r>
              <a:rPr lang="en-US" altLang="ja-JP" sz="2000" dirty="0">
                <a:solidFill>
                  <a:schemeClr val="accent5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Lack of knowledge</a:t>
            </a:r>
            <a:endParaRPr kumimoji="1" lang="ja-JP" altLang="en-US" sz="2000" dirty="0">
              <a:solidFill>
                <a:schemeClr val="accent5"/>
              </a:solidFill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D148AC-7D83-4B61-8D80-D90CAE58C3B9}"/>
              </a:ext>
            </a:extLst>
          </p:cNvPr>
          <p:cNvGrpSpPr/>
          <p:nvPr/>
        </p:nvGrpSpPr>
        <p:grpSpPr>
          <a:xfrm>
            <a:off x="5482006" y="2126551"/>
            <a:ext cx="3533883" cy="1350874"/>
            <a:chOff x="5320083" y="2580112"/>
            <a:chExt cx="3533883" cy="13508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227353-1BF2-4251-BF77-5758E4CF1F7E}"/>
                </a:ext>
              </a:extLst>
            </p:cNvPr>
            <p:cNvSpPr txBox="1"/>
            <p:nvPr/>
          </p:nvSpPr>
          <p:spPr>
            <a:xfrm>
              <a:off x="5401662" y="2580112"/>
              <a:ext cx="2130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accent2"/>
                  </a:solidFill>
                  <a:latin typeface="AR P顏眞楷書体H" panose="03000900000000000000" pitchFamily="66" charset="-128"/>
                  <a:ea typeface="AR P顏眞楷書体H" panose="03000900000000000000" pitchFamily="66" charset="-128"/>
                </a:rPr>
                <a:t>Confidence</a:t>
              </a:r>
              <a:endParaRPr kumimoji="1" lang="ja-JP" altLang="en-US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725541-D193-4BB5-8BC8-27EE4147540B}"/>
                </a:ext>
              </a:extLst>
            </p:cNvPr>
            <p:cNvSpPr txBox="1"/>
            <p:nvPr/>
          </p:nvSpPr>
          <p:spPr>
            <a:xfrm>
              <a:off x="6236953" y="3055494"/>
              <a:ext cx="2617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chemeClr val="accent2"/>
                  </a:solidFill>
                  <a:latin typeface="AR P顏眞楷書体H" panose="03000900000000000000" pitchFamily="66" charset="-128"/>
                  <a:ea typeface="AR P顏眞楷書体H" panose="03000900000000000000" pitchFamily="66" charset="-128"/>
                </a:rPr>
                <a:t>Nice co-worker</a:t>
              </a:r>
              <a:endParaRPr kumimoji="1" lang="ja-JP" altLang="en-US" sz="2000">
                <a:latin typeface="AR P顏眞楷書体H" panose="03000900000000000000" pitchFamily="66" charset="-128"/>
                <a:ea typeface="AR P顏眞楷書体H" panose="03000900000000000000" pitchFamily="66" charset="-12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709D78-5554-4897-B2D8-656FA737E01B}"/>
                </a:ext>
              </a:extLst>
            </p:cNvPr>
            <p:cNvSpPr txBox="1"/>
            <p:nvPr/>
          </p:nvSpPr>
          <p:spPr>
            <a:xfrm>
              <a:off x="5320083" y="3530876"/>
              <a:ext cx="2617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accent2"/>
                  </a:solidFill>
                  <a:latin typeface="AR P顏眞楷書体H" panose="03000900000000000000" pitchFamily="66" charset="-128"/>
                  <a:ea typeface="AR P顏眞楷書体H" panose="03000900000000000000" pitchFamily="66" charset="-128"/>
                </a:rPr>
                <a:t>Adequate procedure</a:t>
              </a:r>
              <a:endParaRPr kumimoji="1" lang="ja-JP" altLang="en-US" sz="2000" dirty="0">
                <a:latin typeface="AR P顏眞楷書体H" panose="03000900000000000000" pitchFamily="66" charset="-128"/>
                <a:ea typeface="AR P顏眞楷書体H" panose="03000900000000000000" pitchFamily="66" charset="-128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250BC3-7DFB-46DB-AA51-E8B083B4BF5F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4405756" y="2866954"/>
            <a:ext cx="1157829" cy="222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B1E67F-D129-44B9-97A3-30F31D9EA530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015889" y="2801988"/>
            <a:ext cx="110803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F958574-BFA3-4050-B9CF-C489A53FB258}"/>
              </a:ext>
            </a:extLst>
          </p:cNvPr>
          <p:cNvCxnSpPr>
            <a:cxnSpLocks/>
            <a:stCxn id="50" idx="3"/>
            <a:endCxn id="23" idx="1"/>
          </p:cNvCxnSpPr>
          <p:nvPr/>
        </p:nvCxnSpPr>
        <p:spPr>
          <a:xfrm>
            <a:off x="4405756" y="2866954"/>
            <a:ext cx="1254960" cy="208840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E44664F-C02B-489F-9D77-51D4D0C815A2}"/>
              </a:ext>
            </a:extLst>
          </p:cNvPr>
          <p:cNvCxnSpPr>
            <a:cxnSpLocks/>
            <a:stCxn id="23" idx="3"/>
            <a:endCxn id="48" idx="1"/>
          </p:cNvCxnSpPr>
          <p:nvPr/>
        </p:nvCxnSpPr>
        <p:spPr>
          <a:xfrm>
            <a:off x="8758464" y="4955355"/>
            <a:ext cx="1838322" cy="122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EF7A6C-83B3-401A-AAB7-E085EADFB1FB}"/>
              </a:ext>
            </a:extLst>
          </p:cNvPr>
          <p:cNvCxnSpPr>
            <a:cxnSpLocks/>
            <a:stCxn id="42" idx="1"/>
          </p:cNvCxnSpPr>
          <p:nvPr/>
        </p:nvCxnSpPr>
        <p:spPr>
          <a:xfrm flipV="1">
            <a:off x="4351358" y="2889183"/>
            <a:ext cx="1188408" cy="20630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5ADB25-CBE4-4940-A9A4-00CF38D14D3A}"/>
              </a:ext>
            </a:extLst>
          </p:cNvPr>
          <p:cNvCxnSpPr>
            <a:cxnSpLocks/>
            <a:stCxn id="42" idx="1"/>
            <a:endCxn id="23" idx="1"/>
          </p:cNvCxnSpPr>
          <p:nvPr/>
        </p:nvCxnSpPr>
        <p:spPr>
          <a:xfrm>
            <a:off x="4351358" y="4952205"/>
            <a:ext cx="1309358" cy="3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EEC7F3-D8DB-45E1-8C9E-6717879CDA79}"/>
              </a:ext>
            </a:extLst>
          </p:cNvPr>
          <p:cNvGrpSpPr/>
          <p:nvPr/>
        </p:nvGrpSpPr>
        <p:grpSpPr>
          <a:xfrm>
            <a:off x="5660716" y="4306074"/>
            <a:ext cx="3097748" cy="1298562"/>
            <a:chOff x="5624445" y="4367429"/>
            <a:chExt cx="3097748" cy="12985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988171-68A0-4071-8872-952F03B3556B}"/>
                </a:ext>
              </a:extLst>
            </p:cNvPr>
            <p:cNvSpPr txBox="1"/>
            <p:nvPr/>
          </p:nvSpPr>
          <p:spPr>
            <a:xfrm>
              <a:off x="5624445" y="4816655"/>
              <a:ext cx="309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solidFill>
                    <a:schemeClr val="accent5"/>
                  </a:solidFill>
                  <a:latin typeface="AR P顏眞楷書体H" panose="03000900000000000000" pitchFamily="66" charset="-128"/>
                  <a:ea typeface="AR P顏眞楷書体H" panose="03000900000000000000" pitchFamily="66" charset="-128"/>
                </a:rPr>
                <a:t>Lack of knowledge</a:t>
              </a:r>
              <a:endParaRPr kumimoji="1" lang="ja-JP" altLang="en-US" sz="2000" dirty="0">
                <a:solidFill>
                  <a:schemeClr val="accent5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78A3AB-7D10-4E45-9E96-C19150F34B20}"/>
                </a:ext>
              </a:extLst>
            </p:cNvPr>
            <p:cNvSpPr txBox="1"/>
            <p:nvPr/>
          </p:nvSpPr>
          <p:spPr>
            <a:xfrm>
              <a:off x="6128784" y="5265881"/>
              <a:ext cx="1903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accent5"/>
                  </a:solidFill>
                  <a:latin typeface="AR P顏眞楷書体H" panose="03000900000000000000" pitchFamily="66" charset="-128"/>
                  <a:ea typeface="AR P顏眞楷書体H" panose="03000900000000000000" pitchFamily="66" charset="-128"/>
                </a:rPr>
                <a:t>Stress</a:t>
              </a:r>
              <a:endParaRPr kumimoji="1" lang="ja-JP" altLang="en-US" sz="2000" dirty="0">
                <a:solidFill>
                  <a:schemeClr val="accent5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D0A003-3964-497A-9A7D-176B6A2A5F3F}"/>
                </a:ext>
              </a:extLst>
            </p:cNvPr>
            <p:cNvSpPr txBox="1"/>
            <p:nvPr/>
          </p:nvSpPr>
          <p:spPr>
            <a:xfrm>
              <a:off x="6067566" y="4367429"/>
              <a:ext cx="1903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>
                  <a:solidFill>
                    <a:schemeClr val="accent5"/>
                  </a:solidFill>
                  <a:latin typeface="AR P顏眞楷書体H" panose="03000900000000000000" pitchFamily="66" charset="-128"/>
                  <a:ea typeface="AR P顏眞楷書体H" panose="03000900000000000000" pitchFamily="66" charset="-128"/>
                </a:rPr>
                <a:t>Bias</a:t>
              </a:r>
              <a:endParaRPr kumimoji="1" lang="ja-JP" altLang="en-US" sz="2000">
                <a:solidFill>
                  <a:schemeClr val="accent5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12601F2-BB38-DEBE-144C-FE8216BEEF8E}"/>
              </a:ext>
            </a:extLst>
          </p:cNvPr>
          <p:cNvSpPr txBox="1"/>
          <p:nvPr/>
        </p:nvSpPr>
        <p:spPr>
          <a:xfrm>
            <a:off x="4084993" y="5785987"/>
            <a:ext cx="7599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Common factors can generate a </a:t>
            </a:r>
            <a:r>
              <a:rPr kumimoji="1" lang="en-US" altLang="ja-JP" sz="2800" i="1" dirty="0">
                <a:solidFill>
                  <a:schemeClr val="accent6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causal</a:t>
            </a:r>
            <a:r>
              <a:rPr kumimoji="1" lang="en-US" altLang="ja-JP" sz="2800" dirty="0">
                <a:solidFill>
                  <a:schemeClr val="accent6"/>
                </a:solidFill>
                <a:latin typeface="AR P顏眞楷書体H" panose="03000900000000000000" pitchFamily="66" charset="-128"/>
                <a:ea typeface="AR P顏眞楷書体H" panose="03000900000000000000" pitchFamily="66" charset="-128"/>
              </a:rPr>
              <a:t> dependency</a:t>
            </a:r>
            <a:endParaRPr kumimoji="1" lang="ja-JP" altLang="en-US" sz="2800" dirty="0">
              <a:solidFill>
                <a:schemeClr val="accent6"/>
              </a:solidFill>
              <a:latin typeface="AR P顏眞楷書体H" panose="03000900000000000000" pitchFamily="66" charset="-128"/>
              <a:ea typeface="AR P顏眞楷書体H" panose="030009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35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8E9D4-3300-4DA7-BE59-125D2991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4000" dirty="0"/>
              <a:t>Dependency analysis leads to </a:t>
            </a:r>
            <a:br>
              <a:rPr lang="en-US" altLang="ja-JP" sz="4000" dirty="0"/>
            </a:br>
            <a:r>
              <a:rPr lang="en-US" altLang="ja-JP" sz="4000" dirty="0"/>
              <a:t>robust and realistic HEP estimation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910122-A1C6-4915-B21C-47326053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825625"/>
            <a:ext cx="11289868" cy="4249065"/>
          </a:xfrm>
        </p:spPr>
        <p:txBody>
          <a:bodyPr>
            <a:normAutofit/>
          </a:bodyPr>
          <a:lstStyle/>
          <a:p>
            <a:pPr marL="1431925" algn="l">
              <a:lnSpc>
                <a:spcPct val="150000"/>
              </a:lnSpc>
            </a:pPr>
            <a:r>
              <a:rPr lang="en-US" altLang="ja-JP" dirty="0"/>
              <a:t> PRAs for NPP estimate HEP through HRA methods</a:t>
            </a:r>
          </a:p>
          <a:p>
            <a:pPr marL="1431925" algn="l">
              <a:lnSpc>
                <a:spcPct val="150000"/>
              </a:lnSpc>
            </a:pPr>
            <a:r>
              <a:rPr lang="en-US" altLang="ja-JP" dirty="0"/>
              <a:t> NUREG-1792, “Good Practices for Implementing HRA”,  emphasizes considering commonalities, similarities, and links among actions</a:t>
            </a:r>
          </a:p>
          <a:p>
            <a:pPr marL="1431925" algn="l">
              <a:lnSpc>
                <a:spcPct val="150000"/>
              </a:lnSpc>
            </a:pPr>
            <a:r>
              <a:rPr lang="en-US" altLang="ja-JP" dirty="0"/>
              <a:t>These links are at the root of dependencies between actions and those between HFEs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C936D-00BA-400F-96B0-975AB55A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26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3D33-79F9-493A-9A0E-EDA0DA83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>
                <a:effectLst/>
                <a:ea typeface="PMingLiU" panose="02020500000000000000" pitchFamily="18" charset="-120"/>
                <a:cs typeface="Segoe UI" panose="020B0502040204020203" pitchFamily="34" charset="0"/>
              </a:rPr>
              <a:t> </a:t>
            </a:r>
            <a:r>
              <a:rPr lang="en-US" altLang="ja-JP" sz="4000" dirty="0">
                <a:solidFill>
                  <a:srgbClr val="00B050"/>
                </a:solidFill>
                <a:effectLst/>
                <a:ea typeface="PMingLiU" panose="02020500000000000000" pitchFamily="18" charset="-120"/>
                <a:cs typeface="Segoe UI" panose="020B0502040204020203" pitchFamily="34" charset="0"/>
              </a:rPr>
              <a:t>Dependency assessment </a:t>
            </a:r>
            <a:r>
              <a:rPr lang="en-US" altLang="ja-JP" sz="4000" dirty="0">
                <a:effectLst/>
                <a:ea typeface="PMingLiU" panose="02020500000000000000" pitchFamily="18" charset="-120"/>
                <a:cs typeface="Segoe UI" panose="020B0502040204020203" pitchFamily="34" charset="0"/>
              </a:rPr>
              <a:t>and </a:t>
            </a:r>
            <a:br>
              <a:rPr lang="en-US" altLang="ja-JP" sz="4000" dirty="0">
                <a:effectLst/>
                <a:ea typeface="PMingLiU" panose="02020500000000000000" pitchFamily="18" charset="-120"/>
                <a:cs typeface="Segoe UI" panose="020B0502040204020203" pitchFamily="34" charset="0"/>
              </a:rPr>
            </a:br>
            <a:r>
              <a:rPr lang="en-US" altLang="ja-JP" sz="4000" dirty="0">
                <a:solidFill>
                  <a:srgbClr val="00B050"/>
                </a:solidFill>
                <a:effectLst/>
                <a:ea typeface="PMingLiU" panose="02020500000000000000" pitchFamily="18" charset="-120"/>
                <a:cs typeface="Segoe UI" panose="020B0502040204020203" pitchFamily="34" charset="0"/>
              </a:rPr>
              <a:t>dependency impact on the HEP </a:t>
            </a:r>
            <a:r>
              <a:rPr lang="en-US" altLang="ja-JP" sz="4000" dirty="0">
                <a:ea typeface="PMingLiU" panose="02020500000000000000" pitchFamily="18" charset="-120"/>
                <a:cs typeface="Segoe UI" panose="020B0502040204020203" pitchFamily="34" charset="0"/>
              </a:rPr>
              <a:t>are</a:t>
            </a:r>
            <a:r>
              <a:rPr lang="en-US" altLang="ja-JP" sz="4000" dirty="0">
                <a:effectLst/>
                <a:ea typeface="PMingLiU" panose="02020500000000000000" pitchFamily="18" charset="-120"/>
                <a:cs typeface="Segoe UI" panose="020B0502040204020203" pitchFamily="34" charset="0"/>
              </a:rPr>
              <a:t> still a challenge</a:t>
            </a:r>
            <a:endParaRPr kumimoji="1" lang="ja-JP" altLang="en-US" sz="4000" dirty="0">
              <a:solidFill>
                <a:srgbClr val="00B050"/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13DEB-5CB4-4E47-BCB5-69E3AFAC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49A84-4D5E-4F94-A134-E80577664F9A}"/>
              </a:ext>
            </a:extLst>
          </p:cNvPr>
          <p:cNvSpPr/>
          <p:nvPr/>
        </p:nvSpPr>
        <p:spPr>
          <a:xfrm>
            <a:off x="5337" y="3266503"/>
            <a:ext cx="5376151" cy="787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THERP –style dependency mo</a:t>
            </a:r>
            <a:r>
              <a:rPr lang="en-US" altLang="ja-JP" sz="2400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del</a:t>
            </a:r>
            <a:endParaRPr kumimoji="1" lang="en-US" altLang="ja-JP" sz="2400" dirty="0"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9930D-BB8E-45BD-AFEF-DB6FA5406DE4}"/>
              </a:ext>
            </a:extLst>
          </p:cNvPr>
          <p:cNvSpPr/>
          <p:nvPr/>
        </p:nvSpPr>
        <p:spPr>
          <a:xfrm>
            <a:off x="6752616" y="3391843"/>
            <a:ext cx="5402094" cy="787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Bayesian Belief Networks (BBNs), and graphical methods</a:t>
            </a:r>
          </a:p>
          <a:p>
            <a:pPr algn="ctr"/>
            <a:endParaRPr kumimoji="1" lang="ja-JP" altLang="en-US" sz="2400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5609C-C5B0-4288-88D1-98790860BB11}"/>
              </a:ext>
            </a:extLst>
          </p:cNvPr>
          <p:cNvSpPr txBox="1"/>
          <p:nvPr/>
        </p:nvSpPr>
        <p:spPr>
          <a:xfrm>
            <a:off x="612843" y="4182893"/>
            <a:ext cx="4250987" cy="188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the quantitative HEP foundations are </a:t>
            </a:r>
            <a:r>
              <a:rPr lang="en-US" altLang="ja-JP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debatable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Foundation for many methods’ dependency model</a:t>
            </a:r>
          </a:p>
        </p:txBody>
      </p:sp>
      <p:pic>
        <p:nvPicPr>
          <p:cNvPr id="18" name="Graphic 17" descr="Confused person with solid fill">
            <a:extLst>
              <a:ext uri="{FF2B5EF4-FFF2-40B4-BE49-F238E27FC236}">
                <a16:creationId xmlns:a16="http://schemas.microsoft.com/office/drawing/2014/main" id="{7CC45E9C-6AB3-4F45-943A-449139606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9384" y="3602225"/>
            <a:ext cx="1139491" cy="11394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DB6A60-77BC-4390-9402-A9DC1E976CD5}"/>
              </a:ext>
            </a:extLst>
          </p:cNvPr>
          <p:cNvSpPr txBox="1"/>
          <p:nvPr/>
        </p:nvSpPr>
        <p:spPr>
          <a:xfrm>
            <a:off x="2334977" y="2158899"/>
            <a:ext cx="7660155" cy="919401"/>
          </a:xfrm>
          <a:prstGeom prst="wedgeRoundRectCallout">
            <a:avLst>
              <a:gd name="adj1" fmla="val -7379"/>
              <a:gd name="adj2" fmla="val 11027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Subjective determination of dependency can lead to a difference in HRA and PRA results</a:t>
            </a:r>
            <a:r>
              <a:rPr lang="ja-JP" altLang="en-US" sz="2400" dirty="0"/>
              <a:t>　</a:t>
            </a:r>
            <a:r>
              <a:rPr lang="en-US" altLang="ja-JP" sz="2400" dirty="0"/>
              <a:t>[</a:t>
            </a:r>
            <a:r>
              <a:rPr lang="en-US" altLang="ja-JP" sz="2400" dirty="0" err="1"/>
              <a:t>Cepin</a:t>
            </a:r>
            <a:r>
              <a:rPr lang="en-US" altLang="ja-JP" sz="2400" dirty="0"/>
              <a:t>, M (2008)]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B3DD10-C102-401F-BEA2-4EAC984E07BD}"/>
              </a:ext>
            </a:extLst>
          </p:cNvPr>
          <p:cNvSpPr txBox="1"/>
          <p:nvPr/>
        </p:nvSpPr>
        <p:spPr>
          <a:xfrm>
            <a:off x="7328170" y="4182893"/>
            <a:ext cx="4449700" cy="234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Visualize the relationship</a:t>
            </a:r>
          </a:p>
          <a:p>
            <a:pPr marL="0" lvl="1" algn="l">
              <a:lnSpc>
                <a:spcPct val="150000"/>
              </a:lnSpc>
            </a:pPr>
            <a:r>
              <a:rPr lang="ja-JP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⇒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can help identify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the quantitative impact of dependency on the HEP is </a:t>
            </a:r>
            <a:r>
              <a:rPr lang="en-US" altLang="ja-JP" sz="20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traceable</a:t>
            </a:r>
            <a:r>
              <a:rPr lang="en-US" altLang="ja-JP" sz="2000" dirty="0">
                <a:latin typeface="Segoe UI" panose="020B0502040204020203" pitchFamily="34" charset="0"/>
                <a:cs typeface="Segoe UI" panose="020B0502040204020203" pitchFamily="34" charset="0"/>
              </a:rPr>
              <a:t> using Bayesian updating</a:t>
            </a:r>
          </a:p>
        </p:txBody>
      </p:sp>
    </p:spTree>
    <p:extLst>
      <p:ext uri="{BB962C8B-B14F-4D97-AF65-F5344CB8AC3E}">
        <p14:creationId xmlns:p14="http://schemas.microsoft.com/office/powerpoint/2010/main" val="208297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18E9D4-3300-4DA7-BE59-125D2991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000"/>
              <a:t>Aim of the research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910122-A1C6-4915-B21C-47326053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885950" indent="-1830388">
              <a:buNone/>
            </a:pPr>
            <a:r>
              <a:rPr kumimoji="1" lang="ja-JP" altLang="en-US" sz="3500" dirty="0"/>
              <a:t>　</a:t>
            </a:r>
            <a:r>
              <a:rPr kumimoji="1" lang="en-US" altLang="ja-JP" sz="3800" u="sng" dirty="0"/>
              <a:t>to discuss approaches to dependency assessment in HRA</a:t>
            </a:r>
            <a:endParaRPr lang="en-US" altLang="ja-JP" sz="3200" u="sng" dirty="0"/>
          </a:p>
          <a:p>
            <a:pPr marL="1371600" algn="l"/>
            <a:r>
              <a:rPr lang="en-US" altLang="ja-JP" sz="2400" dirty="0"/>
              <a:t>Compare two HRA methods: SPAR-H and Phoenix</a:t>
            </a:r>
          </a:p>
          <a:p>
            <a:pPr marL="1371600" algn="l"/>
            <a:r>
              <a:rPr lang="en-US" altLang="ja-JP" sz="2400" dirty="0"/>
              <a:t>Both can consider dependency, but foundations for dependency assessment are different in </a:t>
            </a:r>
            <a:r>
              <a:rPr lang="en-US" altLang="ja-JP" sz="2400" dirty="0">
                <a:solidFill>
                  <a:srgbClr val="00B050"/>
                </a:solidFill>
              </a:rPr>
              <a:t>qualitative frameworks</a:t>
            </a:r>
            <a:r>
              <a:rPr lang="en-US" altLang="ja-JP" sz="2400" dirty="0"/>
              <a:t> and in </a:t>
            </a:r>
            <a:r>
              <a:rPr lang="en-US" altLang="ja-JP" sz="2400" dirty="0">
                <a:solidFill>
                  <a:srgbClr val="00B050"/>
                </a:solidFill>
              </a:rPr>
              <a:t>quantitative frameworks</a:t>
            </a:r>
          </a:p>
          <a:p>
            <a:pPr marL="2119313" indent="0" algn="l">
              <a:buNone/>
            </a:pPr>
            <a:endParaRPr lang="en-US" altLang="ja-JP" sz="2400" dirty="0">
              <a:solidFill>
                <a:srgbClr val="00B050"/>
              </a:solidFill>
            </a:endParaRPr>
          </a:p>
          <a:p>
            <a:pPr marL="976313" indent="0" algn="l">
              <a:buNone/>
              <a:tabLst>
                <a:tab pos="914400" algn="l"/>
              </a:tabLst>
            </a:pPr>
            <a:r>
              <a:rPr lang="en-US" altLang="ja-JP" sz="2400" dirty="0"/>
              <a:t>This study is </a:t>
            </a:r>
            <a:r>
              <a:rPr lang="en-US" altLang="ja-JP" sz="2400" dirty="0">
                <a:solidFill>
                  <a:srgbClr val="00B050"/>
                </a:solidFill>
              </a:rPr>
              <a:t>the first step of a large study </a:t>
            </a:r>
            <a:r>
              <a:rPr lang="en-US" altLang="ja-JP" sz="2400" dirty="0"/>
              <a:t>comparing Phoenix and other methods from the following two points:</a:t>
            </a:r>
          </a:p>
          <a:p>
            <a:pPr marL="2743200" algn="l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altLang="ja-JP" sz="2400" dirty="0"/>
              <a:t>HEPs generated by different methods</a:t>
            </a:r>
          </a:p>
          <a:p>
            <a:pPr marL="2743200" algn="l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altLang="ja-JP" sz="2400" dirty="0"/>
              <a:t>the impact of the different approaches for dependency assessment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C936D-00BA-400F-96B0-975AB55A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2E09F0CC-15A3-48EB-AC9C-CF1EC77A1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664" y="1887171"/>
            <a:ext cx="55721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2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41C8-1725-4032-95F4-58C19C2A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How to compare two HRA methods?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089B-F769-4CC5-B4D4-45C85865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825625"/>
            <a:ext cx="11615737" cy="4183289"/>
          </a:xfrm>
        </p:spPr>
        <p:txBody>
          <a:bodyPr>
            <a:normAutofit fontScale="77500" lnSpcReduction="20000"/>
          </a:bodyPr>
          <a:lstStyle/>
          <a:p>
            <a:pPr marL="2290763" indent="-452438" algn="l"/>
            <a:r>
              <a:rPr kumimoji="1" lang="en-US" altLang="ja-JP" dirty="0"/>
              <a:t>Study subjects: SPAR-H by INL and Phoenix by UCLA</a:t>
            </a:r>
          </a:p>
          <a:p>
            <a:pPr marL="2290763" indent="-452438" algn="l"/>
            <a:r>
              <a:rPr kumimoji="1" lang="en-US" altLang="ja-JP" dirty="0"/>
              <a:t>Comparison </a:t>
            </a:r>
            <a:r>
              <a:rPr lang="en-US" altLang="ja-JP" dirty="0"/>
              <a:t>view:</a:t>
            </a:r>
          </a:p>
          <a:p>
            <a:pPr marL="2290763" lvl="1" indent="-452438" algn="l"/>
            <a:r>
              <a:rPr lang="en-US" altLang="ja-JP" dirty="0">
                <a:solidFill>
                  <a:srgbClr val="00B050"/>
                </a:solidFill>
              </a:rPr>
              <a:t>HRA variables, Performance Influencing Factors, and causal modeling</a:t>
            </a:r>
          </a:p>
          <a:p>
            <a:pPr marL="2290763" lvl="1" indent="-452438" algn="l"/>
            <a:r>
              <a:rPr lang="en-US" altLang="ja-JP" dirty="0">
                <a:solidFill>
                  <a:srgbClr val="00B050"/>
                </a:solidFill>
              </a:rPr>
              <a:t>Assessing dependency and dependency impact on the HEP</a:t>
            </a:r>
          </a:p>
          <a:p>
            <a:pPr marL="2290763" indent="-452438" algn="l"/>
            <a:r>
              <a:rPr lang="en-US" altLang="ja-JP" dirty="0"/>
              <a:t>References:</a:t>
            </a:r>
            <a:br>
              <a:rPr lang="en-US" altLang="ja-JP" dirty="0"/>
            </a:br>
            <a:r>
              <a:rPr lang="en-US" altLang="ja-JP" dirty="0"/>
              <a:t>2 papers for Phoenix; </a:t>
            </a:r>
          </a:p>
          <a:p>
            <a:pPr marL="2976563" lvl="3" indent="-452438" algn="l"/>
            <a:r>
              <a:rPr lang="en-US" altLang="ja-JP" dirty="0" err="1"/>
              <a:t>Ekanem</a:t>
            </a:r>
            <a:r>
              <a:rPr lang="en-US" altLang="ja-JP" dirty="0"/>
              <a:t>, N. J. </a:t>
            </a:r>
            <a:r>
              <a:rPr lang="en-US" altLang="ja-JP" i="1" dirty="0"/>
              <a:t>et al.  </a:t>
            </a:r>
            <a:r>
              <a:rPr lang="en-US" altLang="ja-JP" dirty="0"/>
              <a:t>(2016) “Phoenix </a:t>
            </a:r>
            <a:r>
              <a:rPr lang="en-US" altLang="ja-JP" dirty="0">
                <a:ea typeface="ＭＳ Ｐゴシック" panose="020B0600070205080204" pitchFamily="50" charset="-128"/>
              </a:rPr>
              <a:t>—A model–based Human Reliability Analysis methodology: Qualitative Analysis Overview.</a:t>
            </a:r>
            <a:r>
              <a:rPr lang="en-US" altLang="ja-JP" dirty="0"/>
              <a:t>” </a:t>
            </a:r>
          </a:p>
          <a:p>
            <a:pPr marL="2976563" lvl="3" indent="-452438" algn="l"/>
            <a:r>
              <a:rPr lang="en-US" altLang="ja-JP" dirty="0"/>
              <a:t>Ramos, M </a:t>
            </a:r>
            <a:r>
              <a:rPr lang="en-US" altLang="ja-JP" i="1" dirty="0"/>
              <a:t>et al. </a:t>
            </a:r>
            <a:r>
              <a:rPr lang="en-US" altLang="ja-JP" dirty="0"/>
              <a:t>(2021) “Phoenix Human Reliability Analysis Method: Application to a Feed and Bleed Operation”</a:t>
            </a:r>
          </a:p>
          <a:p>
            <a:pPr marL="2290763" lvl="1" indent="-452438" algn="l">
              <a:buNone/>
            </a:pPr>
            <a:r>
              <a:rPr lang="en-US" altLang="ja-JP" sz="2800" dirty="0"/>
              <a:t>	NUREG for SPAR-H; </a:t>
            </a:r>
          </a:p>
          <a:p>
            <a:pPr marL="2976563" lvl="3" indent="-452438" algn="l"/>
            <a:r>
              <a:rPr lang="en-US" altLang="ja-JP" dirty="0" err="1"/>
              <a:t>Gertman</a:t>
            </a:r>
            <a:r>
              <a:rPr lang="en-US" altLang="ja-JP" dirty="0"/>
              <a:t>, D.I. </a:t>
            </a:r>
            <a:r>
              <a:rPr lang="en-US" altLang="ja-JP" i="1" dirty="0"/>
              <a:t>et al. </a:t>
            </a:r>
            <a:r>
              <a:rPr lang="en-US" altLang="ja-JP" dirty="0"/>
              <a:t>(2004) “The SPAR-H Human Reliability Analysis Method”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BF985-7C53-48DD-93F3-616EC92F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94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00593-20F2-4D6D-AC28-CA18121C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en-US" altLang="ja-JP" dirty="0"/>
              <a:t>Overview of HRA methods</a:t>
            </a:r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C8324-068F-4FDC-81C4-21319B075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u="sng"/>
              <a:t>SPAR-H</a:t>
            </a:r>
            <a:endParaRPr lang="ja-JP" altLang="en-US" u="sng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F91418-9518-A14D-20C8-6E051FBC4F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dirty="0"/>
              <a:t> Developed by NRC and INL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 Work-sheet based method</a:t>
            </a:r>
          </a:p>
          <a:p>
            <a:pPr algn="l">
              <a:lnSpc>
                <a:spcPct val="150000"/>
              </a:lnSpc>
            </a:pPr>
            <a:r>
              <a:rPr lang="en-US" altLang="ja-JP" dirty="0">
                <a:solidFill>
                  <a:srgbClr val="00B050"/>
                </a:solidFill>
              </a:rPr>
              <a:t> THERP-dependency model</a:t>
            </a:r>
          </a:p>
          <a:p>
            <a:pPr algn="l">
              <a:lnSpc>
                <a:spcPct val="150000"/>
              </a:lnSpc>
            </a:pPr>
            <a:r>
              <a:rPr lang="en-US" altLang="ja-JP" dirty="0">
                <a:solidFill>
                  <a:srgbClr val="00B050"/>
                </a:solidFill>
              </a:rPr>
              <a:t>The evaluation can be performed on-site and on-time</a:t>
            </a:r>
          </a:p>
          <a:p>
            <a:pPr algn="l">
              <a:lnSpc>
                <a:spcPct val="150000"/>
              </a:lnSpc>
            </a:pPr>
            <a:endParaRPr lang="en-US" dirty="0"/>
          </a:p>
          <a:p>
            <a:pPr algn="l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AEC12-B997-4C94-85C1-F95FC4E8D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u="sng"/>
              <a:t>Phoenix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47679-259E-4D46-AF7D-7020D3A6F5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altLang="ja-JP" dirty="0"/>
              <a:t> Developed by University of California, Los Angeles</a:t>
            </a:r>
          </a:p>
          <a:p>
            <a:pPr algn="l">
              <a:lnSpc>
                <a:spcPct val="150000"/>
              </a:lnSpc>
            </a:pPr>
            <a:r>
              <a:rPr lang="en-US" altLang="ja-JP" dirty="0"/>
              <a:t> Software-based method</a:t>
            </a:r>
          </a:p>
          <a:p>
            <a:pPr algn="l">
              <a:lnSpc>
                <a:spcPct val="150000"/>
              </a:lnSpc>
            </a:pPr>
            <a:r>
              <a:rPr lang="en-US" altLang="ja-JP" dirty="0">
                <a:solidFill>
                  <a:srgbClr val="00B050"/>
                </a:solidFill>
              </a:rPr>
              <a:t>BBNs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rgbClr val="00B050"/>
                </a:solidFill>
              </a:rPr>
              <a:t>Bayesian Updating</a:t>
            </a:r>
            <a:endParaRPr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83087-08A4-4F70-9B74-BDB2A56E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F7A3-8912-4356-931D-A95E6E1D3A1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624216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_segoe UI and メイリ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_segoe UI and メイリオ" id="{492E1EC2-4077-47EE-9153-8038ACD827E8}" vid="{C9E15F5C-E3DA-45E9-AE15-5483462313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941860-7cba-47d8-8c76-92fcbe358807">
      <Terms xmlns="http://schemas.microsoft.com/office/infopath/2007/PartnerControls"/>
    </lcf76f155ced4ddcb4097134ff3c332f>
    <TaxCatchAll xmlns="847926f1-1f4d-401e-9b26-3e5c2a77200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7AB0CD502FE24AA1139C8BA3C605EB" ma:contentTypeVersion="17" ma:contentTypeDescription="新しいドキュメントを作成します。" ma:contentTypeScope="" ma:versionID="0d743af508ddd158132ca85980d2d9a2">
  <xsd:schema xmlns:xsd="http://www.w3.org/2001/XMLSchema" xmlns:xs="http://www.w3.org/2001/XMLSchema" xmlns:p="http://schemas.microsoft.com/office/2006/metadata/properties" xmlns:ns2="5a941860-7cba-47d8-8c76-92fcbe358807" xmlns:ns3="847926f1-1f4d-401e-9b26-3e5c2a772002" targetNamespace="http://schemas.microsoft.com/office/2006/metadata/properties" ma:root="true" ma:fieldsID="a36d4ae1aa57f7bcc214fbe7df8bab66" ns2:_="" ns3:_="">
    <xsd:import namespace="5a941860-7cba-47d8-8c76-92fcbe358807"/>
    <xsd:import namespace="847926f1-1f4d-401e-9b26-3e5c2a772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41860-7cba-47d8-8c76-92fcbe358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f12a13ef-d281-4d0d-b1ed-63df277d5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926f1-1f4d-401e-9b26-3e5c2a772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3ded553-8c24-49b0-ac2a-f47472031edf}" ma:internalName="TaxCatchAll" ma:showField="CatchAllData" ma:web="847926f1-1f4d-401e-9b26-3e5c2a772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47176-00CC-4C3A-A62E-4C67A61044FD}">
  <ds:schemaRefs>
    <ds:schemaRef ds:uri="http://schemas.microsoft.com/office/2006/documentManagement/types"/>
    <ds:schemaRef ds:uri="847926f1-1f4d-401e-9b26-3e5c2a772002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a941860-7cba-47d8-8c76-92fcbe35880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5C57A2-E43E-4EC5-947A-F9C4603D7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941860-7cba-47d8-8c76-92fcbe358807"/>
    <ds:schemaRef ds:uri="847926f1-1f4d-401e-9b26-3e5c2a772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4A1B81-13E4-461E-9A1B-0D575ADB48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テーマ_segoe UI and メイリオ</Template>
  <TotalTime>2513</TotalTime>
  <Words>1766</Words>
  <Application>Microsoft Office PowerPoint</Application>
  <PresentationFormat>Widescreen</PresentationFormat>
  <Paragraphs>307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 P顏眞楷書体H</vt:lpstr>
      <vt:lpstr>游ゴシック</vt:lpstr>
      <vt:lpstr>Arial</vt:lpstr>
      <vt:lpstr>Calibri</vt:lpstr>
      <vt:lpstr>Eras Bold ITC</vt:lpstr>
      <vt:lpstr>Franklin Gothic Heavy</vt:lpstr>
      <vt:lpstr>Lucida Sans Typewriter</vt:lpstr>
      <vt:lpstr>Segoe UI</vt:lpstr>
      <vt:lpstr>Segoe UI Black</vt:lpstr>
      <vt:lpstr>Wingdings</vt:lpstr>
      <vt:lpstr>テーマ_segoe UI and メイリオ</vt:lpstr>
      <vt:lpstr>Dependency Analysis within Human Failure Events for Nuclear Power Plant:  Comparison between Phoenix and SPAR-H</vt:lpstr>
      <vt:lpstr>What is Dependency?</vt:lpstr>
      <vt:lpstr>Dependencies between tasks and between operations</vt:lpstr>
      <vt:lpstr>All actions are affected by environmental factors, and some of them may exist as common factors.</vt:lpstr>
      <vt:lpstr>Dependency analysis leads to  robust and realistic HEP estimation</vt:lpstr>
      <vt:lpstr> Dependency assessment and  dependency impact on the HEP are still a challenge</vt:lpstr>
      <vt:lpstr>Aim of the research</vt:lpstr>
      <vt:lpstr>How to compare two HRA methods?</vt:lpstr>
      <vt:lpstr>Overview of HRA methods</vt:lpstr>
      <vt:lpstr>Overview of HRA methods:  Main HEP estimation procedures are the same,  but some steps are different</vt:lpstr>
      <vt:lpstr>HFE definition </vt:lpstr>
      <vt:lpstr>Assessment of PIFs and causal modeling</vt:lpstr>
      <vt:lpstr>HEP estimation and dependency assessment</vt:lpstr>
      <vt:lpstr>PIF models</vt:lpstr>
      <vt:lpstr>Comparing items in dependency analysis procedures</vt:lpstr>
      <vt:lpstr>Determine the dependency factors (causal)</vt:lpstr>
      <vt:lpstr>PIFs considered in dependency analysis</vt:lpstr>
      <vt:lpstr>Assess the dependency impact</vt:lpstr>
      <vt:lpstr>PowerPoint Presentation</vt:lpstr>
      <vt:lpstr>BBN modeling and Bayesian updating lead to  estimate HEP considering PIF state changing by time step </vt:lpstr>
      <vt:lpstr>Conclusion and future work</vt:lpstr>
      <vt:lpstr>Question?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Dependency Analysis within Human Failure Events for Nuclear Power Plant:  Comparison between Phoenix and SPAR-H</dc:title>
  <dc:creator>西小野 華乃子 / NISHIONO, Kanoko</dc:creator>
  <cp:lastModifiedBy>西小野 華乃子 / NISHIONO, Kanoko</cp:lastModifiedBy>
  <cp:revision>19</cp:revision>
  <cp:lastPrinted>2022-06-14T01:31:13Z</cp:lastPrinted>
  <dcterms:created xsi:type="dcterms:W3CDTF">2022-04-11T10:04:05Z</dcterms:created>
  <dcterms:modified xsi:type="dcterms:W3CDTF">2022-06-29T02:31:43Z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0x010100E67AB0CD502FE24AA1139C8BA3C605EB</vt:lpwstr>
  </property>
  <property fmtid="{D5CDD505-2E9C-101B-9397-08002B2CF9AE}" pid="3" name="MediaServiceImageTags">
    <vt:lpwstr/>
  </property>
</Properties>
</file>